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147048583" r:id="rId3"/>
    <p:sldId id="2147048584" r:id="rId4"/>
    <p:sldId id="2147048585" r:id="rId5"/>
    <p:sldId id="287" r:id="rId6"/>
    <p:sldId id="2147048575" r:id="rId7"/>
    <p:sldId id="2147048587" r:id="rId8"/>
    <p:sldId id="2147048588" r:id="rId9"/>
    <p:sldId id="2147048566" r:id="rId10"/>
    <p:sldId id="2147048586" r:id="rId11"/>
    <p:sldId id="2147048592" r:id="rId12"/>
    <p:sldId id="2147048593" r:id="rId13"/>
    <p:sldId id="2147048594" r:id="rId14"/>
    <p:sldId id="2147048601" r:id="rId15"/>
    <p:sldId id="2147048598" r:id="rId16"/>
    <p:sldId id="2147048597" r:id="rId17"/>
    <p:sldId id="2147048582" r:id="rId18"/>
    <p:sldId id="2147048600" r:id="rId19"/>
    <p:sldId id="284" r:id="rId20"/>
    <p:sldId id="2147048551" r:id="rId21"/>
    <p:sldId id="2147048567" r:id="rId22"/>
    <p:sldId id="2147048589" r:id="rId23"/>
    <p:sldId id="2147048590" r:id="rId24"/>
    <p:sldId id="2147048568" r:id="rId25"/>
    <p:sldId id="2147048569" r:id="rId26"/>
    <p:sldId id="2147048570" r:id="rId27"/>
    <p:sldId id="2147048571" r:id="rId28"/>
    <p:sldId id="2147048572" r:id="rId29"/>
    <p:sldId id="2147048573" r:id="rId30"/>
    <p:sldId id="2147048574" r:id="rId31"/>
    <p:sldId id="2147048580" r:id="rId32"/>
    <p:sldId id="2147048591" r:id="rId33"/>
    <p:sldId id="2147048581" r:id="rId34"/>
    <p:sldId id="2147048576" r:id="rId35"/>
    <p:sldId id="2147048577" r:id="rId36"/>
    <p:sldId id="2147048578" r:id="rId37"/>
    <p:sldId id="2147048579" r:id="rId38"/>
    <p:sldId id="2147048595" r:id="rId39"/>
    <p:sldId id="2147048596" r:id="rId40"/>
    <p:sldId id="214704860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FDF94A-BDCB-49BF-91EC-4366895D922B}">
          <p14:sldIdLst>
            <p14:sldId id="283"/>
            <p14:sldId id="2147048583"/>
            <p14:sldId id="2147048584"/>
            <p14:sldId id="2147048585"/>
            <p14:sldId id="287"/>
          </p14:sldIdLst>
        </p14:section>
        <p14:section name="Sample Size &amp; Test Length" id="{13439EC4-21DF-4FA1-97C2-9BF37AE2A677}">
          <p14:sldIdLst>
            <p14:sldId id="2147048575"/>
            <p14:sldId id="2147048587"/>
            <p14:sldId id="2147048588"/>
            <p14:sldId id="2147048566"/>
            <p14:sldId id="2147048586"/>
            <p14:sldId id="2147048592"/>
            <p14:sldId id="2147048593"/>
            <p14:sldId id="2147048594"/>
            <p14:sldId id="2147048601"/>
            <p14:sldId id="2147048598"/>
            <p14:sldId id="2147048597"/>
            <p14:sldId id="2147048582"/>
            <p14:sldId id="2147048600"/>
            <p14:sldId id="284"/>
            <p14:sldId id="2147048551"/>
            <p14:sldId id="2147048567"/>
            <p14:sldId id="2147048589"/>
            <p14:sldId id="2147048590"/>
            <p14:sldId id="2147048568"/>
            <p14:sldId id="2147048569"/>
            <p14:sldId id="2147048570"/>
            <p14:sldId id="2147048571"/>
            <p14:sldId id="2147048572"/>
            <p14:sldId id="2147048573"/>
            <p14:sldId id="2147048574"/>
            <p14:sldId id="2147048580"/>
            <p14:sldId id="2147048591"/>
            <p14:sldId id="2147048581"/>
            <p14:sldId id="2147048576"/>
            <p14:sldId id="2147048577"/>
            <p14:sldId id="2147048578"/>
            <p14:sldId id="2147048579"/>
            <p14:sldId id="2147048595"/>
            <p14:sldId id="2147048596"/>
            <p14:sldId id="21470486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C45C-B36B-666A-B775-96801A4AE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76F2D96-AF9F-B9B2-899F-1D15D0CBF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9B91A2-DA75-B6D7-301B-39FAE57278D5}"/>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5" name="Footer Placeholder 4">
            <a:extLst>
              <a:ext uri="{FF2B5EF4-FFF2-40B4-BE49-F238E27FC236}">
                <a16:creationId xmlns:a16="http://schemas.microsoft.com/office/drawing/2014/main" id="{D5911EB2-FB71-E7B1-0E07-1E4A47B3CC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4103F8-E953-109E-09D8-0F414867F808}"/>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91283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6D1A-B9C0-27CC-721A-4015FFDB0D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451A42-EB84-6797-916B-652720835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CDF4B-9714-0A8A-1F25-A9C76DC03E66}"/>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5" name="Footer Placeholder 4">
            <a:extLst>
              <a:ext uri="{FF2B5EF4-FFF2-40B4-BE49-F238E27FC236}">
                <a16:creationId xmlns:a16="http://schemas.microsoft.com/office/drawing/2014/main" id="{6B87DFED-6B1C-D4BD-787E-E7557EC256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2BC20-FE6B-A1E6-A4AA-8083F445B8A5}"/>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246325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3A5015-91BF-1A62-0FEE-A01FCE9CEE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A215F3-F0F4-965F-3D4C-72F7EA7AA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9B6F41-CA6E-CA93-B1B2-94398694F8E4}"/>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5" name="Footer Placeholder 4">
            <a:extLst>
              <a:ext uri="{FF2B5EF4-FFF2-40B4-BE49-F238E27FC236}">
                <a16:creationId xmlns:a16="http://schemas.microsoft.com/office/drawing/2014/main" id="{8C8EA616-9FBB-059C-2032-109D0F1DCD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1708C-9E49-5F91-3BF2-90F4631B8756}"/>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249136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40DB-8509-6534-BACE-336D89310F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BF1D64-EDBF-FA6E-B9B5-697DCF0854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6EB2E-813E-9D3F-DE24-EC163D1FDC50}"/>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5" name="Footer Placeholder 4">
            <a:extLst>
              <a:ext uri="{FF2B5EF4-FFF2-40B4-BE49-F238E27FC236}">
                <a16:creationId xmlns:a16="http://schemas.microsoft.com/office/drawing/2014/main" id="{2F2057CE-EF23-D797-4B1B-7B30D6C959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2006C-8E69-83BB-3302-6C1DD0C85196}"/>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7230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8E99-0AFE-0532-1F20-81A3E071A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A2912B-9766-D54F-96EA-DEBE6F645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37C5D-6CEE-3A91-EB77-6FF39AF8FB0D}"/>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5" name="Footer Placeholder 4">
            <a:extLst>
              <a:ext uri="{FF2B5EF4-FFF2-40B4-BE49-F238E27FC236}">
                <a16:creationId xmlns:a16="http://schemas.microsoft.com/office/drawing/2014/main" id="{7708CCB6-56C0-55C4-8FE7-4F2AEF561D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CE3681-1FF2-1831-1597-631BFEA8CBBE}"/>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96043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EECD-581E-CEAA-F7AE-C44DF4F0E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2155D0-CBB5-5C90-B9BF-534527E2B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9ACD8D-B54F-7DB7-AE7F-86960021F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BEFD41-F85F-8ABF-A641-D323FDA4E57D}"/>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6" name="Footer Placeholder 5">
            <a:extLst>
              <a:ext uri="{FF2B5EF4-FFF2-40B4-BE49-F238E27FC236}">
                <a16:creationId xmlns:a16="http://schemas.microsoft.com/office/drawing/2014/main" id="{EB18249B-711B-14FD-C92E-FE12474F01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2BE5D2-43F8-8371-EF32-8107D17970B8}"/>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43998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5882-F1D6-CF59-CB26-B6EF770D76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0A46C7-05D9-C04B-7E96-594C22065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CA6494-704F-C006-C3E3-C7E788573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D3CC11-EF13-18B1-D94B-1B782D34D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59E03-E944-CCBE-0214-B04C71820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3176E9-70E2-0537-AAF8-B6CC1FECBA23}"/>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8" name="Footer Placeholder 7">
            <a:extLst>
              <a:ext uri="{FF2B5EF4-FFF2-40B4-BE49-F238E27FC236}">
                <a16:creationId xmlns:a16="http://schemas.microsoft.com/office/drawing/2014/main" id="{F538AADB-40A1-6D3A-86A3-125EE0921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0C3328-E262-C2CE-0F89-6AC466AE43B3}"/>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6695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E240-36FB-390C-D24B-5058EB735F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6B08EE-36FD-11F1-35B2-B0F054989D88}"/>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4" name="Footer Placeholder 3">
            <a:extLst>
              <a:ext uri="{FF2B5EF4-FFF2-40B4-BE49-F238E27FC236}">
                <a16:creationId xmlns:a16="http://schemas.microsoft.com/office/drawing/2014/main" id="{855A7E34-355E-AE16-0E5A-FD2B19ED0B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BB3494-1FD1-8C88-997F-7AA7EDF7ABA0}"/>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228124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30100F-C4E7-0049-8526-17747C992B50}"/>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3" name="Footer Placeholder 2">
            <a:extLst>
              <a:ext uri="{FF2B5EF4-FFF2-40B4-BE49-F238E27FC236}">
                <a16:creationId xmlns:a16="http://schemas.microsoft.com/office/drawing/2014/main" id="{86FC4387-C1EE-0FF6-6297-A77B11C5FA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B2EDCF-B4BF-D0E4-30EE-025D7987FB47}"/>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84725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CCFF-E03E-14E0-00A1-F5464DFBA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D40C74-CE60-8DB9-0D6E-5CCA2DC61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839359-64A1-2691-F315-086F5B078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A9120-6BD5-1260-D528-B4D54F648307}"/>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6" name="Footer Placeholder 5">
            <a:extLst>
              <a:ext uri="{FF2B5EF4-FFF2-40B4-BE49-F238E27FC236}">
                <a16:creationId xmlns:a16="http://schemas.microsoft.com/office/drawing/2014/main" id="{93282045-B453-EC4D-3BBD-EC7E00A7F7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55FA7B-DA08-7D1C-1AF5-9B94B60841A7}"/>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89082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40D6-86C5-A5CD-398D-BA26A994F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5DE075-7206-C426-9997-D71E8DDB9B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14909C-2CAD-BA64-F573-2156C4F01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A2C6F-A87D-34D0-4C4C-2BE245D9A84D}"/>
              </a:ext>
            </a:extLst>
          </p:cNvPr>
          <p:cNvSpPr>
            <a:spLocks noGrp="1"/>
          </p:cNvSpPr>
          <p:nvPr>
            <p:ph type="dt" sz="half" idx="10"/>
          </p:nvPr>
        </p:nvSpPr>
        <p:spPr/>
        <p:txBody>
          <a:bodyPr/>
          <a:lstStyle/>
          <a:p>
            <a:fld id="{B0B86622-EBCA-4A8C-95A9-7D9714594EF5}" type="datetimeFigureOut">
              <a:rPr lang="en-GB" smtClean="0"/>
              <a:t>22/10/2024</a:t>
            </a:fld>
            <a:endParaRPr lang="en-GB"/>
          </a:p>
        </p:txBody>
      </p:sp>
      <p:sp>
        <p:nvSpPr>
          <p:cNvPr id="6" name="Footer Placeholder 5">
            <a:extLst>
              <a:ext uri="{FF2B5EF4-FFF2-40B4-BE49-F238E27FC236}">
                <a16:creationId xmlns:a16="http://schemas.microsoft.com/office/drawing/2014/main" id="{DB1D6288-C271-ADF8-F4DD-75B79A8234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529BC3-7B59-5994-9A79-34CC25898F1A}"/>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60520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D54F8-51FD-50C6-9AC2-81343C0A06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49905-41A0-B00E-01DD-AF60ACDC0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3A1EDD-3FA2-AA36-CE60-E5E1BB64A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86622-EBCA-4A8C-95A9-7D9714594EF5}" type="datetimeFigureOut">
              <a:rPr lang="en-GB" smtClean="0"/>
              <a:t>22/10/2024</a:t>
            </a:fld>
            <a:endParaRPr lang="en-GB"/>
          </a:p>
        </p:txBody>
      </p:sp>
      <p:sp>
        <p:nvSpPr>
          <p:cNvPr id="5" name="Footer Placeholder 4">
            <a:extLst>
              <a:ext uri="{FF2B5EF4-FFF2-40B4-BE49-F238E27FC236}">
                <a16:creationId xmlns:a16="http://schemas.microsoft.com/office/drawing/2014/main" id="{0B3584DC-982F-20A6-68DC-BB615D293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9A2C6BD-87FF-DB04-14AD-49771C3FE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19809-C0F6-4500-A6F4-6B50CD3524D7}" type="slidenum">
              <a:rPr lang="en-GB" smtClean="0"/>
              <a:t>‹#›</a:t>
            </a:fld>
            <a:endParaRPr lang="en-GB"/>
          </a:p>
        </p:txBody>
      </p:sp>
    </p:spTree>
    <p:extLst>
      <p:ext uri="{BB962C8B-B14F-4D97-AF65-F5344CB8AC3E}">
        <p14:creationId xmlns:p14="http://schemas.microsoft.com/office/powerpoint/2010/main" val="49787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Winsoriz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XGBoo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uessthetest.com/glossary/visitors/" TargetMode="External"/><Relationship Id="rId2" Type="http://schemas.openxmlformats.org/officeDocument/2006/relationships/hyperlink" Target="https://www.kaggle.com/code/phamvanvung/basics-of-contextual-bandits"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vwo.com/glossary/conversion-rate/" TargetMode="External"/><Relationship Id="rId2" Type="http://schemas.openxmlformats.org/officeDocument/2006/relationships/hyperlink" Target="https://vwo.com/glossary/a-b-testing/" TargetMode="External"/><Relationship Id="rId1" Type="http://schemas.openxmlformats.org/officeDocument/2006/relationships/slideLayout" Target="../slideLayouts/slideLayout2.xml"/><Relationship Id="rId4" Type="http://schemas.openxmlformats.org/officeDocument/2006/relationships/hyperlink" Target="https://vwo.com/glossary/sample-siz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Bonferroni_correc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6D16-CDC4-4442-B660-B53568548789}"/>
              </a:ext>
            </a:extLst>
          </p:cNvPr>
          <p:cNvSpPr>
            <a:spLocks noGrp="1"/>
          </p:cNvSpPr>
          <p:nvPr>
            <p:ph type="title"/>
          </p:nvPr>
        </p:nvSpPr>
        <p:spPr/>
        <p:txBody>
          <a:bodyPr/>
          <a:lstStyle/>
          <a:p>
            <a:r>
              <a:rPr lang="en-GB" dirty="0"/>
              <a:t>A/B Tests</a:t>
            </a:r>
          </a:p>
        </p:txBody>
      </p:sp>
      <p:sp>
        <p:nvSpPr>
          <p:cNvPr id="3" name="Content Placeholder 2">
            <a:extLst>
              <a:ext uri="{FF2B5EF4-FFF2-40B4-BE49-F238E27FC236}">
                <a16:creationId xmlns:a16="http://schemas.microsoft.com/office/drawing/2014/main" id="{6539EC57-7EF3-4EDC-A7CA-7520B7544796}"/>
              </a:ext>
            </a:extLst>
          </p:cNvPr>
          <p:cNvSpPr>
            <a:spLocks noGrp="1"/>
          </p:cNvSpPr>
          <p:nvPr>
            <p:ph idx="1"/>
          </p:nvPr>
        </p:nvSpPr>
        <p:spPr/>
        <p:txBody>
          <a:bodyPr>
            <a:normAutofit fontScale="40000" lnSpcReduction="20000"/>
          </a:bodyPr>
          <a:lstStyle/>
          <a:p>
            <a:pPr marL="0" indent="0">
              <a:buNone/>
            </a:pPr>
            <a:endParaRPr lang="en-GB" dirty="0"/>
          </a:p>
          <a:p>
            <a:r>
              <a:rPr lang="en-GB" dirty="0"/>
              <a:t>A series of A/B tests can rapidly lead to an optimized design</a:t>
            </a:r>
          </a:p>
          <a:p>
            <a:r>
              <a:rPr lang="en-GB" dirty="0"/>
              <a:t>If huge sample sizes then even small, effects can be reliably detected and have high impacts</a:t>
            </a:r>
          </a:p>
          <a:p>
            <a:r>
              <a:rPr lang="en-GB" dirty="0"/>
              <a:t>Run test long enough to achieve statistical </a:t>
            </a:r>
            <a:r>
              <a:rPr lang="en-GB" dirty="0" err="1"/>
              <a:t>signficance</a:t>
            </a:r>
            <a:endParaRPr lang="en-GB" dirty="0"/>
          </a:p>
          <a:p>
            <a:r>
              <a:rPr lang="en-GB" dirty="0"/>
              <a:t>Avoids costs of recruiting participants since they don’t even know they are the subjects of an experiment + no need to get ethical approval to use them as guinea pigs</a:t>
            </a:r>
          </a:p>
          <a:p>
            <a:r>
              <a:rPr lang="en-GB" dirty="0"/>
              <a:t>Often consider ATE (average treatment effect)</a:t>
            </a:r>
          </a:p>
          <a:p>
            <a:pPr lvl="1"/>
            <a:r>
              <a:rPr lang="en-GB" dirty="0"/>
              <a:t>If want to do cohort-level analysis will need larger sample</a:t>
            </a:r>
          </a:p>
          <a:p>
            <a:pPr lvl="1"/>
            <a:r>
              <a:rPr lang="en-GB" dirty="0"/>
              <a:t>May not find stat significance at pop level but do within cohorts</a:t>
            </a:r>
          </a:p>
          <a:p>
            <a:r>
              <a:rPr lang="en-GB" sz="2000" dirty="0"/>
              <a:t>Lift =</a:t>
            </a:r>
          </a:p>
          <a:p>
            <a:pPr lvl="1"/>
            <a:r>
              <a:rPr lang="en-GB" sz="1800" dirty="0"/>
              <a:t>(Treatment Conversion Rate – Control Conversion Rate )/ Control Conversion Rate</a:t>
            </a:r>
          </a:p>
          <a:p>
            <a:r>
              <a:rPr lang="en-GB" dirty="0"/>
              <a:t> Considerations</a:t>
            </a:r>
          </a:p>
          <a:p>
            <a:pPr lvl="1"/>
            <a:r>
              <a:rPr lang="en-GB" dirty="0"/>
              <a:t>Novelty effect – consumer behaviour changes initially before regressing to before </a:t>
            </a:r>
            <a:r>
              <a:rPr lang="en-GB" dirty="0" err="1"/>
              <a:t>i.e</a:t>
            </a:r>
            <a:r>
              <a:rPr lang="en-GB" dirty="0"/>
              <a:t> ATE is overestimated</a:t>
            </a:r>
          </a:p>
          <a:p>
            <a:pPr lvl="1"/>
            <a:r>
              <a:rPr lang="en-GB" dirty="0"/>
              <a:t>Primary effect - reluctant to change behaviour now but might be more interested in later stages i.e. ATE underestimated</a:t>
            </a:r>
          </a:p>
          <a:p>
            <a:r>
              <a:rPr lang="en-GB" dirty="0"/>
              <a:t>See also Causation Analysis / Difference in Difference Analysis (</a:t>
            </a:r>
            <a:r>
              <a:rPr lang="en-GB" dirty="0" err="1"/>
              <a:t>DiD</a:t>
            </a:r>
            <a:r>
              <a:rPr lang="en-GB" dirty="0"/>
              <a:t>) / RDD (Regression discontinuity design)</a:t>
            </a:r>
          </a:p>
          <a:p>
            <a:r>
              <a:rPr lang="en-GB" dirty="0"/>
              <a:t>Use Case Types</a:t>
            </a:r>
          </a:p>
          <a:p>
            <a:pPr lvl="1"/>
            <a:r>
              <a:rPr lang="en-GB" dirty="0"/>
              <a:t>Design related </a:t>
            </a:r>
          </a:p>
          <a:p>
            <a:pPr lvl="2"/>
            <a:r>
              <a:rPr lang="en-GB" dirty="0"/>
              <a:t>Site page </a:t>
            </a:r>
          </a:p>
          <a:p>
            <a:pPr lvl="2"/>
            <a:r>
              <a:rPr lang="en-GB" dirty="0"/>
              <a:t>Wording of text</a:t>
            </a:r>
          </a:p>
          <a:p>
            <a:pPr lvl="1"/>
            <a:r>
              <a:rPr lang="en-GB" dirty="0"/>
              <a:t>Model related</a:t>
            </a:r>
          </a:p>
          <a:p>
            <a:pPr lvl="2"/>
            <a:r>
              <a:rPr lang="en-GB" dirty="0"/>
              <a:t>Impact on KPIs e.g. churn / upgrades / ARPU </a:t>
            </a:r>
          </a:p>
          <a:p>
            <a:pPr lvl="1"/>
            <a:r>
              <a:rPr lang="en-GB" dirty="0"/>
              <a:t>Algorithm related </a:t>
            </a:r>
          </a:p>
          <a:p>
            <a:pPr lvl="1"/>
            <a:r>
              <a:rPr lang="en-GB" dirty="0"/>
              <a:t>New product / feature launch</a:t>
            </a:r>
          </a:p>
          <a:p>
            <a:pPr lvl="1"/>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D4C8896E-6FE2-CF58-CB53-37E552DEBF45}"/>
              </a:ext>
            </a:extLst>
          </p:cNvPr>
          <p:cNvPicPr>
            <a:picLocks noChangeAspect="1"/>
          </p:cNvPicPr>
          <p:nvPr/>
        </p:nvPicPr>
        <p:blipFill>
          <a:blip r:embed="rId2"/>
          <a:stretch>
            <a:fillRect/>
          </a:stretch>
        </p:blipFill>
        <p:spPr>
          <a:xfrm>
            <a:off x="8620125" y="352162"/>
            <a:ext cx="3238691" cy="1733384"/>
          </a:xfrm>
          <a:prstGeom prst="rect">
            <a:avLst/>
          </a:prstGeom>
        </p:spPr>
      </p:pic>
      <p:pic>
        <p:nvPicPr>
          <p:cNvPr id="6" name="Picture 5">
            <a:extLst>
              <a:ext uri="{FF2B5EF4-FFF2-40B4-BE49-F238E27FC236}">
                <a16:creationId xmlns:a16="http://schemas.microsoft.com/office/drawing/2014/main" id="{015AD0AF-DA63-6154-E987-841E8C6A1D2F}"/>
              </a:ext>
            </a:extLst>
          </p:cNvPr>
          <p:cNvPicPr>
            <a:picLocks noChangeAspect="1"/>
          </p:cNvPicPr>
          <p:nvPr/>
        </p:nvPicPr>
        <p:blipFill>
          <a:blip r:embed="rId3"/>
          <a:stretch>
            <a:fillRect/>
          </a:stretch>
        </p:blipFill>
        <p:spPr>
          <a:xfrm>
            <a:off x="8408436" y="3637226"/>
            <a:ext cx="2945364" cy="2674674"/>
          </a:xfrm>
          <a:prstGeom prst="rect">
            <a:avLst/>
          </a:prstGeom>
        </p:spPr>
      </p:pic>
    </p:spTree>
    <p:extLst>
      <p:ext uri="{BB962C8B-B14F-4D97-AF65-F5344CB8AC3E}">
        <p14:creationId xmlns:p14="http://schemas.microsoft.com/office/powerpoint/2010/main" val="55049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A559-B190-8277-AA47-97A86A29C27C}"/>
              </a:ext>
            </a:extLst>
          </p:cNvPr>
          <p:cNvSpPr>
            <a:spLocks noGrp="1"/>
          </p:cNvSpPr>
          <p:nvPr>
            <p:ph type="title"/>
          </p:nvPr>
        </p:nvSpPr>
        <p:spPr/>
        <p:txBody>
          <a:bodyPr/>
          <a:lstStyle/>
          <a:p>
            <a:r>
              <a:rPr lang="en-US" dirty="0"/>
              <a:t>Alternative package</a:t>
            </a:r>
            <a:endParaRPr lang="en-GB" dirty="0"/>
          </a:p>
        </p:txBody>
      </p:sp>
      <p:sp>
        <p:nvSpPr>
          <p:cNvPr id="3" name="Content Placeholder 2">
            <a:extLst>
              <a:ext uri="{FF2B5EF4-FFF2-40B4-BE49-F238E27FC236}">
                <a16:creationId xmlns:a16="http://schemas.microsoft.com/office/drawing/2014/main" id="{618FC579-A20F-4372-A41D-D3D01AF06CB2}"/>
              </a:ext>
            </a:extLst>
          </p:cNvPr>
          <p:cNvSpPr>
            <a:spLocks noGrp="1"/>
          </p:cNvSpPr>
          <p:nvPr>
            <p:ph idx="1"/>
          </p:nvPr>
        </p:nvSpPr>
        <p:spPr/>
        <p:txBody>
          <a:bodyPr/>
          <a:lstStyle/>
          <a:p>
            <a:pPr lvl="1"/>
            <a:r>
              <a:rPr lang="es-ES" dirty="0"/>
              <a:t>!</a:t>
            </a:r>
            <a:r>
              <a:rPr lang="es-ES" dirty="0" err="1"/>
              <a:t>pip</a:t>
            </a:r>
            <a:r>
              <a:rPr lang="es-ES" dirty="0"/>
              <a:t> </a:t>
            </a:r>
            <a:r>
              <a:rPr lang="es-ES" dirty="0" err="1"/>
              <a:t>install</a:t>
            </a:r>
            <a:r>
              <a:rPr lang="es-ES" dirty="0"/>
              <a:t> “</a:t>
            </a:r>
            <a:r>
              <a:rPr lang="es-ES" dirty="0" err="1"/>
              <a:t>sample-size</a:t>
            </a:r>
            <a:r>
              <a:rPr lang="es-ES" dirty="0"/>
              <a:t>&gt;=3.0.0”</a:t>
            </a:r>
          </a:p>
          <a:p>
            <a:pPr lvl="1"/>
            <a:r>
              <a:rPr lang="es-ES" dirty="0" err="1"/>
              <a:t>From</a:t>
            </a:r>
            <a:r>
              <a:rPr lang="es-ES" dirty="0"/>
              <a:t> </a:t>
            </a:r>
            <a:r>
              <a:rPr lang="es-ES" dirty="0" err="1"/>
              <a:t>sample_size.sample_size_calculator</a:t>
            </a:r>
            <a:r>
              <a:rPr lang="es-ES" dirty="0"/>
              <a:t> </a:t>
            </a:r>
            <a:r>
              <a:rPr lang="es-ES" dirty="0" err="1"/>
              <a:t>import</a:t>
            </a:r>
            <a:r>
              <a:rPr lang="es-ES" dirty="0"/>
              <a:t> </a:t>
            </a:r>
            <a:r>
              <a:rPr lang="es-ES" dirty="0" err="1"/>
              <a:t>SampleSizeCalculator</a:t>
            </a:r>
            <a:endParaRPr lang="es-ES" dirty="0"/>
          </a:p>
          <a:p>
            <a:pPr lvl="2"/>
            <a:r>
              <a:rPr lang="es-ES" dirty="0" err="1"/>
              <a:t>SampleSizeCalculator</a:t>
            </a:r>
            <a:r>
              <a:rPr lang="es-ES" dirty="0"/>
              <a:t>(Alpha=0.5, </a:t>
            </a:r>
            <a:r>
              <a:rPr lang="es-ES" dirty="0" err="1"/>
              <a:t>Power</a:t>
            </a:r>
            <a:r>
              <a:rPr lang="es-ES" dirty="0"/>
              <a:t>=0.8)</a:t>
            </a:r>
          </a:p>
          <a:p>
            <a:endParaRPr lang="en-GB" dirty="0"/>
          </a:p>
        </p:txBody>
      </p:sp>
    </p:spTree>
    <p:extLst>
      <p:ext uri="{BB962C8B-B14F-4D97-AF65-F5344CB8AC3E}">
        <p14:creationId xmlns:p14="http://schemas.microsoft.com/office/powerpoint/2010/main" val="360707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8866-3401-DBFA-0C27-B25945531662}"/>
              </a:ext>
            </a:extLst>
          </p:cNvPr>
          <p:cNvSpPr>
            <a:spLocks noGrp="1"/>
          </p:cNvSpPr>
          <p:nvPr>
            <p:ph type="title"/>
          </p:nvPr>
        </p:nvSpPr>
        <p:spPr/>
        <p:txBody>
          <a:bodyPr/>
          <a:lstStyle/>
          <a:p>
            <a:r>
              <a:rPr lang="en-US" dirty="0"/>
              <a:t>Ensuring replication of experiments through</a:t>
            </a:r>
            <a:endParaRPr lang="en-GB" dirty="0"/>
          </a:p>
        </p:txBody>
      </p:sp>
      <p:sp>
        <p:nvSpPr>
          <p:cNvPr id="3" name="Content Placeholder 2">
            <a:extLst>
              <a:ext uri="{FF2B5EF4-FFF2-40B4-BE49-F238E27FC236}">
                <a16:creationId xmlns:a16="http://schemas.microsoft.com/office/drawing/2014/main" id="{8F25644F-45D1-D330-81AC-31F2F2F17221}"/>
              </a:ext>
            </a:extLst>
          </p:cNvPr>
          <p:cNvSpPr>
            <a:spLocks noGrp="1"/>
          </p:cNvSpPr>
          <p:nvPr>
            <p:ph idx="1"/>
          </p:nvPr>
        </p:nvSpPr>
        <p:spPr/>
        <p:txBody>
          <a:bodyPr/>
          <a:lstStyle/>
          <a:p>
            <a:r>
              <a:rPr lang="en-US" dirty="0"/>
              <a:t>Stored source code </a:t>
            </a:r>
          </a:p>
          <a:p>
            <a:r>
              <a:rPr lang="en-US" dirty="0"/>
              <a:t>Stored results / data</a:t>
            </a:r>
          </a:p>
          <a:p>
            <a:r>
              <a:rPr lang="en-US" dirty="0"/>
              <a:t>Detailed methodology </a:t>
            </a:r>
          </a:p>
          <a:p>
            <a:r>
              <a:rPr lang="en-US" dirty="0"/>
              <a:t>Random seeds </a:t>
            </a:r>
            <a:endParaRPr lang="en-GB" dirty="0"/>
          </a:p>
        </p:txBody>
      </p:sp>
    </p:spTree>
    <p:extLst>
      <p:ext uri="{BB962C8B-B14F-4D97-AF65-F5344CB8AC3E}">
        <p14:creationId xmlns:p14="http://schemas.microsoft.com/office/powerpoint/2010/main" val="266459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94FF-AC95-E074-1FDE-898D6F68C08E}"/>
              </a:ext>
            </a:extLst>
          </p:cNvPr>
          <p:cNvSpPr>
            <a:spLocks noGrp="1"/>
          </p:cNvSpPr>
          <p:nvPr>
            <p:ph type="title"/>
          </p:nvPr>
        </p:nvSpPr>
        <p:spPr/>
        <p:txBody>
          <a:bodyPr/>
          <a:lstStyle/>
          <a:p>
            <a:r>
              <a:rPr lang="en-US" dirty="0"/>
              <a:t>External &amp; Internal Validity </a:t>
            </a:r>
            <a:endParaRPr lang="en-GB" dirty="0"/>
          </a:p>
        </p:txBody>
      </p:sp>
      <p:graphicFrame>
        <p:nvGraphicFramePr>
          <p:cNvPr id="4" name="Content Placeholder 3">
            <a:extLst>
              <a:ext uri="{FF2B5EF4-FFF2-40B4-BE49-F238E27FC236}">
                <a16:creationId xmlns:a16="http://schemas.microsoft.com/office/drawing/2014/main" id="{11D0F63D-53C7-BFA1-3E1D-8A7DE8F3BEB0}"/>
              </a:ext>
            </a:extLst>
          </p:cNvPr>
          <p:cNvGraphicFramePr>
            <a:graphicFrameLocks noGrp="1"/>
          </p:cNvGraphicFramePr>
          <p:nvPr>
            <p:ph idx="1"/>
            <p:extLst>
              <p:ext uri="{D42A27DB-BD31-4B8C-83A1-F6EECF244321}">
                <p14:modId xmlns:p14="http://schemas.microsoft.com/office/powerpoint/2010/main" val="1801127839"/>
              </p:ext>
            </p:extLst>
          </p:nvPr>
        </p:nvGraphicFramePr>
        <p:xfrm>
          <a:off x="838200" y="1825625"/>
          <a:ext cx="10515600" cy="238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86240153"/>
                    </a:ext>
                  </a:extLst>
                </a:gridCol>
                <a:gridCol w="5257800">
                  <a:extLst>
                    <a:ext uri="{9D8B030D-6E8A-4147-A177-3AD203B41FA5}">
                      <a16:colId xmlns:a16="http://schemas.microsoft.com/office/drawing/2014/main" val="2976009521"/>
                    </a:ext>
                  </a:extLst>
                </a:gridCol>
              </a:tblGrid>
              <a:tr h="370840">
                <a:tc>
                  <a:txBody>
                    <a:bodyPr/>
                    <a:lstStyle/>
                    <a:p>
                      <a:r>
                        <a:rPr lang="en-US" dirty="0"/>
                        <a:t>External </a:t>
                      </a:r>
                      <a:endParaRPr lang="en-GB" dirty="0"/>
                    </a:p>
                  </a:txBody>
                  <a:tcPr/>
                </a:tc>
                <a:tc>
                  <a:txBody>
                    <a:bodyPr/>
                    <a:lstStyle/>
                    <a:p>
                      <a:r>
                        <a:rPr lang="en-US" dirty="0"/>
                        <a:t>Internal</a:t>
                      </a:r>
                      <a:endParaRPr lang="en-GB" dirty="0"/>
                    </a:p>
                  </a:txBody>
                  <a:tcPr/>
                </a:tc>
                <a:extLst>
                  <a:ext uri="{0D108BD9-81ED-4DB2-BD59-A6C34878D82A}">
                    <a16:rowId xmlns:a16="http://schemas.microsoft.com/office/drawing/2014/main" val="1625485751"/>
                  </a:ext>
                </a:extLst>
              </a:tr>
              <a:tr h="370840">
                <a:tc>
                  <a:txBody>
                    <a:bodyPr/>
                    <a:lstStyle/>
                    <a:p>
                      <a:r>
                        <a:rPr lang="en-GB" sz="1800" b="0" i="0" kern="1200" dirty="0">
                          <a:solidFill>
                            <a:schemeClr val="dk1"/>
                          </a:solidFill>
                          <a:effectLst/>
                          <a:latin typeface="+mn-lt"/>
                          <a:ea typeface="+mn-ea"/>
                          <a:cs typeface="+mn-cs"/>
                        </a:rPr>
                        <a:t>results are generalizable to the entire population</a:t>
                      </a:r>
                    </a:p>
                    <a:p>
                      <a:r>
                        <a:rPr lang="en-GB" sz="1800" b="0" i="0" kern="1200" dirty="0">
                          <a:solidFill>
                            <a:schemeClr val="dk1"/>
                          </a:solidFill>
                          <a:effectLst/>
                          <a:latin typeface="+mn-lt"/>
                          <a:ea typeface="+mn-ea"/>
                          <a:cs typeface="+mn-cs"/>
                        </a:rPr>
                        <a:t>- Increase this by ensuring unbiased sample &amp; representative (e.g. weighted / stratified sampling)</a:t>
                      </a:r>
                      <a:endParaRPr lang="en-GB" dirty="0"/>
                    </a:p>
                  </a:txBody>
                  <a:tcPr/>
                </a:tc>
                <a:tc>
                  <a:txBody>
                    <a:bodyPr/>
                    <a:lstStyle/>
                    <a:p>
                      <a:r>
                        <a:rPr lang="en-GB" sz="1800" b="0" i="0" kern="1200" dirty="0">
                          <a:solidFill>
                            <a:schemeClr val="dk1"/>
                          </a:solidFill>
                          <a:effectLst/>
                          <a:latin typeface="+mn-lt"/>
                          <a:ea typeface="+mn-ea"/>
                          <a:cs typeface="+mn-cs"/>
                        </a:rPr>
                        <a:t>results from experiment are valid and reliable vs inaccurate and biased</a:t>
                      </a:r>
                    </a:p>
                    <a:p>
                      <a:r>
                        <a:rPr lang="en-GB" dirty="0"/>
                        <a:t>Factors impacting this include</a:t>
                      </a:r>
                    </a:p>
                    <a:p>
                      <a:pPr marL="285750" indent="-285750">
                        <a:buFontTx/>
                        <a:buChar char="-"/>
                      </a:pPr>
                      <a:r>
                        <a:rPr lang="en-GB" dirty="0"/>
                        <a:t>Omitted variable bias (this causes change not treatment)</a:t>
                      </a:r>
                    </a:p>
                    <a:p>
                      <a:pPr marL="285750" indent="-285750">
                        <a:buFontTx/>
                        <a:buChar char="-"/>
                      </a:pPr>
                      <a:r>
                        <a:rPr lang="en-GB" dirty="0"/>
                        <a:t>Reverse causality …</a:t>
                      </a:r>
                    </a:p>
                    <a:p>
                      <a:pPr marL="285750" indent="-285750">
                        <a:buFontTx/>
                        <a:buChar char="-"/>
                      </a:pPr>
                      <a:endParaRPr lang="en-GB" dirty="0"/>
                    </a:p>
                  </a:txBody>
                  <a:tcPr/>
                </a:tc>
                <a:extLst>
                  <a:ext uri="{0D108BD9-81ED-4DB2-BD59-A6C34878D82A}">
                    <a16:rowId xmlns:a16="http://schemas.microsoft.com/office/drawing/2014/main" val="1674629288"/>
                  </a:ext>
                </a:extLst>
              </a:tr>
            </a:tbl>
          </a:graphicData>
        </a:graphic>
      </p:graphicFrame>
    </p:spTree>
    <p:extLst>
      <p:ext uri="{BB962C8B-B14F-4D97-AF65-F5344CB8AC3E}">
        <p14:creationId xmlns:p14="http://schemas.microsoft.com/office/powerpoint/2010/main" val="170789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667F-71E1-74F3-B3C5-4C76A614CBC6}"/>
              </a:ext>
            </a:extLst>
          </p:cNvPr>
          <p:cNvSpPr>
            <a:spLocks noGrp="1"/>
          </p:cNvSpPr>
          <p:nvPr>
            <p:ph type="title"/>
          </p:nvPr>
        </p:nvSpPr>
        <p:spPr>
          <a:xfrm>
            <a:off x="0" y="0"/>
            <a:ext cx="7219507" cy="627321"/>
          </a:xfrm>
        </p:spPr>
        <p:txBody>
          <a:bodyPr>
            <a:normAutofit/>
          </a:bodyPr>
          <a:lstStyle/>
          <a:p>
            <a:r>
              <a:rPr lang="en-US" sz="3600" dirty="0"/>
              <a:t>Bootstrapping in AB </a:t>
            </a:r>
            <a:r>
              <a:rPr lang="en-US" sz="3600" dirty="0" err="1"/>
              <a:t>testings</a:t>
            </a:r>
            <a:endParaRPr lang="en-GB" sz="3600" dirty="0"/>
          </a:p>
        </p:txBody>
      </p:sp>
      <p:sp>
        <p:nvSpPr>
          <p:cNvPr id="3" name="Content Placeholder 2">
            <a:extLst>
              <a:ext uri="{FF2B5EF4-FFF2-40B4-BE49-F238E27FC236}">
                <a16:creationId xmlns:a16="http://schemas.microsoft.com/office/drawing/2014/main" id="{32170167-0430-20EB-A34D-E418C1C4251F}"/>
              </a:ext>
            </a:extLst>
          </p:cNvPr>
          <p:cNvSpPr>
            <a:spLocks noGrp="1"/>
          </p:cNvSpPr>
          <p:nvPr>
            <p:ph idx="1"/>
          </p:nvPr>
        </p:nvSpPr>
        <p:spPr>
          <a:xfrm>
            <a:off x="1" y="627321"/>
            <a:ext cx="7856020" cy="4351338"/>
          </a:xfrm>
        </p:spPr>
        <p:txBody>
          <a:bodyPr>
            <a:normAutofit fontScale="32500" lnSpcReduction="20000"/>
          </a:bodyPr>
          <a:lstStyle/>
          <a:p>
            <a:r>
              <a:rPr lang="en-US" dirty="0"/>
              <a:t>Resampling 100s or 1000s of times (depending on cost/time) with replacement to create a distribution, helping quantify uncertainty and variability of your statistic (calculates </a:t>
            </a:r>
            <a:r>
              <a:rPr lang="en-US" dirty="0" err="1"/>
              <a:t>s.e</a:t>
            </a:r>
            <a:r>
              <a:rPr lang="en-US" dirty="0"/>
              <a:t>, confidence interval ,p-value) N.B Ideal to </a:t>
            </a:r>
            <a:r>
              <a:rPr lang="en-US" dirty="0" err="1"/>
              <a:t>parallelise</a:t>
            </a:r>
            <a:r>
              <a:rPr lang="en-US" dirty="0"/>
              <a:t> in spark if </a:t>
            </a:r>
            <a:r>
              <a:rPr lang="en-US" dirty="0" err="1"/>
              <a:t>poss</a:t>
            </a:r>
            <a:r>
              <a:rPr lang="en-US" dirty="0"/>
              <a:t> using multithreading – though can be quite expensive </a:t>
            </a:r>
          </a:p>
          <a:p>
            <a:pPr lvl="1"/>
            <a:r>
              <a:rPr lang="en-GB" b="0" i="0" dirty="0">
                <a:effectLst/>
                <a:latin typeface="-apple-system"/>
              </a:rPr>
              <a:t>treat your original sample as if it were the population, and draw new samples from it with replacement</a:t>
            </a:r>
          </a:p>
          <a:p>
            <a:pPr lvl="1"/>
            <a:r>
              <a:rPr lang="en-GB" b="0" i="0" dirty="0">
                <a:effectLst/>
                <a:latin typeface="-apple-system"/>
              </a:rPr>
              <a:t>it's like replaying your A/B test thousands of times, each with a slightly different audience, to see how stable your results really are</a:t>
            </a:r>
          </a:p>
          <a:p>
            <a:pPr marL="457200" lvl="1" indent="0">
              <a:buNone/>
            </a:pPr>
            <a:endParaRPr lang="en-GB" b="0" i="0" dirty="0">
              <a:effectLst/>
              <a:latin typeface="-apple-system"/>
            </a:endParaRPr>
          </a:p>
          <a:p>
            <a:r>
              <a:rPr lang="en-GB" b="0" i="0" dirty="0">
                <a:effectLst/>
                <a:latin typeface="-apple-system"/>
              </a:rPr>
              <a:t>E.G. Take 2000 samples of 10000 users, and get confidence intervals at 95% </a:t>
            </a:r>
          </a:p>
          <a:p>
            <a:pPr lvl="1"/>
            <a:r>
              <a:rPr lang="en-GB" b="0" i="0" dirty="0">
                <a:effectLst/>
                <a:latin typeface="-apple-system"/>
              </a:rPr>
              <a:t>Can then say the 95% CI for treatment effect was 14% - 17% </a:t>
            </a:r>
            <a:r>
              <a:rPr lang="en-GB" b="0" i="0" dirty="0">
                <a:effectLst/>
                <a:latin typeface="-apple-system"/>
                <a:sym typeface="Wingdings" panose="05000000000000000000" pitchFamily="2" charset="2"/>
              </a:rPr>
              <a:t> since this is far from 0 can be certain there is a significant impact </a:t>
            </a:r>
            <a:endParaRPr lang="en-GB" b="0" i="0" dirty="0">
              <a:effectLst/>
              <a:latin typeface="-apple-system"/>
            </a:endParaRPr>
          </a:p>
          <a:p>
            <a:r>
              <a:rPr lang="en-GB" b="0" i="0" dirty="0">
                <a:effectLst/>
                <a:latin typeface="-apple-system"/>
              </a:rPr>
              <a:t>For each sample can either work out mean statistic for each and plot (top image), or work out mean diff between each sample between control &amp; test &amp; plot (see below image)</a:t>
            </a:r>
          </a:p>
          <a:p>
            <a:r>
              <a:rPr lang="en-GB" b="0" i="0" dirty="0">
                <a:effectLst/>
                <a:latin typeface="-apple-system"/>
              </a:rPr>
              <a:t>A way to estimate distribution i.e. uncertainty (a poor man’s Bayes, non informative prior) </a:t>
            </a:r>
          </a:p>
          <a:p>
            <a:r>
              <a:rPr lang="en-GB" b="0" i="0" dirty="0">
                <a:effectLst/>
                <a:latin typeface="-apple-system"/>
              </a:rPr>
              <a:t>generate a distribution of the conversion rate for each version, as well as a distribution of the difference between the two conversion rates. You can then calculate the confidence interval for the difference, and see if it includes zero or not. If it does not include zero, you can conclude that there is a significant difference between the two versions</a:t>
            </a:r>
            <a:endParaRPr lang="en-GB" dirty="0">
              <a:latin typeface="-apple-system"/>
            </a:endParaRPr>
          </a:p>
          <a:p>
            <a:r>
              <a:rPr lang="en-GB" dirty="0"/>
              <a:t>1) Collect data from A and B groups.</a:t>
            </a:r>
          </a:p>
          <a:p>
            <a:r>
              <a:rPr lang="en-GB" dirty="0"/>
              <a:t>2) Define metrics.</a:t>
            </a:r>
          </a:p>
          <a:p>
            <a:r>
              <a:rPr lang="en-GB" dirty="0"/>
              <a:t>3) Conduct initial A/B test.</a:t>
            </a:r>
          </a:p>
          <a:p>
            <a:r>
              <a:rPr lang="en-GB" dirty="0"/>
              <a:t>4) Use bootstrapping (resampling with replacement).</a:t>
            </a:r>
          </a:p>
          <a:p>
            <a:r>
              <a:rPr lang="en-GB" dirty="0"/>
              <a:t>5) Calculate metric for each resample e.g. mean conversion rate</a:t>
            </a:r>
          </a:p>
          <a:p>
            <a:r>
              <a:rPr lang="en-GB" dirty="0"/>
              <a:t>6) Build distribution of metric.</a:t>
            </a:r>
          </a:p>
          <a:p>
            <a:r>
              <a:rPr lang="en-GB" dirty="0"/>
              <a:t>7) </a:t>
            </a:r>
            <a:r>
              <a:rPr lang="en-GB" dirty="0" err="1"/>
              <a:t>Analyze</a:t>
            </a:r>
            <a:r>
              <a:rPr lang="en-GB" dirty="0"/>
              <a:t> distribution for variability (if s</a:t>
            </a:r>
            <a:r>
              <a:rPr lang="en-GB" b="0" i="0" dirty="0">
                <a:effectLst/>
                <a:latin typeface="-apple-system"/>
              </a:rPr>
              <a:t>ignificant overlap implies uncertainty, while minimal overlap indicates a more reliable difference) </a:t>
            </a:r>
            <a:endParaRPr lang="en-GB" dirty="0"/>
          </a:p>
          <a:p>
            <a:r>
              <a:rPr lang="en-GB" dirty="0"/>
              <a:t>8) Create confidence intervals (e.g., 95%).</a:t>
            </a:r>
          </a:p>
          <a:p>
            <a:r>
              <a:rPr lang="en-GB" dirty="0"/>
              <a:t>9) Compare observed difference with bootstrapped distribution.</a:t>
            </a:r>
          </a:p>
          <a:p>
            <a:r>
              <a:rPr lang="en-GB" dirty="0"/>
              <a:t>10) Draw conclusions based on whether observed difference falls within confidence intervals.</a:t>
            </a:r>
          </a:p>
        </p:txBody>
      </p:sp>
      <p:pic>
        <p:nvPicPr>
          <p:cNvPr id="5" name="Picture 4">
            <a:extLst>
              <a:ext uri="{FF2B5EF4-FFF2-40B4-BE49-F238E27FC236}">
                <a16:creationId xmlns:a16="http://schemas.microsoft.com/office/drawing/2014/main" id="{3E90F481-C144-6B63-CCBF-0A723AEA1886}"/>
              </a:ext>
            </a:extLst>
          </p:cNvPr>
          <p:cNvPicPr>
            <a:picLocks noChangeAspect="1"/>
          </p:cNvPicPr>
          <p:nvPr/>
        </p:nvPicPr>
        <p:blipFill>
          <a:blip r:embed="rId2"/>
          <a:stretch>
            <a:fillRect/>
          </a:stretch>
        </p:blipFill>
        <p:spPr>
          <a:xfrm>
            <a:off x="7856020" y="71438"/>
            <a:ext cx="4029075" cy="1619250"/>
          </a:xfrm>
          <a:prstGeom prst="rect">
            <a:avLst/>
          </a:prstGeom>
        </p:spPr>
      </p:pic>
      <p:pic>
        <p:nvPicPr>
          <p:cNvPr id="7" name="Picture 6">
            <a:extLst>
              <a:ext uri="{FF2B5EF4-FFF2-40B4-BE49-F238E27FC236}">
                <a16:creationId xmlns:a16="http://schemas.microsoft.com/office/drawing/2014/main" id="{7D23ABE5-C360-C592-52EE-0FBC71C8F541}"/>
              </a:ext>
            </a:extLst>
          </p:cNvPr>
          <p:cNvPicPr>
            <a:picLocks noChangeAspect="1"/>
          </p:cNvPicPr>
          <p:nvPr/>
        </p:nvPicPr>
        <p:blipFill>
          <a:blip r:embed="rId3"/>
          <a:stretch>
            <a:fillRect/>
          </a:stretch>
        </p:blipFill>
        <p:spPr>
          <a:xfrm>
            <a:off x="7856020" y="1809749"/>
            <a:ext cx="4220253" cy="1619251"/>
          </a:xfrm>
          <a:prstGeom prst="rect">
            <a:avLst/>
          </a:prstGeom>
        </p:spPr>
      </p:pic>
    </p:spTree>
    <p:extLst>
      <p:ext uri="{BB962C8B-B14F-4D97-AF65-F5344CB8AC3E}">
        <p14:creationId xmlns:p14="http://schemas.microsoft.com/office/powerpoint/2010/main" val="3146877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5304-47BE-2510-53E8-17B07A6044E6}"/>
              </a:ext>
            </a:extLst>
          </p:cNvPr>
          <p:cNvSpPr>
            <a:spLocks noGrp="1"/>
          </p:cNvSpPr>
          <p:nvPr>
            <p:ph type="title"/>
          </p:nvPr>
        </p:nvSpPr>
        <p:spPr/>
        <p:txBody>
          <a:bodyPr/>
          <a:lstStyle/>
          <a:p>
            <a:r>
              <a:rPr lang="en-US" dirty="0"/>
              <a:t>Other challenges</a:t>
            </a:r>
            <a:endParaRPr lang="en-GB" dirty="0"/>
          </a:p>
        </p:txBody>
      </p:sp>
      <p:sp>
        <p:nvSpPr>
          <p:cNvPr id="3" name="Content Placeholder 2">
            <a:extLst>
              <a:ext uri="{FF2B5EF4-FFF2-40B4-BE49-F238E27FC236}">
                <a16:creationId xmlns:a16="http://schemas.microsoft.com/office/drawing/2014/main" id="{B5D0CC8A-3210-05DC-762D-2855FD184E30}"/>
              </a:ext>
            </a:extLst>
          </p:cNvPr>
          <p:cNvSpPr>
            <a:spLocks noGrp="1"/>
          </p:cNvSpPr>
          <p:nvPr>
            <p:ph idx="1"/>
          </p:nvPr>
        </p:nvSpPr>
        <p:spPr/>
        <p:txBody>
          <a:bodyPr/>
          <a:lstStyle/>
          <a:p>
            <a:r>
              <a:rPr lang="en-US" dirty="0"/>
              <a:t>Overlapping tests</a:t>
            </a:r>
          </a:p>
          <a:p>
            <a:r>
              <a:rPr lang="en-US" dirty="0"/>
              <a:t>Interactions between tests</a:t>
            </a:r>
          </a:p>
          <a:p>
            <a:r>
              <a:rPr lang="en-US" dirty="0"/>
              <a:t>Funnels</a:t>
            </a:r>
          </a:p>
          <a:p>
            <a:r>
              <a:rPr lang="en-US" dirty="0"/>
              <a:t>Outliers</a:t>
            </a:r>
          </a:p>
          <a:p>
            <a:r>
              <a:rPr lang="en-US" dirty="0"/>
              <a:t>Zero-inflated metrics </a:t>
            </a:r>
            <a:endParaRPr lang="en-GB" dirty="0"/>
          </a:p>
        </p:txBody>
      </p:sp>
    </p:spTree>
    <p:extLst>
      <p:ext uri="{BB962C8B-B14F-4D97-AF65-F5344CB8AC3E}">
        <p14:creationId xmlns:p14="http://schemas.microsoft.com/office/powerpoint/2010/main" val="4489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FFE6-A951-D6B6-B19F-C9B460CAEB4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1B6A976-753C-929B-8945-121E0DAC34AD}"/>
              </a:ext>
            </a:extLst>
          </p:cNvPr>
          <p:cNvSpPr>
            <a:spLocks noGrp="1"/>
          </p:cNvSpPr>
          <p:nvPr>
            <p:ph idx="1"/>
          </p:nvPr>
        </p:nvSpPr>
        <p:spPr/>
        <p:txBody>
          <a:bodyPr/>
          <a:lstStyle/>
          <a:p>
            <a:r>
              <a:rPr lang="en-GB" b="0" i="0" dirty="0">
                <a:solidFill>
                  <a:srgbClr val="3C4043"/>
                </a:solidFill>
                <a:effectLst/>
                <a:latin typeface="Inter"/>
              </a:rPr>
              <a:t>This process allows you to calculate standard errors, construct confidence intervals, and perform hypothesis testing for numerous types of sample statistics.</a:t>
            </a:r>
            <a:endParaRPr lang="en-GB" dirty="0"/>
          </a:p>
        </p:txBody>
      </p:sp>
    </p:spTree>
    <p:extLst>
      <p:ext uri="{BB962C8B-B14F-4D97-AF65-F5344CB8AC3E}">
        <p14:creationId xmlns:p14="http://schemas.microsoft.com/office/powerpoint/2010/main" val="391207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2FDE-0A93-EDB2-6E4E-1DC0A88932A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C10AA89-F55F-B7F4-D84C-56B63A38F8D7}"/>
              </a:ext>
            </a:extLst>
          </p:cNvPr>
          <p:cNvSpPr>
            <a:spLocks noGrp="1"/>
          </p:cNvSpPr>
          <p:nvPr>
            <p:ph idx="1"/>
          </p:nvPr>
        </p:nvSpPr>
        <p:spPr/>
        <p:txBody>
          <a:bodyPr>
            <a:normAutofit fontScale="85000" lnSpcReduction="20000"/>
          </a:bodyPr>
          <a:lstStyle/>
          <a:p>
            <a:r>
              <a:rPr lang="en-GB" b="0" i="0" dirty="0">
                <a:solidFill>
                  <a:srgbClr val="131313"/>
                </a:solidFill>
                <a:effectLst/>
                <a:latin typeface="-apple-system"/>
              </a:rPr>
              <a:t>Gives a certain range for test mean [T1, T2] and control mean [C1, C2] – given a certain confidence level - and if there is no overlap between these two ranges I'd be able to say that means of the test and control are statistically different</a:t>
            </a:r>
          </a:p>
          <a:p>
            <a:r>
              <a:rPr lang="en-GB" b="0" i="0" dirty="0">
                <a:solidFill>
                  <a:srgbClr val="131313"/>
                </a:solidFill>
                <a:effectLst/>
                <a:latin typeface="-apple-system"/>
              </a:rPr>
              <a:t> </a:t>
            </a:r>
          </a:p>
          <a:p>
            <a:pPr algn="l"/>
            <a:r>
              <a:rPr lang="en-GB" b="0" i="0" dirty="0">
                <a:solidFill>
                  <a:srgbClr val="131313"/>
                </a:solidFill>
                <a:effectLst/>
                <a:latin typeface="-apple-system"/>
              </a:rPr>
              <a:t>The reason I was asked to look into Bootstrapping was basically within a group average customer spend could get skewed by outliers ,</a:t>
            </a:r>
            <a:r>
              <a:rPr lang="en-GB" b="0" i="0" dirty="0" err="1">
                <a:solidFill>
                  <a:srgbClr val="131313"/>
                </a:solidFill>
                <a:effectLst/>
                <a:latin typeface="-apple-system"/>
              </a:rPr>
              <a:t>I.e,a</a:t>
            </a:r>
            <a:r>
              <a:rPr lang="en-GB" b="0" i="0" dirty="0">
                <a:solidFill>
                  <a:srgbClr val="131313"/>
                </a:solidFill>
                <a:effectLst/>
                <a:latin typeface="-apple-system"/>
              </a:rPr>
              <a:t> few people who get directed to the test group could be such that they have huge spends per customer. In that case the test mean gets pulled up - so how do we tell whether the large mean is because of our intervention or because of these outliers? Bootstrapping is </a:t>
            </a:r>
            <a:r>
              <a:rPr lang="en-GB" b="0" i="1" dirty="0">
                <a:solidFill>
                  <a:srgbClr val="131313"/>
                </a:solidFill>
                <a:effectLst/>
                <a:latin typeface="-apple-system"/>
              </a:rPr>
              <a:t>not</a:t>
            </a:r>
            <a:r>
              <a:rPr lang="en-GB" b="0" i="0" dirty="0">
                <a:solidFill>
                  <a:srgbClr val="131313"/>
                </a:solidFill>
                <a:effectLst/>
                <a:latin typeface="-apple-system"/>
              </a:rPr>
              <a:t> robust to outliers, since they're still going to show up in your resamples.</a:t>
            </a:r>
          </a:p>
          <a:p>
            <a:pPr algn="l"/>
            <a:r>
              <a:rPr lang="en-GB" b="0" i="0" dirty="0">
                <a:solidFill>
                  <a:srgbClr val="131313"/>
                </a:solidFill>
                <a:effectLst/>
                <a:latin typeface="-apple-system"/>
              </a:rPr>
              <a:t>An easier approach would be to </a:t>
            </a:r>
            <a:r>
              <a:rPr lang="en-GB" b="0" i="0" u="sng" dirty="0" err="1">
                <a:solidFill>
                  <a:srgbClr val="131313"/>
                </a:solidFill>
                <a:effectLst/>
                <a:latin typeface="-apple-system"/>
                <a:hlinkClick r:id="rId2"/>
              </a:rPr>
              <a:t>Winsorize</a:t>
            </a:r>
            <a:r>
              <a:rPr lang="en-GB" b="0" i="0" dirty="0">
                <a:solidFill>
                  <a:srgbClr val="131313"/>
                </a:solidFill>
                <a:effectLst/>
                <a:latin typeface="-apple-system"/>
              </a:rPr>
              <a:t> your data as appropriate and work with that. However, you should be very certain that you actually have outliers, rather than a skewed data distribution.</a:t>
            </a:r>
          </a:p>
          <a:p>
            <a:endParaRPr lang="en-GB" dirty="0"/>
          </a:p>
        </p:txBody>
      </p:sp>
    </p:spTree>
    <p:extLst>
      <p:ext uri="{BB962C8B-B14F-4D97-AF65-F5344CB8AC3E}">
        <p14:creationId xmlns:p14="http://schemas.microsoft.com/office/powerpoint/2010/main" val="270950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F1D-BDE8-CC56-8B49-A2E811C8F82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80EFCC9-A286-F96F-FD41-1AFBCE316D33}"/>
              </a:ext>
            </a:extLst>
          </p:cNvPr>
          <p:cNvSpPr>
            <a:spLocks noGrp="1"/>
          </p:cNvSpPr>
          <p:nvPr>
            <p:ph idx="1"/>
          </p:nvPr>
        </p:nvSpPr>
        <p:spPr/>
        <p:txBody>
          <a:bodyPr/>
          <a:lstStyle/>
          <a:p>
            <a:r>
              <a:rPr lang="en-GB" b="0" i="0" dirty="0">
                <a:solidFill>
                  <a:srgbClr val="242424"/>
                </a:solidFill>
                <a:effectLst/>
                <a:latin typeface="source-serif-pro"/>
              </a:rPr>
              <a:t>Calculation of the sample size depends on the underlying primary metric that you have chosen for tracking the progress of the control and experimental versions. Here we distinguish two cases; case 1 where the primary metric of A/B testing is in the form of a binary variable (e.g. click or no click) and case 2 where the primary metric of the test is in the form of proportions or averages (e.g. mean order amount).</a:t>
            </a:r>
            <a:endParaRPr lang="en-GB" dirty="0"/>
          </a:p>
        </p:txBody>
      </p:sp>
    </p:spTree>
    <p:extLst>
      <p:ext uri="{BB962C8B-B14F-4D97-AF65-F5344CB8AC3E}">
        <p14:creationId xmlns:p14="http://schemas.microsoft.com/office/powerpoint/2010/main" val="339558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29C9-0087-7675-BD57-3ED71D1807BC}"/>
              </a:ext>
            </a:extLst>
          </p:cNvPr>
          <p:cNvSpPr>
            <a:spLocks noGrp="1"/>
          </p:cNvSpPr>
          <p:nvPr>
            <p:ph type="title"/>
          </p:nvPr>
        </p:nvSpPr>
        <p:spPr/>
        <p:txBody>
          <a:bodyPr/>
          <a:lstStyle/>
          <a:p>
            <a:r>
              <a:rPr lang="en-US" dirty="0"/>
              <a:t>Factorial AB Testing (Factorial Design)</a:t>
            </a:r>
            <a:endParaRPr lang="en-GB" dirty="0"/>
          </a:p>
        </p:txBody>
      </p:sp>
      <p:sp>
        <p:nvSpPr>
          <p:cNvPr id="3" name="Content Placeholder 2">
            <a:extLst>
              <a:ext uri="{FF2B5EF4-FFF2-40B4-BE49-F238E27FC236}">
                <a16:creationId xmlns:a16="http://schemas.microsoft.com/office/drawing/2014/main" id="{71BEDA48-2DC3-0E05-FFBD-31D3F9165889}"/>
              </a:ext>
            </a:extLst>
          </p:cNvPr>
          <p:cNvSpPr>
            <a:spLocks noGrp="1"/>
          </p:cNvSpPr>
          <p:nvPr>
            <p:ph idx="1"/>
          </p:nvPr>
        </p:nvSpPr>
        <p:spPr/>
        <p:txBody>
          <a:bodyPr>
            <a:normAutofit fontScale="92500" lnSpcReduction="10000"/>
          </a:bodyPr>
          <a:lstStyle/>
          <a:p>
            <a:r>
              <a:rPr lang="en-GB" dirty="0"/>
              <a:t>Often a </a:t>
            </a:r>
            <a:r>
              <a:rPr lang="en-US" dirty="0"/>
              <a:t>Limiting factor of AB tests is can only run a few concurrent tests OR will take a very long time to get sample size </a:t>
            </a:r>
          </a:p>
          <a:p>
            <a:r>
              <a:rPr lang="en-US" dirty="0"/>
              <a:t>Factorial design aims to resolve this</a:t>
            </a:r>
          </a:p>
          <a:p>
            <a:r>
              <a:rPr lang="en-GB" dirty="0"/>
              <a:t>allows you to test multiple variations of multiple factors or elements at the same time e.g. change to font, image etc. </a:t>
            </a:r>
          </a:p>
          <a:p>
            <a:r>
              <a:rPr lang="en-US" dirty="0"/>
              <a:t>Means can expose users to multiple tests simultaneously </a:t>
            </a:r>
            <a:r>
              <a:rPr lang="en-US" dirty="0">
                <a:sym typeface="Wingdings" panose="05000000000000000000" pitchFamily="2" charset="2"/>
              </a:rPr>
              <a:t> allows for huge growth in no. of concurrent tests</a:t>
            </a:r>
          </a:p>
          <a:p>
            <a:endParaRPr lang="en-GB" dirty="0"/>
          </a:p>
          <a:p>
            <a:r>
              <a:rPr lang="en-GB" b="0" i="0" dirty="0">
                <a:effectLst/>
                <a:latin typeface="-apple-system"/>
              </a:rPr>
              <a:t>can help you save time and resources, increase efficiency and accuracy, and avoid confounding effects. However, a multivariate or factorial design also requires a large sample size, a clear hypothesis, and a careful analysis.</a:t>
            </a:r>
            <a:endParaRPr lang="en-GB" dirty="0"/>
          </a:p>
        </p:txBody>
      </p:sp>
      <p:pic>
        <p:nvPicPr>
          <p:cNvPr id="5" name="Picture 4">
            <a:extLst>
              <a:ext uri="{FF2B5EF4-FFF2-40B4-BE49-F238E27FC236}">
                <a16:creationId xmlns:a16="http://schemas.microsoft.com/office/drawing/2014/main" id="{135D3658-071D-309C-F550-3131DF1712AB}"/>
              </a:ext>
            </a:extLst>
          </p:cNvPr>
          <p:cNvPicPr>
            <a:picLocks noChangeAspect="1"/>
          </p:cNvPicPr>
          <p:nvPr/>
        </p:nvPicPr>
        <p:blipFill>
          <a:blip r:embed="rId2"/>
          <a:stretch>
            <a:fillRect/>
          </a:stretch>
        </p:blipFill>
        <p:spPr>
          <a:xfrm>
            <a:off x="9750056" y="4921438"/>
            <a:ext cx="2315792" cy="1768323"/>
          </a:xfrm>
          <a:prstGeom prst="rect">
            <a:avLst/>
          </a:prstGeom>
        </p:spPr>
      </p:pic>
    </p:spTree>
    <p:extLst>
      <p:ext uri="{BB962C8B-B14F-4D97-AF65-F5344CB8AC3E}">
        <p14:creationId xmlns:p14="http://schemas.microsoft.com/office/powerpoint/2010/main" val="1026170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60BD-E453-45D2-9EC0-E38D08FF6605}"/>
              </a:ext>
            </a:extLst>
          </p:cNvPr>
          <p:cNvSpPr>
            <a:spLocks noGrp="1"/>
          </p:cNvSpPr>
          <p:nvPr>
            <p:ph type="title"/>
          </p:nvPr>
        </p:nvSpPr>
        <p:spPr/>
        <p:txBody>
          <a:bodyPr/>
          <a:lstStyle/>
          <a:p>
            <a:r>
              <a:rPr lang="en-GB" dirty="0"/>
              <a:t>AB Testing Design Tips </a:t>
            </a:r>
          </a:p>
        </p:txBody>
      </p:sp>
      <p:sp>
        <p:nvSpPr>
          <p:cNvPr id="3" name="Content Placeholder 2">
            <a:extLst>
              <a:ext uri="{FF2B5EF4-FFF2-40B4-BE49-F238E27FC236}">
                <a16:creationId xmlns:a16="http://schemas.microsoft.com/office/drawing/2014/main" id="{6B659B37-E52B-4112-8D8F-9091096EA270}"/>
              </a:ext>
            </a:extLst>
          </p:cNvPr>
          <p:cNvSpPr>
            <a:spLocks noGrp="1"/>
          </p:cNvSpPr>
          <p:nvPr>
            <p:ph idx="1"/>
          </p:nvPr>
        </p:nvSpPr>
        <p:spPr/>
        <p:txBody>
          <a:bodyPr>
            <a:normAutofit fontScale="47500" lnSpcReduction="20000"/>
          </a:bodyPr>
          <a:lstStyle/>
          <a:p>
            <a:r>
              <a:rPr lang="en-GB" sz="2000" dirty="0"/>
              <a:t>Do not run AB test if insufficient traffic </a:t>
            </a:r>
            <a:r>
              <a:rPr lang="en-GB" sz="2000" dirty="0">
                <a:sym typeface="Wingdings" panose="05000000000000000000" pitchFamily="2" charset="2"/>
              </a:rPr>
              <a:t> will take too long to achieve statistical significance </a:t>
            </a:r>
          </a:p>
          <a:p>
            <a:pPr lvl="1"/>
            <a:r>
              <a:rPr lang="en-GB" sz="1600" dirty="0">
                <a:sym typeface="Wingdings" panose="05000000000000000000" pitchFamily="2" charset="2"/>
              </a:rPr>
              <a:t>Means that a losing treatment model has larger impact on revenue streams</a:t>
            </a:r>
          </a:p>
          <a:p>
            <a:pPr lvl="1"/>
            <a:r>
              <a:rPr lang="en-GB" sz="1600" dirty="0">
                <a:sym typeface="Wingdings" panose="05000000000000000000" pitchFamily="2" charset="2"/>
              </a:rPr>
              <a:t>Instead recommend trying a more radical model where likely to see stark difference sin your metric (conversion/lift etc.) so should see results quicker</a:t>
            </a:r>
          </a:p>
          <a:p>
            <a:r>
              <a:rPr lang="en-GB" sz="2000" dirty="0"/>
              <a:t>Recommend starting with one treatment rather than multiple </a:t>
            </a:r>
          </a:p>
          <a:p>
            <a:pPr lvl="1"/>
            <a:r>
              <a:rPr lang="en-GB" sz="1600" dirty="0"/>
              <a:t>Impatient SH can lead to A/B/C/D testing. The more variations you test, the higher the chance of FP</a:t>
            </a:r>
          </a:p>
          <a:p>
            <a:pPr lvl="1"/>
            <a:r>
              <a:rPr lang="en-GB" sz="1600" dirty="0"/>
              <a:t>Besides, the fewer variants you do, the faster you’ll get results and can iterate</a:t>
            </a:r>
          </a:p>
          <a:p>
            <a:r>
              <a:rPr lang="en-GB" sz="2000" dirty="0"/>
              <a:t>Need some sophistication in your experimental design. If comparing the effectiveness of a model </a:t>
            </a:r>
          </a:p>
          <a:p>
            <a:r>
              <a:rPr lang="en-GB" sz="2000" dirty="0"/>
              <a:t>Do not call A/B tests early!! Wait until have a sufficient sample size</a:t>
            </a:r>
          </a:p>
          <a:p>
            <a:r>
              <a:rPr lang="en-GB" sz="2000" dirty="0"/>
              <a:t>Do not stop exactly when sample size achieved – wait until end of week/month etc. to ensure representative period covered (so that final cycle can be compared against all other cycle measurement periods)</a:t>
            </a:r>
          </a:p>
          <a:p>
            <a:r>
              <a:rPr lang="en-GB" sz="2000" dirty="0"/>
              <a:t>Run tests for full week – as can get day to day variation e.g. higher conversion on weekend vs week start </a:t>
            </a:r>
            <a:r>
              <a:rPr lang="en-GB" sz="2000" dirty="0">
                <a:sym typeface="Wingdings" panose="05000000000000000000" pitchFamily="2" charset="2"/>
              </a:rPr>
              <a:t> can skew results</a:t>
            </a:r>
          </a:p>
          <a:p>
            <a:r>
              <a:rPr lang="en-GB" sz="2000" dirty="0">
                <a:sym typeface="Wingdings" panose="05000000000000000000" pitchFamily="2" charset="2"/>
              </a:rPr>
              <a:t>Run test for a couple of business cycles to handle day of week impacts / various traffic sources / external factors like payday / etc.</a:t>
            </a:r>
          </a:p>
          <a:p>
            <a:r>
              <a:rPr lang="en-GB" sz="2000" dirty="0">
                <a:sym typeface="Wingdings" panose="05000000000000000000" pitchFamily="2" charset="2"/>
              </a:rPr>
              <a:t>Consider seasonality &amp; external impacts</a:t>
            </a:r>
          </a:p>
          <a:p>
            <a:pPr lvl="1"/>
            <a:r>
              <a:rPr lang="en-GB" sz="1800" dirty="0">
                <a:sym typeface="Wingdings" panose="05000000000000000000" pitchFamily="2" charset="2"/>
              </a:rPr>
              <a:t>Your treatment might be better during Xmas or a PINC period, but not outside of these periods</a:t>
            </a:r>
          </a:p>
          <a:p>
            <a:pPr lvl="1"/>
            <a:r>
              <a:rPr lang="en-GB" sz="1800" dirty="0">
                <a:sym typeface="Wingdings" panose="05000000000000000000" pitchFamily="2" charset="2"/>
              </a:rPr>
              <a:t>Maybe a news story or competitor entry could impact each model differently too </a:t>
            </a:r>
          </a:p>
          <a:p>
            <a:pPr lvl="1"/>
            <a:endParaRPr lang="en-GB" sz="1800" dirty="0"/>
          </a:p>
          <a:p>
            <a:r>
              <a:rPr lang="en-GB" sz="2000" dirty="0"/>
              <a:t>Even a 1% lift can be a lot! Do not be disheartened. </a:t>
            </a:r>
          </a:p>
          <a:p>
            <a:pPr lvl="1"/>
            <a:r>
              <a:rPr lang="en-GB" sz="1600" dirty="0"/>
              <a:t>1% over 12 one month periods can result in 12% annual lift</a:t>
            </a:r>
          </a:p>
          <a:p>
            <a:pPr lvl="1"/>
            <a:r>
              <a:rPr lang="en-GB" sz="1600" dirty="0"/>
              <a:t>12% could be huge if volumes are huge</a:t>
            </a:r>
          </a:p>
          <a:p>
            <a:pPr lvl="1"/>
            <a:r>
              <a:rPr lang="en-GB" sz="1600" dirty="0"/>
              <a:t>Also, your site could be performing very well at present anyway, so any incremental gain is good!</a:t>
            </a:r>
          </a:p>
          <a:p>
            <a:r>
              <a:rPr lang="en-GB" sz="2000" dirty="0"/>
              <a:t>Every day without a test is wasted. Should constantly be learning what works and what doesn’t</a:t>
            </a:r>
          </a:p>
          <a:p>
            <a:r>
              <a:rPr lang="en-GB" sz="2000" dirty="0"/>
              <a:t>Make sure you have a large enough sample size for any segment analysis you wish to undertake </a:t>
            </a:r>
          </a:p>
          <a:p>
            <a:endParaRPr lang="en-GB" sz="2000" dirty="0"/>
          </a:p>
        </p:txBody>
      </p:sp>
    </p:spTree>
    <p:extLst>
      <p:ext uri="{BB962C8B-B14F-4D97-AF65-F5344CB8AC3E}">
        <p14:creationId xmlns:p14="http://schemas.microsoft.com/office/powerpoint/2010/main" val="95962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824B-F6E9-74F0-AC18-4D4FAA482610}"/>
              </a:ext>
            </a:extLst>
          </p:cNvPr>
          <p:cNvSpPr>
            <a:spLocks noGrp="1"/>
          </p:cNvSpPr>
          <p:nvPr>
            <p:ph type="title"/>
          </p:nvPr>
        </p:nvSpPr>
        <p:spPr/>
        <p:txBody>
          <a:bodyPr/>
          <a:lstStyle/>
          <a:p>
            <a:r>
              <a:rPr lang="en-US" dirty="0"/>
              <a:t>Examples</a:t>
            </a:r>
            <a:endParaRPr lang="en-GB" dirty="0"/>
          </a:p>
        </p:txBody>
      </p:sp>
      <p:sp>
        <p:nvSpPr>
          <p:cNvPr id="3" name="Content Placeholder 2">
            <a:extLst>
              <a:ext uri="{FF2B5EF4-FFF2-40B4-BE49-F238E27FC236}">
                <a16:creationId xmlns:a16="http://schemas.microsoft.com/office/drawing/2014/main" id="{1E243056-6CA9-08B4-2F06-EA18AE458AF6}"/>
              </a:ext>
            </a:extLst>
          </p:cNvPr>
          <p:cNvSpPr>
            <a:spLocks noGrp="1"/>
          </p:cNvSpPr>
          <p:nvPr>
            <p:ph idx="1"/>
          </p:nvPr>
        </p:nvSpPr>
        <p:spPr/>
        <p:txBody>
          <a:bodyPr/>
          <a:lstStyle/>
          <a:p>
            <a:r>
              <a:rPr lang="en-US" dirty="0"/>
              <a:t>Click through rate (CTR)</a:t>
            </a:r>
          </a:p>
          <a:p>
            <a:pPr lvl="1"/>
            <a:r>
              <a:rPr lang="en-US" dirty="0"/>
              <a:t>Measures usability of site</a:t>
            </a:r>
          </a:p>
          <a:p>
            <a:r>
              <a:rPr lang="en-US" dirty="0"/>
              <a:t>Conversion rate </a:t>
            </a:r>
          </a:p>
          <a:p>
            <a:pPr lvl="1"/>
            <a:r>
              <a:rPr lang="en-US" dirty="0"/>
              <a:t>Measures actual impact of feature</a:t>
            </a:r>
          </a:p>
          <a:p>
            <a:r>
              <a:rPr lang="en-US" dirty="0"/>
              <a:t> I</a:t>
            </a:r>
            <a:r>
              <a:rPr lang="en-GB" dirty="0" err="1"/>
              <a:t>mprove</a:t>
            </a:r>
            <a:r>
              <a:rPr lang="en-GB" dirty="0"/>
              <a:t> the quality of the recommender system’s recommendations</a:t>
            </a:r>
          </a:p>
          <a:p>
            <a:pPr lvl="1"/>
            <a:r>
              <a:rPr lang="en-GB" b="0" i="0" dirty="0">
                <a:solidFill>
                  <a:srgbClr val="242424"/>
                </a:solidFill>
                <a:effectLst/>
                <a:latin typeface="source-serif-pro"/>
              </a:rPr>
              <a:t>adding </a:t>
            </a:r>
            <a:r>
              <a:rPr lang="en-GB" b="1" i="0" dirty="0">
                <a:solidFill>
                  <a:srgbClr val="242424"/>
                </a:solidFill>
                <a:effectLst/>
                <a:latin typeface="source-serif-pro"/>
              </a:rPr>
              <a:t>Impression Discounting</a:t>
            </a:r>
            <a:r>
              <a:rPr lang="en-GB" b="0" i="0" dirty="0">
                <a:solidFill>
                  <a:srgbClr val="242424"/>
                </a:solidFill>
                <a:effectLst/>
                <a:latin typeface="source-serif-pro"/>
              </a:rPr>
              <a:t> </a:t>
            </a:r>
          </a:p>
          <a:p>
            <a:pPr lvl="2"/>
            <a:r>
              <a:rPr lang="en-GB" b="0" i="0" dirty="0">
                <a:solidFill>
                  <a:srgbClr val="040C28"/>
                </a:solidFill>
                <a:effectLst/>
                <a:latin typeface="Google Sans"/>
              </a:rPr>
              <a:t>decrease the score of a recommendation every time you propose it</a:t>
            </a:r>
            <a:r>
              <a:rPr lang="en-GB" b="0" i="0" dirty="0">
                <a:solidFill>
                  <a:srgbClr val="474747"/>
                </a:solidFill>
                <a:effectLst/>
                <a:latin typeface="Google Sans"/>
              </a:rPr>
              <a:t>, making sure that one recommendation (even if it will constantly be considered as the best one by the personalization solution) will not appear over and over on your screen.</a:t>
            </a:r>
            <a:endParaRPr lang="en-GB" b="0" i="0" dirty="0">
              <a:solidFill>
                <a:srgbClr val="242424"/>
              </a:solidFill>
              <a:effectLst/>
              <a:latin typeface="source-serif-pro"/>
            </a:endParaRPr>
          </a:p>
          <a:p>
            <a:pPr lvl="1"/>
            <a:r>
              <a:rPr lang="en-GB" b="0" i="0" dirty="0">
                <a:solidFill>
                  <a:srgbClr val="242424"/>
                </a:solidFill>
                <a:effectLst/>
                <a:latin typeface="source-serif-pro"/>
              </a:rPr>
              <a:t>building a </a:t>
            </a:r>
            <a:r>
              <a:rPr lang="en-GB" b="1" i="0" dirty="0">
                <a:solidFill>
                  <a:srgbClr val="242424"/>
                </a:solidFill>
                <a:effectLst/>
                <a:latin typeface="source-serif-pro"/>
              </a:rPr>
              <a:t>Re-ranker </a:t>
            </a:r>
            <a:r>
              <a:rPr lang="en-GB" b="0" i="0" dirty="0">
                <a:solidFill>
                  <a:srgbClr val="242424"/>
                </a:solidFill>
                <a:effectLst/>
                <a:latin typeface="source-serif-pro"/>
              </a:rPr>
              <a:t>model</a:t>
            </a:r>
            <a:r>
              <a:rPr lang="en-GB" b="1" i="0" dirty="0">
                <a:solidFill>
                  <a:srgbClr val="242424"/>
                </a:solidFill>
                <a:effectLst/>
                <a:latin typeface="source-serif-pro"/>
              </a:rPr>
              <a:t> </a:t>
            </a:r>
            <a:r>
              <a:rPr lang="en-GB" b="0" i="0" dirty="0">
                <a:solidFill>
                  <a:srgbClr val="242424"/>
                </a:solidFill>
                <a:effectLst/>
                <a:latin typeface="source-serif-pro"/>
              </a:rPr>
              <a:t>for the recommender</a:t>
            </a:r>
          </a:p>
          <a:p>
            <a:pPr lvl="2"/>
            <a:r>
              <a:rPr lang="en-GB" b="0" i="0" dirty="0">
                <a:solidFill>
                  <a:srgbClr val="242424"/>
                </a:solidFill>
                <a:effectLst/>
                <a:latin typeface="source-serif-pro"/>
              </a:rPr>
              <a:t> </a:t>
            </a:r>
            <a:r>
              <a:rPr lang="en-GB" b="0" i="0" u="sng" dirty="0" err="1">
                <a:effectLst/>
                <a:latin typeface="source-serif-pro"/>
                <a:hlinkClick r:id="rId2"/>
              </a:rPr>
              <a:t>XGBoost</a:t>
            </a:r>
            <a:r>
              <a:rPr lang="en-GB" b="0" i="0" dirty="0">
                <a:solidFill>
                  <a:srgbClr val="242424"/>
                </a:solidFill>
                <a:effectLst/>
                <a:latin typeface="source-serif-pro"/>
              </a:rPr>
              <a:t> can be used as a re-ranker model to </a:t>
            </a:r>
            <a:r>
              <a:rPr lang="en-GB" b="0" i="0" dirty="0" err="1">
                <a:solidFill>
                  <a:srgbClr val="242424"/>
                </a:solidFill>
                <a:effectLst/>
                <a:latin typeface="source-serif-pro"/>
              </a:rPr>
              <a:t>rerank</a:t>
            </a:r>
            <a:r>
              <a:rPr lang="en-GB" b="0" i="0" dirty="0">
                <a:solidFill>
                  <a:srgbClr val="242424"/>
                </a:solidFill>
                <a:effectLst/>
                <a:latin typeface="source-serif-pro"/>
              </a:rPr>
              <a:t> </a:t>
            </a:r>
            <a:r>
              <a:rPr lang="en-GB" b="0" i="0" dirty="0" err="1">
                <a:solidFill>
                  <a:srgbClr val="242424"/>
                </a:solidFill>
                <a:effectLst/>
                <a:latin typeface="source-serif-pro"/>
              </a:rPr>
              <a:t>RecSys</a:t>
            </a:r>
            <a:r>
              <a:rPr lang="en-GB" b="0" i="0" dirty="0">
                <a:solidFill>
                  <a:srgbClr val="242424"/>
                </a:solidFill>
                <a:effectLst/>
                <a:latin typeface="source-serif-pro"/>
              </a:rPr>
              <a:t> recommendations</a:t>
            </a:r>
            <a:endParaRPr lang="en-GB" dirty="0"/>
          </a:p>
        </p:txBody>
      </p:sp>
    </p:spTree>
    <p:extLst>
      <p:ext uri="{BB962C8B-B14F-4D97-AF65-F5344CB8AC3E}">
        <p14:creationId xmlns:p14="http://schemas.microsoft.com/office/powerpoint/2010/main" val="4157515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5C3A-39C9-4299-AEC9-F35B4F65F27E}"/>
              </a:ext>
            </a:extLst>
          </p:cNvPr>
          <p:cNvSpPr>
            <a:spLocks noGrp="1"/>
          </p:cNvSpPr>
          <p:nvPr>
            <p:ph type="title"/>
          </p:nvPr>
        </p:nvSpPr>
        <p:spPr/>
        <p:txBody>
          <a:bodyPr>
            <a:normAutofit/>
          </a:bodyPr>
          <a:lstStyle/>
          <a:p>
            <a:r>
              <a:rPr lang="en-GB" sz="3600" dirty="0"/>
              <a:t>Normally would try to split </a:t>
            </a:r>
            <a:r>
              <a:rPr lang="en-GB" sz="3600" dirty="0" err="1"/>
              <a:t>control:treatment</a:t>
            </a:r>
            <a:r>
              <a:rPr lang="en-GB" sz="3600" dirty="0"/>
              <a:t> 50:50</a:t>
            </a:r>
          </a:p>
        </p:txBody>
      </p:sp>
      <p:sp>
        <p:nvSpPr>
          <p:cNvPr id="3" name="Content Placeholder 2">
            <a:extLst>
              <a:ext uri="{FF2B5EF4-FFF2-40B4-BE49-F238E27FC236}">
                <a16:creationId xmlns:a16="http://schemas.microsoft.com/office/drawing/2014/main" id="{C1EA01D9-B1AA-4D32-A23C-193B2808D955}"/>
              </a:ext>
            </a:extLst>
          </p:cNvPr>
          <p:cNvSpPr>
            <a:spLocks noGrp="1"/>
          </p:cNvSpPr>
          <p:nvPr>
            <p:ph idx="1"/>
          </p:nvPr>
        </p:nvSpPr>
        <p:spPr/>
        <p:txBody>
          <a:bodyPr/>
          <a:lstStyle/>
          <a:p>
            <a:pPr fontAlgn="ctr">
              <a:spcBef>
                <a:spcPts val="0"/>
              </a:spcBef>
            </a:pPr>
            <a:r>
              <a:rPr lang="en-GB" sz="1800" dirty="0">
                <a:effectLst/>
                <a:latin typeface="Calibri" panose="020F0502020204030204" pitchFamily="34" charset="0"/>
              </a:rPr>
              <a:t>Try to split </a:t>
            </a:r>
            <a:r>
              <a:rPr lang="en-GB" sz="1800" dirty="0" err="1">
                <a:effectLst/>
                <a:latin typeface="Calibri" panose="020F0502020204030204" pitchFamily="34" charset="0"/>
              </a:rPr>
              <a:t>control:treatment</a:t>
            </a:r>
            <a:r>
              <a:rPr lang="en-GB" sz="1800" dirty="0">
                <a:effectLst/>
                <a:latin typeface="Calibri" panose="020F0502020204030204" pitchFamily="34" charset="0"/>
              </a:rPr>
              <a:t> 50:50 for fastest results (faster better as reduces longitudinal variables too) but may not be possible e.g. SH reluctant </a:t>
            </a:r>
          </a:p>
          <a:p>
            <a:pPr fontAlgn="ctr">
              <a:spcBef>
                <a:spcPts val="0"/>
              </a:spcBef>
            </a:pPr>
            <a:r>
              <a:rPr lang="en-GB" sz="1800" dirty="0">
                <a:effectLst/>
                <a:latin typeface="Calibri" panose="020F0502020204030204" pitchFamily="34" charset="0"/>
              </a:rPr>
              <a:t>How to compare the (mean) save rate across unequal sample sizes?</a:t>
            </a:r>
          </a:p>
          <a:p>
            <a:pPr rtl="0" fontAlgn="ctr">
              <a:spcBef>
                <a:spcPts val="0"/>
              </a:spcBef>
              <a:spcAft>
                <a:spcPts val="0"/>
              </a:spcAft>
              <a:buFont typeface="Arial" panose="020B0604020202020204" pitchFamily="34" charset="0"/>
              <a:buChar char="•"/>
            </a:pPr>
            <a:r>
              <a:rPr lang="en-GB" sz="1800" dirty="0">
                <a:effectLst/>
                <a:latin typeface="Calibri" panose="020F0502020204030204" pitchFamily="34" charset="0"/>
              </a:rPr>
              <a:t>Most efficient to run a t-test with equal sample size else power of the t-test is reduced i.e. for a given </a:t>
            </a:r>
            <a:r>
              <a:rPr lang="en-GB" sz="1800" dirty="0">
                <a:solidFill>
                  <a:srgbClr val="232629"/>
                </a:solidFill>
                <a:effectLst/>
                <a:latin typeface="MathJax_Math-italic"/>
              </a:rPr>
              <a:t>N </a:t>
            </a:r>
            <a:r>
              <a:rPr lang="en-GB" sz="1800" dirty="0">
                <a:effectLst/>
                <a:latin typeface="Calibri" panose="020F0502020204030204" pitchFamily="34" charset="0"/>
              </a:rPr>
              <a:t>(t</a:t>
            </a:r>
            <a:r>
              <a:rPr lang="en-GB" sz="1800" i="1" dirty="0">
                <a:solidFill>
                  <a:srgbClr val="232629"/>
                </a:solidFill>
                <a:effectLst/>
                <a:latin typeface="-apple-system"/>
              </a:rPr>
              <a:t>otal</a:t>
            </a:r>
            <a:r>
              <a:rPr lang="en-GB" sz="1800" dirty="0">
                <a:effectLst/>
                <a:latin typeface="Calibri" panose="020F0502020204030204" pitchFamily="34" charset="0"/>
              </a:rPr>
              <a:t> sample size), power is maximized if split 50:50</a:t>
            </a:r>
          </a:p>
          <a:p>
            <a:pPr rtl="0" fontAlgn="ctr">
              <a:spcBef>
                <a:spcPts val="0"/>
              </a:spcBef>
              <a:spcAft>
                <a:spcPts val="0"/>
              </a:spcAft>
              <a:buFont typeface="Arial" panose="020B0604020202020204" pitchFamily="34" charset="0"/>
              <a:buChar char="•"/>
            </a:pPr>
            <a:r>
              <a:rPr lang="en-GB" sz="1800" dirty="0">
                <a:effectLst/>
                <a:latin typeface="Calibri" panose="020F0502020204030204" pitchFamily="34" charset="0"/>
              </a:rPr>
              <a:t>Power is based on the smaller of the two sample sizes, so if adding more observations to larger group, then has no effect on power</a:t>
            </a:r>
          </a:p>
          <a:p>
            <a:pPr rtl="0" fontAlgn="ctr">
              <a:spcBef>
                <a:spcPts val="0"/>
              </a:spcBef>
              <a:spcAft>
                <a:spcPts val="0"/>
              </a:spcAft>
              <a:buFont typeface="Arial" panose="020B0604020202020204" pitchFamily="34" charset="0"/>
              <a:buChar char="•"/>
            </a:pPr>
            <a:r>
              <a:rPr lang="en-GB" sz="1800" b="1" u="sng" dirty="0">
                <a:effectLst/>
                <a:latin typeface="Calibri" panose="020F0502020204030204" pitchFamily="34" charset="0"/>
              </a:rPr>
              <a:t>Analogy</a:t>
            </a:r>
            <a:r>
              <a:rPr lang="en-GB" sz="1800" dirty="0">
                <a:effectLst/>
                <a:latin typeface="Calibri" panose="020F0502020204030204" pitchFamily="34" charset="0"/>
              </a:rPr>
              <a:t> - If want to know the area of a rectangle, and the perimeter is fixed, then the area (or power) will be maximized if the length and width are equal (i.e., if the rectangle is a </a:t>
            </a:r>
            <a:r>
              <a:rPr lang="en-GB" sz="1800" i="1" dirty="0">
                <a:solidFill>
                  <a:srgbClr val="232629"/>
                </a:solidFill>
                <a:effectLst/>
                <a:latin typeface="-apple-system"/>
              </a:rPr>
              <a:t>square OR sample size is split 50:50</a:t>
            </a:r>
            <a:r>
              <a:rPr lang="en-GB" sz="1800" dirty="0">
                <a:effectLst/>
                <a:latin typeface="Calibri" panose="020F0502020204030204" pitchFamily="34" charset="0"/>
              </a:rPr>
              <a:t>). On the other hand, as the length and width diverge (as the rectangle becomes elongated), the area shrinks.</a:t>
            </a:r>
          </a:p>
          <a:p>
            <a:pPr rtl="0" fontAlgn="ctr">
              <a:spcBef>
                <a:spcPts val="0"/>
              </a:spcBef>
              <a:spcAft>
                <a:spcPts val="0"/>
              </a:spcAft>
              <a:buFont typeface="Arial" panose="020B0604020202020204" pitchFamily="34" charset="0"/>
              <a:buChar char="•"/>
            </a:pPr>
            <a:r>
              <a:rPr lang="en-GB" sz="1800" dirty="0">
                <a:solidFill>
                  <a:srgbClr val="232629"/>
                </a:solidFill>
                <a:effectLst/>
                <a:latin typeface="-apple-system"/>
              </a:rPr>
              <a:t>Why T test can still handle unequal sample sizes? Considers standard error of the estimates of the means for each group. The group with more samples will have smaller standard error than if the population standard deviations are </a:t>
            </a:r>
            <a:r>
              <a:rPr lang="en-GB" sz="1800" dirty="0" err="1">
                <a:solidFill>
                  <a:srgbClr val="232629"/>
                </a:solidFill>
                <a:effectLst/>
                <a:latin typeface="-apple-system"/>
              </a:rPr>
              <a:t>approx</a:t>
            </a:r>
            <a:r>
              <a:rPr lang="en-GB" sz="1800" dirty="0">
                <a:solidFill>
                  <a:srgbClr val="232629"/>
                </a:solidFill>
                <a:effectLst/>
                <a:latin typeface="-apple-system"/>
              </a:rPr>
              <a:t> equal</a:t>
            </a:r>
            <a:endParaRPr lang="en-GB" sz="1800" dirty="0">
              <a:effectLst/>
              <a:latin typeface="Calibri" panose="020F0502020204030204" pitchFamily="34" charset="0"/>
            </a:endParaRPr>
          </a:p>
          <a:p>
            <a:endParaRPr lang="en-GB" dirty="0"/>
          </a:p>
        </p:txBody>
      </p:sp>
    </p:spTree>
    <p:extLst>
      <p:ext uri="{BB962C8B-B14F-4D97-AF65-F5344CB8AC3E}">
        <p14:creationId xmlns:p14="http://schemas.microsoft.com/office/powerpoint/2010/main" val="413909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1263-7348-B059-FB5C-E328FFA8401C}"/>
              </a:ext>
            </a:extLst>
          </p:cNvPr>
          <p:cNvSpPr>
            <a:spLocks noGrp="1"/>
          </p:cNvSpPr>
          <p:nvPr>
            <p:ph type="title"/>
          </p:nvPr>
        </p:nvSpPr>
        <p:spPr/>
        <p:txBody>
          <a:bodyPr/>
          <a:lstStyle/>
          <a:p>
            <a:r>
              <a:rPr lang="en-GB" dirty="0"/>
              <a:t>Multivariate Testing</a:t>
            </a:r>
          </a:p>
        </p:txBody>
      </p:sp>
      <p:sp>
        <p:nvSpPr>
          <p:cNvPr id="3" name="Content Placeholder 2">
            <a:extLst>
              <a:ext uri="{FF2B5EF4-FFF2-40B4-BE49-F238E27FC236}">
                <a16:creationId xmlns:a16="http://schemas.microsoft.com/office/drawing/2014/main" id="{71B60491-09F0-559D-8768-3786330E5C1D}"/>
              </a:ext>
            </a:extLst>
          </p:cNvPr>
          <p:cNvSpPr>
            <a:spLocks noGrp="1"/>
          </p:cNvSpPr>
          <p:nvPr>
            <p:ph idx="1"/>
          </p:nvPr>
        </p:nvSpPr>
        <p:spPr/>
        <p:txBody>
          <a:bodyPr>
            <a:normAutofit/>
          </a:bodyPr>
          <a:lstStyle/>
          <a:p>
            <a:r>
              <a:rPr lang="en-GB" sz="1200" dirty="0">
                <a:latin typeface="+mj-lt"/>
              </a:rPr>
              <a:t>Testing more than one component on the website in a live environment</a:t>
            </a:r>
          </a:p>
          <a:p>
            <a:r>
              <a:rPr lang="en-GB" sz="1200" dirty="0">
                <a:latin typeface="+mj-lt"/>
              </a:rPr>
              <a:t>Is about </a:t>
            </a:r>
            <a:r>
              <a:rPr lang="en-GB" sz="1200" b="0" i="0" dirty="0">
                <a:effectLst/>
                <a:latin typeface="+mj-lt"/>
              </a:rPr>
              <a:t>measuring interaction effects between independent elements to see which combination works best</a:t>
            </a:r>
            <a:endParaRPr lang="en-GB" sz="1200" dirty="0">
              <a:latin typeface="+mj-lt"/>
            </a:endParaRPr>
          </a:p>
          <a:p>
            <a:r>
              <a:rPr lang="en-GB" sz="1200" dirty="0">
                <a:latin typeface="+mj-lt"/>
              </a:rPr>
              <a:t>Running multiple A/B tests on the same page at the same time </a:t>
            </a:r>
          </a:p>
          <a:p>
            <a:r>
              <a:rPr lang="en-GB" sz="1200" dirty="0">
                <a:latin typeface="+mj-lt"/>
              </a:rPr>
              <a:t>Because of the additional variations, this requires more time to achieve a large enough sample size</a:t>
            </a:r>
          </a:p>
          <a:p>
            <a:endParaRPr lang="en-GB" sz="1200" dirty="0">
              <a:latin typeface="+mj-lt"/>
            </a:endParaRPr>
          </a:p>
          <a:p>
            <a:endParaRPr lang="en-GB" sz="1200" dirty="0">
              <a:latin typeface="+mj-lt"/>
            </a:endParaRPr>
          </a:p>
        </p:txBody>
      </p:sp>
      <p:pic>
        <p:nvPicPr>
          <p:cNvPr id="4" name="Picture 3">
            <a:extLst>
              <a:ext uri="{FF2B5EF4-FFF2-40B4-BE49-F238E27FC236}">
                <a16:creationId xmlns:a16="http://schemas.microsoft.com/office/drawing/2014/main" id="{F82C5DC9-FE0A-8DA6-BC31-0B07AA188310}"/>
              </a:ext>
            </a:extLst>
          </p:cNvPr>
          <p:cNvPicPr>
            <a:picLocks noChangeAspect="1"/>
          </p:cNvPicPr>
          <p:nvPr/>
        </p:nvPicPr>
        <p:blipFill>
          <a:blip r:embed="rId2"/>
          <a:stretch>
            <a:fillRect/>
          </a:stretch>
        </p:blipFill>
        <p:spPr>
          <a:xfrm>
            <a:off x="8073887" y="218281"/>
            <a:ext cx="3810000" cy="1619250"/>
          </a:xfrm>
          <a:prstGeom prst="rect">
            <a:avLst/>
          </a:prstGeom>
        </p:spPr>
      </p:pic>
    </p:spTree>
    <p:extLst>
      <p:ext uri="{BB962C8B-B14F-4D97-AF65-F5344CB8AC3E}">
        <p14:creationId xmlns:p14="http://schemas.microsoft.com/office/powerpoint/2010/main" val="698725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6942-FF2C-6A0A-CB65-AE4812056413}"/>
              </a:ext>
            </a:extLst>
          </p:cNvPr>
          <p:cNvSpPr>
            <a:spLocks noGrp="1"/>
          </p:cNvSpPr>
          <p:nvPr>
            <p:ph type="title"/>
          </p:nvPr>
        </p:nvSpPr>
        <p:spPr/>
        <p:txBody>
          <a:bodyPr/>
          <a:lstStyle/>
          <a:p>
            <a:r>
              <a:rPr lang="en-US" dirty="0"/>
              <a:t>Sample ratio mismatch (SRM) </a:t>
            </a:r>
            <a:endParaRPr lang="en-GB" dirty="0"/>
          </a:p>
        </p:txBody>
      </p:sp>
      <p:sp>
        <p:nvSpPr>
          <p:cNvPr id="3" name="Content Placeholder 2">
            <a:extLst>
              <a:ext uri="{FF2B5EF4-FFF2-40B4-BE49-F238E27FC236}">
                <a16:creationId xmlns:a16="http://schemas.microsoft.com/office/drawing/2014/main" id="{CF0B153E-B99F-D2D7-1F58-5C1A5DF91307}"/>
              </a:ext>
            </a:extLst>
          </p:cNvPr>
          <p:cNvSpPr>
            <a:spLocks noGrp="1"/>
          </p:cNvSpPr>
          <p:nvPr>
            <p:ph idx="1"/>
          </p:nvPr>
        </p:nvSpPr>
        <p:spPr/>
        <p:txBody>
          <a:bodyPr/>
          <a:lstStyle/>
          <a:p>
            <a:r>
              <a:rPr lang="en-GB" b="0" i="0" dirty="0">
                <a:solidFill>
                  <a:srgbClr val="242424"/>
                </a:solidFill>
                <a:effectLst/>
                <a:latin typeface="source-serif-pro"/>
              </a:rPr>
              <a:t>Chi-square test. This test will help you to formally check for Sample Ratio Mismatch</a:t>
            </a:r>
            <a:endParaRPr lang="en-GB" dirty="0"/>
          </a:p>
        </p:txBody>
      </p:sp>
    </p:spTree>
    <p:extLst>
      <p:ext uri="{BB962C8B-B14F-4D97-AF65-F5344CB8AC3E}">
        <p14:creationId xmlns:p14="http://schemas.microsoft.com/office/powerpoint/2010/main" val="3177816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47AD-E586-D745-7716-531D636AFB57}"/>
              </a:ext>
            </a:extLst>
          </p:cNvPr>
          <p:cNvSpPr>
            <a:spLocks noGrp="1"/>
          </p:cNvSpPr>
          <p:nvPr>
            <p:ph type="title"/>
          </p:nvPr>
        </p:nvSpPr>
        <p:spPr/>
        <p:txBody>
          <a:bodyPr/>
          <a:lstStyle/>
          <a:p>
            <a:r>
              <a:rPr lang="en-US" dirty="0"/>
              <a:t>What if we cannot just randomly allocate our control / treatment</a:t>
            </a:r>
            <a:endParaRPr lang="en-GB" dirty="0"/>
          </a:p>
        </p:txBody>
      </p:sp>
      <p:sp>
        <p:nvSpPr>
          <p:cNvPr id="3" name="Content Placeholder 2">
            <a:extLst>
              <a:ext uri="{FF2B5EF4-FFF2-40B4-BE49-F238E27FC236}">
                <a16:creationId xmlns:a16="http://schemas.microsoft.com/office/drawing/2014/main" id="{C5D9E69B-AF00-B743-377A-C204C4F4C986}"/>
              </a:ext>
            </a:extLst>
          </p:cNvPr>
          <p:cNvSpPr>
            <a:spLocks noGrp="1"/>
          </p:cNvSpPr>
          <p:nvPr>
            <p:ph idx="1"/>
          </p:nvPr>
        </p:nvSpPr>
        <p:spPr/>
        <p:txBody>
          <a:bodyPr/>
          <a:lstStyle/>
          <a:p>
            <a:r>
              <a:rPr lang="en-US" dirty="0"/>
              <a:t>i.e. user A might already be earmarked for use in a different AB test </a:t>
            </a:r>
          </a:p>
          <a:p>
            <a:pPr lvl="1"/>
            <a:r>
              <a:rPr lang="en-US" dirty="0"/>
              <a:t>Need to ensure that user experiences only one change per interaction </a:t>
            </a:r>
          </a:p>
          <a:p>
            <a:r>
              <a:rPr lang="en-US" dirty="0"/>
              <a:t>How do we run multiple AB tests concurrently ? </a:t>
            </a:r>
          </a:p>
          <a:p>
            <a:pPr lvl="1"/>
            <a:r>
              <a:rPr lang="en-US" dirty="0"/>
              <a:t>Does one AB test take priority ? </a:t>
            </a:r>
          </a:p>
          <a:p>
            <a:pPr lvl="1"/>
            <a:r>
              <a:rPr lang="en-US" dirty="0"/>
              <a:t>Do we split user traffic to be allocated for each test </a:t>
            </a:r>
          </a:p>
          <a:p>
            <a:pPr lvl="1"/>
            <a:r>
              <a:rPr lang="en-US" dirty="0"/>
              <a:t>Might restrict us from pure random allocation, and need to define some confounding variables </a:t>
            </a:r>
          </a:p>
          <a:p>
            <a:pPr lvl="1"/>
            <a:r>
              <a:rPr lang="en-US" dirty="0"/>
              <a:t>Maybe only trial in a specific geography initially </a:t>
            </a:r>
            <a:endParaRPr lang="en-GB" dirty="0"/>
          </a:p>
        </p:txBody>
      </p:sp>
    </p:spTree>
    <p:extLst>
      <p:ext uri="{BB962C8B-B14F-4D97-AF65-F5344CB8AC3E}">
        <p14:creationId xmlns:p14="http://schemas.microsoft.com/office/powerpoint/2010/main" val="120167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B582-4BF4-98C1-F8D5-329C4690F4C8}"/>
              </a:ext>
            </a:extLst>
          </p:cNvPr>
          <p:cNvSpPr>
            <a:spLocks noGrp="1"/>
          </p:cNvSpPr>
          <p:nvPr>
            <p:ph type="title"/>
          </p:nvPr>
        </p:nvSpPr>
        <p:spPr/>
        <p:txBody>
          <a:bodyPr/>
          <a:lstStyle/>
          <a:p>
            <a:r>
              <a:rPr lang="en-GB" sz="4400" dirty="0"/>
              <a:t>Multi-armed bandit – best where have web users and have high traffic</a:t>
            </a:r>
            <a:endParaRPr lang="en-GB" dirty="0"/>
          </a:p>
        </p:txBody>
      </p:sp>
      <p:sp>
        <p:nvSpPr>
          <p:cNvPr id="3" name="Content Placeholder 2">
            <a:extLst>
              <a:ext uri="{FF2B5EF4-FFF2-40B4-BE49-F238E27FC236}">
                <a16:creationId xmlns:a16="http://schemas.microsoft.com/office/drawing/2014/main" id="{DED5FB0F-991B-20B2-386A-6A27196CEA01}"/>
              </a:ext>
            </a:extLst>
          </p:cNvPr>
          <p:cNvSpPr>
            <a:spLocks noGrp="1"/>
          </p:cNvSpPr>
          <p:nvPr>
            <p:ph idx="1"/>
          </p:nvPr>
        </p:nvSpPr>
        <p:spPr/>
        <p:txBody>
          <a:bodyPr>
            <a:normAutofit fontScale="40000" lnSpcReduction="20000"/>
          </a:bodyPr>
          <a:lstStyle/>
          <a:p>
            <a:r>
              <a:rPr lang="en-GB" sz="1200" dirty="0"/>
              <a:t>Carefully balances exploration vs exploitation – never rest on your laurels idea. Constant AB test on</a:t>
            </a:r>
          </a:p>
          <a:p>
            <a:r>
              <a:rPr lang="en-GB" sz="1200" dirty="0"/>
              <a:t>Useful where high number of choices/actions</a:t>
            </a:r>
          </a:p>
          <a:p>
            <a:r>
              <a:rPr lang="en-GB" sz="1200" dirty="0"/>
              <a:t>Also see </a:t>
            </a:r>
            <a:r>
              <a:rPr lang="en-GB" sz="1200" dirty="0">
                <a:hlinkClick r:id="rId2"/>
              </a:rPr>
              <a:t>https://www.kaggle.com/code/phamvanvung/basics-of-contextual-bandits</a:t>
            </a:r>
            <a:endParaRPr lang="en-GB" sz="1200" dirty="0"/>
          </a:p>
          <a:p>
            <a:r>
              <a:rPr lang="en-GB" sz="1200" dirty="0"/>
              <a:t>Competitor approach to AB testing</a:t>
            </a:r>
          </a:p>
          <a:p>
            <a:pPr lvl="1"/>
            <a:r>
              <a:rPr lang="en-GB" sz="1100" b="0" i="0" dirty="0">
                <a:solidFill>
                  <a:srgbClr val="404040"/>
                </a:solidFill>
                <a:effectLst/>
                <a:latin typeface="Lato" panose="020F0502020204030203" pitchFamily="34" charset="0"/>
              </a:rPr>
              <a:t>Issues with AB include</a:t>
            </a:r>
          </a:p>
          <a:p>
            <a:pPr lvl="2"/>
            <a:r>
              <a:rPr lang="en-GB" sz="1050" b="0" i="0" dirty="0">
                <a:solidFill>
                  <a:srgbClr val="404040"/>
                </a:solidFill>
                <a:effectLst/>
                <a:latin typeface="Lato" panose="020F0502020204030203" pitchFamily="34" charset="0"/>
              </a:rPr>
              <a:t>even if one version far outperforms the other from the get-go, traffic will still be allocated evenly -- with 50% of </a:t>
            </a:r>
            <a:r>
              <a:rPr lang="en-GB" sz="1050" b="0" i="0" u="none" strike="noStrike" dirty="0">
                <a:solidFill>
                  <a:srgbClr val="000000"/>
                </a:solidFill>
                <a:effectLst/>
                <a:latin typeface="Lato" panose="020F0502020204030203" pitchFamily="34" charset="0"/>
                <a:hlinkClick r:id="rId3"/>
              </a:rPr>
              <a:t>visitors</a:t>
            </a:r>
            <a:r>
              <a:rPr lang="en-GB" sz="1050" b="0" i="0" dirty="0">
                <a:solidFill>
                  <a:srgbClr val="404040"/>
                </a:solidFill>
                <a:effectLst/>
                <a:latin typeface="Lato" panose="020F0502020204030203" pitchFamily="34" charset="0"/>
              </a:rPr>
              <a:t> seeing the underperforming version and the other half directed to the version that is pulling way ahead. Argue waste, if one version clearer better should reallocate to this</a:t>
            </a:r>
            <a:endParaRPr lang="en-GB" sz="1050" dirty="0"/>
          </a:p>
          <a:p>
            <a:r>
              <a:rPr lang="en-GB" sz="1200" dirty="0"/>
              <a:t>Bandit is essentially a policy / choice / action, such as a specific wording of text when card payment failed</a:t>
            </a:r>
          </a:p>
          <a:p>
            <a:r>
              <a:rPr lang="en-GB" sz="1200" dirty="0"/>
              <a:t>Bandit algorithms are a class of algorithms primarily used for website optimisation</a:t>
            </a:r>
          </a:p>
          <a:p>
            <a:pPr lvl="1"/>
            <a:r>
              <a:rPr lang="en-GB" sz="1100" dirty="0"/>
              <a:t>What piece of content to recommend</a:t>
            </a:r>
          </a:p>
          <a:p>
            <a:pPr lvl="1"/>
            <a:r>
              <a:rPr lang="en-GB" sz="1100" dirty="0"/>
              <a:t>What product to recommend</a:t>
            </a:r>
          </a:p>
          <a:p>
            <a:pPr lvl="1"/>
            <a:r>
              <a:rPr lang="en-GB" sz="1100" dirty="0"/>
              <a:t>What phrasing to use to ensure a customer updates their contact details</a:t>
            </a:r>
          </a:p>
          <a:p>
            <a:pPr lvl="1"/>
            <a:r>
              <a:rPr lang="en-GB" sz="1100" dirty="0"/>
              <a:t>What </a:t>
            </a:r>
          </a:p>
          <a:p>
            <a:r>
              <a:rPr lang="en-GB" sz="1200" dirty="0"/>
              <a:t>A smarter but more complex approach than AB testing. Finds currently best performing action</a:t>
            </a:r>
          </a:p>
          <a:p>
            <a:r>
              <a:rPr lang="en-GB" sz="1200" dirty="0"/>
              <a:t>Think of a slot machine as a single armed bandit (you pull the arm and gamble your money)</a:t>
            </a:r>
          </a:p>
          <a:p>
            <a:r>
              <a:rPr lang="en-GB" sz="1200" dirty="0"/>
              <a:t>Multi-armed suggests multiple different attempts</a:t>
            </a:r>
          </a:p>
          <a:p>
            <a:r>
              <a:rPr lang="en-GB" sz="1200" u="sng" dirty="0">
                <a:solidFill>
                  <a:srgbClr val="000000"/>
                </a:solidFill>
                <a:latin typeface="TT Commons"/>
              </a:rPr>
              <a:t>SHOULD</a:t>
            </a:r>
            <a:r>
              <a:rPr lang="en-GB" sz="1200" b="0" i="0" dirty="0">
                <a:solidFill>
                  <a:srgbClr val="000000"/>
                </a:solidFill>
                <a:effectLst/>
                <a:latin typeface="TT Commons"/>
              </a:rPr>
              <a:t> produce faster results since there is no need to wait for a single winning variation</a:t>
            </a:r>
          </a:p>
          <a:p>
            <a:r>
              <a:rPr lang="en-GB" dirty="0"/>
              <a:t>Example of Contextual MAB</a:t>
            </a:r>
          </a:p>
          <a:p>
            <a:pPr lvl="1"/>
            <a:r>
              <a:rPr lang="en-GB" dirty="0"/>
              <a:t>Actions could be ways to max payment success rate</a:t>
            </a:r>
          </a:p>
          <a:p>
            <a:pPr lvl="1"/>
            <a:r>
              <a:rPr lang="en-GB" dirty="0"/>
              <a:t>Contextual features could be </a:t>
            </a:r>
            <a:r>
              <a:rPr lang="en-GB" dirty="0" err="1"/>
              <a:t>card_type</a:t>
            </a:r>
            <a:r>
              <a:rPr lang="en-GB" dirty="0"/>
              <a:t>, n_successful_payments_last1yr, their banks </a:t>
            </a:r>
            <a:r>
              <a:rPr lang="en-GB" dirty="0" err="1"/>
              <a:t>avg</a:t>
            </a:r>
            <a:r>
              <a:rPr lang="en-GB" dirty="0"/>
              <a:t> payment success, card type etc.</a:t>
            </a:r>
          </a:p>
          <a:p>
            <a:pPr lvl="1"/>
            <a:r>
              <a:rPr lang="en-GB" dirty="0"/>
              <a:t>Oracle = domain specific term for the classifier or function containing the </a:t>
            </a:r>
            <a:r>
              <a:rPr lang="en-GB" dirty="0" err="1"/>
              <a:t>clf</a:t>
            </a:r>
            <a:r>
              <a:rPr lang="en-GB" dirty="0"/>
              <a:t> that maps contexts and actions to the </a:t>
            </a:r>
            <a:r>
              <a:rPr lang="en-GB" dirty="0" err="1"/>
              <a:t>proba</a:t>
            </a:r>
            <a:r>
              <a:rPr lang="en-GB" dirty="0"/>
              <a:t> payment success. Could be a logistic regression/random forest etc.</a:t>
            </a:r>
          </a:p>
          <a:p>
            <a:pPr lvl="1"/>
            <a:r>
              <a:rPr lang="en-GB" dirty="0"/>
              <a:t>Using historical data, the oracle learns to infer the probability of target. Issues with purely relying on this:</a:t>
            </a:r>
          </a:p>
          <a:p>
            <a:pPr lvl="1"/>
            <a:r>
              <a:rPr lang="en-GB" dirty="0"/>
              <a:t>Underlying world might change from one moment to another (e.g. bank changes fraud system and suddenly block previously-successful payments)</a:t>
            </a:r>
          </a:p>
          <a:p>
            <a:pPr lvl="1"/>
            <a:r>
              <a:rPr lang="en-GB" dirty="0"/>
              <a:t>If model poorly fitted probabilities are wrong</a:t>
            </a:r>
          </a:p>
          <a:p>
            <a:r>
              <a:rPr lang="en-GB" dirty="0"/>
              <a:t>How easy would this scale?</a:t>
            </a:r>
          </a:p>
          <a:p>
            <a:pPr lvl="1"/>
            <a:r>
              <a:rPr lang="en-GB" dirty="0"/>
              <a:t>Data Latency issues and how this might impact how quickly algorithm can update policy </a:t>
            </a:r>
          </a:p>
          <a:p>
            <a:endParaRPr lang="en-GB" sz="1200" b="0" i="0" dirty="0">
              <a:solidFill>
                <a:srgbClr val="000000"/>
              </a:solidFill>
              <a:effectLst/>
              <a:latin typeface="TT Commons"/>
            </a:endParaRPr>
          </a:p>
          <a:p>
            <a:endParaRPr lang="en-GB" dirty="0"/>
          </a:p>
        </p:txBody>
      </p:sp>
      <p:sp>
        <p:nvSpPr>
          <p:cNvPr id="4" name="Text Placeholder 3">
            <a:extLst>
              <a:ext uri="{FF2B5EF4-FFF2-40B4-BE49-F238E27FC236}">
                <a16:creationId xmlns:a16="http://schemas.microsoft.com/office/drawing/2014/main" id="{3B6260AA-5242-38ED-8E1E-1B5B69E681F7}"/>
              </a:ext>
            </a:extLst>
          </p:cNvPr>
          <p:cNvSpPr txBox="1">
            <a:spLocks/>
          </p:cNvSpPr>
          <p:nvPr/>
        </p:nvSpPr>
        <p:spPr>
          <a:xfrm>
            <a:off x="8069276" y="1429655"/>
            <a:ext cx="4018776" cy="65375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Idea that even though first bandit has highest success rate with converting customers, this may not be the case tomorrow, so </a:t>
            </a:r>
            <a:r>
              <a:rPr kumimoji="0" lang="en-GB" sz="900" b="1" i="0" u="sng" strike="noStrike" kern="1200" cap="none" spc="0" normalizeH="0" baseline="0" noProof="0">
                <a:ln>
                  <a:noFill/>
                </a:ln>
                <a:solidFill>
                  <a:prstClr val="black">
                    <a:tint val="75000"/>
                  </a:prstClr>
                </a:solidFill>
                <a:effectLst/>
                <a:uLnTx/>
                <a:uFillTx/>
                <a:latin typeface="Calibri" panose="020F0502020204030204"/>
                <a:ea typeface="+mn-ea"/>
                <a:cs typeface="+mn-cs"/>
              </a:rPr>
              <a:t>explore </a:t>
            </a:r>
            <a:r>
              <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another bandit to see if the case. May find that ofc to </a:t>
            </a:r>
            <a:r>
              <a:rPr kumimoji="0" lang="en-GB" sz="900" b="1" i="0" u="sng" strike="noStrike" kern="1200" cap="none" spc="0" normalizeH="0" baseline="0" noProof="0">
                <a:ln>
                  <a:noFill/>
                </a:ln>
                <a:solidFill>
                  <a:prstClr val="black">
                    <a:tint val="75000"/>
                  </a:prstClr>
                </a:solidFill>
                <a:effectLst/>
                <a:uLnTx/>
                <a:uFillTx/>
                <a:latin typeface="Calibri" panose="020F0502020204030204"/>
                <a:ea typeface="+mn-ea"/>
                <a:cs typeface="+mn-cs"/>
              </a:rPr>
              <a:t>exploit</a:t>
            </a:r>
            <a:r>
              <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current knowledge would have been best strategy</a:t>
            </a:r>
            <a:endParaRPr kumimoji="0" lang="en-GB"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Picture 4" descr="Solving the Multi-Armed Bandit Problem | by Anson Wong | Towards Data  Science">
            <a:extLst>
              <a:ext uri="{FF2B5EF4-FFF2-40B4-BE49-F238E27FC236}">
                <a16:creationId xmlns:a16="http://schemas.microsoft.com/office/drawing/2014/main" id="{9B76940F-6450-28FF-0587-5C2300B8F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0968" y="2327185"/>
            <a:ext cx="2451652" cy="14405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reative Testing – Multi-Armed Bandit vs. A/B Testing – The UA Glossary –  Persona.ly">
            <a:extLst>
              <a:ext uri="{FF2B5EF4-FFF2-40B4-BE49-F238E27FC236}">
                <a16:creationId xmlns:a16="http://schemas.microsoft.com/office/drawing/2014/main" id="{09AAD956-29AE-D0E4-718A-277DD86B63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265" y="4568759"/>
            <a:ext cx="3447123" cy="159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849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944E-E6F6-BFA5-D4C1-7E81C7CB680C}"/>
              </a:ext>
            </a:extLst>
          </p:cNvPr>
          <p:cNvSpPr>
            <a:spLocks noGrp="1"/>
          </p:cNvSpPr>
          <p:nvPr>
            <p:ph type="title"/>
          </p:nvPr>
        </p:nvSpPr>
        <p:spPr/>
        <p:txBody>
          <a:bodyPr/>
          <a:lstStyle/>
          <a:p>
            <a:r>
              <a:rPr lang="en-GB" dirty="0"/>
              <a:t>Performance measurement</a:t>
            </a:r>
          </a:p>
        </p:txBody>
      </p:sp>
      <p:sp>
        <p:nvSpPr>
          <p:cNvPr id="4" name="Content Placeholder 2">
            <a:extLst>
              <a:ext uri="{FF2B5EF4-FFF2-40B4-BE49-F238E27FC236}">
                <a16:creationId xmlns:a16="http://schemas.microsoft.com/office/drawing/2014/main" id="{85A2668E-A8E3-1B4A-57D0-6FF6775CD2DB}"/>
              </a:ext>
            </a:extLst>
          </p:cNvPr>
          <p:cNvSpPr txBox="1">
            <a:spLocks/>
          </p:cNvSpPr>
          <p:nvPr/>
        </p:nvSpPr>
        <p:spPr>
          <a:xfrm>
            <a:off x="621755" y="1684484"/>
            <a:ext cx="10948492" cy="4223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5F6368"/>
                </a:solidFill>
                <a:effectLst/>
                <a:uLnTx/>
                <a:uFillTx/>
                <a:latin typeface="Google Sans Text"/>
                <a:ea typeface="+mn-ea"/>
                <a:cs typeface="+mn-cs"/>
              </a:rPr>
              <a:t>Aim: try to maximise reward while reducing reward loss when exploring different bandits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5F6368"/>
                </a:solidFill>
                <a:effectLst/>
                <a:uLnTx/>
                <a:uFillTx/>
                <a:latin typeface="Google Sans Text"/>
                <a:ea typeface="+mn-ea"/>
                <a:cs typeface="+mn-cs"/>
              </a:rPr>
              <a:t>We measure reward loss using ‘regret’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5F6368"/>
                </a:solidFill>
                <a:effectLst/>
                <a:uLnTx/>
                <a:uFillTx/>
                <a:latin typeface="Google Sans Text"/>
                <a:ea typeface="+mn-ea"/>
                <a:cs typeface="+mn-cs"/>
              </a:rPr>
              <a:t>Regret = </a:t>
            </a:r>
            <a:r>
              <a:rPr kumimoji="0" lang="en-GB" sz="1200" b="0" i="0" u="none" strike="noStrike" kern="1200" cap="none" spc="0" normalizeH="0" baseline="0" noProof="0" dirty="0" err="1">
                <a:ln>
                  <a:noFill/>
                </a:ln>
                <a:solidFill>
                  <a:srgbClr val="5F6368"/>
                </a:solidFill>
                <a:effectLst/>
                <a:uLnTx/>
                <a:uFillTx/>
                <a:latin typeface="Google Sans Text"/>
                <a:ea typeface="+mn-ea"/>
                <a:cs typeface="+mn-cs"/>
              </a:rPr>
              <a:t>cumulative_reward</a:t>
            </a:r>
            <a:r>
              <a:rPr kumimoji="0" lang="en-GB" sz="1200" b="0" i="0" u="none" strike="noStrike" kern="1200" cap="none" spc="0" normalizeH="0" baseline="-25000" noProof="0" dirty="0" err="1">
                <a:ln>
                  <a:noFill/>
                </a:ln>
                <a:solidFill>
                  <a:srgbClr val="5F6368"/>
                </a:solidFill>
                <a:effectLst/>
                <a:uLnTx/>
                <a:uFillTx/>
                <a:latin typeface="Google Sans Text"/>
                <a:ea typeface="+mn-ea"/>
                <a:cs typeface="+mn-cs"/>
              </a:rPr>
              <a:t>optimal</a:t>
            </a:r>
            <a:r>
              <a:rPr kumimoji="0" lang="en-GB" sz="1200" b="0" i="0" u="none" strike="noStrike" kern="1200" cap="none" spc="0" normalizeH="0" baseline="0" noProof="0" dirty="0">
                <a:ln>
                  <a:noFill/>
                </a:ln>
                <a:solidFill>
                  <a:srgbClr val="5F6368"/>
                </a:solidFill>
                <a:effectLst/>
                <a:uLnTx/>
                <a:uFillTx/>
                <a:latin typeface="Google Sans Text"/>
                <a:ea typeface="+mn-ea"/>
                <a:cs typeface="+mn-cs"/>
              </a:rPr>
              <a:t>  - </a:t>
            </a:r>
            <a:r>
              <a:rPr kumimoji="0" lang="en-GB" sz="1200" b="0" i="0" u="none" strike="noStrike" kern="1200" cap="none" spc="0" normalizeH="0" baseline="0" noProof="0" dirty="0" err="1">
                <a:ln>
                  <a:noFill/>
                </a:ln>
                <a:solidFill>
                  <a:srgbClr val="5F6368"/>
                </a:solidFill>
                <a:effectLst/>
                <a:uLnTx/>
                <a:uFillTx/>
                <a:latin typeface="Google Sans Text"/>
                <a:ea typeface="+mn-ea"/>
                <a:cs typeface="+mn-cs"/>
              </a:rPr>
              <a:t>cumulative</a:t>
            </a:r>
            <a:r>
              <a:rPr kumimoji="0" lang="en-GB" sz="1200" b="0" i="0" u="none" strike="noStrike" kern="1200" cap="none" spc="0" normalizeH="0" baseline="-25000" noProof="0" dirty="0" err="1">
                <a:ln>
                  <a:noFill/>
                </a:ln>
                <a:solidFill>
                  <a:srgbClr val="5F6368"/>
                </a:solidFill>
                <a:effectLst/>
                <a:uLnTx/>
                <a:uFillTx/>
                <a:latin typeface="Google Sans Text"/>
                <a:ea typeface="+mn-ea"/>
                <a:cs typeface="+mn-cs"/>
              </a:rPr>
              <a:t>rewards</a:t>
            </a:r>
            <a:r>
              <a:rPr kumimoji="0" lang="en-GB" sz="1200" b="0" i="0" u="none" strike="noStrike" kern="1200" cap="none" spc="0" normalizeH="0" baseline="-25000" noProof="0" dirty="0">
                <a:ln>
                  <a:noFill/>
                </a:ln>
                <a:solidFill>
                  <a:srgbClr val="5F6368"/>
                </a:solidFill>
                <a:effectLst/>
                <a:uLnTx/>
                <a:uFillTx/>
                <a:latin typeface="Google Sans Text"/>
                <a:ea typeface="+mn-ea"/>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5F6368"/>
                </a:solidFill>
                <a:effectLst/>
                <a:uLnTx/>
                <a:uFillTx/>
                <a:latin typeface="Google Sans Text"/>
                <a:ea typeface="+mn-ea"/>
                <a:cs typeface="+mn-cs"/>
              </a:rPr>
              <a:t>The lower the regret, the better the model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5F6368"/>
                </a:solidFill>
                <a:effectLst/>
                <a:uLnTx/>
                <a:uFillTx/>
                <a:latin typeface="Google Sans Text"/>
                <a:ea typeface="+mn-ea"/>
                <a:cs typeface="+mn-cs"/>
              </a:rPr>
              <a:t>If regret too high probably should reconsider your action-selection mechanism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Expect that regret gets smaller as able to exploit more data … will never be 0 in a round because world is not static + humans not perfectly predictable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For a single round, regret is what the optimal action reward would be minus the actual action reward (i.e. if use exploration action)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7C9F94A-A151-DFD1-D96D-6D2CC7A7407F}"/>
              </a:ext>
            </a:extLst>
          </p:cNvPr>
          <p:cNvPicPr>
            <a:picLocks noChangeAspect="1"/>
          </p:cNvPicPr>
          <p:nvPr/>
        </p:nvPicPr>
        <p:blipFill>
          <a:blip r:embed="rId2"/>
          <a:stretch>
            <a:fillRect/>
          </a:stretch>
        </p:blipFill>
        <p:spPr>
          <a:xfrm>
            <a:off x="520902" y="4539035"/>
            <a:ext cx="3157332" cy="2088216"/>
          </a:xfrm>
          <a:prstGeom prst="rect">
            <a:avLst/>
          </a:prstGeom>
        </p:spPr>
      </p:pic>
      <p:pic>
        <p:nvPicPr>
          <p:cNvPr id="6" name="Picture 5">
            <a:extLst>
              <a:ext uri="{FF2B5EF4-FFF2-40B4-BE49-F238E27FC236}">
                <a16:creationId xmlns:a16="http://schemas.microsoft.com/office/drawing/2014/main" id="{F47BFDCE-E325-9A7E-1EF9-DDC5C6559C44}"/>
              </a:ext>
            </a:extLst>
          </p:cNvPr>
          <p:cNvPicPr>
            <a:picLocks noChangeAspect="1"/>
          </p:cNvPicPr>
          <p:nvPr/>
        </p:nvPicPr>
        <p:blipFill>
          <a:blip r:embed="rId3"/>
          <a:stretch>
            <a:fillRect/>
          </a:stretch>
        </p:blipFill>
        <p:spPr>
          <a:xfrm>
            <a:off x="4531659" y="4747142"/>
            <a:ext cx="2826403" cy="2110858"/>
          </a:xfrm>
          <a:prstGeom prst="rect">
            <a:avLst/>
          </a:prstGeom>
        </p:spPr>
      </p:pic>
      <p:sp>
        <p:nvSpPr>
          <p:cNvPr id="7" name="Text Placeholder 3">
            <a:extLst>
              <a:ext uri="{FF2B5EF4-FFF2-40B4-BE49-F238E27FC236}">
                <a16:creationId xmlns:a16="http://schemas.microsoft.com/office/drawing/2014/main" id="{271E6481-680D-B7A7-5975-1088C63EA99E}"/>
              </a:ext>
            </a:extLst>
          </p:cNvPr>
          <p:cNvSpPr txBox="1">
            <a:spLocks/>
          </p:cNvSpPr>
          <p:nvPr/>
        </p:nvSpPr>
        <p:spPr>
          <a:xfrm>
            <a:off x="4048514" y="4355752"/>
            <a:ext cx="3421327" cy="347282"/>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937"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937" b="0" i="0" u="none" strike="noStrike" kern="1200" cap="none" spc="0" normalizeH="0" baseline="0" noProof="0" dirty="0">
                <a:ln>
                  <a:noFill/>
                </a:ln>
                <a:solidFill>
                  <a:srgbClr val="000000"/>
                </a:solidFill>
                <a:effectLst/>
                <a:uLnTx/>
                <a:uFillTx/>
                <a:latin typeface="Calibri" panose="020F0502020204030204"/>
                <a:ea typeface="+mn-ea"/>
                <a:cs typeface="+mn-cs"/>
              </a:rPr>
              <a:t>Presume that this trains a model and tries to predict test set for an increasing number of samples to show that with more examples RMSE decreases</a:t>
            </a:r>
          </a:p>
        </p:txBody>
      </p:sp>
    </p:spTree>
    <p:extLst>
      <p:ext uri="{BB962C8B-B14F-4D97-AF65-F5344CB8AC3E}">
        <p14:creationId xmlns:p14="http://schemas.microsoft.com/office/powerpoint/2010/main" val="1547492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A84B-25ED-3825-E134-A81936A9C53A}"/>
              </a:ext>
            </a:extLst>
          </p:cNvPr>
          <p:cNvSpPr>
            <a:spLocks noGrp="1"/>
          </p:cNvSpPr>
          <p:nvPr>
            <p:ph type="title"/>
          </p:nvPr>
        </p:nvSpPr>
        <p:spPr/>
        <p:txBody>
          <a:bodyPr/>
          <a:lstStyle/>
          <a:p>
            <a:r>
              <a:rPr lang="en-GB" dirty="0"/>
              <a:t>CMAB	</a:t>
            </a:r>
          </a:p>
        </p:txBody>
      </p:sp>
      <p:sp>
        <p:nvSpPr>
          <p:cNvPr id="3" name="Content Placeholder 2">
            <a:extLst>
              <a:ext uri="{FF2B5EF4-FFF2-40B4-BE49-F238E27FC236}">
                <a16:creationId xmlns:a16="http://schemas.microsoft.com/office/drawing/2014/main" id="{C22D8E7E-F6D5-B7BE-C516-80917736F4AE}"/>
              </a:ext>
            </a:extLst>
          </p:cNvPr>
          <p:cNvSpPr>
            <a:spLocks noGrp="1"/>
          </p:cNvSpPr>
          <p:nvPr>
            <p:ph idx="1"/>
          </p:nvPr>
        </p:nvSpPr>
        <p:spPr/>
        <p:txBody>
          <a:bodyPr>
            <a:normAutofit fontScale="25000" lnSpcReduction="20000"/>
          </a:bodyPr>
          <a:lstStyle/>
          <a:p>
            <a:r>
              <a:rPr lang="en-GB" dirty="0"/>
              <a:t>CMAB different to MAB in that it considers the context of the world too when making a decision</a:t>
            </a:r>
          </a:p>
          <a:p>
            <a:r>
              <a:rPr lang="en-GB" b="0" i="0" dirty="0">
                <a:solidFill>
                  <a:srgbClr val="5F6368"/>
                </a:solidFill>
                <a:effectLst/>
                <a:latin typeface="Google Sans Text"/>
              </a:rPr>
              <a:t>Contextual </a:t>
            </a:r>
            <a:r>
              <a:rPr lang="en-GB" dirty="0">
                <a:solidFill>
                  <a:srgbClr val="5F6368"/>
                </a:solidFill>
                <a:latin typeface="Google Sans Text"/>
              </a:rPr>
              <a:t>element </a:t>
            </a:r>
            <a:r>
              <a:rPr lang="en-GB" b="0" i="0" dirty="0">
                <a:solidFill>
                  <a:srgbClr val="5F6368"/>
                </a:solidFill>
                <a:effectLst/>
                <a:latin typeface="Google Sans Text"/>
              </a:rPr>
              <a:t>factors in customer’s features, or context, when choosing a bandit. The context affects how a reward is associated with each bandit, so as contexts change, the model should learn to adapt its bandit choice</a:t>
            </a:r>
            <a:r>
              <a:rPr lang="en-GB" dirty="0">
                <a:solidFill>
                  <a:srgbClr val="5F6368"/>
                </a:solidFill>
                <a:latin typeface="Google Sans Text"/>
              </a:rPr>
              <a:t> E.G. User might be a designer so spends work hours looking to purchase wallpaper etc. but in free time loves knitting so spends evenings looking to buy yarn material etc. model should learn to adapt to know what to recommend to purchase at different times of day</a:t>
            </a:r>
            <a:endParaRPr lang="en-GB" dirty="0"/>
          </a:p>
          <a:p>
            <a:r>
              <a:rPr lang="en-GB" dirty="0"/>
              <a:t>Used for optimisation decisions </a:t>
            </a:r>
          </a:p>
          <a:p>
            <a:r>
              <a:rPr lang="en-GB" dirty="0"/>
              <a:t>ML framework for personalisation + efficient information retrieval + anomaly detection </a:t>
            </a:r>
          </a:p>
          <a:p>
            <a:r>
              <a:rPr lang="en-GB" dirty="0"/>
              <a:t>Learning algorithm should test the different actions and learn which one has most rewarding outcome given the context/state</a:t>
            </a:r>
          </a:p>
          <a:p>
            <a:pPr lvl="1"/>
            <a:r>
              <a:rPr lang="en-GB" dirty="0"/>
              <a:t>Will find the best predictor of reward for each state</a:t>
            </a:r>
          </a:p>
          <a:p>
            <a:r>
              <a:rPr lang="en-GB" dirty="0"/>
              <a:t>Goal of agent/learner (i.e. company making the decision to show which optimisation solution be it an ad etc) is to choose actions which maximise cumulative reward after T rounds (reward could be revenue stream or CTR)</a:t>
            </a:r>
          </a:p>
          <a:p>
            <a:r>
              <a:rPr lang="en-GB" dirty="0"/>
              <a:t>At each round, t=1,2,3…T</a:t>
            </a:r>
          </a:p>
          <a:p>
            <a:pPr lvl="1"/>
            <a:r>
              <a:rPr lang="en-GB" dirty="0"/>
              <a:t>X = the environment i.e. context</a:t>
            </a:r>
          </a:p>
          <a:p>
            <a:pPr lvl="1"/>
            <a:r>
              <a:rPr lang="en-GB" dirty="0"/>
              <a:t>A = action chosen by agent (decision variable)</a:t>
            </a:r>
          </a:p>
          <a:p>
            <a:pPr lvl="1"/>
            <a:r>
              <a:rPr lang="en-GB" dirty="0"/>
              <a:t>R = reward provided by the environment given the action (often y in a model)</a:t>
            </a:r>
          </a:p>
          <a:p>
            <a:r>
              <a:rPr lang="en-GB" dirty="0"/>
              <a:t>Task</a:t>
            </a:r>
          </a:p>
          <a:p>
            <a:pPr lvl="1"/>
            <a:r>
              <a:rPr lang="en-GB" dirty="0"/>
              <a:t>Produce an algorithm that optimally picks the actions that maximises the cumulative reward by using historical data</a:t>
            </a:r>
          </a:p>
          <a:p>
            <a:r>
              <a:rPr lang="en-GB" dirty="0"/>
              <a:t>N.B. Normally have an explicit feedback loop to test the algorithm but do not here so take this into account </a:t>
            </a:r>
          </a:p>
          <a:p>
            <a:r>
              <a:rPr lang="en-GB" dirty="0"/>
              <a:t>Use Case</a:t>
            </a:r>
          </a:p>
          <a:p>
            <a:pPr lvl="1"/>
            <a:r>
              <a:rPr lang="en-GB" dirty="0"/>
              <a:t>Online retailer – when customer enters homepage only room to show 2 personalised products. If they buy, reward to company is price of item, if do not then reward = $0. </a:t>
            </a:r>
          </a:p>
          <a:p>
            <a:pPr lvl="1"/>
            <a:r>
              <a:rPr lang="en-GB" dirty="0"/>
              <a:t>Use CMAB to maximise reward where each product is a bandit</a:t>
            </a:r>
          </a:p>
          <a:p>
            <a:r>
              <a:rPr lang="en-GB" dirty="0"/>
              <a:t>See algorithms  - </a:t>
            </a:r>
            <a:r>
              <a:rPr lang="en-GB" dirty="0" err="1"/>
              <a:t>Vowpal</a:t>
            </a:r>
            <a:r>
              <a:rPr lang="en-GB" dirty="0"/>
              <a:t> Wabbit library + </a:t>
            </a:r>
            <a:r>
              <a:rPr lang="en-GB" b="0" i="0" dirty="0">
                <a:solidFill>
                  <a:srgbClr val="000000"/>
                </a:solidFill>
                <a:effectLst/>
                <a:latin typeface="Inter Var"/>
              </a:rPr>
              <a:t>UCB1</a:t>
            </a:r>
          </a:p>
          <a:p>
            <a:r>
              <a:rPr lang="en-GB" dirty="0"/>
              <a:t>Cost of switching arms i.e. moving between actions</a:t>
            </a:r>
          </a:p>
          <a:p>
            <a:r>
              <a:rPr lang="en-GB" dirty="0"/>
              <a:t>Finite lifespan of action (might not be able to use a certain tile on NFX as losing rights)</a:t>
            </a:r>
          </a:p>
          <a:p>
            <a:r>
              <a:rPr lang="en-GB" dirty="0"/>
              <a:t>Extension to CMAB is reinforcement learning </a:t>
            </a:r>
          </a:p>
          <a:p>
            <a:pPr lvl="1"/>
            <a:r>
              <a:rPr lang="en-GB" dirty="0"/>
              <a:t>Considers effect of sequence of decisions (i.e. allows decisions to affect the world)</a:t>
            </a:r>
          </a:p>
          <a:p>
            <a:endParaRPr lang="en-GB" b="0" i="0" dirty="0">
              <a:solidFill>
                <a:srgbClr val="000000"/>
              </a:solidFill>
              <a:effectLst/>
              <a:latin typeface="Inter Var"/>
            </a:endParaRPr>
          </a:p>
          <a:p>
            <a:endParaRPr lang="en-GB" dirty="0"/>
          </a:p>
        </p:txBody>
      </p:sp>
    </p:spTree>
    <p:extLst>
      <p:ext uri="{BB962C8B-B14F-4D97-AF65-F5344CB8AC3E}">
        <p14:creationId xmlns:p14="http://schemas.microsoft.com/office/powerpoint/2010/main" val="1525725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22E4-C104-A8A6-FCBA-C9FA05DC590E}"/>
              </a:ext>
            </a:extLst>
          </p:cNvPr>
          <p:cNvSpPr>
            <a:spLocks noGrp="1"/>
          </p:cNvSpPr>
          <p:nvPr>
            <p:ph type="title"/>
          </p:nvPr>
        </p:nvSpPr>
        <p:spPr/>
        <p:txBody>
          <a:bodyPr/>
          <a:lstStyle/>
          <a:p>
            <a:r>
              <a:rPr lang="en-GB" dirty="0"/>
              <a:t>Why use CMAB</a:t>
            </a:r>
          </a:p>
        </p:txBody>
      </p:sp>
      <p:sp>
        <p:nvSpPr>
          <p:cNvPr id="3" name="Content Placeholder 2">
            <a:extLst>
              <a:ext uri="{FF2B5EF4-FFF2-40B4-BE49-F238E27FC236}">
                <a16:creationId xmlns:a16="http://schemas.microsoft.com/office/drawing/2014/main" id="{95108C3F-F84F-2F1E-F219-7B933034575D}"/>
              </a:ext>
            </a:extLst>
          </p:cNvPr>
          <p:cNvSpPr>
            <a:spLocks noGrp="1"/>
          </p:cNvSpPr>
          <p:nvPr>
            <p:ph idx="1"/>
          </p:nvPr>
        </p:nvSpPr>
        <p:spPr/>
        <p:txBody>
          <a:bodyPr>
            <a:normAutofit fontScale="47500" lnSpcReduction="20000"/>
          </a:bodyPr>
          <a:lstStyle/>
          <a:p>
            <a:r>
              <a:rPr lang="en-GB" b="0" i="0" dirty="0">
                <a:solidFill>
                  <a:srgbClr val="494E52"/>
                </a:solidFill>
                <a:effectLst/>
                <a:latin typeface="-apple-system"/>
              </a:rPr>
              <a:t>maximizing cumulative rewards over time by learning an efficient </a:t>
            </a:r>
            <a:r>
              <a:rPr lang="en-GB" b="1" i="0" u="sng" dirty="0">
                <a:solidFill>
                  <a:srgbClr val="494E52"/>
                </a:solidFill>
                <a:effectLst/>
                <a:latin typeface="-apple-system"/>
              </a:rPr>
              <a:t>explore vs. exploit </a:t>
            </a:r>
            <a:r>
              <a:rPr lang="en-GB" b="0" i="0" dirty="0">
                <a:solidFill>
                  <a:srgbClr val="494E52"/>
                </a:solidFill>
                <a:effectLst/>
                <a:latin typeface="-apple-system"/>
              </a:rPr>
              <a:t>policy</a:t>
            </a:r>
          </a:p>
          <a:p>
            <a:pPr lvl="1"/>
            <a:r>
              <a:rPr lang="en-GB" dirty="0">
                <a:solidFill>
                  <a:srgbClr val="494E52"/>
                </a:solidFill>
                <a:latin typeface="-apple-system"/>
              </a:rPr>
              <a:t>Exploit = choosing the bandit (i.e. policy) that maximises the current reward based on its historic success when applied in this context i.e. choose the winning strategy</a:t>
            </a:r>
            <a:endParaRPr lang="en-GB" b="0" i="0" dirty="0">
              <a:solidFill>
                <a:srgbClr val="494E52"/>
              </a:solidFill>
              <a:effectLst/>
              <a:latin typeface="-apple-system"/>
            </a:endParaRPr>
          </a:p>
          <a:p>
            <a:r>
              <a:rPr lang="en-GB" b="0" i="0" dirty="0">
                <a:solidFill>
                  <a:srgbClr val="494E52"/>
                </a:solidFill>
                <a:effectLst/>
                <a:latin typeface="-apple-system"/>
              </a:rPr>
              <a:t>Can simultaneously learn the effectiveness of different policies rather than wait for a single policy to be evaluated </a:t>
            </a:r>
          </a:p>
          <a:p>
            <a:r>
              <a:rPr lang="en-GB" dirty="0"/>
              <a:t>Context may be very important to the policy chosen (i.e. </a:t>
            </a:r>
          </a:p>
          <a:p>
            <a:r>
              <a:rPr lang="en-GB" dirty="0"/>
              <a:t>When model is certain about the best action, exploit this knowledge to max reward </a:t>
            </a:r>
          </a:p>
          <a:p>
            <a:r>
              <a:rPr lang="en-GB" dirty="0"/>
              <a:t>If model is uncertain we should explore more</a:t>
            </a:r>
          </a:p>
          <a:p>
            <a:r>
              <a:rPr lang="en-GB" dirty="0"/>
              <a:t>Could serve up N ads to customers over long enough period that learn the expected reward for each </a:t>
            </a:r>
          </a:p>
          <a:p>
            <a:r>
              <a:rPr lang="en-GB" dirty="0"/>
              <a:t>Could then allocate ads that max reward</a:t>
            </a:r>
          </a:p>
          <a:p>
            <a:r>
              <a:rPr lang="en-GB" dirty="0"/>
              <a:t>Issue with this is could take ages to learn expected reward, during which time you have incurred the cost of getting it wrong loads of times. Also, by the time you have an estimation, this data may not be as applicable to customers of the future.</a:t>
            </a:r>
          </a:p>
          <a:p>
            <a:pPr lvl="1"/>
            <a:r>
              <a:rPr lang="en-GB" dirty="0"/>
              <a:t>Assumption that the distribution of rewards for a given action is not static through time (</a:t>
            </a:r>
            <a:r>
              <a:rPr lang="en-GB" dirty="0" err="1"/>
              <a:t>n.b.</a:t>
            </a:r>
            <a:r>
              <a:rPr lang="en-GB" dirty="0"/>
              <a:t> where the reward falls within this distribution is dependent on the context i.e. feature input space)</a:t>
            </a:r>
          </a:p>
          <a:p>
            <a:pPr lvl="1"/>
            <a:r>
              <a:rPr lang="en-GB" dirty="0"/>
              <a:t>If it was stationary, would make sense to explore initially and then exploit all learnings for ever more, but that isn’t the real world</a:t>
            </a:r>
          </a:p>
          <a:p>
            <a:r>
              <a:rPr lang="en-GB" dirty="0"/>
              <a:t>Need a strategy that can exploit knowledge learned now, but that can explore other actions so you can adapt to emerging trends of the future that carry larger rewards</a:t>
            </a:r>
          </a:p>
          <a:p>
            <a:r>
              <a:rPr lang="en-GB" dirty="0"/>
              <a:t>Not a fully fledged reinforcement learning approach - a kind of hybrid between AB testing &amp; Reinforcement Learning</a:t>
            </a:r>
          </a:p>
          <a:p>
            <a:pPr lvl="1"/>
            <a:r>
              <a:rPr lang="en-GB" dirty="0"/>
              <a:t>RL too technically difficult to manage </a:t>
            </a:r>
          </a:p>
          <a:p>
            <a:pPr lvl="1"/>
            <a:r>
              <a:rPr lang="en-GB" dirty="0"/>
              <a:t>A low latency ML framework to boost payment conversion rates</a:t>
            </a:r>
          </a:p>
          <a:p>
            <a:endParaRPr lang="en-GB" dirty="0"/>
          </a:p>
          <a:p>
            <a:endParaRPr lang="en-GB" dirty="0"/>
          </a:p>
          <a:p>
            <a:endParaRPr lang="en-GB" dirty="0"/>
          </a:p>
        </p:txBody>
      </p:sp>
    </p:spTree>
    <p:extLst>
      <p:ext uri="{BB962C8B-B14F-4D97-AF65-F5344CB8AC3E}">
        <p14:creationId xmlns:p14="http://schemas.microsoft.com/office/powerpoint/2010/main" val="1315747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BA97-ACE8-70D8-C8EE-104A47523DB1}"/>
              </a:ext>
            </a:extLst>
          </p:cNvPr>
          <p:cNvSpPr>
            <a:spLocks noGrp="1"/>
          </p:cNvSpPr>
          <p:nvPr>
            <p:ph type="title"/>
          </p:nvPr>
        </p:nvSpPr>
        <p:spPr/>
        <p:txBody>
          <a:bodyPr/>
          <a:lstStyle/>
          <a:p>
            <a:r>
              <a:rPr lang="en-GB" dirty="0">
                <a:solidFill>
                  <a:schemeClr val="tx1"/>
                </a:solidFill>
              </a:rPr>
              <a:t>Exploitation vs exploration strategy – defining your action selection strategy</a:t>
            </a:r>
            <a:endParaRPr lang="en-GB" dirty="0"/>
          </a:p>
        </p:txBody>
      </p:sp>
      <p:sp>
        <p:nvSpPr>
          <p:cNvPr id="3" name="Content Placeholder 2">
            <a:extLst>
              <a:ext uri="{FF2B5EF4-FFF2-40B4-BE49-F238E27FC236}">
                <a16:creationId xmlns:a16="http://schemas.microsoft.com/office/drawing/2014/main" id="{07C67AC1-F152-C482-2DED-164CFDD02B27}"/>
              </a:ext>
            </a:extLst>
          </p:cNvPr>
          <p:cNvSpPr>
            <a:spLocks noGrp="1"/>
          </p:cNvSpPr>
          <p:nvPr>
            <p:ph idx="1"/>
          </p:nvPr>
        </p:nvSpPr>
        <p:spPr/>
        <p:txBody>
          <a:bodyPr>
            <a:normAutofit fontScale="47500" lnSpcReduction="20000"/>
          </a:bodyPr>
          <a:lstStyle/>
          <a:p>
            <a:r>
              <a:rPr lang="en-GB" sz="1600" dirty="0"/>
              <a:t>Balances exploitation &amp; exploration </a:t>
            </a:r>
          </a:p>
          <a:p>
            <a:pPr lvl="1"/>
            <a:r>
              <a:rPr lang="en-GB" sz="1400" dirty="0"/>
              <a:t>The extent of each depends on your action </a:t>
            </a:r>
          </a:p>
          <a:p>
            <a:pPr lvl="1"/>
            <a:r>
              <a:rPr lang="en-GB" sz="1400" dirty="0"/>
              <a:t>Exploit</a:t>
            </a:r>
          </a:p>
          <a:p>
            <a:pPr lvl="2"/>
            <a:r>
              <a:rPr lang="en-GB" sz="1200" dirty="0"/>
              <a:t>Exploits previous knowledge to maximise current reward i.e. greedy approach</a:t>
            </a:r>
          </a:p>
          <a:p>
            <a:pPr lvl="2"/>
            <a:r>
              <a:rPr lang="en-GB" sz="1200" dirty="0"/>
              <a:t>E.G. Show camera enthusiast, camera-related products</a:t>
            </a:r>
          </a:p>
          <a:p>
            <a:pPr lvl="1"/>
            <a:r>
              <a:rPr lang="en-GB" sz="1400" dirty="0"/>
              <a:t>Exploration</a:t>
            </a:r>
          </a:p>
          <a:p>
            <a:pPr lvl="2"/>
            <a:r>
              <a:rPr lang="en-GB" sz="1200" dirty="0"/>
              <a:t>Explores other rewards because context / real world changes and past is not always good indicator of present</a:t>
            </a:r>
          </a:p>
          <a:p>
            <a:pPr lvl="2"/>
            <a:r>
              <a:rPr lang="en-GB" sz="1200" dirty="0"/>
              <a:t>May therefore learn that previous best approach is no longer so and learn next best optimal decision</a:t>
            </a:r>
          </a:p>
          <a:p>
            <a:pPr lvl="2"/>
            <a:r>
              <a:rPr lang="en-GB" sz="1200" dirty="0"/>
              <a:t>E.G. Show camera enthusiast, tech related products e.g. wearable tech</a:t>
            </a:r>
          </a:p>
          <a:p>
            <a:pPr marL="914400" lvl="2" indent="0">
              <a:buNone/>
            </a:pPr>
            <a:endParaRPr lang="en-GB" sz="1200" dirty="0"/>
          </a:p>
          <a:p>
            <a:r>
              <a:rPr lang="en-GB" sz="1600" dirty="0">
                <a:solidFill>
                  <a:srgbClr val="5F6368"/>
                </a:solidFill>
                <a:latin typeface="Google Sans Text"/>
              </a:rPr>
              <a:t>G</a:t>
            </a:r>
            <a:r>
              <a:rPr lang="en-GB" sz="1600" b="0" i="0" dirty="0">
                <a:solidFill>
                  <a:srgbClr val="5F6368"/>
                </a:solidFill>
                <a:effectLst/>
                <a:latin typeface="Google Sans Text"/>
              </a:rPr>
              <a:t>ood practice is to exploit more at the beginning, when agent’s information about the environment is less accurate, and gradually adapt this policy as more knowledge is gained</a:t>
            </a:r>
          </a:p>
          <a:p>
            <a:r>
              <a:rPr lang="en-GB" sz="1600" dirty="0"/>
              <a:t>Strategies</a:t>
            </a:r>
          </a:p>
          <a:p>
            <a:pPr lvl="1"/>
            <a:r>
              <a:rPr lang="en-GB" sz="1400" dirty="0"/>
              <a:t>Explore-first</a:t>
            </a:r>
          </a:p>
          <a:p>
            <a:pPr lvl="2"/>
            <a:r>
              <a:rPr lang="en-GB" sz="1191" dirty="0"/>
              <a:t>Pre-define n examples you wish to explore (i.e. first 1000 customers you just randomly uniformly allocate to one of A actions)</a:t>
            </a:r>
          </a:p>
          <a:p>
            <a:pPr lvl="2"/>
            <a:r>
              <a:rPr lang="en-GB" sz="1191" dirty="0"/>
              <a:t>Then use the learnings from these n examples to predict the best action for all subsequent instances</a:t>
            </a:r>
          </a:p>
          <a:p>
            <a:pPr lvl="1"/>
            <a:r>
              <a:rPr lang="en-GB" sz="1400" dirty="0"/>
              <a:t>Epsilon greedy</a:t>
            </a:r>
          </a:p>
          <a:p>
            <a:pPr lvl="2"/>
            <a:r>
              <a:rPr lang="en-GB" sz="1191" dirty="0"/>
              <a:t>good default</a:t>
            </a:r>
          </a:p>
          <a:p>
            <a:pPr lvl="2"/>
            <a:r>
              <a:rPr lang="en-GB" sz="1191" dirty="0"/>
              <a:t>Greedy approach involves just choosing the winning strategy 1-epsilon of the times</a:t>
            </a:r>
          </a:p>
          <a:p>
            <a:pPr lvl="2"/>
            <a:r>
              <a:rPr lang="en-GB" sz="1191" dirty="0"/>
              <a:t>1-epsilon – where you define epsilon e.g. 0.1</a:t>
            </a:r>
          </a:p>
          <a:p>
            <a:pPr lvl="3"/>
            <a:r>
              <a:rPr lang="en-GB" sz="983" dirty="0">
                <a:sym typeface="Wingdings" panose="05000000000000000000" pitchFamily="2" charset="2"/>
              </a:rPr>
              <a:t>meaning the prediction of the current learned policy is taken with 90% and with the remaining 10% , an action is chosen uniformly at random</a:t>
            </a:r>
            <a:endParaRPr lang="en-GB" sz="983" dirty="0"/>
          </a:p>
          <a:p>
            <a:pPr lvl="1"/>
            <a:r>
              <a:rPr lang="en-GB" sz="1400" dirty="0"/>
              <a:t>Bagging (bootstrap aggregating) explorer</a:t>
            </a:r>
          </a:p>
          <a:p>
            <a:pPr lvl="2"/>
            <a:r>
              <a:rPr lang="en-GB" sz="1191" dirty="0"/>
              <a:t>Define number of bootstrap samples (/intervals/folds) e.g. 5</a:t>
            </a:r>
          </a:p>
          <a:p>
            <a:pPr lvl="2"/>
            <a:r>
              <a:rPr lang="en-GB" sz="1191" dirty="0"/>
              <a:t>Assign each example to one of the 5 folds</a:t>
            </a:r>
          </a:p>
          <a:p>
            <a:pPr lvl="2"/>
            <a:r>
              <a:rPr lang="en-GB" sz="1191" dirty="0"/>
              <a:t>Train a model on each fold and uniformly picks an action from each fold uniformly at random</a:t>
            </a:r>
          </a:p>
          <a:p>
            <a:pPr lvl="2"/>
            <a:r>
              <a:rPr lang="en-GB" sz="1191" dirty="0"/>
              <a:t>This will rule out obviously bad actions, while exploring amongst the plausibly good ones when the variation amongst the m policies is adequate.</a:t>
            </a:r>
          </a:p>
          <a:p>
            <a:pPr lvl="1"/>
            <a:r>
              <a:rPr lang="en-GB" sz="1400" dirty="0"/>
              <a:t>Online Cover</a:t>
            </a:r>
          </a:p>
          <a:p>
            <a:pPr lvl="2"/>
            <a:r>
              <a:rPr lang="en-GB" sz="1191" dirty="0"/>
              <a:t>Supposedly most sophisticated for CMBA</a:t>
            </a:r>
          </a:p>
          <a:p>
            <a:pPr lvl="2"/>
            <a:r>
              <a:rPr lang="en-GB" sz="1191" dirty="0"/>
              <a:t>Like </a:t>
            </a:r>
            <a:r>
              <a:rPr lang="en-GB" sz="1191" dirty="0" err="1"/>
              <a:t>bagggin</a:t>
            </a:r>
            <a:r>
              <a:rPr lang="en-GB" sz="1191" dirty="0"/>
              <a:t> explorer, except the training of each bootstrap sample is optimised to give a diverse set of predictions, choosing all of the actions that are not already learned to be bad in a given context</a:t>
            </a:r>
          </a:p>
          <a:p>
            <a:pPr lvl="2"/>
            <a:endParaRPr lang="en-GB" sz="1191" dirty="0"/>
          </a:p>
          <a:p>
            <a:pPr lvl="1"/>
            <a:r>
              <a:rPr lang="en-GB" sz="1400" dirty="0"/>
              <a:t>I believe other ones include</a:t>
            </a:r>
            <a:r>
              <a:rPr lang="en-GB" sz="1400" b="1" i="0" dirty="0">
                <a:solidFill>
                  <a:srgbClr val="494E52"/>
                </a:solidFill>
                <a:effectLst/>
                <a:latin typeface="-apple-system"/>
              </a:rPr>
              <a:t> UCB1, Bayesian UCB, and EXP3</a:t>
            </a:r>
          </a:p>
          <a:p>
            <a:pPr lvl="1"/>
            <a:endParaRPr lang="en-GB" sz="1400" dirty="0"/>
          </a:p>
          <a:p>
            <a:endParaRPr lang="en-GB" dirty="0"/>
          </a:p>
        </p:txBody>
      </p:sp>
    </p:spTree>
    <p:extLst>
      <p:ext uri="{BB962C8B-B14F-4D97-AF65-F5344CB8AC3E}">
        <p14:creationId xmlns:p14="http://schemas.microsoft.com/office/powerpoint/2010/main" val="33320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ADBC-6B6A-DF48-EE1C-0C4DB1F9B5E5}"/>
              </a:ext>
            </a:extLst>
          </p:cNvPr>
          <p:cNvSpPr>
            <a:spLocks noGrp="1"/>
          </p:cNvSpPr>
          <p:nvPr>
            <p:ph type="title"/>
          </p:nvPr>
        </p:nvSpPr>
        <p:spPr/>
        <p:txBody>
          <a:bodyPr/>
          <a:lstStyle/>
          <a:p>
            <a:r>
              <a:rPr lang="en-GB" dirty="0"/>
              <a:t>AA Testing </a:t>
            </a:r>
          </a:p>
        </p:txBody>
      </p:sp>
      <p:sp>
        <p:nvSpPr>
          <p:cNvPr id="3" name="Content Placeholder 2">
            <a:extLst>
              <a:ext uri="{FF2B5EF4-FFF2-40B4-BE49-F238E27FC236}">
                <a16:creationId xmlns:a16="http://schemas.microsoft.com/office/drawing/2014/main" id="{929C2F32-7DF3-C526-7ED2-CA218C59D374}"/>
              </a:ext>
            </a:extLst>
          </p:cNvPr>
          <p:cNvSpPr>
            <a:spLocks noGrp="1"/>
          </p:cNvSpPr>
          <p:nvPr>
            <p:ph idx="1"/>
          </p:nvPr>
        </p:nvSpPr>
        <p:spPr/>
        <p:txBody>
          <a:bodyPr>
            <a:normAutofit fontScale="47500" lnSpcReduction="20000"/>
          </a:bodyPr>
          <a:lstStyle/>
          <a:p>
            <a:r>
              <a:rPr lang="en-GB" b="0" i="0" dirty="0">
                <a:solidFill>
                  <a:srgbClr val="07003A"/>
                </a:solidFill>
                <a:effectLst/>
                <a:latin typeface="-apple-system"/>
              </a:rPr>
              <a:t>Method to verify that control-treatment allocation mechanism works for your AB test before you actually spend/risk money on it</a:t>
            </a:r>
          </a:p>
          <a:p>
            <a:r>
              <a:rPr lang="en-GB" b="0" i="0" dirty="0">
                <a:solidFill>
                  <a:srgbClr val="07003A"/>
                </a:solidFill>
                <a:effectLst/>
                <a:latin typeface="-apple-system"/>
              </a:rPr>
              <a:t>You show two exactly identical pages</a:t>
            </a:r>
          </a:p>
          <a:p>
            <a:r>
              <a:rPr lang="en-GB" dirty="0">
                <a:solidFill>
                  <a:srgbClr val="07003A"/>
                </a:solidFill>
                <a:latin typeface="-apple-system"/>
              </a:rPr>
              <a:t>Aim is not to </a:t>
            </a:r>
            <a:r>
              <a:rPr lang="en-GB" b="0" i="0" dirty="0">
                <a:solidFill>
                  <a:srgbClr val="07003A"/>
                </a:solidFill>
                <a:effectLst/>
                <a:latin typeface="-apple-system"/>
              </a:rPr>
              <a:t>discover a lift in conversions, BUT to ensure there is </a:t>
            </a:r>
            <a:r>
              <a:rPr lang="en-GB" b="1" i="0" dirty="0">
                <a:solidFill>
                  <a:srgbClr val="07003A"/>
                </a:solidFill>
                <a:effectLst/>
                <a:latin typeface="-apple-system"/>
              </a:rPr>
              <a:t>no difference</a:t>
            </a:r>
            <a:r>
              <a:rPr lang="en-GB" b="0" i="0" dirty="0">
                <a:solidFill>
                  <a:srgbClr val="07003A"/>
                </a:solidFill>
                <a:effectLst/>
                <a:latin typeface="-apple-system"/>
              </a:rPr>
              <a:t> between control and variation versions</a:t>
            </a:r>
          </a:p>
          <a:p>
            <a:r>
              <a:rPr lang="en-GB" dirty="0">
                <a:solidFill>
                  <a:srgbClr val="07003A"/>
                </a:solidFill>
                <a:latin typeface="-apple-system"/>
              </a:rPr>
              <a:t>When to use </a:t>
            </a:r>
          </a:p>
          <a:p>
            <a:pPr lvl="1"/>
            <a:r>
              <a:rPr lang="en-GB" b="0" i="0" dirty="0">
                <a:solidFill>
                  <a:srgbClr val="07003A"/>
                </a:solidFill>
                <a:effectLst/>
                <a:latin typeface="-apple-system"/>
              </a:rPr>
              <a:t>when organizations are implementing a new A/B testing tool</a:t>
            </a:r>
          </a:p>
          <a:p>
            <a:pPr algn="l">
              <a:buFont typeface="Arial" panose="020B0604020202020204" pitchFamily="34" charset="0"/>
              <a:buChar char="•"/>
            </a:pPr>
            <a:r>
              <a:rPr lang="en-GB" b="0" i="0" dirty="0">
                <a:solidFill>
                  <a:srgbClr val="07003A"/>
                </a:solidFill>
                <a:effectLst/>
                <a:latin typeface="-apple-system"/>
              </a:rPr>
              <a:t>Checking the accuracy of the </a:t>
            </a:r>
            <a:r>
              <a:rPr lang="en-GB" b="0" i="0" u="none" strike="noStrike" dirty="0">
                <a:solidFill>
                  <a:srgbClr val="2196F3"/>
                </a:solidFill>
                <a:effectLst/>
                <a:latin typeface="-apple-system"/>
                <a:hlinkClick r:id="rId2"/>
              </a:rPr>
              <a:t>A/B testing</a:t>
            </a:r>
            <a:r>
              <a:rPr lang="en-GB" b="0" i="0" dirty="0">
                <a:solidFill>
                  <a:srgbClr val="07003A"/>
                </a:solidFill>
                <a:effectLst/>
                <a:latin typeface="-apple-system"/>
              </a:rPr>
              <a:t> tool being implemented</a:t>
            </a:r>
          </a:p>
          <a:p>
            <a:pPr algn="l">
              <a:buFont typeface="Arial" panose="020B0604020202020204" pitchFamily="34" charset="0"/>
              <a:buChar char="•"/>
            </a:pPr>
            <a:r>
              <a:rPr lang="en-GB" b="0" i="0" dirty="0">
                <a:solidFill>
                  <a:srgbClr val="07003A"/>
                </a:solidFill>
                <a:effectLst/>
                <a:latin typeface="-apple-system"/>
              </a:rPr>
              <a:t>Setting a baseline </a:t>
            </a:r>
            <a:r>
              <a:rPr lang="en-GB" b="0" i="0" u="none" strike="noStrike" dirty="0">
                <a:solidFill>
                  <a:srgbClr val="2196F3"/>
                </a:solidFill>
                <a:effectLst/>
                <a:latin typeface="-apple-system"/>
                <a:hlinkClick r:id="rId3"/>
              </a:rPr>
              <a:t>conversion rate</a:t>
            </a:r>
            <a:r>
              <a:rPr lang="en-GB" b="0" i="0" dirty="0">
                <a:solidFill>
                  <a:srgbClr val="07003A"/>
                </a:solidFill>
                <a:effectLst/>
                <a:latin typeface="-apple-system"/>
              </a:rPr>
              <a:t> for future A/B tests</a:t>
            </a:r>
          </a:p>
          <a:p>
            <a:pPr algn="l">
              <a:buFont typeface="Arial" panose="020B0604020202020204" pitchFamily="34" charset="0"/>
              <a:buChar char="•"/>
            </a:pPr>
            <a:r>
              <a:rPr lang="en-GB" b="0" i="0" dirty="0">
                <a:solidFill>
                  <a:srgbClr val="07003A"/>
                </a:solidFill>
                <a:effectLst/>
                <a:latin typeface="-apple-system"/>
              </a:rPr>
              <a:t>Deciding on a minimum </a:t>
            </a:r>
            <a:r>
              <a:rPr lang="en-GB" b="0" i="0" u="none" strike="noStrike" dirty="0">
                <a:solidFill>
                  <a:srgbClr val="2196F3"/>
                </a:solidFill>
                <a:effectLst/>
                <a:latin typeface="-apple-system"/>
                <a:hlinkClick r:id="rId4"/>
              </a:rPr>
              <a:t>sample size</a:t>
            </a:r>
            <a:endParaRPr lang="en-GB" b="0" i="0" dirty="0">
              <a:solidFill>
                <a:srgbClr val="07003A"/>
              </a:solidFill>
              <a:effectLst/>
              <a:latin typeface="-apple-system"/>
            </a:endParaRPr>
          </a:p>
          <a:p>
            <a:pPr lvl="1"/>
            <a:r>
              <a:rPr lang="en-GB" b="0" i="0" dirty="0">
                <a:solidFill>
                  <a:srgbClr val="07003A"/>
                </a:solidFill>
                <a:effectLst/>
                <a:latin typeface="-apple-system"/>
              </a:rPr>
              <a:t>Organizations who are about to purchase an A/B testing tool or want to switch to a new testing software may run an A/A test to ensure that the new software works fine and has been set up correctly</a:t>
            </a:r>
          </a:p>
          <a:p>
            <a:r>
              <a:rPr lang="en-GB" b="0" i="0" dirty="0">
                <a:solidFill>
                  <a:srgbClr val="07003A"/>
                </a:solidFill>
                <a:effectLst/>
                <a:latin typeface="-apple-system"/>
              </a:rPr>
              <a:t> a good way to run a sanity check before you run an A/B test</a:t>
            </a:r>
          </a:p>
          <a:p>
            <a:r>
              <a:rPr lang="en-GB" b="0" i="0" dirty="0">
                <a:solidFill>
                  <a:srgbClr val="07003A"/>
                </a:solidFill>
                <a:effectLst/>
                <a:latin typeface="-apple-system"/>
              </a:rPr>
              <a:t>check if there is any discrepancy in data, let’s say, between the number of visitors you see in your testing tool and the web analytics tool</a:t>
            </a:r>
          </a:p>
          <a:p>
            <a:pPr algn="l"/>
            <a:r>
              <a:rPr lang="en-GB" b="0" i="0" dirty="0">
                <a:solidFill>
                  <a:srgbClr val="07003A"/>
                </a:solidFill>
                <a:effectLst/>
                <a:latin typeface="-apple-system"/>
              </a:rPr>
              <a:t> in cases where an A/A test provides a winner between two identical variations, there is a problem. The reasons could be any of the following:</a:t>
            </a:r>
          </a:p>
          <a:p>
            <a:pPr algn="l">
              <a:buFont typeface="Arial" panose="020B0604020202020204" pitchFamily="34" charset="0"/>
              <a:buChar char="•"/>
            </a:pPr>
            <a:r>
              <a:rPr lang="en-GB" b="0" i="0" dirty="0">
                <a:solidFill>
                  <a:srgbClr val="07003A"/>
                </a:solidFill>
                <a:effectLst/>
                <a:latin typeface="-apple-system"/>
              </a:rPr>
              <a:t>The tool has not been set up correctly.</a:t>
            </a:r>
          </a:p>
          <a:p>
            <a:pPr algn="l">
              <a:buFont typeface="Arial" panose="020B0604020202020204" pitchFamily="34" charset="0"/>
              <a:buChar char="•"/>
            </a:pPr>
            <a:r>
              <a:rPr lang="en-GB" b="0" i="0" dirty="0">
                <a:solidFill>
                  <a:srgbClr val="07003A"/>
                </a:solidFill>
                <a:effectLst/>
                <a:latin typeface="-apple-system"/>
              </a:rPr>
              <a:t>The test hasn’t been conducted correctly.</a:t>
            </a:r>
          </a:p>
          <a:p>
            <a:pPr algn="l">
              <a:buFont typeface="Arial" panose="020B0604020202020204" pitchFamily="34" charset="0"/>
              <a:buChar char="•"/>
            </a:pPr>
            <a:r>
              <a:rPr lang="en-GB" b="0" i="0" dirty="0">
                <a:solidFill>
                  <a:srgbClr val="07003A"/>
                </a:solidFill>
                <a:effectLst/>
                <a:latin typeface="-apple-system"/>
              </a:rPr>
              <a:t>The testing tool is inefficient.</a:t>
            </a:r>
          </a:p>
          <a:p>
            <a:endParaRPr lang="en-GB" dirty="0"/>
          </a:p>
        </p:txBody>
      </p:sp>
    </p:spTree>
    <p:extLst>
      <p:ext uri="{BB962C8B-B14F-4D97-AF65-F5344CB8AC3E}">
        <p14:creationId xmlns:p14="http://schemas.microsoft.com/office/powerpoint/2010/main" val="257797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3239-FA00-E2AC-4A39-FDDB5942333F}"/>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6509942C-828C-5DFD-FEB2-C586D18F5DA5}"/>
              </a:ext>
            </a:extLst>
          </p:cNvPr>
          <p:cNvSpPr>
            <a:spLocks noGrp="1"/>
          </p:cNvSpPr>
          <p:nvPr>
            <p:ph idx="1"/>
          </p:nvPr>
        </p:nvSpPr>
        <p:spPr/>
        <p:txBody>
          <a:bodyPr/>
          <a:lstStyle/>
          <a:p>
            <a:r>
              <a:rPr lang="en-GB" b="0" i="0" dirty="0">
                <a:solidFill>
                  <a:srgbClr val="242424"/>
                </a:solidFill>
                <a:effectLst/>
                <a:latin typeface="source-serif-pro"/>
              </a:rPr>
              <a:t>A/B test should always be based on a hypothesis that needs to be tested. This hypothesis is usually set as a result of brainstorming and collaboration of relevant people on the Product team and Data Science team. The idea behind this hypothesis is to decide how to ‘fix’ a potential issue in the product where a solution of these problems will influence the Key Performance Indicators</a:t>
            </a:r>
            <a:endParaRPr lang="en-GB" dirty="0"/>
          </a:p>
        </p:txBody>
      </p:sp>
    </p:spTree>
    <p:extLst>
      <p:ext uri="{BB962C8B-B14F-4D97-AF65-F5344CB8AC3E}">
        <p14:creationId xmlns:p14="http://schemas.microsoft.com/office/powerpoint/2010/main" val="1833336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E04F-ACAB-E0F0-C826-5535EC5736EB}"/>
              </a:ext>
            </a:extLst>
          </p:cNvPr>
          <p:cNvSpPr>
            <a:spLocks noGrp="1"/>
          </p:cNvSpPr>
          <p:nvPr>
            <p:ph type="title"/>
          </p:nvPr>
        </p:nvSpPr>
        <p:spPr>
          <a:xfrm>
            <a:off x="0" y="0"/>
            <a:ext cx="10515600" cy="619125"/>
          </a:xfrm>
        </p:spPr>
        <p:txBody>
          <a:bodyPr>
            <a:normAutofit/>
          </a:bodyPr>
          <a:lstStyle/>
          <a:p>
            <a:r>
              <a:rPr lang="en-GB" sz="3200" dirty="0"/>
              <a:t>AA Test </a:t>
            </a:r>
            <a:r>
              <a:rPr lang="es-ES" sz="3200" dirty="0"/>
              <a:t>- </a:t>
            </a:r>
            <a:r>
              <a:rPr lang="en-GB" sz="3200" dirty="0"/>
              <a:t>Step By Step (</a:t>
            </a:r>
            <a:r>
              <a:rPr lang="en-GB" sz="3200" dirty="0" err="1"/>
              <a:t>Jupyter</a:t>
            </a:r>
            <a:r>
              <a:rPr lang="en-GB" sz="3200" dirty="0"/>
              <a:t> Notebook in Google </a:t>
            </a:r>
            <a:r>
              <a:rPr lang="en-GB" sz="3200" dirty="0" err="1"/>
              <a:t>Colab</a:t>
            </a:r>
            <a:r>
              <a:rPr lang="en-GB" sz="3200" dirty="0"/>
              <a:t>)</a:t>
            </a:r>
          </a:p>
        </p:txBody>
      </p:sp>
      <p:sp>
        <p:nvSpPr>
          <p:cNvPr id="3" name="Content Placeholder 2">
            <a:extLst>
              <a:ext uri="{FF2B5EF4-FFF2-40B4-BE49-F238E27FC236}">
                <a16:creationId xmlns:a16="http://schemas.microsoft.com/office/drawing/2014/main" id="{7E7B09D8-9B1B-593A-2D7D-7A99980DF22F}"/>
              </a:ext>
            </a:extLst>
          </p:cNvPr>
          <p:cNvSpPr>
            <a:spLocks noGrp="1"/>
          </p:cNvSpPr>
          <p:nvPr>
            <p:ph idx="1"/>
          </p:nvPr>
        </p:nvSpPr>
        <p:spPr>
          <a:xfrm>
            <a:off x="0" y="619125"/>
            <a:ext cx="10515600" cy="4351338"/>
          </a:xfrm>
        </p:spPr>
        <p:txBody>
          <a:bodyPr>
            <a:normAutofit/>
          </a:bodyPr>
          <a:lstStyle/>
          <a:p>
            <a:r>
              <a:rPr lang="es-ES" sz="1050" dirty="0" err="1"/>
              <a:t>Installs</a:t>
            </a:r>
            <a:r>
              <a:rPr lang="es-ES" sz="1050" dirty="0"/>
              <a:t> &amp; </a:t>
            </a:r>
            <a:r>
              <a:rPr lang="es-ES" sz="1050" dirty="0" err="1"/>
              <a:t>imports</a:t>
            </a:r>
            <a:r>
              <a:rPr lang="es-ES" sz="1050" dirty="0"/>
              <a:t> </a:t>
            </a:r>
            <a:r>
              <a:rPr lang="es-ES" sz="1050" dirty="0" err="1"/>
              <a:t>packages</a:t>
            </a:r>
            <a:endParaRPr lang="es-ES" sz="1050" dirty="0"/>
          </a:p>
          <a:p>
            <a:r>
              <a:rPr lang="es-ES" sz="1050" dirty="0" err="1"/>
              <a:t>Connect</a:t>
            </a:r>
            <a:r>
              <a:rPr lang="es-ES" sz="1050" dirty="0"/>
              <a:t> </a:t>
            </a:r>
            <a:r>
              <a:rPr lang="es-ES" sz="1050" dirty="0" err="1"/>
              <a:t>to</a:t>
            </a:r>
            <a:r>
              <a:rPr lang="es-ES" sz="1050" dirty="0"/>
              <a:t> </a:t>
            </a:r>
            <a:r>
              <a:rPr lang="es-ES" sz="1050" dirty="0" err="1"/>
              <a:t>Snowflake</a:t>
            </a:r>
            <a:r>
              <a:rPr lang="es-ES" sz="1050" dirty="0"/>
              <a:t> (</a:t>
            </a:r>
            <a:r>
              <a:rPr lang="es-ES" sz="1050" dirty="0" err="1"/>
              <a:t>sqlalchemy</a:t>
            </a:r>
            <a:r>
              <a:rPr lang="es-ES" sz="1050" dirty="0"/>
              <a:t>, </a:t>
            </a:r>
            <a:r>
              <a:rPr lang="es-ES" sz="1050" dirty="0" err="1"/>
              <a:t>snowflake.sqlalchemy</a:t>
            </a:r>
            <a:r>
              <a:rPr lang="es-ES" sz="1050" dirty="0"/>
              <a:t>)</a:t>
            </a:r>
          </a:p>
          <a:p>
            <a:r>
              <a:rPr lang="es-ES" sz="1050" dirty="0"/>
              <a:t>Defines </a:t>
            </a:r>
            <a:r>
              <a:rPr lang="es-ES" sz="1050" dirty="0" err="1"/>
              <a:t>functions</a:t>
            </a:r>
            <a:endParaRPr lang="es-ES" sz="1050" dirty="0"/>
          </a:p>
          <a:p>
            <a:pPr lvl="1"/>
            <a:r>
              <a:rPr lang="es-ES" sz="1000" dirty="0" err="1"/>
              <a:t>Return</a:t>
            </a:r>
            <a:r>
              <a:rPr lang="es-ES" sz="1000" dirty="0"/>
              <a:t> T-test p-</a:t>
            </a:r>
            <a:r>
              <a:rPr lang="es-ES" sz="1000" dirty="0" err="1"/>
              <a:t>value</a:t>
            </a:r>
            <a:endParaRPr lang="es-ES" sz="1000" dirty="0"/>
          </a:p>
          <a:p>
            <a:pPr lvl="1"/>
            <a:r>
              <a:rPr lang="es-ES" sz="1000" dirty="0"/>
              <a:t>Final </a:t>
            </a:r>
            <a:r>
              <a:rPr lang="es-ES" sz="1000" dirty="0" err="1"/>
              <a:t>function</a:t>
            </a:r>
            <a:r>
              <a:rPr lang="es-ES" sz="1000" dirty="0"/>
              <a:t> </a:t>
            </a:r>
            <a:r>
              <a:rPr lang="es-ES" sz="1000" dirty="0" err="1"/>
              <a:t>print_metrics</a:t>
            </a:r>
            <a:r>
              <a:rPr lang="es-ES" sz="1000" dirty="0"/>
              <a:t>(</a:t>
            </a:r>
            <a:r>
              <a:rPr lang="es-ES" sz="1000" dirty="0" err="1"/>
              <a:t>metric_stats</a:t>
            </a:r>
            <a:r>
              <a:rPr lang="es-ES" sz="1000" dirty="0"/>
              <a:t>, bucket1=‘treatment’,bucket2=‘control’)</a:t>
            </a:r>
          </a:p>
          <a:p>
            <a:r>
              <a:rPr lang="es-ES" sz="1100" dirty="0" err="1"/>
              <a:t>Extracts</a:t>
            </a:r>
            <a:r>
              <a:rPr lang="es-ES" sz="1100" dirty="0"/>
              <a:t> </a:t>
            </a:r>
            <a:r>
              <a:rPr lang="es-ES" sz="1100" dirty="0" err="1"/>
              <a:t>results</a:t>
            </a:r>
            <a:r>
              <a:rPr lang="es-ES" sz="1100" dirty="0"/>
              <a:t> </a:t>
            </a:r>
            <a:r>
              <a:rPr lang="es-ES" sz="1100" dirty="0" err="1"/>
              <a:t>from</a:t>
            </a:r>
            <a:r>
              <a:rPr lang="es-ES" sz="1100" dirty="0"/>
              <a:t> </a:t>
            </a:r>
            <a:r>
              <a:rPr lang="es-ES" sz="1100" dirty="0" err="1"/>
              <a:t>having</a:t>
            </a:r>
            <a:r>
              <a:rPr lang="es-ES" sz="1100" dirty="0"/>
              <a:t> run </a:t>
            </a:r>
            <a:r>
              <a:rPr lang="es-ES" sz="1100" dirty="0" err="1"/>
              <a:t>the</a:t>
            </a:r>
            <a:r>
              <a:rPr lang="es-ES" sz="1100" dirty="0"/>
              <a:t> AA test </a:t>
            </a:r>
            <a:r>
              <a:rPr lang="es-ES" sz="1100" dirty="0" err="1"/>
              <a:t>which</a:t>
            </a:r>
            <a:r>
              <a:rPr lang="es-ES" sz="1100" dirty="0"/>
              <a:t> are </a:t>
            </a:r>
            <a:r>
              <a:rPr lang="es-ES" sz="1100" dirty="0" err="1"/>
              <a:t>stored</a:t>
            </a:r>
            <a:r>
              <a:rPr lang="es-ES" sz="1100" dirty="0"/>
              <a:t> in </a:t>
            </a:r>
            <a:r>
              <a:rPr lang="es-ES" sz="1100" dirty="0" err="1"/>
              <a:t>Snowflake</a:t>
            </a:r>
            <a:endParaRPr lang="es-ES" sz="1100" dirty="0"/>
          </a:p>
          <a:p>
            <a:pPr lvl="1"/>
            <a:r>
              <a:rPr lang="es-ES" sz="700" dirty="0" err="1"/>
              <a:t>Think</a:t>
            </a:r>
            <a:r>
              <a:rPr lang="es-ES" sz="700" dirty="0"/>
              <a:t> </a:t>
            </a:r>
            <a:r>
              <a:rPr lang="es-ES" sz="700" dirty="0" err="1"/>
              <a:t>needs</a:t>
            </a:r>
            <a:r>
              <a:rPr lang="es-ES" sz="700" dirty="0"/>
              <a:t> </a:t>
            </a:r>
            <a:r>
              <a:rPr lang="es-ES" sz="700" dirty="0" err="1"/>
              <a:t>to</a:t>
            </a:r>
            <a:r>
              <a:rPr lang="es-ES" sz="700" dirty="0"/>
              <a:t> </a:t>
            </a:r>
            <a:r>
              <a:rPr lang="es-ES" sz="700" dirty="0" err="1"/>
              <a:t>unhash</a:t>
            </a:r>
            <a:r>
              <a:rPr lang="es-ES" sz="700" dirty="0"/>
              <a:t> data </a:t>
            </a:r>
            <a:r>
              <a:rPr lang="es-ES" sz="700" dirty="0" err="1"/>
              <a:t>using</a:t>
            </a:r>
            <a:r>
              <a:rPr lang="es-ES" sz="700" dirty="0"/>
              <a:t> hash </a:t>
            </a:r>
            <a:r>
              <a:rPr lang="es-ES" sz="700" dirty="0" err="1"/>
              <a:t>function</a:t>
            </a:r>
            <a:r>
              <a:rPr lang="es-ES" sz="700" dirty="0"/>
              <a:t> &amp; hash </a:t>
            </a:r>
            <a:r>
              <a:rPr lang="es-ES" sz="700" dirty="0" err="1"/>
              <a:t>salt</a:t>
            </a:r>
            <a:r>
              <a:rPr lang="es-ES" sz="700" dirty="0"/>
              <a:t> </a:t>
            </a:r>
          </a:p>
          <a:p>
            <a:r>
              <a:rPr lang="es-ES" sz="1100" dirty="0" err="1"/>
              <a:t>metric_stats</a:t>
            </a:r>
            <a:r>
              <a:rPr lang="es-ES" sz="1100" dirty="0"/>
              <a:t> </a:t>
            </a:r>
            <a:r>
              <a:rPr lang="es-ES" sz="1100" dirty="0" err="1"/>
              <a:t>is</a:t>
            </a:r>
            <a:r>
              <a:rPr lang="es-ES" sz="1100" dirty="0"/>
              <a:t> </a:t>
            </a:r>
            <a:r>
              <a:rPr lang="es-ES" sz="1100" dirty="0" err="1"/>
              <a:t>basically</a:t>
            </a:r>
            <a:r>
              <a:rPr lang="es-ES" sz="1100" dirty="0"/>
              <a:t> a table </a:t>
            </a:r>
            <a:r>
              <a:rPr lang="es-ES" sz="1100" dirty="0" err="1"/>
              <a:t>returned</a:t>
            </a:r>
            <a:r>
              <a:rPr lang="es-ES" sz="1100" dirty="0"/>
              <a:t> </a:t>
            </a:r>
            <a:r>
              <a:rPr lang="es-ES" sz="1100" dirty="0" err="1"/>
              <a:t>from</a:t>
            </a:r>
            <a:r>
              <a:rPr lang="es-ES" sz="1100" dirty="0"/>
              <a:t> </a:t>
            </a:r>
            <a:r>
              <a:rPr lang="es-ES" sz="1100" dirty="0" err="1"/>
              <a:t>inline</a:t>
            </a:r>
            <a:r>
              <a:rPr lang="es-ES" sz="1100" dirty="0"/>
              <a:t> SQL</a:t>
            </a:r>
          </a:p>
          <a:p>
            <a:pPr lvl="1"/>
            <a:r>
              <a:rPr lang="es-ES" sz="1000" dirty="0"/>
              <a:t>%%</a:t>
            </a:r>
            <a:r>
              <a:rPr lang="es-ES" sz="1000" dirty="0" err="1"/>
              <a:t>sql</a:t>
            </a:r>
            <a:r>
              <a:rPr lang="es-ES" sz="1000" dirty="0"/>
              <a:t> </a:t>
            </a:r>
            <a:r>
              <a:rPr lang="es-ES" sz="1000" dirty="0" err="1"/>
              <a:t>metric_stats</a:t>
            </a:r>
            <a:r>
              <a:rPr lang="es-ES" sz="1000" dirty="0"/>
              <a:t> &lt;&lt; </a:t>
            </a:r>
          </a:p>
          <a:p>
            <a:pPr lvl="2"/>
            <a:r>
              <a:rPr lang="es-ES" sz="800" dirty="0"/>
              <a:t>WITH </a:t>
            </a:r>
            <a:r>
              <a:rPr lang="es-ES" sz="800" dirty="0" err="1"/>
              <a:t>metrics</a:t>
            </a:r>
            <a:r>
              <a:rPr lang="es-ES" sz="800" dirty="0"/>
              <a:t> AS ( ….. Full SQL script </a:t>
            </a:r>
            <a:r>
              <a:rPr lang="es-ES" sz="800" dirty="0" err="1"/>
              <a:t>that</a:t>
            </a:r>
            <a:r>
              <a:rPr lang="es-ES" sz="800" dirty="0"/>
              <a:t> </a:t>
            </a:r>
            <a:r>
              <a:rPr lang="es-ES" sz="800" dirty="0" err="1"/>
              <a:t>returns</a:t>
            </a:r>
            <a:r>
              <a:rPr lang="es-ES" sz="800" dirty="0"/>
              <a:t> table </a:t>
            </a:r>
            <a:r>
              <a:rPr lang="es-ES" sz="800" dirty="0" err="1"/>
              <a:t>like</a:t>
            </a:r>
            <a:r>
              <a:rPr lang="es-ES" sz="800" dirty="0"/>
              <a:t> </a:t>
            </a:r>
            <a:r>
              <a:rPr lang="es-ES" sz="800" dirty="0" err="1"/>
              <a:t>below</a:t>
            </a:r>
            <a:r>
              <a:rPr lang="es-ES" sz="800" dirty="0"/>
              <a:t>, </a:t>
            </a:r>
            <a:r>
              <a:rPr lang="es-ES" sz="800" dirty="0" err="1"/>
              <a:t>with</a:t>
            </a:r>
            <a:r>
              <a:rPr lang="es-ES" sz="800" dirty="0"/>
              <a:t> params )</a:t>
            </a:r>
          </a:p>
          <a:p>
            <a:pPr lvl="2"/>
            <a:r>
              <a:rPr lang="es-ES" sz="800" dirty="0"/>
              <a:t>WHERE </a:t>
            </a:r>
            <a:r>
              <a:rPr lang="es-ES" sz="800" dirty="0" err="1"/>
              <a:t>dt</a:t>
            </a:r>
            <a:r>
              <a:rPr lang="es-ES" sz="800" dirty="0"/>
              <a:t> {{</a:t>
            </a:r>
            <a:r>
              <a:rPr lang="es-ES" sz="800" dirty="0" err="1"/>
              <a:t>date_range</a:t>
            </a:r>
            <a:r>
              <a:rPr lang="es-ES" sz="800" dirty="0"/>
              <a:t>}}    </a:t>
            </a:r>
          </a:p>
          <a:p>
            <a:pPr lvl="1"/>
            <a:r>
              <a:rPr lang="es-ES" sz="1000" dirty="0"/>
              <a:t>For </a:t>
            </a:r>
            <a:r>
              <a:rPr lang="es-ES" sz="1000" dirty="0" err="1"/>
              <a:t>each</a:t>
            </a:r>
            <a:r>
              <a:rPr lang="es-ES" sz="1000" dirty="0"/>
              <a:t> </a:t>
            </a:r>
            <a:r>
              <a:rPr lang="es-ES" sz="1000" dirty="0" err="1"/>
              <a:t>metric</a:t>
            </a:r>
            <a:r>
              <a:rPr lang="es-ES" sz="1000" dirty="0"/>
              <a:t>: </a:t>
            </a:r>
            <a:r>
              <a:rPr lang="es-ES" sz="1000" dirty="0" err="1"/>
              <a:t>considers</a:t>
            </a:r>
            <a:r>
              <a:rPr lang="es-ES" sz="1000" dirty="0"/>
              <a:t> </a:t>
            </a:r>
            <a:r>
              <a:rPr lang="es-ES" sz="1000" dirty="0" err="1"/>
              <a:t>the</a:t>
            </a:r>
            <a:r>
              <a:rPr lang="es-ES" sz="1000" dirty="0"/>
              <a:t> mean, </a:t>
            </a:r>
            <a:r>
              <a:rPr lang="es-ES" sz="1000" dirty="0" err="1"/>
              <a:t>variance</a:t>
            </a:r>
            <a:r>
              <a:rPr lang="es-ES" sz="1000" dirty="0"/>
              <a:t>, and </a:t>
            </a:r>
            <a:r>
              <a:rPr lang="es-ES" sz="1000" dirty="0" err="1"/>
              <a:t>sample</a:t>
            </a:r>
            <a:r>
              <a:rPr lang="es-ES" sz="1000" dirty="0"/>
              <a:t> </a:t>
            </a:r>
            <a:r>
              <a:rPr lang="es-ES" sz="1000" dirty="0" err="1"/>
              <a:t>size</a:t>
            </a:r>
            <a:r>
              <a:rPr lang="es-ES" sz="1000" dirty="0"/>
              <a:t> </a:t>
            </a:r>
            <a:r>
              <a:rPr lang="es-ES" sz="1000" dirty="0" err="1"/>
              <a:t>of</a:t>
            </a:r>
            <a:r>
              <a:rPr lang="es-ES" sz="1000" dirty="0"/>
              <a:t> </a:t>
            </a:r>
            <a:r>
              <a:rPr lang="es-ES" sz="1000" dirty="0" err="1"/>
              <a:t>the</a:t>
            </a:r>
            <a:r>
              <a:rPr lang="es-ES" sz="1000" dirty="0"/>
              <a:t> </a:t>
            </a:r>
            <a:r>
              <a:rPr lang="es-ES" sz="1000" dirty="0" err="1"/>
              <a:t>treatment</a:t>
            </a:r>
            <a:r>
              <a:rPr lang="es-ES" sz="1000" dirty="0"/>
              <a:t>, control and </a:t>
            </a:r>
            <a:r>
              <a:rPr lang="es-ES" sz="1000" dirty="0" err="1"/>
              <a:t>other</a:t>
            </a:r>
            <a:r>
              <a:rPr lang="es-ES" sz="1000" dirty="0"/>
              <a:t> </a:t>
            </a:r>
            <a:r>
              <a:rPr lang="es-ES" sz="1000" dirty="0" err="1"/>
              <a:t>groups</a:t>
            </a:r>
            <a:endParaRPr lang="es-ES" sz="1000" dirty="0"/>
          </a:p>
          <a:p>
            <a:endParaRPr lang="es-ES" sz="1400" dirty="0"/>
          </a:p>
          <a:p>
            <a:endParaRPr lang="en-GB" sz="1050" dirty="0"/>
          </a:p>
          <a:p>
            <a:endParaRPr lang="en-GB" sz="1050" dirty="0"/>
          </a:p>
        </p:txBody>
      </p:sp>
      <p:graphicFrame>
        <p:nvGraphicFramePr>
          <p:cNvPr id="4" name="Table 3">
            <a:extLst>
              <a:ext uri="{FF2B5EF4-FFF2-40B4-BE49-F238E27FC236}">
                <a16:creationId xmlns:a16="http://schemas.microsoft.com/office/drawing/2014/main" id="{FB842A07-E377-F963-E9C0-49C270FD0313}"/>
              </a:ext>
            </a:extLst>
          </p:cNvPr>
          <p:cNvGraphicFramePr>
            <a:graphicFrameLocks noGrp="1"/>
          </p:cNvGraphicFramePr>
          <p:nvPr/>
        </p:nvGraphicFramePr>
        <p:xfrm>
          <a:off x="765167" y="4718803"/>
          <a:ext cx="8864030" cy="1593097"/>
        </p:xfrm>
        <a:graphic>
          <a:graphicData uri="http://schemas.openxmlformats.org/drawingml/2006/table">
            <a:tbl>
              <a:tblPr firstRow="1" bandRow="1">
                <a:tableStyleId>{5C22544A-7EE6-4342-B048-85BDC9FD1C3A}</a:tableStyleId>
              </a:tblPr>
              <a:tblGrid>
                <a:gridCol w="968383">
                  <a:extLst>
                    <a:ext uri="{9D8B030D-6E8A-4147-A177-3AD203B41FA5}">
                      <a16:colId xmlns:a16="http://schemas.microsoft.com/office/drawing/2014/main" val="783015367"/>
                    </a:ext>
                  </a:extLst>
                </a:gridCol>
                <a:gridCol w="1038225">
                  <a:extLst>
                    <a:ext uri="{9D8B030D-6E8A-4147-A177-3AD203B41FA5}">
                      <a16:colId xmlns:a16="http://schemas.microsoft.com/office/drawing/2014/main" val="3413123837"/>
                    </a:ext>
                  </a:extLst>
                </a:gridCol>
                <a:gridCol w="819150">
                  <a:extLst>
                    <a:ext uri="{9D8B030D-6E8A-4147-A177-3AD203B41FA5}">
                      <a16:colId xmlns:a16="http://schemas.microsoft.com/office/drawing/2014/main" val="989673308"/>
                    </a:ext>
                  </a:extLst>
                </a:gridCol>
                <a:gridCol w="719854">
                  <a:extLst>
                    <a:ext uri="{9D8B030D-6E8A-4147-A177-3AD203B41FA5}">
                      <a16:colId xmlns:a16="http://schemas.microsoft.com/office/drawing/2014/main" val="4096584269"/>
                    </a:ext>
                  </a:extLst>
                </a:gridCol>
                <a:gridCol w="886403">
                  <a:extLst>
                    <a:ext uri="{9D8B030D-6E8A-4147-A177-3AD203B41FA5}">
                      <a16:colId xmlns:a16="http://schemas.microsoft.com/office/drawing/2014/main" val="2092669245"/>
                    </a:ext>
                  </a:extLst>
                </a:gridCol>
                <a:gridCol w="886403">
                  <a:extLst>
                    <a:ext uri="{9D8B030D-6E8A-4147-A177-3AD203B41FA5}">
                      <a16:colId xmlns:a16="http://schemas.microsoft.com/office/drawing/2014/main" val="802923417"/>
                    </a:ext>
                  </a:extLst>
                </a:gridCol>
                <a:gridCol w="886403">
                  <a:extLst>
                    <a:ext uri="{9D8B030D-6E8A-4147-A177-3AD203B41FA5}">
                      <a16:colId xmlns:a16="http://schemas.microsoft.com/office/drawing/2014/main" val="4191294476"/>
                    </a:ext>
                  </a:extLst>
                </a:gridCol>
                <a:gridCol w="886403">
                  <a:extLst>
                    <a:ext uri="{9D8B030D-6E8A-4147-A177-3AD203B41FA5}">
                      <a16:colId xmlns:a16="http://schemas.microsoft.com/office/drawing/2014/main" val="3712885345"/>
                    </a:ext>
                  </a:extLst>
                </a:gridCol>
                <a:gridCol w="886403">
                  <a:extLst>
                    <a:ext uri="{9D8B030D-6E8A-4147-A177-3AD203B41FA5}">
                      <a16:colId xmlns:a16="http://schemas.microsoft.com/office/drawing/2014/main" val="2025390272"/>
                    </a:ext>
                  </a:extLst>
                </a:gridCol>
                <a:gridCol w="886403">
                  <a:extLst>
                    <a:ext uri="{9D8B030D-6E8A-4147-A177-3AD203B41FA5}">
                      <a16:colId xmlns:a16="http://schemas.microsoft.com/office/drawing/2014/main" val="613391248"/>
                    </a:ext>
                  </a:extLst>
                </a:gridCol>
              </a:tblGrid>
              <a:tr h="503980">
                <a:tc>
                  <a:txBody>
                    <a:bodyPr/>
                    <a:lstStyle/>
                    <a:p>
                      <a:r>
                        <a:rPr lang="es-ES" sz="1100" dirty="0" err="1"/>
                        <a:t>Metric</a:t>
                      </a:r>
                      <a:endParaRPr lang="en-GB" sz="1100" dirty="0"/>
                    </a:p>
                  </a:txBody>
                  <a:tcPr>
                    <a:solidFill>
                      <a:srgbClr val="00B050"/>
                    </a:solidFill>
                  </a:tcPr>
                </a:tc>
                <a:tc>
                  <a:txBody>
                    <a:bodyPr/>
                    <a:lstStyle/>
                    <a:p>
                      <a:r>
                        <a:rPr lang="es-ES" sz="1100" dirty="0" err="1"/>
                        <a:t>Treatment</a:t>
                      </a:r>
                      <a:r>
                        <a:rPr lang="es-ES" sz="1100" dirty="0"/>
                        <a:t> Mean</a:t>
                      </a:r>
                      <a:endParaRPr lang="en-GB" sz="1100" dirty="0"/>
                    </a:p>
                  </a:txBody>
                  <a:tcPr>
                    <a:solidFill>
                      <a:srgbClr val="00B050"/>
                    </a:solidFill>
                  </a:tcPr>
                </a:tc>
                <a:tc>
                  <a:txBody>
                    <a:bodyPr/>
                    <a:lstStyle/>
                    <a:p>
                      <a:r>
                        <a:rPr lang="es-ES" sz="1100" dirty="0"/>
                        <a:t>Control Mean</a:t>
                      </a:r>
                      <a:endParaRPr lang="en-GB" sz="1100" dirty="0"/>
                    </a:p>
                  </a:txBody>
                  <a:tcPr>
                    <a:solidFill>
                      <a:srgbClr val="00B050"/>
                    </a:solidFill>
                  </a:tcPr>
                </a:tc>
                <a:tc>
                  <a:txBody>
                    <a:bodyPr/>
                    <a:lstStyle/>
                    <a:p>
                      <a:r>
                        <a:rPr lang="es-ES" sz="1100" dirty="0" err="1"/>
                        <a:t>Other</a:t>
                      </a:r>
                      <a:r>
                        <a:rPr lang="es-ES" sz="1100" dirty="0"/>
                        <a:t> Mean</a:t>
                      </a:r>
                      <a:endParaRPr lang="en-GB" sz="1100" dirty="0"/>
                    </a:p>
                  </a:txBody>
                  <a:tcPr>
                    <a:solidFill>
                      <a:srgbClr val="00B050"/>
                    </a:solidFill>
                  </a:tcPr>
                </a:tc>
                <a:tc>
                  <a:txBody>
                    <a:bodyPr/>
                    <a:lstStyle/>
                    <a:p>
                      <a:r>
                        <a:rPr lang="es-ES" sz="1100" dirty="0" err="1"/>
                        <a:t>Treatment</a:t>
                      </a:r>
                      <a:r>
                        <a:rPr lang="es-ES" sz="1100" dirty="0"/>
                        <a:t> </a:t>
                      </a:r>
                      <a:r>
                        <a:rPr lang="es-ES" sz="1100" dirty="0" err="1"/>
                        <a:t>Variance</a:t>
                      </a:r>
                      <a:endParaRPr lang="en-GB" sz="1100" dirty="0"/>
                    </a:p>
                  </a:txBody>
                  <a:tcPr>
                    <a:solidFill>
                      <a:srgbClr val="00B050"/>
                    </a:solidFill>
                  </a:tcPr>
                </a:tc>
                <a:tc>
                  <a:txBody>
                    <a:bodyPr/>
                    <a:lstStyle/>
                    <a:p>
                      <a:r>
                        <a:rPr lang="es-ES" sz="1100" dirty="0"/>
                        <a:t>Control </a:t>
                      </a:r>
                      <a:r>
                        <a:rPr lang="es-ES" sz="1100" dirty="0" err="1"/>
                        <a:t>Variance</a:t>
                      </a:r>
                      <a:endParaRPr lang="en-GB" sz="1100" dirty="0"/>
                    </a:p>
                  </a:txBody>
                  <a:tcPr>
                    <a:solidFill>
                      <a:srgbClr val="00B050"/>
                    </a:solidFill>
                  </a:tcPr>
                </a:tc>
                <a:tc>
                  <a:txBody>
                    <a:bodyPr/>
                    <a:lstStyle/>
                    <a:p>
                      <a:r>
                        <a:rPr lang="es-ES" sz="1100" dirty="0" err="1"/>
                        <a:t>Other</a:t>
                      </a:r>
                      <a:r>
                        <a:rPr lang="es-ES" sz="1100" dirty="0"/>
                        <a:t> </a:t>
                      </a:r>
                      <a:r>
                        <a:rPr lang="es-ES" sz="1100" dirty="0" err="1"/>
                        <a:t>Vartiance</a:t>
                      </a:r>
                      <a:endParaRPr lang="en-GB" sz="1100" dirty="0"/>
                    </a:p>
                  </a:txBody>
                  <a:tcPr>
                    <a:solidFill>
                      <a:srgbClr val="00B050"/>
                    </a:solidFill>
                  </a:tcPr>
                </a:tc>
                <a:tc>
                  <a:txBody>
                    <a:bodyPr/>
                    <a:lstStyle/>
                    <a:p>
                      <a:r>
                        <a:rPr lang="es-ES" sz="1100" dirty="0" err="1"/>
                        <a:t>Treatment</a:t>
                      </a:r>
                      <a:r>
                        <a:rPr lang="es-ES" sz="1100" dirty="0"/>
                        <a:t> </a:t>
                      </a:r>
                      <a:r>
                        <a:rPr lang="es-ES" sz="1100" dirty="0" err="1"/>
                        <a:t>Sample</a:t>
                      </a:r>
                      <a:r>
                        <a:rPr lang="es-ES" sz="1100" dirty="0"/>
                        <a:t> </a:t>
                      </a:r>
                      <a:r>
                        <a:rPr lang="es-ES" sz="1100" dirty="0" err="1"/>
                        <a:t>Size</a:t>
                      </a:r>
                      <a:endParaRPr lang="en-GB" sz="1100" dirty="0"/>
                    </a:p>
                  </a:txBody>
                  <a:tcPr>
                    <a:solidFill>
                      <a:srgbClr val="00B050"/>
                    </a:solidFill>
                  </a:tcPr>
                </a:tc>
                <a:tc>
                  <a:txBody>
                    <a:bodyPr/>
                    <a:lstStyle/>
                    <a:p>
                      <a:r>
                        <a:rPr lang="es-ES" sz="1100" dirty="0"/>
                        <a:t>Control </a:t>
                      </a:r>
                      <a:r>
                        <a:rPr lang="es-ES" sz="1100" dirty="0" err="1"/>
                        <a:t>Sample</a:t>
                      </a:r>
                      <a:r>
                        <a:rPr lang="es-ES" sz="1100" dirty="0"/>
                        <a:t> </a:t>
                      </a:r>
                      <a:r>
                        <a:rPr lang="es-ES" sz="1100" dirty="0" err="1"/>
                        <a:t>Size</a:t>
                      </a:r>
                      <a:endParaRPr lang="en-GB" sz="1100" dirty="0"/>
                    </a:p>
                  </a:txBody>
                  <a:tcPr>
                    <a:solidFill>
                      <a:srgbClr val="00B050"/>
                    </a:solidFill>
                  </a:tcPr>
                </a:tc>
                <a:tc>
                  <a:txBody>
                    <a:bodyPr/>
                    <a:lstStyle/>
                    <a:p>
                      <a:r>
                        <a:rPr lang="es-ES" sz="1100" dirty="0" err="1"/>
                        <a:t>Other</a:t>
                      </a:r>
                      <a:r>
                        <a:rPr lang="es-ES" sz="1100" dirty="0"/>
                        <a:t> </a:t>
                      </a:r>
                      <a:r>
                        <a:rPr lang="es-ES" sz="1100" dirty="0" err="1"/>
                        <a:t>Sample</a:t>
                      </a:r>
                      <a:r>
                        <a:rPr lang="es-ES" sz="1100" dirty="0"/>
                        <a:t> </a:t>
                      </a:r>
                      <a:r>
                        <a:rPr lang="es-ES" sz="1100" dirty="0" err="1"/>
                        <a:t>Size</a:t>
                      </a:r>
                      <a:endParaRPr lang="en-GB" sz="1100" dirty="0"/>
                    </a:p>
                  </a:txBody>
                  <a:tcPr>
                    <a:solidFill>
                      <a:srgbClr val="00B050"/>
                    </a:solidFill>
                  </a:tcPr>
                </a:tc>
                <a:extLst>
                  <a:ext uri="{0D108BD9-81ED-4DB2-BD59-A6C34878D82A}">
                    <a16:rowId xmlns:a16="http://schemas.microsoft.com/office/drawing/2014/main" val="1666191758"/>
                  </a:ext>
                </a:extLst>
              </a:tr>
              <a:tr h="363039">
                <a:tc>
                  <a:txBody>
                    <a:bodyPr/>
                    <a:lstStyle/>
                    <a:p>
                      <a:r>
                        <a:rPr lang="es-ES" sz="1100" dirty="0" err="1"/>
                        <a:t>Conversions</a:t>
                      </a:r>
                      <a:endParaRPr lang="en-GB" sz="1100" dirty="0"/>
                    </a:p>
                  </a:txBody>
                  <a:tcPr/>
                </a:tc>
                <a:tc>
                  <a:txBody>
                    <a:bodyPr/>
                    <a:lstStyle/>
                    <a:p>
                      <a:r>
                        <a:rPr lang="es-ES" sz="1100" dirty="0"/>
                        <a:t>0.6</a:t>
                      </a:r>
                      <a:endParaRPr lang="en-GB" sz="1100" dirty="0"/>
                    </a:p>
                  </a:txBody>
                  <a:tcPr/>
                </a:tc>
                <a:tc>
                  <a:txBody>
                    <a:bodyPr/>
                    <a:lstStyle/>
                    <a:p>
                      <a:r>
                        <a:rPr lang="es-ES" sz="1100" dirty="0"/>
                        <a:t>0.61</a:t>
                      </a:r>
                      <a:endParaRPr lang="en-GB" sz="1100" dirty="0"/>
                    </a:p>
                  </a:txBody>
                  <a:tcPr/>
                </a:tc>
                <a:tc>
                  <a:txBody>
                    <a:bodyPr/>
                    <a:lstStyle/>
                    <a:p>
                      <a:r>
                        <a:rPr lang="es-ES" sz="1100" dirty="0"/>
                        <a:t>0.58</a:t>
                      </a:r>
                      <a:endParaRPr lang="en-GB" sz="1100" dirty="0"/>
                    </a:p>
                  </a:txBody>
                  <a:tcPr/>
                </a:tc>
                <a:tc>
                  <a:txBody>
                    <a:bodyPr/>
                    <a:lstStyle/>
                    <a:p>
                      <a:r>
                        <a:rPr lang="es-ES" sz="1100" dirty="0"/>
                        <a:t>0.1</a:t>
                      </a:r>
                      <a:endParaRPr lang="en-GB" sz="1100" dirty="0"/>
                    </a:p>
                  </a:txBody>
                  <a:tcPr/>
                </a:tc>
                <a:tc>
                  <a:txBody>
                    <a:bodyPr/>
                    <a:lstStyle/>
                    <a:p>
                      <a:r>
                        <a:rPr lang="es-ES" sz="1100" dirty="0"/>
                        <a:t>0.1</a:t>
                      </a:r>
                      <a:endParaRPr lang="en-GB" sz="1100" dirty="0"/>
                    </a:p>
                  </a:txBody>
                  <a:tcPr/>
                </a:tc>
                <a:tc>
                  <a:txBody>
                    <a:bodyPr/>
                    <a:lstStyle/>
                    <a:p>
                      <a:r>
                        <a:rPr lang="es-ES" sz="1100" dirty="0"/>
                        <a:t>0.09</a:t>
                      </a:r>
                      <a:endParaRPr lang="en-GB" sz="1100" dirty="0"/>
                    </a:p>
                  </a:txBody>
                  <a:tcPr/>
                </a:tc>
                <a:tc>
                  <a:txBody>
                    <a:bodyPr/>
                    <a:lstStyle/>
                    <a:p>
                      <a:r>
                        <a:rPr lang="es-ES" sz="1100" dirty="0"/>
                        <a:t>2000</a:t>
                      </a:r>
                      <a:endParaRPr lang="en-GB" sz="1100" dirty="0"/>
                    </a:p>
                  </a:txBody>
                  <a:tcPr/>
                </a:tc>
                <a:tc>
                  <a:txBody>
                    <a:bodyPr/>
                    <a:lstStyle/>
                    <a:p>
                      <a:r>
                        <a:rPr lang="es-ES" sz="1100" dirty="0"/>
                        <a:t>2010</a:t>
                      </a:r>
                      <a:endParaRPr lang="en-GB" sz="1100" dirty="0"/>
                    </a:p>
                  </a:txBody>
                  <a:tcPr/>
                </a:tc>
                <a:tc>
                  <a:txBody>
                    <a:bodyPr/>
                    <a:lstStyle/>
                    <a:p>
                      <a:r>
                        <a:rPr lang="es-ES" sz="1100" dirty="0"/>
                        <a:t>1995</a:t>
                      </a:r>
                      <a:endParaRPr lang="en-GB" sz="1100" dirty="0"/>
                    </a:p>
                  </a:txBody>
                  <a:tcPr/>
                </a:tc>
                <a:extLst>
                  <a:ext uri="{0D108BD9-81ED-4DB2-BD59-A6C34878D82A}">
                    <a16:rowId xmlns:a16="http://schemas.microsoft.com/office/drawing/2014/main" val="3901614005"/>
                  </a:ext>
                </a:extLst>
              </a:tr>
              <a:tr h="363039">
                <a:tc>
                  <a:txBody>
                    <a:bodyPr/>
                    <a:lstStyle/>
                    <a:p>
                      <a:r>
                        <a:rPr lang="es-ES" sz="1100" dirty="0" err="1"/>
                        <a:t>Clicks</a:t>
                      </a:r>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3405587768"/>
                  </a:ext>
                </a:extLst>
              </a:tr>
              <a:tr h="363039">
                <a:tc>
                  <a:txBody>
                    <a:bodyPr/>
                    <a:lstStyle/>
                    <a:p>
                      <a:r>
                        <a:rPr lang="es-ES" sz="1100" dirty="0"/>
                        <a:t>Time </a:t>
                      </a:r>
                      <a:r>
                        <a:rPr lang="es-ES" sz="1100" dirty="0" err="1"/>
                        <a:t>on</a:t>
                      </a:r>
                      <a:r>
                        <a:rPr lang="es-ES" sz="1100" dirty="0"/>
                        <a:t> page</a:t>
                      </a:r>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573733627"/>
                  </a:ext>
                </a:extLst>
              </a:tr>
            </a:tbl>
          </a:graphicData>
        </a:graphic>
      </p:graphicFrame>
    </p:spTree>
    <p:extLst>
      <p:ext uri="{BB962C8B-B14F-4D97-AF65-F5344CB8AC3E}">
        <p14:creationId xmlns:p14="http://schemas.microsoft.com/office/powerpoint/2010/main" val="3129297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1359-FB83-44B5-5168-CE6ECBF860BC}"/>
              </a:ext>
            </a:extLst>
          </p:cNvPr>
          <p:cNvSpPr>
            <a:spLocks noGrp="1"/>
          </p:cNvSpPr>
          <p:nvPr>
            <p:ph type="title"/>
          </p:nvPr>
        </p:nvSpPr>
        <p:spPr>
          <a:xfrm>
            <a:off x="0" y="60787"/>
            <a:ext cx="10515600" cy="826453"/>
          </a:xfrm>
        </p:spPr>
        <p:txBody>
          <a:bodyPr/>
          <a:lstStyle/>
          <a:p>
            <a:r>
              <a:rPr lang="en-US" dirty="0"/>
              <a:t>Considerations</a:t>
            </a:r>
            <a:endParaRPr lang="en-GB" dirty="0"/>
          </a:p>
        </p:txBody>
      </p:sp>
      <p:sp>
        <p:nvSpPr>
          <p:cNvPr id="3" name="Content Placeholder 2">
            <a:extLst>
              <a:ext uri="{FF2B5EF4-FFF2-40B4-BE49-F238E27FC236}">
                <a16:creationId xmlns:a16="http://schemas.microsoft.com/office/drawing/2014/main" id="{226A3568-466F-AB13-D63F-30A544D671B8}"/>
              </a:ext>
            </a:extLst>
          </p:cNvPr>
          <p:cNvSpPr>
            <a:spLocks noGrp="1"/>
          </p:cNvSpPr>
          <p:nvPr>
            <p:ph idx="1"/>
          </p:nvPr>
        </p:nvSpPr>
        <p:spPr>
          <a:xfrm>
            <a:off x="72428" y="796706"/>
            <a:ext cx="11516008" cy="5337726"/>
          </a:xfrm>
        </p:spPr>
        <p:txBody>
          <a:bodyPr>
            <a:normAutofit fontScale="32500" lnSpcReduction="20000"/>
          </a:bodyPr>
          <a:lstStyle/>
          <a:p>
            <a:pPr algn="l">
              <a:buFont typeface="Arial" panose="020B0604020202020204" pitchFamily="34" charset="0"/>
              <a:buChar char="•"/>
            </a:pPr>
            <a:r>
              <a:rPr lang="en-GB" b="0" i="0" dirty="0">
                <a:solidFill>
                  <a:srgbClr val="242424"/>
                </a:solidFill>
                <a:effectLst/>
                <a:latin typeface="source-serif-pro"/>
              </a:rPr>
              <a:t>Run analysis to confirm that the samples are in fact randomly sampled i.e. no selection bias exists and therefore results are valid.</a:t>
            </a:r>
          </a:p>
          <a:p>
            <a:pPr lvl="1"/>
            <a:r>
              <a:rPr lang="en-GB" b="0" i="0" dirty="0">
                <a:solidFill>
                  <a:srgbClr val="333333"/>
                </a:solidFill>
                <a:effectLst/>
                <a:latin typeface="Helvetica Neue"/>
              </a:rPr>
              <a:t>bugs or bias in randomization allocation algorithm can over/under represent certain segments</a:t>
            </a:r>
            <a:endParaRPr lang="en-GB" b="0" i="0" dirty="0">
              <a:solidFill>
                <a:srgbClr val="242424"/>
              </a:solidFill>
              <a:effectLst/>
              <a:latin typeface="source-serif-pro"/>
            </a:endParaRPr>
          </a:p>
          <a:p>
            <a:pPr lvl="1"/>
            <a:r>
              <a:rPr lang="en-GB" b="0" i="0" dirty="0">
                <a:solidFill>
                  <a:srgbClr val="333333"/>
                </a:solidFill>
                <a:effectLst/>
                <a:latin typeface="Helvetica Neue"/>
              </a:rPr>
              <a:t>only difference between test and control has to be the feature we are testing. This implies that test and control user distribution are comparable </a:t>
            </a:r>
          </a:p>
          <a:p>
            <a:pPr lvl="1"/>
            <a:r>
              <a:rPr lang="en-GB" b="0" i="0" dirty="0">
                <a:solidFill>
                  <a:srgbClr val="242424"/>
                </a:solidFill>
                <a:effectLst/>
                <a:latin typeface="source-serif-pro"/>
              </a:rPr>
              <a:t>Users by region / </a:t>
            </a:r>
            <a:r>
              <a:rPr lang="en-GB" dirty="0">
                <a:solidFill>
                  <a:srgbClr val="242424"/>
                </a:solidFill>
                <a:latin typeface="source-serif-pro"/>
              </a:rPr>
              <a:t>time of day / </a:t>
            </a:r>
            <a:r>
              <a:rPr lang="en-GB" b="0" i="0" dirty="0">
                <a:solidFill>
                  <a:srgbClr val="242424"/>
                </a:solidFill>
                <a:effectLst/>
                <a:latin typeface="source-serif-pro"/>
              </a:rPr>
              <a:t>day of week / tenure / user type / browser (chrome/edge/safari) / device type </a:t>
            </a:r>
            <a:r>
              <a:rPr lang="en-GB" b="0" i="0" dirty="0">
                <a:solidFill>
                  <a:srgbClr val="242424"/>
                </a:solidFill>
                <a:effectLst/>
                <a:latin typeface="source-serif-pro"/>
                <a:sym typeface="Wingdings" panose="05000000000000000000" pitchFamily="2" charset="2"/>
              </a:rPr>
              <a:t> would need to run t-proportion tests on each of these </a:t>
            </a:r>
          </a:p>
          <a:p>
            <a:pPr lvl="2"/>
            <a:r>
              <a:rPr lang="en-GB" dirty="0">
                <a:solidFill>
                  <a:srgbClr val="242424"/>
                </a:solidFill>
                <a:latin typeface="source-serif-pro"/>
                <a:sym typeface="Wingdings" panose="05000000000000000000" pitchFamily="2" charset="2"/>
              </a:rPr>
              <a:t>OR could use features of customers (area, gender, age..) and train a ML model(decision tree easiest to visualise) to be able to predict if user from treatment or control group i.e. use this as our label  should be as good as random if truly random</a:t>
            </a:r>
          </a:p>
          <a:p>
            <a:pPr lvl="2"/>
            <a:r>
              <a:rPr lang="en-GB" b="0" i="0" dirty="0">
                <a:solidFill>
                  <a:srgbClr val="242424"/>
                </a:solidFill>
                <a:effectLst/>
                <a:latin typeface="source-serif-pro"/>
              </a:rPr>
              <a:t>Could then run a t-test to see if stat significant difference between identified predictive feature </a:t>
            </a:r>
          </a:p>
          <a:p>
            <a:pPr lvl="1"/>
            <a:r>
              <a:rPr lang="en-GB" dirty="0">
                <a:solidFill>
                  <a:srgbClr val="242424"/>
                </a:solidFill>
                <a:latin typeface="source-serif-pro"/>
              </a:rPr>
              <a:t>N.B. Also worth ensuring matches non AB tested population</a:t>
            </a:r>
            <a:endParaRPr lang="en-GB" b="0" i="0" dirty="0">
              <a:solidFill>
                <a:srgbClr val="242424"/>
              </a:solidFill>
              <a:effectLst/>
              <a:latin typeface="source-serif-pro"/>
            </a:endParaRPr>
          </a:p>
          <a:p>
            <a:pPr lvl="1"/>
            <a:r>
              <a:rPr lang="en-GB" dirty="0">
                <a:solidFill>
                  <a:srgbClr val="242424"/>
                </a:solidFill>
                <a:latin typeface="source-serif-pro"/>
              </a:rPr>
              <a:t>Can depend on choice of test period</a:t>
            </a:r>
          </a:p>
          <a:p>
            <a:pPr lvl="2"/>
            <a:r>
              <a:rPr lang="en-GB" b="0" i="0" dirty="0">
                <a:solidFill>
                  <a:srgbClr val="242424"/>
                </a:solidFill>
                <a:effectLst/>
                <a:latin typeface="source-serif-pro"/>
              </a:rPr>
              <a:t>If run during holidays or just weekends might impact type of user </a:t>
            </a:r>
          </a:p>
          <a:p>
            <a:pPr algn="l">
              <a:buFont typeface="Arial" panose="020B0604020202020204" pitchFamily="34" charset="0"/>
              <a:buChar char="•"/>
            </a:pPr>
            <a:r>
              <a:rPr lang="en-GB" dirty="0">
                <a:solidFill>
                  <a:srgbClr val="242424"/>
                </a:solidFill>
                <a:latin typeface="source-serif-pro"/>
              </a:rPr>
              <a:t>I</a:t>
            </a:r>
            <a:r>
              <a:rPr lang="en-GB" b="0" i="0" dirty="0">
                <a:solidFill>
                  <a:srgbClr val="242424"/>
                </a:solidFill>
                <a:effectLst/>
                <a:latin typeface="source-serif-pro"/>
              </a:rPr>
              <a:t>t’s not really about testing — it’s about </a:t>
            </a:r>
            <a:r>
              <a:rPr lang="en-GB" b="0" i="1" dirty="0">
                <a:solidFill>
                  <a:srgbClr val="242424"/>
                </a:solidFill>
                <a:effectLst/>
                <a:latin typeface="source-serif-pro"/>
              </a:rPr>
              <a:t>learning</a:t>
            </a:r>
            <a:endParaRPr lang="en-GB" dirty="0">
              <a:solidFill>
                <a:srgbClr val="242424"/>
              </a:solidFill>
              <a:latin typeface="source-serif-pro"/>
            </a:endParaRPr>
          </a:p>
          <a:p>
            <a:pPr algn="l">
              <a:buFont typeface="Arial" panose="020B0604020202020204" pitchFamily="34" charset="0"/>
              <a:buChar char="•"/>
            </a:pPr>
            <a:r>
              <a:rPr lang="en-GB" b="0" i="0" dirty="0">
                <a:solidFill>
                  <a:srgbClr val="242424"/>
                </a:solidFill>
                <a:effectLst/>
                <a:latin typeface="source-serif-pro"/>
              </a:rPr>
              <a:t>Do not merge multiple ideas into one hypothesis and also limit the variables introduced in the test so that you can understand their individual impact.</a:t>
            </a:r>
          </a:p>
          <a:p>
            <a:pPr algn="l">
              <a:buFont typeface="Arial" panose="020B0604020202020204" pitchFamily="34" charset="0"/>
              <a:buChar char="•"/>
            </a:pPr>
            <a:r>
              <a:rPr lang="en-GB" b="0" i="0" dirty="0">
                <a:solidFill>
                  <a:srgbClr val="242424"/>
                </a:solidFill>
                <a:effectLst/>
                <a:latin typeface="source-serif-pro"/>
              </a:rPr>
              <a:t>Can we find the answer to our business question using exploratory/historical data analysis (e.g. by using causal analysis)?</a:t>
            </a:r>
          </a:p>
          <a:p>
            <a:r>
              <a:rPr lang="en-US" dirty="0"/>
              <a:t>Might be a seasonal improvement, not an all year round improvement</a:t>
            </a:r>
          </a:p>
          <a:p>
            <a:r>
              <a:rPr lang="en-GB" dirty="0"/>
              <a:t>May have a statistical significant uplift overall, but for certain subpopulations it performs worse </a:t>
            </a:r>
          </a:p>
          <a:p>
            <a:r>
              <a:rPr lang="en-GB" dirty="0"/>
              <a:t>Are there other interacting factors at play e.g. new product launch</a:t>
            </a:r>
          </a:p>
          <a:p>
            <a:r>
              <a:rPr lang="en-GB" dirty="0"/>
              <a:t>Might involve working closely with website designer/software engineers to restrict clickthrough so next activity is clearer and therefore intent easier to analyse. Want a clear cause + effect </a:t>
            </a:r>
          </a:p>
          <a:p>
            <a:pPr lvl="1"/>
            <a:r>
              <a:rPr lang="en-GB" dirty="0"/>
              <a:t>Software engineer responsible for randomisation algorithm normally </a:t>
            </a:r>
          </a:p>
          <a:p>
            <a:r>
              <a:rPr lang="en-GB" b="0" i="0" dirty="0">
                <a:solidFill>
                  <a:srgbClr val="242424"/>
                </a:solidFill>
                <a:effectLst/>
                <a:latin typeface="source-serif-pro"/>
              </a:rPr>
              <a:t>when the relationship between the independent and dependent variable completely changes/inverts when one takes into account certain spurious variables, this is often referred to by </a:t>
            </a:r>
            <a:r>
              <a:rPr lang="en-GB" b="1" i="0" dirty="0">
                <a:solidFill>
                  <a:srgbClr val="242424"/>
                </a:solidFill>
                <a:effectLst/>
                <a:latin typeface="source-serif-pro"/>
              </a:rPr>
              <a:t>Simpson’s Paradox</a:t>
            </a:r>
          </a:p>
          <a:p>
            <a:r>
              <a:rPr lang="en-GB" b="0" i="1" dirty="0">
                <a:solidFill>
                  <a:srgbClr val="242424"/>
                </a:solidFill>
                <a:effectLst/>
                <a:latin typeface="source-serif-pro"/>
              </a:rPr>
              <a:t>Novelty Effect</a:t>
            </a:r>
            <a:endParaRPr lang="en-GB" b="1" dirty="0">
              <a:solidFill>
                <a:srgbClr val="242424"/>
              </a:solidFill>
              <a:latin typeface="source-serif-pro"/>
            </a:endParaRPr>
          </a:p>
          <a:p>
            <a:pPr lvl="1"/>
            <a:r>
              <a:rPr lang="en-GB" b="0" i="0" dirty="0">
                <a:solidFill>
                  <a:srgbClr val="242424"/>
                </a:solidFill>
                <a:effectLst/>
                <a:latin typeface="source-serif-pro"/>
              </a:rPr>
              <a:t>users might try it out just out of curiosity, even if the feature is not actually better than the controlled/current version</a:t>
            </a:r>
          </a:p>
          <a:p>
            <a:pPr lvl="1"/>
            <a:r>
              <a:rPr lang="en-GB" b="0" i="0" dirty="0">
                <a:solidFill>
                  <a:srgbClr val="242424"/>
                </a:solidFill>
                <a:effectLst/>
                <a:latin typeface="source-serif-pro"/>
              </a:rPr>
              <a:t>This only impacts returning users. For new users everything is new so this feature cannot have novelty effect by itself</a:t>
            </a:r>
          </a:p>
          <a:p>
            <a:pPr lvl="1"/>
            <a:r>
              <a:rPr lang="en-GB" b="0" i="0" dirty="0">
                <a:solidFill>
                  <a:srgbClr val="242424"/>
                </a:solidFill>
                <a:effectLst/>
                <a:latin typeface="source-serif-pro"/>
              </a:rPr>
              <a:t>Solutions </a:t>
            </a:r>
          </a:p>
          <a:p>
            <a:pPr lvl="1"/>
            <a:r>
              <a:rPr lang="en-GB" b="0" i="0" dirty="0">
                <a:solidFill>
                  <a:srgbClr val="242424"/>
                </a:solidFill>
                <a:effectLst/>
                <a:latin typeface="source-serif-pro"/>
              </a:rPr>
              <a:t># 1 – segment users into </a:t>
            </a:r>
            <a:r>
              <a:rPr lang="en-GB" b="0" i="1" dirty="0">
                <a:solidFill>
                  <a:srgbClr val="242424"/>
                </a:solidFill>
                <a:effectLst/>
                <a:latin typeface="source-serif-pro"/>
              </a:rPr>
              <a:t>new vs old </a:t>
            </a:r>
            <a:r>
              <a:rPr lang="en-GB" b="0" i="1" dirty="0">
                <a:solidFill>
                  <a:srgbClr val="242424"/>
                </a:solidFill>
                <a:effectLst/>
                <a:latin typeface="source-serif-pro"/>
                <a:sym typeface="Wingdings" panose="05000000000000000000" pitchFamily="2" charset="2"/>
              </a:rPr>
              <a:t> </a:t>
            </a:r>
            <a:r>
              <a:rPr lang="en-GB" b="0" i="0" dirty="0">
                <a:solidFill>
                  <a:srgbClr val="333333"/>
                </a:solidFill>
                <a:effectLst/>
                <a:latin typeface="Helvetica Neue"/>
              </a:rPr>
              <a:t> If the feature is winning for returning users, but not for new users, that’s a really strong sign that novelty effect dynamics are happening.</a:t>
            </a:r>
            <a:endParaRPr lang="en-GB" b="0" i="1" dirty="0">
              <a:solidFill>
                <a:srgbClr val="242424"/>
              </a:solidFill>
              <a:effectLst/>
              <a:latin typeface="source-serif-pro"/>
            </a:endParaRPr>
          </a:p>
          <a:p>
            <a:pPr lvl="1"/>
            <a:r>
              <a:rPr lang="en-GB" dirty="0">
                <a:solidFill>
                  <a:srgbClr val="242424"/>
                </a:solidFill>
                <a:latin typeface="source-serif-pro"/>
              </a:rPr>
              <a:t># 2 - Run tests longer </a:t>
            </a:r>
            <a:r>
              <a:rPr lang="en-GB" dirty="0">
                <a:solidFill>
                  <a:srgbClr val="242424"/>
                </a:solidFill>
                <a:latin typeface="source-serif-pro"/>
                <a:sym typeface="Wingdings" panose="05000000000000000000" pitchFamily="2" charset="2"/>
              </a:rPr>
              <a:t> </a:t>
            </a:r>
            <a:r>
              <a:rPr lang="en-GB" dirty="0">
                <a:solidFill>
                  <a:srgbClr val="242424"/>
                </a:solidFill>
                <a:latin typeface="source-serif-pro"/>
              </a:rPr>
              <a:t>enough time to get rid of the novelty effect. However, that’s hardly efficient, and the cost of having to run tests for longer would probably outweigh the benefits coming from more reliable results.</a:t>
            </a:r>
          </a:p>
          <a:p>
            <a:r>
              <a:rPr lang="en-GB" b="0" i="0" dirty="0">
                <a:solidFill>
                  <a:srgbClr val="333333"/>
                </a:solidFill>
                <a:effectLst/>
                <a:latin typeface="Helvetica Neue"/>
              </a:rPr>
              <a:t>change aversion</a:t>
            </a:r>
          </a:p>
          <a:p>
            <a:pPr lvl="1"/>
            <a:r>
              <a:rPr lang="en-GB" dirty="0"/>
              <a:t>much smaller problem than Novelty effect as often only happens with major product redesigns (vs small UI tweaks) </a:t>
            </a:r>
            <a:r>
              <a:rPr lang="en-GB" dirty="0">
                <a:sym typeface="Wingdings" panose="05000000000000000000" pitchFamily="2" charset="2"/>
              </a:rPr>
              <a:t> which in fact shouldn’t even be </a:t>
            </a:r>
            <a:r>
              <a:rPr lang="en-GB" dirty="0"/>
              <a:t>A/B tested</a:t>
            </a:r>
          </a:p>
          <a:p>
            <a:pPr lvl="1"/>
            <a:endParaRPr lang="en-GB" dirty="0"/>
          </a:p>
          <a:p>
            <a:r>
              <a:rPr lang="en-GB" dirty="0"/>
              <a:t>segmenting users by new vs returning is always a useful exercise when running an A/B test </a:t>
            </a:r>
            <a:r>
              <a:rPr lang="en-GB" dirty="0">
                <a:sym typeface="Wingdings" panose="05000000000000000000" pitchFamily="2" charset="2"/>
              </a:rPr>
              <a:t> </a:t>
            </a:r>
            <a:r>
              <a:rPr lang="en-GB" dirty="0"/>
              <a:t>healthy A/B test should do well on new users. Else just keep optimizing for old users and end up in a local optimum, not being able to capture opportunities outside of your main user base. </a:t>
            </a:r>
            <a:r>
              <a:rPr lang="en-GB" dirty="0">
                <a:sym typeface="Wingdings" panose="05000000000000000000" pitchFamily="2" charset="2"/>
              </a:rPr>
              <a:t> will require Bonferroni correction as running additional test so (</a:t>
            </a:r>
            <a:r>
              <a:rPr lang="en-GB" dirty="0" err="1">
                <a:sym typeface="Wingdings" panose="05000000000000000000" pitchFamily="2" charset="2"/>
              </a:rPr>
              <a:t>ab_test_old.pvalue</a:t>
            </a:r>
            <a:r>
              <a:rPr lang="en-GB" dirty="0">
                <a:sym typeface="Wingdings" panose="05000000000000000000" pitchFamily="2" charset="2"/>
              </a:rPr>
              <a:t>&gt;0.05/2)  Means need to </a:t>
            </a:r>
            <a:r>
              <a:rPr lang="en-GB" b="0" i="0" dirty="0">
                <a:solidFill>
                  <a:srgbClr val="333333"/>
                </a:solidFill>
                <a:effectLst/>
                <a:latin typeface="Helvetica Neue"/>
              </a:rPr>
              <a:t>define min effect size, and sample size for each segment in advance before running the test</a:t>
            </a:r>
            <a:endParaRPr lang="en-GB" dirty="0"/>
          </a:p>
        </p:txBody>
      </p:sp>
    </p:spTree>
    <p:extLst>
      <p:ext uri="{BB962C8B-B14F-4D97-AF65-F5344CB8AC3E}">
        <p14:creationId xmlns:p14="http://schemas.microsoft.com/office/powerpoint/2010/main" val="305028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9EAE-8F72-D6BA-0424-6DF1D42301F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4716FF2-FDD7-AA6B-F058-E16EE0737755}"/>
              </a:ext>
            </a:extLst>
          </p:cNvPr>
          <p:cNvSpPr>
            <a:spLocks noGrp="1"/>
          </p:cNvSpPr>
          <p:nvPr>
            <p:ph idx="1"/>
          </p:nvPr>
        </p:nvSpPr>
        <p:spPr/>
        <p:txBody>
          <a:bodyPr>
            <a:normAutofit lnSpcReduction="10000"/>
          </a:bodyPr>
          <a:lstStyle/>
          <a:p>
            <a:r>
              <a:rPr lang="en-US" dirty="0"/>
              <a:t>Early stopping i.e. P-hacking</a:t>
            </a:r>
          </a:p>
          <a:p>
            <a:pPr lvl="1"/>
            <a:r>
              <a:rPr lang="en-US" dirty="0"/>
              <a:t>May be tempting but don’t stop once see significant result</a:t>
            </a:r>
          </a:p>
          <a:p>
            <a:pPr lvl="1"/>
            <a:r>
              <a:rPr lang="en-GB" b="0" i="0" dirty="0">
                <a:solidFill>
                  <a:srgbClr val="242424"/>
                </a:solidFill>
                <a:effectLst/>
                <a:latin typeface="source-serif-pro"/>
              </a:rPr>
              <a:t>affects the Internal Validity of the results and makes them biased and it also leads to false positives</a:t>
            </a:r>
          </a:p>
          <a:p>
            <a:pPr lvl="1"/>
            <a:endParaRPr lang="en-GB" dirty="0">
              <a:solidFill>
                <a:srgbClr val="242424"/>
              </a:solidFill>
              <a:latin typeface="source-serif-pro"/>
            </a:endParaRPr>
          </a:p>
          <a:p>
            <a:pPr algn="l"/>
            <a:r>
              <a:rPr lang="en-GB" b="1" i="0" dirty="0">
                <a:solidFill>
                  <a:srgbClr val="242424"/>
                </a:solidFill>
                <a:effectLst/>
                <a:latin typeface="sohne"/>
              </a:rPr>
              <a:t>Spillover or Network Effects</a:t>
            </a:r>
          </a:p>
          <a:p>
            <a:pPr lvl="1"/>
            <a:r>
              <a:rPr lang="en-GB" dirty="0"/>
              <a:t>More common in </a:t>
            </a:r>
            <a:r>
              <a:rPr lang="en-GB" b="0" i="0" dirty="0">
                <a:solidFill>
                  <a:srgbClr val="242424"/>
                </a:solidFill>
                <a:effectLst/>
                <a:latin typeface="source-serif-pro"/>
              </a:rPr>
              <a:t>Social media platforms such as Facebook, Instagram, TikTok  </a:t>
            </a:r>
          </a:p>
          <a:p>
            <a:pPr lvl="1"/>
            <a:r>
              <a:rPr lang="en-GB" b="0" i="0" dirty="0">
                <a:solidFill>
                  <a:srgbClr val="242424"/>
                </a:solidFill>
                <a:effectLst/>
                <a:latin typeface="source-serif-pro"/>
              </a:rPr>
              <a:t>Where users in experimental and control group can interact – so experimental user will use new feature to send messages which will in turn increase responses sent from </a:t>
            </a:r>
            <a:r>
              <a:rPr lang="en-GB" dirty="0">
                <a:solidFill>
                  <a:srgbClr val="242424"/>
                </a:solidFill>
                <a:latin typeface="source-serif-pro"/>
              </a:rPr>
              <a:t>control user i.e.</a:t>
            </a:r>
            <a:r>
              <a:rPr lang="en-GB" b="0" i="0" dirty="0">
                <a:solidFill>
                  <a:srgbClr val="242424"/>
                </a:solidFill>
                <a:effectLst/>
                <a:latin typeface="source-serif-pro"/>
              </a:rPr>
              <a:t> influence each other’s responses</a:t>
            </a:r>
          </a:p>
          <a:p>
            <a:pPr lvl="1"/>
            <a:r>
              <a:rPr lang="en-GB" b="0" i="0" dirty="0">
                <a:solidFill>
                  <a:srgbClr val="242424"/>
                </a:solidFill>
                <a:effectLst/>
                <a:latin typeface="source-serif-pro"/>
              </a:rPr>
              <a:t>biases results – violates independence between control and test</a:t>
            </a:r>
            <a:br>
              <a:rPr lang="en-GB" dirty="0"/>
            </a:br>
            <a:endParaRPr lang="en-GB" dirty="0"/>
          </a:p>
        </p:txBody>
      </p:sp>
    </p:spTree>
    <p:extLst>
      <p:ext uri="{BB962C8B-B14F-4D97-AF65-F5344CB8AC3E}">
        <p14:creationId xmlns:p14="http://schemas.microsoft.com/office/powerpoint/2010/main" val="2170747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B3B7-E98D-9E25-4B34-94482169ED25}"/>
              </a:ext>
            </a:extLst>
          </p:cNvPr>
          <p:cNvSpPr>
            <a:spLocks noGrp="1"/>
          </p:cNvSpPr>
          <p:nvPr>
            <p:ph type="title"/>
          </p:nvPr>
        </p:nvSpPr>
        <p:spPr/>
        <p:txBody>
          <a:bodyPr/>
          <a:lstStyle/>
          <a:p>
            <a:endParaRPr lang="en-GB" dirty="0"/>
          </a:p>
        </p:txBody>
      </p:sp>
      <p:graphicFrame>
        <p:nvGraphicFramePr>
          <p:cNvPr id="4" name="Content Placeholder 3">
            <a:extLst>
              <a:ext uri="{FF2B5EF4-FFF2-40B4-BE49-F238E27FC236}">
                <a16:creationId xmlns:a16="http://schemas.microsoft.com/office/drawing/2014/main" id="{74C908B5-4D41-4581-A174-4B70F680511D}"/>
              </a:ext>
            </a:extLst>
          </p:cNvPr>
          <p:cNvGraphicFramePr>
            <a:graphicFrameLocks noGrp="1"/>
          </p:cNvGraphicFramePr>
          <p:nvPr>
            <p:ph idx="1"/>
            <p:extLst>
              <p:ext uri="{D42A27DB-BD31-4B8C-83A1-F6EECF244321}">
                <p14:modId xmlns:p14="http://schemas.microsoft.com/office/powerpoint/2010/main" val="2798085691"/>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0133703"/>
                    </a:ext>
                  </a:extLst>
                </a:gridCol>
                <a:gridCol w="5257800">
                  <a:extLst>
                    <a:ext uri="{9D8B030D-6E8A-4147-A177-3AD203B41FA5}">
                      <a16:colId xmlns:a16="http://schemas.microsoft.com/office/drawing/2014/main" val="1743919094"/>
                    </a:ext>
                  </a:extLst>
                </a:gridCol>
              </a:tblGrid>
              <a:tr h="370840">
                <a:tc>
                  <a:txBody>
                    <a:bodyPr/>
                    <a:lstStyle/>
                    <a:p>
                      <a:r>
                        <a:rPr lang="en-US" dirty="0"/>
                        <a:t>Pros</a:t>
                      </a:r>
                      <a:endParaRPr lang="en-GB" dirty="0"/>
                    </a:p>
                  </a:txBody>
                  <a:tcPr/>
                </a:tc>
                <a:tc>
                  <a:txBody>
                    <a:bodyPr/>
                    <a:lstStyle/>
                    <a:p>
                      <a:r>
                        <a:rPr lang="en-US" dirty="0"/>
                        <a:t>Cons</a:t>
                      </a:r>
                      <a:endParaRPr lang="en-GB" dirty="0"/>
                    </a:p>
                  </a:txBody>
                  <a:tcPr/>
                </a:tc>
                <a:extLst>
                  <a:ext uri="{0D108BD9-81ED-4DB2-BD59-A6C34878D82A}">
                    <a16:rowId xmlns:a16="http://schemas.microsoft.com/office/drawing/2014/main" val="3803411000"/>
                  </a:ext>
                </a:extLst>
              </a:tr>
              <a:tr h="370840">
                <a:tc>
                  <a:txBody>
                    <a:bodyPr/>
                    <a:lstStyle/>
                    <a:p>
                      <a:br>
                        <a:rPr lang="en-GB" dirty="0"/>
                      </a:b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Requires a significant amount of Product, Engineering, and Data Science resources to set this up </a:t>
                      </a:r>
                    </a:p>
                  </a:txBody>
                  <a:tcPr/>
                </a:tc>
                <a:extLst>
                  <a:ext uri="{0D108BD9-81ED-4DB2-BD59-A6C34878D82A}">
                    <a16:rowId xmlns:a16="http://schemas.microsoft.com/office/drawing/2014/main" val="3823335841"/>
                  </a:ext>
                </a:extLst>
              </a:tr>
              <a:tr h="37084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Might only be a temporary effect before consumers revert back to previous </a:t>
                      </a:r>
                      <a:r>
                        <a:rPr lang="en-US" sz="1800" b="0" i="0" kern="1200" dirty="0" err="1">
                          <a:solidFill>
                            <a:schemeClr val="dk1"/>
                          </a:solidFill>
                          <a:effectLst/>
                          <a:latin typeface="+mn-lt"/>
                          <a:ea typeface="+mn-ea"/>
                          <a:cs typeface="+mn-cs"/>
                        </a:rPr>
                        <a:t>behaviour</a:t>
                      </a:r>
                      <a:r>
                        <a:rPr lang="en-US" sz="1800" b="0" i="0" kern="1200" dirty="0">
                          <a:solidFill>
                            <a:schemeClr val="dk1"/>
                          </a:solidFill>
                          <a:effectLst/>
                          <a:latin typeface="+mn-lt"/>
                          <a:ea typeface="+mn-ea"/>
                          <a:cs typeface="+mn-cs"/>
                        </a:rPr>
                        <a:t> </a:t>
                      </a:r>
                      <a:endParaRPr lang="en-GB"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891444452"/>
                  </a:ext>
                </a:extLst>
              </a:tr>
              <a:tr h="370840">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776724001"/>
                  </a:ext>
                </a:extLst>
              </a:tr>
            </a:tbl>
          </a:graphicData>
        </a:graphic>
      </p:graphicFrame>
    </p:spTree>
    <p:extLst>
      <p:ext uri="{BB962C8B-B14F-4D97-AF65-F5344CB8AC3E}">
        <p14:creationId xmlns:p14="http://schemas.microsoft.com/office/powerpoint/2010/main" val="2810870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B19E-53C3-F64D-EF63-8E125B462A85}"/>
              </a:ext>
            </a:extLst>
          </p:cNvPr>
          <p:cNvSpPr>
            <a:spLocks noGrp="1"/>
          </p:cNvSpPr>
          <p:nvPr>
            <p:ph type="title"/>
          </p:nvPr>
        </p:nvSpPr>
        <p:spPr/>
        <p:txBody>
          <a:bodyPr/>
          <a:lstStyle/>
          <a:p>
            <a:r>
              <a:rPr lang="en-US" dirty="0"/>
              <a:t>Offer </a:t>
            </a:r>
            <a:r>
              <a:rPr lang="en-US" dirty="0" err="1"/>
              <a:t>Optimisation</a:t>
            </a:r>
            <a:r>
              <a:rPr lang="en-US" dirty="0"/>
              <a:t> Framework	</a:t>
            </a:r>
            <a:endParaRPr lang="en-GB" dirty="0"/>
          </a:p>
        </p:txBody>
      </p:sp>
      <p:sp>
        <p:nvSpPr>
          <p:cNvPr id="3" name="Content Placeholder 2">
            <a:extLst>
              <a:ext uri="{FF2B5EF4-FFF2-40B4-BE49-F238E27FC236}">
                <a16:creationId xmlns:a16="http://schemas.microsoft.com/office/drawing/2014/main" id="{61031244-492F-BD1A-3D5B-E8B8977919CC}"/>
              </a:ext>
            </a:extLst>
          </p:cNvPr>
          <p:cNvSpPr>
            <a:spLocks noGrp="1"/>
          </p:cNvSpPr>
          <p:nvPr>
            <p:ph idx="1"/>
          </p:nvPr>
        </p:nvSpPr>
        <p:spPr/>
        <p:txBody>
          <a:bodyPr>
            <a:normAutofit fontScale="77500" lnSpcReduction="20000"/>
          </a:bodyPr>
          <a:lstStyle/>
          <a:p>
            <a:pPr marL="0" indent="0">
              <a:buNone/>
            </a:pPr>
            <a:r>
              <a:rPr lang="en-US" dirty="0"/>
              <a:t>Aim: Save more customers at a lower cost. Max CLV?? </a:t>
            </a:r>
          </a:p>
          <a:p>
            <a:pPr marL="0" indent="0">
              <a:buNone/>
            </a:pPr>
            <a:r>
              <a:rPr lang="en-US" dirty="0"/>
              <a:t>Simplify to just Cinema / Sports / Kids downgrade calls </a:t>
            </a:r>
          </a:p>
          <a:p>
            <a:pPr marL="0" indent="0">
              <a:buNone/>
            </a:pPr>
            <a:r>
              <a:rPr lang="en-US" dirty="0"/>
              <a:t>Separate model for each downgrade propensity</a:t>
            </a:r>
          </a:p>
          <a:p>
            <a:pPr marL="0" indent="0">
              <a:buNone/>
            </a:pPr>
            <a:endParaRPr lang="en-US" dirty="0"/>
          </a:p>
          <a:p>
            <a:pPr marL="514350" indent="-514350">
              <a:buAutoNum type="arabicPeriod"/>
            </a:pPr>
            <a:r>
              <a:rPr lang="en-US" dirty="0"/>
              <a:t>Current best model </a:t>
            </a:r>
            <a:r>
              <a:rPr lang="en-US" b="1" u="sng" dirty="0"/>
              <a:t>vs</a:t>
            </a:r>
            <a:r>
              <a:rPr lang="en-US" dirty="0"/>
              <a:t> Contender Model </a:t>
            </a:r>
            <a:r>
              <a:rPr lang="en-US" b="1" u="sng" dirty="0"/>
              <a:t>vs</a:t>
            </a:r>
            <a:r>
              <a:rPr lang="en-US" dirty="0"/>
              <a:t> Fallow Group (Business Rules)</a:t>
            </a:r>
          </a:p>
          <a:p>
            <a:pPr marL="514350" indent="-514350">
              <a:buAutoNum type="arabicPeriod"/>
            </a:pPr>
            <a:r>
              <a:rPr lang="en-US" dirty="0"/>
              <a:t>Have a predictive model for no. calls each week, customer propensity to call, customer offer allocation in each model </a:t>
            </a:r>
          </a:p>
          <a:p>
            <a:pPr marL="514350" indent="-514350">
              <a:buAutoNum type="arabicPeriod"/>
            </a:pPr>
            <a:r>
              <a:rPr lang="en-US" dirty="0"/>
              <a:t>Power test to estimate when we have a sufficient sample size to compare </a:t>
            </a:r>
          </a:p>
          <a:p>
            <a:pPr marL="514350" indent="-514350">
              <a:buAutoNum type="arabicPeriod"/>
            </a:pPr>
            <a:r>
              <a:rPr lang="en-US" dirty="0"/>
              <a:t>Have to score the customer base as anyone COULD call at any moment</a:t>
            </a:r>
          </a:p>
          <a:p>
            <a:pPr marL="514350" indent="-514350">
              <a:buAutoNum type="arabicPeriod"/>
            </a:pPr>
            <a:r>
              <a:rPr lang="en-US" dirty="0"/>
              <a:t>Expected discount = Call Propensity * Offer Allocated </a:t>
            </a:r>
          </a:p>
          <a:p>
            <a:pPr marL="514350" indent="-514350">
              <a:buAutoNum type="arabicPeriod"/>
            </a:pPr>
            <a:r>
              <a:rPr lang="en-US" dirty="0"/>
              <a:t>Test</a:t>
            </a:r>
          </a:p>
          <a:p>
            <a:pPr marL="971550" lvl="1" indent="-514350">
              <a:buAutoNum type="arabicPeriod"/>
            </a:pPr>
            <a:r>
              <a:rPr lang="en-US" dirty="0"/>
              <a:t>Primary metric in AB test was Expected LTV of customers saved </a:t>
            </a:r>
          </a:p>
          <a:p>
            <a:pPr marL="971550" lvl="1" indent="-514350">
              <a:buAutoNum type="arabicPeriod"/>
            </a:pPr>
            <a:r>
              <a:rPr lang="en-US" dirty="0"/>
              <a:t>Primary metric is save rate, secondary metric is cost per save </a:t>
            </a:r>
          </a:p>
          <a:p>
            <a:pPr marL="514350" indent="-514350">
              <a:buAutoNum type="arabicPeriod"/>
            </a:pPr>
            <a:endParaRPr lang="en-US" dirty="0"/>
          </a:p>
          <a:p>
            <a:pPr marL="514350" indent="-514350">
              <a:buAutoNum type="arabicPeriod"/>
            </a:pPr>
            <a:endParaRPr lang="en-GB" dirty="0"/>
          </a:p>
        </p:txBody>
      </p:sp>
    </p:spTree>
    <p:extLst>
      <p:ext uri="{BB962C8B-B14F-4D97-AF65-F5344CB8AC3E}">
        <p14:creationId xmlns:p14="http://schemas.microsoft.com/office/powerpoint/2010/main" val="384127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5689-4DA4-B054-86DA-E1866862D753}"/>
              </a:ext>
            </a:extLst>
          </p:cNvPr>
          <p:cNvSpPr>
            <a:spLocks noGrp="1"/>
          </p:cNvSpPr>
          <p:nvPr>
            <p:ph type="title"/>
          </p:nvPr>
        </p:nvSpPr>
        <p:spPr/>
        <p:txBody>
          <a:bodyPr/>
          <a:lstStyle/>
          <a:p>
            <a:r>
              <a:rPr lang="en-US" dirty="0"/>
              <a:t>NOW TV AB TESTING</a:t>
            </a:r>
            <a:endParaRPr lang="en-GB" dirty="0"/>
          </a:p>
        </p:txBody>
      </p:sp>
      <p:sp>
        <p:nvSpPr>
          <p:cNvPr id="3" name="Content Placeholder 2">
            <a:extLst>
              <a:ext uri="{FF2B5EF4-FFF2-40B4-BE49-F238E27FC236}">
                <a16:creationId xmlns:a16="http://schemas.microsoft.com/office/drawing/2014/main" id="{2B37AFBD-A61B-17A1-998C-5CAD1B871C2C}"/>
              </a:ext>
            </a:extLst>
          </p:cNvPr>
          <p:cNvSpPr>
            <a:spLocks noGrp="1"/>
          </p:cNvSpPr>
          <p:nvPr>
            <p:ph idx="1"/>
          </p:nvPr>
        </p:nvSpPr>
        <p:spPr/>
        <p:txBody>
          <a:bodyPr/>
          <a:lstStyle/>
          <a:p>
            <a:r>
              <a:rPr lang="en-US" dirty="0"/>
              <a:t>Are you sure you want to cancel your subscription? </a:t>
            </a:r>
          </a:p>
          <a:p>
            <a:pPr lvl="1"/>
            <a:r>
              <a:rPr lang="en-US" dirty="0"/>
              <a:t>Test 1 : Recommendation tiles for next month</a:t>
            </a:r>
          </a:p>
          <a:p>
            <a:pPr lvl="2"/>
            <a:r>
              <a:rPr lang="en-US" dirty="0"/>
              <a:t>Viewing based algorithm</a:t>
            </a:r>
          </a:p>
          <a:p>
            <a:pPr lvl="1"/>
            <a:r>
              <a:rPr lang="en-US" dirty="0"/>
              <a:t>Test 2 : Different set of Recommendations for next month</a:t>
            </a:r>
          </a:p>
          <a:p>
            <a:pPr lvl="2"/>
            <a:r>
              <a:rPr lang="en-GB" dirty="0"/>
              <a:t>Clustering based algorithm </a:t>
            </a:r>
          </a:p>
        </p:txBody>
      </p:sp>
    </p:spTree>
    <p:extLst>
      <p:ext uri="{BB962C8B-B14F-4D97-AF65-F5344CB8AC3E}">
        <p14:creationId xmlns:p14="http://schemas.microsoft.com/office/powerpoint/2010/main" val="344544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0317-A6BD-D32E-EF62-B89A3A415F80}"/>
              </a:ext>
            </a:extLst>
          </p:cNvPr>
          <p:cNvSpPr>
            <a:spLocks noGrp="1"/>
          </p:cNvSpPr>
          <p:nvPr>
            <p:ph type="title"/>
          </p:nvPr>
        </p:nvSpPr>
        <p:spPr/>
        <p:txBody>
          <a:bodyPr/>
          <a:lstStyle/>
          <a:p>
            <a:r>
              <a:rPr lang="en-US" dirty="0"/>
              <a:t>Sky TV Email </a:t>
            </a:r>
            <a:r>
              <a:rPr lang="en-US" dirty="0" err="1"/>
              <a:t>Enagagement</a:t>
            </a:r>
            <a:r>
              <a:rPr lang="en-US" dirty="0"/>
              <a:t> Rate</a:t>
            </a:r>
            <a:endParaRPr lang="en-GB" dirty="0"/>
          </a:p>
        </p:txBody>
      </p:sp>
      <p:sp>
        <p:nvSpPr>
          <p:cNvPr id="3" name="Content Placeholder 2">
            <a:extLst>
              <a:ext uri="{FF2B5EF4-FFF2-40B4-BE49-F238E27FC236}">
                <a16:creationId xmlns:a16="http://schemas.microsoft.com/office/drawing/2014/main" id="{7D4D6251-4C85-4061-7228-542CD457103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84729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0A9F-3920-9E90-ABF8-DEC8F6998F0C}"/>
              </a:ext>
            </a:extLst>
          </p:cNvPr>
          <p:cNvSpPr>
            <a:spLocks noGrp="1"/>
          </p:cNvSpPr>
          <p:nvPr>
            <p:ph type="title"/>
          </p:nvPr>
        </p:nvSpPr>
        <p:spPr/>
        <p:txBody>
          <a:bodyPr>
            <a:normAutofit/>
          </a:bodyPr>
          <a:lstStyle/>
          <a:p>
            <a:r>
              <a:rPr lang="en-US" sz="3600" dirty="0"/>
              <a:t>Multiple Metrics (Experimental Variants) to AB Test </a:t>
            </a:r>
            <a:endParaRPr lang="en-GB" sz="3600" dirty="0"/>
          </a:p>
        </p:txBody>
      </p:sp>
      <p:sp>
        <p:nvSpPr>
          <p:cNvPr id="3" name="Content Placeholder 2">
            <a:extLst>
              <a:ext uri="{FF2B5EF4-FFF2-40B4-BE49-F238E27FC236}">
                <a16:creationId xmlns:a16="http://schemas.microsoft.com/office/drawing/2014/main" id="{7E1402A9-4EC3-580E-6352-756E75B71CB5}"/>
              </a:ext>
            </a:extLst>
          </p:cNvPr>
          <p:cNvSpPr>
            <a:spLocks noGrp="1"/>
          </p:cNvSpPr>
          <p:nvPr>
            <p:ph idx="1"/>
          </p:nvPr>
        </p:nvSpPr>
        <p:spPr/>
        <p:txBody>
          <a:bodyPr>
            <a:normAutofit/>
          </a:bodyPr>
          <a:lstStyle/>
          <a:p>
            <a:r>
              <a:rPr lang="en-GB" sz="1000" b="0" i="0" dirty="0">
                <a:effectLst/>
                <a:latin typeface="-apple-system"/>
              </a:rPr>
              <a:t>Ideally, you should test no more than three to five metrics or KPIs per A/B test, else risk chance of false positives </a:t>
            </a:r>
          </a:p>
          <a:p>
            <a:pPr lvl="1"/>
            <a:r>
              <a:rPr lang="en-GB" sz="600" dirty="0">
                <a:latin typeface="-apple-system"/>
              </a:rPr>
              <a:t>Mitigate against this using either </a:t>
            </a:r>
            <a:r>
              <a:rPr lang="en-GB" sz="800" b="0" i="0" dirty="0">
                <a:effectLst/>
                <a:latin typeface="-apple-system"/>
              </a:rPr>
              <a:t>Bonferroni correction, Holm-Bonferroni method, or </a:t>
            </a:r>
            <a:r>
              <a:rPr lang="en-GB" sz="800" b="0" i="0" dirty="0" err="1">
                <a:effectLst/>
                <a:latin typeface="-apple-system"/>
              </a:rPr>
              <a:t>Benjamini</a:t>
            </a:r>
            <a:r>
              <a:rPr lang="en-GB" sz="800" b="0" i="0" dirty="0">
                <a:effectLst/>
                <a:latin typeface="-apple-system"/>
              </a:rPr>
              <a:t>-Hochberg procedure </a:t>
            </a:r>
          </a:p>
          <a:p>
            <a:pPr lvl="1"/>
            <a:r>
              <a:rPr lang="en-GB" sz="800" b="0" i="0" dirty="0">
                <a:effectLst/>
                <a:latin typeface="-apple-system"/>
              </a:rPr>
              <a:t>Adjusts significance level or p-value of each metric or KPI based on the number of tests performed, thus reducing the risk of false positives.</a:t>
            </a:r>
            <a:endParaRPr lang="en-GB" sz="600" b="0" i="0" dirty="0">
              <a:effectLst/>
              <a:latin typeface="-apple-system"/>
            </a:endParaRPr>
          </a:p>
          <a:p>
            <a:r>
              <a:rPr lang="en-GB" sz="1200" b="0" i="0" dirty="0">
                <a:solidFill>
                  <a:srgbClr val="242424"/>
                </a:solidFill>
                <a:effectLst/>
                <a:latin typeface="source-serif-pro"/>
              </a:rPr>
              <a:t>can no longer use the same significance level to test for the statistical significance. So, the p-value or the significance level that the results will be compared to needs to be adjusted.</a:t>
            </a:r>
          </a:p>
          <a:p>
            <a:r>
              <a:rPr lang="en-GB" sz="1800" b="0" i="0" dirty="0">
                <a:solidFill>
                  <a:srgbClr val="242424"/>
                </a:solidFill>
                <a:effectLst/>
                <a:latin typeface="source-serif-pro"/>
              </a:rPr>
              <a:t>control for Type I error (i.e., alpha or false alarm rate) with the </a:t>
            </a:r>
            <a:r>
              <a:rPr lang="en-GB" sz="1800" b="0" i="0" u="sng" dirty="0">
                <a:effectLst/>
                <a:latin typeface="source-serif-pro"/>
                <a:hlinkClick r:id="rId2"/>
              </a:rPr>
              <a:t>Bonferroni method </a:t>
            </a:r>
            <a:r>
              <a:rPr lang="en-GB" sz="1800" b="0" i="0" dirty="0">
                <a:solidFill>
                  <a:srgbClr val="242424"/>
                </a:solidFill>
                <a:effectLst/>
                <a:latin typeface="source-serif-pro"/>
              </a:rPr>
              <a:t>for correction. It is simply to divide the alpha value (say 0.05) by the number of tests. In the case of three tests, you would end up with a significant level of 0.05/3=0.0167 for each one of your tests. Assuming everything else held constant, this would increase your sample size</a:t>
            </a:r>
          </a:p>
          <a:p>
            <a:r>
              <a:rPr lang="en-GB" sz="1200" b="1" i="1" dirty="0" err="1">
                <a:solidFill>
                  <a:srgbClr val="242424"/>
                </a:solidFill>
                <a:effectLst/>
                <a:latin typeface="source-serif-pro"/>
              </a:rPr>
              <a:t>Bonferonni</a:t>
            </a:r>
            <a:r>
              <a:rPr lang="en-GB" sz="1200" b="1" i="1" dirty="0">
                <a:solidFill>
                  <a:srgbClr val="242424"/>
                </a:solidFill>
                <a:effectLst/>
                <a:latin typeface="source-serif-pro"/>
              </a:rPr>
              <a:t> Correction</a:t>
            </a:r>
            <a:r>
              <a:rPr lang="en-GB" sz="1200" b="0" i="0" dirty="0">
                <a:solidFill>
                  <a:srgbClr val="242424"/>
                </a:solidFill>
                <a:effectLst/>
                <a:latin typeface="source-serif-pro"/>
              </a:rPr>
              <a:t> to adjust that significance level based on the number of samples n. So, the significance level that needs to be used in multivariate testing should be alpha/N. For example, if the significance level is 5% then the new adjusted significance level should be 0.05/n.</a:t>
            </a:r>
            <a:endParaRPr lang="en-GB" sz="1800" b="0" i="0" dirty="0">
              <a:solidFill>
                <a:srgbClr val="242424"/>
              </a:solidFill>
              <a:effectLst/>
              <a:latin typeface="source-serif-pro"/>
            </a:endParaRPr>
          </a:p>
          <a:p>
            <a:r>
              <a:rPr lang="en-GB" sz="1800" dirty="0">
                <a:solidFill>
                  <a:srgbClr val="242424"/>
                </a:solidFill>
                <a:latin typeface="source-serif-pro"/>
              </a:rPr>
              <a:t>Will likely mean different sample size required to for each test, but choose the largest sample size to ensure can test all applicable </a:t>
            </a:r>
          </a:p>
          <a:p>
            <a:endParaRPr lang="en-GB" sz="1800" dirty="0"/>
          </a:p>
        </p:txBody>
      </p:sp>
    </p:spTree>
    <p:extLst>
      <p:ext uri="{BB962C8B-B14F-4D97-AF65-F5344CB8AC3E}">
        <p14:creationId xmlns:p14="http://schemas.microsoft.com/office/powerpoint/2010/main" val="692436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7BAF-C7AD-76A1-451E-CC938EF8CD3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3FAE9C2-B2AC-E365-1F01-B98989029C52}"/>
              </a:ext>
            </a:extLst>
          </p:cNvPr>
          <p:cNvSpPr>
            <a:spLocks noGrp="1"/>
          </p:cNvSpPr>
          <p:nvPr>
            <p:ph idx="1"/>
          </p:nvPr>
        </p:nvSpPr>
        <p:spPr/>
        <p:txBody>
          <a:bodyPr/>
          <a:lstStyle/>
          <a:p>
            <a:r>
              <a:rPr lang="en-GB" b="0" i="0" dirty="0">
                <a:effectLst/>
                <a:latin typeface="-apple-system"/>
              </a:rPr>
              <a:t>Comparing email subject lines</a:t>
            </a:r>
          </a:p>
          <a:p>
            <a:pPr lvl="1"/>
            <a:r>
              <a:rPr lang="en-GB" b="0" i="0" dirty="0">
                <a:effectLst/>
                <a:latin typeface="-apple-system"/>
              </a:rPr>
              <a:t>Subject Line A CTR = 10% vs Subject Line B CTR = 15%</a:t>
            </a:r>
            <a:endParaRPr lang="en-GB" dirty="0"/>
          </a:p>
        </p:txBody>
      </p:sp>
    </p:spTree>
    <p:extLst>
      <p:ext uri="{BB962C8B-B14F-4D97-AF65-F5344CB8AC3E}">
        <p14:creationId xmlns:p14="http://schemas.microsoft.com/office/powerpoint/2010/main" val="1846543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FF78-CAC8-F046-3C43-F8174434EFE1}"/>
              </a:ext>
            </a:extLst>
          </p:cNvPr>
          <p:cNvSpPr>
            <a:spLocks noGrp="1"/>
          </p:cNvSpPr>
          <p:nvPr>
            <p:ph type="title"/>
          </p:nvPr>
        </p:nvSpPr>
        <p:spPr/>
        <p:txBody>
          <a:bodyPr/>
          <a:lstStyle/>
          <a:p>
            <a:r>
              <a:rPr lang="en-US" dirty="0"/>
              <a:t>BAYESIAN AB TESTING ? </a:t>
            </a:r>
            <a:endParaRPr lang="en-GB" dirty="0"/>
          </a:p>
        </p:txBody>
      </p:sp>
      <p:sp>
        <p:nvSpPr>
          <p:cNvPr id="3" name="Content Placeholder 2">
            <a:extLst>
              <a:ext uri="{FF2B5EF4-FFF2-40B4-BE49-F238E27FC236}">
                <a16:creationId xmlns:a16="http://schemas.microsoft.com/office/drawing/2014/main" id="{068DF5B1-434F-B132-BD5C-1FBF2CFAE784}"/>
              </a:ext>
            </a:extLst>
          </p:cNvPr>
          <p:cNvSpPr>
            <a:spLocks noGrp="1"/>
          </p:cNvSpPr>
          <p:nvPr>
            <p:ph idx="1"/>
          </p:nvPr>
        </p:nvSpPr>
        <p:spPr/>
        <p:txBody>
          <a:bodyPr/>
          <a:lstStyle/>
          <a:p>
            <a:r>
              <a:rPr lang="en-US" dirty="0"/>
              <a:t>Might not be </a:t>
            </a:r>
            <a:r>
              <a:rPr lang="en-US" dirty="0" err="1"/>
              <a:t>poss</a:t>
            </a:r>
            <a:r>
              <a:rPr lang="en-US" dirty="0"/>
              <a:t>, think bootstrapping is a poor man’s approach to this</a:t>
            </a:r>
            <a:endParaRPr lang="en-GB" dirty="0"/>
          </a:p>
        </p:txBody>
      </p:sp>
    </p:spTree>
    <p:extLst>
      <p:ext uri="{BB962C8B-B14F-4D97-AF65-F5344CB8AC3E}">
        <p14:creationId xmlns:p14="http://schemas.microsoft.com/office/powerpoint/2010/main" val="50106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CE66-DFF0-393B-007B-03F1C19E0535}"/>
              </a:ext>
            </a:extLst>
          </p:cNvPr>
          <p:cNvSpPr>
            <a:spLocks noGrp="1"/>
          </p:cNvSpPr>
          <p:nvPr>
            <p:ph type="title"/>
          </p:nvPr>
        </p:nvSpPr>
        <p:spPr/>
        <p:txBody>
          <a:bodyPr/>
          <a:lstStyle/>
          <a:p>
            <a:r>
              <a:rPr lang="en-US" dirty="0"/>
              <a:t>Data Examples</a:t>
            </a:r>
            <a:endParaRPr lang="en-GB" dirty="0"/>
          </a:p>
        </p:txBody>
      </p:sp>
      <p:sp>
        <p:nvSpPr>
          <p:cNvPr id="3" name="Content Placeholder 2">
            <a:extLst>
              <a:ext uri="{FF2B5EF4-FFF2-40B4-BE49-F238E27FC236}">
                <a16:creationId xmlns:a16="http://schemas.microsoft.com/office/drawing/2014/main" id="{FAF3AA3F-EB1C-5619-6BAD-05A29F25007F}"/>
              </a:ext>
            </a:extLst>
          </p:cNvPr>
          <p:cNvSpPr>
            <a:spLocks noGrp="1"/>
          </p:cNvSpPr>
          <p:nvPr>
            <p:ph idx="1"/>
          </p:nvPr>
        </p:nvSpPr>
        <p:spPr>
          <a:xfrm>
            <a:off x="838200" y="1825625"/>
            <a:ext cx="5752723" cy="4351338"/>
          </a:xfrm>
        </p:spPr>
        <p:txBody>
          <a:bodyPr/>
          <a:lstStyle/>
          <a:p>
            <a:r>
              <a:rPr lang="en-GB" b="0" i="0" dirty="0">
                <a:solidFill>
                  <a:srgbClr val="333333"/>
                </a:solidFill>
                <a:effectLst/>
                <a:latin typeface="Helvetica Neue"/>
              </a:rPr>
              <a:t>increase in page views is close to 2%, which would mean a massive revenue increase for any medium or large company that makes money with ads.</a:t>
            </a:r>
            <a:endParaRPr lang="en-GB" dirty="0"/>
          </a:p>
        </p:txBody>
      </p:sp>
      <p:pic>
        <p:nvPicPr>
          <p:cNvPr id="5" name="Picture 4">
            <a:extLst>
              <a:ext uri="{FF2B5EF4-FFF2-40B4-BE49-F238E27FC236}">
                <a16:creationId xmlns:a16="http://schemas.microsoft.com/office/drawing/2014/main" id="{6F227113-0918-3B84-C533-EF8B224612A9}"/>
              </a:ext>
            </a:extLst>
          </p:cNvPr>
          <p:cNvPicPr>
            <a:picLocks noChangeAspect="1"/>
          </p:cNvPicPr>
          <p:nvPr/>
        </p:nvPicPr>
        <p:blipFill>
          <a:blip r:embed="rId2"/>
          <a:stretch>
            <a:fillRect/>
          </a:stretch>
        </p:blipFill>
        <p:spPr>
          <a:xfrm>
            <a:off x="6495871" y="226192"/>
            <a:ext cx="4932787" cy="2379013"/>
          </a:xfrm>
          <a:prstGeom prst="rect">
            <a:avLst/>
          </a:prstGeom>
        </p:spPr>
      </p:pic>
      <p:pic>
        <p:nvPicPr>
          <p:cNvPr id="7" name="Picture 6">
            <a:extLst>
              <a:ext uri="{FF2B5EF4-FFF2-40B4-BE49-F238E27FC236}">
                <a16:creationId xmlns:a16="http://schemas.microsoft.com/office/drawing/2014/main" id="{2D5EE172-BEFC-02B1-85AD-9E82351B2259}"/>
              </a:ext>
            </a:extLst>
          </p:cNvPr>
          <p:cNvPicPr>
            <a:picLocks noChangeAspect="1"/>
          </p:cNvPicPr>
          <p:nvPr/>
        </p:nvPicPr>
        <p:blipFill>
          <a:blip r:embed="rId3"/>
          <a:stretch>
            <a:fillRect/>
          </a:stretch>
        </p:blipFill>
        <p:spPr>
          <a:xfrm>
            <a:off x="6495871" y="2740142"/>
            <a:ext cx="4549809" cy="3062846"/>
          </a:xfrm>
          <a:prstGeom prst="rect">
            <a:avLst/>
          </a:prstGeom>
        </p:spPr>
      </p:pic>
      <p:sp>
        <p:nvSpPr>
          <p:cNvPr id="9" name="TextBox 8">
            <a:extLst>
              <a:ext uri="{FF2B5EF4-FFF2-40B4-BE49-F238E27FC236}">
                <a16:creationId xmlns:a16="http://schemas.microsoft.com/office/drawing/2014/main" id="{9008B4BF-62AC-09A7-60ED-E67E7440235A}"/>
              </a:ext>
            </a:extLst>
          </p:cNvPr>
          <p:cNvSpPr txBox="1"/>
          <p:nvPr/>
        </p:nvSpPr>
        <p:spPr>
          <a:xfrm>
            <a:off x="398363" y="4873524"/>
            <a:ext cx="6097508" cy="923330"/>
          </a:xfrm>
          <a:prstGeom prst="rect">
            <a:avLst/>
          </a:prstGeom>
          <a:noFill/>
        </p:spPr>
        <p:txBody>
          <a:bodyPr wrap="square">
            <a:spAutoFit/>
          </a:bodyPr>
          <a:lstStyle/>
          <a:p>
            <a:pPr algn="l"/>
            <a:r>
              <a:rPr lang="en-GB" b="0" i="0" dirty="0" err="1">
                <a:solidFill>
                  <a:srgbClr val="222832"/>
                </a:solidFill>
                <a:effectLst/>
                <a:latin typeface="var(--pst-font-family-monospace)"/>
              </a:rPr>
              <a:t>scipy.stats.</a:t>
            </a:r>
            <a:r>
              <a:rPr lang="en-GB" b="1" dirty="0" err="1">
                <a:effectLst/>
                <a:latin typeface="var(--pst-font-family-monospace)"/>
              </a:rPr>
              <a:t>ttest_ind</a:t>
            </a:r>
            <a:endParaRPr lang="en-GB" b="1" dirty="0">
              <a:effectLst/>
              <a:latin typeface="var(--pst-font-family-monospace)"/>
            </a:endParaRPr>
          </a:p>
          <a:p>
            <a:r>
              <a:rPr lang="en-GB" b="0" i="0" dirty="0">
                <a:solidFill>
                  <a:srgbClr val="222832"/>
                </a:solidFill>
                <a:effectLst/>
                <a:latin typeface="-apple-system"/>
              </a:rPr>
              <a:t> test for the null hypothesis that 2 independent samples have identical average</a:t>
            </a:r>
            <a:endParaRPr lang="en-GB" dirty="0"/>
          </a:p>
        </p:txBody>
      </p:sp>
    </p:spTree>
    <p:extLst>
      <p:ext uri="{BB962C8B-B14F-4D97-AF65-F5344CB8AC3E}">
        <p14:creationId xmlns:p14="http://schemas.microsoft.com/office/powerpoint/2010/main" val="2155982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5BCA-76D2-F908-98F9-EE1A19F5A9A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6A14A23-0125-4B16-D189-30B3C7EFEFC7}"/>
              </a:ext>
            </a:extLst>
          </p:cNvPr>
          <p:cNvSpPr>
            <a:spLocks noGrp="1"/>
          </p:cNvSpPr>
          <p:nvPr>
            <p:ph idx="1"/>
          </p:nvPr>
        </p:nvSpPr>
        <p:spPr/>
        <p:txBody>
          <a:bodyPr/>
          <a:lstStyle/>
          <a:p>
            <a:r>
              <a:rPr lang="en-GB" b="0" i="0" dirty="0">
                <a:effectLst/>
                <a:latin typeface="-apple-system"/>
              </a:rPr>
              <a:t>When choosing metric to AB test, consider short-term vs long-term effects, quantity vs quality, and direct vs indirect outcomes</a:t>
            </a:r>
          </a:p>
          <a:p>
            <a:endParaRPr lang="en-GB" dirty="0"/>
          </a:p>
        </p:txBody>
      </p:sp>
    </p:spTree>
    <p:extLst>
      <p:ext uri="{BB962C8B-B14F-4D97-AF65-F5344CB8AC3E}">
        <p14:creationId xmlns:p14="http://schemas.microsoft.com/office/powerpoint/2010/main" val="396434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0C4DD-AB98-41DF-89F7-2E8258587CAF}"/>
              </a:ext>
            </a:extLst>
          </p:cNvPr>
          <p:cNvSpPr>
            <a:spLocks noGrp="1"/>
          </p:cNvSpPr>
          <p:nvPr>
            <p:ph idx="1"/>
          </p:nvPr>
        </p:nvSpPr>
        <p:spPr>
          <a:xfrm>
            <a:off x="150920" y="568960"/>
            <a:ext cx="5589480" cy="6009393"/>
          </a:xfrm>
        </p:spPr>
        <p:txBody>
          <a:bodyPr>
            <a:normAutofit/>
          </a:bodyPr>
          <a:lstStyle/>
          <a:p>
            <a:r>
              <a:rPr lang="en-GB" sz="1600" dirty="0"/>
              <a:t>Power Analysis</a:t>
            </a:r>
          </a:p>
          <a:p>
            <a:pPr lvl="1"/>
            <a:r>
              <a:rPr lang="en-GB" sz="1400" dirty="0"/>
              <a:t>If I set the power to 0.8 based on empirical literature and the statistical power calculator gives me a sample size of 9 then I can say if I get 9 measurements per group, I will have an 80% chance of correctly rejecting the null hypothesis</a:t>
            </a:r>
          </a:p>
          <a:p>
            <a:pPr lvl="1"/>
            <a:r>
              <a:rPr lang="en-GB" sz="1100" b="0" i="0" dirty="0">
                <a:solidFill>
                  <a:srgbClr val="242424"/>
                </a:solidFill>
                <a:effectLst/>
                <a:latin typeface="source-serif-pro"/>
              </a:rPr>
              <a:t>“power analysis” involves four interrelated concepts: power, effect size *</a:t>
            </a:r>
            <a:r>
              <a:rPr lang="en-GB" sz="1100" b="0" i="0" dirty="0" err="1">
                <a:solidFill>
                  <a:srgbClr val="242424"/>
                </a:solidFill>
                <a:effectLst/>
                <a:latin typeface="source-serif-pro"/>
              </a:rPr>
              <a:t>i.e.minimum</a:t>
            </a:r>
            <a:r>
              <a:rPr lang="en-GB" sz="1100" b="0" i="0" dirty="0">
                <a:solidFill>
                  <a:srgbClr val="242424"/>
                </a:solidFill>
                <a:effectLst/>
                <a:latin typeface="source-serif-pro"/>
              </a:rPr>
              <a:t> detectable effect, sample size and alpha.</a:t>
            </a:r>
          </a:p>
          <a:p>
            <a:pPr lvl="2"/>
            <a:r>
              <a:rPr lang="en-GB" sz="1000" dirty="0">
                <a:solidFill>
                  <a:srgbClr val="242424"/>
                </a:solidFill>
                <a:latin typeface="source-serif-pro"/>
              </a:rPr>
              <a:t>Might make alpha bigger if implementation cost of new solution is more expensive, so need bigger effect size to justify </a:t>
            </a:r>
          </a:p>
          <a:p>
            <a:pPr lvl="2"/>
            <a:endParaRPr lang="en-GB" sz="1000" dirty="0">
              <a:solidFill>
                <a:srgbClr val="242424"/>
              </a:solidFill>
              <a:latin typeface="source-serif-pro"/>
            </a:endParaRPr>
          </a:p>
          <a:p>
            <a:pPr lvl="2"/>
            <a:r>
              <a:rPr lang="en-GB" sz="900" b="0" i="0" dirty="0">
                <a:solidFill>
                  <a:srgbClr val="6B6B6B"/>
                </a:solidFill>
                <a:effectLst/>
                <a:latin typeface="sohne"/>
              </a:rPr>
              <a:t>Common to set alpha  </a:t>
            </a:r>
            <a:r>
              <a:rPr lang="es-ES" sz="900" dirty="0">
                <a:solidFill>
                  <a:srgbClr val="6B6B6B"/>
                </a:solidFill>
                <a:latin typeface="sohne"/>
              </a:rPr>
              <a:t>= </a:t>
            </a:r>
            <a:r>
              <a:rPr lang="en-GB" sz="900" b="0" i="0" dirty="0">
                <a:solidFill>
                  <a:srgbClr val="6B6B6B"/>
                </a:solidFill>
                <a:effectLst/>
                <a:latin typeface="sohne"/>
              </a:rPr>
              <a:t>5%, means 20% Type II error and 5% Type I error</a:t>
            </a:r>
            <a:endParaRPr lang="en-GB" sz="1000" dirty="0"/>
          </a:p>
          <a:p>
            <a:r>
              <a:rPr lang="en-GB" sz="1600" dirty="0"/>
              <a:t>Experimental length?</a:t>
            </a:r>
          </a:p>
          <a:p>
            <a:pPr lvl="1"/>
            <a:r>
              <a:rPr lang="en-GB" sz="1400" dirty="0"/>
              <a:t>Can depend on traffic / rate of success</a:t>
            </a:r>
          </a:p>
          <a:p>
            <a:pPr lvl="1"/>
            <a:r>
              <a:rPr lang="en-GB" sz="1400" dirty="0"/>
              <a:t>Might depend on time of year</a:t>
            </a:r>
          </a:p>
          <a:p>
            <a:r>
              <a:rPr lang="en-GB" sz="1600" dirty="0"/>
              <a:t>T-test analysis</a:t>
            </a:r>
          </a:p>
          <a:p>
            <a:pPr lvl="1"/>
            <a:r>
              <a:rPr lang="en-GB" sz="1400" dirty="0"/>
              <a:t>Independent t-test to compare mean of two groups</a:t>
            </a:r>
          </a:p>
          <a:p>
            <a:pPr lvl="1"/>
            <a:r>
              <a:rPr lang="en-GB" sz="1400" dirty="0"/>
              <a:t>Pair sample t-test to compare mean of one group before and after treatment </a:t>
            </a:r>
          </a:p>
          <a:p>
            <a:pPr lvl="1"/>
            <a:r>
              <a:rPr lang="en-GB" sz="1400" dirty="0"/>
              <a:t>One sample t-test to compare mean to a specific value </a:t>
            </a:r>
          </a:p>
          <a:p>
            <a:r>
              <a:rPr lang="en-GB" sz="1400" dirty="0"/>
              <a:t>Interferences between control and treatment group?</a:t>
            </a:r>
          </a:p>
          <a:p>
            <a:r>
              <a:rPr lang="en-GB" sz="1400" dirty="0"/>
              <a:t>Confounding variables </a:t>
            </a:r>
          </a:p>
          <a:p>
            <a:pPr lvl="1"/>
            <a:r>
              <a:rPr lang="en-GB" sz="1000" dirty="0"/>
              <a:t>Sample selection bias </a:t>
            </a:r>
          </a:p>
          <a:p>
            <a:pPr lvl="1"/>
            <a:r>
              <a:rPr lang="en-GB" sz="1000" dirty="0"/>
              <a:t>Reverse causality</a:t>
            </a:r>
          </a:p>
          <a:p>
            <a:pPr lvl="1"/>
            <a:r>
              <a:rPr lang="en-GB" sz="1000" dirty="0"/>
              <a:t>Omitted variable bias</a:t>
            </a:r>
          </a:p>
        </p:txBody>
      </p:sp>
      <p:pic>
        <p:nvPicPr>
          <p:cNvPr id="5" name="Picture 4">
            <a:extLst>
              <a:ext uri="{FF2B5EF4-FFF2-40B4-BE49-F238E27FC236}">
                <a16:creationId xmlns:a16="http://schemas.microsoft.com/office/drawing/2014/main" id="{7A786F79-4E48-4BA6-944D-804013D81924}"/>
              </a:ext>
            </a:extLst>
          </p:cNvPr>
          <p:cNvPicPr>
            <a:picLocks noChangeAspect="1"/>
          </p:cNvPicPr>
          <p:nvPr/>
        </p:nvPicPr>
        <p:blipFill>
          <a:blip r:embed="rId2"/>
          <a:stretch>
            <a:fillRect/>
          </a:stretch>
        </p:blipFill>
        <p:spPr>
          <a:xfrm>
            <a:off x="5857875" y="2533650"/>
            <a:ext cx="6334125" cy="2457450"/>
          </a:xfrm>
          <a:prstGeom prst="rect">
            <a:avLst/>
          </a:prstGeom>
        </p:spPr>
      </p:pic>
    </p:spTree>
    <p:extLst>
      <p:ext uri="{BB962C8B-B14F-4D97-AF65-F5344CB8AC3E}">
        <p14:creationId xmlns:p14="http://schemas.microsoft.com/office/powerpoint/2010/main" val="423948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ED03-A7B7-EEDD-29CE-0A871698E29F}"/>
              </a:ext>
            </a:extLst>
          </p:cNvPr>
          <p:cNvSpPr>
            <a:spLocks noGrp="1"/>
          </p:cNvSpPr>
          <p:nvPr>
            <p:ph type="title"/>
          </p:nvPr>
        </p:nvSpPr>
        <p:spPr>
          <a:xfrm>
            <a:off x="-1" y="18255"/>
            <a:ext cx="10583501" cy="832771"/>
          </a:xfrm>
        </p:spPr>
        <p:txBody>
          <a:bodyPr>
            <a:normAutofit/>
          </a:bodyPr>
          <a:lstStyle/>
          <a:p>
            <a:r>
              <a:rPr lang="en-US" sz="3200" dirty="0"/>
              <a:t>Sample Size Calculation aka Power Analysis</a:t>
            </a:r>
            <a:endParaRPr lang="en-GB" sz="3200" dirty="0"/>
          </a:p>
        </p:txBody>
      </p:sp>
      <p:sp>
        <p:nvSpPr>
          <p:cNvPr id="3" name="Content Placeholder 2">
            <a:extLst>
              <a:ext uri="{FF2B5EF4-FFF2-40B4-BE49-F238E27FC236}">
                <a16:creationId xmlns:a16="http://schemas.microsoft.com/office/drawing/2014/main" id="{0631EEA8-2DA7-8BA1-2980-33175E85E3E7}"/>
              </a:ext>
            </a:extLst>
          </p:cNvPr>
          <p:cNvSpPr>
            <a:spLocks noGrp="1"/>
          </p:cNvSpPr>
          <p:nvPr>
            <p:ph idx="1"/>
          </p:nvPr>
        </p:nvSpPr>
        <p:spPr>
          <a:xfrm>
            <a:off x="67900" y="2115336"/>
            <a:ext cx="10515600" cy="4351338"/>
          </a:xfrm>
        </p:spPr>
        <p:txBody>
          <a:bodyPr>
            <a:normAutofit lnSpcReduction="10000"/>
          </a:bodyPr>
          <a:lstStyle/>
          <a:p>
            <a:pPr lvl="1"/>
            <a:r>
              <a:rPr lang="en-GB" sz="1600" dirty="0"/>
              <a:t>Three main parameters:</a:t>
            </a:r>
          </a:p>
          <a:p>
            <a:pPr marL="914400" lvl="1" indent="-457200">
              <a:buAutoNum type="arabicPeriod"/>
            </a:pPr>
            <a:r>
              <a:rPr lang="en-GB" sz="1600" dirty="0"/>
              <a:t>Test significance level (alpha, 0.05)</a:t>
            </a:r>
          </a:p>
          <a:p>
            <a:pPr lvl="2">
              <a:buFontTx/>
              <a:buChar char="-"/>
            </a:pPr>
            <a:r>
              <a:rPr lang="en-GB" sz="1200" b="0" i="0" dirty="0">
                <a:solidFill>
                  <a:srgbClr val="242424"/>
                </a:solidFill>
                <a:effectLst/>
                <a:latin typeface="source-serif-pro"/>
              </a:rPr>
              <a:t>probability of Type I error or False Positive i.e. believe </a:t>
            </a:r>
            <a:r>
              <a:rPr lang="en-GB" sz="1400" dirty="0"/>
              <a:t>the treatment is better than the old version when it </a:t>
            </a:r>
            <a:r>
              <a:rPr lang="en-GB" sz="1400" dirty="0" err="1"/>
              <a:t>isnt</a:t>
            </a:r>
            <a:endParaRPr lang="en-GB" sz="1400" dirty="0"/>
          </a:p>
          <a:p>
            <a:pPr lvl="2">
              <a:buFontTx/>
              <a:buChar char="-"/>
            </a:pPr>
            <a:r>
              <a:rPr lang="en-GB" sz="1400" dirty="0"/>
              <a:t>the lower this is, the better</a:t>
            </a:r>
          </a:p>
          <a:p>
            <a:pPr marL="914400" lvl="1" indent="-457200">
              <a:buAutoNum type="arabicPeriod"/>
            </a:pPr>
            <a:r>
              <a:rPr lang="en-GB" sz="1600" dirty="0"/>
              <a:t>Test power (0.8) (1-beta i.e. probability of not making a type II error</a:t>
            </a:r>
          </a:p>
          <a:p>
            <a:pPr lvl="2">
              <a:buFontTx/>
              <a:buChar char="-"/>
            </a:pPr>
            <a:r>
              <a:rPr lang="en-GB" sz="1400" dirty="0"/>
              <a:t>probability of correctly rejecting the null hypothesis. Power is the probability of making a correct decision (to reject the null hypothesis) when the null hypothesis is false.</a:t>
            </a:r>
          </a:p>
          <a:p>
            <a:pPr lvl="2">
              <a:buFontTx/>
              <a:buChar char="-"/>
            </a:pPr>
            <a:r>
              <a:rPr lang="en-GB" sz="1400" dirty="0"/>
              <a:t>probability of correctly saying that the new version is better, when it is indeed better</a:t>
            </a:r>
          </a:p>
          <a:p>
            <a:pPr lvl="2">
              <a:buFontTx/>
              <a:buChar char="-"/>
            </a:pPr>
            <a:r>
              <a:rPr lang="en-GB" sz="1400" dirty="0"/>
              <a:t>1-power is the probability of not making the change to the site, while you should have done it (being too conservative essentially). Higher the power the better</a:t>
            </a:r>
          </a:p>
          <a:p>
            <a:pPr lvl="2">
              <a:buFontTx/>
              <a:buChar char="-"/>
            </a:pPr>
            <a:r>
              <a:rPr lang="en-GB" sz="1400" dirty="0"/>
              <a:t>Means that we are okay to have 20% probability of not detecting (failing to reject the null) a treatment effect where there is one</a:t>
            </a:r>
          </a:p>
          <a:p>
            <a:pPr marL="914400" lvl="1" indent="-457200">
              <a:buAutoNum type="arabicPeriod"/>
            </a:pPr>
            <a:r>
              <a:rPr lang="en-GB" sz="1600" dirty="0"/>
              <a:t>Minimum effect you are interested in detecting</a:t>
            </a:r>
          </a:p>
          <a:p>
            <a:pPr lvl="2">
              <a:buFontTx/>
              <a:buChar char="-"/>
            </a:pPr>
            <a:r>
              <a:rPr lang="en-GB" sz="1400" dirty="0"/>
              <a:t>if test increases conversion by 0.000001%, probably still won’t make the change, even if that difference were statistically significant</a:t>
            </a:r>
          </a:p>
          <a:p>
            <a:pPr lvl="2">
              <a:buFontTx/>
              <a:buChar char="-"/>
            </a:pPr>
            <a:r>
              <a:rPr lang="en-GB" sz="1400" dirty="0"/>
              <a:t>engineering costs, time, and opportunity-cost in general, will make it useless to make a change to get that small of a gain</a:t>
            </a:r>
          </a:p>
          <a:p>
            <a:pPr lvl="2">
              <a:buFontTx/>
              <a:buChar char="-"/>
            </a:pPr>
            <a:r>
              <a:rPr lang="en-GB" sz="1400" dirty="0"/>
              <a:t>More of a business than data scientist decision, product manager will have better idea on costs etc.</a:t>
            </a:r>
          </a:p>
          <a:p>
            <a:pPr lvl="1"/>
            <a:r>
              <a:rPr lang="es-ES" sz="1600" dirty="0" err="1"/>
              <a:t>Sample</a:t>
            </a:r>
            <a:r>
              <a:rPr lang="es-ES" sz="1600" dirty="0"/>
              <a:t> </a:t>
            </a:r>
            <a:r>
              <a:rPr lang="es-ES" sz="1600" dirty="0" err="1"/>
              <a:t>size</a:t>
            </a:r>
            <a:r>
              <a:rPr lang="es-ES" sz="1600" dirty="0"/>
              <a:t> </a:t>
            </a:r>
            <a:r>
              <a:rPr lang="es-ES" sz="1600" dirty="0" err="1"/>
              <a:t>increases</a:t>
            </a:r>
            <a:r>
              <a:rPr lang="es-ES" sz="1600" dirty="0"/>
              <a:t> as </a:t>
            </a:r>
            <a:r>
              <a:rPr lang="es-ES" sz="1600" dirty="0" err="1"/>
              <a:t>significance</a:t>
            </a:r>
            <a:r>
              <a:rPr lang="es-ES" sz="1600" dirty="0"/>
              <a:t> </a:t>
            </a:r>
            <a:r>
              <a:rPr lang="es-ES" sz="1600" dirty="0" err="1"/>
              <a:t>level</a:t>
            </a:r>
            <a:r>
              <a:rPr lang="es-ES" sz="1600" dirty="0"/>
              <a:t> </a:t>
            </a:r>
            <a:r>
              <a:rPr lang="es-ES" sz="1600" dirty="0" err="1"/>
              <a:t>decreases</a:t>
            </a:r>
            <a:r>
              <a:rPr lang="es-ES" sz="1600" dirty="0"/>
              <a:t>, test </a:t>
            </a:r>
            <a:r>
              <a:rPr lang="es-ES" sz="1600" dirty="0" err="1"/>
              <a:t>power</a:t>
            </a:r>
            <a:r>
              <a:rPr lang="es-ES" sz="1600" dirty="0"/>
              <a:t> </a:t>
            </a:r>
            <a:r>
              <a:rPr lang="es-ES" sz="1600" dirty="0" err="1"/>
              <a:t>increases</a:t>
            </a:r>
            <a:r>
              <a:rPr lang="es-ES" sz="1600" dirty="0"/>
              <a:t>, min </a:t>
            </a:r>
            <a:r>
              <a:rPr lang="es-ES" sz="1600" dirty="0" err="1"/>
              <a:t>effect</a:t>
            </a:r>
            <a:r>
              <a:rPr lang="es-ES" sz="1600" dirty="0"/>
              <a:t> </a:t>
            </a:r>
            <a:r>
              <a:rPr lang="es-ES" sz="1600" dirty="0" err="1"/>
              <a:t>size</a:t>
            </a:r>
            <a:r>
              <a:rPr lang="es-ES" sz="1600" dirty="0"/>
              <a:t> </a:t>
            </a:r>
            <a:r>
              <a:rPr lang="es-ES" sz="1600" dirty="0" err="1"/>
              <a:t>decreases</a:t>
            </a:r>
            <a:endParaRPr lang="es-ES" sz="1600" dirty="0"/>
          </a:p>
          <a:p>
            <a:pPr lvl="1"/>
            <a:endParaRPr lang="es-ES" sz="1600" dirty="0"/>
          </a:p>
          <a:p>
            <a:endParaRPr lang="en-GB" sz="1800" dirty="0"/>
          </a:p>
        </p:txBody>
      </p:sp>
      <p:pic>
        <p:nvPicPr>
          <p:cNvPr id="5" name="Picture 4">
            <a:extLst>
              <a:ext uri="{FF2B5EF4-FFF2-40B4-BE49-F238E27FC236}">
                <a16:creationId xmlns:a16="http://schemas.microsoft.com/office/drawing/2014/main" id="{753B7315-D158-17B3-235E-6F4968518D05}"/>
              </a:ext>
            </a:extLst>
          </p:cNvPr>
          <p:cNvPicPr>
            <a:picLocks noChangeAspect="1"/>
          </p:cNvPicPr>
          <p:nvPr/>
        </p:nvPicPr>
        <p:blipFill>
          <a:blip r:embed="rId2"/>
          <a:stretch>
            <a:fillRect/>
          </a:stretch>
        </p:blipFill>
        <p:spPr>
          <a:xfrm>
            <a:off x="7956398" y="18255"/>
            <a:ext cx="4516260" cy="1979936"/>
          </a:xfrm>
          <a:prstGeom prst="rect">
            <a:avLst/>
          </a:prstGeom>
        </p:spPr>
      </p:pic>
      <p:sp>
        <p:nvSpPr>
          <p:cNvPr id="6" name="TextBox 5">
            <a:extLst>
              <a:ext uri="{FF2B5EF4-FFF2-40B4-BE49-F238E27FC236}">
                <a16:creationId xmlns:a16="http://schemas.microsoft.com/office/drawing/2014/main" id="{079E6434-0813-1B99-695D-F15808387EA3}"/>
              </a:ext>
            </a:extLst>
          </p:cNvPr>
          <p:cNvSpPr txBox="1"/>
          <p:nvPr/>
        </p:nvSpPr>
        <p:spPr>
          <a:xfrm>
            <a:off x="172016" y="851026"/>
            <a:ext cx="6654297" cy="523220"/>
          </a:xfrm>
          <a:prstGeom prst="rect">
            <a:avLst/>
          </a:prstGeom>
          <a:noFill/>
        </p:spPr>
        <p:txBody>
          <a:bodyPr wrap="square" rtlCol="0">
            <a:spAutoFit/>
          </a:bodyPr>
          <a:lstStyle/>
          <a:p>
            <a:r>
              <a:rPr lang="en-US" sz="1400" dirty="0"/>
              <a:t>Why? Ensures avoidance of p-hacking and that results can be generalized to population and hold statistical significance</a:t>
            </a:r>
            <a:endParaRPr lang="en-GB" sz="1400" dirty="0"/>
          </a:p>
        </p:txBody>
      </p:sp>
      <p:pic>
        <p:nvPicPr>
          <p:cNvPr id="8" name="Picture 7">
            <a:extLst>
              <a:ext uri="{FF2B5EF4-FFF2-40B4-BE49-F238E27FC236}">
                <a16:creationId xmlns:a16="http://schemas.microsoft.com/office/drawing/2014/main" id="{420C23B5-18C4-4B67-B7CC-255E4712AA98}"/>
              </a:ext>
            </a:extLst>
          </p:cNvPr>
          <p:cNvPicPr>
            <a:picLocks noChangeAspect="1"/>
          </p:cNvPicPr>
          <p:nvPr/>
        </p:nvPicPr>
        <p:blipFill>
          <a:blip r:embed="rId3"/>
          <a:stretch>
            <a:fillRect/>
          </a:stretch>
        </p:blipFill>
        <p:spPr>
          <a:xfrm>
            <a:off x="8718006" y="2176447"/>
            <a:ext cx="3473994" cy="1058014"/>
          </a:xfrm>
          <a:prstGeom prst="rect">
            <a:avLst/>
          </a:prstGeom>
        </p:spPr>
      </p:pic>
    </p:spTree>
    <p:extLst>
      <p:ext uri="{BB962C8B-B14F-4D97-AF65-F5344CB8AC3E}">
        <p14:creationId xmlns:p14="http://schemas.microsoft.com/office/powerpoint/2010/main" val="286248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9247-82B4-EEE5-7252-A8CB1025DC26}"/>
              </a:ext>
            </a:extLst>
          </p:cNvPr>
          <p:cNvSpPr>
            <a:spLocks noGrp="1"/>
          </p:cNvSpPr>
          <p:nvPr>
            <p:ph type="title"/>
          </p:nvPr>
        </p:nvSpPr>
        <p:spPr/>
        <p:txBody>
          <a:bodyPr/>
          <a:lstStyle/>
          <a:p>
            <a:r>
              <a:rPr lang="en-US" dirty="0"/>
              <a:t>Sample Size continued</a:t>
            </a:r>
            <a:endParaRPr lang="en-GB" dirty="0"/>
          </a:p>
        </p:txBody>
      </p:sp>
      <p:sp>
        <p:nvSpPr>
          <p:cNvPr id="3" name="Content Placeholder 2">
            <a:extLst>
              <a:ext uri="{FF2B5EF4-FFF2-40B4-BE49-F238E27FC236}">
                <a16:creationId xmlns:a16="http://schemas.microsoft.com/office/drawing/2014/main" id="{09CD09EB-72BB-6FA7-19AF-F9DF923E984D}"/>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68BD02B5-46F0-7584-B2DF-106A4D7B779D}"/>
              </a:ext>
            </a:extLst>
          </p:cNvPr>
          <p:cNvPicPr>
            <a:picLocks noChangeAspect="1"/>
          </p:cNvPicPr>
          <p:nvPr/>
        </p:nvPicPr>
        <p:blipFill>
          <a:blip r:embed="rId2"/>
          <a:stretch>
            <a:fillRect/>
          </a:stretch>
        </p:blipFill>
        <p:spPr>
          <a:xfrm>
            <a:off x="6748285" y="824490"/>
            <a:ext cx="4764629" cy="5352473"/>
          </a:xfrm>
          <a:prstGeom prst="rect">
            <a:avLst/>
          </a:prstGeom>
        </p:spPr>
      </p:pic>
    </p:spTree>
    <p:extLst>
      <p:ext uri="{BB962C8B-B14F-4D97-AF65-F5344CB8AC3E}">
        <p14:creationId xmlns:p14="http://schemas.microsoft.com/office/powerpoint/2010/main" val="371686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C640-8CB0-8759-40C1-8773238FAAE3}"/>
              </a:ext>
            </a:extLst>
          </p:cNvPr>
          <p:cNvSpPr>
            <a:spLocks noGrp="1"/>
          </p:cNvSpPr>
          <p:nvPr>
            <p:ph type="title"/>
          </p:nvPr>
        </p:nvSpPr>
        <p:spPr/>
        <p:txBody>
          <a:bodyPr>
            <a:normAutofit fontScale="90000"/>
          </a:bodyPr>
          <a:lstStyle/>
          <a:p>
            <a:r>
              <a:rPr lang="en-US" dirty="0"/>
              <a:t>Once you know sample size for test &amp; control, determine the length of time to run the trial</a:t>
            </a:r>
            <a:endParaRPr lang="en-GB" dirty="0"/>
          </a:p>
        </p:txBody>
      </p:sp>
      <p:sp>
        <p:nvSpPr>
          <p:cNvPr id="3" name="Content Placeholder 2">
            <a:extLst>
              <a:ext uri="{FF2B5EF4-FFF2-40B4-BE49-F238E27FC236}">
                <a16:creationId xmlns:a16="http://schemas.microsoft.com/office/drawing/2014/main" id="{1C45DDD0-898E-4E9C-9811-BD693B1F2E1A}"/>
              </a:ext>
            </a:extLst>
          </p:cNvPr>
          <p:cNvSpPr>
            <a:spLocks noGrp="1"/>
          </p:cNvSpPr>
          <p:nvPr>
            <p:ph idx="1"/>
          </p:nvPr>
        </p:nvSpPr>
        <p:spPr/>
        <p:txBody>
          <a:bodyPr>
            <a:normAutofit fontScale="92500" lnSpcReduction="20000"/>
          </a:bodyPr>
          <a:lstStyle/>
          <a:p>
            <a:r>
              <a:rPr lang="en-US" dirty="0"/>
              <a:t>Need user traffic predictions</a:t>
            </a:r>
          </a:p>
          <a:p>
            <a:r>
              <a:rPr lang="en-GB" b="0" i="0" dirty="0">
                <a:solidFill>
                  <a:srgbClr val="333333"/>
                </a:solidFill>
                <a:effectLst/>
                <a:latin typeface="Helvetica Neue"/>
              </a:rPr>
              <a:t>General rule is: </a:t>
            </a:r>
          </a:p>
          <a:p>
            <a:pPr lvl="1"/>
            <a:r>
              <a:rPr lang="en-GB" b="0" i="0" dirty="0">
                <a:solidFill>
                  <a:srgbClr val="333333"/>
                </a:solidFill>
                <a:effectLst/>
                <a:latin typeface="Helvetica Neue"/>
              </a:rPr>
              <a:t>If you need &gt;2 weeks to collect that many people, just split the traffic 50/50 and run it until you have the required sample size</a:t>
            </a:r>
          </a:p>
          <a:p>
            <a:pPr lvl="1"/>
            <a:r>
              <a:rPr lang="en-GB" b="0" i="0" dirty="0">
                <a:solidFill>
                  <a:srgbClr val="333333"/>
                </a:solidFill>
                <a:effectLst/>
                <a:latin typeface="Helvetica Neue"/>
              </a:rPr>
              <a:t>If need &lt;2 weeks (high traffic companies), still advise on running for 2 weeks to reliably capture weekly patterns. Just test it on only a proportion of users to ensure meet required sample size i.e. min disruption to existing approach, maximise capturing of patterns (large companies typically run tests on 1% or less of their users)</a:t>
            </a:r>
          </a:p>
          <a:p>
            <a:r>
              <a:rPr lang="en-GB" dirty="0"/>
              <a:t>Too short &amp; subject to novelty effects / unrepresentative sample</a:t>
            </a:r>
          </a:p>
          <a:p>
            <a:r>
              <a:rPr lang="en-GB" dirty="0"/>
              <a:t>Too long &amp; likelihood of external effects impacting behaviour and possibly contaminating test results is large i.e. maturation effect </a:t>
            </a:r>
            <a:br>
              <a:rPr lang="en-GB" dirty="0"/>
            </a:br>
            <a:endParaRPr lang="en-GB" dirty="0"/>
          </a:p>
        </p:txBody>
      </p:sp>
    </p:spTree>
    <p:extLst>
      <p:ext uri="{BB962C8B-B14F-4D97-AF65-F5344CB8AC3E}">
        <p14:creationId xmlns:p14="http://schemas.microsoft.com/office/powerpoint/2010/main" val="33140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5BA5-C429-2A54-113B-2ABE92445F88}"/>
              </a:ext>
            </a:extLst>
          </p:cNvPr>
          <p:cNvSpPr>
            <a:spLocks noGrp="1"/>
          </p:cNvSpPr>
          <p:nvPr>
            <p:ph type="title"/>
          </p:nvPr>
        </p:nvSpPr>
        <p:spPr/>
        <p:txBody>
          <a:bodyPr/>
          <a:lstStyle/>
          <a:p>
            <a:r>
              <a:rPr lang="en-GB" dirty="0"/>
              <a:t>Sample Size Estimation</a:t>
            </a:r>
          </a:p>
        </p:txBody>
      </p:sp>
      <p:sp>
        <p:nvSpPr>
          <p:cNvPr id="3" name="Content Placeholder 2">
            <a:extLst>
              <a:ext uri="{FF2B5EF4-FFF2-40B4-BE49-F238E27FC236}">
                <a16:creationId xmlns:a16="http://schemas.microsoft.com/office/drawing/2014/main" id="{7DF8A9AA-65E1-F8AE-81A5-04D1F1949E37}"/>
              </a:ext>
            </a:extLst>
          </p:cNvPr>
          <p:cNvSpPr>
            <a:spLocks noGrp="1"/>
          </p:cNvSpPr>
          <p:nvPr>
            <p:ph idx="1"/>
          </p:nvPr>
        </p:nvSpPr>
        <p:spPr/>
        <p:txBody>
          <a:bodyPr>
            <a:normAutofit/>
          </a:bodyPr>
          <a:lstStyle/>
          <a:p>
            <a:r>
              <a:rPr lang="en-GB" sz="1200" dirty="0"/>
              <a:t>If we make changes to control, the timeline to reach statistical significance will reset. </a:t>
            </a:r>
            <a:r>
              <a:rPr lang="en-GB" sz="1050" dirty="0"/>
              <a:t>When mitigation is applied it reduces the volume of customers routed through model 0, which could extend time required to be confident in the save rate of model 0</a:t>
            </a:r>
          </a:p>
          <a:p>
            <a:endParaRPr lang="en-GB" sz="1200" b="1" u="sng" dirty="0">
              <a:latin typeface="-apple-system"/>
            </a:endParaRPr>
          </a:p>
          <a:p>
            <a:r>
              <a:rPr lang="en-GB" sz="1200" b="1" u="sng" dirty="0">
                <a:latin typeface="-apple-system"/>
              </a:rPr>
              <a:t>Approach 1: </a:t>
            </a:r>
            <a:r>
              <a:rPr lang="en-GB" sz="1200" dirty="0">
                <a:latin typeface="-apple-system"/>
              </a:rPr>
              <a:t>M</a:t>
            </a:r>
            <a:r>
              <a:rPr lang="en-GB" sz="1200" b="0" i="0" dirty="0">
                <a:effectLst/>
                <a:latin typeface="-apple-system"/>
              </a:rPr>
              <a:t>in sample size needed to ensure the confidence interval of the difference in save rates has width x e.g.</a:t>
            </a:r>
            <a:r>
              <a:rPr lang="en-GB" sz="1200" dirty="0"/>
              <a:t> ensures that we have a point estimate of 65% (theoretical save rate for the population), with a confidence interval of width W at a confidence level 1-</a:t>
            </a:r>
            <a:r>
              <a:rPr lang="el-GR" sz="1200" dirty="0">
                <a:latin typeface="Calibri" panose="020F0502020204030204" pitchFamily="34" charset="0"/>
                <a:cs typeface="Calibri" panose="020F0502020204030204" pitchFamily="34" charset="0"/>
              </a:rPr>
              <a:t>α</a:t>
            </a:r>
            <a:r>
              <a:rPr lang="en-GB" sz="1200" dirty="0">
                <a:latin typeface="Calibri" panose="020F0502020204030204" pitchFamily="34" charset="0"/>
                <a:cs typeface="Calibri" panose="020F0502020204030204" pitchFamily="34" charset="0"/>
              </a:rPr>
              <a:t>? Two-sided t-test</a:t>
            </a:r>
            <a:endParaRPr lang="en-GB" sz="1200" dirty="0"/>
          </a:p>
          <a:p>
            <a:r>
              <a:rPr lang="en-GB" sz="1200" b="1" u="sng" dirty="0"/>
              <a:t>Approach 2: </a:t>
            </a:r>
            <a:r>
              <a:rPr lang="en-GB" sz="1200" dirty="0"/>
              <a:t>Power Analysis Approach –</a:t>
            </a:r>
          </a:p>
          <a:p>
            <a:pPr lvl="1"/>
            <a:r>
              <a:rPr lang="en-GB" sz="1200" dirty="0"/>
              <a:t>One sided Proportional T-test</a:t>
            </a:r>
          </a:p>
          <a:p>
            <a:pPr lvl="1"/>
            <a:r>
              <a:rPr lang="en-GB" sz="1200" b="0" i="0" dirty="0">
                <a:effectLst/>
                <a:latin typeface="-apple-system"/>
              </a:rPr>
              <a:t>Min sample size needed to test whether our alternative hypothesis, that the effect size of the treatment is statistically </a:t>
            </a:r>
            <a:r>
              <a:rPr lang="en-GB" sz="1200" dirty="0">
                <a:latin typeface="-apple-system"/>
              </a:rPr>
              <a:t>significant</a:t>
            </a:r>
            <a:endParaRPr lang="en-GB" sz="1200" b="0" i="0" dirty="0">
              <a:effectLst/>
              <a:latin typeface="-apple-system"/>
            </a:endParaRPr>
          </a:p>
          <a:p>
            <a:pPr lvl="1"/>
            <a:r>
              <a:rPr lang="en-GB" sz="1200" b="0" i="0" dirty="0">
                <a:solidFill>
                  <a:srgbClr val="555555"/>
                </a:solidFill>
                <a:effectLst/>
                <a:latin typeface="Ubuntu"/>
              </a:rPr>
              <a:t>Or if </a:t>
            </a:r>
            <a:r>
              <a:rPr lang="en-GB" sz="1200" b="0" i="0" dirty="0" err="1">
                <a:solidFill>
                  <a:srgbClr val="555555"/>
                </a:solidFill>
                <a:effectLst/>
                <a:latin typeface="Ubuntu"/>
              </a:rPr>
              <a:t>wantg</a:t>
            </a:r>
            <a:r>
              <a:rPr lang="en-GB" sz="1200" b="0" i="0" dirty="0">
                <a:solidFill>
                  <a:srgbClr val="555555"/>
                </a:solidFill>
                <a:effectLst/>
                <a:latin typeface="Ubuntu"/>
              </a:rPr>
              <a:t> cohort analysis, min sample size required for each group to detect a stat significant difference between two proportions</a:t>
            </a:r>
            <a:endParaRPr lang="en-GB" sz="1200" b="0" i="0" dirty="0">
              <a:effectLst/>
              <a:latin typeface="-apple-system"/>
            </a:endParaRPr>
          </a:p>
          <a:p>
            <a:pPr lvl="1"/>
            <a:r>
              <a:rPr lang="en-GB" sz="1200" dirty="0">
                <a:latin typeface="-apple-system"/>
              </a:rPr>
              <a:t>Need: </a:t>
            </a:r>
          </a:p>
          <a:p>
            <a:pPr lvl="2"/>
            <a:r>
              <a:rPr lang="en-GB" sz="1200" dirty="0">
                <a:latin typeface="-apple-system"/>
              </a:rPr>
              <a:t>Power of test (~80%) i.e. </a:t>
            </a:r>
            <a:r>
              <a:rPr lang="en-GB" sz="1200" dirty="0" err="1">
                <a:latin typeface="-apple-system"/>
              </a:rPr>
              <a:t>proba</a:t>
            </a:r>
            <a:r>
              <a:rPr lang="en-GB" sz="1200" dirty="0">
                <a:latin typeface="-apple-system"/>
              </a:rPr>
              <a:t> of detecting a significant difference when one exists</a:t>
            </a:r>
          </a:p>
          <a:p>
            <a:pPr lvl="2"/>
            <a:r>
              <a:rPr lang="en-GB" sz="1200" dirty="0">
                <a:latin typeface="-apple-system"/>
              </a:rPr>
              <a:t>Confidence Level</a:t>
            </a:r>
          </a:p>
          <a:p>
            <a:pPr lvl="2"/>
            <a:r>
              <a:rPr lang="en-GB" sz="1200" dirty="0">
                <a:latin typeface="-apple-system"/>
              </a:rPr>
              <a:t>Effect Size (proportions in treatment and control effectively e.g. 67% save rate in control, 68% in treatment)</a:t>
            </a:r>
          </a:p>
          <a:p>
            <a:pPr marL="262483" lvl="1" indent="0">
              <a:buNone/>
            </a:pPr>
            <a:endParaRPr lang="en-GB" sz="1200" dirty="0"/>
          </a:p>
          <a:p>
            <a:endParaRPr lang="en-GB" sz="1200" dirty="0"/>
          </a:p>
          <a:p>
            <a:endParaRPr lang="en-GB" sz="1200" dirty="0"/>
          </a:p>
        </p:txBody>
      </p:sp>
    </p:spTree>
    <p:extLst>
      <p:ext uri="{BB962C8B-B14F-4D97-AF65-F5344CB8AC3E}">
        <p14:creationId xmlns:p14="http://schemas.microsoft.com/office/powerpoint/2010/main" val="2900540192"/>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ada0a2f-b917-4d51-b0d0-d418a10c8b23}" enabled="1" method="Standard" siteId="{12a3af23-a769-4654-847f-958f3d479f4a}" contentBits="0" removed="0"/>
</clbl:labelList>
</file>

<file path=docProps/app.xml><?xml version="1.0" encoding="utf-8"?>
<Properties xmlns="http://schemas.openxmlformats.org/officeDocument/2006/extended-properties" xmlns:vt="http://schemas.openxmlformats.org/officeDocument/2006/docPropsVTypes">
  <TotalTime>19960</TotalTime>
  <Words>6242</Words>
  <Application>Microsoft Office PowerPoint</Application>
  <PresentationFormat>Widescreen</PresentationFormat>
  <Paragraphs>430</Paragraphs>
  <Slides>40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40</vt:i4>
      </vt:variant>
    </vt:vector>
  </HeadingPairs>
  <TitlesOfParts>
    <vt:vector size="57" baseType="lpstr">
      <vt:lpstr>-apple-system</vt:lpstr>
      <vt:lpstr>Arial</vt:lpstr>
      <vt:lpstr>Calibri</vt:lpstr>
      <vt:lpstr>Google Sans</vt:lpstr>
      <vt:lpstr>Google Sans Text</vt:lpstr>
      <vt:lpstr>Helvetica Neue</vt:lpstr>
      <vt:lpstr>Inter</vt:lpstr>
      <vt:lpstr>Inter Var</vt:lpstr>
      <vt:lpstr>Lato</vt:lpstr>
      <vt:lpstr>MathJax_Math-italic</vt:lpstr>
      <vt:lpstr>sohne</vt:lpstr>
      <vt:lpstr>source-serif-pro</vt:lpstr>
      <vt:lpstr>TT Commons</vt:lpstr>
      <vt:lpstr>Ubuntu</vt:lpstr>
      <vt:lpstr>var(--pst-font-family-monospace)</vt:lpstr>
      <vt:lpstr>Wingdings</vt:lpstr>
      <vt:lpstr>1_Office Theme</vt:lpstr>
      <vt:lpstr>A/B Tests</vt:lpstr>
      <vt:lpstr>Examples</vt:lpstr>
      <vt:lpstr>Hypothesis</vt:lpstr>
      <vt:lpstr>Data Examples</vt:lpstr>
      <vt:lpstr>PowerPoint Presentation</vt:lpstr>
      <vt:lpstr>Sample Size Calculation aka Power Analysis</vt:lpstr>
      <vt:lpstr>Sample Size continued</vt:lpstr>
      <vt:lpstr>Once you know sample size for test &amp; control, determine the length of time to run the trial</vt:lpstr>
      <vt:lpstr>Sample Size Estimation</vt:lpstr>
      <vt:lpstr>Alternative package</vt:lpstr>
      <vt:lpstr>Ensuring replication of experiments through</vt:lpstr>
      <vt:lpstr>External &amp; Internal Validity </vt:lpstr>
      <vt:lpstr>Bootstrapping in AB testings</vt:lpstr>
      <vt:lpstr>Other challenges</vt:lpstr>
      <vt:lpstr>PowerPoint Presentation</vt:lpstr>
      <vt:lpstr>PowerPoint Presentation</vt:lpstr>
      <vt:lpstr>PowerPoint Presentation</vt:lpstr>
      <vt:lpstr>Factorial AB Testing (Factorial Design)</vt:lpstr>
      <vt:lpstr>AB Testing Design Tips </vt:lpstr>
      <vt:lpstr>Normally would try to split control:treatment 50:50</vt:lpstr>
      <vt:lpstr>Multivariate Testing</vt:lpstr>
      <vt:lpstr>Sample ratio mismatch (SRM) </vt:lpstr>
      <vt:lpstr>What if we cannot just randomly allocate our control / treatment</vt:lpstr>
      <vt:lpstr>Multi-armed bandit – best where have web users and have high traffic</vt:lpstr>
      <vt:lpstr>Performance measurement</vt:lpstr>
      <vt:lpstr>CMAB </vt:lpstr>
      <vt:lpstr>Why use CMAB</vt:lpstr>
      <vt:lpstr>Exploitation vs exploration strategy – defining your action selection strategy</vt:lpstr>
      <vt:lpstr>AA Testing </vt:lpstr>
      <vt:lpstr>AA Test - Step By Step (Jupyter Notebook in Google Colab)</vt:lpstr>
      <vt:lpstr>Considerations</vt:lpstr>
      <vt:lpstr>PowerPoint Presentation</vt:lpstr>
      <vt:lpstr>PowerPoint Presentation</vt:lpstr>
      <vt:lpstr>Offer Optimisation Framework </vt:lpstr>
      <vt:lpstr>NOW TV AB TESTING</vt:lpstr>
      <vt:lpstr>Sky TV Email Enagagement Rate</vt:lpstr>
      <vt:lpstr>Multiple Metrics (Experimental Variants) to AB Test </vt:lpstr>
      <vt:lpstr>PowerPoint Presentation</vt:lpstr>
      <vt:lpstr>BAYESIAN AB TESTING ? </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Scott,Stuart,ES-Esplugues Llobregat</dc:creator>
  <cp:lastModifiedBy>Scott,Stuart,ES-Esplugues Llobregat</cp:lastModifiedBy>
  <cp:revision>2</cp:revision>
  <dcterms:created xsi:type="dcterms:W3CDTF">2024-10-17T18:01:03Z</dcterms:created>
  <dcterms:modified xsi:type="dcterms:W3CDTF">2024-11-05T08:26:24Z</dcterms:modified>
</cp:coreProperties>
</file>