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87" r:id="rId3"/>
    <p:sldId id="284" r:id="rId4"/>
    <p:sldId id="2147048551" r:id="rId5"/>
    <p:sldId id="2147048566" r:id="rId6"/>
    <p:sldId id="2147048567" r:id="rId7"/>
    <p:sldId id="2147048568" r:id="rId8"/>
    <p:sldId id="2147048569" r:id="rId9"/>
    <p:sldId id="2147048570" r:id="rId10"/>
    <p:sldId id="2147048571" r:id="rId11"/>
    <p:sldId id="2147048572" r:id="rId12"/>
    <p:sldId id="2147048573" r:id="rId13"/>
    <p:sldId id="2147048574" r:id="rId14"/>
    <p:sldId id="21470485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C45C-B36B-666A-B775-96801A4AE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76F2D96-AF9F-B9B2-899F-1D15D0CBF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D9B91A2-DA75-B6D7-301B-39FAE57278D5}"/>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5" name="Footer Placeholder 4">
            <a:extLst>
              <a:ext uri="{FF2B5EF4-FFF2-40B4-BE49-F238E27FC236}">
                <a16:creationId xmlns:a16="http://schemas.microsoft.com/office/drawing/2014/main" id="{D5911EB2-FB71-E7B1-0E07-1E4A47B3CC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4103F8-E953-109E-09D8-0F414867F808}"/>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91283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6D1A-B9C0-27CC-721A-4015FFDB0D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451A42-EB84-6797-916B-652720835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CDF4B-9714-0A8A-1F25-A9C76DC03E66}"/>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5" name="Footer Placeholder 4">
            <a:extLst>
              <a:ext uri="{FF2B5EF4-FFF2-40B4-BE49-F238E27FC236}">
                <a16:creationId xmlns:a16="http://schemas.microsoft.com/office/drawing/2014/main" id="{6B87DFED-6B1C-D4BD-787E-E7557EC256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2BC20-FE6B-A1E6-A4AA-8083F445B8A5}"/>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46325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A5015-91BF-1A62-0FEE-A01FCE9CEE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A215F3-F0F4-965F-3D4C-72F7EA7AA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9B6F41-CA6E-CA93-B1B2-94398694F8E4}"/>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5" name="Footer Placeholder 4">
            <a:extLst>
              <a:ext uri="{FF2B5EF4-FFF2-40B4-BE49-F238E27FC236}">
                <a16:creationId xmlns:a16="http://schemas.microsoft.com/office/drawing/2014/main" id="{8C8EA616-9FBB-059C-2032-109D0F1DCD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1708C-9E49-5F91-3BF2-90F4631B8756}"/>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4913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40DB-8509-6534-BACE-336D89310F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BF1D64-EDBF-FA6E-B9B5-697DCF0854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6EB2E-813E-9D3F-DE24-EC163D1FDC50}"/>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5" name="Footer Placeholder 4">
            <a:extLst>
              <a:ext uri="{FF2B5EF4-FFF2-40B4-BE49-F238E27FC236}">
                <a16:creationId xmlns:a16="http://schemas.microsoft.com/office/drawing/2014/main" id="{2F2057CE-EF23-D797-4B1B-7B30D6C959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2006C-8E69-83BB-3302-6C1DD0C85196}"/>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7230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8E99-0AFE-0532-1F20-81A3E071A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A2912B-9766-D54F-96EA-DEBE6F645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37C5D-6CEE-3A91-EB77-6FF39AF8FB0D}"/>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5" name="Footer Placeholder 4">
            <a:extLst>
              <a:ext uri="{FF2B5EF4-FFF2-40B4-BE49-F238E27FC236}">
                <a16:creationId xmlns:a16="http://schemas.microsoft.com/office/drawing/2014/main" id="{7708CCB6-56C0-55C4-8FE7-4F2AEF561D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CE3681-1FF2-1831-1597-631BFEA8CBBE}"/>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96043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EECD-581E-CEAA-F7AE-C44DF4F0E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2155D0-CBB5-5C90-B9BF-534527E2B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9ACD8D-B54F-7DB7-AE7F-86960021F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BEFD41-F85F-8ABF-A641-D323FDA4E57D}"/>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6" name="Footer Placeholder 5">
            <a:extLst>
              <a:ext uri="{FF2B5EF4-FFF2-40B4-BE49-F238E27FC236}">
                <a16:creationId xmlns:a16="http://schemas.microsoft.com/office/drawing/2014/main" id="{EB18249B-711B-14FD-C92E-FE12474F01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2BE5D2-43F8-8371-EF32-8107D17970B8}"/>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43998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5882-F1D6-CF59-CB26-B6EF770D76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0A46C7-05D9-C04B-7E96-594C22065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CA6494-704F-C006-C3E3-C7E788573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D3CC11-EF13-18B1-D94B-1B782D34D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59E03-E944-CCBE-0214-B04C71820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3176E9-70E2-0537-AAF8-B6CC1FECBA23}"/>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8" name="Footer Placeholder 7">
            <a:extLst>
              <a:ext uri="{FF2B5EF4-FFF2-40B4-BE49-F238E27FC236}">
                <a16:creationId xmlns:a16="http://schemas.microsoft.com/office/drawing/2014/main" id="{F538AADB-40A1-6D3A-86A3-125EE0921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0C3328-E262-C2CE-0F89-6AC466AE43B3}"/>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6695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E240-36FB-390C-D24B-5058EB735F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6B08EE-36FD-11F1-35B2-B0F054989D88}"/>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4" name="Footer Placeholder 3">
            <a:extLst>
              <a:ext uri="{FF2B5EF4-FFF2-40B4-BE49-F238E27FC236}">
                <a16:creationId xmlns:a16="http://schemas.microsoft.com/office/drawing/2014/main" id="{855A7E34-355E-AE16-0E5A-FD2B19ED0B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BB3494-1FD1-8C88-997F-7AA7EDF7ABA0}"/>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228124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30100F-C4E7-0049-8526-17747C992B50}"/>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3" name="Footer Placeholder 2">
            <a:extLst>
              <a:ext uri="{FF2B5EF4-FFF2-40B4-BE49-F238E27FC236}">
                <a16:creationId xmlns:a16="http://schemas.microsoft.com/office/drawing/2014/main" id="{86FC4387-C1EE-0FF6-6297-A77B11C5FA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B2EDCF-B4BF-D0E4-30EE-025D7987FB47}"/>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84725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CCFF-E03E-14E0-00A1-F5464DFBA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D40C74-CE60-8DB9-0D6E-5CCA2DC61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839359-64A1-2691-F315-086F5B078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A9120-6BD5-1260-D528-B4D54F648307}"/>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6" name="Footer Placeholder 5">
            <a:extLst>
              <a:ext uri="{FF2B5EF4-FFF2-40B4-BE49-F238E27FC236}">
                <a16:creationId xmlns:a16="http://schemas.microsoft.com/office/drawing/2014/main" id="{93282045-B453-EC4D-3BBD-EC7E00A7F7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55FA7B-DA08-7D1C-1AF5-9B94B60841A7}"/>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389082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40D6-86C5-A5CD-398D-BA26A994F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5DE075-7206-C426-9997-D71E8DDB9B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14909C-2CAD-BA64-F573-2156C4F01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A2C6F-A87D-34D0-4C4C-2BE245D9A84D}"/>
              </a:ext>
            </a:extLst>
          </p:cNvPr>
          <p:cNvSpPr>
            <a:spLocks noGrp="1"/>
          </p:cNvSpPr>
          <p:nvPr>
            <p:ph type="dt" sz="half" idx="10"/>
          </p:nvPr>
        </p:nvSpPr>
        <p:spPr/>
        <p:txBody>
          <a:bodyPr/>
          <a:lstStyle/>
          <a:p>
            <a:fld id="{B0B86622-EBCA-4A8C-95A9-7D9714594EF5}" type="datetimeFigureOut">
              <a:rPr lang="en-GB" smtClean="0"/>
              <a:t>17/10/2024</a:t>
            </a:fld>
            <a:endParaRPr lang="en-GB"/>
          </a:p>
        </p:txBody>
      </p:sp>
      <p:sp>
        <p:nvSpPr>
          <p:cNvPr id="6" name="Footer Placeholder 5">
            <a:extLst>
              <a:ext uri="{FF2B5EF4-FFF2-40B4-BE49-F238E27FC236}">
                <a16:creationId xmlns:a16="http://schemas.microsoft.com/office/drawing/2014/main" id="{DB1D6288-C271-ADF8-F4DD-75B79A8234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529BC3-7B59-5994-9A79-34CC25898F1A}"/>
              </a:ext>
            </a:extLst>
          </p:cNvPr>
          <p:cNvSpPr>
            <a:spLocks noGrp="1"/>
          </p:cNvSpPr>
          <p:nvPr>
            <p:ph type="sldNum" sz="quarter" idx="12"/>
          </p:nvPr>
        </p:nvSpPr>
        <p:spPr/>
        <p:txBody>
          <a:bodyPr/>
          <a:lstStyle/>
          <a:p>
            <a:fld id="{2E319809-C0F6-4500-A6F4-6B50CD3524D7}" type="slidenum">
              <a:rPr lang="en-GB" smtClean="0"/>
              <a:t>‹#›</a:t>
            </a:fld>
            <a:endParaRPr lang="en-GB"/>
          </a:p>
        </p:txBody>
      </p:sp>
    </p:spTree>
    <p:extLst>
      <p:ext uri="{BB962C8B-B14F-4D97-AF65-F5344CB8AC3E}">
        <p14:creationId xmlns:p14="http://schemas.microsoft.com/office/powerpoint/2010/main" val="60520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D54F8-51FD-50C6-9AC2-81343C0A06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49905-41A0-B00E-01DD-AF60ACDC0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3A1EDD-3FA2-AA36-CE60-E5E1BB64A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86622-EBCA-4A8C-95A9-7D9714594EF5}" type="datetimeFigureOut">
              <a:rPr lang="en-GB" smtClean="0"/>
              <a:t>17/10/2024</a:t>
            </a:fld>
            <a:endParaRPr lang="en-GB"/>
          </a:p>
        </p:txBody>
      </p:sp>
      <p:sp>
        <p:nvSpPr>
          <p:cNvPr id="5" name="Footer Placeholder 4">
            <a:extLst>
              <a:ext uri="{FF2B5EF4-FFF2-40B4-BE49-F238E27FC236}">
                <a16:creationId xmlns:a16="http://schemas.microsoft.com/office/drawing/2014/main" id="{0B3584DC-982F-20A6-68DC-BB615D293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9A2C6BD-87FF-DB04-14AD-49771C3FE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19809-C0F6-4500-A6F4-6B50CD3524D7}" type="slidenum">
              <a:rPr lang="en-GB" smtClean="0"/>
              <a:t>‹#›</a:t>
            </a:fld>
            <a:endParaRPr lang="en-GB"/>
          </a:p>
        </p:txBody>
      </p:sp>
    </p:spTree>
    <p:extLst>
      <p:ext uri="{BB962C8B-B14F-4D97-AF65-F5344CB8AC3E}">
        <p14:creationId xmlns:p14="http://schemas.microsoft.com/office/powerpoint/2010/main" val="49787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wo.com/glossary/conversion-rate/" TargetMode="External"/><Relationship Id="rId2" Type="http://schemas.openxmlformats.org/officeDocument/2006/relationships/hyperlink" Target="https://vwo.com/glossary/a-b-testing/" TargetMode="External"/><Relationship Id="rId1" Type="http://schemas.openxmlformats.org/officeDocument/2006/relationships/slideLayout" Target="../slideLayouts/slideLayout2.xml"/><Relationship Id="rId4" Type="http://schemas.openxmlformats.org/officeDocument/2006/relationships/hyperlink" Target="https://vwo.com/glossary/sample-siz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uessthetest.com/glossary/visitors/" TargetMode="External"/><Relationship Id="rId2" Type="http://schemas.openxmlformats.org/officeDocument/2006/relationships/hyperlink" Target="https://www.kaggle.com/code/phamvanvung/basics-of-contextual-bandit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6D16-CDC4-4442-B660-B53568548789}"/>
              </a:ext>
            </a:extLst>
          </p:cNvPr>
          <p:cNvSpPr>
            <a:spLocks noGrp="1"/>
          </p:cNvSpPr>
          <p:nvPr>
            <p:ph type="title"/>
          </p:nvPr>
        </p:nvSpPr>
        <p:spPr/>
        <p:txBody>
          <a:bodyPr/>
          <a:lstStyle/>
          <a:p>
            <a:r>
              <a:rPr lang="en-GB" dirty="0"/>
              <a:t>A/B Tests</a:t>
            </a:r>
          </a:p>
        </p:txBody>
      </p:sp>
      <p:sp>
        <p:nvSpPr>
          <p:cNvPr id="3" name="Content Placeholder 2">
            <a:extLst>
              <a:ext uri="{FF2B5EF4-FFF2-40B4-BE49-F238E27FC236}">
                <a16:creationId xmlns:a16="http://schemas.microsoft.com/office/drawing/2014/main" id="{6539EC57-7EF3-4EDC-A7CA-7520B7544796}"/>
              </a:ext>
            </a:extLst>
          </p:cNvPr>
          <p:cNvSpPr>
            <a:spLocks noGrp="1"/>
          </p:cNvSpPr>
          <p:nvPr>
            <p:ph idx="1"/>
          </p:nvPr>
        </p:nvSpPr>
        <p:spPr/>
        <p:txBody>
          <a:bodyPr>
            <a:normAutofit fontScale="40000" lnSpcReduction="20000"/>
          </a:bodyPr>
          <a:lstStyle/>
          <a:p>
            <a:pPr marL="0" indent="0">
              <a:buNone/>
            </a:pPr>
            <a:endParaRPr lang="en-GB" dirty="0"/>
          </a:p>
          <a:p>
            <a:r>
              <a:rPr lang="en-GB" dirty="0"/>
              <a:t>A series of A/B tests can rapidly lead to an optimized design</a:t>
            </a:r>
          </a:p>
          <a:p>
            <a:r>
              <a:rPr lang="en-GB" dirty="0"/>
              <a:t>If huge sample sizes then even small, effects can be reliably detected and have high impacts</a:t>
            </a:r>
          </a:p>
          <a:p>
            <a:r>
              <a:rPr lang="en-GB" dirty="0"/>
              <a:t>Run test long enough to achieve statistical </a:t>
            </a:r>
            <a:r>
              <a:rPr lang="en-GB" dirty="0" err="1"/>
              <a:t>signficance</a:t>
            </a:r>
            <a:endParaRPr lang="en-GB" dirty="0"/>
          </a:p>
          <a:p>
            <a:r>
              <a:rPr lang="en-GB" dirty="0"/>
              <a:t>Avoids costs of recruiting participants since they don’t even know they are the subjects of an experiment + no need to get ethical approval to use them as guinea pigs</a:t>
            </a:r>
          </a:p>
          <a:p>
            <a:r>
              <a:rPr lang="en-GB" dirty="0"/>
              <a:t>Often consider ATE (average treatment effect)</a:t>
            </a:r>
          </a:p>
          <a:p>
            <a:pPr lvl="1"/>
            <a:r>
              <a:rPr lang="en-GB" dirty="0"/>
              <a:t>If want to do cohort-level analysis will need larger sample</a:t>
            </a:r>
          </a:p>
          <a:p>
            <a:pPr lvl="1"/>
            <a:r>
              <a:rPr lang="en-GB" dirty="0"/>
              <a:t>May not find stat significance at pop level but do within cohorts</a:t>
            </a:r>
          </a:p>
          <a:p>
            <a:r>
              <a:rPr lang="en-GB" sz="2000" dirty="0"/>
              <a:t>Lift =</a:t>
            </a:r>
          </a:p>
          <a:p>
            <a:pPr lvl="1"/>
            <a:r>
              <a:rPr lang="en-GB" sz="1800" dirty="0"/>
              <a:t>(Treatment Conversion Rate – Control Conversion Rate )/ Control Conversion Rate</a:t>
            </a:r>
          </a:p>
          <a:p>
            <a:r>
              <a:rPr lang="en-GB" dirty="0"/>
              <a:t> Considerations</a:t>
            </a:r>
          </a:p>
          <a:p>
            <a:pPr lvl="1"/>
            <a:r>
              <a:rPr lang="en-GB" dirty="0"/>
              <a:t>Novelty effect – consumer behaviour changes initially before regressing to before </a:t>
            </a:r>
            <a:r>
              <a:rPr lang="en-GB" dirty="0" err="1"/>
              <a:t>i.e</a:t>
            </a:r>
            <a:r>
              <a:rPr lang="en-GB" dirty="0"/>
              <a:t> ATE is overestimated</a:t>
            </a:r>
          </a:p>
          <a:p>
            <a:pPr lvl="1"/>
            <a:r>
              <a:rPr lang="en-GB" dirty="0"/>
              <a:t>Primary effect - reluctant to change behaviour now but might be more interested in later stages i.e. ATE underestimated</a:t>
            </a:r>
          </a:p>
          <a:p>
            <a:r>
              <a:rPr lang="en-GB" dirty="0"/>
              <a:t>See also Causation Analysis / Difference in Difference Analysis (</a:t>
            </a:r>
            <a:r>
              <a:rPr lang="en-GB" dirty="0" err="1"/>
              <a:t>DiD</a:t>
            </a:r>
            <a:r>
              <a:rPr lang="en-GB" dirty="0"/>
              <a:t>) / RDD (Regression discontinuity design)</a:t>
            </a:r>
          </a:p>
          <a:p>
            <a:r>
              <a:rPr lang="en-GB" dirty="0"/>
              <a:t>Use Case Types</a:t>
            </a:r>
          </a:p>
          <a:p>
            <a:pPr lvl="1"/>
            <a:r>
              <a:rPr lang="en-GB" dirty="0"/>
              <a:t>Design related </a:t>
            </a:r>
          </a:p>
          <a:p>
            <a:pPr lvl="2"/>
            <a:r>
              <a:rPr lang="en-GB" dirty="0"/>
              <a:t>Site page </a:t>
            </a:r>
          </a:p>
          <a:p>
            <a:pPr lvl="2"/>
            <a:r>
              <a:rPr lang="en-GB" dirty="0"/>
              <a:t>Wording of text</a:t>
            </a:r>
          </a:p>
          <a:p>
            <a:pPr lvl="1"/>
            <a:r>
              <a:rPr lang="en-GB" dirty="0"/>
              <a:t>Model related</a:t>
            </a:r>
          </a:p>
          <a:p>
            <a:pPr lvl="2"/>
            <a:r>
              <a:rPr lang="en-GB" dirty="0"/>
              <a:t>Impact on KPIs e.g. churn / upgrades / ARPU</a:t>
            </a:r>
          </a:p>
          <a:p>
            <a:pPr lvl="1"/>
            <a:r>
              <a:rPr lang="en-GB" dirty="0"/>
              <a:t>Algorithm related </a:t>
            </a:r>
          </a:p>
          <a:p>
            <a:pPr lvl="1"/>
            <a:r>
              <a:rPr lang="en-GB" dirty="0"/>
              <a:t>New product / feature launch</a:t>
            </a:r>
          </a:p>
          <a:p>
            <a:pPr lvl="1"/>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D4C8896E-6FE2-CF58-CB53-37E552DEBF45}"/>
              </a:ext>
            </a:extLst>
          </p:cNvPr>
          <p:cNvPicPr>
            <a:picLocks noChangeAspect="1"/>
          </p:cNvPicPr>
          <p:nvPr/>
        </p:nvPicPr>
        <p:blipFill>
          <a:blip r:embed="rId2"/>
          <a:stretch>
            <a:fillRect/>
          </a:stretch>
        </p:blipFill>
        <p:spPr>
          <a:xfrm>
            <a:off x="8620125" y="352162"/>
            <a:ext cx="3238691" cy="1733384"/>
          </a:xfrm>
          <a:prstGeom prst="rect">
            <a:avLst/>
          </a:prstGeom>
        </p:spPr>
      </p:pic>
    </p:spTree>
    <p:extLst>
      <p:ext uri="{BB962C8B-B14F-4D97-AF65-F5344CB8AC3E}">
        <p14:creationId xmlns:p14="http://schemas.microsoft.com/office/powerpoint/2010/main" val="55049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22E4-C104-A8A6-FCBA-C9FA05DC590E}"/>
              </a:ext>
            </a:extLst>
          </p:cNvPr>
          <p:cNvSpPr>
            <a:spLocks noGrp="1"/>
          </p:cNvSpPr>
          <p:nvPr>
            <p:ph type="title"/>
          </p:nvPr>
        </p:nvSpPr>
        <p:spPr/>
        <p:txBody>
          <a:bodyPr/>
          <a:lstStyle/>
          <a:p>
            <a:r>
              <a:rPr lang="en-GB" dirty="0"/>
              <a:t>Why use CMAB</a:t>
            </a:r>
          </a:p>
        </p:txBody>
      </p:sp>
      <p:sp>
        <p:nvSpPr>
          <p:cNvPr id="3" name="Content Placeholder 2">
            <a:extLst>
              <a:ext uri="{FF2B5EF4-FFF2-40B4-BE49-F238E27FC236}">
                <a16:creationId xmlns:a16="http://schemas.microsoft.com/office/drawing/2014/main" id="{95108C3F-F84F-2F1E-F219-7B933034575D}"/>
              </a:ext>
            </a:extLst>
          </p:cNvPr>
          <p:cNvSpPr>
            <a:spLocks noGrp="1"/>
          </p:cNvSpPr>
          <p:nvPr>
            <p:ph idx="1"/>
          </p:nvPr>
        </p:nvSpPr>
        <p:spPr/>
        <p:txBody>
          <a:bodyPr>
            <a:normAutofit fontScale="47500" lnSpcReduction="20000"/>
          </a:bodyPr>
          <a:lstStyle/>
          <a:p>
            <a:r>
              <a:rPr lang="en-GB" b="0" i="0" dirty="0">
                <a:solidFill>
                  <a:srgbClr val="494E52"/>
                </a:solidFill>
                <a:effectLst/>
                <a:latin typeface="-apple-system"/>
              </a:rPr>
              <a:t>maximizing cumulative rewards over time by learning an efficient </a:t>
            </a:r>
            <a:r>
              <a:rPr lang="en-GB" b="1" i="0" u="sng" dirty="0">
                <a:solidFill>
                  <a:srgbClr val="494E52"/>
                </a:solidFill>
                <a:effectLst/>
                <a:latin typeface="-apple-system"/>
              </a:rPr>
              <a:t>explore vs. exploit </a:t>
            </a:r>
            <a:r>
              <a:rPr lang="en-GB" b="0" i="0" dirty="0">
                <a:solidFill>
                  <a:srgbClr val="494E52"/>
                </a:solidFill>
                <a:effectLst/>
                <a:latin typeface="-apple-system"/>
              </a:rPr>
              <a:t>policy</a:t>
            </a:r>
          </a:p>
          <a:p>
            <a:pPr lvl="1"/>
            <a:r>
              <a:rPr lang="en-GB" dirty="0">
                <a:solidFill>
                  <a:srgbClr val="494E52"/>
                </a:solidFill>
                <a:latin typeface="-apple-system"/>
              </a:rPr>
              <a:t>Exploit = choosing the bandit (i.e. policy) that maximises the current reward based on its historic success when applied in this context i.e. choose the winning strategy</a:t>
            </a:r>
            <a:endParaRPr lang="en-GB" b="0" i="0" dirty="0">
              <a:solidFill>
                <a:srgbClr val="494E52"/>
              </a:solidFill>
              <a:effectLst/>
              <a:latin typeface="-apple-system"/>
            </a:endParaRPr>
          </a:p>
          <a:p>
            <a:r>
              <a:rPr lang="en-GB" b="0" i="0" dirty="0">
                <a:solidFill>
                  <a:srgbClr val="494E52"/>
                </a:solidFill>
                <a:effectLst/>
                <a:latin typeface="-apple-system"/>
              </a:rPr>
              <a:t>Can simultaneously learn the effectiveness of different policies rather than wait for a single policy to be evaluated </a:t>
            </a:r>
          </a:p>
          <a:p>
            <a:r>
              <a:rPr lang="en-GB" dirty="0"/>
              <a:t>Context may be very important to the policy chosen (i.e. </a:t>
            </a:r>
          </a:p>
          <a:p>
            <a:r>
              <a:rPr lang="en-GB" dirty="0"/>
              <a:t>When model is certain about the best action, exploit this knowledge to max reward </a:t>
            </a:r>
          </a:p>
          <a:p>
            <a:r>
              <a:rPr lang="en-GB" dirty="0"/>
              <a:t>If model is uncertain we should explore more</a:t>
            </a:r>
          </a:p>
          <a:p>
            <a:r>
              <a:rPr lang="en-GB" dirty="0"/>
              <a:t>Could serve up N ads to customers over long enough period that learn the expected reward for each </a:t>
            </a:r>
          </a:p>
          <a:p>
            <a:r>
              <a:rPr lang="en-GB" dirty="0"/>
              <a:t>Could then allocate ads that max reward</a:t>
            </a:r>
          </a:p>
          <a:p>
            <a:r>
              <a:rPr lang="en-GB" dirty="0"/>
              <a:t>Issue with this is could take ages to learn expected reward, during which time you have incurred the cost of getting it wrong loads of times. Also, by the time you have an estimation, this data may not be as applicable to customers of the future.</a:t>
            </a:r>
          </a:p>
          <a:p>
            <a:pPr lvl="1"/>
            <a:r>
              <a:rPr lang="en-GB" dirty="0"/>
              <a:t>Assumption that the distribution of rewards for a given action is not static through time (</a:t>
            </a:r>
            <a:r>
              <a:rPr lang="en-GB" dirty="0" err="1"/>
              <a:t>n.b.</a:t>
            </a:r>
            <a:r>
              <a:rPr lang="en-GB" dirty="0"/>
              <a:t> where the reward falls within this distribution is dependent on the context i.e. feature input space)</a:t>
            </a:r>
          </a:p>
          <a:p>
            <a:pPr lvl="1"/>
            <a:r>
              <a:rPr lang="en-GB" dirty="0"/>
              <a:t>If it was stationary, would make sense to explore initially and then exploit all learnings for ever more, but that isn’t the real world</a:t>
            </a:r>
          </a:p>
          <a:p>
            <a:r>
              <a:rPr lang="en-GB" dirty="0"/>
              <a:t>Need a strategy that can exploit knowledge learned now, but that can explore other actions so you can adapt to emerging trends of the future that carry larger rewards</a:t>
            </a:r>
          </a:p>
          <a:p>
            <a:r>
              <a:rPr lang="en-GB" dirty="0"/>
              <a:t>Not a fully fledged reinforcement learning approach - a kind of hybrid between AB testing &amp; Reinforcement Learning</a:t>
            </a:r>
          </a:p>
          <a:p>
            <a:pPr lvl="1"/>
            <a:r>
              <a:rPr lang="en-GB" dirty="0"/>
              <a:t>RL too technically difficult to manage </a:t>
            </a:r>
          </a:p>
          <a:p>
            <a:pPr lvl="1"/>
            <a:r>
              <a:rPr lang="en-GB" dirty="0"/>
              <a:t>A low latency ML framework to boost payment conversion rates</a:t>
            </a:r>
          </a:p>
          <a:p>
            <a:endParaRPr lang="en-GB" dirty="0"/>
          </a:p>
          <a:p>
            <a:endParaRPr lang="en-GB" dirty="0"/>
          </a:p>
          <a:p>
            <a:endParaRPr lang="en-GB" dirty="0"/>
          </a:p>
        </p:txBody>
      </p:sp>
    </p:spTree>
    <p:extLst>
      <p:ext uri="{BB962C8B-B14F-4D97-AF65-F5344CB8AC3E}">
        <p14:creationId xmlns:p14="http://schemas.microsoft.com/office/powerpoint/2010/main" val="131574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BA97-ACE8-70D8-C8EE-104A47523DB1}"/>
              </a:ext>
            </a:extLst>
          </p:cNvPr>
          <p:cNvSpPr>
            <a:spLocks noGrp="1"/>
          </p:cNvSpPr>
          <p:nvPr>
            <p:ph type="title"/>
          </p:nvPr>
        </p:nvSpPr>
        <p:spPr/>
        <p:txBody>
          <a:bodyPr/>
          <a:lstStyle/>
          <a:p>
            <a:r>
              <a:rPr lang="en-GB" dirty="0">
                <a:solidFill>
                  <a:schemeClr val="tx1"/>
                </a:solidFill>
              </a:rPr>
              <a:t>Exploitation vs exploration strategy – defining your action selection strategy</a:t>
            </a:r>
            <a:endParaRPr lang="en-GB" dirty="0"/>
          </a:p>
        </p:txBody>
      </p:sp>
      <p:sp>
        <p:nvSpPr>
          <p:cNvPr id="3" name="Content Placeholder 2">
            <a:extLst>
              <a:ext uri="{FF2B5EF4-FFF2-40B4-BE49-F238E27FC236}">
                <a16:creationId xmlns:a16="http://schemas.microsoft.com/office/drawing/2014/main" id="{07C67AC1-F152-C482-2DED-164CFDD02B27}"/>
              </a:ext>
            </a:extLst>
          </p:cNvPr>
          <p:cNvSpPr>
            <a:spLocks noGrp="1"/>
          </p:cNvSpPr>
          <p:nvPr>
            <p:ph idx="1"/>
          </p:nvPr>
        </p:nvSpPr>
        <p:spPr/>
        <p:txBody>
          <a:bodyPr>
            <a:normAutofit fontScale="47500" lnSpcReduction="20000"/>
          </a:bodyPr>
          <a:lstStyle/>
          <a:p>
            <a:r>
              <a:rPr lang="en-GB" sz="1600" dirty="0"/>
              <a:t>Balances exploitation &amp; exploration </a:t>
            </a:r>
          </a:p>
          <a:p>
            <a:pPr lvl="1"/>
            <a:r>
              <a:rPr lang="en-GB" sz="1400" dirty="0"/>
              <a:t>The extent of each depends on your action </a:t>
            </a:r>
          </a:p>
          <a:p>
            <a:pPr lvl="1"/>
            <a:r>
              <a:rPr lang="en-GB" sz="1400" dirty="0"/>
              <a:t>Exploit</a:t>
            </a:r>
          </a:p>
          <a:p>
            <a:pPr lvl="2"/>
            <a:r>
              <a:rPr lang="en-GB" sz="1200" dirty="0"/>
              <a:t>Exploits previous knowledge to maximise current reward i.e. greedy approach</a:t>
            </a:r>
          </a:p>
          <a:p>
            <a:pPr lvl="2"/>
            <a:r>
              <a:rPr lang="en-GB" sz="1200" dirty="0"/>
              <a:t>E.G. Show camera enthusiast, camera-related products</a:t>
            </a:r>
          </a:p>
          <a:p>
            <a:pPr lvl="1"/>
            <a:r>
              <a:rPr lang="en-GB" sz="1400" dirty="0"/>
              <a:t>Exploration</a:t>
            </a:r>
          </a:p>
          <a:p>
            <a:pPr lvl="2"/>
            <a:r>
              <a:rPr lang="en-GB" sz="1200" dirty="0"/>
              <a:t>Explores other rewards because context / real world changes and past is not always good indicator of present</a:t>
            </a:r>
          </a:p>
          <a:p>
            <a:pPr lvl="2"/>
            <a:r>
              <a:rPr lang="en-GB" sz="1200" dirty="0"/>
              <a:t>May therefore learn that previous best approach is no longer so and learn next best optimal decision</a:t>
            </a:r>
          </a:p>
          <a:p>
            <a:pPr lvl="2"/>
            <a:r>
              <a:rPr lang="en-GB" sz="1200" dirty="0"/>
              <a:t>E.G. Show camera enthusiast, tech related products e.g. wearable tech</a:t>
            </a:r>
          </a:p>
          <a:p>
            <a:pPr marL="914400" lvl="2" indent="0">
              <a:buNone/>
            </a:pPr>
            <a:endParaRPr lang="en-GB" sz="1200" dirty="0"/>
          </a:p>
          <a:p>
            <a:r>
              <a:rPr lang="en-GB" sz="1600" dirty="0">
                <a:solidFill>
                  <a:srgbClr val="5F6368"/>
                </a:solidFill>
                <a:latin typeface="Google Sans Text"/>
              </a:rPr>
              <a:t>G</a:t>
            </a:r>
            <a:r>
              <a:rPr lang="en-GB" sz="1600" b="0" i="0" dirty="0">
                <a:solidFill>
                  <a:srgbClr val="5F6368"/>
                </a:solidFill>
                <a:effectLst/>
                <a:latin typeface="Google Sans Text"/>
              </a:rPr>
              <a:t>ood practice is to exploit more at the beginning, when agent’s information about the environment is less accurate, and gradually adapt this policy as more knowledge is gained</a:t>
            </a:r>
          </a:p>
          <a:p>
            <a:r>
              <a:rPr lang="en-GB" sz="1600" dirty="0"/>
              <a:t>Strategies</a:t>
            </a:r>
          </a:p>
          <a:p>
            <a:pPr lvl="1"/>
            <a:r>
              <a:rPr lang="en-GB" sz="1400" dirty="0"/>
              <a:t>Explore-first</a:t>
            </a:r>
          </a:p>
          <a:p>
            <a:pPr lvl="2"/>
            <a:r>
              <a:rPr lang="en-GB" sz="1191" dirty="0"/>
              <a:t>Pre-define n examples you wish to explore (i.e. first 1000 customers you just randomly uniformly allocate to one of A actions)</a:t>
            </a:r>
          </a:p>
          <a:p>
            <a:pPr lvl="2"/>
            <a:r>
              <a:rPr lang="en-GB" sz="1191" dirty="0"/>
              <a:t>Then use the learnings from these n examples to predict the best action for all subsequent instances</a:t>
            </a:r>
          </a:p>
          <a:p>
            <a:pPr lvl="1"/>
            <a:r>
              <a:rPr lang="en-GB" sz="1400" dirty="0"/>
              <a:t>Epsilon greedy</a:t>
            </a:r>
          </a:p>
          <a:p>
            <a:pPr lvl="2"/>
            <a:r>
              <a:rPr lang="en-GB" sz="1191" dirty="0"/>
              <a:t>good default</a:t>
            </a:r>
          </a:p>
          <a:p>
            <a:pPr lvl="2"/>
            <a:r>
              <a:rPr lang="en-GB" sz="1191" dirty="0"/>
              <a:t>Greedy approach involves just choosing the winning strategy 1-epsilon of the times</a:t>
            </a:r>
          </a:p>
          <a:p>
            <a:pPr lvl="2"/>
            <a:r>
              <a:rPr lang="en-GB" sz="1191" dirty="0"/>
              <a:t>1-epsilon – where you define epsilon e.g. 0.1</a:t>
            </a:r>
          </a:p>
          <a:p>
            <a:pPr lvl="3"/>
            <a:r>
              <a:rPr lang="en-GB" sz="983" dirty="0">
                <a:sym typeface="Wingdings" panose="05000000000000000000" pitchFamily="2" charset="2"/>
              </a:rPr>
              <a:t>meaning the prediction of the current learned policy is taken with 90% and with the remaining 10% , an action is chosen uniformly at random</a:t>
            </a:r>
            <a:endParaRPr lang="en-GB" sz="983" dirty="0"/>
          </a:p>
          <a:p>
            <a:pPr lvl="1"/>
            <a:r>
              <a:rPr lang="en-GB" sz="1400" dirty="0"/>
              <a:t>Bagging (bootstrap aggregating) explorer</a:t>
            </a:r>
          </a:p>
          <a:p>
            <a:pPr lvl="2"/>
            <a:r>
              <a:rPr lang="en-GB" sz="1191" dirty="0"/>
              <a:t>Define number of bootstrap samples (/intervals/folds) e.g. 5</a:t>
            </a:r>
          </a:p>
          <a:p>
            <a:pPr lvl="2"/>
            <a:r>
              <a:rPr lang="en-GB" sz="1191" dirty="0"/>
              <a:t>Assign each example to one of the 5 folds</a:t>
            </a:r>
          </a:p>
          <a:p>
            <a:pPr lvl="2"/>
            <a:r>
              <a:rPr lang="en-GB" sz="1191" dirty="0"/>
              <a:t>Train a model on each fold and uniformly picks an action from each fold uniformly at random</a:t>
            </a:r>
          </a:p>
          <a:p>
            <a:pPr lvl="2"/>
            <a:r>
              <a:rPr lang="en-GB" sz="1191" dirty="0"/>
              <a:t>This will rule out obviously bad actions, while exploring amongst the plausibly good ones when the variation amongst the m policies is adequate.</a:t>
            </a:r>
          </a:p>
          <a:p>
            <a:pPr lvl="1"/>
            <a:r>
              <a:rPr lang="en-GB" sz="1400" dirty="0"/>
              <a:t>Online Cover</a:t>
            </a:r>
          </a:p>
          <a:p>
            <a:pPr lvl="2"/>
            <a:r>
              <a:rPr lang="en-GB" sz="1191" dirty="0"/>
              <a:t>Supposedly most sophisticated for CMBA</a:t>
            </a:r>
          </a:p>
          <a:p>
            <a:pPr lvl="2"/>
            <a:r>
              <a:rPr lang="en-GB" sz="1191" dirty="0"/>
              <a:t>Like </a:t>
            </a:r>
            <a:r>
              <a:rPr lang="en-GB" sz="1191" dirty="0" err="1"/>
              <a:t>bagggin</a:t>
            </a:r>
            <a:r>
              <a:rPr lang="en-GB" sz="1191" dirty="0"/>
              <a:t> explorer, except the training of each bootstrap sample is optimised to give a diverse set of predictions, choosing all of the actions that are not already learned to be bad in a given context</a:t>
            </a:r>
          </a:p>
          <a:p>
            <a:pPr lvl="2"/>
            <a:endParaRPr lang="en-GB" sz="1191" dirty="0"/>
          </a:p>
          <a:p>
            <a:pPr lvl="1"/>
            <a:r>
              <a:rPr lang="en-GB" sz="1400" dirty="0"/>
              <a:t>I believe other ones include</a:t>
            </a:r>
            <a:r>
              <a:rPr lang="en-GB" sz="1400" b="1" i="0" dirty="0">
                <a:solidFill>
                  <a:srgbClr val="494E52"/>
                </a:solidFill>
                <a:effectLst/>
                <a:latin typeface="-apple-system"/>
              </a:rPr>
              <a:t> UCB1, Bayesian UCB, and EXP3</a:t>
            </a:r>
          </a:p>
          <a:p>
            <a:pPr lvl="1"/>
            <a:endParaRPr lang="en-GB" sz="1400" dirty="0"/>
          </a:p>
          <a:p>
            <a:endParaRPr lang="en-GB" dirty="0"/>
          </a:p>
        </p:txBody>
      </p:sp>
    </p:spTree>
    <p:extLst>
      <p:ext uri="{BB962C8B-B14F-4D97-AF65-F5344CB8AC3E}">
        <p14:creationId xmlns:p14="http://schemas.microsoft.com/office/powerpoint/2010/main" val="33320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ADBC-6B6A-DF48-EE1C-0C4DB1F9B5E5}"/>
              </a:ext>
            </a:extLst>
          </p:cNvPr>
          <p:cNvSpPr>
            <a:spLocks noGrp="1"/>
          </p:cNvSpPr>
          <p:nvPr>
            <p:ph type="title"/>
          </p:nvPr>
        </p:nvSpPr>
        <p:spPr/>
        <p:txBody>
          <a:bodyPr/>
          <a:lstStyle/>
          <a:p>
            <a:r>
              <a:rPr lang="en-GB" dirty="0"/>
              <a:t>AA Testing </a:t>
            </a:r>
          </a:p>
        </p:txBody>
      </p:sp>
      <p:sp>
        <p:nvSpPr>
          <p:cNvPr id="3" name="Content Placeholder 2">
            <a:extLst>
              <a:ext uri="{FF2B5EF4-FFF2-40B4-BE49-F238E27FC236}">
                <a16:creationId xmlns:a16="http://schemas.microsoft.com/office/drawing/2014/main" id="{929C2F32-7DF3-C526-7ED2-CA218C59D374}"/>
              </a:ext>
            </a:extLst>
          </p:cNvPr>
          <p:cNvSpPr>
            <a:spLocks noGrp="1"/>
          </p:cNvSpPr>
          <p:nvPr>
            <p:ph idx="1"/>
          </p:nvPr>
        </p:nvSpPr>
        <p:spPr/>
        <p:txBody>
          <a:bodyPr>
            <a:normAutofit fontScale="47500" lnSpcReduction="20000"/>
          </a:bodyPr>
          <a:lstStyle/>
          <a:p>
            <a:r>
              <a:rPr lang="en-GB" b="0" i="0" dirty="0">
                <a:solidFill>
                  <a:srgbClr val="07003A"/>
                </a:solidFill>
                <a:effectLst/>
                <a:latin typeface="-apple-system"/>
              </a:rPr>
              <a:t>Basically, a preliminary way to check that the mechanisms of your new AB testin</a:t>
            </a:r>
            <a:r>
              <a:rPr lang="en-GB" dirty="0">
                <a:solidFill>
                  <a:srgbClr val="07003A"/>
                </a:solidFill>
                <a:latin typeface="-apple-system"/>
              </a:rPr>
              <a:t>g tool </a:t>
            </a:r>
            <a:r>
              <a:rPr lang="en-GB" b="0" i="0" dirty="0">
                <a:solidFill>
                  <a:srgbClr val="07003A"/>
                </a:solidFill>
                <a:effectLst/>
                <a:latin typeface="-apple-system"/>
              </a:rPr>
              <a:t>work before you actually spend/risk money on it</a:t>
            </a:r>
          </a:p>
          <a:p>
            <a:r>
              <a:rPr lang="en-GB" b="0" i="0" dirty="0">
                <a:solidFill>
                  <a:srgbClr val="07003A"/>
                </a:solidFill>
                <a:effectLst/>
                <a:latin typeface="-apple-system"/>
              </a:rPr>
              <a:t>Will show two exactly identical pages</a:t>
            </a:r>
          </a:p>
          <a:p>
            <a:r>
              <a:rPr lang="en-GB" dirty="0">
                <a:solidFill>
                  <a:srgbClr val="07003A"/>
                </a:solidFill>
                <a:latin typeface="-apple-system"/>
              </a:rPr>
              <a:t>Aim is not to </a:t>
            </a:r>
            <a:r>
              <a:rPr lang="en-GB" b="0" i="0" dirty="0">
                <a:solidFill>
                  <a:srgbClr val="07003A"/>
                </a:solidFill>
                <a:effectLst/>
                <a:latin typeface="-apple-system"/>
              </a:rPr>
              <a:t>discover a lift in conversions, BUT to ensure there is </a:t>
            </a:r>
            <a:r>
              <a:rPr lang="en-GB" b="1" i="0" dirty="0">
                <a:solidFill>
                  <a:srgbClr val="07003A"/>
                </a:solidFill>
                <a:effectLst/>
                <a:latin typeface="-apple-system"/>
              </a:rPr>
              <a:t>no difference</a:t>
            </a:r>
            <a:r>
              <a:rPr lang="en-GB" b="0" i="0" dirty="0">
                <a:solidFill>
                  <a:srgbClr val="07003A"/>
                </a:solidFill>
                <a:effectLst/>
                <a:latin typeface="-apple-system"/>
              </a:rPr>
              <a:t> between control and variation versions</a:t>
            </a:r>
          </a:p>
          <a:p>
            <a:r>
              <a:rPr lang="en-GB" dirty="0">
                <a:solidFill>
                  <a:srgbClr val="07003A"/>
                </a:solidFill>
                <a:latin typeface="-apple-system"/>
              </a:rPr>
              <a:t>When to use </a:t>
            </a:r>
          </a:p>
          <a:p>
            <a:pPr lvl="1"/>
            <a:r>
              <a:rPr lang="en-GB" b="0" i="0" dirty="0">
                <a:solidFill>
                  <a:srgbClr val="07003A"/>
                </a:solidFill>
                <a:effectLst/>
                <a:latin typeface="-apple-system"/>
              </a:rPr>
              <a:t>when organizations are implementing a new A/B testing tool</a:t>
            </a:r>
          </a:p>
          <a:p>
            <a:pPr algn="l">
              <a:buFont typeface="Arial" panose="020B0604020202020204" pitchFamily="34" charset="0"/>
              <a:buChar char="•"/>
            </a:pPr>
            <a:r>
              <a:rPr lang="en-GB" b="0" i="0" dirty="0">
                <a:solidFill>
                  <a:srgbClr val="07003A"/>
                </a:solidFill>
                <a:effectLst/>
                <a:latin typeface="-apple-system"/>
              </a:rPr>
              <a:t>Checking the accuracy of the </a:t>
            </a:r>
            <a:r>
              <a:rPr lang="en-GB" b="0" i="0" u="none" strike="noStrike" dirty="0">
                <a:solidFill>
                  <a:srgbClr val="2196F3"/>
                </a:solidFill>
                <a:effectLst/>
                <a:latin typeface="-apple-system"/>
                <a:hlinkClick r:id="rId2"/>
              </a:rPr>
              <a:t>A/B testing</a:t>
            </a:r>
            <a:r>
              <a:rPr lang="en-GB" b="0" i="0" dirty="0">
                <a:solidFill>
                  <a:srgbClr val="07003A"/>
                </a:solidFill>
                <a:effectLst/>
                <a:latin typeface="-apple-system"/>
              </a:rPr>
              <a:t> tool being implemented</a:t>
            </a:r>
          </a:p>
          <a:p>
            <a:pPr algn="l">
              <a:buFont typeface="Arial" panose="020B0604020202020204" pitchFamily="34" charset="0"/>
              <a:buChar char="•"/>
            </a:pPr>
            <a:r>
              <a:rPr lang="en-GB" b="0" i="0" dirty="0">
                <a:solidFill>
                  <a:srgbClr val="07003A"/>
                </a:solidFill>
                <a:effectLst/>
                <a:latin typeface="-apple-system"/>
              </a:rPr>
              <a:t>Setting a baseline </a:t>
            </a:r>
            <a:r>
              <a:rPr lang="en-GB" b="0" i="0" u="none" strike="noStrike" dirty="0">
                <a:solidFill>
                  <a:srgbClr val="2196F3"/>
                </a:solidFill>
                <a:effectLst/>
                <a:latin typeface="-apple-system"/>
                <a:hlinkClick r:id="rId3"/>
              </a:rPr>
              <a:t>conversion rate</a:t>
            </a:r>
            <a:r>
              <a:rPr lang="en-GB" b="0" i="0" dirty="0">
                <a:solidFill>
                  <a:srgbClr val="07003A"/>
                </a:solidFill>
                <a:effectLst/>
                <a:latin typeface="-apple-system"/>
              </a:rPr>
              <a:t> for future A/B tests</a:t>
            </a:r>
          </a:p>
          <a:p>
            <a:pPr algn="l">
              <a:buFont typeface="Arial" panose="020B0604020202020204" pitchFamily="34" charset="0"/>
              <a:buChar char="•"/>
            </a:pPr>
            <a:r>
              <a:rPr lang="en-GB" b="0" i="0" dirty="0">
                <a:solidFill>
                  <a:srgbClr val="07003A"/>
                </a:solidFill>
                <a:effectLst/>
                <a:latin typeface="-apple-system"/>
              </a:rPr>
              <a:t>Deciding on a minimum </a:t>
            </a:r>
            <a:r>
              <a:rPr lang="en-GB" b="0" i="0" u="none" strike="noStrike" dirty="0">
                <a:solidFill>
                  <a:srgbClr val="2196F3"/>
                </a:solidFill>
                <a:effectLst/>
                <a:latin typeface="-apple-system"/>
                <a:hlinkClick r:id="rId4"/>
              </a:rPr>
              <a:t>sample size</a:t>
            </a:r>
            <a:endParaRPr lang="en-GB" b="0" i="0" dirty="0">
              <a:solidFill>
                <a:srgbClr val="07003A"/>
              </a:solidFill>
              <a:effectLst/>
              <a:latin typeface="-apple-system"/>
            </a:endParaRPr>
          </a:p>
          <a:p>
            <a:pPr lvl="1"/>
            <a:r>
              <a:rPr lang="en-GB" b="0" i="0" dirty="0">
                <a:solidFill>
                  <a:srgbClr val="07003A"/>
                </a:solidFill>
                <a:effectLst/>
                <a:latin typeface="-apple-system"/>
              </a:rPr>
              <a:t>Organizations who are about to purchase an A/B testing tool or want to switch to a new testing software may run an A/A test to ensure that the new software works fine and has been set up correctly</a:t>
            </a:r>
          </a:p>
          <a:p>
            <a:r>
              <a:rPr lang="en-GB" b="0" i="0" dirty="0">
                <a:solidFill>
                  <a:srgbClr val="07003A"/>
                </a:solidFill>
                <a:effectLst/>
                <a:latin typeface="-apple-system"/>
              </a:rPr>
              <a:t> a good way to run a sanity check before you run an A/B test</a:t>
            </a:r>
          </a:p>
          <a:p>
            <a:r>
              <a:rPr lang="en-GB" b="0" i="0" dirty="0">
                <a:solidFill>
                  <a:srgbClr val="07003A"/>
                </a:solidFill>
                <a:effectLst/>
                <a:latin typeface="-apple-system"/>
              </a:rPr>
              <a:t>check if there is any discrepancy in data, let’s say, between the number of visitors you see in your testing tool and the web analytics tool</a:t>
            </a:r>
          </a:p>
          <a:p>
            <a:pPr algn="l"/>
            <a:r>
              <a:rPr lang="en-GB" b="0" i="0" dirty="0">
                <a:solidFill>
                  <a:srgbClr val="07003A"/>
                </a:solidFill>
                <a:effectLst/>
                <a:latin typeface="-apple-system"/>
              </a:rPr>
              <a:t> in cases where an A/A test provides a winner between two identical variations, there is a problem. The reasons could be any of the following:</a:t>
            </a:r>
          </a:p>
          <a:p>
            <a:pPr algn="l">
              <a:buFont typeface="Arial" panose="020B0604020202020204" pitchFamily="34" charset="0"/>
              <a:buChar char="•"/>
            </a:pPr>
            <a:r>
              <a:rPr lang="en-GB" b="0" i="0" dirty="0">
                <a:solidFill>
                  <a:srgbClr val="07003A"/>
                </a:solidFill>
                <a:effectLst/>
                <a:latin typeface="-apple-system"/>
              </a:rPr>
              <a:t>The tool has not been set up correctly.</a:t>
            </a:r>
          </a:p>
          <a:p>
            <a:pPr algn="l">
              <a:buFont typeface="Arial" panose="020B0604020202020204" pitchFamily="34" charset="0"/>
              <a:buChar char="•"/>
            </a:pPr>
            <a:r>
              <a:rPr lang="en-GB" b="0" i="0" dirty="0">
                <a:solidFill>
                  <a:srgbClr val="07003A"/>
                </a:solidFill>
                <a:effectLst/>
                <a:latin typeface="-apple-system"/>
              </a:rPr>
              <a:t>The test hasn’t been conducted correctly.</a:t>
            </a:r>
          </a:p>
          <a:p>
            <a:pPr algn="l">
              <a:buFont typeface="Arial" panose="020B0604020202020204" pitchFamily="34" charset="0"/>
              <a:buChar char="•"/>
            </a:pPr>
            <a:r>
              <a:rPr lang="en-GB" b="0" i="0" dirty="0">
                <a:solidFill>
                  <a:srgbClr val="07003A"/>
                </a:solidFill>
                <a:effectLst/>
                <a:latin typeface="-apple-system"/>
              </a:rPr>
              <a:t>The testing tool is inefficient.</a:t>
            </a:r>
          </a:p>
          <a:p>
            <a:endParaRPr lang="en-GB" dirty="0"/>
          </a:p>
        </p:txBody>
      </p:sp>
    </p:spTree>
    <p:extLst>
      <p:ext uri="{BB962C8B-B14F-4D97-AF65-F5344CB8AC3E}">
        <p14:creationId xmlns:p14="http://schemas.microsoft.com/office/powerpoint/2010/main" val="257797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E04F-ACAB-E0F0-C826-5535EC5736EB}"/>
              </a:ext>
            </a:extLst>
          </p:cNvPr>
          <p:cNvSpPr>
            <a:spLocks noGrp="1"/>
          </p:cNvSpPr>
          <p:nvPr>
            <p:ph type="title"/>
          </p:nvPr>
        </p:nvSpPr>
        <p:spPr>
          <a:xfrm>
            <a:off x="0" y="0"/>
            <a:ext cx="10515600" cy="619125"/>
          </a:xfrm>
        </p:spPr>
        <p:txBody>
          <a:bodyPr>
            <a:normAutofit/>
          </a:bodyPr>
          <a:lstStyle/>
          <a:p>
            <a:r>
              <a:rPr lang="en-GB" sz="3200" dirty="0"/>
              <a:t>AA Test </a:t>
            </a:r>
            <a:r>
              <a:rPr lang="es-ES" sz="3200" dirty="0"/>
              <a:t>- </a:t>
            </a:r>
            <a:r>
              <a:rPr lang="en-GB" sz="3200" dirty="0"/>
              <a:t>Step By Step (</a:t>
            </a:r>
            <a:r>
              <a:rPr lang="en-GB" sz="3200" dirty="0" err="1"/>
              <a:t>Jupyter</a:t>
            </a:r>
            <a:r>
              <a:rPr lang="en-GB" sz="3200" dirty="0"/>
              <a:t> Notebook in Google </a:t>
            </a:r>
            <a:r>
              <a:rPr lang="en-GB" sz="3200" dirty="0" err="1"/>
              <a:t>Colab</a:t>
            </a:r>
            <a:r>
              <a:rPr lang="en-GB" sz="3200" dirty="0"/>
              <a:t>)</a:t>
            </a:r>
          </a:p>
        </p:txBody>
      </p:sp>
      <p:sp>
        <p:nvSpPr>
          <p:cNvPr id="3" name="Content Placeholder 2">
            <a:extLst>
              <a:ext uri="{FF2B5EF4-FFF2-40B4-BE49-F238E27FC236}">
                <a16:creationId xmlns:a16="http://schemas.microsoft.com/office/drawing/2014/main" id="{7E7B09D8-9B1B-593A-2D7D-7A99980DF22F}"/>
              </a:ext>
            </a:extLst>
          </p:cNvPr>
          <p:cNvSpPr>
            <a:spLocks noGrp="1"/>
          </p:cNvSpPr>
          <p:nvPr>
            <p:ph idx="1"/>
          </p:nvPr>
        </p:nvSpPr>
        <p:spPr>
          <a:xfrm>
            <a:off x="0" y="619125"/>
            <a:ext cx="10515600" cy="4351338"/>
          </a:xfrm>
        </p:spPr>
        <p:txBody>
          <a:bodyPr>
            <a:normAutofit/>
          </a:bodyPr>
          <a:lstStyle/>
          <a:p>
            <a:r>
              <a:rPr lang="es-ES" sz="1050" dirty="0" err="1"/>
              <a:t>Installs</a:t>
            </a:r>
            <a:r>
              <a:rPr lang="es-ES" sz="1050" dirty="0"/>
              <a:t> &amp; </a:t>
            </a:r>
            <a:r>
              <a:rPr lang="es-ES" sz="1050" dirty="0" err="1"/>
              <a:t>imports</a:t>
            </a:r>
            <a:r>
              <a:rPr lang="es-ES" sz="1050" dirty="0"/>
              <a:t> </a:t>
            </a:r>
            <a:r>
              <a:rPr lang="es-ES" sz="1050" dirty="0" err="1"/>
              <a:t>packages</a:t>
            </a:r>
            <a:endParaRPr lang="es-ES" sz="1050" dirty="0"/>
          </a:p>
          <a:p>
            <a:r>
              <a:rPr lang="es-ES" sz="1050" dirty="0" err="1"/>
              <a:t>Connect</a:t>
            </a:r>
            <a:r>
              <a:rPr lang="es-ES" sz="1050" dirty="0"/>
              <a:t> </a:t>
            </a:r>
            <a:r>
              <a:rPr lang="es-ES" sz="1050" dirty="0" err="1"/>
              <a:t>to</a:t>
            </a:r>
            <a:r>
              <a:rPr lang="es-ES" sz="1050" dirty="0"/>
              <a:t> </a:t>
            </a:r>
            <a:r>
              <a:rPr lang="es-ES" sz="1050" dirty="0" err="1"/>
              <a:t>Snowflake</a:t>
            </a:r>
            <a:r>
              <a:rPr lang="es-ES" sz="1050" dirty="0"/>
              <a:t> (</a:t>
            </a:r>
            <a:r>
              <a:rPr lang="es-ES" sz="1050" dirty="0" err="1"/>
              <a:t>sqlalchemy</a:t>
            </a:r>
            <a:r>
              <a:rPr lang="es-ES" sz="1050" dirty="0"/>
              <a:t>, </a:t>
            </a:r>
            <a:r>
              <a:rPr lang="es-ES" sz="1050" dirty="0" err="1"/>
              <a:t>snowflake.sqlalchemy</a:t>
            </a:r>
            <a:r>
              <a:rPr lang="es-ES" sz="1050" dirty="0"/>
              <a:t>)</a:t>
            </a:r>
          </a:p>
          <a:p>
            <a:r>
              <a:rPr lang="es-ES" sz="1050" dirty="0"/>
              <a:t>Defines </a:t>
            </a:r>
            <a:r>
              <a:rPr lang="es-ES" sz="1050" dirty="0" err="1"/>
              <a:t>functions</a:t>
            </a:r>
            <a:endParaRPr lang="es-ES" sz="1050" dirty="0"/>
          </a:p>
          <a:p>
            <a:pPr lvl="1"/>
            <a:r>
              <a:rPr lang="es-ES" sz="1000" dirty="0" err="1"/>
              <a:t>Return</a:t>
            </a:r>
            <a:r>
              <a:rPr lang="es-ES" sz="1000" dirty="0"/>
              <a:t> T-test p-</a:t>
            </a:r>
            <a:r>
              <a:rPr lang="es-ES" sz="1000" dirty="0" err="1"/>
              <a:t>value</a:t>
            </a:r>
            <a:endParaRPr lang="es-ES" sz="1000" dirty="0"/>
          </a:p>
          <a:p>
            <a:pPr lvl="1"/>
            <a:r>
              <a:rPr lang="es-ES" sz="1000" dirty="0"/>
              <a:t>Final </a:t>
            </a:r>
            <a:r>
              <a:rPr lang="es-ES" sz="1000" dirty="0" err="1"/>
              <a:t>function</a:t>
            </a:r>
            <a:r>
              <a:rPr lang="es-ES" sz="1000" dirty="0"/>
              <a:t> </a:t>
            </a:r>
            <a:r>
              <a:rPr lang="es-ES" sz="1000" dirty="0" err="1"/>
              <a:t>print_metrics</a:t>
            </a:r>
            <a:r>
              <a:rPr lang="es-ES" sz="1000" dirty="0"/>
              <a:t>(</a:t>
            </a:r>
            <a:r>
              <a:rPr lang="es-ES" sz="1000" dirty="0" err="1"/>
              <a:t>metric_stats</a:t>
            </a:r>
            <a:r>
              <a:rPr lang="es-ES" sz="1000" dirty="0"/>
              <a:t>, bucket1=‘treatment’,bucket2=‘control’)</a:t>
            </a:r>
          </a:p>
          <a:p>
            <a:r>
              <a:rPr lang="es-ES" sz="1100" dirty="0" err="1"/>
              <a:t>Extracts</a:t>
            </a:r>
            <a:r>
              <a:rPr lang="es-ES" sz="1100" dirty="0"/>
              <a:t> </a:t>
            </a:r>
            <a:r>
              <a:rPr lang="es-ES" sz="1100" dirty="0" err="1"/>
              <a:t>results</a:t>
            </a:r>
            <a:r>
              <a:rPr lang="es-ES" sz="1100" dirty="0"/>
              <a:t> </a:t>
            </a:r>
            <a:r>
              <a:rPr lang="es-ES" sz="1100" dirty="0" err="1"/>
              <a:t>from</a:t>
            </a:r>
            <a:r>
              <a:rPr lang="es-ES" sz="1100" dirty="0"/>
              <a:t> </a:t>
            </a:r>
            <a:r>
              <a:rPr lang="es-ES" sz="1100" dirty="0" err="1"/>
              <a:t>having</a:t>
            </a:r>
            <a:r>
              <a:rPr lang="es-ES" sz="1100" dirty="0"/>
              <a:t> run </a:t>
            </a:r>
            <a:r>
              <a:rPr lang="es-ES" sz="1100" dirty="0" err="1"/>
              <a:t>the</a:t>
            </a:r>
            <a:r>
              <a:rPr lang="es-ES" sz="1100" dirty="0"/>
              <a:t> AA test </a:t>
            </a:r>
            <a:r>
              <a:rPr lang="es-ES" sz="1100" dirty="0" err="1"/>
              <a:t>which</a:t>
            </a:r>
            <a:r>
              <a:rPr lang="es-ES" sz="1100" dirty="0"/>
              <a:t> are </a:t>
            </a:r>
            <a:r>
              <a:rPr lang="es-ES" sz="1100" dirty="0" err="1"/>
              <a:t>stored</a:t>
            </a:r>
            <a:r>
              <a:rPr lang="es-ES" sz="1100" dirty="0"/>
              <a:t> in </a:t>
            </a:r>
            <a:r>
              <a:rPr lang="es-ES" sz="1100" dirty="0" err="1"/>
              <a:t>Snowflake</a:t>
            </a:r>
            <a:endParaRPr lang="es-ES" sz="1100" dirty="0"/>
          </a:p>
          <a:p>
            <a:pPr lvl="1"/>
            <a:r>
              <a:rPr lang="es-ES" sz="700" dirty="0" err="1"/>
              <a:t>Think</a:t>
            </a:r>
            <a:r>
              <a:rPr lang="es-ES" sz="700" dirty="0"/>
              <a:t> </a:t>
            </a:r>
            <a:r>
              <a:rPr lang="es-ES" sz="700" dirty="0" err="1"/>
              <a:t>needs</a:t>
            </a:r>
            <a:r>
              <a:rPr lang="es-ES" sz="700" dirty="0"/>
              <a:t> </a:t>
            </a:r>
            <a:r>
              <a:rPr lang="es-ES" sz="700" dirty="0" err="1"/>
              <a:t>to</a:t>
            </a:r>
            <a:r>
              <a:rPr lang="es-ES" sz="700" dirty="0"/>
              <a:t> </a:t>
            </a:r>
            <a:r>
              <a:rPr lang="es-ES" sz="700" dirty="0" err="1"/>
              <a:t>unhash</a:t>
            </a:r>
            <a:r>
              <a:rPr lang="es-ES" sz="700" dirty="0"/>
              <a:t> data </a:t>
            </a:r>
            <a:r>
              <a:rPr lang="es-ES" sz="700" dirty="0" err="1"/>
              <a:t>using</a:t>
            </a:r>
            <a:r>
              <a:rPr lang="es-ES" sz="700" dirty="0"/>
              <a:t> hash </a:t>
            </a:r>
            <a:r>
              <a:rPr lang="es-ES" sz="700" dirty="0" err="1"/>
              <a:t>function</a:t>
            </a:r>
            <a:r>
              <a:rPr lang="es-ES" sz="700" dirty="0"/>
              <a:t> &amp; hash </a:t>
            </a:r>
            <a:r>
              <a:rPr lang="es-ES" sz="700" dirty="0" err="1"/>
              <a:t>salt</a:t>
            </a:r>
            <a:r>
              <a:rPr lang="es-ES" sz="700" dirty="0"/>
              <a:t> </a:t>
            </a:r>
          </a:p>
          <a:p>
            <a:r>
              <a:rPr lang="es-ES" sz="1100" dirty="0" err="1"/>
              <a:t>metric_stats</a:t>
            </a:r>
            <a:r>
              <a:rPr lang="es-ES" sz="1100" dirty="0"/>
              <a:t> </a:t>
            </a:r>
            <a:r>
              <a:rPr lang="es-ES" sz="1100" dirty="0" err="1"/>
              <a:t>is</a:t>
            </a:r>
            <a:r>
              <a:rPr lang="es-ES" sz="1100" dirty="0"/>
              <a:t> </a:t>
            </a:r>
            <a:r>
              <a:rPr lang="es-ES" sz="1100" dirty="0" err="1"/>
              <a:t>basically</a:t>
            </a:r>
            <a:r>
              <a:rPr lang="es-ES" sz="1100" dirty="0"/>
              <a:t> a table </a:t>
            </a:r>
            <a:r>
              <a:rPr lang="es-ES" sz="1100" dirty="0" err="1"/>
              <a:t>returned</a:t>
            </a:r>
            <a:r>
              <a:rPr lang="es-ES" sz="1100" dirty="0"/>
              <a:t> </a:t>
            </a:r>
            <a:r>
              <a:rPr lang="es-ES" sz="1100" dirty="0" err="1"/>
              <a:t>from</a:t>
            </a:r>
            <a:r>
              <a:rPr lang="es-ES" sz="1100" dirty="0"/>
              <a:t> </a:t>
            </a:r>
            <a:r>
              <a:rPr lang="es-ES" sz="1100" dirty="0" err="1"/>
              <a:t>inline</a:t>
            </a:r>
            <a:r>
              <a:rPr lang="es-ES" sz="1100" dirty="0"/>
              <a:t> SQL</a:t>
            </a:r>
          </a:p>
          <a:p>
            <a:pPr lvl="1"/>
            <a:r>
              <a:rPr lang="es-ES" sz="1000" dirty="0"/>
              <a:t>%%</a:t>
            </a:r>
            <a:r>
              <a:rPr lang="es-ES" sz="1000" dirty="0" err="1"/>
              <a:t>sql</a:t>
            </a:r>
            <a:r>
              <a:rPr lang="es-ES" sz="1000" dirty="0"/>
              <a:t> </a:t>
            </a:r>
            <a:r>
              <a:rPr lang="es-ES" sz="1000" dirty="0" err="1"/>
              <a:t>metric_stats</a:t>
            </a:r>
            <a:r>
              <a:rPr lang="es-ES" sz="1000" dirty="0"/>
              <a:t> &lt;&lt; </a:t>
            </a:r>
          </a:p>
          <a:p>
            <a:pPr lvl="2"/>
            <a:r>
              <a:rPr lang="es-ES" sz="800" dirty="0"/>
              <a:t>WITH </a:t>
            </a:r>
            <a:r>
              <a:rPr lang="es-ES" sz="800" dirty="0" err="1"/>
              <a:t>metrics</a:t>
            </a:r>
            <a:r>
              <a:rPr lang="es-ES" sz="800" dirty="0"/>
              <a:t> AS ( ….. Full SQL script </a:t>
            </a:r>
            <a:r>
              <a:rPr lang="es-ES" sz="800" dirty="0" err="1"/>
              <a:t>that</a:t>
            </a:r>
            <a:r>
              <a:rPr lang="es-ES" sz="800" dirty="0"/>
              <a:t> </a:t>
            </a:r>
            <a:r>
              <a:rPr lang="es-ES" sz="800" dirty="0" err="1"/>
              <a:t>returns</a:t>
            </a:r>
            <a:r>
              <a:rPr lang="es-ES" sz="800" dirty="0"/>
              <a:t> table </a:t>
            </a:r>
            <a:r>
              <a:rPr lang="es-ES" sz="800" dirty="0" err="1"/>
              <a:t>like</a:t>
            </a:r>
            <a:r>
              <a:rPr lang="es-ES" sz="800" dirty="0"/>
              <a:t> </a:t>
            </a:r>
            <a:r>
              <a:rPr lang="es-ES" sz="800" dirty="0" err="1"/>
              <a:t>below</a:t>
            </a:r>
            <a:r>
              <a:rPr lang="es-ES" sz="800" dirty="0"/>
              <a:t>, </a:t>
            </a:r>
            <a:r>
              <a:rPr lang="es-ES" sz="800" dirty="0" err="1"/>
              <a:t>with</a:t>
            </a:r>
            <a:r>
              <a:rPr lang="es-ES" sz="800" dirty="0"/>
              <a:t> params )</a:t>
            </a:r>
          </a:p>
          <a:p>
            <a:pPr lvl="2"/>
            <a:r>
              <a:rPr lang="es-ES" sz="800" dirty="0"/>
              <a:t>WHERE </a:t>
            </a:r>
            <a:r>
              <a:rPr lang="es-ES" sz="800" dirty="0" err="1"/>
              <a:t>dt</a:t>
            </a:r>
            <a:r>
              <a:rPr lang="es-ES" sz="800" dirty="0"/>
              <a:t> {{</a:t>
            </a:r>
            <a:r>
              <a:rPr lang="es-ES" sz="800" dirty="0" err="1"/>
              <a:t>date_range</a:t>
            </a:r>
            <a:r>
              <a:rPr lang="es-ES" sz="800" dirty="0"/>
              <a:t>}}    </a:t>
            </a:r>
          </a:p>
          <a:p>
            <a:pPr lvl="1"/>
            <a:r>
              <a:rPr lang="es-ES" sz="1000" dirty="0"/>
              <a:t>For </a:t>
            </a:r>
            <a:r>
              <a:rPr lang="es-ES" sz="1000" dirty="0" err="1"/>
              <a:t>each</a:t>
            </a:r>
            <a:r>
              <a:rPr lang="es-ES" sz="1000" dirty="0"/>
              <a:t> </a:t>
            </a:r>
            <a:r>
              <a:rPr lang="es-ES" sz="1000" dirty="0" err="1"/>
              <a:t>metric</a:t>
            </a:r>
            <a:r>
              <a:rPr lang="es-ES" sz="1000" dirty="0"/>
              <a:t>: </a:t>
            </a:r>
            <a:r>
              <a:rPr lang="es-ES" sz="1000" dirty="0" err="1"/>
              <a:t>considers</a:t>
            </a:r>
            <a:r>
              <a:rPr lang="es-ES" sz="1000" dirty="0"/>
              <a:t> </a:t>
            </a:r>
            <a:r>
              <a:rPr lang="es-ES" sz="1000" dirty="0" err="1"/>
              <a:t>the</a:t>
            </a:r>
            <a:r>
              <a:rPr lang="es-ES" sz="1000" dirty="0"/>
              <a:t> mean, </a:t>
            </a:r>
            <a:r>
              <a:rPr lang="es-ES" sz="1000" dirty="0" err="1"/>
              <a:t>variance</a:t>
            </a:r>
            <a:r>
              <a:rPr lang="es-ES" sz="1000" dirty="0"/>
              <a:t>, and </a:t>
            </a:r>
            <a:r>
              <a:rPr lang="es-ES" sz="1000" dirty="0" err="1"/>
              <a:t>sample</a:t>
            </a:r>
            <a:r>
              <a:rPr lang="es-ES" sz="1000" dirty="0"/>
              <a:t> </a:t>
            </a:r>
            <a:r>
              <a:rPr lang="es-ES" sz="1000" dirty="0" err="1"/>
              <a:t>size</a:t>
            </a:r>
            <a:r>
              <a:rPr lang="es-ES" sz="1000" dirty="0"/>
              <a:t> </a:t>
            </a:r>
            <a:r>
              <a:rPr lang="es-ES" sz="1000" dirty="0" err="1"/>
              <a:t>of</a:t>
            </a:r>
            <a:r>
              <a:rPr lang="es-ES" sz="1000" dirty="0"/>
              <a:t> </a:t>
            </a:r>
            <a:r>
              <a:rPr lang="es-ES" sz="1000" dirty="0" err="1"/>
              <a:t>the</a:t>
            </a:r>
            <a:r>
              <a:rPr lang="es-ES" sz="1000" dirty="0"/>
              <a:t> </a:t>
            </a:r>
            <a:r>
              <a:rPr lang="es-ES" sz="1000" dirty="0" err="1"/>
              <a:t>treatment</a:t>
            </a:r>
            <a:r>
              <a:rPr lang="es-ES" sz="1000" dirty="0"/>
              <a:t>, control and </a:t>
            </a:r>
            <a:r>
              <a:rPr lang="es-ES" sz="1000" dirty="0" err="1"/>
              <a:t>other</a:t>
            </a:r>
            <a:r>
              <a:rPr lang="es-ES" sz="1000" dirty="0"/>
              <a:t> </a:t>
            </a:r>
            <a:r>
              <a:rPr lang="es-ES" sz="1000" dirty="0" err="1"/>
              <a:t>groups</a:t>
            </a:r>
            <a:endParaRPr lang="es-ES" sz="1000" dirty="0"/>
          </a:p>
          <a:p>
            <a:endParaRPr lang="es-ES" sz="1400" dirty="0"/>
          </a:p>
          <a:p>
            <a:endParaRPr lang="en-GB" sz="1050" dirty="0"/>
          </a:p>
          <a:p>
            <a:endParaRPr lang="en-GB" sz="1050" dirty="0"/>
          </a:p>
        </p:txBody>
      </p:sp>
      <p:graphicFrame>
        <p:nvGraphicFramePr>
          <p:cNvPr id="4" name="Table 3">
            <a:extLst>
              <a:ext uri="{FF2B5EF4-FFF2-40B4-BE49-F238E27FC236}">
                <a16:creationId xmlns:a16="http://schemas.microsoft.com/office/drawing/2014/main" id="{FB842A07-E377-F963-E9C0-49C270FD0313}"/>
              </a:ext>
            </a:extLst>
          </p:cNvPr>
          <p:cNvGraphicFramePr>
            <a:graphicFrameLocks noGrp="1"/>
          </p:cNvGraphicFramePr>
          <p:nvPr/>
        </p:nvGraphicFramePr>
        <p:xfrm>
          <a:off x="765167" y="4718803"/>
          <a:ext cx="8864030" cy="1593097"/>
        </p:xfrm>
        <a:graphic>
          <a:graphicData uri="http://schemas.openxmlformats.org/drawingml/2006/table">
            <a:tbl>
              <a:tblPr firstRow="1" bandRow="1">
                <a:tableStyleId>{5C22544A-7EE6-4342-B048-85BDC9FD1C3A}</a:tableStyleId>
              </a:tblPr>
              <a:tblGrid>
                <a:gridCol w="968383">
                  <a:extLst>
                    <a:ext uri="{9D8B030D-6E8A-4147-A177-3AD203B41FA5}">
                      <a16:colId xmlns:a16="http://schemas.microsoft.com/office/drawing/2014/main" val="783015367"/>
                    </a:ext>
                  </a:extLst>
                </a:gridCol>
                <a:gridCol w="1038225">
                  <a:extLst>
                    <a:ext uri="{9D8B030D-6E8A-4147-A177-3AD203B41FA5}">
                      <a16:colId xmlns:a16="http://schemas.microsoft.com/office/drawing/2014/main" val="3413123837"/>
                    </a:ext>
                  </a:extLst>
                </a:gridCol>
                <a:gridCol w="819150">
                  <a:extLst>
                    <a:ext uri="{9D8B030D-6E8A-4147-A177-3AD203B41FA5}">
                      <a16:colId xmlns:a16="http://schemas.microsoft.com/office/drawing/2014/main" val="989673308"/>
                    </a:ext>
                  </a:extLst>
                </a:gridCol>
                <a:gridCol w="719854">
                  <a:extLst>
                    <a:ext uri="{9D8B030D-6E8A-4147-A177-3AD203B41FA5}">
                      <a16:colId xmlns:a16="http://schemas.microsoft.com/office/drawing/2014/main" val="4096584269"/>
                    </a:ext>
                  </a:extLst>
                </a:gridCol>
                <a:gridCol w="886403">
                  <a:extLst>
                    <a:ext uri="{9D8B030D-6E8A-4147-A177-3AD203B41FA5}">
                      <a16:colId xmlns:a16="http://schemas.microsoft.com/office/drawing/2014/main" val="2092669245"/>
                    </a:ext>
                  </a:extLst>
                </a:gridCol>
                <a:gridCol w="886403">
                  <a:extLst>
                    <a:ext uri="{9D8B030D-6E8A-4147-A177-3AD203B41FA5}">
                      <a16:colId xmlns:a16="http://schemas.microsoft.com/office/drawing/2014/main" val="802923417"/>
                    </a:ext>
                  </a:extLst>
                </a:gridCol>
                <a:gridCol w="886403">
                  <a:extLst>
                    <a:ext uri="{9D8B030D-6E8A-4147-A177-3AD203B41FA5}">
                      <a16:colId xmlns:a16="http://schemas.microsoft.com/office/drawing/2014/main" val="4191294476"/>
                    </a:ext>
                  </a:extLst>
                </a:gridCol>
                <a:gridCol w="886403">
                  <a:extLst>
                    <a:ext uri="{9D8B030D-6E8A-4147-A177-3AD203B41FA5}">
                      <a16:colId xmlns:a16="http://schemas.microsoft.com/office/drawing/2014/main" val="3712885345"/>
                    </a:ext>
                  </a:extLst>
                </a:gridCol>
                <a:gridCol w="886403">
                  <a:extLst>
                    <a:ext uri="{9D8B030D-6E8A-4147-A177-3AD203B41FA5}">
                      <a16:colId xmlns:a16="http://schemas.microsoft.com/office/drawing/2014/main" val="2025390272"/>
                    </a:ext>
                  </a:extLst>
                </a:gridCol>
                <a:gridCol w="886403">
                  <a:extLst>
                    <a:ext uri="{9D8B030D-6E8A-4147-A177-3AD203B41FA5}">
                      <a16:colId xmlns:a16="http://schemas.microsoft.com/office/drawing/2014/main" val="613391248"/>
                    </a:ext>
                  </a:extLst>
                </a:gridCol>
              </a:tblGrid>
              <a:tr h="503980">
                <a:tc>
                  <a:txBody>
                    <a:bodyPr/>
                    <a:lstStyle/>
                    <a:p>
                      <a:r>
                        <a:rPr lang="es-ES" sz="1100" dirty="0" err="1"/>
                        <a:t>Metric</a:t>
                      </a:r>
                      <a:endParaRPr lang="en-GB" sz="1100" dirty="0"/>
                    </a:p>
                  </a:txBody>
                  <a:tcPr>
                    <a:solidFill>
                      <a:srgbClr val="00B050"/>
                    </a:solidFill>
                  </a:tcPr>
                </a:tc>
                <a:tc>
                  <a:txBody>
                    <a:bodyPr/>
                    <a:lstStyle/>
                    <a:p>
                      <a:r>
                        <a:rPr lang="es-ES" sz="1100" dirty="0" err="1"/>
                        <a:t>Treatment</a:t>
                      </a:r>
                      <a:r>
                        <a:rPr lang="es-ES" sz="1100" dirty="0"/>
                        <a:t> Mean</a:t>
                      </a:r>
                      <a:endParaRPr lang="en-GB" sz="1100" dirty="0"/>
                    </a:p>
                  </a:txBody>
                  <a:tcPr>
                    <a:solidFill>
                      <a:srgbClr val="00B050"/>
                    </a:solidFill>
                  </a:tcPr>
                </a:tc>
                <a:tc>
                  <a:txBody>
                    <a:bodyPr/>
                    <a:lstStyle/>
                    <a:p>
                      <a:r>
                        <a:rPr lang="es-ES" sz="1100" dirty="0"/>
                        <a:t>Control Mean</a:t>
                      </a:r>
                      <a:endParaRPr lang="en-GB" sz="1100" dirty="0"/>
                    </a:p>
                  </a:txBody>
                  <a:tcPr>
                    <a:solidFill>
                      <a:srgbClr val="00B050"/>
                    </a:solidFill>
                  </a:tcPr>
                </a:tc>
                <a:tc>
                  <a:txBody>
                    <a:bodyPr/>
                    <a:lstStyle/>
                    <a:p>
                      <a:r>
                        <a:rPr lang="es-ES" sz="1100" dirty="0" err="1"/>
                        <a:t>Other</a:t>
                      </a:r>
                      <a:r>
                        <a:rPr lang="es-ES" sz="1100" dirty="0"/>
                        <a:t> Mean</a:t>
                      </a:r>
                      <a:endParaRPr lang="en-GB" sz="1100" dirty="0"/>
                    </a:p>
                  </a:txBody>
                  <a:tcPr>
                    <a:solidFill>
                      <a:srgbClr val="00B050"/>
                    </a:solidFill>
                  </a:tcPr>
                </a:tc>
                <a:tc>
                  <a:txBody>
                    <a:bodyPr/>
                    <a:lstStyle/>
                    <a:p>
                      <a:r>
                        <a:rPr lang="es-ES" sz="1100" dirty="0" err="1"/>
                        <a:t>Treatment</a:t>
                      </a:r>
                      <a:r>
                        <a:rPr lang="es-ES" sz="1100" dirty="0"/>
                        <a:t> </a:t>
                      </a:r>
                      <a:r>
                        <a:rPr lang="es-ES" sz="1100" dirty="0" err="1"/>
                        <a:t>Variance</a:t>
                      </a:r>
                      <a:endParaRPr lang="en-GB" sz="1100" dirty="0"/>
                    </a:p>
                  </a:txBody>
                  <a:tcPr>
                    <a:solidFill>
                      <a:srgbClr val="00B050"/>
                    </a:solidFill>
                  </a:tcPr>
                </a:tc>
                <a:tc>
                  <a:txBody>
                    <a:bodyPr/>
                    <a:lstStyle/>
                    <a:p>
                      <a:r>
                        <a:rPr lang="es-ES" sz="1100" dirty="0"/>
                        <a:t>Control </a:t>
                      </a:r>
                      <a:r>
                        <a:rPr lang="es-ES" sz="1100" dirty="0" err="1"/>
                        <a:t>Variance</a:t>
                      </a:r>
                      <a:endParaRPr lang="en-GB" sz="1100" dirty="0"/>
                    </a:p>
                  </a:txBody>
                  <a:tcPr>
                    <a:solidFill>
                      <a:srgbClr val="00B050"/>
                    </a:solidFill>
                  </a:tcPr>
                </a:tc>
                <a:tc>
                  <a:txBody>
                    <a:bodyPr/>
                    <a:lstStyle/>
                    <a:p>
                      <a:r>
                        <a:rPr lang="es-ES" sz="1100" dirty="0" err="1"/>
                        <a:t>Other</a:t>
                      </a:r>
                      <a:r>
                        <a:rPr lang="es-ES" sz="1100" dirty="0"/>
                        <a:t> </a:t>
                      </a:r>
                      <a:r>
                        <a:rPr lang="es-ES" sz="1100" dirty="0" err="1"/>
                        <a:t>Vartiance</a:t>
                      </a:r>
                      <a:endParaRPr lang="en-GB" sz="1100" dirty="0"/>
                    </a:p>
                  </a:txBody>
                  <a:tcPr>
                    <a:solidFill>
                      <a:srgbClr val="00B050"/>
                    </a:solidFill>
                  </a:tcPr>
                </a:tc>
                <a:tc>
                  <a:txBody>
                    <a:bodyPr/>
                    <a:lstStyle/>
                    <a:p>
                      <a:r>
                        <a:rPr lang="es-ES" sz="1100" dirty="0" err="1"/>
                        <a:t>Treatment</a:t>
                      </a:r>
                      <a:r>
                        <a:rPr lang="es-ES" sz="1100" dirty="0"/>
                        <a:t> </a:t>
                      </a:r>
                      <a:r>
                        <a:rPr lang="es-ES" sz="1100" dirty="0" err="1"/>
                        <a:t>Sample</a:t>
                      </a:r>
                      <a:r>
                        <a:rPr lang="es-ES" sz="1100" dirty="0"/>
                        <a:t> </a:t>
                      </a:r>
                      <a:r>
                        <a:rPr lang="es-ES" sz="1100" dirty="0" err="1"/>
                        <a:t>Size</a:t>
                      </a:r>
                      <a:endParaRPr lang="en-GB" sz="1100" dirty="0"/>
                    </a:p>
                  </a:txBody>
                  <a:tcPr>
                    <a:solidFill>
                      <a:srgbClr val="00B050"/>
                    </a:solidFill>
                  </a:tcPr>
                </a:tc>
                <a:tc>
                  <a:txBody>
                    <a:bodyPr/>
                    <a:lstStyle/>
                    <a:p>
                      <a:r>
                        <a:rPr lang="es-ES" sz="1100" dirty="0"/>
                        <a:t>Control </a:t>
                      </a:r>
                      <a:r>
                        <a:rPr lang="es-ES" sz="1100" dirty="0" err="1"/>
                        <a:t>Sample</a:t>
                      </a:r>
                      <a:r>
                        <a:rPr lang="es-ES" sz="1100" dirty="0"/>
                        <a:t> </a:t>
                      </a:r>
                      <a:r>
                        <a:rPr lang="es-ES" sz="1100" dirty="0" err="1"/>
                        <a:t>Size</a:t>
                      </a:r>
                      <a:endParaRPr lang="en-GB" sz="1100" dirty="0"/>
                    </a:p>
                  </a:txBody>
                  <a:tcPr>
                    <a:solidFill>
                      <a:srgbClr val="00B050"/>
                    </a:solidFill>
                  </a:tcPr>
                </a:tc>
                <a:tc>
                  <a:txBody>
                    <a:bodyPr/>
                    <a:lstStyle/>
                    <a:p>
                      <a:r>
                        <a:rPr lang="es-ES" sz="1100" dirty="0" err="1"/>
                        <a:t>Other</a:t>
                      </a:r>
                      <a:r>
                        <a:rPr lang="es-ES" sz="1100" dirty="0"/>
                        <a:t> </a:t>
                      </a:r>
                      <a:r>
                        <a:rPr lang="es-ES" sz="1100" dirty="0" err="1"/>
                        <a:t>Sample</a:t>
                      </a:r>
                      <a:r>
                        <a:rPr lang="es-ES" sz="1100" dirty="0"/>
                        <a:t> </a:t>
                      </a:r>
                      <a:r>
                        <a:rPr lang="es-ES" sz="1100" dirty="0" err="1"/>
                        <a:t>Size</a:t>
                      </a:r>
                      <a:endParaRPr lang="en-GB" sz="1100" dirty="0"/>
                    </a:p>
                  </a:txBody>
                  <a:tcPr>
                    <a:solidFill>
                      <a:srgbClr val="00B050"/>
                    </a:solidFill>
                  </a:tcPr>
                </a:tc>
                <a:extLst>
                  <a:ext uri="{0D108BD9-81ED-4DB2-BD59-A6C34878D82A}">
                    <a16:rowId xmlns:a16="http://schemas.microsoft.com/office/drawing/2014/main" val="1666191758"/>
                  </a:ext>
                </a:extLst>
              </a:tr>
              <a:tr h="363039">
                <a:tc>
                  <a:txBody>
                    <a:bodyPr/>
                    <a:lstStyle/>
                    <a:p>
                      <a:r>
                        <a:rPr lang="es-ES" sz="1100" dirty="0" err="1"/>
                        <a:t>Conversions</a:t>
                      </a:r>
                      <a:endParaRPr lang="en-GB" sz="1100" dirty="0"/>
                    </a:p>
                  </a:txBody>
                  <a:tcPr/>
                </a:tc>
                <a:tc>
                  <a:txBody>
                    <a:bodyPr/>
                    <a:lstStyle/>
                    <a:p>
                      <a:r>
                        <a:rPr lang="es-ES" sz="1100" dirty="0"/>
                        <a:t>0.6</a:t>
                      </a:r>
                      <a:endParaRPr lang="en-GB" sz="1100" dirty="0"/>
                    </a:p>
                  </a:txBody>
                  <a:tcPr/>
                </a:tc>
                <a:tc>
                  <a:txBody>
                    <a:bodyPr/>
                    <a:lstStyle/>
                    <a:p>
                      <a:r>
                        <a:rPr lang="es-ES" sz="1100" dirty="0"/>
                        <a:t>0.61</a:t>
                      </a:r>
                      <a:endParaRPr lang="en-GB" sz="1100" dirty="0"/>
                    </a:p>
                  </a:txBody>
                  <a:tcPr/>
                </a:tc>
                <a:tc>
                  <a:txBody>
                    <a:bodyPr/>
                    <a:lstStyle/>
                    <a:p>
                      <a:r>
                        <a:rPr lang="es-ES" sz="1100" dirty="0"/>
                        <a:t>0.58</a:t>
                      </a:r>
                      <a:endParaRPr lang="en-GB" sz="1100" dirty="0"/>
                    </a:p>
                  </a:txBody>
                  <a:tcPr/>
                </a:tc>
                <a:tc>
                  <a:txBody>
                    <a:bodyPr/>
                    <a:lstStyle/>
                    <a:p>
                      <a:r>
                        <a:rPr lang="es-ES" sz="1100" dirty="0"/>
                        <a:t>0.1</a:t>
                      </a:r>
                      <a:endParaRPr lang="en-GB" sz="1100" dirty="0"/>
                    </a:p>
                  </a:txBody>
                  <a:tcPr/>
                </a:tc>
                <a:tc>
                  <a:txBody>
                    <a:bodyPr/>
                    <a:lstStyle/>
                    <a:p>
                      <a:r>
                        <a:rPr lang="es-ES" sz="1100" dirty="0"/>
                        <a:t>0.1</a:t>
                      </a:r>
                      <a:endParaRPr lang="en-GB" sz="1100" dirty="0"/>
                    </a:p>
                  </a:txBody>
                  <a:tcPr/>
                </a:tc>
                <a:tc>
                  <a:txBody>
                    <a:bodyPr/>
                    <a:lstStyle/>
                    <a:p>
                      <a:r>
                        <a:rPr lang="es-ES" sz="1100" dirty="0"/>
                        <a:t>0.09</a:t>
                      </a:r>
                      <a:endParaRPr lang="en-GB" sz="1100" dirty="0"/>
                    </a:p>
                  </a:txBody>
                  <a:tcPr/>
                </a:tc>
                <a:tc>
                  <a:txBody>
                    <a:bodyPr/>
                    <a:lstStyle/>
                    <a:p>
                      <a:r>
                        <a:rPr lang="es-ES" sz="1100" dirty="0"/>
                        <a:t>2000</a:t>
                      </a:r>
                      <a:endParaRPr lang="en-GB" sz="1100" dirty="0"/>
                    </a:p>
                  </a:txBody>
                  <a:tcPr/>
                </a:tc>
                <a:tc>
                  <a:txBody>
                    <a:bodyPr/>
                    <a:lstStyle/>
                    <a:p>
                      <a:r>
                        <a:rPr lang="es-ES" sz="1100" dirty="0"/>
                        <a:t>2010</a:t>
                      </a:r>
                      <a:endParaRPr lang="en-GB" sz="1100" dirty="0"/>
                    </a:p>
                  </a:txBody>
                  <a:tcPr/>
                </a:tc>
                <a:tc>
                  <a:txBody>
                    <a:bodyPr/>
                    <a:lstStyle/>
                    <a:p>
                      <a:r>
                        <a:rPr lang="es-ES" sz="1100" dirty="0"/>
                        <a:t>1995</a:t>
                      </a:r>
                      <a:endParaRPr lang="en-GB" sz="1100" dirty="0"/>
                    </a:p>
                  </a:txBody>
                  <a:tcPr/>
                </a:tc>
                <a:extLst>
                  <a:ext uri="{0D108BD9-81ED-4DB2-BD59-A6C34878D82A}">
                    <a16:rowId xmlns:a16="http://schemas.microsoft.com/office/drawing/2014/main" val="3901614005"/>
                  </a:ext>
                </a:extLst>
              </a:tr>
              <a:tr h="363039">
                <a:tc>
                  <a:txBody>
                    <a:bodyPr/>
                    <a:lstStyle/>
                    <a:p>
                      <a:r>
                        <a:rPr lang="es-ES" sz="1100" dirty="0" err="1"/>
                        <a:t>Clicks</a:t>
                      </a:r>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3405587768"/>
                  </a:ext>
                </a:extLst>
              </a:tr>
              <a:tr h="363039">
                <a:tc>
                  <a:txBody>
                    <a:bodyPr/>
                    <a:lstStyle/>
                    <a:p>
                      <a:r>
                        <a:rPr lang="es-ES" sz="1100" dirty="0"/>
                        <a:t>Time </a:t>
                      </a:r>
                      <a:r>
                        <a:rPr lang="es-ES" sz="1100" dirty="0" err="1"/>
                        <a:t>on</a:t>
                      </a:r>
                      <a:r>
                        <a:rPr lang="es-ES" sz="1100" dirty="0"/>
                        <a:t> page</a:t>
                      </a:r>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573733627"/>
                  </a:ext>
                </a:extLst>
              </a:tr>
            </a:tbl>
          </a:graphicData>
        </a:graphic>
      </p:graphicFrame>
    </p:spTree>
    <p:extLst>
      <p:ext uri="{BB962C8B-B14F-4D97-AF65-F5344CB8AC3E}">
        <p14:creationId xmlns:p14="http://schemas.microsoft.com/office/powerpoint/2010/main" val="312929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ED03-A7B7-EEDD-29CE-0A871698E29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0631EEA8-2DA7-8BA1-2980-33175E85E3E7}"/>
              </a:ext>
            </a:extLst>
          </p:cNvPr>
          <p:cNvSpPr>
            <a:spLocks noGrp="1"/>
          </p:cNvSpPr>
          <p:nvPr>
            <p:ph idx="1"/>
          </p:nvPr>
        </p:nvSpPr>
        <p:spPr/>
        <p:txBody>
          <a:bodyPr/>
          <a:lstStyle/>
          <a:p>
            <a:pPr lvl="1"/>
            <a:r>
              <a:rPr lang="es-ES" dirty="0"/>
              <a:t>!</a:t>
            </a:r>
            <a:r>
              <a:rPr lang="es-ES" dirty="0" err="1"/>
              <a:t>pip</a:t>
            </a:r>
            <a:r>
              <a:rPr lang="es-ES" dirty="0"/>
              <a:t> </a:t>
            </a:r>
            <a:r>
              <a:rPr lang="es-ES" dirty="0" err="1"/>
              <a:t>install</a:t>
            </a:r>
            <a:r>
              <a:rPr lang="es-ES" dirty="0"/>
              <a:t> “</a:t>
            </a:r>
            <a:r>
              <a:rPr lang="es-ES" dirty="0" err="1"/>
              <a:t>sample-size</a:t>
            </a:r>
            <a:r>
              <a:rPr lang="es-ES" dirty="0"/>
              <a:t>&gt;=3.0.0”</a:t>
            </a:r>
          </a:p>
          <a:p>
            <a:pPr lvl="1"/>
            <a:r>
              <a:rPr lang="es-ES" dirty="0" err="1"/>
              <a:t>From</a:t>
            </a:r>
            <a:r>
              <a:rPr lang="es-ES" dirty="0"/>
              <a:t> </a:t>
            </a:r>
            <a:r>
              <a:rPr lang="es-ES" dirty="0" err="1"/>
              <a:t>sample_size.sample_size_calculator</a:t>
            </a:r>
            <a:r>
              <a:rPr lang="es-ES" dirty="0"/>
              <a:t> </a:t>
            </a:r>
            <a:r>
              <a:rPr lang="es-ES" dirty="0" err="1"/>
              <a:t>import</a:t>
            </a:r>
            <a:r>
              <a:rPr lang="es-ES" dirty="0"/>
              <a:t> </a:t>
            </a:r>
            <a:r>
              <a:rPr lang="es-ES" dirty="0" err="1"/>
              <a:t>SampleSizeCalculator</a:t>
            </a:r>
            <a:endParaRPr lang="es-ES" dirty="0"/>
          </a:p>
          <a:p>
            <a:pPr lvl="2"/>
            <a:r>
              <a:rPr lang="es-ES" dirty="0" err="1"/>
              <a:t>SampleSizeCalculator</a:t>
            </a:r>
            <a:r>
              <a:rPr lang="es-ES" dirty="0"/>
              <a:t>(Alpha=0.5, </a:t>
            </a:r>
            <a:r>
              <a:rPr lang="es-ES" dirty="0" err="1"/>
              <a:t>Power</a:t>
            </a:r>
            <a:r>
              <a:rPr lang="es-ES" dirty="0"/>
              <a:t>=0.8)</a:t>
            </a:r>
          </a:p>
          <a:p>
            <a:pPr lvl="1"/>
            <a:endParaRPr lang="es-ES" dirty="0"/>
          </a:p>
          <a:p>
            <a:endParaRPr lang="en-GB" dirty="0"/>
          </a:p>
        </p:txBody>
      </p:sp>
    </p:spTree>
    <p:extLst>
      <p:ext uri="{BB962C8B-B14F-4D97-AF65-F5344CB8AC3E}">
        <p14:creationId xmlns:p14="http://schemas.microsoft.com/office/powerpoint/2010/main" val="286248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0C4DD-AB98-41DF-89F7-2E8258587CAF}"/>
              </a:ext>
            </a:extLst>
          </p:cNvPr>
          <p:cNvSpPr>
            <a:spLocks noGrp="1"/>
          </p:cNvSpPr>
          <p:nvPr>
            <p:ph idx="1"/>
          </p:nvPr>
        </p:nvSpPr>
        <p:spPr>
          <a:xfrm>
            <a:off x="150920" y="568960"/>
            <a:ext cx="5589480" cy="6009393"/>
          </a:xfrm>
        </p:spPr>
        <p:txBody>
          <a:bodyPr>
            <a:normAutofit/>
          </a:bodyPr>
          <a:lstStyle/>
          <a:p>
            <a:r>
              <a:rPr lang="en-GB" sz="1600" dirty="0"/>
              <a:t>Power Analysis</a:t>
            </a:r>
          </a:p>
          <a:p>
            <a:pPr lvl="1"/>
            <a:r>
              <a:rPr lang="en-GB" sz="1400" dirty="0"/>
              <a:t>If I set the power to 0.8 based on empirical literature and the statistical power calculator gives me a sample size of 9 then I can say if I get 9 measurements per group, I will have an 80% chance of correctly rejecting the null hypothesis</a:t>
            </a:r>
          </a:p>
          <a:p>
            <a:r>
              <a:rPr lang="en-GB" sz="1600" dirty="0"/>
              <a:t>Experimental length?</a:t>
            </a:r>
          </a:p>
          <a:p>
            <a:pPr lvl="1"/>
            <a:r>
              <a:rPr lang="en-GB" sz="1400" dirty="0"/>
              <a:t>Can depend on traffic / rate of success</a:t>
            </a:r>
          </a:p>
          <a:p>
            <a:pPr lvl="1"/>
            <a:r>
              <a:rPr lang="en-GB" sz="1400" dirty="0"/>
              <a:t>Might depend on time of year</a:t>
            </a:r>
          </a:p>
          <a:p>
            <a:r>
              <a:rPr lang="en-GB" sz="1600" dirty="0"/>
              <a:t>T-test analysis</a:t>
            </a:r>
          </a:p>
          <a:p>
            <a:pPr lvl="1"/>
            <a:r>
              <a:rPr lang="en-GB" sz="1400" dirty="0"/>
              <a:t>Independent t-test to compare mean of two groups</a:t>
            </a:r>
          </a:p>
          <a:p>
            <a:pPr lvl="1"/>
            <a:r>
              <a:rPr lang="en-GB" sz="1400" dirty="0"/>
              <a:t>Pair sample t-test to compare mean of one group before and after treatment </a:t>
            </a:r>
          </a:p>
          <a:p>
            <a:pPr lvl="1"/>
            <a:r>
              <a:rPr lang="en-GB" sz="1400" dirty="0"/>
              <a:t>One sample t-test to compare mean to a specific value </a:t>
            </a:r>
          </a:p>
          <a:p>
            <a:r>
              <a:rPr lang="en-GB" sz="1400" dirty="0"/>
              <a:t>Interferences between control and treatment group?</a:t>
            </a:r>
          </a:p>
          <a:p>
            <a:r>
              <a:rPr lang="en-GB" sz="1400" dirty="0"/>
              <a:t>Confounding variables </a:t>
            </a:r>
          </a:p>
          <a:p>
            <a:pPr lvl="1"/>
            <a:r>
              <a:rPr lang="en-GB" sz="1000" dirty="0"/>
              <a:t>Sample selection bias </a:t>
            </a:r>
          </a:p>
          <a:p>
            <a:pPr lvl="1"/>
            <a:r>
              <a:rPr lang="en-GB" sz="1000" dirty="0"/>
              <a:t>Reverse causality</a:t>
            </a:r>
          </a:p>
          <a:p>
            <a:pPr lvl="1"/>
            <a:r>
              <a:rPr lang="en-GB" sz="1000" dirty="0"/>
              <a:t>Omitted variable bias</a:t>
            </a:r>
          </a:p>
        </p:txBody>
      </p:sp>
      <p:pic>
        <p:nvPicPr>
          <p:cNvPr id="5" name="Picture 4">
            <a:extLst>
              <a:ext uri="{FF2B5EF4-FFF2-40B4-BE49-F238E27FC236}">
                <a16:creationId xmlns:a16="http://schemas.microsoft.com/office/drawing/2014/main" id="{7A786F79-4E48-4BA6-944D-804013D81924}"/>
              </a:ext>
            </a:extLst>
          </p:cNvPr>
          <p:cNvPicPr>
            <a:picLocks noChangeAspect="1"/>
          </p:cNvPicPr>
          <p:nvPr/>
        </p:nvPicPr>
        <p:blipFill>
          <a:blip r:embed="rId2"/>
          <a:stretch>
            <a:fillRect/>
          </a:stretch>
        </p:blipFill>
        <p:spPr>
          <a:xfrm>
            <a:off x="5857875" y="2533650"/>
            <a:ext cx="6334125" cy="2457450"/>
          </a:xfrm>
          <a:prstGeom prst="rect">
            <a:avLst/>
          </a:prstGeom>
        </p:spPr>
      </p:pic>
    </p:spTree>
    <p:extLst>
      <p:ext uri="{BB962C8B-B14F-4D97-AF65-F5344CB8AC3E}">
        <p14:creationId xmlns:p14="http://schemas.microsoft.com/office/powerpoint/2010/main" val="423948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60BD-E453-45D2-9EC0-E38D08FF6605}"/>
              </a:ext>
            </a:extLst>
          </p:cNvPr>
          <p:cNvSpPr>
            <a:spLocks noGrp="1"/>
          </p:cNvSpPr>
          <p:nvPr>
            <p:ph type="title"/>
          </p:nvPr>
        </p:nvSpPr>
        <p:spPr/>
        <p:txBody>
          <a:bodyPr/>
          <a:lstStyle/>
          <a:p>
            <a:r>
              <a:rPr lang="en-GB" dirty="0"/>
              <a:t>AB Testing Design Tips </a:t>
            </a:r>
          </a:p>
        </p:txBody>
      </p:sp>
      <p:sp>
        <p:nvSpPr>
          <p:cNvPr id="3" name="Content Placeholder 2">
            <a:extLst>
              <a:ext uri="{FF2B5EF4-FFF2-40B4-BE49-F238E27FC236}">
                <a16:creationId xmlns:a16="http://schemas.microsoft.com/office/drawing/2014/main" id="{6B659B37-E52B-4112-8D8F-9091096EA270}"/>
              </a:ext>
            </a:extLst>
          </p:cNvPr>
          <p:cNvSpPr>
            <a:spLocks noGrp="1"/>
          </p:cNvSpPr>
          <p:nvPr>
            <p:ph idx="1"/>
          </p:nvPr>
        </p:nvSpPr>
        <p:spPr/>
        <p:txBody>
          <a:bodyPr>
            <a:normAutofit fontScale="47500" lnSpcReduction="20000"/>
          </a:bodyPr>
          <a:lstStyle/>
          <a:p>
            <a:r>
              <a:rPr lang="en-GB" sz="2000" dirty="0"/>
              <a:t>Do not run AB test if not enough traffic </a:t>
            </a:r>
            <a:r>
              <a:rPr lang="en-GB" sz="2000" dirty="0">
                <a:sym typeface="Wingdings" panose="05000000000000000000" pitchFamily="2" charset="2"/>
              </a:rPr>
              <a:t> will take too long to achieve statistical significance </a:t>
            </a:r>
          </a:p>
          <a:p>
            <a:pPr lvl="1"/>
            <a:r>
              <a:rPr lang="en-GB" sz="1600" dirty="0">
                <a:sym typeface="Wingdings" panose="05000000000000000000" pitchFamily="2" charset="2"/>
              </a:rPr>
              <a:t>Means that a losing treatment model has larger impact on revenue streams</a:t>
            </a:r>
          </a:p>
          <a:p>
            <a:pPr lvl="1"/>
            <a:r>
              <a:rPr lang="en-GB" sz="1600" dirty="0">
                <a:sym typeface="Wingdings" panose="05000000000000000000" pitchFamily="2" charset="2"/>
              </a:rPr>
              <a:t>Instead recommend trying a more radical model where likely to see stark difference sin your metric (conversion/lift etc.) so should see results quicker</a:t>
            </a:r>
          </a:p>
          <a:p>
            <a:r>
              <a:rPr lang="en-GB" sz="2000" dirty="0"/>
              <a:t>Recommend starting with one treatment rather than multiple </a:t>
            </a:r>
          </a:p>
          <a:p>
            <a:pPr lvl="1"/>
            <a:r>
              <a:rPr lang="en-GB" sz="1600" dirty="0"/>
              <a:t>Impatient SH can lead to A/B/C/D testing. The more variations you test, the higher the chance of FP</a:t>
            </a:r>
          </a:p>
          <a:p>
            <a:pPr lvl="1"/>
            <a:r>
              <a:rPr lang="en-GB" sz="1600" dirty="0"/>
              <a:t>Besides, the fewer variants you do, the faster you’ll get results and can iterate</a:t>
            </a:r>
          </a:p>
          <a:p>
            <a:r>
              <a:rPr lang="en-GB" sz="2000" dirty="0"/>
              <a:t>Need some sophistication in your experimental design. If comparing the effectiveness of a model </a:t>
            </a:r>
          </a:p>
          <a:p>
            <a:r>
              <a:rPr lang="en-GB" sz="2000" dirty="0"/>
              <a:t>Do not call A/B tests early!! Wait until have a sufficient sample size</a:t>
            </a:r>
          </a:p>
          <a:p>
            <a:r>
              <a:rPr lang="en-GB" sz="2000" dirty="0"/>
              <a:t>Do not stop exactly when sample size achieved – wait until end of week/month etc. to ensure representative period covered (so that final cycle can be compared against all other cycle measurement periods)</a:t>
            </a:r>
          </a:p>
          <a:p>
            <a:r>
              <a:rPr lang="en-GB" sz="2000" dirty="0"/>
              <a:t>Run tests for full week – as can get day to day variation e.g. higher conversion on weekend vs week start </a:t>
            </a:r>
            <a:r>
              <a:rPr lang="en-GB" sz="2000" dirty="0">
                <a:sym typeface="Wingdings" panose="05000000000000000000" pitchFamily="2" charset="2"/>
              </a:rPr>
              <a:t> can skew results</a:t>
            </a:r>
          </a:p>
          <a:p>
            <a:r>
              <a:rPr lang="en-GB" sz="2000" dirty="0">
                <a:sym typeface="Wingdings" panose="05000000000000000000" pitchFamily="2" charset="2"/>
              </a:rPr>
              <a:t>Run test for a couple of business cycles to handle day of week impacts / various traffic sources / external factors like payday / etc.</a:t>
            </a:r>
          </a:p>
          <a:p>
            <a:r>
              <a:rPr lang="en-GB" sz="2000" dirty="0">
                <a:sym typeface="Wingdings" panose="05000000000000000000" pitchFamily="2" charset="2"/>
              </a:rPr>
              <a:t>Consider seasonality &amp; external impacts</a:t>
            </a:r>
          </a:p>
          <a:p>
            <a:pPr lvl="1"/>
            <a:r>
              <a:rPr lang="en-GB" sz="1800" dirty="0">
                <a:sym typeface="Wingdings" panose="05000000000000000000" pitchFamily="2" charset="2"/>
              </a:rPr>
              <a:t>Your treatment might be better during Xmas or a PINC period, but not outside of these periods</a:t>
            </a:r>
          </a:p>
          <a:p>
            <a:pPr lvl="1"/>
            <a:r>
              <a:rPr lang="en-GB" sz="1800" dirty="0">
                <a:sym typeface="Wingdings" panose="05000000000000000000" pitchFamily="2" charset="2"/>
              </a:rPr>
              <a:t>Maybe a news story or competitor entry could impact each model differently too </a:t>
            </a:r>
          </a:p>
          <a:p>
            <a:pPr lvl="1"/>
            <a:endParaRPr lang="en-GB" sz="1800" dirty="0"/>
          </a:p>
          <a:p>
            <a:r>
              <a:rPr lang="en-GB" sz="2000" dirty="0"/>
              <a:t>Even a 1% lift can be a lot! Do not be disheartened. </a:t>
            </a:r>
          </a:p>
          <a:p>
            <a:pPr lvl="1"/>
            <a:r>
              <a:rPr lang="en-GB" sz="1600" dirty="0"/>
              <a:t>1% over 12 one month periods can result in 12% annual lift</a:t>
            </a:r>
          </a:p>
          <a:p>
            <a:pPr lvl="1"/>
            <a:r>
              <a:rPr lang="en-GB" sz="1600" dirty="0"/>
              <a:t>12% could be huge if volumes are huge</a:t>
            </a:r>
          </a:p>
          <a:p>
            <a:pPr lvl="1"/>
            <a:r>
              <a:rPr lang="en-GB" sz="1600" dirty="0"/>
              <a:t>Also, your site could be performing very well at present anyway, so any incremental gain is good!</a:t>
            </a:r>
          </a:p>
          <a:p>
            <a:r>
              <a:rPr lang="en-GB" sz="2000" dirty="0"/>
              <a:t>Every day without a test is wasted. Should constantly be learning what works and what doesn’t</a:t>
            </a:r>
          </a:p>
          <a:p>
            <a:r>
              <a:rPr lang="en-GB" sz="2000" dirty="0"/>
              <a:t>Make sure you have a large enough sample size for any segment analysis you wish to undertake </a:t>
            </a:r>
          </a:p>
          <a:p>
            <a:endParaRPr lang="en-GB" sz="2000" dirty="0"/>
          </a:p>
        </p:txBody>
      </p:sp>
    </p:spTree>
    <p:extLst>
      <p:ext uri="{BB962C8B-B14F-4D97-AF65-F5344CB8AC3E}">
        <p14:creationId xmlns:p14="http://schemas.microsoft.com/office/powerpoint/2010/main" val="95962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5C3A-39C9-4299-AEC9-F35B4F65F27E}"/>
              </a:ext>
            </a:extLst>
          </p:cNvPr>
          <p:cNvSpPr>
            <a:spLocks noGrp="1"/>
          </p:cNvSpPr>
          <p:nvPr>
            <p:ph type="title"/>
          </p:nvPr>
        </p:nvSpPr>
        <p:spPr/>
        <p:txBody>
          <a:bodyPr>
            <a:normAutofit/>
          </a:bodyPr>
          <a:lstStyle/>
          <a:p>
            <a:r>
              <a:rPr lang="en-GB" sz="3600" dirty="0"/>
              <a:t>Normally would try to split </a:t>
            </a:r>
            <a:r>
              <a:rPr lang="en-GB" sz="3600" dirty="0" err="1"/>
              <a:t>control:treatment</a:t>
            </a:r>
            <a:r>
              <a:rPr lang="en-GB" sz="3600" dirty="0"/>
              <a:t> 50:50</a:t>
            </a:r>
          </a:p>
        </p:txBody>
      </p:sp>
      <p:sp>
        <p:nvSpPr>
          <p:cNvPr id="3" name="Content Placeholder 2">
            <a:extLst>
              <a:ext uri="{FF2B5EF4-FFF2-40B4-BE49-F238E27FC236}">
                <a16:creationId xmlns:a16="http://schemas.microsoft.com/office/drawing/2014/main" id="{C1EA01D9-B1AA-4D32-A23C-193B2808D955}"/>
              </a:ext>
            </a:extLst>
          </p:cNvPr>
          <p:cNvSpPr>
            <a:spLocks noGrp="1"/>
          </p:cNvSpPr>
          <p:nvPr>
            <p:ph idx="1"/>
          </p:nvPr>
        </p:nvSpPr>
        <p:spPr/>
        <p:txBody>
          <a:bodyPr/>
          <a:lstStyle/>
          <a:p>
            <a:pPr fontAlgn="ctr">
              <a:spcBef>
                <a:spcPts val="0"/>
              </a:spcBef>
            </a:pPr>
            <a:r>
              <a:rPr lang="en-GB" sz="1800" dirty="0">
                <a:effectLst/>
                <a:latin typeface="Calibri" panose="020F0502020204030204" pitchFamily="34" charset="0"/>
              </a:rPr>
              <a:t>Try to split </a:t>
            </a:r>
            <a:r>
              <a:rPr lang="en-GB" sz="1800" dirty="0" err="1">
                <a:effectLst/>
                <a:latin typeface="Calibri" panose="020F0502020204030204" pitchFamily="34" charset="0"/>
              </a:rPr>
              <a:t>control:treatment</a:t>
            </a:r>
            <a:r>
              <a:rPr lang="en-GB" sz="1800" dirty="0">
                <a:effectLst/>
                <a:latin typeface="Calibri" panose="020F0502020204030204" pitchFamily="34" charset="0"/>
              </a:rPr>
              <a:t> 50:50 for fastest results (faster better as reduces longitudinal variables too) but may not be possible e.g. SH reluctant </a:t>
            </a:r>
          </a:p>
          <a:p>
            <a:pPr fontAlgn="ctr">
              <a:spcBef>
                <a:spcPts val="0"/>
              </a:spcBef>
            </a:pPr>
            <a:r>
              <a:rPr lang="en-GB" sz="1800" dirty="0">
                <a:effectLst/>
                <a:latin typeface="Calibri" panose="020F0502020204030204" pitchFamily="34" charset="0"/>
              </a:rPr>
              <a:t>How to compare the (mean) save rate across unequal sample sizes?</a:t>
            </a:r>
          </a:p>
          <a:p>
            <a:pPr rtl="0" fontAlgn="ctr">
              <a:spcBef>
                <a:spcPts val="0"/>
              </a:spcBef>
              <a:spcAft>
                <a:spcPts val="0"/>
              </a:spcAft>
              <a:buFont typeface="Arial" panose="020B0604020202020204" pitchFamily="34" charset="0"/>
              <a:buChar char="•"/>
            </a:pPr>
            <a:r>
              <a:rPr lang="en-GB" sz="1800" dirty="0">
                <a:effectLst/>
                <a:latin typeface="Calibri" panose="020F0502020204030204" pitchFamily="34" charset="0"/>
              </a:rPr>
              <a:t>Most efficient to run a t-test with equal sample size else power of the t-test is reduced i.e. for a given </a:t>
            </a:r>
            <a:r>
              <a:rPr lang="en-GB" sz="1800" dirty="0">
                <a:solidFill>
                  <a:srgbClr val="232629"/>
                </a:solidFill>
                <a:effectLst/>
                <a:latin typeface="MathJax_Math-italic"/>
              </a:rPr>
              <a:t>N </a:t>
            </a:r>
            <a:r>
              <a:rPr lang="en-GB" sz="1800" dirty="0">
                <a:effectLst/>
                <a:latin typeface="Calibri" panose="020F0502020204030204" pitchFamily="34" charset="0"/>
              </a:rPr>
              <a:t>(t</a:t>
            </a:r>
            <a:r>
              <a:rPr lang="en-GB" sz="1800" i="1" dirty="0">
                <a:solidFill>
                  <a:srgbClr val="232629"/>
                </a:solidFill>
                <a:effectLst/>
                <a:latin typeface="-apple-system"/>
              </a:rPr>
              <a:t>otal</a:t>
            </a:r>
            <a:r>
              <a:rPr lang="en-GB" sz="1800" dirty="0">
                <a:effectLst/>
                <a:latin typeface="Calibri" panose="020F0502020204030204" pitchFamily="34" charset="0"/>
              </a:rPr>
              <a:t> sample size), power is maximized if split 50:50</a:t>
            </a:r>
          </a:p>
          <a:p>
            <a:pPr rtl="0" fontAlgn="ctr">
              <a:spcBef>
                <a:spcPts val="0"/>
              </a:spcBef>
              <a:spcAft>
                <a:spcPts val="0"/>
              </a:spcAft>
              <a:buFont typeface="Arial" panose="020B0604020202020204" pitchFamily="34" charset="0"/>
              <a:buChar char="•"/>
            </a:pPr>
            <a:r>
              <a:rPr lang="en-GB" sz="1800" dirty="0">
                <a:effectLst/>
                <a:latin typeface="Calibri" panose="020F0502020204030204" pitchFamily="34" charset="0"/>
              </a:rPr>
              <a:t>Power is based on the smaller of the two sample sizes, so if adding more observations to larger group, then has no effect on power</a:t>
            </a:r>
          </a:p>
          <a:p>
            <a:pPr rtl="0" fontAlgn="ctr">
              <a:spcBef>
                <a:spcPts val="0"/>
              </a:spcBef>
              <a:spcAft>
                <a:spcPts val="0"/>
              </a:spcAft>
              <a:buFont typeface="Arial" panose="020B0604020202020204" pitchFamily="34" charset="0"/>
              <a:buChar char="•"/>
            </a:pPr>
            <a:r>
              <a:rPr lang="en-GB" sz="1800" b="1" u="sng" dirty="0">
                <a:effectLst/>
                <a:latin typeface="Calibri" panose="020F0502020204030204" pitchFamily="34" charset="0"/>
              </a:rPr>
              <a:t>Analogy</a:t>
            </a:r>
            <a:r>
              <a:rPr lang="en-GB" sz="1800" dirty="0">
                <a:effectLst/>
                <a:latin typeface="Calibri" panose="020F0502020204030204" pitchFamily="34" charset="0"/>
              </a:rPr>
              <a:t> - If want to know the area of a rectangle, and the perimeter is fixed, then the area (or power) will be maximized if the length and width are equal (i.e., if the rectangle is a </a:t>
            </a:r>
            <a:r>
              <a:rPr lang="en-GB" sz="1800" i="1" dirty="0">
                <a:solidFill>
                  <a:srgbClr val="232629"/>
                </a:solidFill>
                <a:effectLst/>
                <a:latin typeface="-apple-system"/>
              </a:rPr>
              <a:t>square OR sample size is split 50:50</a:t>
            </a:r>
            <a:r>
              <a:rPr lang="en-GB" sz="1800" dirty="0">
                <a:effectLst/>
                <a:latin typeface="Calibri" panose="020F0502020204030204" pitchFamily="34" charset="0"/>
              </a:rPr>
              <a:t>). On the other hand, as the length and width diverge (as the rectangle becomes elongated), the area shrinks.</a:t>
            </a:r>
          </a:p>
          <a:p>
            <a:pPr rtl="0" fontAlgn="ctr">
              <a:spcBef>
                <a:spcPts val="0"/>
              </a:spcBef>
              <a:spcAft>
                <a:spcPts val="0"/>
              </a:spcAft>
              <a:buFont typeface="Arial" panose="020B0604020202020204" pitchFamily="34" charset="0"/>
              <a:buChar char="•"/>
            </a:pPr>
            <a:r>
              <a:rPr lang="en-GB" sz="1800" dirty="0">
                <a:solidFill>
                  <a:srgbClr val="232629"/>
                </a:solidFill>
                <a:effectLst/>
                <a:latin typeface="-apple-system"/>
              </a:rPr>
              <a:t>Why T test can still handle unequal sample sizes? Considers standard error of the estimates of the means for each group. The group with more samples will have smaller standard error than if the population standard deviations are </a:t>
            </a:r>
            <a:r>
              <a:rPr lang="en-GB" sz="1800" dirty="0" err="1">
                <a:solidFill>
                  <a:srgbClr val="232629"/>
                </a:solidFill>
                <a:effectLst/>
                <a:latin typeface="-apple-system"/>
              </a:rPr>
              <a:t>approx</a:t>
            </a:r>
            <a:r>
              <a:rPr lang="en-GB" sz="1800" dirty="0">
                <a:solidFill>
                  <a:srgbClr val="232629"/>
                </a:solidFill>
                <a:effectLst/>
                <a:latin typeface="-apple-system"/>
              </a:rPr>
              <a:t> equal</a:t>
            </a:r>
            <a:endParaRPr lang="en-GB" sz="1800" dirty="0">
              <a:effectLst/>
              <a:latin typeface="Calibri" panose="020F0502020204030204" pitchFamily="34" charset="0"/>
            </a:endParaRPr>
          </a:p>
          <a:p>
            <a:endParaRPr lang="en-GB" dirty="0"/>
          </a:p>
        </p:txBody>
      </p:sp>
    </p:spTree>
    <p:extLst>
      <p:ext uri="{BB962C8B-B14F-4D97-AF65-F5344CB8AC3E}">
        <p14:creationId xmlns:p14="http://schemas.microsoft.com/office/powerpoint/2010/main" val="413909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5BA5-C429-2A54-113B-2ABE92445F88}"/>
              </a:ext>
            </a:extLst>
          </p:cNvPr>
          <p:cNvSpPr>
            <a:spLocks noGrp="1"/>
          </p:cNvSpPr>
          <p:nvPr>
            <p:ph type="title"/>
          </p:nvPr>
        </p:nvSpPr>
        <p:spPr/>
        <p:txBody>
          <a:bodyPr/>
          <a:lstStyle/>
          <a:p>
            <a:r>
              <a:rPr lang="en-GB" dirty="0"/>
              <a:t>Sample Size Estimation</a:t>
            </a:r>
          </a:p>
        </p:txBody>
      </p:sp>
      <p:sp>
        <p:nvSpPr>
          <p:cNvPr id="3" name="Content Placeholder 2">
            <a:extLst>
              <a:ext uri="{FF2B5EF4-FFF2-40B4-BE49-F238E27FC236}">
                <a16:creationId xmlns:a16="http://schemas.microsoft.com/office/drawing/2014/main" id="{7DF8A9AA-65E1-F8AE-81A5-04D1F1949E37}"/>
              </a:ext>
            </a:extLst>
          </p:cNvPr>
          <p:cNvSpPr>
            <a:spLocks noGrp="1"/>
          </p:cNvSpPr>
          <p:nvPr>
            <p:ph idx="1"/>
          </p:nvPr>
        </p:nvSpPr>
        <p:spPr/>
        <p:txBody>
          <a:bodyPr>
            <a:normAutofit/>
          </a:bodyPr>
          <a:lstStyle/>
          <a:p>
            <a:r>
              <a:rPr lang="en-GB" sz="1200" dirty="0"/>
              <a:t>If we make changes to control, the timeline to reach statistical significance will reset. </a:t>
            </a:r>
            <a:r>
              <a:rPr lang="en-GB" sz="1050" dirty="0"/>
              <a:t>When mitigation is applied it reduces the volume of customers routed through model 0, which could extend time required to be confident in the save rate of model 0</a:t>
            </a:r>
          </a:p>
          <a:p>
            <a:endParaRPr lang="en-GB" sz="1200" b="1" u="sng" dirty="0">
              <a:latin typeface="-apple-system"/>
            </a:endParaRPr>
          </a:p>
          <a:p>
            <a:r>
              <a:rPr lang="en-GB" sz="1200" b="1" u="sng" dirty="0">
                <a:latin typeface="-apple-system"/>
              </a:rPr>
              <a:t>Approach 1: </a:t>
            </a:r>
            <a:r>
              <a:rPr lang="en-GB" sz="1200" dirty="0">
                <a:latin typeface="-apple-system"/>
              </a:rPr>
              <a:t>M</a:t>
            </a:r>
            <a:r>
              <a:rPr lang="en-GB" sz="1200" b="0" i="0" dirty="0">
                <a:effectLst/>
                <a:latin typeface="-apple-system"/>
              </a:rPr>
              <a:t>in sample size needed to ensure the confidence interval of the difference in save rates has width x e.g.</a:t>
            </a:r>
            <a:r>
              <a:rPr lang="en-GB" sz="1200" dirty="0"/>
              <a:t> ensures that we have a point estimate of 65% (theoretical save rate for the population), with a confidence interval of width W at a confidence level 1-</a:t>
            </a:r>
            <a:r>
              <a:rPr lang="el-GR" sz="1200" dirty="0">
                <a:latin typeface="Calibri" panose="020F0502020204030204" pitchFamily="34" charset="0"/>
                <a:cs typeface="Calibri" panose="020F0502020204030204" pitchFamily="34" charset="0"/>
              </a:rPr>
              <a:t>α</a:t>
            </a:r>
            <a:r>
              <a:rPr lang="en-GB" sz="1200" dirty="0">
                <a:latin typeface="Calibri" panose="020F0502020204030204" pitchFamily="34" charset="0"/>
                <a:cs typeface="Calibri" panose="020F0502020204030204" pitchFamily="34" charset="0"/>
              </a:rPr>
              <a:t>? Two-sided t-test</a:t>
            </a:r>
            <a:endParaRPr lang="en-GB" sz="1200" dirty="0"/>
          </a:p>
          <a:p>
            <a:r>
              <a:rPr lang="en-GB" sz="1200" b="1" u="sng" dirty="0"/>
              <a:t>Approach 2: </a:t>
            </a:r>
            <a:r>
              <a:rPr lang="en-GB" sz="1200" dirty="0"/>
              <a:t>Power Analysis Approach –</a:t>
            </a:r>
          </a:p>
          <a:p>
            <a:pPr lvl="1"/>
            <a:r>
              <a:rPr lang="en-GB" sz="1200" dirty="0"/>
              <a:t>One sided Proportional T-test</a:t>
            </a:r>
          </a:p>
          <a:p>
            <a:pPr lvl="1"/>
            <a:r>
              <a:rPr lang="en-GB" sz="1200" b="0" i="0" dirty="0">
                <a:effectLst/>
                <a:latin typeface="-apple-system"/>
              </a:rPr>
              <a:t>Min sample size needed to test whether our alternative hypothesis, that the effect size of the treatment is statistically </a:t>
            </a:r>
            <a:r>
              <a:rPr lang="en-GB" sz="1200" dirty="0">
                <a:latin typeface="-apple-system"/>
              </a:rPr>
              <a:t>significant</a:t>
            </a:r>
            <a:endParaRPr lang="en-GB" sz="1200" b="0" i="0" dirty="0">
              <a:effectLst/>
              <a:latin typeface="-apple-system"/>
            </a:endParaRPr>
          </a:p>
          <a:p>
            <a:pPr lvl="1"/>
            <a:r>
              <a:rPr lang="en-GB" sz="1200" b="0" i="0" dirty="0">
                <a:solidFill>
                  <a:srgbClr val="555555"/>
                </a:solidFill>
                <a:effectLst/>
                <a:latin typeface="Ubuntu"/>
              </a:rPr>
              <a:t>Or if </a:t>
            </a:r>
            <a:r>
              <a:rPr lang="en-GB" sz="1200" b="0" i="0" dirty="0" err="1">
                <a:solidFill>
                  <a:srgbClr val="555555"/>
                </a:solidFill>
                <a:effectLst/>
                <a:latin typeface="Ubuntu"/>
              </a:rPr>
              <a:t>wantg</a:t>
            </a:r>
            <a:r>
              <a:rPr lang="en-GB" sz="1200" b="0" i="0" dirty="0">
                <a:solidFill>
                  <a:srgbClr val="555555"/>
                </a:solidFill>
                <a:effectLst/>
                <a:latin typeface="Ubuntu"/>
              </a:rPr>
              <a:t> cohort analysis, min sample size required for each group to detect a stat significant difference between two proportions</a:t>
            </a:r>
            <a:endParaRPr lang="en-GB" sz="1200" b="0" i="0" dirty="0">
              <a:effectLst/>
              <a:latin typeface="-apple-system"/>
            </a:endParaRPr>
          </a:p>
          <a:p>
            <a:pPr lvl="1"/>
            <a:r>
              <a:rPr lang="en-GB" sz="1200" dirty="0">
                <a:latin typeface="-apple-system"/>
              </a:rPr>
              <a:t>Need: </a:t>
            </a:r>
          </a:p>
          <a:p>
            <a:pPr lvl="2"/>
            <a:r>
              <a:rPr lang="en-GB" sz="1200" dirty="0">
                <a:latin typeface="-apple-system"/>
              </a:rPr>
              <a:t>Power of test (~80%) i.e. </a:t>
            </a:r>
            <a:r>
              <a:rPr lang="en-GB" sz="1200" dirty="0" err="1">
                <a:latin typeface="-apple-system"/>
              </a:rPr>
              <a:t>proba</a:t>
            </a:r>
            <a:r>
              <a:rPr lang="en-GB" sz="1200" dirty="0">
                <a:latin typeface="-apple-system"/>
              </a:rPr>
              <a:t> of detecting a significant difference when one exists</a:t>
            </a:r>
          </a:p>
          <a:p>
            <a:pPr lvl="2"/>
            <a:r>
              <a:rPr lang="en-GB" sz="1200" dirty="0">
                <a:latin typeface="-apple-system"/>
              </a:rPr>
              <a:t>Confidence Level</a:t>
            </a:r>
          </a:p>
          <a:p>
            <a:pPr lvl="2"/>
            <a:r>
              <a:rPr lang="en-GB" sz="1200" dirty="0">
                <a:latin typeface="-apple-system"/>
              </a:rPr>
              <a:t>Effect Size (proportions in treatment and control effectively e.g. 67% save rate in control, 68% in treatment)</a:t>
            </a:r>
          </a:p>
          <a:p>
            <a:pPr marL="262483" lvl="1" indent="0">
              <a:buNone/>
            </a:pPr>
            <a:endParaRPr lang="en-GB" sz="1200" dirty="0"/>
          </a:p>
          <a:p>
            <a:endParaRPr lang="en-GB" sz="1200" dirty="0"/>
          </a:p>
          <a:p>
            <a:endParaRPr lang="en-GB" sz="1200" dirty="0"/>
          </a:p>
        </p:txBody>
      </p:sp>
    </p:spTree>
    <p:extLst>
      <p:ext uri="{BB962C8B-B14F-4D97-AF65-F5344CB8AC3E}">
        <p14:creationId xmlns:p14="http://schemas.microsoft.com/office/powerpoint/2010/main" val="290054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1263-7348-B059-FB5C-E328FFA8401C}"/>
              </a:ext>
            </a:extLst>
          </p:cNvPr>
          <p:cNvSpPr>
            <a:spLocks noGrp="1"/>
          </p:cNvSpPr>
          <p:nvPr>
            <p:ph type="title"/>
          </p:nvPr>
        </p:nvSpPr>
        <p:spPr/>
        <p:txBody>
          <a:bodyPr/>
          <a:lstStyle/>
          <a:p>
            <a:r>
              <a:rPr lang="en-GB" dirty="0"/>
              <a:t>Multivariate Testing</a:t>
            </a:r>
          </a:p>
        </p:txBody>
      </p:sp>
      <p:sp>
        <p:nvSpPr>
          <p:cNvPr id="3" name="Content Placeholder 2">
            <a:extLst>
              <a:ext uri="{FF2B5EF4-FFF2-40B4-BE49-F238E27FC236}">
                <a16:creationId xmlns:a16="http://schemas.microsoft.com/office/drawing/2014/main" id="{71B60491-09F0-559D-8768-3786330E5C1D}"/>
              </a:ext>
            </a:extLst>
          </p:cNvPr>
          <p:cNvSpPr>
            <a:spLocks noGrp="1"/>
          </p:cNvSpPr>
          <p:nvPr>
            <p:ph idx="1"/>
          </p:nvPr>
        </p:nvSpPr>
        <p:spPr/>
        <p:txBody>
          <a:bodyPr>
            <a:normAutofit/>
          </a:bodyPr>
          <a:lstStyle/>
          <a:p>
            <a:r>
              <a:rPr lang="en-GB" sz="1200" dirty="0">
                <a:latin typeface="+mj-lt"/>
              </a:rPr>
              <a:t>Testing more than one component on the website in a live environment</a:t>
            </a:r>
          </a:p>
          <a:p>
            <a:r>
              <a:rPr lang="en-GB" sz="1200" dirty="0">
                <a:latin typeface="+mj-lt"/>
              </a:rPr>
              <a:t>Is about </a:t>
            </a:r>
            <a:r>
              <a:rPr lang="en-GB" sz="1200" b="0" i="0" dirty="0">
                <a:effectLst/>
                <a:latin typeface="+mj-lt"/>
              </a:rPr>
              <a:t>measuring interaction effects between independent elements to see which combination works best</a:t>
            </a:r>
            <a:endParaRPr lang="en-GB" sz="1200" dirty="0">
              <a:latin typeface="+mj-lt"/>
            </a:endParaRPr>
          </a:p>
          <a:p>
            <a:r>
              <a:rPr lang="en-GB" sz="1200" dirty="0">
                <a:latin typeface="+mj-lt"/>
              </a:rPr>
              <a:t>Running multiple A/B tests on the same page at the same time </a:t>
            </a:r>
          </a:p>
          <a:p>
            <a:r>
              <a:rPr lang="en-GB" sz="1200" dirty="0">
                <a:latin typeface="+mj-lt"/>
              </a:rPr>
              <a:t>Because of the additional variations, this requires more time to achieve a large enough sample size</a:t>
            </a:r>
          </a:p>
          <a:p>
            <a:endParaRPr lang="en-GB" sz="1200" dirty="0">
              <a:latin typeface="+mj-lt"/>
            </a:endParaRPr>
          </a:p>
          <a:p>
            <a:endParaRPr lang="en-GB" sz="1200" dirty="0">
              <a:latin typeface="+mj-lt"/>
            </a:endParaRPr>
          </a:p>
        </p:txBody>
      </p:sp>
      <p:pic>
        <p:nvPicPr>
          <p:cNvPr id="4" name="Picture 3">
            <a:extLst>
              <a:ext uri="{FF2B5EF4-FFF2-40B4-BE49-F238E27FC236}">
                <a16:creationId xmlns:a16="http://schemas.microsoft.com/office/drawing/2014/main" id="{F82C5DC9-FE0A-8DA6-BC31-0B07AA188310}"/>
              </a:ext>
            </a:extLst>
          </p:cNvPr>
          <p:cNvPicPr>
            <a:picLocks noChangeAspect="1"/>
          </p:cNvPicPr>
          <p:nvPr/>
        </p:nvPicPr>
        <p:blipFill>
          <a:blip r:embed="rId2"/>
          <a:stretch>
            <a:fillRect/>
          </a:stretch>
        </p:blipFill>
        <p:spPr>
          <a:xfrm>
            <a:off x="8073887" y="218281"/>
            <a:ext cx="3810000" cy="1619250"/>
          </a:xfrm>
          <a:prstGeom prst="rect">
            <a:avLst/>
          </a:prstGeom>
        </p:spPr>
      </p:pic>
    </p:spTree>
    <p:extLst>
      <p:ext uri="{BB962C8B-B14F-4D97-AF65-F5344CB8AC3E}">
        <p14:creationId xmlns:p14="http://schemas.microsoft.com/office/powerpoint/2010/main" val="6987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B582-4BF4-98C1-F8D5-329C4690F4C8}"/>
              </a:ext>
            </a:extLst>
          </p:cNvPr>
          <p:cNvSpPr>
            <a:spLocks noGrp="1"/>
          </p:cNvSpPr>
          <p:nvPr>
            <p:ph type="title"/>
          </p:nvPr>
        </p:nvSpPr>
        <p:spPr/>
        <p:txBody>
          <a:bodyPr/>
          <a:lstStyle/>
          <a:p>
            <a:r>
              <a:rPr lang="en-GB" sz="4400" dirty="0"/>
              <a:t>Multi-armed bandit – best where have web users and have high traffic</a:t>
            </a:r>
            <a:endParaRPr lang="en-GB" dirty="0"/>
          </a:p>
        </p:txBody>
      </p:sp>
      <p:sp>
        <p:nvSpPr>
          <p:cNvPr id="3" name="Content Placeholder 2">
            <a:extLst>
              <a:ext uri="{FF2B5EF4-FFF2-40B4-BE49-F238E27FC236}">
                <a16:creationId xmlns:a16="http://schemas.microsoft.com/office/drawing/2014/main" id="{DED5FB0F-991B-20B2-386A-6A27196CEA01}"/>
              </a:ext>
            </a:extLst>
          </p:cNvPr>
          <p:cNvSpPr>
            <a:spLocks noGrp="1"/>
          </p:cNvSpPr>
          <p:nvPr>
            <p:ph idx="1"/>
          </p:nvPr>
        </p:nvSpPr>
        <p:spPr/>
        <p:txBody>
          <a:bodyPr>
            <a:normAutofit fontScale="40000" lnSpcReduction="20000"/>
          </a:bodyPr>
          <a:lstStyle/>
          <a:p>
            <a:r>
              <a:rPr lang="en-GB" sz="1200" dirty="0"/>
              <a:t>Carefully balances exploration vs exploitation – never rest on your laurels idea. Constant AB test on</a:t>
            </a:r>
          </a:p>
          <a:p>
            <a:r>
              <a:rPr lang="en-GB" sz="1200" dirty="0"/>
              <a:t>Useful where high number of choices/actions</a:t>
            </a:r>
          </a:p>
          <a:p>
            <a:r>
              <a:rPr lang="en-GB" sz="1200" dirty="0"/>
              <a:t>Also see </a:t>
            </a:r>
            <a:r>
              <a:rPr lang="en-GB" sz="1200" dirty="0">
                <a:hlinkClick r:id="rId2"/>
              </a:rPr>
              <a:t>https://www.kaggle.com/code/phamvanvung/basics-of-contextual-bandits</a:t>
            </a:r>
            <a:endParaRPr lang="en-GB" sz="1200" dirty="0"/>
          </a:p>
          <a:p>
            <a:r>
              <a:rPr lang="en-GB" sz="1200" dirty="0"/>
              <a:t>Competitor approach to AB testing</a:t>
            </a:r>
          </a:p>
          <a:p>
            <a:pPr lvl="1"/>
            <a:r>
              <a:rPr lang="en-GB" sz="1100" b="0" i="0" dirty="0">
                <a:solidFill>
                  <a:srgbClr val="404040"/>
                </a:solidFill>
                <a:effectLst/>
                <a:latin typeface="Lato" panose="020F0502020204030203" pitchFamily="34" charset="0"/>
              </a:rPr>
              <a:t>Issues with AB include</a:t>
            </a:r>
          </a:p>
          <a:p>
            <a:pPr lvl="2"/>
            <a:r>
              <a:rPr lang="en-GB" sz="1050" b="0" i="0" dirty="0">
                <a:solidFill>
                  <a:srgbClr val="404040"/>
                </a:solidFill>
                <a:effectLst/>
                <a:latin typeface="Lato" panose="020F0502020204030203" pitchFamily="34" charset="0"/>
              </a:rPr>
              <a:t>even if one version far outperforms the other from the get-go, traffic will still be allocated evenly -- with 50% of </a:t>
            </a:r>
            <a:r>
              <a:rPr lang="en-GB" sz="1050" b="0" i="0" u="none" strike="noStrike" dirty="0">
                <a:solidFill>
                  <a:srgbClr val="000000"/>
                </a:solidFill>
                <a:effectLst/>
                <a:latin typeface="Lato" panose="020F0502020204030203" pitchFamily="34" charset="0"/>
                <a:hlinkClick r:id="rId3"/>
              </a:rPr>
              <a:t>visitors</a:t>
            </a:r>
            <a:r>
              <a:rPr lang="en-GB" sz="1050" b="0" i="0" dirty="0">
                <a:solidFill>
                  <a:srgbClr val="404040"/>
                </a:solidFill>
                <a:effectLst/>
                <a:latin typeface="Lato" panose="020F0502020204030203" pitchFamily="34" charset="0"/>
              </a:rPr>
              <a:t> seeing the underperforming version and the other half directed to the version that is pulling way ahead. Argue waste, if one version clearer better should reallocate to this</a:t>
            </a:r>
            <a:endParaRPr lang="en-GB" sz="1050" dirty="0"/>
          </a:p>
          <a:p>
            <a:r>
              <a:rPr lang="en-GB" sz="1200" dirty="0"/>
              <a:t>Bandit is essentially a policy / choice / action, such as a specific wording of text when card payment failed</a:t>
            </a:r>
          </a:p>
          <a:p>
            <a:r>
              <a:rPr lang="en-GB" sz="1200" dirty="0"/>
              <a:t>Bandit algorithms are a class of algorithms primarily used for website optimisation</a:t>
            </a:r>
          </a:p>
          <a:p>
            <a:pPr lvl="1"/>
            <a:r>
              <a:rPr lang="en-GB" sz="1100" dirty="0"/>
              <a:t>What piece of content to recommend</a:t>
            </a:r>
          </a:p>
          <a:p>
            <a:pPr lvl="1"/>
            <a:r>
              <a:rPr lang="en-GB" sz="1100" dirty="0"/>
              <a:t>What product to recommend</a:t>
            </a:r>
          </a:p>
          <a:p>
            <a:pPr lvl="1"/>
            <a:r>
              <a:rPr lang="en-GB" sz="1100" dirty="0"/>
              <a:t>What phrasing to use to ensure a customer updates their contact details</a:t>
            </a:r>
          </a:p>
          <a:p>
            <a:pPr lvl="1"/>
            <a:r>
              <a:rPr lang="en-GB" sz="1100" dirty="0"/>
              <a:t>What </a:t>
            </a:r>
          </a:p>
          <a:p>
            <a:r>
              <a:rPr lang="en-GB" sz="1200" dirty="0"/>
              <a:t>A smarter but more complex approach than AB testing. Finds currently best performing action</a:t>
            </a:r>
          </a:p>
          <a:p>
            <a:r>
              <a:rPr lang="en-GB" sz="1200" dirty="0"/>
              <a:t>Think of a slot machine as a single armed bandit (you pull the arm and gamble your money)</a:t>
            </a:r>
          </a:p>
          <a:p>
            <a:r>
              <a:rPr lang="en-GB" sz="1200" dirty="0"/>
              <a:t>Multi-armed suggests multiple different attempts</a:t>
            </a:r>
          </a:p>
          <a:p>
            <a:r>
              <a:rPr lang="en-GB" sz="1200" u="sng" dirty="0">
                <a:solidFill>
                  <a:srgbClr val="000000"/>
                </a:solidFill>
                <a:latin typeface="TT Commons"/>
              </a:rPr>
              <a:t>SHOULD</a:t>
            </a:r>
            <a:r>
              <a:rPr lang="en-GB" sz="1200" b="0" i="0" dirty="0">
                <a:solidFill>
                  <a:srgbClr val="000000"/>
                </a:solidFill>
                <a:effectLst/>
                <a:latin typeface="TT Commons"/>
              </a:rPr>
              <a:t> produce faster results since there is no need to wait for a single winning variation</a:t>
            </a:r>
          </a:p>
          <a:p>
            <a:r>
              <a:rPr lang="en-GB" dirty="0"/>
              <a:t>Example of Contextual MAB</a:t>
            </a:r>
          </a:p>
          <a:p>
            <a:pPr lvl="1"/>
            <a:r>
              <a:rPr lang="en-GB" dirty="0"/>
              <a:t>Actions could be ways to max payment success rate</a:t>
            </a:r>
          </a:p>
          <a:p>
            <a:pPr lvl="1"/>
            <a:r>
              <a:rPr lang="en-GB" dirty="0"/>
              <a:t>Contextual features could be </a:t>
            </a:r>
            <a:r>
              <a:rPr lang="en-GB" dirty="0" err="1"/>
              <a:t>card_type</a:t>
            </a:r>
            <a:r>
              <a:rPr lang="en-GB" dirty="0"/>
              <a:t>, n_successful_payments_last1yr, their banks </a:t>
            </a:r>
            <a:r>
              <a:rPr lang="en-GB" dirty="0" err="1"/>
              <a:t>avg</a:t>
            </a:r>
            <a:r>
              <a:rPr lang="en-GB" dirty="0"/>
              <a:t> payment success, card type etc.</a:t>
            </a:r>
          </a:p>
          <a:p>
            <a:pPr lvl="1"/>
            <a:r>
              <a:rPr lang="en-GB" dirty="0"/>
              <a:t>Oracle = domain specific term for the classifier or function containing the </a:t>
            </a:r>
            <a:r>
              <a:rPr lang="en-GB" dirty="0" err="1"/>
              <a:t>clf</a:t>
            </a:r>
            <a:r>
              <a:rPr lang="en-GB" dirty="0"/>
              <a:t> that maps contexts and actions to the </a:t>
            </a:r>
            <a:r>
              <a:rPr lang="en-GB" dirty="0" err="1"/>
              <a:t>proba</a:t>
            </a:r>
            <a:r>
              <a:rPr lang="en-GB" dirty="0"/>
              <a:t> payment success. Could be a logistic regression/random forest etc.</a:t>
            </a:r>
          </a:p>
          <a:p>
            <a:pPr lvl="1"/>
            <a:r>
              <a:rPr lang="en-GB" dirty="0"/>
              <a:t>Using historical data, the oracle learns to infer the probability of target. Issues with purely relying on this:</a:t>
            </a:r>
          </a:p>
          <a:p>
            <a:pPr lvl="1"/>
            <a:r>
              <a:rPr lang="en-GB" dirty="0"/>
              <a:t>Underlying world might change from one moment to another (e.g. bank changes fraud system and suddenly block previously-successful payments)</a:t>
            </a:r>
          </a:p>
          <a:p>
            <a:pPr lvl="1"/>
            <a:r>
              <a:rPr lang="en-GB" dirty="0"/>
              <a:t>If model poorly fitted probabilities are wrong</a:t>
            </a:r>
          </a:p>
          <a:p>
            <a:r>
              <a:rPr lang="en-GB" dirty="0"/>
              <a:t>How easy would this scale?</a:t>
            </a:r>
          </a:p>
          <a:p>
            <a:pPr lvl="1"/>
            <a:r>
              <a:rPr lang="en-GB" dirty="0"/>
              <a:t>Data Latency issues and how this might impact how quickly algorithm can update policy </a:t>
            </a:r>
          </a:p>
          <a:p>
            <a:endParaRPr lang="en-GB" sz="1200" b="0" i="0" dirty="0">
              <a:solidFill>
                <a:srgbClr val="000000"/>
              </a:solidFill>
              <a:effectLst/>
              <a:latin typeface="TT Commons"/>
            </a:endParaRPr>
          </a:p>
          <a:p>
            <a:endParaRPr lang="en-GB" dirty="0"/>
          </a:p>
        </p:txBody>
      </p:sp>
      <p:sp>
        <p:nvSpPr>
          <p:cNvPr id="4" name="Text Placeholder 3">
            <a:extLst>
              <a:ext uri="{FF2B5EF4-FFF2-40B4-BE49-F238E27FC236}">
                <a16:creationId xmlns:a16="http://schemas.microsoft.com/office/drawing/2014/main" id="{3B6260AA-5242-38ED-8E1E-1B5B69E681F7}"/>
              </a:ext>
            </a:extLst>
          </p:cNvPr>
          <p:cNvSpPr txBox="1">
            <a:spLocks/>
          </p:cNvSpPr>
          <p:nvPr/>
        </p:nvSpPr>
        <p:spPr>
          <a:xfrm>
            <a:off x="8069276" y="1429655"/>
            <a:ext cx="4018776" cy="65375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Idea that even though first bandit has highest success rate with converting customers, this may not be the case tomorrow, so </a:t>
            </a:r>
            <a:r>
              <a:rPr kumimoji="0" lang="en-GB" sz="900" b="1" i="0" u="sng" strike="noStrike" kern="1200" cap="none" spc="0" normalizeH="0" baseline="0" noProof="0">
                <a:ln>
                  <a:noFill/>
                </a:ln>
                <a:solidFill>
                  <a:prstClr val="black">
                    <a:tint val="75000"/>
                  </a:prstClr>
                </a:solidFill>
                <a:effectLst/>
                <a:uLnTx/>
                <a:uFillTx/>
                <a:latin typeface="Calibri" panose="020F0502020204030204"/>
                <a:ea typeface="+mn-ea"/>
                <a:cs typeface="+mn-cs"/>
              </a:rPr>
              <a:t>explore </a:t>
            </a:r>
            <a:r>
              <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another bandit to see if the case. May find that ofc to </a:t>
            </a:r>
            <a:r>
              <a:rPr kumimoji="0" lang="en-GB" sz="900" b="1" i="0" u="sng" strike="noStrike" kern="1200" cap="none" spc="0" normalizeH="0" baseline="0" noProof="0">
                <a:ln>
                  <a:noFill/>
                </a:ln>
                <a:solidFill>
                  <a:prstClr val="black">
                    <a:tint val="75000"/>
                  </a:prstClr>
                </a:solidFill>
                <a:effectLst/>
                <a:uLnTx/>
                <a:uFillTx/>
                <a:latin typeface="Calibri" panose="020F0502020204030204"/>
                <a:ea typeface="+mn-ea"/>
                <a:cs typeface="+mn-cs"/>
              </a:rPr>
              <a:t>exploit</a:t>
            </a:r>
            <a:r>
              <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current knowledge would have been best strategy</a:t>
            </a:r>
            <a:endParaRPr kumimoji="0" lang="en-GB"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Picture 4" descr="Solving the Multi-Armed Bandit Problem | by Anson Wong | Towards Data  Science">
            <a:extLst>
              <a:ext uri="{FF2B5EF4-FFF2-40B4-BE49-F238E27FC236}">
                <a16:creationId xmlns:a16="http://schemas.microsoft.com/office/drawing/2014/main" id="{9B76940F-6450-28FF-0587-5C2300B8F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968" y="2327185"/>
            <a:ext cx="2451652" cy="14405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reative Testing – Multi-Armed Bandit vs. A/B Testing – The UA Glossary –  Persona.ly">
            <a:extLst>
              <a:ext uri="{FF2B5EF4-FFF2-40B4-BE49-F238E27FC236}">
                <a16:creationId xmlns:a16="http://schemas.microsoft.com/office/drawing/2014/main" id="{09AAD956-29AE-D0E4-718A-277DD86B6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265" y="4568759"/>
            <a:ext cx="3447123" cy="159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84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944E-E6F6-BFA5-D4C1-7E81C7CB680C}"/>
              </a:ext>
            </a:extLst>
          </p:cNvPr>
          <p:cNvSpPr>
            <a:spLocks noGrp="1"/>
          </p:cNvSpPr>
          <p:nvPr>
            <p:ph type="title"/>
          </p:nvPr>
        </p:nvSpPr>
        <p:spPr/>
        <p:txBody>
          <a:bodyPr/>
          <a:lstStyle/>
          <a:p>
            <a:r>
              <a:rPr lang="en-GB" dirty="0"/>
              <a:t>Performance measurement</a:t>
            </a:r>
          </a:p>
        </p:txBody>
      </p:sp>
      <p:sp>
        <p:nvSpPr>
          <p:cNvPr id="4" name="Content Placeholder 2">
            <a:extLst>
              <a:ext uri="{FF2B5EF4-FFF2-40B4-BE49-F238E27FC236}">
                <a16:creationId xmlns:a16="http://schemas.microsoft.com/office/drawing/2014/main" id="{85A2668E-A8E3-1B4A-57D0-6FF6775CD2DB}"/>
              </a:ext>
            </a:extLst>
          </p:cNvPr>
          <p:cNvSpPr txBox="1">
            <a:spLocks/>
          </p:cNvSpPr>
          <p:nvPr/>
        </p:nvSpPr>
        <p:spPr>
          <a:xfrm>
            <a:off x="621755" y="1684484"/>
            <a:ext cx="10948492" cy="4223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a:ln>
                  <a:noFill/>
                </a:ln>
                <a:solidFill>
                  <a:srgbClr val="5F6368"/>
                </a:solidFill>
                <a:effectLst/>
                <a:uLnTx/>
                <a:uFillTx/>
                <a:latin typeface="Google Sans Text"/>
                <a:ea typeface="+mn-ea"/>
                <a:cs typeface="+mn-cs"/>
              </a:rPr>
              <a:t>Aim: try to maximise reward while reducing reward loss when exploring different bandits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a:ln>
                  <a:noFill/>
                </a:ln>
                <a:solidFill>
                  <a:srgbClr val="5F6368"/>
                </a:solidFill>
                <a:effectLst/>
                <a:uLnTx/>
                <a:uFillTx/>
                <a:latin typeface="Google Sans Text"/>
                <a:ea typeface="+mn-ea"/>
                <a:cs typeface="+mn-cs"/>
              </a:rPr>
              <a:t>We measure reward loss using ‘regret’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5F6368"/>
                </a:solidFill>
                <a:effectLst/>
                <a:uLnTx/>
                <a:uFillTx/>
                <a:latin typeface="Google Sans Text"/>
                <a:ea typeface="+mn-ea"/>
                <a:cs typeface="+mn-cs"/>
              </a:rPr>
              <a:t>Regret = cumulative_reward</a:t>
            </a:r>
            <a:r>
              <a:rPr kumimoji="0" lang="en-GB" sz="1200" b="0" i="0" u="none" strike="noStrike" kern="1200" cap="none" spc="0" normalizeH="0" baseline="-25000" noProof="0">
                <a:ln>
                  <a:noFill/>
                </a:ln>
                <a:solidFill>
                  <a:srgbClr val="5F6368"/>
                </a:solidFill>
                <a:effectLst/>
                <a:uLnTx/>
                <a:uFillTx/>
                <a:latin typeface="Google Sans Text"/>
                <a:ea typeface="+mn-ea"/>
                <a:cs typeface="+mn-cs"/>
              </a:rPr>
              <a:t>optimal</a:t>
            </a:r>
            <a:r>
              <a:rPr kumimoji="0" lang="en-GB" sz="1200" b="0" i="0" u="none" strike="noStrike" kern="1200" cap="none" spc="0" normalizeH="0" baseline="0" noProof="0">
                <a:ln>
                  <a:noFill/>
                </a:ln>
                <a:solidFill>
                  <a:srgbClr val="5F6368"/>
                </a:solidFill>
                <a:effectLst/>
                <a:uLnTx/>
                <a:uFillTx/>
                <a:latin typeface="Google Sans Text"/>
                <a:ea typeface="+mn-ea"/>
                <a:cs typeface="+mn-cs"/>
              </a:rPr>
              <a:t>  - cumulative</a:t>
            </a:r>
            <a:r>
              <a:rPr kumimoji="0" lang="en-GB" sz="1200" b="0" i="0" u="none" strike="noStrike" kern="1200" cap="none" spc="0" normalizeH="0" baseline="-25000" noProof="0">
                <a:ln>
                  <a:noFill/>
                </a:ln>
                <a:solidFill>
                  <a:srgbClr val="5F6368"/>
                </a:solidFill>
                <a:effectLst/>
                <a:uLnTx/>
                <a:uFillTx/>
                <a:latin typeface="Google Sans Text"/>
                <a:ea typeface="+mn-ea"/>
                <a:cs typeface="+mn-cs"/>
              </a:rPr>
              <a:t>rewards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5F6368"/>
                </a:solidFill>
                <a:effectLst/>
                <a:uLnTx/>
                <a:uFillTx/>
                <a:latin typeface="Google Sans Text"/>
                <a:ea typeface="+mn-ea"/>
                <a:cs typeface="+mn-cs"/>
              </a:rPr>
              <a:t>The lower the regret, the better the model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5F6368"/>
                </a:solidFill>
                <a:effectLst/>
                <a:uLnTx/>
                <a:uFillTx/>
                <a:latin typeface="Google Sans Text"/>
                <a:ea typeface="+mn-ea"/>
                <a:cs typeface="+mn-cs"/>
              </a:rPr>
              <a:t>If regret too high probably should reconsider your action-selection mechanism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Expect that regret gets smaller as able to exploit more data … will never be 0 in a round because world is not static + humans not perfectly predictable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a:ln>
                  <a:noFill/>
                </a:ln>
                <a:solidFill>
                  <a:prstClr val="black"/>
                </a:solidFill>
                <a:effectLst/>
                <a:uLnTx/>
                <a:uFillTx/>
                <a:latin typeface="Calibri" panose="020F0502020204030204"/>
                <a:ea typeface="+mn-ea"/>
                <a:cs typeface="+mn-cs"/>
              </a:rPr>
              <a:t>For a single round, regret is what the optimal action reward would be minus the actual action reward (i.e. if use exploration action)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7C9F94A-A151-DFD1-D96D-6D2CC7A7407F}"/>
              </a:ext>
            </a:extLst>
          </p:cNvPr>
          <p:cNvPicPr>
            <a:picLocks noChangeAspect="1"/>
          </p:cNvPicPr>
          <p:nvPr/>
        </p:nvPicPr>
        <p:blipFill>
          <a:blip r:embed="rId2"/>
          <a:stretch>
            <a:fillRect/>
          </a:stretch>
        </p:blipFill>
        <p:spPr>
          <a:xfrm>
            <a:off x="520902" y="4539035"/>
            <a:ext cx="3157332" cy="2088216"/>
          </a:xfrm>
          <a:prstGeom prst="rect">
            <a:avLst/>
          </a:prstGeom>
        </p:spPr>
      </p:pic>
      <p:pic>
        <p:nvPicPr>
          <p:cNvPr id="6" name="Picture 5">
            <a:extLst>
              <a:ext uri="{FF2B5EF4-FFF2-40B4-BE49-F238E27FC236}">
                <a16:creationId xmlns:a16="http://schemas.microsoft.com/office/drawing/2014/main" id="{F47BFDCE-E325-9A7E-1EF9-DDC5C6559C44}"/>
              </a:ext>
            </a:extLst>
          </p:cNvPr>
          <p:cNvPicPr>
            <a:picLocks noChangeAspect="1"/>
          </p:cNvPicPr>
          <p:nvPr/>
        </p:nvPicPr>
        <p:blipFill>
          <a:blip r:embed="rId3"/>
          <a:stretch>
            <a:fillRect/>
          </a:stretch>
        </p:blipFill>
        <p:spPr>
          <a:xfrm>
            <a:off x="4531659" y="4747142"/>
            <a:ext cx="2826403" cy="2110858"/>
          </a:xfrm>
          <a:prstGeom prst="rect">
            <a:avLst/>
          </a:prstGeom>
        </p:spPr>
      </p:pic>
      <p:sp>
        <p:nvSpPr>
          <p:cNvPr id="7" name="Text Placeholder 3">
            <a:extLst>
              <a:ext uri="{FF2B5EF4-FFF2-40B4-BE49-F238E27FC236}">
                <a16:creationId xmlns:a16="http://schemas.microsoft.com/office/drawing/2014/main" id="{271E6481-680D-B7A7-5975-1088C63EA99E}"/>
              </a:ext>
            </a:extLst>
          </p:cNvPr>
          <p:cNvSpPr txBox="1">
            <a:spLocks/>
          </p:cNvSpPr>
          <p:nvPr/>
        </p:nvSpPr>
        <p:spPr>
          <a:xfrm>
            <a:off x="4048514" y="4355752"/>
            <a:ext cx="3421327" cy="347282"/>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937"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937" b="0" i="0" u="none" strike="noStrike" kern="1200" cap="none" spc="0" normalizeH="0" baseline="0" noProof="0" dirty="0">
                <a:ln>
                  <a:noFill/>
                </a:ln>
                <a:solidFill>
                  <a:srgbClr val="000000"/>
                </a:solidFill>
                <a:effectLst/>
                <a:uLnTx/>
                <a:uFillTx/>
                <a:latin typeface="Calibri" panose="020F0502020204030204"/>
                <a:ea typeface="+mn-ea"/>
                <a:cs typeface="+mn-cs"/>
              </a:rPr>
              <a:t>Presume that this trains a model and tries to predict test set for an increasing number of samples to show that with more examples RMSE decreases</a:t>
            </a:r>
          </a:p>
        </p:txBody>
      </p:sp>
    </p:spTree>
    <p:extLst>
      <p:ext uri="{BB962C8B-B14F-4D97-AF65-F5344CB8AC3E}">
        <p14:creationId xmlns:p14="http://schemas.microsoft.com/office/powerpoint/2010/main" val="154749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A84B-25ED-3825-E134-A81936A9C53A}"/>
              </a:ext>
            </a:extLst>
          </p:cNvPr>
          <p:cNvSpPr>
            <a:spLocks noGrp="1"/>
          </p:cNvSpPr>
          <p:nvPr>
            <p:ph type="title"/>
          </p:nvPr>
        </p:nvSpPr>
        <p:spPr/>
        <p:txBody>
          <a:bodyPr/>
          <a:lstStyle/>
          <a:p>
            <a:r>
              <a:rPr lang="en-GB" dirty="0"/>
              <a:t>CMAB	</a:t>
            </a:r>
          </a:p>
        </p:txBody>
      </p:sp>
      <p:sp>
        <p:nvSpPr>
          <p:cNvPr id="3" name="Content Placeholder 2">
            <a:extLst>
              <a:ext uri="{FF2B5EF4-FFF2-40B4-BE49-F238E27FC236}">
                <a16:creationId xmlns:a16="http://schemas.microsoft.com/office/drawing/2014/main" id="{C22D8E7E-F6D5-B7BE-C516-80917736F4AE}"/>
              </a:ext>
            </a:extLst>
          </p:cNvPr>
          <p:cNvSpPr>
            <a:spLocks noGrp="1"/>
          </p:cNvSpPr>
          <p:nvPr>
            <p:ph idx="1"/>
          </p:nvPr>
        </p:nvSpPr>
        <p:spPr/>
        <p:txBody>
          <a:bodyPr>
            <a:normAutofit fontScale="25000" lnSpcReduction="20000"/>
          </a:bodyPr>
          <a:lstStyle/>
          <a:p>
            <a:r>
              <a:rPr lang="en-GB" dirty="0"/>
              <a:t>CMAB different to MAB in that it considers the context of the world too when making a decision</a:t>
            </a:r>
          </a:p>
          <a:p>
            <a:r>
              <a:rPr lang="en-GB" b="0" i="0" dirty="0">
                <a:solidFill>
                  <a:srgbClr val="5F6368"/>
                </a:solidFill>
                <a:effectLst/>
                <a:latin typeface="Google Sans Text"/>
              </a:rPr>
              <a:t>Contextual </a:t>
            </a:r>
            <a:r>
              <a:rPr lang="en-GB" dirty="0">
                <a:solidFill>
                  <a:srgbClr val="5F6368"/>
                </a:solidFill>
                <a:latin typeface="Google Sans Text"/>
              </a:rPr>
              <a:t>element </a:t>
            </a:r>
            <a:r>
              <a:rPr lang="en-GB" b="0" i="0" dirty="0">
                <a:solidFill>
                  <a:srgbClr val="5F6368"/>
                </a:solidFill>
                <a:effectLst/>
                <a:latin typeface="Google Sans Text"/>
              </a:rPr>
              <a:t>factors in customer’s features, or context, when choosing a bandit. The context affects how a reward is associated with each bandit, so as contexts change, the model should learn to adapt its bandit choice</a:t>
            </a:r>
            <a:r>
              <a:rPr lang="en-GB" dirty="0">
                <a:solidFill>
                  <a:srgbClr val="5F6368"/>
                </a:solidFill>
                <a:latin typeface="Google Sans Text"/>
              </a:rPr>
              <a:t> E.G. User might be a designer so spends work hours looking to purchase wallpaper etc. but in free time loves knitting so spends evenings looking to buy yarn material etc. model should learn to adapt to know what to recommend to purchase at different times of day</a:t>
            </a:r>
            <a:endParaRPr lang="en-GB" dirty="0"/>
          </a:p>
          <a:p>
            <a:r>
              <a:rPr lang="en-GB" dirty="0"/>
              <a:t>Used for optimisation decisions </a:t>
            </a:r>
          </a:p>
          <a:p>
            <a:r>
              <a:rPr lang="en-GB" dirty="0"/>
              <a:t>ML framework for personalisation + efficient information retrieval + anomaly detection </a:t>
            </a:r>
          </a:p>
          <a:p>
            <a:r>
              <a:rPr lang="en-GB" dirty="0"/>
              <a:t>Learning algorithm should test the different actions and learn which one has most rewarding outcome given the context/state</a:t>
            </a:r>
          </a:p>
          <a:p>
            <a:pPr lvl="1"/>
            <a:r>
              <a:rPr lang="en-GB" dirty="0"/>
              <a:t>Will find the best predictor of reward for each state</a:t>
            </a:r>
          </a:p>
          <a:p>
            <a:r>
              <a:rPr lang="en-GB" dirty="0"/>
              <a:t>Goal of agent/learner (i.e. company making the decision to show which optimisation solution be it an ad etc) is to choose actions which maximise cumulative reward after T rounds (reward could be revenue stream or CTR)</a:t>
            </a:r>
          </a:p>
          <a:p>
            <a:r>
              <a:rPr lang="en-GB" dirty="0"/>
              <a:t>At each round, t=1,2,3…T</a:t>
            </a:r>
          </a:p>
          <a:p>
            <a:pPr lvl="1"/>
            <a:r>
              <a:rPr lang="en-GB" dirty="0"/>
              <a:t>X = the environment i.e. context</a:t>
            </a:r>
          </a:p>
          <a:p>
            <a:pPr lvl="1"/>
            <a:r>
              <a:rPr lang="en-GB" dirty="0"/>
              <a:t>A = action chosen by agent (decision variable)</a:t>
            </a:r>
          </a:p>
          <a:p>
            <a:pPr lvl="1"/>
            <a:r>
              <a:rPr lang="en-GB" dirty="0"/>
              <a:t>R = reward provided by the environment given the action (often y in a model)</a:t>
            </a:r>
          </a:p>
          <a:p>
            <a:r>
              <a:rPr lang="en-GB" dirty="0"/>
              <a:t>Task</a:t>
            </a:r>
          </a:p>
          <a:p>
            <a:pPr lvl="1"/>
            <a:r>
              <a:rPr lang="en-GB" dirty="0"/>
              <a:t>Produce an algorithm that optimally picks the actions that maximises the cumulative reward by using historical data</a:t>
            </a:r>
          </a:p>
          <a:p>
            <a:r>
              <a:rPr lang="en-GB" dirty="0"/>
              <a:t>N.B. Normally have an explicit feedback loop to test the algorithm but do not here so take this into account </a:t>
            </a:r>
          </a:p>
          <a:p>
            <a:r>
              <a:rPr lang="en-GB" dirty="0"/>
              <a:t>Use Case</a:t>
            </a:r>
          </a:p>
          <a:p>
            <a:pPr lvl="1"/>
            <a:r>
              <a:rPr lang="en-GB" dirty="0"/>
              <a:t>Online retailer – when customer enters homepage only room to show 2 personalised products. If they buy, reward to company is price of item, if do not then reward = $0. </a:t>
            </a:r>
          </a:p>
          <a:p>
            <a:pPr lvl="1"/>
            <a:r>
              <a:rPr lang="en-GB" dirty="0"/>
              <a:t>Use CMAB to maximise reward where each product is a bandit</a:t>
            </a:r>
          </a:p>
          <a:p>
            <a:r>
              <a:rPr lang="en-GB" dirty="0"/>
              <a:t>See algorithms  - </a:t>
            </a:r>
            <a:r>
              <a:rPr lang="en-GB" dirty="0" err="1"/>
              <a:t>Vowpal</a:t>
            </a:r>
            <a:r>
              <a:rPr lang="en-GB" dirty="0"/>
              <a:t> Wabbit library + </a:t>
            </a:r>
            <a:r>
              <a:rPr lang="en-GB" b="0" i="0" dirty="0">
                <a:solidFill>
                  <a:srgbClr val="000000"/>
                </a:solidFill>
                <a:effectLst/>
                <a:latin typeface="Inter Var"/>
              </a:rPr>
              <a:t>UCB1</a:t>
            </a:r>
          </a:p>
          <a:p>
            <a:r>
              <a:rPr lang="en-GB" dirty="0"/>
              <a:t>Cost of switching arms i.e. moving between actions</a:t>
            </a:r>
          </a:p>
          <a:p>
            <a:r>
              <a:rPr lang="en-GB" dirty="0"/>
              <a:t>Finite lifespan of action (might not be able to use a certain tile on NFX as losing rights)</a:t>
            </a:r>
          </a:p>
          <a:p>
            <a:r>
              <a:rPr lang="en-GB" dirty="0"/>
              <a:t>Extension to CMAB is reinforcement learning </a:t>
            </a:r>
          </a:p>
          <a:p>
            <a:pPr lvl="1"/>
            <a:r>
              <a:rPr lang="en-GB" dirty="0"/>
              <a:t>Considers effect of sequence of decisions (i.e. allows decisions to affect the world)</a:t>
            </a:r>
          </a:p>
          <a:p>
            <a:endParaRPr lang="en-GB" b="0" i="0" dirty="0">
              <a:solidFill>
                <a:srgbClr val="000000"/>
              </a:solidFill>
              <a:effectLst/>
              <a:latin typeface="Inter Var"/>
            </a:endParaRPr>
          </a:p>
          <a:p>
            <a:endParaRPr lang="en-GB" dirty="0"/>
          </a:p>
        </p:txBody>
      </p:sp>
    </p:spTree>
    <p:extLst>
      <p:ext uri="{BB962C8B-B14F-4D97-AF65-F5344CB8AC3E}">
        <p14:creationId xmlns:p14="http://schemas.microsoft.com/office/powerpoint/2010/main" val="15257250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ada0a2f-b917-4d51-b0d0-d418a10c8b23}" enabled="1" method="Standard" siteId="{12a3af23-a769-4654-847f-958f3d479f4a}" contentBits="0" removed="0"/>
</clbl:labelList>
</file>

<file path=docProps/app.xml><?xml version="1.0" encoding="utf-8"?>
<Properties xmlns="http://schemas.openxmlformats.org/officeDocument/2006/extended-properties" xmlns:vt="http://schemas.openxmlformats.org/officeDocument/2006/docPropsVTypes">
  <TotalTime>0</TotalTime>
  <Words>3252</Words>
  <Application>Microsoft Office PowerPoint</Application>
  <PresentationFormat>Widescreen</PresentationFormat>
  <Paragraphs>247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Google Sans Text</vt:lpstr>
      <vt:lpstr>Inter Var</vt:lpstr>
      <vt:lpstr>Lato</vt:lpstr>
      <vt:lpstr>MathJax_Math-italic</vt:lpstr>
      <vt:lpstr>TT Commons</vt:lpstr>
      <vt:lpstr>Ubuntu</vt:lpstr>
      <vt:lpstr>Wingdings</vt:lpstr>
      <vt:lpstr>1_Office Theme</vt:lpstr>
      <vt:lpstr>A/B Tests</vt:lpstr>
      <vt:lpstr>PowerPoint Presentation</vt:lpstr>
      <vt:lpstr>AB Testing Design Tips </vt:lpstr>
      <vt:lpstr>Normally would try to split control:treatment 50:50</vt:lpstr>
      <vt:lpstr>Sample Size Estimation</vt:lpstr>
      <vt:lpstr>Multivariate Testing</vt:lpstr>
      <vt:lpstr>Multi-armed bandit – best where have web users and have high traffic</vt:lpstr>
      <vt:lpstr>Performance measurement</vt:lpstr>
      <vt:lpstr>CMAB </vt:lpstr>
      <vt:lpstr>Why use CMAB</vt:lpstr>
      <vt:lpstr>Exploitation vs exploration strategy – defining your action selection strategy</vt:lpstr>
      <vt:lpstr>AA Testing </vt:lpstr>
      <vt:lpstr>AA Test - Step By Step (Jupyter Notebook in Google Colab)</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Scott,Stuart,ES-Esplugues Llobregat</dc:creator>
  <cp:lastModifiedBy>Scott,Stuart,ES-Esplugues Llobregat</cp:lastModifiedBy>
  <cp:revision>1</cp:revision>
  <dcterms:created xsi:type="dcterms:W3CDTF">2024-10-17T18:01:03Z</dcterms:created>
  <dcterms:modified xsi:type="dcterms:W3CDTF">2024-10-17T18:01:41Z</dcterms:modified>
</cp:coreProperties>
</file>