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3" r:id="rId20"/>
    <p:sldId id="274" r:id="rId21"/>
    <p:sldId id="275" r:id="rId22"/>
    <p:sldId id="276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illiamsilva.c&#243;dig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0559" y="564023"/>
            <a:ext cx="10126766" cy="132001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     </a:t>
            </a:r>
            <a:br>
              <a:rPr lang="pt-BR" dirty="0" smtClean="0"/>
            </a:br>
            <a:r>
              <a:rPr lang="pt-BR" dirty="0"/>
              <a:t> </a:t>
            </a:r>
            <a:r>
              <a:rPr lang="pt-BR" dirty="0" smtClean="0"/>
              <a:t>    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                   </a:t>
            </a:r>
            <a:r>
              <a:rPr lang="pt-BR" sz="4400" dirty="0" smtClean="0"/>
              <a:t>INTRODUÇÃO A</a:t>
            </a:r>
            <a:br>
              <a:rPr lang="pt-BR" sz="4400" dirty="0" smtClean="0"/>
            </a:br>
            <a:r>
              <a:rPr lang="pt-BR" sz="4400" dirty="0"/>
              <a:t>P</a:t>
            </a:r>
            <a:r>
              <a:rPr lang="pt-BR" sz="4400" dirty="0" smtClean="0"/>
              <a:t>ROGRAMAÇÃO ORIENTADA A OBJETO</a:t>
            </a:r>
            <a:endParaRPr lang="pt-B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65074" y="2851014"/>
            <a:ext cx="5522081" cy="1245925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Apresentação:  </a:t>
            </a:r>
            <a:r>
              <a:rPr lang="pt-BR" b="1" dirty="0" smtClean="0"/>
              <a:t>William Silva</a:t>
            </a:r>
          </a:p>
          <a:p>
            <a:r>
              <a:rPr lang="pt-BR" b="1" dirty="0"/>
              <a:t> </a:t>
            </a:r>
            <a:r>
              <a:rPr lang="pt-BR" b="1" dirty="0" smtClean="0"/>
              <a:t>                            Analista de Sistema |Java</a:t>
            </a:r>
          </a:p>
          <a:p>
            <a:r>
              <a:rPr lang="pt-BR" dirty="0" smtClean="0"/>
              <a:t>Habilitação Plena em Processamento de Dados, 1984</a:t>
            </a:r>
          </a:p>
          <a:p>
            <a:r>
              <a:rPr lang="pt-BR" dirty="0" smtClean="0"/>
              <a:t>Centro Universitário de Itajubá – FEPI 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6187155" y="2851014"/>
            <a:ext cx="5058160" cy="112628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smtClean="0"/>
              <a:t>https:github.com/swilliamsilva/pooAula</a:t>
            </a:r>
            <a:endParaRPr lang="pt-BR" b="1" dirty="0" smtClean="0"/>
          </a:p>
          <a:p>
            <a:r>
              <a:rPr lang="pt-BR" b="1" dirty="0" smtClean="0">
                <a:hlinkClick r:id="rId2"/>
              </a:rPr>
              <a:t>Williamsilva.código@gmail.com</a:t>
            </a:r>
            <a:endParaRPr lang="pt-BR" b="1" dirty="0" smtClean="0"/>
          </a:p>
          <a:p>
            <a:r>
              <a:rPr lang="pt-BR" b="1" dirty="0" smtClean="0"/>
              <a:t>Linkedin.com/in/william-silva-20315993 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622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62725" y="560610"/>
            <a:ext cx="8911687" cy="1280890"/>
          </a:xfrm>
        </p:spPr>
        <p:txBody>
          <a:bodyPr/>
          <a:lstStyle/>
          <a:p>
            <a:r>
              <a:rPr lang="pt-BR" dirty="0" smtClean="0"/>
              <a:t>MÉTODO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14630" y="1518897"/>
            <a:ext cx="8915400" cy="3777622"/>
          </a:xfrm>
        </p:spPr>
        <p:txBody>
          <a:bodyPr/>
          <a:lstStyle/>
          <a:p>
            <a:r>
              <a:rPr lang="pt-BR" b="1" dirty="0"/>
              <a:t>MÉTODO</a:t>
            </a:r>
            <a:r>
              <a:rPr lang="pt-BR" dirty="0"/>
              <a:t>, são as receitas, regras, fórmulas, maneiras de trabalhar com os objetos. </a:t>
            </a:r>
          </a:p>
          <a:p>
            <a:r>
              <a:rPr lang="pt-BR" dirty="0"/>
              <a:t>Exemplo: </a:t>
            </a:r>
          </a:p>
          <a:p>
            <a:pPr marL="0" indent="0">
              <a:buNone/>
            </a:pPr>
            <a:r>
              <a:rPr lang="pt-BR" dirty="0"/>
              <a:t>“ Para calcular o </a:t>
            </a:r>
            <a:r>
              <a:rPr lang="pt-BR" b="1" dirty="0"/>
              <a:t>saldo </a:t>
            </a:r>
            <a:r>
              <a:rPr lang="pt-BR" dirty="0"/>
              <a:t>de um</a:t>
            </a:r>
            <a:r>
              <a:rPr lang="pt-BR" b="1" dirty="0"/>
              <a:t> cliente</a:t>
            </a:r>
            <a:r>
              <a:rPr lang="pt-BR" dirty="0"/>
              <a:t>, você deve verificar o saldo existente na</a:t>
            </a:r>
            <a:r>
              <a:rPr lang="pt-BR" b="1" dirty="0"/>
              <a:t> conta </a:t>
            </a:r>
            <a:r>
              <a:rPr lang="pt-BR" dirty="0"/>
              <a:t>e a </a:t>
            </a:r>
            <a:r>
              <a:rPr lang="pt-BR" b="1" dirty="0"/>
              <a:t>data do último movimento.</a:t>
            </a:r>
            <a:r>
              <a:rPr lang="pt-BR" dirty="0"/>
              <a:t> </a:t>
            </a:r>
            <a:r>
              <a:rPr lang="pt-BR" b="1" dirty="0"/>
              <a:t>Se a data for igual ou inferior a data atual </a:t>
            </a:r>
            <a:r>
              <a:rPr lang="pt-BR" dirty="0"/>
              <a:t>você deve verificar se o valor informado é um</a:t>
            </a:r>
            <a:r>
              <a:rPr lang="pt-BR" b="1" dirty="0"/>
              <a:t> depósito</a:t>
            </a:r>
            <a:r>
              <a:rPr lang="pt-BR" dirty="0"/>
              <a:t> ou um</a:t>
            </a:r>
            <a:r>
              <a:rPr lang="pt-BR" b="1" dirty="0"/>
              <a:t> saque</a:t>
            </a:r>
            <a:r>
              <a:rPr lang="pt-BR" dirty="0"/>
              <a:t>, se for um saque você deve primeiro verificar se a data do saque é menor ou igual a data da ultima atualização do saldo. Se for positivo você pode usar a </a:t>
            </a:r>
            <a:r>
              <a:rPr lang="pt-BR" dirty="0" smtClean="0"/>
              <a:t>fórmula </a:t>
            </a:r>
            <a:r>
              <a:rPr lang="pt-BR" b="1" dirty="0"/>
              <a:t>Saldo-atual = Saldo-anterior + Deposito - Saque.</a:t>
            </a:r>
            <a:endParaRPr lang="pt-BR" dirty="0"/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745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6" y="637166"/>
            <a:ext cx="8911687" cy="722090"/>
          </a:xfrm>
        </p:spPr>
        <p:txBody>
          <a:bodyPr/>
          <a:lstStyle/>
          <a:p>
            <a:r>
              <a:rPr lang="pt-BR" dirty="0" smtClean="0"/>
              <a:t>OBJETO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66533" y="1359256"/>
            <a:ext cx="8915400" cy="3777622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/>
              <a:t>OBJETO</a:t>
            </a:r>
            <a:r>
              <a:rPr lang="pt-BR" dirty="0"/>
              <a:t>, é a coisa palpável ou idealizada como foi descrita na classe. No caso da programação a palavra tem um sentido mais amplo que pode confundir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pPr fontAlgn="base"/>
            <a:r>
              <a:rPr lang="pt-BR" dirty="0"/>
              <a:t>Objeto, programa de computador que descreve as regras do negócio, logo é um objeto de negócio.</a:t>
            </a:r>
          </a:p>
          <a:p>
            <a:pPr marL="0" indent="0" fontAlgn="base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Objeto, como entidade ou coisa que é controlada pelo programa de computador, que pode ser calculada, organizada, classificada.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Objeto nada mais é do que uma aglutinação de estados e comportamentos. Junto a isso temos conceitos ultra importantes que ajudam a leitura, manutenção e reutilização do código como o encapsulamento e herança onde em qualquer parte do código é </a:t>
            </a:r>
            <a:r>
              <a:rPr lang="pt-BR" dirty="0" smtClean="0"/>
              <a:t>possível  utilizar </a:t>
            </a:r>
            <a:r>
              <a:rPr lang="pt-BR" dirty="0"/>
              <a:t>o valor armazenado de uma variável sem a necessidade de permissão.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93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5630" y="658293"/>
            <a:ext cx="9931399" cy="1280890"/>
          </a:xfrm>
        </p:spPr>
        <p:txBody>
          <a:bodyPr/>
          <a:lstStyle/>
          <a:p>
            <a:r>
              <a:rPr lang="pt-BR" dirty="0" smtClean="0"/>
              <a:t>JAVA é uma linguagem fortemente tipada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55809" y="1723877"/>
            <a:ext cx="8915400" cy="3777622"/>
          </a:xfrm>
        </p:spPr>
        <p:txBody>
          <a:bodyPr>
            <a:normAutofit/>
          </a:bodyPr>
          <a:lstStyle/>
          <a:p>
            <a:r>
              <a:rPr lang="pt-BR" dirty="0" smtClean="0"/>
              <a:t>A </a:t>
            </a:r>
            <a:r>
              <a:rPr lang="pt-BR" dirty="0"/>
              <a:t>tradução dessa frase pode ser o seguinte:</a:t>
            </a:r>
          </a:p>
          <a:p>
            <a:r>
              <a:rPr lang="pt-BR" dirty="0"/>
              <a:t>Java é uma linguagem simples de aprender mais a </a:t>
            </a:r>
            <a:r>
              <a:rPr lang="pt-BR" dirty="0" smtClean="0"/>
              <a:t>programação </a:t>
            </a:r>
            <a:r>
              <a:rPr lang="pt-BR" dirty="0"/>
              <a:t>é exigente quanto a sintaxe, a semântica, a construção </a:t>
            </a:r>
            <a:r>
              <a:rPr lang="pt-BR" dirty="0" smtClean="0"/>
              <a:t> </a:t>
            </a:r>
            <a:r>
              <a:rPr lang="pt-BR" dirty="0"/>
              <a:t>que é bastante modelada, possui regras claras, bem definida e exige uma projeto de arquitetura bem desenhado , limpo que seja fácil de entender devido ao alcance do </a:t>
            </a:r>
            <a:r>
              <a:rPr lang="pt-BR" dirty="0" smtClean="0"/>
              <a:t>uso.</a:t>
            </a:r>
          </a:p>
          <a:p>
            <a:r>
              <a:rPr lang="pt-BR" dirty="0" smtClean="0"/>
              <a:t>Você </a:t>
            </a:r>
            <a:r>
              <a:rPr lang="pt-BR" dirty="0"/>
              <a:t>deve aprender a linguagem e a sintaxe, mas sua maior preocupação e entender como o texto </a:t>
            </a:r>
            <a:r>
              <a:rPr lang="pt-BR" dirty="0" smtClean="0"/>
              <a:t>são  </a:t>
            </a:r>
            <a:r>
              <a:rPr lang="pt-BR" dirty="0"/>
              <a:t>escrito e organizado na </a:t>
            </a:r>
            <a:r>
              <a:rPr lang="pt-BR" dirty="0" smtClean="0"/>
              <a:t>programação.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306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4851"/>
          </a:xfrm>
        </p:spPr>
        <p:txBody>
          <a:bodyPr/>
          <a:lstStyle/>
          <a:p>
            <a:r>
              <a:rPr lang="pt-BR" dirty="0" smtClean="0"/>
              <a:t>Os 4 pilares da POO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480455"/>
            <a:ext cx="8915400" cy="2438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Herança,</a:t>
            </a:r>
          </a:p>
          <a:p>
            <a:r>
              <a:rPr lang="pt-BR" dirty="0"/>
              <a:t>O polimorfismo,</a:t>
            </a:r>
          </a:p>
          <a:p>
            <a:r>
              <a:rPr lang="pt-BR" dirty="0"/>
              <a:t>Encapsulamento,,</a:t>
            </a:r>
          </a:p>
          <a:p>
            <a:r>
              <a:rPr lang="pt-BR" dirty="0"/>
              <a:t>Abstração.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16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56620" y="462927"/>
            <a:ext cx="3871612" cy="1280890"/>
          </a:xfrm>
        </p:spPr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28800" y="1367327"/>
            <a:ext cx="9275865" cy="43657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Herança, é a capacidade de um objeto ser idealizado baseado em um outro objeto por exemplo, um filho herda do pai os atributos, bens, características, </a:t>
            </a:r>
            <a:r>
              <a:rPr lang="pt-BR" dirty="0" smtClean="0"/>
              <a:t>físicas, </a:t>
            </a:r>
            <a:r>
              <a:rPr lang="pt-BR" dirty="0"/>
              <a:t>qualidades, bens </a:t>
            </a:r>
            <a:r>
              <a:rPr lang="pt-BR" dirty="0" smtClean="0"/>
              <a:t>tangíveis </a:t>
            </a:r>
            <a:r>
              <a:rPr lang="pt-BR" dirty="0"/>
              <a:t>e </a:t>
            </a:r>
            <a:r>
              <a:rPr lang="pt-BR" dirty="0" smtClean="0"/>
              <a:t>intangíveis.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Logo </a:t>
            </a:r>
            <a:r>
              <a:rPr lang="pt-BR" dirty="0"/>
              <a:t>podemos dizer que os homens são classificados em:</a:t>
            </a:r>
          </a:p>
          <a:p>
            <a:pPr marL="0" indent="0">
              <a:buNone/>
            </a:pPr>
            <a:r>
              <a:rPr lang="pt-BR" dirty="0"/>
              <a:t>Classe </a:t>
            </a:r>
            <a:r>
              <a:rPr lang="pt-BR" dirty="0" smtClean="0"/>
              <a:t>família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Classe Pai</a:t>
            </a:r>
          </a:p>
          <a:p>
            <a:pPr marL="0" indent="0">
              <a:buNone/>
            </a:pPr>
            <a:r>
              <a:rPr lang="pt-BR" dirty="0"/>
              <a:t>            Classe Filho, que herda do pai ou é uma extensão do pai.</a:t>
            </a:r>
          </a:p>
          <a:p>
            <a:pPr marL="0" indent="0">
              <a:buNone/>
            </a:pPr>
            <a:r>
              <a:rPr lang="pt-BR" dirty="0"/>
              <a:t>            Classe Filha, </a:t>
            </a:r>
          </a:p>
          <a:p>
            <a:pPr marL="0" indent="0">
              <a:buNone/>
            </a:pPr>
            <a:r>
              <a:rPr lang="pt-BR" dirty="0"/>
              <a:t>Classe Mãe,</a:t>
            </a:r>
          </a:p>
          <a:p>
            <a:pPr marL="0" indent="0">
              <a:buNone/>
            </a:pPr>
            <a:r>
              <a:rPr lang="pt-BR" dirty="0"/>
              <a:t>Classe Tio</a:t>
            </a:r>
          </a:p>
          <a:p>
            <a:pPr marL="0" indent="0">
              <a:buNone/>
            </a:pPr>
            <a:r>
              <a:rPr lang="pt-BR" dirty="0"/>
              <a:t>             Classe primo.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Um atributo ou método pode ser </a:t>
            </a:r>
            <a:r>
              <a:rPr lang="pt-BR" dirty="0" smtClean="0"/>
              <a:t>estendido </a:t>
            </a:r>
            <a:r>
              <a:rPr lang="pt-BR" dirty="0"/>
              <a:t>da Classe Pai para a Classe Filho.</a:t>
            </a:r>
          </a:p>
          <a:p>
            <a:pPr marL="0" indent="0">
              <a:buNone/>
            </a:pPr>
            <a:r>
              <a:rPr lang="pt-BR" dirty="0"/>
              <a:t>E a </a:t>
            </a:r>
            <a:r>
              <a:rPr lang="pt-BR" dirty="0" smtClean="0"/>
              <a:t>própria </a:t>
            </a:r>
            <a:r>
              <a:rPr lang="pt-BR" dirty="0"/>
              <a:t>Classe pode ter sido </a:t>
            </a:r>
            <a:r>
              <a:rPr lang="pt-BR" dirty="0" smtClean="0"/>
              <a:t>estendido </a:t>
            </a:r>
            <a:r>
              <a:rPr lang="pt-BR" dirty="0"/>
              <a:t>de outra Classe como </a:t>
            </a:r>
            <a:r>
              <a:rPr lang="pt-BR" dirty="0" smtClean="0"/>
              <a:t>Família.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Isso faz com que de para replicar as </a:t>
            </a:r>
            <a:r>
              <a:rPr lang="pt-BR" dirty="0" smtClean="0"/>
              <a:t>características </a:t>
            </a:r>
            <a:r>
              <a:rPr lang="pt-BR" dirty="0"/>
              <a:t>de um objeto para outro</a:t>
            </a:r>
            <a:r>
              <a:rPr lang="pt-BR" dirty="0" smtClean="0"/>
              <a:t>.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548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0425" y="624110"/>
            <a:ext cx="8911687" cy="734790"/>
          </a:xfrm>
        </p:spPr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84721" y="1052082"/>
            <a:ext cx="8915400" cy="3632200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É a capacidade de um objeto que </a:t>
            </a:r>
            <a:r>
              <a:rPr lang="pt-BR" dirty="0" smtClean="0"/>
              <a:t>seja compatível </a:t>
            </a:r>
            <a:r>
              <a:rPr lang="pt-BR" dirty="0"/>
              <a:t>se passar por outro em determinadas circunstâncias.</a:t>
            </a:r>
          </a:p>
          <a:p>
            <a:pPr marL="0" indent="0">
              <a:buNone/>
            </a:pPr>
            <a:r>
              <a:rPr lang="pt-BR" dirty="0"/>
              <a:t>Depois que um objeto é herdado apesar de trazer todas as </a:t>
            </a:r>
            <a:r>
              <a:rPr lang="pt-BR" dirty="0" smtClean="0"/>
              <a:t>característica </a:t>
            </a:r>
            <a:r>
              <a:rPr lang="pt-BR" dirty="0"/>
              <a:t>do objeto pai uma ou mais </a:t>
            </a:r>
            <a:r>
              <a:rPr lang="pt-BR" dirty="0" smtClean="0"/>
              <a:t>características </a:t>
            </a:r>
            <a:r>
              <a:rPr lang="pt-BR" dirty="0"/>
              <a:t>precisam ser reescrito por completo.</a:t>
            </a:r>
          </a:p>
          <a:p>
            <a:pPr marL="0" indent="0">
              <a:buNone/>
            </a:pPr>
            <a:r>
              <a:rPr lang="pt-BR" dirty="0"/>
              <a:t>É a reescrita de um método herdado de uma classe sem utilizar nenhum comportamento da classe pai.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512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6325" y="624110"/>
            <a:ext cx="8911687" cy="1280890"/>
          </a:xfrm>
        </p:spPr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52612" y="152400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É </a:t>
            </a:r>
            <a:r>
              <a:rPr lang="pt-BR" dirty="0"/>
              <a:t>a capacidade de esconder detalhes da implementação de um objeto expondo só o que deve ser acessado publicamente, adicionando segurança na aplicação, criando uma caixa preta.</a:t>
            </a:r>
          </a:p>
          <a:p>
            <a:pPr marL="0" indent="0">
              <a:buNone/>
            </a:pPr>
            <a:r>
              <a:rPr lang="pt-BR" dirty="0"/>
              <a:t>Todo carro tem um motor que está encapsulado, escondido, você não vê o motor que está funcionando mas sabe que ele está </a:t>
            </a:r>
            <a:r>
              <a:rPr lang="pt-BR" dirty="0" smtClean="0"/>
              <a:t>lá </a:t>
            </a:r>
            <a:r>
              <a:rPr lang="pt-BR" dirty="0"/>
              <a:t>e conhece suas funções. </a:t>
            </a:r>
            <a:r>
              <a:rPr lang="pt-BR" dirty="0" smtClean="0"/>
              <a:t> Como </a:t>
            </a:r>
            <a:r>
              <a:rPr lang="pt-BR" dirty="0"/>
              <a:t>dar a partida, acelerar, parar, sair com o carro e muito mais. Você tem acesso ao motor através das interfaces, como os pedais, volante, chave de partida, caixa de marcha e etc. </a:t>
            </a:r>
          </a:p>
          <a:p>
            <a:pPr marL="0" indent="0">
              <a:buNone/>
            </a:pPr>
            <a:r>
              <a:rPr lang="pt-BR" dirty="0"/>
              <a:t>A vantagem: - Você pode trocar o motor sem trocar as interfaces ou vice versa.</a:t>
            </a:r>
          </a:p>
          <a:p>
            <a:pPr marL="0" indent="0">
              <a:buNone/>
            </a:pPr>
            <a:r>
              <a:rPr lang="pt-BR" dirty="0"/>
              <a:t>Isto é definido nas Classes pelos atributos, Publico, </a:t>
            </a:r>
            <a:r>
              <a:rPr lang="pt-BR" dirty="0" smtClean="0"/>
              <a:t>Protegido, </a:t>
            </a:r>
            <a:r>
              <a:rPr lang="pt-BR" dirty="0"/>
              <a:t>Privado e somente as funções de interface tem o poder de alterar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10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5825" y="586010"/>
            <a:ext cx="8911687" cy="1280890"/>
          </a:xfrm>
        </p:spPr>
        <p:txBody>
          <a:bodyPr/>
          <a:lstStyle/>
          <a:p>
            <a:r>
              <a:rPr lang="pt-BR" dirty="0" smtClean="0"/>
              <a:t>ABSTRAÇÃO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65825" y="1371600"/>
            <a:ext cx="10018175" cy="4699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smtClean="0"/>
              <a:t>É </a:t>
            </a:r>
            <a:r>
              <a:rPr lang="pt-BR" dirty="0"/>
              <a:t>representar um objeto de uma forma abstrata que seja obrigatoriamente herdado por outras classes ou seja você pode criar uma classe abstrata com o atributos e métodos, mas a implementação precisa ser feita nas classes filhas por isso chamamos essa classe de Template ou Identidade na programação ela é sempre chamada de Super Classe e não pode ser criado um objeto diretamente dessa classe.</a:t>
            </a:r>
          </a:p>
          <a:p>
            <a:pPr marL="0" indent="0">
              <a:buNone/>
            </a:pPr>
            <a:r>
              <a:rPr lang="pt-BR" dirty="0"/>
              <a:t>Seria uma Classe Padrinho ou uma Classe </a:t>
            </a:r>
            <a:r>
              <a:rPr lang="pt-BR" dirty="0" smtClean="0"/>
              <a:t>Padrasto </a:t>
            </a:r>
            <a:r>
              <a:rPr lang="pt-BR" dirty="0"/>
              <a:t>ou um Agregado, Enteado.</a:t>
            </a:r>
          </a:p>
          <a:p>
            <a:pPr marL="0" indent="0">
              <a:buNone/>
            </a:pPr>
            <a:r>
              <a:rPr lang="pt-BR" dirty="0"/>
              <a:t>Ela não executa nenhuma função de forma como está mas tem todas as </a:t>
            </a:r>
            <a:r>
              <a:rPr lang="pt-BR" dirty="0" smtClean="0"/>
              <a:t>características </a:t>
            </a:r>
            <a:r>
              <a:rPr lang="pt-BR" dirty="0"/>
              <a:t>para ser uma Classe Pai, mas somente poderá ser uma se tiver uma classe filha sendo criada a partir dela.</a:t>
            </a:r>
          </a:p>
          <a:p>
            <a:pPr marL="0" indent="0">
              <a:buNone/>
            </a:pPr>
            <a:r>
              <a:rPr lang="pt-BR" dirty="0"/>
              <a:t>Uma Classe Pai poderia ser gerada a partir de uma Super Classe.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A base para a programação é isso, estude bem esses conceitos que não são </a:t>
            </a:r>
            <a:r>
              <a:rPr lang="pt-BR" dirty="0" smtClean="0"/>
              <a:t>difíceis </a:t>
            </a:r>
            <a:r>
              <a:rPr lang="pt-BR" dirty="0"/>
              <a:t>apenas precisam ser exercitados para ser compreendidos. </a:t>
            </a:r>
          </a:p>
          <a:p>
            <a:pPr marL="0" indent="0">
              <a:buNone/>
            </a:pPr>
            <a:r>
              <a:rPr lang="pt-BR" dirty="0"/>
              <a:t>Aqui usei o exemplo da Classe </a:t>
            </a:r>
            <a:r>
              <a:rPr lang="pt-BR" dirty="0" smtClean="0"/>
              <a:t>Família-Humana </a:t>
            </a:r>
            <a:r>
              <a:rPr lang="pt-BR" dirty="0"/>
              <a:t>mas vamos classificar outras </a:t>
            </a:r>
            <a:r>
              <a:rPr lang="pt-BR" dirty="0" smtClean="0"/>
              <a:t>famílias </a:t>
            </a:r>
            <a:r>
              <a:rPr lang="pt-BR" dirty="0"/>
              <a:t>como </a:t>
            </a:r>
          </a:p>
          <a:p>
            <a:pPr marL="0" indent="0">
              <a:buNone/>
            </a:pPr>
            <a:r>
              <a:rPr lang="pt-BR" dirty="0"/>
              <a:t>a dos carros, dos animais, dos imóveis, dos objetos.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252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Vamos ao 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8587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Domínio/Problema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dos pontos mais importantes da OOP é entender seu domínio e o problema .</a:t>
            </a:r>
          </a:p>
          <a:p>
            <a:pPr marL="0" indent="0">
              <a:buNone/>
            </a:pPr>
            <a:r>
              <a:rPr lang="pt-BR" dirty="0" smtClean="0"/>
              <a:t>Considerando nosso conhecimento no domínio bancário, iremos </a:t>
            </a:r>
            <a:r>
              <a:rPr lang="pt-BR" b="1" dirty="0" smtClean="0"/>
              <a:t>abstrair</a:t>
            </a:r>
            <a:r>
              <a:rPr lang="pt-BR" dirty="0" smtClean="0"/>
              <a:t> uma solução Orientada a Objetos em Java.</a:t>
            </a:r>
          </a:p>
          <a:p>
            <a:pPr marL="0" indent="0">
              <a:buNone/>
            </a:pPr>
            <a:r>
              <a:rPr lang="pt-BR" dirty="0" smtClean="0"/>
              <a:t>Para isso, vamos interpretar o seguintes cenário:</a:t>
            </a:r>
          </a:p>
          <a:p>
            <a:pPr marL="0" indent="0">
              <a:buNone/>
            </a:pPr>
            <a:r>
              <a:rPr lang="pt-BR" dirty="0" smtClean="0"/>
              <a:t>CENÁRIO: “ </a:t>
            </a:r>
            <a:r>
              <a:rPr lang="pt-BR" b="1" dirty="0" smtClean="0"/>
              <a:t>Um banco oferece aos seus clientes dois tipos de contas ( corrente e poupança), as quais possuem as funcionalidades de depósito, saque e transferência ( entre contas da própria instituição</a:t>
            </a:r>
            <a:r>
              <a:rPr lang="pt-BR" dirty="0" smtClean="0"/>
              <a:t>).”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697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para essa aula.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92925" y="1905000"/>
            <a:ext cx="6161088" cy="901700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Conhecimento de uma IDE, VsCode, Eclipse</a:t>
            </a:r>
          </a:p>
          <a:p>
            <a:r>
              <a:rPr lang="pt-BR" dirty="0" smtClean="0"/>
              <a:t>Noções básicas de </a:t>
            </a:r>
            <a:r>
              <a:rPr lang="pt-BR" dirty="0" err="1" smtClean="0"/>
              <a:t>Git</a:t>
            </a:r>
            <a:r>
              <a:rPr lang="pt-BR" dirty="0" smtClean="0"/>
              <a:t>/GitHub</a:t>
            </a:r>
          </a:p>
          <a:p>
            <a:r>
              <a:rPr lang="pt-BR" dirty="0" smtClean="0"/>
              <a:t>Engajamento e vontade de Aprender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978400" y="3185890"/>
            <a:ext cx="5956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MOTIVAÇÃO:</a:t>
            </a:r>
          </a:p>
          <a:p>
            <a:endParaRPr lang="pt-BR" b="1" dirty="0" smtClean="0"/>
          </a:p>
          <a:p>
            <a:r>
              <a:rPr lang="pt-BR" dirty="0" smtClean="0"/>
              <a:t>Ver as tecnologias  funcionando.</a:t>
            </a:r>
          </a:p>
          <a:p>
            <a:r>
              <a:rPr lang="pt-BR" dirty="0" smtClean="0"/>
              <a:t>Construir ferramentas que agilizem nosso dia.</a:t>
            </a:r>
          </a:p>
          <a:p>
            <a:r>
              <a:rPr lang="pt-BR" dirty="0" smtClean="0"/>
              <a:t>Progredir na carreira.</a:t>
            </a:r>
          </a:p>
          <a:p>
            <a:r>
              <a:rPr lang="pt-BR" dirty="0" smtClean="0"/>
              <a:t>Sentimento de satisfação de saber que sou capaz.</a:t>
            </a:r>
          </a:p>
          <a:p>
            <a:r>
              <a:rPr lang="pt-BR" dirty="0" smtClean="0"/>
              <a:t>Ajudar outras pessoas  a aprender tecnologia.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037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Abstração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Habilidade de concentrar-se nos aspectos essenciais de um domínio, ignorando características menos importantes ou acidentais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5654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	Entidade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Entidade é uma classe que representa algo importante dentro do nosso domínio de aplicação.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1141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Encapsular significa esconder a implementação dos objetos, criando assim</a:t>
            </a:r>
          </a:p>
          <a:p>
            <a:pPr marL="0" indent="0">
              <a:buNone/>
            </a:pPr>
            <a:r>
              <a:rPr lang="pt-BR" dirty="0" smtClean="0"/>
              <a:t>Interfaces de uso mais concisas e fáceis de usar/entender. </a:t>
            </a:r>
          </a:p>
          <a:p>
            <a:pPr marL="0" indent="0">
              <a:buNone/>
            </a:pPr>
            <a:r>
              <a:rPr lang="pt-BR" dirty="0" smtClean="0"/>
              <a:t>O encapsulamento favorece principalmente dois aspectos de um sistema:</a:t>
            </a:r>
          </a:p>
          <a:p>
            <a:pPr marL="0" indent="0">
              <a:buNone/>
            </a:pPr>
            <a:r>
              <a:rPr lang="pt-BR" dirty="0" smtClean="0"/>
              <a:t>A manutenção e a evolução.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2921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69" y="1521152"/>
            <a:ext cx="9352586" cy="525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90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Permite que você defina uma classe filha que reutiliza (herda),  estende ou modifica o comportamento de uma classe pai. A classe cujos membros são herdados é chamada de classe base. A classe que herda os membros da classe base é chamada de classe derivada.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21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9979" y="624110"/>
            <a:ext cx="8911687" cy="1280890"/>
          </a:xfrm>
        </p:spPr>
        <p:txBody>
          <a:bodyPr/>
          <a:lstStyle/>
          <a:p>
            <a:r>
              <a:rPr lang="pt-BR" dirty="0" smtClean="0"/>
              <a:t>Interface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16785" y="1381569"/>
            <a:ext cx="8915400" cy="3777622"/>
          </a:xfrm>
        </p:spPr>
        <p:txBody>
          <a:bodyPr/>
          <a:lstStyle/>
          <a:p>
            <a:r>
              <a:rPr lang="pt-BR" dirty="0" smtClean="0"/>
              <a:t>É uma classe abstrata com todos os métodos abstratos. Ela vai obrigar a toda classe que estender, implementar ela a implementar tudo que ela tem.</a:t>
            </a:r>
          </a:p>
          <a:p>
            <a:r>
              <a:rPr lang="pt-BR" dirty="0" smtClean="0"/>
              <a:t>Não precisa se preocupar tanto porque tudo que se faz pela interface também pode ser feita sem ela. Apenas é uma solução mais elegante você esta fazendo por ela.</a:t>
            </a:r>
          </a:p>
          <a:p>
            <a:r>
              <a:rPr lang="pt-BR" dirty="0" smtClean="0"/>
              <a:t>Não faz sentindo na interface não ter um método que não seja público.</a:t>
            </a:r>
          </a:p>
          <a:p>
            <a:r>
              <a:rPr lang="pt-BR" dirty="0" smtClean="0"/>
              <a:t>Ela delega responsabilidades para quem esta implementando ela.</a:t>
            </a:r>
          </a:p>
          <a:p>
            <a:r>
              <a:rPr lang="pt-BR" dirty="0" smtClean="0"/>
              <a:t>Você cria uma interface quando quer obrigar as classes a implementar os métodos.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3620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74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486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73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1253" y="607018"/>
            <a:ext cx="8911687" cy="1280890"/>
          </a:xfrm>
        </p:spPr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17540" y="1458482"/>
            <a:ext cx="8915400" cy="3777622"/>
          </a:xfrm>
        </p:spPr>
        <p:txBody>
          <a:bodyPr/>
          <a:lstStyle/>
          <a:p>
            <a:r>
              <a:rPr lang="pt-BR" dirty="0" smtClean="0"/>
              <a:t>Capacidade de um objeto poder ser referenciado de várias formas , ou seja, é a capacidade de tratar objetos criados a partir das classe especificas como objetos de uma classe genérica.</a:t>
            </a:r>
          </a:p>
          <a:p>
            <a:r>
              <a:rPr lang="pt-BR" dirty="0" smtClean="0"/>
              <a:t>Conta </a:t>
            </a:r>
            <a:r>
              <a:rPr lang="pt-BR" dirty="0" err="1" smtClean="0"/>
              <a:t>conta</a:t>
            </a:r>
            <a:r>
              <a:rPr lang="pt-BR" dirty="0" smtClean="0"/>
              <a:t> = new </a:t>
            </a:r>
            <a:r>
              <a:rPr lang="pt-BR" dirty="0" err="1" smtClean="0"/>
              <a:t>ContaCorrente</a:t>
            </a:r>
            <a:r>
              <a:rPr lang="pt-BR" dirty="0" smtClean="0"/>
              <a:t>();</a:t>
            </a:r>
          </a:p>
          <a:p>
            <a:r>
              <a:rPr lang="pt-BR" dirty="0" smtClean="0"/>
              <a:t>Se Conta é a classe genérica que </a:t>
            </a:r>
            <a:r>
              <a:rPr lang="pt-BR" dirty="0" err="1" smtClean="0"/>
              <a:t>ContaCorrente</a:t>
            </a:r>
            <a:r>
              <a:rPr lang="pt-BR" dirty="0" smtClean="0"/>
              <a:t>  esta estendendo que uma classe filha de conta, então você pode </a:t>
            </a:r>
            <a:r>
              <a:rPr lang="pt-BR" dirty="0" err="1" smtClean="0"/>
              <a:t>referênciar</a:t>
            </a:r>
            <a:r>
              <a:rPr lang="pt-BR" dirty="0" smtClean="0"/>
              <a:t>.</a:t>
            </a:r>
          </a:p>
          <a:p>
            <a:r>
              <a:rPr lang="pt-BR" dirty="0" smtClean="0"/>
              <a:t>Cuidado, polimorfismo não quer dizer que o objeto fica se transformando, muito pelo contrário, um objeto nasce de um tipo e morre daquele tipo, o que pode mudar é a maneira como nos referimos a ele.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268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1280890"/>
          </a:xfrm>
        </p:spPr>
        <p:txBody>
          <a:bodyPr/>
          <a:lstStyle/>
          <a:p>
            <a:r>
              <a:rPr lang="pt-BR" dirty="0" smtClean="0"/>
              <a:t>PROGRAMAÇÃO ORIENTADA A OBJETO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52601" y="1264555"/>
            <a:ext cx="9093199" cy="37776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É um paradigma de desenvolvimento utilizado massivamente na maioria dos sistemas atuais. Suportada também por uma infinidade de linguagens que bate de frente com paradigma procedural, chamado de estruturado. </a:t>
            </a:r>
          </a:p>
          <a:p>
            <a:r>
              <a:rPr lang="pt-BR" dirty="0"/>
              <a:t>Esse paradigma esta presente em todas as fases do projeto.</a:t>
            </a:r>
          </a:p>
          <a:p>
            <a:r>
              <a:rPr lang="pt-BR" dirty="0"/>
              <a:t>A motivação POO é de representar cada elemento do mundo real para um objeto.</a:t>
            </a:r>
          </a:p>
          <a:p>
            <a:r>
              <a:rPr lang="pt-BR" dirty="0"/>
              <a:t>Então tudo que se faz na POO é trabalhar com objetos.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119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Modificadores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Aquilo que só o pai sabe é </a:t>
            </a:r>
            <a:r>
              <a:rPr lang="pt-BR" dirty="0" err="1" smtClean="0"/>
              <a:t>private</a:t>
            </a:r>
            <a:r>
              <a:rPr lang="pt-BR" dirty="0" smtClean="0"/>
              <a:t>, o que ele te contou e para mais ninguém é </a:t>
            </a:r>
            <a:r>
              <a:rPr lang="pt-BR" dirty="0" err="1" smtClean="0"/>
              <a:t>protected</a:t>
            </a:r>
            <a:r>
              <a:rPr lang="pt-BR" dirty="0" smtClean="0"/>
              <a:t> e o que seus vizinhos  sabem é public.</a:t>
            </a:r>
          </a:p>
          <a:p>
            <a:r>
              <a:rPr lang="pt-BR" dirty="0" smtClean="0"/>
              <a:t>Se nada for declarado é default.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943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0705" y="641202"/>
            <a:ext cx="10325099" cy="1280890"/>
          </a:xfrm>
        </p:spPr>
        <p:txBody>
          <a:bodyPr/>
          <a:lstStyle/>
          <a:p>
            <a:r>
              <a:rPr lang="pt-BR" dirty="0" smtClean="0"/>
              <a:t>Análise de Sistemas Orientada para Objeto</a:t>
            </a:r>
            <a:br>
              <a:rPr lang="pt-BR" dirty="0" smtClean="0"/>
            </a:br>
            <a:r>
              <a:rPr lang="pt-BR" dirty="0" smtClean="0"/>
              <a:t>                              - UML -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Unified Modeling Language</a:t>
            </a:r>
          </a:p>
          <a:p>
            <a:r>
              <a:rPr lang="pt-BR" dirty="0"/>
              <a:t>Linguagem de Modelagem de Unificada</a:t>
            </a:r>
          </a:p>
          <a:p>
            <a:pPr fontAlgn="base"/>
            <a:r>
              <a:rPr lang="pt-BR" dirty="0"/>
              <a:t>Linguagem Padrão para Modelagem Orientada à Objetos</a:t>
            </a:r>
          </a:p>
          <a:p>
            <a:pPr fontAlgn="base"/>
            <a:r>
              <a:rPr lang="pt-BR" dirty="0"/>
              <a:t>Visualização do desenho</a:t>
            </a:r>
          </a:p>
          <a:p>
            <a:pPr fontAlgn="base"/>
            <a:r>
              <a:rPr lang="pt-BR" dirty="0"/>
              <a:t>Comunicação entre objetos</a:t>
            </a:r>
          </a:p>
          <a:p>
            <a:pPr fontAlgn="base"/>
            <a:r>
              <a:rPr lang="pt-BR" dirty="0"/>
              <a:t>Linguagem Prática para criar sistemas de software.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994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81725" y="586010"/>
            <a:ext cx="8911687" cy="760190"/>
          </a:xfrm>
        </p:spPr>
        <p:txBody>
          <a:bodyPr/>
          <a:lstStyle/>
          <a:p>
            <a:r>
              <a:rPr lang="pt-BR" dirty="0" smtClean="0"/>
              <a:t>Componentes da UML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81725" y="1346200"/>
            <a:ext cx="10186988" cy="4495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Ela </a:t>
            </a:r>
            <a:r>
              <a:rPr lang="pt-BR" dirty="0" smtClean="0"/>
              <a:t>possui componentes que permitam trabalhar com:</a:t>
            </a:r>
            <a:endParaRPr lang="pt-BR" dirty="0"/>
          </a:p>
          <a:p>
            <a:pPr fontAlgn="base"/>
            <a:r>
              <a:rPr lang="pt-BR" dirty="0"/>
              <a:t>Pacotes - componentes</a:t>
            </a:r>
          </a:p>
          <a:p>
            <a:pPr fontAlgn="base"/>
            <a:r>
              <a:rPr lang="pt-BR" dirty="0"/>
              <a:t>Banco de Dados</a:t>
            </a:r>
          </a:p>
          <a:p>
            <a:pPr fontAlgn="base"/>
            <a:r>
              <a:rPr lang="pt-BR" dirty="0"/>
              <a:t>Especificações do sistema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Ela se preocupa em estudar onde o sistema será implantado e a organização </a:t>
            </a:r>
            <a:r>
              <a:rPr lang="pt-BR" dirty="0" smtClean="0"/>
              <a:t>física</a:t>
            </a:r>
            <a:r>
              <a:rPr lang="pt-BR" dirty="0"/>
              <a:t>, qual a organização estrutural, qual é o </a:t>
            </a:r>
            <a:r>
              <a:rPr lang="pt-BR" dirty="0" smtClean="0"/>
              <a:t>hardware, </a:t>
            </a:r>
            <a:r>
              <a:rPr lang="pt-BR" dirty="0"/>
              <a:t>a rede, qual a infraestrutura em que esse sistema será implantado. </a:t>
            </a:r>
          </a:p>
          <a:p>
            <a:r>
              <a:rPr lang="pt-BR" dirty="0"/>
              <a:t>Onde vai ser desenvolvido?</a:t>
            </a:r>
          </a:p>
          <a:p>
            <a:r>
              <a:rPr lang="pt-BR" dirty="0"/>
              <a:t>Como vai ser desenvolvido?</a:t>
            </a:r>
          </a:p>
          <a:p>
            <a:r>
              <a:rPr lang="pt-BR" dirty="0"/>
              <a:t>A entrega e a implantação do sistema.</a:t>
            </a:r>
          </a:p>
          <a:p>
            <a:r>
              <a:rPr lang="pt-BR" dirty="0"/>
              <a:t>Onde o sistema será usado e que usará esse sistema?</a:t>
            </a:r>
          </a:p>
          <a:p>
            <a:r>
              <a:rPr lang="pt-BR" dirty="0"/>
              <a:t>Quais os recursos disponibilizados.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597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Fases dos desenvolvimentos da UML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15264" y="1264555"/>
            <a:ext cx="10655300" cy="47879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pt-BR" dirty="0"/>
          </a:p>
          <a:p>
            <a:pPr fontAlgn="base"/>
            <a:r>
              <a:rPr lang="pt-BR" dirty="0" smtClean="0"/>
              <a:t>Análise </a:t>
            </a:r>
            <a:r>
              <a:rPr lang="pt-BR" dirty="0"/>
              <a:t>dos Requisitos</a:t>
            </a:r>
          </a:p>
          <a:p>
            <a:pPr fontAlgn="base"/>
            <a:r>
              <a:rPr lang="pt-BR" dirty="0"/>
              <a:t>Análise do Sistema</a:t>
            </a:r>
          </a:p>
          <a:p>
            <a:pPr fontAlgn="base"/>
            <a:r>
              <a:rPr lang="pt-BR" dirty="0"/>
              <a:t>Design</a:t>
            </a:r>
          </a:p>
          <a:p>
            <a:pPr fontAlgn="base"/>
            <a:r>
              <a:rPr lang="pt-BR" dirty="0"/>
              <a:t>Testes (TDD)</a:t>
            </a:r>
          </a:p>
          <a:p>
            <a:pPr fontAlgn="base"/>
            <a:r>
              <a:rPr lang="pt-BR" dirty="0"/>
              <a:t>Programação</a:t>
            </a:r>
          </a:p>
          <a:p>
            <a:pPr fontAlgn="base"/>
            <a:r>
              <a:rPr lang="pt-BR" dirty="0"/>
              <a:t>Teste de </a:t>
            </a:r>
            <a:r>
              <a:rPr lang="pt-BR" dirty="0" smtClean="0"/>
              <a:t>apresentação</a:t>
            </a:r>
          </a:p>
          <a:p>
            <a:pPr marL="0" indent="0" fontAlgn="base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                     </a:t>
            </a:r>
            <a:r>
              <a:rPr lang="pt-BR" b="1" dirty="0" smtClean="0"/>
              <a:t>“ </a:t>
            </a:r>
            <a:r>
              <a:rPr lang="pt-BR" b="1" dirty="0"/>
              <a:t>Entender o cliente, entender a dor do cliente, entender quais são as necessidades. “</a:t>
            </a:r>
          </a:p>
          <a:p>
            <a:pPr marL="0" indent="0">
              <a:buNone/>
            </a:pPr>
            <a:r>
              <a:rPr lang="pt-BR" b="1" dirty="0"/>
              <a:t/>
            </a:r>
            <a:br>
              <a:rPr lang="pt-BR" b="1" dirty="0"/>
            </a:br>
            <a:r>
              <a:rPr lang="pt-BR" dirty="0"/>
              <a:t>É importante que você conheça os diagramas de modelagem, assunto para uma outra aula,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mais </a:t>
            </a:r>
            <a:r>
              <a:rPr lang="pt-BR" dirty="0"/>
              <a:t>específica.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A partir da UML conseguimos projetar um sistema orientado a objeto.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27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3701" y="624110"/>
            <a:ext cx="9840912" cy="1280890"/>
          </a:xfrm>
        </p:spPr>
        <p:txBody>
          <a:bodyPr>
            <a:normAutofit fontScale="90000"/>
          </a:bodyPr>
          <a:lstStyle/>
          <a:p>
            <a:r>
              <a:rPr lang="pt-BR" dirty="0"/>
              <a:t>PROGRAMAÇÃO ORIENTADA A OBJETO - JAVA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63701" y="1381095"/>
            <a:ext cx="10071099" cy="40005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Em </a:t>
            </a:r>
            <a:r>
              <a:rPr lang="pt-BR" dirty="0"/>
              <a:t>nosso curso aprendemos JAVA que é entre outras uma linguagem OOP então temos que ter essa visão através de diagramas e modelos de processos.</a:t>
            </a:r>
          </a:p>
          <a:p>
            <a:r>
              <a:rPr lang="pt-BR" dirty="0" smtClean="0"/>
              <a:t>Entender </a:t>
            </a:r>
            <a:r>
              <a:rPr lang="pt-BR" dirty="0"/>
              <a:t>como esses objetos se relacionam e consequente </a:t>
            </a:r>
            <a:r>
              <a:rPr lang="pt-BR" dirty="0" smtClean="0"/>
              <a:t>possibilitam </a:t>
            </a:r>
            <a:r>
              <a:rPr lang="pt-BR" dirty="0"/>
              <a:t>o desenvolvimento,</a:t>
            </a:r>
          </a:p>
          <a:p>
            <a:r>
              <a:rPr lang="pt-BR" dirty="0"/>
              <a:t>C</a:t>
            </a:r>
            <a:r>
              <a:rPr lang="pt-BR" dirty="0" smtClean="0"/>
              <a:t>odificação </a:t>
            </a:r>
            <a:r>
              <a:rPr lang="pt-BR" dirty="0"/>
              <a:t>do sistema através do entendimento do que tem que ser realizado através das regras de negócio.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285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0425" y="649510"/>
            <a:ext cx="8911687" cy="58239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DEFINIÇÃO DE 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45890" y="1231900"/>
            <a:ext cx="10145831" cy="4817573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CLASSE</a:t>
            </a:r>
            <a:r>
              <a:rPr lang="pt-BR" dirty="0"/>
              <a:t>, o termo aqui define como é a classificação de uma coleção de objetos </a:t>
            </a:r>
            <a:r>
              <a:rPr lang="pt-BR" dirty="0" smtClean="0"/>
              <a:t>e </a:t>
            </a:r>
            <a:r>
              <a:rPr lang="pt-BR" dirty="0"/>
              <a:t>os separa por características e usabilidades. </a:t>
            </a:r>
          </a:p>
          <a:p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 smtClean="0"/>
              <a:t>Banco</a:t>
            </a:r>
            <a:r>
              <a:rPr lang="pt-BR" dirty="0"/>
              <a:t>  -  Agencias - ContasPF</a:t>
            </a:r>
          </a:p>
          <a:p>
            <a:pPr marL="0" indent="0">
              <a:buNone/>
            </a:pPr>
            <a:r>
              <a:rPr lang="pt-BR" dirty="0" smtClean="0"/>
              <a:t>  </a:t>
            </a:r>
            <a:r>
              <a:rPr lang="pt-BR" dirty="0"/>
              <a:t>                                - ContasPF - Nome ou Razão Social</a:t>
            </a:r>
          </a:p>
          <a:p>
            <a:pPr marL="0" indent="0">
              <a:buNone/>
            </a:pPr>
            <a:r>
              <a:rPr lang="pt-BR" dirty="0"/>
              <a:t>  </a:t>
            </a:r>
            <a:r>
              <a:rPr lang="pt-BR" dirty="0" smtClean="0"/>
              <a:t>   </a:t>
            </a:r>
            <a:r>
              <a:rPr lang="pt-BR" dirty="0"/>
              <a:t>                                                 - Cpf ou CNPJ</a:t>
            </a:r>
          </a:p>
          <a:p>
            <a:pPr marL="0" indent="0">
              <a:buNone/>
            </a:pPr>
            <a:r>
              <a:rPr lang="pt-BR" dirty="0"/>
              <a:t>     </a:t>
            </a:r>
            <a:r>
              <a:rPr lang="pt-BR" dirty="0" smtClean="0"/>
              <a:t>   </a:t>
            </a:r>
            <a:r>
              <a:rPr lang="pt-BR" dirty="0"/>
              <a:t>                                              - Data de Nascimento ou fundação</a:t>
            </a:r>
          </a:p>
          <a:p>
            <a:pPr marL="0" indent="0">
              <a:buNone/>
            </a:pPr>
            <a:r>
              <a:rPr lang="pt-BR" dirty="0"/>
              <a:t>        </a:t>
            </a:r>
            <a:r>
              <a:rPr lang="pt-BR" dirty="0" smtClean="0"/>
              <a:t>   </a:t>
            </a:r>
            <a:r>
              <a:rPr lang="pt-BR" dirty="0"/>
              <a:t>                                          - Saldo</a:t>
            </a:r>
          </a:p>
          <a:p>
            <a:pPr marL="0" indent="0">
              <a:buNone/>
            </a:pPr>
            <a:r>
              <a:rPr lang="pt-BR" dirty="0"/>
              <a:t>                                                 </a:t>
            </a:r>
          </a:p>
          <a:p>
            <a:r>
              <a:rPr lang="pt-BR" dirty="0"/>
              <a:t>Classe não é o objeto mas é a instrução para se fazer o objeto, por exemplo a planta de uma casa não é uma casa mas sim um modelo para se fazer uma casa quando o objetivo do sistema é fazer casa.</a:t>
            </a:r>
          </a:p>
          <a:p>
            <a:r>
              <a:rPr lang="pt-BR" dirty="0"/>
              <a:t> Porém: Se o projeto for para um arquiteto que trabalha em uma construtora  é </a:t>
            </a:r>
            <a:r>
              <a:rPr lang="pt-BR" dirty="0" smtClean="0"/>
              <a:t>provável </a:t>
            </a:r>
            <a:r>
              <a:rPr lang="pt-BR" dirty="0"/>
              <a:t>que a planta seja o objeto que o sistema ira ajudar a criar, então depende do estágio ou fase do sistema. Também chamada de alcance.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078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DE ATRIBUTO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59372" y="1817406"/>
            <a:ext cx="8915400" cy="3777622"/>
          </a:xfrm>
        </p:spPr>
        <p:txBody>
          <a:bodyPr/>
          <a:lstStyle/>
          <a:p>
            <a:r>
              <a:rPr lang="pt-BR" b="1" dirty="0"/>
              <a:t>ATRIBUTOS, </a:t>
            </a:r>
            <a:r>
              <a:rPr lang="pt-BR" dirty="0"/>
              <a:t>são as qualidades, características, formas, substâncias de um objeto.</a:t>
            </a:r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Uma </a:t>
            </a:r>
            <a:r>
              <a:rPr lang="pt-BR" dirty="0"/>
              <a:t>caixa retangular com 10 cm de altura 20 </a:t>
            </a:r>
            <a:r>
              <a:rPr lang="pt-BR" dirty="0" smtClean="0"/>
              <a:t>centímetros </a:t>
            </a:r>
            <a:r>
              <a:rPr lang="pt-BR" dirty="0"/>
              <a:t>de largura e 30 </a:t>
            </a:r>
            <a:r>
              <a:rPr lang="pt-BR" dirty="0" smtClean="0"/>
              <a:t>centímetros </a:t>
            </a:r>
            <a:r>
              <a:rPr lang="pt-BR" dirty="0"/>
              <a:t>de comprimento, na cor </a:t>
            </a:r>
            <a:r>
              <a:rPr lang="pt-BR" dirty="0" smtClean="0"/>
              <a:t>marrom </a:t>
            </a:r>
            <a:r>
              <a:rPr lang="pt-BR" dirty="0"/>
              <a:t>com tampa de encaixe 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19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1310</TotalTime>
  <Words>1290</Words>
  <Application>Microsoft Office PowerPoint</Application>
  <PresentationFormat>Widescreen</PresentationFormat>
  <Paragraphs>173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4" baseType="lpstr">
      <vt:lpstr>Arial</vt:lpstr>
      <vt:lpstr>Century Gothic</vt:lpstr>
      <vt:lpstr>Wingdings 3</vt:lpstr>
      <vt:lpstr>Cacho</vt:lpstr>
      <vt:lpstr>                                INTRODUÇÃO A PROGRAMAÇÃO ORIENTADA A OBJETO</vt:lpstr>
      <vt:lpstr>Requisitos para essa aula.</vt:lpstr>
      <vt:lpstr>PROGRAMAÇÃO ORIENTADA A OBJETO</vt:lpstr>
      <vt:lpstr>Análise de Sistemas Orientada para Objeto                               - UML - </vt:lpstr>
      <vt:lpstr>Componentes da UML</vt:lpstr>
      <vt:lpstr>Fases dos desenvolvimentos da UML</vt:lpstr>
      <vt:lpstr>PROGRAMAÇÃO ORIENTADA A OBJETO - JAVA </vt:lpstr>
      <vt:lpstr>DEFINIÇÃO DE CLASSE</vt:lpstr>
      <vt:lpstr>DEFINIÇÃO DE ATRIBUTO</vt:lpstr>
      <vt:lpstr>MÉTODO</vt:lpstr>
      <vt:lpstr>OBJETO</vt:lpstr>
      <vt:lpstr>JAVA é uma linguagem fortemente tipada</vt:lpstr>
      <vt:lpstr>Os 4 pilares da POO</vt:lpstr>
      <vt:lpstr>Herança</vt:lpstr>
      <vt:lpstr>Polimorfismo</vt:lpstr>
      <vt:lpstr>Encapsulamento</vt:lpstr>
      <vt:lpstr>ABSTRAÇÃO</vt:lpstr>
      <vt:lpstr>Vamos ao código</vt:lpstr>
      <vt:lpstr>Domínio/Problema</vt:lpstr>
      <vt:lpstr>Abstração</vt:lpstr>
      <vt:lpstr> Entidade </vt:lpstr>
      <vt:lpstr>Encapsulamento</vt:lpstr>
      <vt:lpstr>Encapsulamento</vt:lpstr>
      <vt:lpstr>Herança</vt:lpstr>
      <vt:lpstr>Interface</vt:lpstr>
      <vt:lpstr>Apresentação do PowerPoint</vt:lpstr>
      <vt:lpstr>Implementação </vt:lpstr>
      <vt:lpstr>Apresentação do PowerPoint</vt:lpstr>
      <vt:lpstr>Polimorfismo</vt:lpstr>
      <vt:lpstr>Modificadores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</dc:title>
  <dc:creator>Conta da Microsoft</dc:creator>
  <cp:lastModifiedBy>Conta da Microsoft</cp:lastModifiedBy>
  <cp:revision>28</cp:revision>
  <dcterms:created xsi:type="dcterms:W3CDTF">2021-09-14T18:21:28Z</dcterms:created>
  <dcterms:modified xsi:type="dcterms:W3CDTF">2021-09-16T16:05:56Z</dcterms:modified>
</cp:coreProperties>
</file>