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1" r:id="rId11"/>
    <p:sldId id="303" r:id="rId12"/>
    <p:sldId id="308" r:id="rId13"/>
    <p:sldId id="268" r:id="rId14"/>
    <p:sldId id="269" r:id="rId15"/>
    <p:sldId id="270" r:id="rId16"/>
    <p:sldId id="31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Microsoft Yahei" panose="020B0503020204020204" pitchFamily="34" charset="-122"/>
      <p:regular r:id="rId28"/>
      <p:bold r:id="rId29"/>
    </p:embeddedFont>
    <p:embeddedFont>
      <p:font typeface="Microsoft Yahei" panose="020B0503020204020204" pitchFamily="34" charset="-122"/>
      <p:regular r:id="rId28"/>
      <p:bold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e7W4A33JwnWIMm3G9EHAYHY4f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7C-4EA0-A623-507EF1099E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7C-4EA0-A623-507EF1099E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7C-4EA0-A623-507EF1099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940224"/>
        <c:axId val="59946112"/>
      </c:lineChart>
      <c:catAx>
        <c:axId val="5994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9946112"/>
        <c:crosses val="autoZero"/>
        <c:auto val="1"/>
        <c:lblAlgn val="ctr"/>
        <c:lblOffset val="100"/>
        <c:noMultiLvlLbl val="0"/>
      </c:catAx>
      <c:valAx>
        <c:axId val="5994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shade val="50000"/>
                  <a:alpha val="67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994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7C-4EA0-A623-507EF1099E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7C-4EA0-A623-507EF1099E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7C-4EA0-A623-507EF1099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940224"/>
        <c:axId val="59946112"/>
      </c:lineChart>
      <c:catAx>
        <c:axId val="5994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9946112"/>
        <c:crosses val="autoZero"/>
        <c:auto val="1"/>
        <c:lblAlgn val="ctr"/>
        <c:lblOffset val="100"/>
        <c:noMultiLvlLbl val="0"/>
      </c:catAx>
      <c:valAx>
        <c:axId val="5994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shade val="50000"/>
                  <a:alpha val="67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994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7C-4EA0-A623-507EF1099E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7C-4EA0-A623-507EF1099E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7C-4EA0-A623-507EF1099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940224"/>
        <c:axId val="59946112"/>
      </c:lineChart>
      <c:catAx>
        <c:axId val="5994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9946112"/>
        <c:crosses val="autoZero"/>
        <c:auto val="1"/>
        <c:lblAlgn val="ctr"/>
        <c:lblOffset val="100"/>
        <c:noMultiLvlLbl val="0"/>
      </c:catAx>
      <c:valAx>
        <c:axId val="5994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shade val="50000"/>
                  <a:alpha val="67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994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7C-4EA0-A623-507EF1099E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7C-4EA0-A623-507EF1099E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7C-4EA0-A623-507EF1099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940224"/>
        <c:axId val="59946112"/>
      </c:lineChart>
      <c:catAx>
        <c:axId val="5994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9946112"/>
        <c:crosses val="autoZero"/>
        <c:auto val="1"/>
        <c:lblAlgn val="ctr"/>
        <c:lblOffset val="100"/>
        <c:noMultiLvlLbl val="0"/>
      </c:catAx>
      <c:valAx>
        <c:axId val="5994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shade val="50000"/>
                  <a:alpha val="67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994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en-US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04A87CB9-A54A-E6F2-9270-A926B12C526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1972925" cy="5572125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44775AF6-5173-A203-D9CA-567C8265919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-10391"/>
          <a:ext cx="12171218" cy="6036733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Medium-sized companies (M)</a:t>
            </a:r>
            <a:r>
              <a:rPr lang="en-US" sz="1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dominate, offering the widest salary range, with a strong concentration around $100,000-$150,000.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 companies (L)</a:t>
            </a:r>
            <a:r>
              <a:rPr lang="en-US" sz="1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have fewer employees in higher salary brackets, but their salary distribution is broader.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 companies (S)</a:t>
            </a:r>
            <a:r>
              <a:rPr lang="en-US" sz="1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have the lowest salary range, concentrated primarily under $100,000.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 opportunities are most concentrated and competitive in medium-sized companies.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6DDBC-1222-4A86-899F-E7691A3563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4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 companies (L</a:t>
            </a:r>
            <a:r>
              <a:rPr lang="en-US" sz="1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have a broader salary distribution, with peaks around $150,000.</a:t>
            </a:r>
            <a:endParaRPr lang="en-US" sz="12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 companies (S) </a:t>
            </a:r>
            <a:r>
              <a:rPr lang="en-US" sz="1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lower salaries concentrated below $100,000.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Salaries at large companies show greater variability, offering opportunities for higher compensation.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 companies maintain a tighter and more consistent salary range</a:t>
            </a:r>
            <a:r>
              <a:rPr lang="en-US" sz="1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6DDBC-1222-4A86-899F-E7691A3563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89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Machine Learning Engineers have the highest salary range.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zh-CN" sz="120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Data Analysts and Data Management roles have lower salary ranges.</a:t>
            </a:r>
          </a:p>
          <a:p>
            <a:pPr lvl="0">
              <a:defRPr/>
            </a:pPr>
            <a:endParaRPr lang="en-US" altLang="zh-CN" sz="120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Remote and in-person roles offer similar salary distributions.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zh-CN" sz="120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Remote roles tend to pay slightly higher for some positions (e.g., Research Scientists).Specialized roles like Data Scientists and Engineers command higher salaries.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zh-CN" sz="120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Salary distributions are mostly symmetrical, with fewer outliers.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/>
              <a:cs typeface="Calibri" panose="020F0502020204030204" pitchFamily="34" charset="0"/>
              <a:sym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6DDBC-1222-4A86-899F-E7691A3563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6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∙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Analysts, Data Scientists, and Data Engineers lead in remote job opportunities, with over 35% of roles offered remotely.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∙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Learning Engineers also have significant remote opportunities, slightly below Data Engineers.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∙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 Scientists have the lowest percentage of remote roles among the listed industries.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∙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Remote opportunities are most prevalent in analytical and engineering-focused roles.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∙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India (IN) shows a consistent increase in remote job opportunities, peaking in 2024.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∙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France (FR) saw the most dramatic rise in remote roles by 2022 but experienced a decline afterward.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∙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United States (US) and Germany (DE) show declining trends in remote opportunities.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∙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Great Britain (GB) maintains steady remote job growth but lags behind India and France by 2024.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remote job opportunities peaked in 2022, reaching over 50% of roles.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has been a sharp decline in remote opportunities since 2022, dropping to about 25% by 2024.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trend reflects a potential shift back to in-person or hybrid work models globally.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6DDBC-1222-4A86-899F-E7691A3563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08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Senior roles dominate across all job categories, with Data Scientists and Data Engineers leading the counts.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Mid-level positions also have significant representation, especially for Data Analysts and Data Scientists.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Entry-level and Executive roles have the lowest counts, reflecting fewer opportunities for these experience levels.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Specialized roles like Machine Learning Engineers are more prevalent at senior and mid-levels.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8" name="Google Shape;4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5" name="Google Shape;4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high-demand roles like Data Engineer and Machine Learning Engineer.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they dominate the market, with lucrative salaries across industries.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Invest in continuous upskilling to align with industry trends and specialized job categories.</a:t>
            </a:r>
            <a:endParaRPr/>
          </a:p>
        </p:txBody>
      </p:sp>
      <p:sp>
        <p:nvSpPr>
          <p:cNvPr id="471" name="Google Shape;471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4" name="Google Shape;48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8" name="Google Shape;49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∙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Dark Red indicates the highest job density with Dark Blue as the lowest job density.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∙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Visually source countries for jobs is apparent.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∙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Emerging markets such as India, Australia, and New Zealand exhibit growing job opportunities.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∙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United States (US) overwhelmingly dominates the job market, offering more than 12,000 positions.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∙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locations like the United Kingdom (GB), Canada (CA), Spain (ES), and Germany (DE) contribute significantly but lag far behind the US.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∙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US is the primary hub for data science opportunities, dwarfing other countries in job availability.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∙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United Kingdom (GB) leads with the highest number of jobs, surpassing all other countries.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∙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Canada (CA) and Spain (ES) follow, offering significant job opportunities.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∙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Germany (DE) and India (IN) also feature prominently, showcasing strong demand in these regions.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∙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notable countries include France (FR), Australia (AU), and Netherlands (NL), contributing to a globally diverse job market.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seño personalizado">
  <p:cSld name="2_Diseño personalizad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比较">
  <p:cSld name="1_比较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40"/>
          <p:cNvSpPr txBox="1"/>
          <p:nvPr/>
        </p:nvSpPr>
        <p:spPr>
          <a:xfrm>
            <a:off x="1187624" y="6739570"/>
            <a:ext cx="1440159" cy="11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Microsoft Yahei"/>
              <a:buNone/>
            </a:pPr>
            <a:r>
              <a:rPr lang="en-US" sz="100" b="0" i="0" u="sng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行业PPT模板</a:t>
            </a:r>
            <a:r>
              <a:rPr lang="en-US" sz="1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http://www.1ppt.com/hangye/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>
            <a:alphaModFix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chart" Target="../charts/char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hyperlink" Target="https://www.freeppt7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hyperlink" Target="https://www.freeppt7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 txBox="1"/>
          <p:nvPr/>
        </p:nvSpPr>
        <p:spPr>
          <a:xfrm>
            <a:off x="800027" y="2613393"/>
            <a:ext cx="600188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Data Science  Job Market</a:t>
            </a:r>
            <a:endParaRPr sz="4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800100" y="4468050"/>
            <a:ext cx="6001811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Arial"/>
              <a:buNone/>
            </a:pPr>
            <a:r>
              <a:rPr lang="en-US" sz="1867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Exploring Trends, Opportunities, and Insights</a:t>
            </a:r>
            <a:endParaRPr sz="1867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2" name="Google Shape;102;p10"/>
          <p:cNvSpPr/>
          <p:nvPr/>
        </p:nvSpPr>
        <p:spPr>
          <a:xfrm>
            <a:off x="940833" y="636171"/>
            <a:ext cx="760184" cy="30777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03" name="Google Shape;10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3614" y="4011693"/>
            <a:ext cx="7879104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0"/>
          <p:cNvSpPr txBox="1"/>
          <p:nvPr/>
        </p:nvSpPr>
        <p:spPr>
          <a:xfrm>
            <a:off x="800024" y="4907520"/>
            <a:ext cx="7567361" cy="31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Microsoft Yahei"/>
              <a:buNone/>
            </a:pPr>
            <a:r>
              <a:rPr lang="en-US" sz="1467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By Anvita Iyer, Brian Hester, Crystal Gonzales, Emeka Osasah, and Sam Williamson</a:t>
            </a:r>
            <a:endParaRPr sz="1467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5" name="Google Shape;105;p10"/>
          <p:cNvSpPr txBox="1"/>
          <p:nvPr/>
        </p:nvSpPr>
        <p:spPr>
          <a:xfrm>
            <a:off x="800025" y="5225550"/>
            <a:ext cx="61596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2 – Project 3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0" descr="Teaching a Digital Marketing Bootcamp at UC Berkeley Extension ..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785" y="636171"/>
            <a:ext cx="1943176" cy="712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B1C9-C94E-2840-D368-CACE87DA2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BD94E6-FE22-888B-9540-B97D1CEB6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385" y="1"/>
            <a:ext cx="9176175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080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91"/>
    </mc:Choice>
    <mc:Fallback>
      <p:transition spd="slow" advTm="369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38F7D-CB10-3117-C13E-97526CDF9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0DA38D-C308-12E2-C640-5384E8A991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0298" y="985182"/>
            <a:ext cx="5118056" cy="3584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F47B05-EBC0-8E07-275F-15E712829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072" y="-2850"/>
            <a:ext cx="8648002" cy="68608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774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91"/>
    </mc:Choice>
    <mc:Fallback>
      <p:transition spd="slow" advTm="369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2D46B-EDF1-78EF-428F-1CD3F4014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13DFF5-CEA0-D541-2199-6D753E4F54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80572" y="1000286"/>
            <a:ext cx="4726582" cy="48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A22FA-FC15-E674-01DE-88905B55D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325" y="12274"/>
            <a:ext cx="8342151" cy="68457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852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91"/>
    </mc:Choice>
    <mc:Fallback>
      <p:transition spd="slow" advTm="369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17"/>
          <p:cNvGrpSpPr/>
          <p:nvPr/>
        </p:nvGrpSpPr>
        <p:grpSpPr>
          <a:xfrm>
            <a:off x="635000" y="605393"/>
            <a:ext cx="4877904" cy="371370"/>
            <a:chOff x="747147" y="290024"/>
            <a:chExt cx="4877904" cy="371370"/>
          </a:xfrm>
        </p:grpSpPr>
        <p:sp>
          <p:nvSpPr>
            <p:cNvPr id="283" name="Google Shape;283;p17"/>
            <p:cNvSpPr txBox="1"/>
            <p:nvPr/>
          </p:nvSpPr>
          <p:spPr>
            <a:xfrm>
              <a:off x="1535909" y="322840"/>
              <a:ext cx="40891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Microsoft Yahei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Team 2 Project</a:t>
              </a:r>
              <a:endParaRPr sz="1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284" name="Google Shape;284;p17"/>
            <p:cNvGrpSpPr/>
            <p:nvPr/>
          </p:nvGrpSpPr>
          <p:grpSpPr>
            <a:xfrm>
              <a:off x="747147" y="290024"/>
              <a:ext cx="774473" cy="369332"/>
              <a:chOff x="747147" y="290024"/>
              <a:chExt cx="774473" cy="369332"/>
            </a:xfrm>
          </p:grpSpPr>
          <p:sp>
            <p:nvSpPr>
              <p:cNvPr id="285" name="Google Shape;285;p17"/>
              <p:cNvSpPr txBox="1"/>
              <p:nvPr/>
            </p:nvSpPr>
            <p:spPr>
              <a:xfrm>
                <a:off x="747147" y="290024"/>
                <a:ext cx="7673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Microsoft Yahe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logo</a:t>
                </a: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761436" y="320802"/>
                <a:ext cx="760184" cy="307777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grpSp>
        <p:nvGrpSpPr>
          <p:cNvPr id="287" name="Google Shape;287;p17"/>
          <p:cNvGrpSpPr/>
          <p:nvPr/>
        </p:nvGrpSpPr>
        <p:grpSpPr>
          <a:xfrm>
            <a:off x="353614" y="2322156"/>
            <a:ext cx="7879104" cy="2698274"/>
            <a:chOff x="353614" y="2322156"/>
            <a:chExt cx="7879104" cy="2698274"/>
          </a:xfrm>
        </p:grpSpPr>
        <p:pic>
          <p:nvPicPr>
            <p:cNvPr id="288" name="Google Shape;288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3614" y="4011693"/>
              <a:ext cx="7879104" cy="48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17"/>
            <p:cNvSpPr txBox="1"/>
            <p:nvPr/>
          </p:nvSpPr>
          <p:spPr>
            <a:xfrm>
              <a:off x="649289" y="2322156"/>
              <a:ext cx="43815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Microsoft Yahei"/>
                <a:buNone/>
              </a:pPr>
              <a:r>
                <a:rPr lang="en-US" sz="60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PART 4</a:t>
              </a:r>
              <a:endParaRPr sz="6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0" name="Google Shape;290;p17"/>
            <p:cNvSpPr txBox="1"/>
            <p:nvPr/>
          </p:nvSpPr>
          <p:spPr>
            <a:xfrm>
              <a:off x="635000" y="3266104"/>
              <a:ext cx="6299200" cy="1754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400"/>
                <a:buFont typeface="Microsoft Yahei"/>
                <a:buNone/>
              </a:pPr>
              <a:r>
                <a:rPr lang="en-US" sz="54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Remote Work Opportunities</a:t>
              </a:r>
              <a:endParaRPr sz="54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291" name="Google Shape;29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848" y="353773"/>
            <a:ext cx="874625" cy="8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9"/>
          <p:cNvGrpSpPr/>
          <p:nvPr/>
        </p:nvGrpSpPr>
        <p:grpSpPr>
          <a:xfrm>
            <a:off x="0" y="65202"/>
            <a:ext cx="12192000" cy="1417684"/>
            <a:chOff x="76696" y="-7823"/>
            <a:chExt cx="12192000" cy="1417684"/>
          </a:xfrm>
        </p:grpSpPr>
        <p:pic>
          <p:nvPicPr>
            <p:cNvPr id="298" name="Google Shape;298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37993" y="927261"/>
              <a:ext cx="4726582" cy="48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19"/>
            <p:cNvSpPr txBox="1"/>
            <p:nvPr/>
          </p:nvSpPr>
          <p:spPr>
            <a:xfrm>
              <a:off x="76696" y="-7823"/>
              <a:ext cx="121920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Microsoft Yahei"/>
                <a:buNone/>
              </a:pPr>
              <a:r>
                <a:rPr lang="en-US" sz="36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Job Categories with Remote Opportunities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Microsoft Yahei"/>
                <a:buNone/>
              </a:pPr>
              <a:r>
                <a:rPr lang="en-US" sz="36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(2020-2024)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19"/>
          <p:cNvSpPr txBox="1"/>
          <p:nvPr/>
        </p:nvSpPr>
        <p:spPr>
          <a:xfrm>
            <a:off x="1192475" y="2022241"/>
            <a:ext cx="9807050" cy="31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540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167595" y="6711288"/>
            <a:ext cx="1440159" cy="11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Microsoft Yahei"/>
              <a:buNone/>
            </a:pPr>
            <a:r>
              <a:rPr lang="en-US" sz="1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industryPPTtemplatehttp://www.1ppt.com/hangye/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440" y="1371106"/>
            <a:ext cx="10505439" cy="537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"/>
          <p:cNvSpPr txBox="1"/>
          <p:nvPr/>
        </p:nvSpPr>
        <p:spPr>
          <a:xfrm>
            <a:off x="1192475" y="2022241"/>
            <a:ext cx="9807050" cy="31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540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0"/>
          <p:cNvSpPr txBox="1"/>
          <p:nvPr/>
        </p:nvSpPr>
        <p:spPr>
          <a:xfrm>
            <a:off x="167595" y="6711288"/>
            <a:ext cx="1440159" cy="11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Microsoft Yahei"/>
              <a:buNone/>
            </a:pPr>
            <a:r>
              <a:rPr lang="en-US" sz="1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industryPPTtemplatehttp://www.1ppt.com/hangye/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95" y="18122"/>
            <a:ext cx="11856810" cy="682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4C615-0544-EF8C-2944-55F3841C0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F93527-C29D-B7E1-64E8-4FD83AE88E4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1297" y="1000286"/>
            <a:ext cx="4726582" cy="482600"/>
          </a:xfrm>
          <a:prstGeom prst="rect">
            <a:avLst/>
          </a:prstGeom>
        </p:spPr>
      </p:pic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504F4B3B-8D4E-77E5-D02B-B4EDC5C28F74}"/>
              </a:ext>
            </a:extLst>
          </p:cNvPr>
          <p:cNvGraphicFramePr/>
          <p:nvPr/>
        </p:nvGraphicFramePr>
        <p:xfrm>
          <a:off x="10391" y="457200"/>
          <a:ext cx="12171218" cy="603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BF1F232E-DA06-85F5-686A-682E0E4FB8F7}"/>
              </a:ext>
            </a:extLst>
          </p:cNvPr>
          <p:cNvSpPr txBox="1"/>
          <p:nvPr/>
        </p:nvSpPr>
        <p:spPr>
          <a:xfrm>
            <a:off x="1192475" y="2022241"/>
            <a:ext cx="9807050" cy="3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63DEB-B6D4-AF8A-B7A2-288065344CBB}"/>
              </a:ext>
            </a:extLst>
          </p:cNvPr>
          <p:cNvSpPr txBox="1"/>
          <p:nvPr/>
        </p:nvSpPr>
        <p:spPr>
          <a:xfrm>
            <a:off x="167595" y="6711288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industry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template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http://www.1ppt.com/hangye/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944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82"/>
    </mc:Choice>
    <mc:Fallback>
      <p:transition spd="slow" advTm="21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23"/>
          <p:cNvGrpSpPr/>
          <p:nvPr/>
        </p:nvGrpSpPr>
        <p:grpSpPr>
          <a:xfrm>
            <a:off x="353614" y="2338475"/>
            <a:ext cx="7879104" cy="2374179"/>
            <a:chOff x="353614" y="2338475"/>
            <a:chExt cx="7879104" cy="2374179"/>
          </a:xfrm>
        </p:grpSpPr>
        <p:pic>
          <p:nvPicPr>
            <p:cNvPr id="330" name="Google Shape;330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3614" y="4011693"/>
              <a:ext cx="7879104" cy="48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23"/>
            <p:cNvSpPr txBox="1"/>
            <p:nvPr/>
          </p:nvSpPr>
          <p:spPr>
            <a:xfrm>
              <a:off x="799110" y="2338475"/>
              <a:ext cx="43815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Microsoft Yahei"/>
                <a:buNone/>
              </a:pPr>
              <a:r>
                <a:rPr lang="en-US" sz="60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PART 4 </a:t>
              </a:r>
              <a:endParaRPr sz="6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2" name="Google Shape;332;p23"/>
            <p:cNvSpPr txBox="1"/>
            <p:nvPr/>
          </p:nvSpPr>
          <p:spPr>
            <a:xfrm>
              <a:off x="799110" y="3266104"/>
              <a:ext cx="7342809" cy="144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Career Pathways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and Job Titles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635000" y="605393"/>
            <a:ext cx="4970670" cy="371370"/>
            <a:chOff x="747147" y="290024"/>
            <a:chExt cx="4970670" cy="371370"/>
          </a:xfrm>
        </p:grpSpPr>
        <p:sp>
          <p:nvSpPr>
            <p:cNvPr id="334" name="Google Shape;334;p23"/>
            <p:cNvSpPr txBox="1"/>
            <p:nvPr/>
          </p:nvSpPr>
          <p:spPr>
            <a:xfrm>
              <a:off x="1535909" y="322840"/>
              <a:ext cx="418190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Microsoft Yahei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Team 2 Project</a:t>
              </a:r>
              <a:endParaRPr sz="1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335" name="Google Shape;335;p23"/>
            <p:cNvGrpSpPr/>
            <p:nvPr/>
          </p:nvGrpSpPr>
          <p:grpSpPr>
            <a:xfrm>
              <a:off x="747147" y="290024"/>
              <a:ext cx="774473" cy="369332"/>
              <a:chOff x="747147" y="290024"/>
              <a:chExt cx="774473" cy="369332"/>
            </a:xfrm>
          </p:grpSpPr>
          <p:sp>
            <p:nvSpPr>
              <p:cNvPr id="336" name="Google Shape;336;p23"/>
              <p:cNvSpPr txBox="1"/>
              <p:nvPr/>
            </p:nvSpPr>
            <p:spPr>
              <a:xfrm>
                <a:off x="747147" y="290024"/>
                <a:ext cx="7673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Microsoft Yahe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logo</a:t>
                </a: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37" name="Google Shape;337;p23"/>
              <p:cNvSpPr/>
              <p:nvPr/>
            </p:nvSpPr>
            <p:spPr>
              <a:xfrm>
                <a:off x="761436" y="320802"/>
                <a:ext cx="760184" cy="307777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pic>
        <p:nvPicPr>
          <p:cNvPr id="338" name="Google Shape;338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848" y="353773"/>
            <a:ext cx="874625" cy="8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24"/>
          <p:cNvGrpSpPr/>
          <p:nvPr/>
        </p:nvGrpSpPr>
        <p:grpSpPr>
          <a:xfrm>
            <a:off x="1364765" y="468921"/>
            <a:ext cx="7389584" cy="3889292"/>
            <a:chOff x="1659395" y="-13902353"/>
            <a:chExt cx="7260758" cy="20234951"/>
          </a:xfrm>
        </p:grpSpPr>
        <p:pic>
          <p:nvPicPr>
            <p:cNvPr id="345" name="Google Shape;345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93571" y="-13902353"/>
              <a:ext cx="4726582" cy="5352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24"/>
            <p:cNvSpPr txBox="1"/>
            <p:nvPr/>
          </p:nvSpPr>
          <p:spPr>
            <a:xfrm>
              <a:off x="1659395" y="2969910"/>
              <a:ext cx="7260758" cy="33626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Microsoft Yahei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47" name="Google Shape;347;p24"/>
          <p:cNvSpPr txBox="1"/>
          <p:nvPr/>
        </p:nvSpPr>
        <p:spPr>
          <a:xfrm>
            <a:off x="882691" y="169912"/>
            <a:ext cx="1042661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Job Category Distribution by Experience Level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48" name="Google Shape;34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913" y="1591063"/>
            <a:ext cx="11818173" cy="36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5"/>
          <p:cNvGrpSpPr/>
          <p:nvPr/>
        </p:nvGrpSpPr>
        <p:grpSpPr>
          <a:xfrm>
            <a:off x="1499452" y="348629"/>
            <a:ext cx="9193096" cy="1134257"/>
            <a:chOff x="1576148" y="275604"/>
            <a:chExt cx="9193096" cy="1134257"/>
          </a:xfrm>
        </p:grpSpPr>
        <p:pic>
          <p:nvPicPr>
            <p:cNvPr id="355" name="Google Shape;355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37993" y="927261"/>
              <a:ext cx="4726582" cy="48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" name="Google Shape;356;p25"/>
            <p:cNvSpPr txBox="1"/>
            <p:nvPr/>
          </p:nvSpPr>
          <p:spPr>
            <a:xfrm>
              <a:off x="1576148" y="275604"/>
              <a:ext cx="9193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Microsoft Yahei"/>
                <a:buNone/>
              </a:pPr>
              <a:r>
                <a:rPr lang="en-US" sz="36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Number of Jobs by Experience Level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Google Shape;357;p25"/>
          <p:cNvSpPr txBox="1"/>
          <p:nvPr/>
        </p:nvSpPr>
        <p:spPr>
          <a:xfrm>
            <a:off x="540858" y="1617814"/>
            <a:ext cx="20562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Key Findings</a:t>
            </a:r>
            <a:endParaRPr sz="24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58" name="Google Shape;358;p25"/>
          <p:cNvGrpSpPr/>
          <p:nvPr/>
        </p:nvGrpSpPr>
        <p:grpSpPr>
          <a:xfrm>
            <a:off x="471008" y="2163399"/>
            <a:ext cx="977900" cy="838589"/>
            <a:chOff x="685800" y="3161429"/>
            <a:chExt cx="977900" cy="838589"/>
          </a:xfrm>
        </p:grpSpPr>
        <p:sp>
          <p:nvSpPr>
            <p:cNvPr id="359" name="Google Shape;359;p25"/>
            <p:cNvSpPr/>
            <p:nvPr/>
          </p:nvSpPr>
          <p:spPr>
            <a:xfrm>
              <a:off x="755650" y="3161429"/>
              <a:ext cx="838200" cy="838200"/>
            </a:xfrm>
            <a:prstGeom prst="roundRect">
              <a:avLst>
                <a:gd name="adj" fmla="val 813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3000">
                  <a:srgbClr val="FFFFFF">
                    <a:alpha val="0"/>
                  </a:srgbClr>
                </a:gs>
                <a:gs pos="37000">
                  <a:srgbClr val="88D2CD">
                    <a:alpha val="22352"/>
                  </a:srgbClr>
                </a:gs>
                <a:gs pos="67000">
                  <a:srgbClr val="2F5496"/>
                </a:gs>
                <a:gs pos="100000">
                  <a:srgbClr val="000B2D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60" name="Google Shape;360;p25"/>
            <p:cNvSpPr txBox="1"/>
            <p:nvPr/>
          </p:nvSpPr>
          <p:spPr>
            <a:xfrm>
              <a:off x="685800" y="3169021"/>
              <a:ext cx="9779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Microsoft Yahei"/>
                <a:buNone/>
              </a:pPr>
              <a:r>
                <a:rPr lang="en-US" sz="4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01</a:t>
              </a:r>
              <a:endParaRPr sz="4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61" name="Google Shape;361;p25"/>
          <p:cNvGrpSpPr/>
          <p:nvPr/>
        </p:nvGrpSpPr>
        <p:grpSpPr>
          <a:xfrm>
            <a:off x="439282" y="3324332"/>
            <a:ext cx="977900" cy="844094"/>
            <a:chOff x="673100" y="4778780"/>
            <a:chExt cx="977900" cy="844094"/>
          </a:xfrm>
        </p:grpSpPr>
        <p:sp>
          <p:nvSpPr>
            <p:cNvPr id="362" name="Google Shape;362;p25"/>
            <p:cNvSpPr/>
            <p:nvPr/>
          </p:nvSpPr>
          <p:spPr>
            <a:xfrm>
              <a:off x="742950" y="4784674"/>
              <a:ext cx="838200" cy="838200"/>
            </a:xfrm>
            <a:prstGeom prst="roundRect">
              <a:avLst>
                <a:gd name="adj" fmla="val 813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3000">
                  <a:srgbClr val="FFFFFF">
                    <a:alpha val="0"/>
                  </a:srgbClr>
                </a:gs>
                <a:gs pos="37000">
                  <a:srgbClr val="88D2CD">
                    <a:alpha val="22352"/>
                  </a:srgbClr>
                </a:gs>
                <a:gs pos="67000">
                  <a:srgbClr val="2F5496"/>
                </a:gs>
                <a:gs pos="100000">
                  <a:srgbClr val="000B2D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63" name="Google Shape;363;p25"/>
            <p:cNvSpPr txBox="1"/>
            <p:nvPr/>
          </p:nvSpPr>
          <p:spPr>
            <a:xfrm>
              <a:off x="673100" y="4778780"/>
              <a:ext cx="9779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Microsoft Yahei"/>
                <a:buNone/>
              </a:pPr>
              <a:r>
                <a:rPr lang="en-US" sz="4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02</a:t>
              </a:r>
              <a:endParaRPr sz="4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64" name="Google Shape;364;p25"/>
          <p:cNvSpPr/>
          <p:nvPr/>
        </p:nvSpPr>
        <p:spPr>
          <a:xfrm>
            <a:off x="6945652" y="2908300"/>
            <a:ext cx="863600" cy="276663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000">
                <a:srgbClr val="FFFFFF">
                  <a:alpha val="0"/>
                </a:srgbClr>
              </a:gs>
              <a:gs pos="37000">
                <a:srgbClr val="88D2CD">
                  <a:alpha val="22352"/>
                </a:srgbClr>
              </a:gs>
              <a:gs pos="67000">
                <a:srgbClr val="2F5496"/>
              </a:gs>
              <a:gs pos="100000">
                <a:srgbClr val="000B2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8037852" y="2336800"/>
            <a:ext cx="863600" cy="333813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000">
                <a:srgbClr val="FFFFFF">
                  <a:alpha val="0"/>
                </a:srgbClr>
              </a:gs>
              <a:gs pos="37000">
                <a:srgbClr val="88D2CD">
                  <a:alpha val="22352"/>
                </a:srgbClr>
              </a:gs>
              <a:gs pos="67000">
                <a:srgbClr val="2F5496"/>
              </a:gs>
              <a:gs pos="100000">
                <a:srgbClr val="000B2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6" name="Google Shape;366;p25"/>
          <p:cNvSpPr/>
          <p:nvPr/>
        </p:nvSpPr>
        <p:spPr>
          <a:xfrm>
            <a:off x="9130052" y="3214861"/>
            <a:ext cx="863600" cy="246007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000">
                <a:srgbClr val="FFFFFF">
                  <a:alpha val="0"/>
                </a:srgbClr>
              </a:gs>
              <a:gs pos="37000">
                <a:srgbClr val="88D2CD">
                  <a:alpha val="22352"/>
                </a:srgbClr>
              </a:gs>
              <a:gs pos="67000">
                <a:srgbClr val="2F5496"/>
              </a:gs>
              <a:gs pos="100000">
                <a:srgbClr val="000B2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7" name="Google Shape;367;p25"/>
          <p:cNvSpPr/>
          <p:nvPr/>
        </p:nvSpPr>
        <p:spPr>
          <a:xfrm>
            <a:off x="10222252" y="1922278"/>
            <a:ext cx="863600" cy="375265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000">
                <a:srgbClr val="FFFFFF">
                  <a:alpha val="0"/>
                </a:srgbClr>
              </a:gs>
              <a:gs pos="37000">
                <a:srgbClr val="88D2CD">
                  <a:alpha val="22352"/>
                </a:srgbClr>
              </a:gs>
              <a:gs pos="67000">
                <a:srgbClr val="2F5496"/>
              </a:gs>
              <a:gs pos="100000">
                <a:srgbClr val="000B2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8" name="Google Shape;368;p25"/>
          <p:cNvSpPr txBox="1"/>
          <p:nvPr/>
        </p:nvSpPr>
        <p:spPr>
          <a:xfrm>
            <a:off x="7047252" y="5674934"/>
            <a:ext cx="660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Q1</a:t>
            </a:r>
            <a:endParaRPr sz="20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9" name="Google Shape;369;p25"/>
          <p:cNvSpPr txBox="1"/>
          <p:nvPr/>
        </p:nvSpPr>
        <p:spPr>
          <a:xfrm>
            <a:off x="8139452" y="5674934"/>
            <a:ext cx="660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Q2</a:t>
            </a:r>
            <a:endParaRPr sz="20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0" name="Google Shape;370;p25"/>
          <p:cNvSpPr txBox="1"/>
          <p:nvPr/>
        </p:nvSpPr>
        <p:spPr>
          <a:xfrm>
            <a:off x="9236796" y="5674934"/>
            <a:ext cx="660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Q3</a:t>
            </a:r>
            <a:endParaRPr sz="20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1" name="Google Shape;371;p25"/>
          <p:cNvSpPr txBox="1"/>
          <p:nvPr/>
        </p:nvSpPr>
        <p:spPr>
          <a:xfrm>
            <a:off x="10323852" y="5674934"/>
            <a:ext cx="660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Q4</a:t>
            </a:r>
            <a:endParaRPr sz="20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6967253" y="2538968"/>
            <a:ext cx="8203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58%</a:t>
            </a: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3" name="Google Shape;373;p25"/>
          <p:cNvSpPr txBox="1"/>
          <p:nvPr/>
        </p:nvSpPr>
        <p:spPr>
          <a:xfrm>
            <a:off x="8059453" y="1975591"/>
            <a:ext cx="8203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60%</a:t>
            </a: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4" name="Google Shape;374;p25"/>
          <p:cNvSpPr txBox="1"/>
          <p:nvPr/>
        </p:nvSpPr>
        <p:spPr>
          <a:xfrm>
            <a:off x="9151653" y="2817322"/>
            <a:ext cx="8203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51%</a:t>
            </a: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5" name="Google Shape;375;p25"/>
          <p:cNvSpPr txBox="1"/>
          <p:nvPr/>
        </p:nvSpPr>
        <p:spPr>
          <a:xfrm>
            <a:off x="10243853" y="1552946"/>
            <a:ext cx="8203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73%</a:t>
            </a: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76" name="Google Shape;37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4450" y="1617825"/>
            <a:ext cx="6469349" cy="4457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" name="Google Shape;377;p25"/>
          <p:cNvGrpSpPr/>
          <p:nvPr/>
        </p:nvGrpSpPr>
        <p:grpSpPr>
          <a:xfrm>
            <a:off x="471008" y="4526546"/>
            <a:ext cx="977900" cy="838589"/>
            <a:chOff x="685800" y="3161429"/>
            <a:chExt cx="977900" cy="838589"/>
          </a:xfrm>
        </p:grpSpPr>
        <p:sp>
          <p:nvSpPr>
            <p:cNvPr id="378" name="Google Shape;378;p25"/>
            <p:cNvSpPr/>
            <p:nvPr/>
          </p:nvSpPr>
          <p:spPr>
            <a:xfrm>
              <a:off x="755650" y="3161429"/>
              <a:ext cx="838200" cy="838200"/>
            </a:xfrm>
            <a:prstGeom prst="roundRect">
              <a:avLst>
                <a:gd name="adj" fmla="val 813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3000">
                  <a:srgbClr val="FFFFFF">
                    <a:alpha val="0"/>
                  </a:srgbClr>
                </a:gs>
                <a:gs pos="37000">
                  <a:srgbClr val="88D2CD">
                    <a:alpha val="22352"/>
                  </a:srgbClr>
                </a:gs>
                <a:gs pos="67000">
                  <a:srgbClr val="2F5496"/>
                </a:gs>
                <a:gs pos="100000">
                  <a:srgbClr val="000B2D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79" name="Google Shape;379;p25"/>
            <p:cNvSpPr txBox="1"/>
            <p:nvPr/>
          </p:nvSpPr>
          <p:spPr>
            <a:xfrm>
              <a:off x="685800" y="3169021"/>
              <a:ext cx="9779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Microsoft Yahei"/>
                <a:buNone/>
              </a:pPr>
              <a:r>
                <a:rPr lang="en-US" sz="4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03</a:t>
              </a:r>
              <a:endParaRPr sz="4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80" name="Google Shape;380;p25"/>
          <p:cNvSpPr txBox="1"/>
          <p:nvPr/>
        </p:nvSpPr>
        <p:spPr>
          <a:xfrm>
            <a:off x="1528091" y="2163349"/>
            <a:ext cx="4213300" cy="8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Senior-level roles dominate the job market.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5"/>
          <p:cNvSpPr txBox="1"/>
          <p:nvPr/>
        </p:nvSpPr>
        <p:spPr>
          <a:xfrm>
            <a:off x="1528091" y="3330730"/>
            <a:ext cx="4213300" cy="8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Mid-level are next most available.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5"/>
          <p:cNvSpPr txBox="1"/>
          <p:nvPr/>
        </p:nvSpPr>
        <p:spPr>
          <a:xfrm>
            <a:off x="1528396" y="4534138"/>
            <a:ext cx="4213300" cy="8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Entry-level and Executive have the least availability.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7555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2"/>
          <p:cNvGrpSpPr/>
          <p:nvPr/>
        </p:nvGrpSpPr>
        <p:grpSpPr>
          <a:xfrm>
            <a:off x="4786792" y="671631"/>
            <a:ext cx="6413074" cy="1500219"/>
            <a:chOff x="6249786" y="760531"/>
            <a:chExt cx="3716005" cy="1500219"/>
          </a:xfrm>
        </p:grpSpPr>
        <p:pic>
          <p:nvPicPr>
            <p:cNvPr id="114" name="Google Shape;11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49786" y="878341"/>
              <a:ext cx="3716005" cy="1382409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15" name="Google Shape;115;p2"/>
            <p:cNvSpPr txBox="1"/>
            <p:nvPr/>
          </p:nvSpPr>
          <p:spPr>
            <a:xfrm>
              <a:off x="6528500" y="760531"/>
              <a:ext cx="297227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Microsoft Yahei"/>
                <a:buNone/>
              </a:pPr>
              <a:r>
                <a:rPr lang="en-US" sz="36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TABLE OF CONTENTS</a:t>
              </a:r>
              <a:endParaRPr sz="3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5228518" y="1701081"/>
            <a:ext cx="5542892" cy="1308409"/>
            <a:chOff x="5315796" y="1482910"/>
            <a:chExt cx="6237529" cy="1308409"/>
          </a:xfrm>
        </p:grpSpPr>
        <p:sp>
          <p:nvSpPr>
            <p:cNvPr id="117" name="Google Shape;117;p2"/>
            <p:cNvSpPr txBox="1"/>
            <p:nvPr/>
          </p:nvSpPr>
          <p:spPr>
            <a:xfrm>
              <a:off x="5315796" y="1482910"/>
              <a:ext cx="11429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Microsoft Yahei"/>
                <a:buNone/>
              </a:pPr>
              <a:r>
                <a:rPr lang="en-US" sz="20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01</a:t>
              </a:r>
              <a:r>
                <a:rPr lang="en-US" sz="24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.</a:t>
              </a:r>
              <a:endParaRPr sz="44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118" name="Google Shape;118;p2"/>
            <p:cNvGrpSpPr/>
            <p:nvPr/>
          </p:nvGrpSpPr>
          <p:grpSpPr>
            <a:xfrm>
              <a:off x="6319587" y="2086235"/>
              <a:ext cx="5233738" cy="705084"/>
              <a:chOff x="6187240" y="1944933"/>
              <a:chExt cx="5233738" cy="705084"/>
            </a:xfrm>
          </p:grpSpPr>
          <p:sp>
            <p:nvSpPr>
              <p:cNvPr id="119" name="Google Shape;119;p2"/>
              <p:cNvSpPr txBox="1"/>
              <p:nvPr/>
            </p:nvSpPr>
            <p:spPr>
              <a:xfrm>
                <a:off x="6187240" y="1944933"/>
                <a:ext cx="47625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icrosoft Yahei"/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20" name="Google Shape;120;p2"/>
              <p:cNvSpPr txBox="1"/>
              <p:nvPr/>
            </p:nvSpPr>
            <p:spPr>
              <a:xfrm>
                <a:off x="6223336" y="2419185"/>
                <a:ext cx="519764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Microsoft Yahei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5228520" y="2378188"/>
            <a:ext cx="5542890" cy="1610531"/>
            <a:chOff x="5315797" y="1245003"/>
            <a:chExt cx="6237528" cy="1610531"/>
          </a:xfrm>
        </p:grpSpPr>
        <p:sp>
          <p:nvSpPr>
            <p:cNvPr id="122" name="Google Shape;122;p2"/>
            <p:cNvSpPr txBox="1"/>
            <p:nvPr/>
          </p:nvSpPr>
          <p:spPr>
            <a:xfrm>
              <a:off x="5315797" y="1245003"/>
              <a:ext cx="11429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Microsoft Yahei"/>
                <a:buNone/>
              </a:pPr>
              <a:r>
                <a:rPr lang="en-US" sz="20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02.</a:t>
              </a:r>
              <a:endParaRPr sz="44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123" name="Google Shape;123;p2"/>
            <p:cNvGrpSpPr/>
            <p:nvPr/>
          </p:nvGrpSpPr>
          <p:grpSpPr>
            <a:xfrm>
              <a:off x="6170703" y="2024537"/>
              <a:ext cx="5382622" cy="830997"/>
              <a:chOff x="6038356" y="1883235"/>
              <a:chExt cx="5382622" cy="830997"/>
            </a:xfrm>
          </p:grpSpPr>
          <p:sp>
            <p:nvSpPr>
              <p:cNvPr id="124" name="Google Shape;124;p2"/>
              <p:cNvSpPr txBox="1"/>
              <p:nvPr/>
            </p:nvSpPr>
            <p:spPr>
              <a:xfrm>
                <a:off x="6038356" y="1883235"/>
                <a:ext cx="5060266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icrosoft Yahei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25" name="Google Shape;125;p2"/>
              <p:cNvSpPr txBox="1"/>
              <p:nvPr/>
            </p:nvSpPr>
            <p:spPr>
              <a:xfrm>
                <a:off x="6223336" y="2419185"/>
                <a:ext cx="519764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Microsoft Yahei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grpSp>
        <p:nvGrpSpPr>
          <p:cNvPr id="126" name="Google Shape;126;p2"/>
          <p:cNvGrpSpPr/>
          <p:nvPr/>
        </p:nvGrpSpPr>
        <p:grpSpPr>
          <a:xfrm>
            <a:off x="5258311" y="3015518"/>
            <a:ext cx="5494583" cy="2052102"/>
            <a:chOff x="5370156" y="739217"/>
            <a:chExt cx="6183169" cy="2052102"/>
          </a:xfrm>
        </p:grpSpPr>
        <p:sp>
          <p:nvSpPr>
            <p:cNvPr id="127" name="Google Shape;127;p2"/>
            <p:cNvSpPr txBox="1"/>
            <p:nvPr/>
          </p:nvSpPr>
          <p:spPr>
            <a:xfrm>
              <a:off x="5370156" y="739217"/>
              <a:ext cx="64329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Microsoft Yahei"/>
                <a:buNone/>
              </a:pPr>
              <a:r>
                <a:rPr lang="en-US" sz="20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03.</a:t>
              </a:r>
              <a:endParaRPr sz="2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128" name="Google Shape;128;p2"/>
            <p:cNvGrpSpPr/>
            <p:nvPr/>
          </p:nvGrpSpPr>
          <p:grpSpPr>
            <a:xfrm>
              <a:off x="6319587" y="2086235"/>
              <a:ext cx="5233738" cy="705084"/>
              <a:chOff x="6187240" y="1944933"/>
              <a:chExt cx="5233738" cy="705084"/>
            </a:xfrm>
          </p:grpSpPr>
          <p:sp>
            <p:nvSpPr>
              <p:cNvPr id="129" name="Google Shape;129;p2"/>
              <p:cNvSpPr txBox="1"/>
              <p:nvPr/>
            </p:nvSpPr>
            <p:spPr>
              <a:xfrm>
                <a:off x="6187240" y="1944933"/>
                <a:ext cx="47625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icrosoft Yahei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30" name="Google Shape;130;p2"/>
              <p:cNvSpPr txBox="1"/>
              <p:nvPr/>
            </p:nvSpPr>
            <p:spPr>
              <a:xfrm>
                <a:off x="6223336" y="2419185"/>
                <a:ext cx="519764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Microsoft Yahei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grpSp>
        <p:nvGrpSpPr>
          <p:cNvPr id="131" name="Google Shape;131;p2"/>
          <p:cNvGrpSpPr/>
          <p:nvPr/>
        </p:nvGrpSpPr>
        <p:grpSpPr>
          <a:xfrm>
            <a:off x="5270091" y="5447459"/>
            <a:ext cx="5501319" cy="798818"/>
            <a:chOff x="5362577" y="1992501"/>
            <a:chExt cx="6190748" cy="798818"/>
          </a:xfrm>
        </p:grpSpPr>
        <p:sp>
          <p:nvSpPr>
            <p:cNvPr id="132" name="Google Shape;132;p2"/>
            <p:cNvSpPr txBox="1"/>
            <p:nvPr/>
          </p:nvSpPr>
          <p:spPr>
            <a:xfrm>
              <a:off x="5362577" y="1992501"/>
              <a:ext cx="11429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Microsoft Yahei"/>
                <a:buNone/>
              </a:pPr>
              <a:endParaRPr sz="44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133" name="Google Shape;133;p2"/>
            <p:cNvGrpSpPr/>
            <p:nvPr/>
          </p:nvGrpSpPr>
          <p:grpSpPr>
            <a:xfrm>
              <a:off x="6319587" y="2086235"/>
              <a:ext cx="5233738" cy="705084"/>
              <a:chOff x="6187240" y="1944933"/>
              <a:chExt cx="5233738" cy="705084"/>
            </a:xfrm>
          </p:grpSpPr>
          <p:sp>
            <p:nvSpPr>
              <p:cNvPr id="134" name="Google Shape;134;p2"/>
              <p:cNvSpPr txBox="1"/>
              <p:nvPr/>
            </p:nvSpPr>
            <p:spPr>
              <a:xfrm>
                <a:off x="6187240" y="1944933"/>
                <a:ext cx="47625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icrosoft Yahei"/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35" name="Google Shape;135;p2"/>
              <p:cNvSpPr txBox="1"/>
              <p:nvPr/>
            </p:nvSpPr>
            <p:spPr>
              <a:xfrm>
                <a:off x="6223336" y="2419185"/>
                <a:ext cx="519764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Microsoft Yahei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136" name="Google Shape;136;p2"/>
          <p:cNvSpPr txBox="1"/>
          <p:nvPr/>
        </p:nvSpPr>
        <p:spPr>
          <a:xfrm>
            <a:off x="6152600" y="1762301"/>
            <a:ext cx="405922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Project Overview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6166451" y="2391695"/>
            <a:ext cx="45680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Understanding the Global Demand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6162375" y="3021336"/>
            <a:ext cx="61878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Salary Trends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6152854" y="3660866"/>
            <a:ext cx="43964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Remote Work Opportunities</a:t>
            </a:r>
            <a:endParaRPr sz="20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6152601" y="4952200"/>
            <a:ext cx="41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Key Takeaways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5265342" y="3676283"/>
            <a:ext cx="5244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04</a:t>
            </a:r>
            <a:r>
              <a:rPr lang="en-US"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5286918" y="4956687"/>
            <a:ext cx="5347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06.</a:t>
            </a:r>
            <a:endParaRPr sz="20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6134757" y="4330984"/>
            <a:ext cx="62880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Career Pathways and Job Titles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5292055" y="4323643"/>
            <a:ext cx="5481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20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26"/>
          <p:cNvGrpSpPr/>
          <p:nvPr/>
        </p:nvGrpSpPr>
        <p:grpSpPr>
          <a:xfrm>
            <a:off x="1980177" y="372484"/>
            <a:ext cx="8231645" cy="1110402"/>
            <a:chOff x="2056873" y="299459"/>
            <a:chExt cx="8231645" cy="1110402"/>
          </a:xfrm>
        </p:grpSpPr>
        <p:pic>
          <p:nvPicPr>
            <p:cNvPr id="388" name="Google Shape;388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37993" y="927261"/>
              <a:ext cx="4726582" cy="48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26"/>
            <p:cNvSpPr txBox="1"/>
            <p:nvPr/>
          </p:nvSpPr>
          <p:spPr>
            <a:xfrm>
              <a:off x="2056873" y="299459"/>
              <a:ext cx="823164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Microsoft Yahei"/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Average Salary by Experience Level</a:t>
              </a:r>
              <a:endParaRPr sz="36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90" name="Google Shape;390;p26"/>
          <p:cNvSpPr/>
          <p:nvPr/>
        </p:nvSpPr>
        <p:spPr>
          <a:xfrm>
            <a:off x="6945652" y="2908300"/>
            <a:ext cx="863600" cy="276663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000">
                <a:srgbClr val="FFFFFF">
                  <a:alpha val="0"/>
                </a:srgbClr>
              </a:gs>
              <a:gs pos="37000">
                <a:srgbClr val="88D2CD">
                  <a:alpha val="22352"/>
                </a:srgbClr>
              </a:gs>
              <a:gs pos="67000">
                <a:srgbClr val="2F5496"/>
              </a:gs>
              <a:gs pos="100000">
                <a:srgbClr val="000B2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1" name="Google Shape;391;p26"/>
          <p:cNvSpPr/>
          <p:nvPr/>
        </p:nvSpPr>
        <p:spPr>
          <a:xfrm>
            <a:off x="8037852" y="2336800"/>
            <a:ext cx="863600" cy="333813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000">
                <a:srgbClr val="FFFFFF">
                  <a:alpha val="0"/>
                </a:srgbClr>
              </a:gs>
              <a:gs pos="37000">
                <a:srgbClr val="88D2CD">
                  <a:alpha val="22352"/>
                </a:srgbClr>
              </a:gs>
              <a:gs pos="67000">
                <a:srgbClr val="2F5496"/>
              </a:gs>
              <a:gs pos="100000">
                <a:srgbClr val="000B2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2" name="Google Shape;392;p26"/>
          <p:cNvSpPr/>
          <p:nvPr/>
        </p:nvSpPr>
        <p:spPr>
          <a:xfrm>
            <a:off x="9130052" y="3214861"/>
            <a:ext cx="863600" cy="246007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000">
                <a:srgbClr val="FFFFFF">
                  <a:alpha val="0"/>
                </a:srgbClr>
              </a:gs>
              <a:gs pos="37000">
                <a:srgbClr val="88D2CD">
                  <a:alpha val="22352"/>
                </a:srgbClr>
              </a:gs>
              <a:gs pos="67000">
                <a:srgbClr val="2F5496"/>
              </a:gs>
              <a:gs pos="100000">
                <a:srgbClr val="000B2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3" name="Google Shape;393;p26"/>
          <p:cNvSpPr/>
          <p:nvPr/>
        </p:nvSpPr>
        <p:spPr>
          <a:xfrm>
            <a:off x="10222252" y="1922278"/>
            <a:ext cx="863600" cy="375265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000">
                <a:srgbClr val="FFFFFF">
                  <a:alpha val="0"/>
                </a:srgbClr>
              </a:gs>
              <a:gs pos="37000">
                <a:srgbClr val="88D2CD">
                  <a:alpha val="22352"/>
                </a:srgbClr>
              </a:gs>
              <a:gs pos="67000">
                <a:srgbClr val="2F5496"/>
              </a:gs>
              <a:gs pos="100000">
                <a:srgbClr val="000B2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4" name="Google Shape;394;p26"/>
          <p:cNvSpPr txBox="1"/>
          <p:nvPr/>
        </p:nvSpPr>
        <p:spPr>
          <a:xfrm>
            <a:off x="7047252" y="5674934"/>
            <a:ext cx="660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Q1</a:t>
            </a:r>
            <a:endParaRPr sz="20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5" name="Google Shape;395;p26"/>
          <p:cNvSpPr txBox="1"/>
          <p:nvPr/>
        </p:nvSpPr>
        <p:spPr>
          <a:xfrm>
            <a:off x="8139452" y="5674934"/>
            <a:ext cx="660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Q2</a:t>
            </a:r>
            <a:endParaRPr sz="20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9236796" y="5674934"/>
            <a:ext cx="660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Q3</a:t>
            </a:r>
            <a:endParaRPr sz="20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7" name="Google Shape;397;p26"/>
          <p:cNvSpPr txBox="1"/>
          <p:nvPr/>
        </p:nvSpPr>
        <p:spPr>
          <a:xfrm>
            <a:off x="10323852" y="5674934"/>
            <a:ext cx="660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Q4</a:t>
            </a:r>
            <a:endParaRPr sz="20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8" name="Google Shape;398;p26"/>
          <p:cNvSpPr txBox="1"/>
          <p:nvPr/>
        </p:nvSpPr>
        <p:spPr>
          <a:xfrm>
            <a:off x="6967253" y="2538968"/>
            <a:ext cx="8203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58%</a:t>
            </a: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9" name="Google Shape;399;p26"/>
          <p:cNvSpPr txBox="1"/>
          <p:nvPr/>
        </p:nvSpPr>
        <p:spPr>
          <a:xfrm>
            <a:off x="8059453" y="1975591"/>
            <a:ext cx="8203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60%</a:t>
            </a: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00" name="Google Shape;400;p26"/>
          <p:cNvSpPr txBox="1"/>
          <p:nvPr/>
        </p:nvSpPr>
        <p:spPr>
          <a:xfrm>
            <a:off x="9151653" y="2817322"/>
            <a:ext cx="8203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51%</a:t>
            </a: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01" name="Google Shape;401;p26"/>
          <p:cNvSpPr txBox="1"/>
          <p:nvPr/>
        </p:nvSpPr>
        <p:spPr>
          <a:xfrm>
            <a:off x="10243853" y="1552946"/>
            <a:ext cx="8203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73%</a:t>
            </a: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02" name="Google Shape;40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2025" y="1482875"/>
            <a:ext cx="5641251" cy="450287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6"/>
          <p:cNvSpPr txBox="1"/>
          <p:nvPr/>
        </p:nvSpPr>
        <p:spPr>
          <a:xfrm>
            <a:off x="1608166" y="4330223"/>
            <a:ext cx="4663637" cy="165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Entry-level positions have the lowest average salary, around $100,000, while mid and senior roles show progressive growth.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508198" y="1238583"/>
            <a:ext cx="20562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Key Findings</a:t>
            </a:r>
            <a:endParaRPr sz="24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405" name="Google Shape;405;p26"/>
          <p:cNvGrpSpPr/>
          <p:nvPr/>
        </p:nvGrpSpPr>
        <p:grpSpPr>
          <a:xfrm>
            <a:off x="508198" y="1827361"/>
            <a:ext cx="977900" cy="844748"/>
            <a:chOff x="685800" y="3161429"/>
            <a:chExt cx="977900" cy="844748"/>
          </a:xfrm>
        </p:grpSpPr>
        <p:sp>
          <p:nvSpPr>
            <p:cNvPr id="406" name="Google Shape;406;p26"/>
            <p:cNvSpPr/>
            <p:nvPr/>
          </p:nvSpPr>
          <p:spPr>
            <a:xfrm>
              <a:off x="755650" y="3161429"/>
              <a:ext cx="838200" cy="838200"/>
            </a:xfrm>
            <a:prstGeom prst="roundRect">
              <a:avLst>
                <a:gd name="adj" fmla="val 813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3000">
                  <a:srgbClr val="FFFFFF">
                    <a:alpha val="0"/>
                  </a:srgbClr>
                </a:gs>
                <a:gs pos="37000">
                  <a:srgbClr val="88D2CD">
                    <a:alpha val="22352"/>
                  </a:srgbClr>
                </a:gs>
                <a:gs pos="67000">
                  <a:srgbClr val="2F5496"/>
                </a:gs>
                <a:gs pos="100000">
                  <a:srgbClr val="000B2D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07" name="Google Shape;407;p26"/>
            <p:cNvSpPr txBox="1"/>
            <p:nvPr/>
          </p:nvSpPr>
          <p:spPr>
            <a:xfrm>
              <a:off x="685800" y="3175180"/>
              <a:ext cx="9779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Microsoft Yahei"/>
                <a:buNone/>
              </a:pPr>
              <a:r>
                <a:rPr lang="en-US" sz="4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01</a:t>
              </a:r>
              <a:endParaRPr sz="4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08" name="Google Shape;408;p26"/>
          <p:cNvGrpSpPr/>
          <p:nvPr/>
        </p:nvGrpSpPr>
        <p:grpSpPr>
          <a:xfrm>
            <a:off x="543123" y="3099116"/>
            <a:ext cx="977900" cy="844094"/>
            <a:chOff x="673100" y="4778780"/>
            <a:chExt cx="977900" cy="844094"/>
          </a:xfrm>
        </p:grpSpPr>
        <p:sp>
          <p:nvSpPr>
            <p:cNvPr id="409" name="Google Shape;409;p26"/>
            <p:cNvSpPr/>
            <p:nvPr/>
          </p:nvSpPr>
          <p:spPr>
            <a:xfrm>
              <a:off x="742950" y="4784674"/>
              <a:ext cx="838200" cy="838200"/>
            </a:xfrm>
            <a:prstGeom prst="roundRect">
              <a:avLst>
                <a:gd name="adj" fmla="val 813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3000">
                  <a:srgbClr val="FFFFFF">
                    <a:alpha val="0"/>
                  </a:srgbClr>
                </a:gs>
                <a:gs pos="37000">
                  <a:srgbClr val="88D2CD">
                    <a:alpha val="22352"/>
                  </a:srgbClr>
                </a:gs>
                <a:gs pos="67000">
                  <a:srgbClr val="2F5496"/>
                </a:gs>
                <a:gs pos="100000">
                  <a:srgbClr val="000B2D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10" name="Google Shape;410;p26"/>
            <p:cNvSpPr txBox="1"/>
            <p:nvPr/>
          </p:nvSpPr>
          <p:spPr>
            <a:xfrm>
              <a:off x="673100" y="4778780"/>
              <a:ext cx="9779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Microsoft Yahei"/>
                <a:buNone/>
              </a:pPr>
              <a:r>
                <a:rPr lang="en-US" sz="4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02</a:t>
              </a:r>
              <a:endParaRPr sz="4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11" name="Google Shape;411;p26"/>
          <p:cNvGrpSpPr/>
          <p:nvPr/>
        </p:nvGrpSpPr>
        <p:grpSpPr>
          <a:xfrm>
            <a:off x="612973" y="4330223"/>
            <a:ext cx="977900" cy="844094"/>
            <a:chOff x="673100" y="4778780"/>
            <a:chExt cx="977900" cy="844094"/>
          </a:xfrm>
        </p:grpSpPr>
        <p:sp>
          <p:nvSpPr>
            <p:cNvPr id="412" name="Google Shape;412;p26"/>
            <p:cNvSpPr/>
            <p:nvPr/>
          </p:nvSpPr>
          <p:spPr>
            <a:xfrm>
              <a:off x="742950" y="4784674"/>
              <a:ext cx="838200" cy="838200"/>
            </a:xfrm>
            <a:prstGeom prst="roundRect">
              <a:avLst>
                <a:gd name="adj" fmla="val 813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3000">
                  <a:srgbClr val="FFFFFF">
                    <a:alpha val="0"/>
                  </a:srgbClr>
                </a:gs>
                <a:gs pos="37000">
                  <a:srgbClr val="88D2CD">
                    <a:alpha val="22352"/>
                  </a:srgbClr>
                </a:gs>
                <a:gs pos="67000">
                  <a:srgbClr val="2F5496"/>
                </a:gs>
                <a:gs pos="100000">
                  <a:srgbClr val="000B2D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13" name="Google Shape;413;p26"/>
            <p:cNvSpPr txBox="1"/>
            <p:nvPr/>
          </p:nvSpPr>
          <p:spPr>
            <a:xfrm>
              <a:off x="673100" y="4778780"/>
              <a:ext cx="9779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Microsoft Yahei"/>
                <a:buNone/>
              </a:pPr>
              <a:r>
                <a:rPr lang="en-US" sz="4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03</a:t>
              </a:r>
              <a:endParaRPr sz="4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414" name="Google Shape;414;p26"/>
          <p:cNvSpPr txBox="1"/>
          <p:nvPr/>
        </p:nvSpPr>
        <p:spPr>
          <a:xfrm>
            <a:off x="1607747" y="1741643"/>
            <a:ext cx="4504887" cy="12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Executive roles command the highest average salary, nearing $200,000.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6"/>
          <p:cNvSpPr txBox="1"/>
          <p:nvPr/>
        </p:nvSpPr>
        <p:spPr>
          <a:xfrm>
            <a:off x="1604095" y="3001988"/>
            <a:ext cx="4578442" cy="12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Salaries increase steadily with experience, reflecting the value of seniority and expertise.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27"/>
          <p:cNvGrpSpPr/>
          <p:nvPr/>
        </p:nvGrpSpPr>
        <p:grpSpPr>
          <a:xfrm>
            <a:off x="3048023" y="25768"/>
            <a:ext cx="6353130" cy="1457118"/>
            <a:chOff x="3124719" y="-47257"/>
            <a:chExt cx="6353130" cy="1457118"/>
          </a:xfrm>
        </p:grpSpPr>
        <p:pic>
          <p:nvPicPr>
            <p:cNvPr id="421" name="Google Shape;421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37993" y="927261"/>
              <a:ext cx="4726582" cy="48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" name="Google Shape;422;p27"/>
            <p:cNvSpPr txBox="1"/>
            <p:nvPr/>
          </p:nvSpPr>
          <p:spPr>
            <a:xfrm>
              <a:off x="3124719" y="-47257"/>
              <a:ext cx="635313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Microsoft Yahei"/>
                <a:buNone/>
              </a:pPr>
              <a:r>
                <a:rPr lang="en-US" sz="36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Top 10 Popular Job Titles in Data Science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" name="Google Shape;423;p27"/>
          <p:cNvSpPr txBox="1"/>
          <p:nvPr/>
        </p:nvSpPr>
        <p:spPr>
          <a:xfrm>
            <a:off x="648888" y="1300426"/>
            <a:ext cx="20562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Key Findings</a:t>
            </a:r>
            <a:endParaRPr sz="24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424" name="Google Shape;424;p27"/>
          <p:cNvGrpSpPr/>
          <p:nvPr/>
        </p:nvGrpSpPr>
        <p:grpSpPr>
          <a:xfrm>
            <a:off x="590550" y="1810866"/>
            <a:ext cx="977900" cy="838589"/>
            <a:chOff x="685800" y="3161429"/>
            <a:chExt cx="977900" cy="838589"/>
          </a:xfrm>
        </p:grpSpPr>
        <p:sp>
          <p:nvSpPr>
            <p:cNvPr id="425" name="Google Shape;425;p27"/>
            <p:cNvSpPr/>
            <p:nvPr/>
          </p:nvSpPr>
          <p:spPr>
            <a:xfrm>
              <a:off x="755650" y="3161429"/>
              <a:ext cx="838200" cy="838200"/>
            </a:xfrm>
            <a:prstGeom prst="roundRect">
              <a:avLst>
                <a:gd name="adj" fmla="val 813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3000">
                  <a:srgbClr val="FFFFFF">
                    <a:alpha val="0"/>
                  </a:srgbClr>
                </a:gs>
                <a:gs pos="37000">
                  <a:srgbClr val="88D2CD">
                    <a:alpha val="22352"/>
                  </a:srgbClr>
                </a:gs>
                <a:gs pos="67000">
                  <a:srgbClr val="2F5496"/>
                </a:gs>
                <a:gs pos="100000">
                  <a:srgbClr val="000B2D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26" name="Google Shape;426;p27"/>
            <p:cNvSpPr txBox="1"/>
            <p:nvPr/>
          </p:nvSpPr>
          <p:spPr>
            <a:xfrm>
              <a:off x="685800" y="3169021"/>
              <a:ext cx="9779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Microsoft Yahei"/>
                <a:buNone/>
              </a:pPr>
              <a:r>
                <a:rPr lang="en-US" sz="4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01</a:t>
              </a:r>
              <a:endParaRPr sz="4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27" name="Google Shape;427;p27"/>
          <p:cNvGrpSpPr/>
          <p:nvPr/>
        </p:nvGrpSpPr>
        <p:grpSpPr>
          <a:xfrm>
            <a:off x="579038" y="3001023"/>
            <a:ext cx="977900" cy="844094"/>
            <a:chOff x="673100" y="4778780"/>
            <a:chExt cx="977900" cy="844094"/>
          </a:xfrm>
        </p:grpSpPr>
        <p:sp>
          <p:nvSpPr>
            <p:cNvPr id="428" name="Google Shape;428;p27"/>
            <p:cNvSpPr/>
            <p:nvPr/>
          </p:nvSpPr>
          <p:spPr>
            <a:xfrm>
              <a:off x="742950" y="4784674"/>
              <a:ext cx="838200" cy="838200"/>
            </a:xfrm>
            <a:prstGeom prst="roundRect">
              <a:avLst>
                <a:gd name="adj" fmla="val 813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3000">
                  <a:srgbClr val="FFFFFF">
                    <a:alpha val="0"/>
                  </a:srgbClr>
                </a:gs>
                <a:gs pos="37000">
                  <a:srgbClr val="88D2CD">
                    <a:alpha val="22352"/>
                  </a:srgbClr>
                </a:gs>
                <a:gs pos="67000">
                  <a:srgbClr val="2F5496"/>
                </a:gs>
                <a:gs pos="100000">
                  <a:srgbClr val="000B2D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29" name="Google Shape;429;p27"/>
            <p:cNvSpPr txBox="1"/>
            <p:nvPr/>
          </p:nvSpPr>
          <p:spPr>
            <a:xfrm>
              <a:off x="673100" y="4778780"/>
              <a:ext cx="9779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Microsoft Yahei"/>
                <a:buNone/>
              </a:pPr>
              <a:r>
                <a:rPr lang="en-US" sz="4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02</a:t>
              </a:r>
              <a:endParaRPr sz="4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430" name="Google Shape;430;p27"/>
          <p:cNvSpPr/>
          <p:nvPr/>
        </p:nvSpPr>
        <p:spPr>
          <a:xfrm>
            <a:off x="6945652" y="2908300"/>
            <a:ext cx="863600" cy="276663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000">
                <a:srgbClr val="FFFFFF">
                  <a:alpha val="0"/>
                </a:srgbClr>
              </a:gs>
              <a:gs pos="37000">
                <a:srgbClr val="88D2CD">
                  <a:alpha val="22352"/>
                </a:srgbClr>
              </a:gs>
              <a:gs pos="67000">
                <a:srgbClr val="2F5496"/>
              </a:gs>
              <a:gs pos="100000">
                <a:srgbClr val="000B2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8037852" y="2336800"/>
            <a:ext cx="863600" cy="333813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000">
                <a:srgbClr val="FFFFFF">
                  <a:alpha val="0"/>
                </a:srgbClr>
              </a:gs>
              <a:gs pos="37000">
                <a:srgbClr val="88D2CD">
                  <a:alpha val="22352"/>
                </a:srgbClr>
              </a:gs>
              <a:gs pos="67000">
                <a:srgbClr val="2F5496"/>
              </a:gs>
              <a:gs pos="100000">
                <a:srgbClr val="000B2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9130052" y="3214861"/>
            <a:ext cx="863600" cy="246007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000">
                <a:srgbClr val="FFFFFF">
                  <a:alpha val="0"/>
                </a:srgbClr>
              </a:gs>
              <a:gs pos="37000">
                <a:srgbClr val="88D2CD">
                  <a:alpha val="22352"/>
                </a:srgbClr>
              </a:gs>
              <a:gs pos="67000">
                <a:srgbClr val="2F5496"/>
              </a:gs>
              <a:gs pos="100000">
                <a:srgbClr val="000B2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10222252" y="1922278"/>
            <a:ext cx="863600" cy="375265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000">
                <a:srgbClr val="FFFFFF">
                  <a:alpha val="0"/>
                </a:srgbClr>
              </a:gs>
              <a:gs pos="37000">
                <a:srgbClr val="88D2CD">
                  <a:alpha val="22352"/>
                </a:srgbClr>
              </a:gs>
              <a:gs pos="67000">
                <a:srgbClr val="2F5496"/>
              </a:gs>
              <a:gs pos="100000">
                <a:srgbClr val="000B2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4" name="Google Shape;434;p27"/>
          <p:cNvSpPr txBox="1"/>
          <p:nvPr/>
        </p:nvSpPr>
        <p:spPr>
          <a:xfrm>
            <a:off x="7047252" y="5674934"/>
            <a:ext cx="660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Q1</a:t>
            </a:r>
            <a:endParaRPr sz="20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5" name="Google Shape;435;p27"/>
          <p:cNvSpPr txBox="1"/>
          <p:nvPr/>
        </p:nvSpPr>
        <p:spPr>
          <a:xfrm>
            <a:off x="8139452" y="5674934"/>
            <a:ext cx="660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Q2</a:t>
            </a:r>
            <a:endParaRPr sz="20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6" name="Google Shape;436;p27"/>
          <p:cNvSpPr txBox="1"/>
          <p:nvPr/>
        </p:nvSpPr>
        <p:spPr>
          <a:xfrm>
            <a:off x="9236796" y="5674934"/>
            <a:ext cx="660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Q3</a:t>
            </a:r>
            <a:endParaRPr sz="20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7" name="Google Shape;437;p27"/>
          <p:cNvSpPr txBox="1"/>
          <p:nvPr/>
        </p:nvSpPr>
        <p:spPr>
          <a:xfrm>
            <a:off x="10323852" y="5674934"/>
            <a:ext cx="660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Q4</a:t>
            </a:r>
            <a:endParaRPr sz="20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8" name="Google Shape;438;p27"/>
          <p:cNvSpPr txBox="1"/>
          <p:nvPr/>
        </p:nvSpPr>
        <p:spPr>
          <a:xfrm>
            <a:off x="6967253" y="2538968"/>
            <a:ext cx="8203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58%</a:t>
            </a: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9" name="Google Shape;439;p27"/>
          <p:cNvSpPr txBox="1"/>
          <p:nvPr/>
        </p:nvSpPr>
        <p:spPr>
          <a:xfrm>
            <a:off x="8059453" y="1975591"/>
            <a:ext cx="8203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60%</a:t>
            </a: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40" name="Google Shape;440;p27"/>
          <p:cNvSpPr txBox="1"/>
          <p:nvPr/>
        </p:nvSpPr>
        <p:spPr>
          <a:xfrm>
            <a:off x="9151653" y="2817322"/>
            <a:ext cx="8203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51%</a:t>
            </a: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41" name="Google Shape;441;p27"/>
          <p:cNvSpPr txBox="1"/>
          <p:nvPr/>
        </p:nvSpPr>
        <p:spPr>
          <a:xfrm>
            <a:off x="10243853" y="1552946"/>
            <a:ext cx="8203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73%</a:t>
            </a: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42" name="Google Shape;44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6825" y="1482875"/>
            <a:ext cx="7119975" cy="4592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27"/>
          <p:cNvGrpSpPr/>
          <p:nvPr/>
        </p:nvGrpSpPr>
        <p:grpSpPr>
          <a:xfrm>
            <a:off x="626998" y="4113244"/>
            <a:ext cx="977900" cy="838589"/>
            <a:chOff x="685800" y="3161429"/>
            <a:chExt cx="977900" cy="838589"/>
          </a:xfrm>
        </p:grpSpPr>
        <p:sp>
          <p:nvSpPr>
            <p:cNvPr id="444" name="Google Shape;444;p27"/>
            <p:cNvSpPr/>
            <p:nvPr/>
          </p:nvSpPr>
          <p:spPr>
            <a:xfrm>
              <a:off x="755650" y="3161429"/>
              <a:ext cx="838200" cy="838200"/>
            </a:xfrm>
            <a:prstGeom prst="roundRect">
              <a:avLst>
                <a:gd name="adj" fmla="val 813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3000">
                  <a:srgbClr val="FFFFFF">
                    <a:alpha val="0"/>
                  </a:srgbClr>
                </a:gs>
                <a:gs pos="37000">
                  <a:srgbClr val="88D2CD">
                    <a:alpha val="22352"/>
                  </a:srgbClr>
                </a:gs>
                <a:gs pos="67000">
                  <a:srgbClr val="2F5496"/>
                </a:gs>
                <a:gs pos="100000">
                  <a:srgbClr val="000B2D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45" name="Google Shape;445;p27"/>
            <p:cNvSpPr txBox="1"/>
            <p:nvPr/>
          </p:nvSpPr>
          <p:spPr>
            <a:xfrm>
              <a:off x="685800" y="3169021"/>
              <a:ext cx="9779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Microsoft Yahei"/>
                <a:buNone/>
              </a:pPr>
              <a:r>
                <a:rPr lang="en-US" sz="4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03</a:t>
              </a:r>
              <a:endParaRPr sz="4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46" name="Google Shape;446;p27"/>
          <p:cNvGrpSpPr/>
          <p:nvPr/>
        </p:nvGrpSpPr>
        <p:grpSpPr>
          <a:xfrm>
            <a:off x="605150" y="5352176"/>
            <a:ext cx="977900" cy="838589"/>
            <a:chOff x="685800" y="3161429"/>
            <a:chExt cx="977900" cy="838589"/>
          </a:xfrm>
        </p:grpSpPr>
        <p:sp>
          <p:nvSpPr>
            <p:cNvPr id="447" name="Google Shape;447;p27"/>
            <p:cNvSpPr/>
            <p:nvPr/>
          </p:nvSpPr>
          <p:spPr>
            <a:xfrm>
              <a:off x="755650" y="3161429"/>
              <a:ext cx="838200" cy="838200"/>
            </a:xfrm>
            <a:prstGeom prst="roundRect">
              <a:avLst>
                <a:gd name="adj" fmla="val 813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3000">
                  <a:srgbClr val="FFFFFF">
                    <a:alpha val="0"/>
                  </a:srgbClr>
                </a:gs>
                <a:gs pos="37000">
                  <a:srgbClr val="88D2CD">
                    <a:alpha val="22352"/>
                  </a:srgbClr>
                </a:gs>
                <a:gs pos="67000">
                  <a:srgbClr val="2F5496"/>
                </a:gs>
                <a:gs pos="100000">
                  <a:srgbClr val="000B2D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48" name="Google Shape;448;p27"/>
            <p:cNvSpPr txBox="1"/>
            <p:nvPr/>
          </p:nvSpPr>
          <p:spPr>
            <a:xfrm>
              <a:off x="685800" y="3169021"/>
              <a:ext cx="9779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Microsoft Yahei"/>
                <a:buNone/>
              </a:pPr>
              <a:r>
                <a:rPr lang="en-US" sz="4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04</a:t>
              </a:r>
              <a:endParaRPr sz="4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449" name="Google Shape;449;p27"/>
          <p:cNvSpPr txBox="1"/>
          <p:nvPr/>
        </p:nvSpPr>
        <p:spPr>
          <a:xfrm>
            <a:off x="1661618" y="1805717"/>
            <a:ext cx="3404299" cy="106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Engineer and Data Scientist are the most in-demand jobs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 txBox="1"/>
          <p:nvPr/>
        </p:nvSpPr>
        <p:spPr>
          <a:xfrm>
            <a:off x="1656524" y="3000749"/>
            <a:ext cx="3348666" cy="73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Analyst and Machine Learning Engineer rank highly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7"/>
          <p:cNvSpPr txBox="1"/>
          <p:nvPr/>
        </p:nvSpPr>
        <p:spPr>
          <a:xfrm>
            <a:off x="1671312" y="4085707"/>
            <a:ext cx="3296337" cy="106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Specialized roles like Research Scientist and Data Architect have fewer postings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 txBox="1"/>
          <p:nvPr/>
        </p:nvSpPr>
        <p:spPr>
          <a:xfrm>
            <a:off x="1683183" y="5365238"/>
            <a:ext cx="3138097" cy="73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Business-focused roles are comparatively lower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8" name="Google Shape;458;p28"/>
          <p:cNvGrpSpPr/>
          <p:nvPr/>
        </p:nvGrpSpPr>
        <p:grpSpPr>
          <a:xfrm>
            <a:off x="353614" y="2322156"/>
            <a:ext cx="7879104" cy="2172137"/>
            <a:chOff x="353614" y="2322156"/>
            <a:chExt cx="7879104" cy="2172137"/>
          </a:xfrm>
        </p:grpSpPr>
        <p:pic>
          <p:nvPicPr>
            <p:cNvPr id="459" name="Google Shape;459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3614" y="4011693"/>
              <a:ext cx="7879104" cy="48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0" name="Google Shape;460;p28"/>
            <p:cNvSpPr txBox="1"/>
            <p:nvPr/>
          </p:nvSpPr>
          <p:spPr>
            <a:xfrm>
              <a:off x="649289" y="2322156"/>
              <a:ext cx="43815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Microsoft Yahei"/>
                <a:buNone/>
              </a:pPr>
              <a:r>
                <a:rPr lang="en-US" sz="60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PART 5</a:t>
              </a:r>
              <a:endParaRPr sz="6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61" name="Google Shape;461;p28"/>
            <p:cNvSpPr txBox="1"/>
            <p:nvPr/>
          </p:nvSpPr>
          <p:spPr>
            <a:xfrm>
              <a:off x="634999" y="3129301"/>
              <a:ext cx="7342809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Microsoft Yahei"/>
                <a:buNone/>
              </a:pPr>
              <a:r>
                <a:rPr lang="en-US" sz="44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Final Thoughts</a:t>
              </a:r>
              <a:endParaRPr sz="44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62" name="Google Shape;462;p28"/>
          <p:cNvGrpSpPr/>
          <p:nvPr/>
        </p:nvGrpSpPr>
        <p:grpSpPr>
          <a:xfrm>
            <a:off x="635000" y="605393"/>
            <a:ext cx="4970670" cy="371370"/>
            <a:chOff x="747147" y="290024"/>
            <a:chExt cx="4970670" cy="371370"/>
          </a:xfrm>
        </p:grpSpPr>
        <p:sp>
          <p:nvSpPr>
            <p:cNvPr id="463" name="Google Shape;463;p28"/>
            <p:cNvSpPr txBox="1"/>
            <p:nvPr/>
          </p:nvSpPr>
          <p:spPr>
            <a:xfrm>
              <a:off x="1535909" y="322840"/>
              <a:ext cx="418190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Microsoft Yahei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Team 2 Project</a:t>
              </a:r>
              <a:endParaRPr sz="1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464" name="Google Shape;464;p28"/>
            <p:cNvGrpSpPr/>
            <p:nvPr/>
          </p:nvGrpSpPr>
          <p:grpSpPr>
            <a:xfrm>
              <a:off x="747147" y="290024"/>
              <a:ext cx="774473" cy="369332"/>
              <a:chOff x="747147" y="290024"/>
              <a:chExt cx="774473" cy="369332"/>
            </a:xfrm>
          </p:grpSpPr>
          <p:sp>
            <p:nvSpPr>
              <p:cNvPr id="465" name="Google Shape;465;p28"/>
              <p:cNvSpPr txBox="1"/>
              <p:nvPr/>
            </p:nvSpPr>
            <p:spPr>
              <a:xfrm>
                <a:off x="747147" y="290024"/>
                <a:ext cx="7673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Microsoft Yahe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logo</a:t>
                </a: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761436" y="320802"/>
                <a:ext cx="760184" cy="307777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pic>
        <p:nvPicPr>
          <p:cNvPr id="467" name="Google Shape;46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848" y="353773"/>
            <a:ext cx="874625" cy="8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30"/>
          <p:cNvGrpSpPr/>
          <p:nvPr/>
        </p:nvGrpSpPr>
        <p:grpSpPr>
          <a:xfrm>
            <a:off x="3542787" y="411907"/>
            <a:ext cx="5106426" cy="1070979"/>
            <a:chOff x="3619483" y="338882"/>
            <a:chExt cx="5106426" cy="1070979"/>
          </a:xfrm>
        </p:grpSpPr>
        <p:pic>
          <p:nvPicPr>
            <p:cNvPr id="474" name="Google Shape;474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37993" y="927261"/>
              <a:ext cx="4726582" cy="48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p30"/>
            <p:cNvSpPr txBox="1"/>
            <p:nvPr/>
          </p:nvSpPr>
          <p:spPr>
            <a:xfrm>
              <a:off x="3619483" y="338882"/>
              <a:ext cx="510642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Microsoft Yahei"/>
                <a:buNone/>
              </a:pPr>
              <a:r>
                <a:rPr lang="en-US" sz="36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Recommendation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76" name="Google Shape;47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59780" y="2548589"/>
            <a:ext cx="6655780" cy="427662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0"/>
          <p:cNvSpPr txBox="1"/>
          <p:nvPr/>
        </p:nvSpPr>
        <p:spPr>
          <a:xfrm>
            <a:off x="6008876" y="1769047"/>
            <a:ext cx="62535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Focus on developing skills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Leverage senior-level opportunities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Aim for mid-size companies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❑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 targeting positions from countries like India for emerging remote opportunities.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0"/>
          <p:cNvSpPr/>
          <p:nvPr/>
        </p:nvSpPr>
        <p:spPr>
          <a:xfrm>
            <a:off x="6335048" y="2501150"/>
            <a:ext cx="1233714" cy="47439"/>
          </a:xfrm>
          <a:prstGeom prst="rect">
            <a:avLst/>
          </a:prstGeom>
          <a:gradFill>
            <a:gsLst>
              <a:gs pos="0">
                <a:srgbClr val="07233C">
                  <a:alpha val="0"/>
                </a:srgbClr>
              </a:gs>
              <a:gs pos="46000">
                <a:srgbClr val="0C3953">
                  <a:alpha val="31372"/>
                </a:srgbClr>
              </a:gs>
              <a:gs pos="74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79" name="Google Shape;479;p30"/>
          <p:cNvSpPr/>
          <p:nvPr/>
        </p:nvSpPr>
        <p:spPr>
          <a:xfrm>
            <a:off x="6908800" y="1561341"/>
            <a:ext cx="1233714" cy="47439"/>
          </a:xfrm>
          <a:prstGeom prst="rect">
            <a:avLst/>
          </a:prstGeom>
          <a:gradFill>
            <a:gsLst>
              <a:gs pos="0">
                <a:srgbClr val="07233C">
                  <a:alpha val="0"/>
                </a:srgbClr>
              </a:gs>
              <a:gs pos="46000">
                <a:srgbClr val="0C3953">
                  <a:alpha val="31372"/>
                </a:srgbClr>
              </a:gs>
              <a:gs pos="74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80" name="Google Shape;480;p30"/>
          <p:cNvSpPr/>
          <p:nvPr/>
        </p:nvSpPr>
        <p:spPr>
          <a:xfrm>
            <a:off x="8228723" y="2453711"/>
            <a:ext cx="1233714" cy="47439"/>
          </a:xfrm>
          <a:prstGeom prst="rect">
            <a:avLst/>
          </a:prstGeom>
          <a:gradFill>
            <a:gsLst>
              <a:gs pos="0">
                <a:srgbClr val="07233C">
                  <a:alpha val="0"/>
                </a:srgbClr>
              </a:gs>
              <a:gs pos="46000">
                <a:srgbClr val="0C3953">
                  <a:alpha val="31372"/>
                </a:srgbClr>
              </a:gs>
              <a:gs pos="74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81" name="Google Shape;481;p30"/>
          <p:cNvSpPr/>
          <p:nvPr/>
        </p:nvSpPr>
        <p:spPr>
          <a:xfrm>
            <a:off x="8518777" y="1713404"/>
            <a:ext cx="1233714" cy="47439"/>
          </a:xfrm>
          <a:prstGeom prst="rect">
            <a:avLst/>
          </a:prstGeom>
          <a:gradFill>
            <a:gsLst>
              <a:gs pos="0">
                <a:srgbClr val="07233C">
                  <a:alpha val="0"/>
                </a:srgbClr>
              </a:gs>
              <a:gs pos="46000">
                <a:srgbClr val="0C3953">
                  <a:alpha val="31372"/>
                </a:srgbClr>
              </a:gs>
              <a:gs pos="74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1"/>
          <p:cNvSpPr txBox="1"/>
          <p:nvPr/>
        </p:nvSpPr>
        <p:spPr>
          <a:xfrm>
            <a:off x="1063390" y="2668087"/>
            <a:ext cx="61842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Microsoft Yahei"/>
              <a:buNone/>
            </a:pPr>
            <a:r>
              <a:rPr lang="en-US" sz="8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Q/A</a:t>
            </a:r>
            <a:endParaRPr sz="8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488" name="Google Shape;488;p31"/>
          <p:cNvGrpSpPr/>
          <p:nvPr/>
        </p:nvGrpSpPr>
        <p:grpSpPr>
          <a:xfrm>
            <a:off x="926544" y="605393"/>
            <a:ext cx="4957421" cy="371370"/>
            <a:chOff x="747147" y="290024"/>
            <a:chExt cx="4957421" cy="371370"/>
          </a:xfrm>
        </p:grpSpPr>
        <p:sp>
          <p:nvSpPr>
            <p:cNvPr id="489" name="Google Shape;489;p31"/>
            <p:cNvSpPr txBox="1"/>
            <p:nvPr/>
          </p:nvSpPr>
          <p:spPr>
            <a:xfrm>
              <a:off x="1535909" y="322840"/>
              <a:ext cx="41686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Microsoft Yahei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Team 2 project</a:t>
              </a:r>
              <a:endParaRPr sz="1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490" name="Google Shape;490;p31"/>
            <p:cNvGrpSpPr/>
            <p:nvPr/>
          </p:nvGrpSpPr>
          <p:grpSpPr>
            <a:xfrm>
              <a:off x="747147" y="290024"/>
              <a:ext cx="774473" cy="369332"/>
              <a:chOff x="747147" y="290024"/>
              <a:chExt cx="774473" cy="369332"/>
            </a:xfrm>
          </p:grpSpPr>
          <p:sp>
            <p:nvSpPr>
              <p:cNvPr id="491" name="Google Shape;491;p31"/>
              <p:cNvSpPr txBox="1"/>
              <p:nvPr/>
            </p:nvSpPr>
            <p:spPr>
              <a:xfrm>
                <a:off x="747147" y="290024"/>
                <a:ext cx="7673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Microsoft Yahe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logo</a:t>
                </a: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761436" y="320802"/>
                <a:ext cx="760184" cy="307777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493" name="Google Shape;493;p31">
            <a:hlinkClick r:id="rId4"/>
          </p:cNvPr>
          <p:cNvSpPr txBox="1"/>
          <p:nvPr/>
        </p:nvSpPr>
        <p:spPr>
          <a:xfrm>
            <a:off x="7022387" y="6642556"/>
            <a:ext cx="516961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icrosoft Yahei"/>
              <a:buNone/>
            </a:pPr>
            <a:r>
              <a:rPr lang="en-US" sz="800" b="0" i="0" u="sng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sz="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94" name="Google Shape;494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3614" y="4011693"/>
            <a:ext cx="7879104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1373" y="353773"/>
            <a:ext cx="874625" cy="8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2"/>
          <p:cNvSpPr txBox="1"/>
          <p:nvPr/>
        </p:nvSpPr>
        <p:spPr>
          <a:xfrm>
            <a:off x="1063390" y="2668087"/>
            <a:ext cx="61842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Microsoft Yahei"/>
              <a:buNone/>
            </a:pPr>
            <a:r>
              <a:rPr lang="en-US" sz="8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32"/>
          <p:cNvGrpSpPr/>
          <p:nvPr/>
        </p:nvGrpSpPr>
        <p:grpSpPr>
          <a:xfrm>
            <a:off x="926544" y="605393"/>
            <a:ext cx="4957421" cy="371370"/>
            <a:chOff x="747147" y="290024"/>
            <a:chExt cx="4957421" cy="371370"/>
          </a:xfrm>
        </p:grpSpPr>
        <p:sp>
          <p:nvSpPr>
            <p:cNvPr id="503" name="Google Shape;503;p32"/>
            <p:cNvSpPr txBox="1"/>
            <p:nvPr/>
          </p:nvSpPr>
          <p:spPr>
            <a:xfrm>
              <a:off x="1535909" y="322840"/>
              <a:ext cx="41686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Microsoft Yahei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Team 2 project</a:t>
              </a:r>
              <a:endParaRPr sz="1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504" name="Google Shape;504;p32"/>
            <p:cNvGrpSpPr/>
            <p:nvPr/>
          </p:nvGrpSpPr>
          <p:grpSpPr>
            <a:xfrm>
              <a:off x="747147" y="290024"/>
              <a:ext cx="774473" cy="369332"/>
              <a:chOff x="747147" y="290024"/>
              <a:chExt cx="774473" cy="369332"/>
            </a:xfrm>
          </p:grpSpPr>
          <p:sp>
            <p:nvSpPr>
              <p:cNvPr id="505" name="Google Shape;505;p32"/>
              <p:cNvSpPr txBox="1"/>
              <p:nvPr/>
            </p:nvSpPr>
            <p:spPr>
              <a:xfrm>
                <a:off x="747147" y="290024"/>
                <a:ext cx="7673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Microsoft Yahe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logo</a:t>
                </a: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761436" y="320802"/>
                <a:ext cx="760184" cy="307777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507" name="Google Shape;507;p32">
            <a:hlinkClick r:id="rId4"/>
          </p:cNvPr>
          <p:cNvSpPr txBox="1"/>
          <p:nvPr/>
        </p:nvSpPr>
        <p:spPr>
          <a:xfrm>
            <a:off x="7022387" y="6642556"/>
            <a:ext cx="516961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icrosoft Yahei"/>
              <a:buNone/>
            </a:pPr>
            <a:r>
              <a:rPr lang="en-US" sz="800" b="0" i="0" u="sng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sz="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08" name="Google Shape;50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3614" y="4011693"/>
            <a:ext cx="7879104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9948" y="353773"/>
            <a:ext cx="874625" cy="8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3"/>
          <p:cNvGrpSpPr/>
          <p:nvPr/>
        </p:nvGrpSpPr>
        <p:grpSpPr>
          <a:xfrm>
            <a:off x="353614" y="2350166"/>
            <a:ext cx="7879104" cy="2144127"/>
            <a:chOff x="353614" y="2350166"/>
            <a:chExt cx="7879104" cy="2144127"/>
          </a:xfrm>
        </p:grpSpPr>
        <p:pic>
          <p:nvPicPr>
            <p:cNvPr id="151" name="Google Shape;151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3614" y="4011693"/>
              <a:ext cx="7879104" cy="48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3"/>
            <p:cNvSpPr txBox="1"/>
            <p:nvPr/>
          </p:nvSpPr>
          <p:spPr>
            <a:xfrm>
              <a:off x="635000" y="2350166"/>
              <a:ext cx="43815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Microsoft Yahei"/>
                <a:buNone/>
              </a:pPr>
              <a:r>
                <a:rPr lang="en-US" sz="60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PART 1</a:t>
              </a:r>
              <a:endParaRPr sz="6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153" name="Google Shape;153;p3"/>
            <p:cNvGrpSpPr/>
            <p:nvPr/>
          </p:nvGrpSpPr>
          <p:grpSpPr>
            <a:xfrm>
              <a:off x="635000" y="3197016"/>
              <a:ext cx="6934200" cy="991649"/>
              <a:chOff x="635000" y="3103244"/>
              <a:chExt cx="6934200" cy="991649"/>
            </a:xfrm>
          </p:grpSpPr>
          <p:sp>
            <p:nvSpPr>
              <p:cNvPr id="154" name="Google Shape;154;p3"/>
              <p:cNvSpPr txBox="1"/>
              <p:nvPr/>
            </p:nvSpPr>
            <p:spPr>
              <a:xfrm>
                <a:off x="635000" y="3103244"/>
                <a:ext cx="629920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Microsoft Yahei"/>
                  <a:buNone/>
                </a:pPr>
                <a:r>
                  <a:rPr lang="en-US" sz="3600" b="0" i="0" u="none" strike="noStrike" cap="non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Project Overview</a:t>
                </a:r>
                <a:endParaRPr sz="36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55" name="Google Shape;155;p3"/>
              <p:cNvSpPr txBox="1"/>
              <p:nvPr/>
            </p:nvSpPr>
            <p:spPr>
              <a:xfrm>
                <a:off x="693664" y="3864061"/>
                <a:ext cx="6875536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Microsoft Yahei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grpSp>
        <p:nvGrpSpPr>
          <p:cNvPr id="156" name="Google Shape;156;p3"/>
          <p:cNvGrpSpPr/>
          <p:nvPr/>
        </p:nvGrpSpPr>
        <p:grpSpPr>
          <a:xfrm>
            <a:off x="635000" y="605393"/>
            <a:ext cx="5170262" cy="371370"/>
            <a:chOff x="747147" y="290024"/>
            <a:chExt cx="5170262" cy="371370"/>
          </a:xfrm>
        </p:grpSpPr>
        <p:sp>
          <p:nvSpPr>
            <p:cNvPr id="157" name="Google Shape;157;p3"/>
            <p:cNvSpPr txBox="1"/>
            <p:nvPr/>
          </p:nvSpPr>
          <p:spPr>
            <a:xfrm>
              <a:off x="1535909" y="322840"/>
              <a:ext cx="43815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Microsoft Yahei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Team 2 Project</a:t>
              </a:r>
              <a:endParaRPr sz="1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158" name="Google Shape;158;p3"/>
            <p:cNvGrpSpPr/>
            <p:nvPr/>
          </p:nvGrpSpPr>
          <p:grpSpPr>
            <a:xfrm>
              <a:off x="747147" y="290024"/>
              <a:ext cx="774473" cy="369332"/>
              <a:chOff x="747147" y="290024"/>
              <a:chExt cx="774473" cy="369332"/>
            </a:xfrm>
          </p:grpSpPr>
          <p:sp>
            <p:nvSpPr>
              <p:cNvPr id="159" name="Google Shape;159;p3"/>
              <p:cNvSpPr txBox="1"/>
              <p:nvPr/>
            </p:nvSpPr>
            <p:spPr>
              <a:xfrm>
                <a:off x="747147" y="290024"/>
                <a:ext cx="7673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Microsoft Yahe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logo</a:t>
                </a: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761436" y="320802"/>
                <a:ext cx="760184" cy="307777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pic>
        <p:nvPicPr>
          <p:cNvPr id="161" name="Google Shape;16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848" y="353773"/>
            <a:ext cx="874625" cy="8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1"/>
          <p:cNvGrpSpPr/>
          <p:nvPr/>
        </p:nvGrpSpPr>
        <p:grpSpPr>
          <a:xfrm>
            <a:off x="3732709" y="649739"/>
            <a:ext cx="4726582" cy="975297"/>
            <a:chOff x="3937993" y="434564"/>
            <a:chExt cx="4726582" cy="975297"/>
          </a:xfrm>
        </p:grpSpPr>
        <p:pic>
          <p:nvPicPr>
            <p:cNvPr id="167" name="Google Shape;167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37993" y="927261"/>
              <a:ext cx="4726582" cy="482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8" name="Google Shape;168;p11"/>
            <p:cNvGrpSpPr/>
            <p:nvPr/>
          </p:nvGrpSpPr>
          <p:grpSpPr>
            <a:xfrm>
              <a:off x="4082953" y="434564"/>
              <a:ext cx="4195363" cy="723529"/>
              <a:chOff x="3846726" y="310739"/>
              <a:chExt cx="4195363" cy="723529"/>
            </a:xfrm>
          </p:grpSpPr>
          <p:sp>
            <p:nvSpPr>
              <p:cNvPr id="169" name="Google Shape;169;p11"/>
              <p:cNvSpPr txBox="1"/>
              <p:nvPr/>
            </p:nvSpPr>
            <p:spPr>
              <a:xfrm>
                <a:off x="4169376" y="310739"/>
                <a:ext cx="355006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600"/>
                  <a:buFont typeface="Arial"/>
                  <a:buNone/>
                </a:pPr>
                <a:r>
                  <a:rPr lang="en-US" sz="36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OBJECTIVES</a:t>
                </a:r>
                <a:endParaRPr sz="36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70" name="Google Shape;170;p11"/>
              <p:cNvSpPr txBox="1"/>
              <p:nvPr/>
            </p:nvSpPr>
            <p:spPr>
              <a:xfrm>
                <a:off x="3846726" y="803436"/>
                <a:ext cx="419536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grpSp>
        <p:nvGrpSpPr>
          <p:cNvPr id="171" name="Google Shape;171;p11"/>
          <p:cNvGrpSpPr/>
          <p:nvPr/>
        </p:nvGrpSpPr>
        <p:grpSpPr>
          <a:xfrm>
            <a:off x="2228130" y="1613118"/>
            <a:ext cx="1106939" cy="1121229"/>
            <a:chOff x="1030513" y="1752600"/>
            <a:chExt cx="1106939" cy="1121229"/>
          </a:xfrm>
        </p:grpSpPr>
        <p:sp>
          <p:nvSpPr>
            <p:cNvPr id="172" name="Google Shape;172;p11"/>
            <p:cNvSpPr/>
            <p:nvPr/>
          </p:nvSpPr>
          <p:spPr>
            <a:xfrm>
              <a:off x="1336597" y="1981200"/>
              <a:ext cx="188687" cy="892629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E6ECF7">
                    <a:alpha val="9803"/>
                  </a:srgbClr>
                </a:gs>
                <a:gs pos="100000">
                  <a:srgbClr val="B3C6E7">
                    <a:alpha val="55686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1642681" y="1752600"/>
              <a:ext cx="188687" cy="1121229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E6ECF7">
                    <a:alpha val="9803"/>
                  </a:srgbClr>
                </a:gs>
                <a:gs pos="100000">
                  <a:srgbClr val="B3C6E7">
                    <a:alpha val="55686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030513" y="1752600"/>
              <a:ext cx="188687" cy="1121229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E6ECF7">
                    <a:alpha val="9803"/>
                  </a:srgbClr>
                </a:gs>
                <a:gs pos="100000">
                  <a:srgbClr val="B3C6E7">
                    <a:alpha val="55686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1948765" y="2247901"/>
              <a:ext cx="188687" cy="625928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E6ECF7">
                    <a:alpha val="9803"/>
                  </a:srgbClr>
                </a:gs>
                <a:gs pos="100000">
                  <a:srgbClr val="B3C6E7">
                    <a:alpha val="55686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76" name="Google Shape;176;p11"/>
          <p:cNvGrpSpPr/>
          <p:nvPr/>
        </p:nvGrpSpPr>
        <p:grpSpPr>
          <a:xfrm>
            <a:off x="8550847" y="1506451"/>
            <a:ext cx="1106939" cy="1121229"/>
            <a:chOff x="1030513" y="1752600"/>
            <a:chExt cx="1106939" cy="1121229"/>
          </a:xfrm>
        </p:grpSpPr>
        <p:sp>
          <p:nvSpPr>
            <p:cNvPr id="177" name="Google Shape;177;p11"/>
            <p:cNvSpPr/>
            <p:nvPr/>
          </p:nvSpPr>
          <p:spPr>
            <a:xfrm>
              <a:off x="1336597" y="1981200"/>
              <a:ext cx="188687" cy="892629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E6ECF7">
                    <a:alpha val="9803"/>
                  </a:srgbClr>
                </a:gs>
                <a:gs pos="100000">
                  <a:srgbClr val="B3C6E7">
                    <a:alpha val="55686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642681" y="2247901"/>
              <a:ext cx="188687" cy="625928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E6ECF7">
                    <a:alpha val="9803"/>
                  </a:srgbClr>
                </a:gs>
                <a:gs pos="100000">
                  <a:srgbClr val="B3C6E7">
                    <a:alpha val="55686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1030513" y="2247901"/>
              <a:ext cx="188687" cy="625928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E6ECF7">
                    <a:alpha val="9803"/>
                  </a:srgbClr>
                </a:gs>
                <a:gs pos="100000">
                  <a:srgbClr val="B3C6E7">
                    <a:alpha val="55686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1948765" y="1752600"/>
              <a:ext cx="188687" cy="1121229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E6ECF7">
                    <a:alpha val="9803"/>
                  </a:srgbClr>
                </a:gs>
                <a:gs pos="100000">
                  <a:srgbClr val="B3C6E7">
                    <a:alpha val="55686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81" name="Google Shape;181;p11"/>
          <p:cNvSpPr txBox="1"/>
          <p:nvPr/>
        </p:nvSpPr>
        <p:spPr>
          <a:xfrm>
            <a:off x="1805116" y="2789286"/>
            <a:ext cx="1835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Analyze</a:t>
            </a:r>
            <a:endParaRPr sz="32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477006" y="3374061"/>
            <a:ext cx="47265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Analyze the demand, categories, and geographical locations of the Data Science job market.</a:t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8015985" y="2789286"/>
            <a:ext cx="248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Summarize</a:t>
            </a:r>
            <a:endParaRPr sz="32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6761121" y="3429000"/>
            <a:ext cx="50145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 actionable insights and recommendations for job seekers, employers, and educators.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5"/>
          <p:cNvGrpSpPr/>
          <p:nvPr/>
        </p:nvGrpSpPr>
        <p:grpSpPr>
          <a:xfrm>
            <a:off x="1284125" y="417273"/>
            <a:ext cx="9623750" cy="966853"/>
            <a:chOff x="2046415" y="522230"/>
            <a:chExt cx="8509739" cy="887631"/>
          </a:xfrm>
        </p:grpSpPr>
        <p:pic>
          <p:nvPicPr>
            <p:cNvPr id="191" name="Google Shape;191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37993" y="927261"/>
              <a:ext cx="4726582" cy="48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5"/>
            <p:cNvSpPr txBox="1"/>
            <p:nvPr/>
          </p:nvSpPr>
          <p:spPr>
            <a:xfrm>
              <a:off x="2046415" y="522230"/>
              <a:ext cx="85097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Global Job Density for Data Science Roles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93" name="Google Shape;193;p5"/>
          <p:cNvGraphicFramePr/>
          <p:nvPr/>
        </p:nvGraphicFramePr>
        <p:xfrm>
          <a:off x="0" y="1308974"/>
          <a:ext cx="12191929" cy="5549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4" name="Google Shape;194;p5"/>
          <p:cNvSpPr txBox="1"/>
          <p:nvPr/>
        </p:nvSpPr>
        <p:spPr>
          <a:xfrm>
            <a:off x="167595" y="6711288"/>
            <a:ext cx="1440159" cy="11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Microsoft Yahei"/>
              <a:buNone/>
            </a:pPr>
            <a:r>
              <a:rPr lang="en-US" sz="1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industryPPTtemplatehttp://www.1ppt.com/hangye/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6"/>
          <p:cNvGrpSpPr/>
          <p:nvPr/>
        </p:nvGrpSpPr>
        <p:grpSpPr>
          <a:xfrm>
            <a:off x="353614" y="2322156"/>
            <a:ext cx="7879104" cy="2172137"/>
            <a:chOff x="353614" y="2322156"/>
            <a:chExt cx="7879104" cy="2172137"/>
          </a:xfrm>
        </p:grpSpPr>
        <p:pic>
          <p:nvPicPr>
            <p:cNvPr id="201" name="Google Shape;20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3614" y="4011693"/>
              <a:ext cx="7879104" cy="48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6"/>
            <p:cNvSpPr txBox="1"/>
            <p:nvPr/>
          </p:nvSpPr>
          <p:spPr>
            <a:xfrm>
              <a:off x="649289" y="2322156"/>
              <a:ext cx="43815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Microsoft Yahei"/>
                <a:buNone/>
              </a:pPr>
              <a:r>
                <a:rPr lang="en-US" sz="60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PART 2</a:t>
              </a:r>
              <a:endParaRPr sz="6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03" name="Google Shape;203;p6"/>
            <p:cNvSpPr txBox="1"/>
            <p:nvPr/>
          </p:nvSpPr>
          <p:spPr>
            <a:xfrm>
              <a:off x="635000" y="3197017"/>
              <a:ext cx="588240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Understanding the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Global Demand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635000" y="605393"/>
            <a:ext cx="5170262" cy="371370"/>
            <a:chOff x="747147" y="290024"/>
            <a:chExt cx="5170262" cy="371370"/>
          </a:xfrm>
        </p:grpSpPr>
        <p:sp>
          <p:nvSpPr>
            <p:cNvPr id="205" name="Google Shape;205;p6"/>
            <p:cNvSpPr txBox="1"/>
            <p:nvPr/>
          </p:nvSpPr>
          <p:spPr>
            <a:xfrm>
              <a:off x="1535909" y="322840"/>
              <a:ext cx="43815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Microsoft Yahei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Team 2 Project</a:t>
              </a:r>
              <a:endParaRPr sz="1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206" name="Google Shape;206;p6"/>
            <p:cNvGrpSpPr/>
            <p:nvPr/>
          </p:nvGrpSpPr>
          <p:grpSpPr>
            <a:xfrm>
              <a:off x="747147" y="290024"/>
              <a:ext cx="774473" cy="369332"/>
              <a:chOff x="747147" y="290024"/>
              <a:chExt cx="774473" cy="369332"/>
            </a:xfrm>
          </p:grpSpPr>
          <p:sp>
            <p:nvSpPr>
              <p:cNvPr id="207" name="Google Shape;207;p6"/>
              <p:cNvSpPr txBox="1"/>
              <p:nvPr/>
            </p:nvSpPr>
            <p:spPr>
              <a:xfrm>
                <a:off x="747147" y="290024"/>
                <a:ext cx="7673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Microsoft Yahe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logo</a:t>
                </a: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761436" y="320802"/>
                <a:ext cx="760184" cy="307777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pic>
        <p:nvPicPr>
          <p:cNvPr id="209" name="Google Shape;20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848" y="353773"/>
            <a:ext cx="874625" cy="8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7"/>
          <p:cNvGrpSpPr/>
          <p:nvPr/>
        </p:nvGrpSpPr>
        <p:grpSpPr>
          <a:xfrm>
            <a:off x="664832" y="540045"/>
            <a:ext cx="10862335" cy="942841"/>
            <a:chOff x="741528" y="467020"/>
            <a:chExt cx="10862335" cy="942841"/>
          </a:xfrm>
        </p:grpSpPr>
        <p:pic>
          <p:nvPicPr>
            <p:cNvPr id="216" name="Google Shape;21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37993" y="927261"/>
              <a:ext cx="4726582" cy="48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7"/>
            <p:cNvSpPr txBox="1"/>
            <p:nvPr/>
          </p:nvSpPr>
          <p:spPr>
            <a:xfrm>
              <a:off x="741528" y="467020"/>
              <a:ext cx="108623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Microsoft Yahei"/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Top 5 Locations with the Most Data Science Jobs</a:t>
              </a:r>
              <a:endParaRPr sz="36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aphicFrame>
        <p:nvGraphicFramePr>
          <p:cNvPr id="218" name="Google Shape;218;p7"/>
          <p:cNvGraphicFramePr/>
          <p:nvPr/>
        </p:nvGraphicFramePr>
        <p:xfrm>
          <a:off x="539750" y="3556000"/>
          <a:ext cx="11112500" cy="293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9" name="Google Shape;219;p7"/>
          <p:cNvSpPr txBox="1"/>
          <p:nvPr/>
        </p:nvSpPr>
        <p:spPr>
          <a:xfrm>
            <a:off x="167595" y="6711288"/>
            <a:ext cx="1440159" cy="11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Microsoft Yahei"/>
              <a:buNone/>
            </a:pPr>
            <a:r>
              <a:rPr lang="en-US" sz="1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industryPPTtemplatehttp://www.1ppt.com/hangye/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5330" y="1482886"/>
            <a:ext cx="10701338" cy="5228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8"/>
          <p:cNvGrpSpPr/>
          <p:nvPr/>
        </p:nvGrpSpPr>
        <p:grpSpPr>
          <a:xfrm>
            <a:off x="2117529" y="599857"/>
            <a:ext cx="7972818" cy="883029"/>
            <a:chOff x="2646790" y="509664"/>
            <a:chExt cx="7614664" cy="900197"/>
          </a:xfrm>
        </p:grpSpPr>
        <p:pic>
          <p:nvPicPr>
            <p:cNvPr id="227" name="Google Shape;227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37993" y="927261"/>
              <a:ext cx="4726582" cy="48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8"/>
            <p:cNvSpPr txBox="1"/>
            <p:nvPr/>
          </p:nvSpPr>
          <p:spPr>
            <a:xfrm>
              <a:off x="2646790" y="509664"/>
              <a:ext cx="7614664" cy="658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Microsoft Yahei"/>
                <a:buNone/>
              </a:pPr>
              <a:r>
                <a:rPr lang="en-US" sz="36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Top 10 Locations Outside the 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29" name="Google Shape;229;p8"/>
          <p:cNvGraphicFramePr/>
          <p:nvPr/>
        </p:nvGraphicFramePr>
        <p:xfrm>
          <a:off x="539750" y="3556000"/>
          <a:ext cx="11112500" cy="293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0" name="Google Shape;230;p8"/>
          <p:cNvSpPr txBox="1"/>
          <p:nvPr/>
        </p:nvSpPr>
        <p:spPr>
          <a:xfrm>
            <a:off x="1192475" y="2022241"/>
            <a:ext cx="9807050" cy="31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540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167595" y="6711288"/>
            <a:ext cx="1440159" cy="11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Microsoft Yahei"/>
              <a:buNone/>
            </a:pPr>
            <a:r>
              <a:rPr lang="en-US" sz="1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industryPPTtemplatehttp://www.1ppt.com/hangye/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9752" y="1597068"/>
            <a:ext cx="10815638" cy="5114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9"/>
          <p:cNvGrpSpPr/>
          <p:nvPr/>
        </p:nvGrpSpPr>
        <p:grpSpPr>
          <a:xfrm>
            <a:off x="635000" y="605393"/>
            <a:ext cx="4877904" cy="371370"/>
            <a:chOff x="747147" y="290024"/>
            <a:chExt cx="4877904" cy="371370"/>
          </a:xfrm>
        </p:grpSpPr>
        <p:sp>
          <p:nvSpPr>
            <p:cNvPr id="239" name="Google Shape;239;p9"/>
            <p:cNvSpPr txBox="1"/>
            <p:nvPr/>
          </p:nvSpPr>
          <p:spPr>
            <a:xfrm>
              <a:off x="1535909" y="322840"/>
              <a:ext cx="40891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Microsoft Yahei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Team 2 Project</a:t>
              </a:r>
              <a:endParaRPr sz="1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240" name="Google Shape;240;p9"/>
            <p:cNvGrpSpPr/>
            <p:nvPr/>
          </p:nvGrpSpPr>
          <p:grpSpPr>
            <a:xfrm>
              <a:off x="747147" y="290024"/>
              <a:ext cx="774473" cy="369332"/>
              <a:chOff x="747147" y="290024"/>
              <a:chExt cx="774473" cy="369332"/>
            </a:xfrm>
          </p:grpSpPr>
          <p:sp>
            <p:nvSpPr>
              <p:cNvPr id="241" name="Google Shape;241;p9"/>
              <p:cNvSpPr txBox="1"/>
              <p:nvPr/>
            </p:nvSpPr>
            <p:spPr>
              <a:xfrm>
                <a:off x="747147" y="290024"/>
                <a:ext cx="7673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Microsoft Yahe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logo</a:t>
                </a: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761436" y="320802"/>
                <a:ext cx="760184" cy="307777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grpSp>
        <p:nvGrpSpPr>
          <p:cNvPr id="243" name="Google Shape;243;p9"/>
          <p:cNvGrpSpPr/>
          <p:nvPr/>
        </p:nvGrpSpPr>
        <p:grpSpPr>
          <a:xfrm>
            <a:off x="353614" y="2322156"/>
            <a:ext cx="7879104" cy="2404349"/>
            <a:chOff x="353614" y="2322156"/>
            <a:chExt cx="7879104" cy="2404349"/>
          </a:xfrm>
        </p:grpSpPr>
        <p:pic>
          <p:nvPicPr>
            <p:cNvPr id="244" name="Google Shape;244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3614" y="4011693"/>
              <a:ext cx="7879104" cy="48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9"/>
            <p:cNvSpPr txBox="1"/>
            <p:nvPr/>
          </p:nvSpPr>
          <p:spPr>
            <a:xfrm>
              <a:off x="649289" y="2322156"/>
              <a:ext cx="43815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Microsoft Yahei"/>
                <a:buNone/>
              </a:pPr>
              <a:r>
                <a:rPr lang="en-US" sz="60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PART 3</a:t>
              </a:r>
              <a:endParaRPr sz="60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246" name="Google Shape;246;p9"/>
            <p:cNvGrpSpPr/>
            <p:nvPr/>
          </p:nvGrpSpPr>
          <p:grpSpPr>
            <a:xfrm>
              <a:off x="635000" y="3266104"/>
              <a:ext cx="7095934" cy="1460401"/>
              <a:chOff x="635000" y="3172332"/>
              <a:chExt cx="7095934" cy="1460401"/>
            </a:xfrm>
          </p:grpSpPr>
          <p:sp>
            <p:nvSpPr>
              <p:cNvPr id="247" name="Google Shape;247;p9"/>
              <p:cNvSpPr txBox="1"/>
              <p:nvPr/>
            </p:nvSpPr>
            <p:spPr>
              <a:xfrm>
                <a:off x="635000" y="3172332"/>
                <a:ext cx="4544554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r>
                  <a:rPr lang="en-US" sz="5400" b="0" i="0" u="none" strike="noStrike" cap="none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Salary Trends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9"/>
              <p:cNvSpPr txBox="1"/>
              <p:nvPr/>
            </p:nvSpPr>
            <p:spPr>
              <a:xfrm>
                <a:off x="855398" y="4401901"/>
                <a:ext cx="6875536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Microsoft Yahei"/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pic>
        <p:nvPicPr>
          <p:cNvPr id="249" name="Google Shape;24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848" y="353773"/>
            <a:ext cx="874625" cy="8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1.1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1.1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1.1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4"/>
</p:tagLst>
</file>

<file path=ppt/theme/theme1.xml><?xml version="1.0" encoding="utf-8"?>
<a:theme xmlns:a="http://schemas.openxmlformats.org/drawingml/2006/main" name="www.freeppt7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1172</Words>
  <Application>Microsoft Office PowerPoint</Application>
  <PresentationFormat>Widescreen</PresentationFormat>
  <Paragraphs>187</Paragraphs>
  <Slides>25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Microsoft Yahei</vt:lpstr>
      <vt:lpstr>Noto Sans Symbols</vt:lpstr>
      <vt:lpstr>Roboto</vt:lpstr>
      <vt:lpstr>Microsoft Yahei</vt:lpstr>
      <vt:lpstr>Symbol</vt:lpstr>
      <vt:lpstr>www.freeppt7.com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Emeka Osasah</dc:creator>
  <cp:lastModifiedBy>Crystal Gonzales</cp:lastModifiedBy>
  <cp:revision>4</cp:revision>
  <dcterms:created xsi:type="dcterms:W3CDTF">2024-11-24T21:31:10Z</dcterms:created>
  <dcterms:modified xsi:type="dcterms:W3CDTF">2024-12-03T04:38:45Z</dcterms:modified>
</cp:coreProperties>
</file>