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58" r:id="rId4"/>
    <p:sldId id="275" r:id="rId5"/>
    <p:sldId id="259" r:id="rId6"/>
    <p:sldId id="273" r:id="rId7"/>
    <p:sldId id="274" r:id="rId8"/>
    <p:sldId id="260" r:id="rId9"/>
    <p:sldId id="261" r:id="rId10"/>
    <p:sldId id="281" r:id="rId11"/>
    <p:sldId id="262" r:id="rId12"/>
    <p:sldId id="269" r:id="rId13"/>
    <p:sldId id="270" r:id="rId14"/>
    <p:sldId id="283" r:id="rId15"/>
    <p:sldId id="285" r:id="rId16"/>
    <p:sldId id="286" r:id="rId17"/>
    <p:sldId id="271" r:id="rId18"/>
    <p:sldId id="272" r:id="rId19"/>
    <p:sldId id="268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8D358-6544-B644-AC1C-6261CC1FDFFA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6BC58-D165-B84B-8473-CA540227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6BC58-D165-B84B-8473-CA5402277F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AFFA-4346-8632-DF8D-2000566EB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B9ACB-F11C-11EE-CAC3-D37B9261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FAB0-58C9-B72F-99D5-B4E4AB47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A26F-ED8A-FF0B-95DD-C93328BE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B5DC-8897-E812-111D-17F2F50B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81B9-5244-EEFB-1315-5CA3CA19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5BFA9-FF88-3535-F672-EBEB9C4BB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C824-6162-9930-A023-7F5C0693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20E9-D171-E38E-98E9-F4184BE4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11A6-AAC2-0821-6BE5-51350B66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FDAC2-B89C-07EA-FAB7-8B26344F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21254-9AAC-1D6D-E41A-B6CC5077F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6F46-B7A5-4020-BCB6-093F9467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ABB2-1145-8114-91C6-1B77E8D6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2E48-1A32-8775-27CE-94D6106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F6E3-BF40-1878-A5BF-C36F3AE2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7668-4BEB-E205-211F-CA9CFBC0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4AE9A-848F-0065-4A50-19AC4368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D1E4-193D-1DAC-A3B6-7583BF7F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A183-2080-08B9-4AFC-863F98D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8B60-F756-193A-E6BA-BD4B759C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5C93A-6013-11A4-5A4F-4EDB04A65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C650-1A2F-2E3C-63CC-7B8CD964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3B2F-F913-6912-F2D2-151F2366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A69A-2446-9536-AAAD-74E4B44E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612E-6BD4-AC4C-9D05-24D5CFE6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A316-724F-8D4B-B3FB-08268CA4F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9E843-E2BA-D289-0CDD-1950C67F3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721FA-BD49-A441-E896-6EEDB9F5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7F38C-CC11-734C-25EE-6CE65D3F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3C78-7AED-CF19-C119-78A42B9A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430D-3785-F919-F1B9-B8F39D89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D70DC-5240-240E-5B09-94A9871F9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339B9-4DD4-EF16-C753-530AD59F6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575F9-EDD7-79CE-ED91-39909B47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3860A-4330-7271-DD6E-F66BA68F1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BC33A-CCEC-8826-4106-F641D6DD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1E183-3BAD-A8C8-1C76-C48BF104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1D4ED-283D-A559-3C76-5184373A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4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6379-3C7E-2D80-1D03-FF53040E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34EAC-F0A8-3BC1-9B26-748D3461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899B3-E284-CB2E-A749-25ED921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E7D02-33FE-385B-AEC9-2DA5125B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DF25C-3F75-2E04-103F-7F2C449A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14A27-B00D-6BE2-7939-BCC3EC42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35DF1-1BB2-0C60-80BC-2AA9FEB9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907C-C414-2D6D-26B2-79FE13CB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706D-ABBB-F26C-BF1A-CA89F60C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CCCC9-E248-07A8-1A3A-059DDAD9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58557-5210-2073-B964-DC693AB3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98988-7A52-5807-6F65-237FD187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04249-FB21-C7AB-835E-FB94F0A1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52C3-6D07-55B6-C6CF-A94DD62E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A6F70-0530-6EE8-ECF3-1804F2B6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2AD1C-9679-1B2C-6B21-C782FBC13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8BF4A-7EB3-9F97-5E16-C6E529D9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8A0D5-4D91-67C2-A7ED-82E69CF4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5433E-6473-796B-F3D8-CA78AC0D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30DEC-3AA7-60DE-0849-7E1B604B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73D82-0384-376F-8C2F-C0D5D6EA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4542-7DD5-C8B2-4CAA-645C04BAF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1D9-9931-4345-953A-F28347B7CC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351E-00D7-D2FA-874B-FE00BBE0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4007D-A595-D18E-61A5-C84BA47D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E03C-83FE-D94D-A426-6DD8EB86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C88E-BCEA-B04F-70F5-61BA531B3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U-Net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2B71F-43F1-2E82-9AC6-B88839F97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Vision, Convolutional Networks, Transformers &amp; U-Nets</a:t>
            </a:r>
          </a:p>
        </p:txBody>
      </p:sp>
    </p:spTree>
    <p:extLst>
      <p:ext uri="{BB962C8B-B14F-4D97-AF65-F5344CB8AC3E}">
        <p14:creationId xmlns:p14="http://schemas.microsoft.com/office/powerpoint/2010/main" val="392843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652E-34D5-81A5-78B4-35717BEA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endParaRPr lang="en-US" dirty="0"/>
          </a:p>
        </p:txBody>
      </p:sp>
      <p:pic>
        <p:nvPicPr>
          <p:cNvPr id="18434" name="Picture 2" descr="GoogLeNet (InceptionV1) with TensorFlow | by mrgrhn | Artificial  Intelligence in Plain English">
            <a:extLst>
              <a:ext uri="{FF2B5EF4-FFF2-40B4-BE49-F238E27FC236}">
                <a16:creationId xmlns:a16="http://schemas.microsoft.com/office/drawing/2014/main" id="{EA6AF486-C486-2ABD-EE60-F42BA072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75"/>
            <a:ext cx="121920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E88D74-226F-E59F-ACE3-5CE43C35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340" y="125283"/>
            <a:ext cx="4802659" cy="146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5706ED-C47E-C35A-CEF4-012F8D056B74}"/>
              </a:ext>
            </a:extLst>
          </p:cNvPr>
          <p:cNvSpPr txBox="1"/>
          <p:nvPr/>
        </p:nvSpPr>
        <p:spPr>
          <a:xfrm>
            <a:off x="3311611" y="5083859"/>
            <a:ext cx="171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Paper Uses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Inception Blocks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1CF72-D2E0-8028-A672-06F943122FFB}"/>
              </a:ext>
            </a:extLst>
          </p:cNvPr>
          <p:cNvSpPr txBox="1"/>
          <p:nvPr/>
        </p:nvSpPr>
        <p:spPr>
          <a:xfrm>
            <a:off x="27689" y="1330365"/>
            <a:ext cx="1621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SOTA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2014 ImageNet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2016 ImageNet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48E83-FB3E-BD59-E921-4827E69A7BAB}"/>
              </a:ext>
            </a:extLst>
          </p:cNvPr>
          <p:cNvSpPr txBox="1"/>
          <p:nvPr/>
        </p:nvSpPr>
        <p:spPr>
          <a:xfrm>
            <a:off x="4333228" y="3894603"/>
            <a:ext cx="160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22 Layers Deep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54BBF-59CE-5F82-67A2-3ED4F44173BF}"/>
              </a:ext>
            </a:extLst>
          </p:cNvPr>
          <p:cNvSpPr txBox="1"/>
          <p:nvPr/>
        </p:nvSpPr>
        <p:spPr>
          <a:xfrm>
            <a:off x="5939886" y="4670757"/>
            <a:ext cx="4530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Inception allowed net to go deeper and wider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with a constant compute budget</a:t>
            </a:r>
          </a:p>
        </p:txBody>
      </p:sp>
    </p:spTree>
    <p:extLst>
      <p:ext uri="{BB962C8B-B14F-4D97-AF65-F5344CB8AC3E}">
        <p14:creationId xmlns:p14="http://schemas.microsoft.com/office/powerpoint/2010/main" val="128245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045A-5373-3E33-1E5D-AA633A2C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8DFC-E0CF-FA1C-EB1F-27444A8D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Review: ResNet — Winner of ILSVRC 2015 (Image Classification, Localization,  Detection) | by Sik-Ho Tsang | Towards Data Science">
            <a:extLst>
              <a:ext uri="{FF2B5EF4-FFF2-40B4-BE49-F238E27FC236}">
                <a16:creationId xmlns:a16="http://schemas.microsoft.com/office/drawing/2014/main" id="{FE38176B-1284-A26C-BB15-45EDED604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0" y="1598884"/>
            <a:ext cx="11123364" cy="489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FF8263-D1F4-E706-9B7E-F1F80413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92" y="16768"/>
            <a:ext cx="4920408" cy="144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A91D12-0946-7167-62FE-E5249571A56E}"/>
              </a:ext>
            </a:extLst>
          </p:cNvPr>
          <p:cNvSpPr txBox="1"/>
          <p:nvPr/>
        </p:nvSpPr>
        <p:spPr>
          <a:xfrm>
            <a:off x="3823877" y="1027906"/>
            <a:ext cx="3574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152-Layer Variant –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Achieved Human Level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57674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34C-3B6D-9BA5-B6CD-ACE78232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pic>
        <p:nvPicPr>
          <p:cNvPr id="6146" name="Picture 2" descr="How to code your ResNet from scratch in Tensorflow? - Analytics Vidhya">
            <a:extLst>
              <a:ext uri="{FF2B5EF4-FFF2-40B4-BE49-F238E27FC236}">
                <a16:creationId xmlns:a16="http://schemas.microsoft.com/office/drawing/2014/main" id="{507F70CB-B668-0ABF-D06A-AD2DD36D9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7" y="2188031"/>
            <a:ext cx="7001371" cy="414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BF051-9E24-0F3C-2072-45B466DE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27" y="61467"/>
            <a:ext cx="34798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71491-B7FF-E12C-6231-A4C724E55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592" y="16768"/>
            <a:ext cx="4920408" cy="1447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C8FA7-B048-F324-8513-DEB5DD699505}"/>
              </a:ext>
            </a:extLst>
          </p:cNvPr>
          <p:cNvSpPr txBox="1"/>
          <p:nvPr/>
        </p:nvSpPr>
        <p:spPr>
          <a:xfrm>
            <a:off x="9731796" y="1541700"/>
            <a:ext cx="2184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Deeper Networks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Degrade in Back Prop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329C0-32B1-35FF-DE5C-5860D37C8430}"/>
              </a:ext>
            </a:extLst>
          </p:cNvPr>
          <p:cNvSpPr txBox="1"/>
          <p:nvPr/>
        </p:nvSpPr>
        <p:spPr>
          <a:xfrm>
            <a:off x="7906296" y="1541701"/>
            <a:ext cx="182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Deeper Networks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Perform Better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7C41D-A7D1-3165-5D2D-BFDC87618BBD}"/>
              </a:ext>
            </a:extLst>
          </p:cNvPr>
          <p:cNvCxnSpPr>
            <a:cxnSpLocks/>
          </p:cNvCxnSpPr>
          <p:nvPr/>
        </p:nvCxnSpPr>
        <p:spPr>
          <a:xfrm flipH="1" flipV="1">
            <a:off x="6356733" y="1244906"/>
            <a:ext cx="1288973" cy="131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E8EFE59-DC02-D71E-BB1D-47EE17653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752" y="2476757"/>
            <a:ext cx="4102241" cy="14471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B64108-EA3A-585C-B28E-21A45B815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4666" y="4074743"/>
            <a:ext cx="4214259" cy="27452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EFC06-9F46-A24E-CBF1-DE52F9392788}"/>
              </a:ext>
            </a:extLst>
          </p:cNvPr>
          <p:cNvSpPr txBox="1"/>
          <p:nvPr/>
        </p:nvSpPr>
        <p:spPr>
          <a:xfrm>
            <a:off x="7468996" y="2559550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Shortcut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Connections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3DFB53-39EA-9AA4-524F-FFCC9B1CA312}"/>
              </a:ext>
            </a:extLst>
          </p:cNvPr>
          <p:cNvSpPr txBox="1"/>
          <p:nvPr/>
        </p:nvSpPr>
        <p:spPr>
          <a:xfrm>
            <a:off x="6293097" y="5453556"/>
            <a:ext cx="1613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Stack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Residual Blocks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For the Win</a:t>
            </a:r>
          </a:p>
        </p:txBody>
      </p:sp>
    </p:spTree>
    <p:extLst>
      <p:ext uri="{BB962C8B-B14F-4D97-AF65-F5344CB8AC3E}">
        <p14:creationId xmlns:p14="http://schemas.microsoft.com/office/powerpoint/2010/main" val="114031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E307-C838-31B6-0519-E1019D8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– Vision Transformer</a:t>
            </a:r>
          </a:p>
        </p:txBody>
      </p:sp>
      <p:pic>
        <p:nvPicPr>
          <p:cNvPr id="8194" name="Picture 2" descr="The Vision Transformer Model - MachineLearningMastery.com">
            <a:extLst>
              <a:ext uri="{FF2B5EF4-FFF2-40B4-BE49-F238E27FC236}">
                <a16:creationId xmlns:a16="http://schemas.microsoft.com/office/drawing/2014/main" id="{A6E0A22C-AC5C-E772-AB53-080B0EAF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7894"/>
            <a:ext cx="7175367" cy="542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GitHub - guocheng2018/Transformer-Encoder: Implementation of Transformer  encoder in PyTorch">
            <a:extLst>
              <a:ext uri="{FF2B5EF4-FFF2-40B4-BE49-F238E27FC236}">
                <a16:creationId xmlns:a16="http://schemas.microsoft.com/office/drawing/2014/main" id="{7B6D3626-916B-FC18-957C-B303BC19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225" y="2314470"/>
            <a:ext cx="2381929" cy="443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20F1E1-2DE9-67E1-25A9-2AC0B5079962}"/>
              </a:ext>
            </a:extLst>
          </p:cNvPr>
          <p:cNvCxnSpPr>
            <a:cxnSpLocks/>
          </p:cNvCxnSpPr>
          <p:nvPr/>
        </p:nvCxnSpPr>
        <p:spPr>
          <a:xfrm flipV="1">
            <a:off x="6654188" y="3717992"/>
            <a:ext cx="2247441" cy="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28EE195-238D-9805-BE41-8C7DCD177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118" y="259483"/>
            <a:ext cx="5175403" cy="1837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EF496A-60CD-F5BE-BEF1-719B0041ECC2}"/>
              </a:ext>
            </a:extLst>
          </p:cNvPr>
          <p:cNvSpPr txBox="1"/>
          <p:nvPr/>
        </p:nvSpPr>
        <p:spPr>
          <a:xfrm>
            <a:off x="3546948" y="2212111"/>
            <a:ext cx="3247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Lacks Inductive Biases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 CNN (Equivariance &amp; Locality)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47071-64F0-4200-6A6F-C564188AA74A}"/>
              </a:ext>
            </a:extLst>
          </p:cNvPr>
          <p:cNvSpPr txBox="1"/>
          <p:nvPr/>
        </p:nvSpPr>
        <p:spPr>
          <a:xfrm>
            <a:off x="7190407" y="2179988"/>
            <a:ext cx="117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Overcome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With Scale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4CCE6C-69F8-B77A-02A7-BA87704B9CC2}"/>
              </a:ext>
            </a:extLst>
          </p:cNvPr>
          <p:cNvCxnSpPr/>
          <p:nvPr/>
        </p:nvCxnSpPr>
        <p:spPr>
          <a:xfrm>
            <a:off x="6378766" y="2381174"/>
            <a:ext cx="793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7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DC01-1A38-0CE3-B1AF-6F35BA6D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72E45-0518-6161-E48C-37D88824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3" y="1433383"/>
            <a:ext cx="10070755" cy="542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3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AF41-8E56-410E-43A6-74E56899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 Transformer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41311-4086-702A-D355-D16CCC5E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156" y="3254593"/>
            <a:ext cx="9663779" cy="3503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364CE-0950-F338-170E-159000A43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32" y="100123"/>
            <a:ext cx="6551141" cy="1590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D25DB7-30A0-B18F-EF29-0D8FA135E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399" y="1733610"/>
            <a:ext cx="424180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5CF6B-BFDC-AEB5-2CCD-89BC9C49D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63" y="1514847"/>
            <a:ext cx="3814462" cy="2075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8C809-69FD-9370-9CCA-30305D311658}"/>
              </a:ext>
            </a:extLst>
          </p:cNvPr>
          <p:cNvSpPr txBox="1"/>
          <p:nvPr/>
        </p:nvSpPr>
        <p:spPr>
          <a:xfrm>
            <a:off x="10089884" y="2032803"/>
            <a:ext cx="1956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Shifting Windows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Better Long Range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Dependencies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03FB3-BFDD-6A1D-9D1B-7A4500CB48E4}"/>
              </a:ext>
            </a:extLst>
          </p:cNvPr>
          <p:cNvSpPr txBox="1"/>
          <p:nvPr/>
        </p:nvSpPr>
        <p:spPr>
          <a:xfrm>
            <a:off x="4172595" y="1514847"/>
            <a:ext cx="153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Hierarchical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Better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Local &amp; Global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76A14-389D-794A-8BC8-290D4E0A5AA1}"/>
              </a:ext>
            </a:extLst>
          </p:cNvPr>
          <p:cNvSpPr txBox="1"/>
          <p:nvPr/>
        </p:nvSpPr>
        <p:spPr>
          <a:xfrm>
            <a:off x="427532" y="4082905"/>
            <a:ext cx="2234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Patches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(Into Multiple Tokens)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AC8EB-2538-4144-D577-7470F626E6D6}"/>
              </a:ext>
            </a:extLst>
          </p:cNvPr>
          <p:cNvSpPr txBox="1"/>
          <p:nvPr/>
        </p:nvSpPr>
        <p:spPr>
          <a:xfrm>
            <a:off x="429530" y="5378713"/>
            <a:ext cx="1987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Patches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Merging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Combine for Larger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Context Capture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6C14A-13FB-D4C2-E664-BAE7E45ACED5}"/>
              </a:ext>
            </a:extLst>
          </p:cNvPr>
          <p:cNvSpPr txBox="1"/>
          <p:nvPr/>
        </p:nvSpPr>
        <p:spPr>
          <a:xfrm>
            <a:off x="3515288" y="3446813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Pre-Train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On Large Datasets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5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E726-27A5-7BE7-454F-4313C475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ConvNets</a:t>
            </a:r>
            <a:r>
              <a:rPr lang="en-US" dirty="0"/>
              <a:t> 2020s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C7AB7-D578-BCFE-9061-2EA497A5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154" y="0"/>
            <a:ext cx="5768845" cy="939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F2C01-C16C-B46D-13DC-4B2C4424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154" y="1304239"/>
            <a:ext cx="4381500" cy="528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94876-F5C2-C15F-F869-9CA8B2CA0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55" y="1691589"/>
            <a:ext cx="4686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1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D17B-2FC5-8D0B-786B-4DF77524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6504-3FAF-E417-A885-E03BC0D4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Detection and Segmentation through ConvNets | by Ravindra Parmar | Towards  Data Science">
            <a:extLst>
              <a:ext uri="{FF2B5EF4-FFF2-40B4-BE49-F238E27FC236}">
                <a16:creationId xmlns:a16="http://schemas.microsoft.com/office/drawing/2014/main" id="{1334762B-DEE2-EDFC-EC87-01AD1D52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63547"/>
            <a:ext cx="6925937" cy="519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E7E974-01DA-DD41-D9F2-00613DDB16AB}"/>
              </a:ext>
            </a:extLst>
          </p:cNvPr>
          <p:cNvSpPr txBox="1"/>
          <p:nvPr/>
        </p:nvSpPr>
        <p:spPr>
          <a:xfrm>
            <a:off x="9110321" y="1027906"/>
            <a:ext cx="1626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Detection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Classification +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Bounding Box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D9CD-BEE1-9EB9-698A-9BC22B539124}"/>
              </a:ext>
            </a:extLst>
          </p:cNvPr>
          <p:cNvSpPr txBox="1"/>
          <p:nvPr/>
        </p:nvSpPr>
        <p:spPr>
          <a:xfrm>
            <a:off x="7964816" y="2468774"/>
            <a:ext cx="391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Algorithms &amp; Innovation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R-CNN, Fast R-CNN, Faster R-CNN, YOLO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9354F6-EA6A-3DF9-7CFE-087284CB5237}"/>
              </a:ext>
            </a:extLst>
          </p:cNvPr>
          <p:cNvCxnSpPr/>
          <p:nvPr/>
        </p:nvCxnSpPr>
        <p:spPr>
          <a:xfrm flipH="1">
            <a:off x="7764137" y="1547035"/>
            <a:ext cx="1169798" cy="62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09F975-9EE5-2B87-F62D-E7CB7FF6065A}"/>
              </a:ext>
            </a:extLst>
          </p:cNvPr>
          <p:cNvSpPr txBox="1"/>
          <p:nvPr/>
        </p:nvSpPr>
        <p:spPr>
          <a:xfrm>
            <a:off x="8933935" y="4849300"/>
            <a:ext cx="1658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Segmentation =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Classification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 Each Pixel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4B794-4DF1-0AC5-1BBE-8BFF5F663DFC}"/>
              </a:ext>
            </a:extLst>
          </p:cNvPr>
          <p:cNvCxnSpPr/>
          <p:nvPr/>
        </p:nvCxnSpPr>
        <p:spPr>
          <a:xfrm flipH="1" flipV="1">
            <a:off x="7607836" y="5016843"/>
            <a:ext cx="1239602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78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D15A-0DF8-0A96-B663-BD2389E0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Encoder – Decoder </a:t>
            </a:r>
          </a:p>
        </p:txBody>
      </p:sp>
      <p:pic>
        <p:nvPicPr>
          <p:cNvPr id="10244" name="Picture 4" descr="null">
            <a:extLst>
              <a:ext uri="{FF2B5EF4-FFF2-40B4-BE49-F238E27FC236}">
                <a16:creationId xmlns:a16="http://schemas.microsoft.com/office/drawing/2014/main" id="{5A03D0AA-02F1-FD8A-15C8-B1288329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286794"/>
            <a:ext cx="110363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7ED0A-67E0-9B2D-4905-699DD92B774B}"/>
              </a:ext>
            </a:extLst>
          </p:cNvPr>
          <p:cNvSpPr txBox="1"/>
          <p:nvPr/>
        </p:nvSpPr>
        <p:spPr>
          <a:xfrm>
            <a:off x="3481517" y="5522610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Hinton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t is surprising that pooling works as well as it does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because it is a form of aggressive subsampling,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which can cause a significant loss of information. </a:t>
            </a:r>
          </a:p>
        </p:txBody>
      </p:sp>
      <p:sp>
        <p:nvSpPr>
          <p:cNvPr id="15" name="Circular Arrow 14">
            <a:extLst>
              <a:ext uri="{FF2B5EF4-FFF2-40B4-BE49-F238E27FC236}">
                <a16:creationId xmlns:a16="http://schemas.microsoft.com/office/drawing/2014/main" id="{F1FDAFF8-6674-DB42-30BE-A078039B8615}"/>
              </a:ext>
            </a:extLst>
          </p:cNvPr>
          <p:cNvSpPr/>
          <p:nvPr/>
        </p:nvSpPr>
        <p:spPr>
          <a:xfrm>
            <a:off x="1402919" y="1279649"/>
            <a:ext cx="9347459" cy="2577178"/>
          </a:xfrm>
          <a:prstGeom prst="circularArrow">
            <a:avLst>
              <a:gd name="adj1" fmla="val 2189"/>
              <a:gd name="adj2" fmla="val 149016"/>
              <a:gd name="adj3" fmla="val 74482"/>
              <a:gd name="adj4" fmla="val 10713654"/>
              <a:gd name="adj5" fmla="val 19733"/>
            </a:avLst>
          </a:prstGeom>
          <a:solidFill>
            <a:schemeClr val="accent1"/>
          </a:solidFill>
          <a:ln cmpd="sng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BEC559-1311-D152-43F5-A59FAD14AF93}"/>
              </a:ext>
            </a:extLst>
          </p:cNvPr>
          <p:cNvSpPr txBox="1"/>
          <p:nvPr/>
        </p:nvSpPr>
        <p:spPr>
          <a:xfrm>
            <a:off x="8939895" y="1619409"/>
            <a:ext cx="23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keep Precision?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AF6358-7318-5879-227B-4B7123F5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895" y="5486797"/>
            <a:ext cx="2984500" cy="1054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AF32C0-B2A7-854C-4D8A-6F49CB38F8D8}"/>
              </a:ext>
            </a:extLst>
          </p:cNvPr>
          <p:cNvSpPr txBox="1"/>
          <p:nvPr/>
        </p:nvSpPr>
        <p:spPr>
          <a:xfrm>
            <a:off x="9611015" y="534646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Measuring Loss?</a:t>
            </a:r>
          </a:p>
        </p:txBody>
      </p:sp>
    </p:spTree>
    <p:extLst>
      <p:ext uri="{BB962C8B-B14F-4D97-AF65-F5344CB8AC3E}">
        <p14:creationId xmlns:p14="http://schemas.microsoft.com/office/powerpoint/2010/main" val="335234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9692-6BC4-69A8-EF07-F291D228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64F58-F73E-3F9E-0C87-DCFCF81D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17" y="1760352"/>
            <a:ext cx="7535648" cy="502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B4299-5C38-73AE-E267-CB0AD8729112}"/>
              </a:ext>
            </a:extLst>
          </p:cNvPr>
          <p:cNvSpPr txBox="1"/>
          <p:nvPr/>
        </p:nvSpPr>
        <p:spPr>
          <a:xfrm>
            <a:off x="1331287" y="4392353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 2D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CA3A10-3A75-6B3C-9176-18B1101E903C}"/>
              </a:ext>
            </a:extLst>
          </p:cNvPr>
          <p:cNvCxnSpPr/>
          <p:nvPr/>
        </p:nvCxnSpPr>
        <p:spPr>
          <a:xfrm flipV="1">
            <a:off x="2016087" y="3712684"/>
            <a:ext cx="465476" cy="55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B450AD-B162-2B43-4C27-5FF460D57F6F}"/>
              </a:ext>
            </a:extLst>
          </p:cNvPr>
          <p:cNvCxnSpPr/>
          <p:nvPr/>
        </p:nvCxnSpPr>
        <p:spPr>
          <a:xfrm>
            <a:off x="2295975" y="4577019"/>
            <a:ext cx="755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86C4F4-0CC1-1185-229C-B9C8C75F87A7}"/>
              </a:ext>
            </a:extLst>
          </p:cNvPr>
          <p:cNvSpPr txBox="1"/>
          <p:nvPr/>
        </p:nvSpPr>
        <p:spPr>
          <a:xfrm>
            <a:off x="1840131" y="5400351"/>
            <a:ext cx="105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Pool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785890-9590-84E5-9D23-F13F8D54FEAD}"/>
              </a:ext>
            </a:extLst>
          </p:cNvPr>
          <p:cNvCxnSpPr/>
          <p:nvPr/>
        </p:nvCxnSpPr>
        <p:spPr>
          <a:xfrm flipV="1">
            <a:off x="3139807" y="5183012"/>
            <a:ext cx="374574" cy="30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50BC10A-2968-C950-366B-1A1A12FA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39" y="2375715"/>
            <a:ext cx="1843999" cy="9253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0F8954-40C2-FA3C-326C-EBA99C4B8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095" y="2375715"/>
            <a:ext cx="1877705" cy="9323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92A67E-7F4D-B953-31BE-C9708704DEFD}"/>
              </a:ext>
            </a:extLst>
          </p:cNvPr>
          <p:cNvCxnSpPr/>
          <p:nvPr/>
        </p:nvCxnSpPr>
        <p:spPr>
          <a:xfrm flipV="1">
            <a:off x="10576193" y="3429000"/>
            <a:ext cx="0" cy="96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B186D9-7AC4-26C3-73AF-9FF6184245A9}"/>
              </a:ext>
            </a:extLst>
          </p:cNvPr>
          <p:cNvSpPr txBox="1"/>
          <p:nvPr/>
        </p:nvSpPr>
        <p:spPr>
          <a:xfrm>
            <a:off x="9770329" y="4476877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Pixel Accuracy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1CCDA5-18DB-6F74-67C3-BA685BFBC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0"/>
            <a:ext cx="6832600" cy="1790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90C671-D548-0735-147B-2A8E429EEE07}"/>
              </a:ext>
            </a:extLst>
          </p:cNvPr>
          <p:cNvSpPr txBox="1"/>
          <p:nvPr/>
        </p:nvSpPr>
        <p:spPr>
          <a:xfrm>
            <a:off x="3907879" y="3621017"/>
            <a:ext cx="11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Feature</a:t>
            </a:r>
          </a:p>
          <a:p>
            <a:r>
              <a:rPr lang="en-US" dirty="0">
                <a:solidFill>
                  <a:srgbClr val="FF0000"/>
                </a:solidFill>
              </a:rPr>
              <a:t>Detection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1BDA3D-47BC-A478-306C-EFC458C0D342}"/>
              </a:ext>
            </a:extLst>
          </p:cNvPr>
          <p:cNvCxnSpPr>
            <a:cxnSpLocks/>
          </p:cNvCxnSpPr>
          <p:nvPr/>
        </p:nvCxnSpPr>
        <p:spPr>
          <a:xfrm flipH="1" flipV="1">
            <a:off x="3514381" y="2838367"/>
            <a:ext cx="489208" cy="7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25C55C-D6F4-4BDA-8129-22A6A868A62B}"/>
              </a:ext>
            </a:extLst>
          </p:cNvPr>
          <p:cNvCxnSpPr>
            <a:stCxn id="20" idx="2"/>
          </p:cNvCxnSpPr>
          <p:nvPr/>
        </p:nvCxnSpPr>
        <p:spPr>
          <a:xfrm>
            <a:off x="4459216" y="4267348"/>
            <a:ext cx="1093197" cy="150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8E7612-2DF2-530F-7513-88A22F77C6BD}"/>
              </a:ext>
            </a:extLst>
          </p:cNvPr>
          <p:cNvSpPr txBox="1"/>
          <p:nvPr/>
        </p:nvSpPr>
        <p:spPr>
          <a:xfrm>
            <a:off x="6704915" y="3587510"/>
            <a:ext cx="73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Pixel</a:t>
            </a:r>
          </a:p>
          <a:p>
            <a:r>
              <a:rPr lang="en-US" dirty="0">
                <a:solidFill>
                  <a:srgbClr val="FF0000"/>
                </a:solidFill>
              </a:rPr>
              <a:t>Space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122009-BA03-AFC1-38D7-C214B539937D}"/>
              </a:ext>
            </a:extLst>
          </p:cNvPr>
          <p:cNvCxnSpPr>
            <a:cxnSpLocks/>
          </p:cNvCxnSpPr>
          <p:nvPr/>
        </p:nvCxnSpPr>
        <p:spPr>
          <a:xfrm flipV="1">
            <a:off x="5725607" y="4233841"/>
            <a:ext cx="1174164" cy="14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E44AC7-FB17-C7FF-116C-C79290038B6E}"/>
              </a:ext>
            </a:extLst>
          </p:cNvPr>
          <p:cNvCxnSpPr>
            <a:cxnSpLocks/>
          </p:cNvCxnSpPr>
          <p:nvPr/>
        </p:nvCxnSpPr>
        <p:spPr>
          <a:xfrm flipV="1">
            <a:off x="7320294" y="2873020"/>
            <a:ext cx="526899" cy="7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48885C-52C2-B0AC-30A2-F367597E4C1B}"/>
              </a:ext>
            </a:extLst>
          </p:cNvPr>
          <p:cNvSpPr txBox="1"/>
          <p:nvPr/>
        </p:nvSpPr>
        <p:spPr>
          <a:xfrm>
            <a:off x="5130767" y="5654681"/>
            <a:ext cx="118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Bottleneck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C1D3D7-C573-1E5C-FF67-C38361F79AD1}"/>
              </a:ext>
            </a:extLst>
          </p:cNvPr>
          <p:cNvSpPr txBox="1"/>
          <p:nvPr/>
        </p:nvSpPr>
        <p:spPr>
          <a:xfrm>
            <a:off x="4831772" y="238050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Skip Connections</a:t>
            </a:r>
          </a:p>
        </p:txBody>
      </p:sp>
    </p:spTree>
    <p:extLst>
      <p:ext uri="{BB962C8B-B14F-4D97-AF65-F5344CB8AC3E}">
        <p14:creationId xmlns:p14="http://schemas.microsoft.com/office/powerpoint/2010/main" val="235243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D76C-1820-B0F8-C356-87B216FA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A1CF-21BA-DBA5-B04A-9932592F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Algorithms that won the ImageNet Large Scale Visual Recognition... |  Download Scientific Diagram">
            <a:extLst>
              <a:ext uri="{FF2B5EF4-FFF2-40B4-BE49-F238E27FC236}">
                <a16:creationId xmlns:a16="http://schemas.microsoft.com/office/drawing/2014/main" id="{89BC3696-5BDD-C8FE-BBEA-BC7426AB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25625"/>
            <a:ext cx="10795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3A2E67-1142-2E59-FA20-3B4305CD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26" y="103188"/>
            <a:ext cx="7658100" cy="158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A9BAB-64D9-C997-679E-0B100BCBE281}"/>
              </a:ext>
            </a:extLst>
          </p:cNvPr>
          <p:cNvSpPr txBox="1"/>
          <p:nvPr/>
        </p:nvSpPr>
        <p:spPr>
          <a:xfrm>
            <a:off x="1544595" y="5846544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Regime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647A0-9A67-2236-0A4C-70DDE8BD6136}"/>
              </a:ext>
            </a:extLst>
          </p:cNvPr>
          <p:cNvSpPr txBox="1"/>
          <p:nvPr/>
        </p:nvSpPr>
        <p:spPr>
          <a:xfrm>
            <a:off x="6867002" y="2801395"/>
            <a:ext cx="1542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CNN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Deep Learning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Regime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B608E-B12A-DAAB-1D5A-F9C6592F0793}"/>
              </a:ext>
            </a:extLst>
          </p:cNvPr>
          <p:cNvSpPr txBox="1"/>
          <p:nvPr/>
        </p:nvSpPr>
        <p:spPr>
          <a:xfrm>
            <a:off x="8895270" y="1825625"/>
            <a:ext cx="2317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1MM+ Labeled Images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 1000 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90B67-5691-B6F7-02F6-58ED83892CC0}"/>
              </a:ext>
            </a:extLst>
          </p:cNvPr>
          <p:cNvSpPr txBox="1"/>
          <p:nvPr/>
        </p:nvSpPr>
        <p:spPr>
          <a:xfrm>
            <a:off x="9866370" y="2537976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Including Object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7F4CF-EEBF-29BD-96B1-BA425584E8FC}"/>
              </a:ext>
            </a:extLst>
          </p:cNvPr>
          <p:cNvSpPr txBox="1"/>
          <p:nvPr/>
        </p:nvSpPr>
        <p:spPr>
          <a:xfrm>
            <a:off x="10971154" y="3105834"/>
            <a:ext cx="904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ILSVRC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Contest</a:t>
            </a:r>
          </a:p>
        </p:txBody>
      </p:sp>
    </p:spTree>
    <p:extLst>
      <p:ext uri="{BB962C8B-B14F-4D97-AF65-F5344CB8AC3E}">
        <p14:creationId xmlns:p14="http://schemas.microsoft.com/office/powerpoint/2010/main" val="377651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A4ED-535B-1F3D-C41E-4C502689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- Intuitions</a:t>
            </a:r>
          </a:p>
        </p:txBody>
      </p:sp>
      <p:pic>
        <p:nvPicPr>
          <p:cNvPr id="17410" name="Picture 2" descr="U-Net Explained: Understanding its Image Segmentation ...">
            <a:extLst>
              <a:ext uri="{FF2B5EF4-FFF2-40B4-BE49-F238E27FC236}">
                <a16:creationId xmlns:a16="http://schemas.microsoft.com/office/drawing/2014/main" id="{F54A9FED-7B1B-5482-4691-C67D2225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5" y="2201523"/>
            <a:ext cx="6227805" cy="31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U-Net Explained: Understanding its Image Segmentation Architecture | by  Conor O'Sullivan | Towards Data Science">
            <a:extLst>
              <a:ext uri="{FF2B5EF4-FFF2-40B4-BE49-F238E27FC236}">
                <a16:creationId xmlns:a16="http://schemas.microsoft.com/office/drawing/2014/main" id="{F6B8CCCF-2280-C08C-FDA5-9F912944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129" y="1850512"/>
            <a:ext cx="4819135" cy="48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71958-8749-D815-5E71-248EA4641DCD}"/>
              </a:ext>
            </a:extLst>
          </p:cNvPr>
          <p:cNvSpPr txBox="1"/>
          <p:nvPr/>
        </p:nvSpPr>
        <p:spPr>
          <a:xfrm>
            <a:off x="1905808" y="1836136"/>
            <a:ext cx="2568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Skip Connections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Keeps spatial information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As we down / up sample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Feature detectors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CD3D2-E61B-0DD6-C49C-C5ABD61EA4BD}"/>
              </a:ext>
            </a:extLst>
          </p:cNvPr>
          <p:cNvSpPr txBox="1"/>
          <p:nvPr/>
        </p:nvSpPr>
        <p:spPr>
          <a:xfrm>
            <a:off x="416011" y="5382436"/>
            <a:ext cx="230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Encoder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Moves to Latent Space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Feature Detect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2E32C-6E60-AF30-7F34-B968B9CFA1B8}"/>
              </a:ext>
            </a:extLst>
          </p:cNvPr>
          <p:cNvSpPr txBox="1"/>
          <p:nvPr/>
        </p:nvSpPr>
        <p:spPr>
          <a:xfrm>
            <a:off x="4262804" y="5469318"/>
            <a:ext cx="221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Pretty Efficient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Doesn’t require large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Datasets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E2D1F-9426-61F4-7226-EABD42183D17}"/>
              </a:ext>
            </a:extLst>
          </p:cNvPr>
          <p:cNvSpPr txBox="1"/>
          <p:nvPr/>
        </p:nvSpPr>
        <p:spPr>
          <a:xfrm>
            <a:off x="7795262" y="490359"/>
            <a:ext cx="3558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Proposed Improvements / Papers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U-Net++ (Nesting)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Attention U-Net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U-Net with Residual Connections</a:t>
            </a:r>
          </a:p>
        </p:txBody>
      </p:sp>
    </p:spTree>
    <p:extLst>
      <p:ext uri="{BB962C8B-B14F-4D97-AF65-F5344CB8AC3E}">
        <p14:creationId xmlns:p14="http://schemas.microsoft.com/office/powerpoint/2010/main" val="370443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8550-2FB9-46F7-DB75-C9CD08AE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 - Filter</a:t>
            </a:r>
          </a:p>
        </p:txBody>
      </p:sp>
      <p:pic>
        <p:nvPicPr>
          <p:cNvPr id="4" name="Picture 2" descr="Student Notes: Convolutional Neural Networks (CNN) Introduction – Belajar  Pembelajaran Mesin Indonesia">
            <a:extLst>
              <a:ext uri="{FF2B5EF4-FFF2-40B4-BE49-F238E27FC236}">
                <a16:creationId xmlns:a16="http://schemas.microsoft.com/office/drawing/2014/main" id="{611E7595-AA56-3DB0-C0CF-E20040356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8" y="2540184"/>
            <a:ext cx="8253489" cy="395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3F90934E-785A-4D04-2313-CA6DE51E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535" y="123567"/>
            <a:ext cx="2846665" cy="251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E95E43-305A-0F8D-D8B0-7236B95447F7}"/>
              </a:ext>
            </a:extLst>
          </p:cNvPr>
          <p:cNvSpPr txBox="1"/>
          <p:nvPr/>
        </p:nvSpPr>
        <p:spPr>
          <a:xfrm>
            <a:off x="7178054" y="1469104"/>
            <a:ext cx="139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 Slide Filter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Over 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78D580-554F-BBCB-B613-67573A9AEFA4}"/>
              </a:ext>
            </a:extLst>
          </p:cNvPr>
          <p:cNvCxnSpPr/>
          <p:nvPr/>
        </p:nvCxnSpPr>
        <p:spPr>
          <a:xfrm flipV="1">
            <a:off x="8449884" y="1291722"/>
            <a:ext cx="748651" cy="35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51CA81-E97C-C363-AEEF-CEC7F7BA4518}"/>
              </a:ext>
            </a:extLst>
          </p:cNvPr>
          <p:cNvSpPr txBox="1"/>
          <p:nvPr/>
        </p:nvSpPr>
        <p:spPr>
          <a:xfrm>
            <a:off x="9140633" y="2641771"/>
            <a:ext cx="171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2. Element-Wise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Multiply Filter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98253-2765-D954-C5B6-D792DA48FE5A}"/>
              </a:ext>
            </a:extLst>
          </p:cNvPr>
          <p:cNvSpPr txBox="1"/>
          <p:nvPr/>
        </p:nvSpPr>
        <p:spPr>
          <a:xfrm>
            <a:off x="11091330" y="2470981"/>
            <a:ext cx="889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 Add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&amp; Store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00F8D-835C-012B-B4E4-73CB4BF9FF75}"/>
              </a:ext>
            </a:extLst>
          </p:cNvPr>
          <p:cNvSpPr txBox="1"/>
          <p:nvPr/>
        </p:nvSpPr>
        <p:spPr>
          <a:xfrm>
            <a:off x="710268" y="1995440"/>
            <a:ext cx="320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Black &amp; White = 1 Channel Filter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RGD = 3 Channel Filter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D532BF-20B6-F8D1-8F55-C8D940F5D386}"/>
              </a:ext>
            </a:extLst>
          </p:cNvPr>
          <p:cNvCxnSpPr/>
          <p:nvPr/>
        </p:nvCxnSpPr>
        <p:spPr>
          <a:xfrm>
            <a:off x="2656703" y="2641771"/>
            <a:ext cx="0" cy="54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7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5B7F-D8E9-9F9E-68C5-363019D0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– Filters are Feature Detectors</a:t>
            </a:r>
          </a:p>
        </p:txBody>
      </p:sp>
      <p:pic>
        <p:nvPicPr>
          <p:cNvPr id="14338" name="Picture 2" descr="Depth wise Separable Convolutional Neural Networks - GeeksforGeeks">
            <a:extLst>
              <a:ext uri="{FF2B5EF4-FFF2-40B4-BE49-F238E27FC236}">
                <a16:creationId xmlns:a16="http://schemas.microsoft.com/office/drawing/2014/main" id="{DF94130B-1E64-915B-BE9F-84DDB3D72B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9" y="3571104"/>
            <a:ext cx="7065828" cy="283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mage processing - Edge Detection Convolution Intuition - Signal Processing  Stack Exchange">
            <a:extLst>
              <a:ext uri="{FF2B5EF4-FFF2-40B4-BE49-F238E27FC236}">
                <a16:creationId xmlns:a16="http://schemas.microsoft.com/office/drawing/2014/main" id="{3CD9476D-4A5E-D3AC-53CD-3421B177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54" y="1690688"/>
            <a:ext cx="5493746" cy="253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E7459F-079E-4164-3002-FC0D6A957AB6}"/>
              </a:ext>
            </a:extLst>
          </p:cNvPr>
          <p:cNvCxnSpPr>
            <a:endCxn id="14342" idx="2"/>
          </p:cNvCxnSpPr>
          <p:nvPr/>
        </p:nvCxnSpPr>
        <p:spPr>
          <a:xfrm flipV="1">
            <a:off x="3349127" y="4221531"/>
            <a:ext cx="0" cy="10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D4F808-57C6-B916-A6ED-4890E8D170C2}"/>
              </a:ext>
            </a:extLst>
          </p:cNvPr>
          <p:cNvSpPr txBox="1"/>
          <p:nvPr/>
        </p:nvSpPr>
        <p:spPr>
          <a:xfrm>
            <a:off x="2593182" y="5276335"/>
            <a:ext cx="15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Edge Detector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815F7-1FB6-6004-7257-84C8277ABE77}"/>
              </a:ext>
            </a:extLst>
          </p:cNvPr>
          <p:cNvSpPr txBox="1"/>
          <p:nvPr/>
        </p:nvSpPr>
        <p:spPr>
          <a:xfrm>
            <a:off x="8553257" y="2261564"/>
            <a:ext cx="192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Types of Detectors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8947E0-153A-16B7-715A-A1B0DF0E747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376763" y="2907895"/>
            <a:ext cx="1137879" cy="158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5C5FB2-2A5B-9EE5-804D-4F946F85D20C}"/>
              </a:ext>
            </a:extLst>
          </p:cNvPr>
          <p:cNvSpPr txBox="1"/>
          <p:nvPr/>
        </p:nvSpPr>
        <p:spPr>
          <a:xfrm>
            <a:off x="282323" y="6007973"/>
            <a:ext cx="327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 RGB – 3 Filters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Red Edge, Blue Edge, Green Edge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B47035-0CFD-549A-E887-C4AC220DB865}"/>
              </a:ext>
            </a:extLst>
          </p:cNvPr>
          <p:cNvCxnSpPr/>
          <p:nvPr/>
        </p:nvCxnSpPr>
        <p:spPr>
          <a:xfrm flipV="1">
            <a:off x="2211859" y="5645667"/>
            <a:ext cx="531341" cy="23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1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E2E3-B4E6-6DE4-5DE1-19941C78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pic>
        <p:nvPicPr>
          <p:cNvPr id="15362" name="Picture 2" descr="Max Pooling Explained | Papers With Code">
            <a:extLst>
              <a:ext uri="{FF2B5EF4-FFF2-40B4-BE49-F238E27FC236}">
                <a16:creationId xmlns:a16="http://schemas.microsoft.com/office/drawing/2014/main" id="{C6BCB553-432E-4014-C2AD-006C02C9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6" y="1743827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Max-pooling / Pooling - Computer Science Wiki">
            <a:extLst>
              <a:ext uri="{FF2B5EF4-FFF2-40B4-BE49-F238E27FC236}">
                <a16:creationId xmlns:a16="http://schemas.microsoft.com/office/drawing/2014/main" id="{6C2F9348-A8AF-C73C-9F12-6646AEA92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44" y="4114800"/>
            <a:ext cx="35179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5E412-83F1-3EDE-BFAB-977CBCFA6063}"/>
              </a:ext>
            </a:extLst>
          </p:cNvPr>
          <p:cNvSpPr txBox="1"/>
          <p:nvPr/>
        </p:nvSpPr>
        <p:spPr>
          <a:xfrm>
            <a:off x="2261286" y="4423719"/>
            <a:ext cx="159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Pooling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Reduces 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FB0528-AAE5-1C89-67CA-283E618063BF}"/>
              </a:ext>
            </a:extLst>
          </p:cNvPr>
          <p:cNvCxnSpPr/>
          <p:nvPr/>
        </p:nvCxnSpPr>
        <p:spPr>
          <a:xfrm flipV="1">
            <a:off x="3052119" y="2928895"/>
            <a:ext cx="0" cy="118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BCD1B-6835-48E1-7044-8D3EF3A74E23}"/>
              </a:ext>
            </a:extLst>
          </p:cNvPr>
          <p:cNvCxnSpPr>
            <a:cxnSpLocks/>
          </p:cNvCxnSpPr>
          <p:nvPr/>
        </p:nvCxnSpPr>
        <p:spPr>
          <a:xfrm>
            <a:off x="3714370" y="4746884"/>
            <a:ext cx="486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02237FB-9F6D-B4CD-5EA3-C507EBC3A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01" y="365125"/>
            <a:ext cx="5051855" cy="845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CC0D6-EC5D-6B8F-65A6-BB2D59C2779D}"/>
              </a:ext>
            </a:extLst>
          </p:cNvPr>
          <p:cNvSpPr txBox="1"/>
          <p:nvPr/>
        </p:nvSpPr>
        <p:spPr>
          <a:xfrm>
            <a:off x="280363" y="5378969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Many Types of Pooling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Beyond Max &amp; Average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8836AB-66BF-86AC-36B3-570A54E257FE}"/>
              </a:ext>
            </a:extLst>
          </p:cNvPr>
          <p:cNvCxnSpPr/>
          <p:nvPr/>
        </p:nvCxnSpPr>
        <p:spPr>
          <a:xfrm flipV="1">
            <a:off x="1915297" y="5084805"/>
            <a:ext cx="345989" cy="1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B6941E-FC4E-E111-EBFC-847ECC94246D}"/>
              </a:ext>
            </a:extLst>
          </p:cNvPr>
          <p:cNvSpPr txBox="1"/>
          <p:nvPr/>
        </p:nvSpPr>
        <p:spPr>
          <a:xfrm>
            <a:off x="7148386" y="1582340"/>
            <a:ext cx="499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Hinton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t is surprising that pooling works as well as it does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because it is a form of aggressive subsampling,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which can cause a significant loss of information. </a:t>
            </a:r>
          </a:p>
          <a:p>
            <a:endParaRPr lang="en-US" b="0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He suggests that the success of pooling may allow the network to learn hierarchical representations, </a:t>
            </a:r>
          </a:p>
          <a:p>
            <a:r>
              <a:rPr lang="en-US" b="0" i="0" dirty="0">
                <a:effectLst/>
                <a:latin typeface="-apple-system"/>
              </a:rPr>
              <a:t>with each layer focusing on different levels of abstraction. </a:t>
            </a:r>
          </a:p>
          <a:p>
            <a:endParaRPr lang="en-US" b="0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Additionally, pooling helps to reduce the dimensionality of the data, which can improve computational efficiency and reduce overfitting.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0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E2E3-B4E6-6DE4-5DE1-19941C78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Convolutions</a:t>
            </a:r>
          </a:p>
        </p:txBody>
      </p:sp>
      <p:pic>
        <p:nvPicPr>
          <p:cNvPr id="16386" name="Picture 2" descr="neural networks - How to calculate the Transposed Convolution? - Cross  Validated">
            <a:extLst>
              <a:ext uri="{FF2B5EF4-FFF2-40B4-BE49-F238E27FC236}">
                <a16:creationId xmlns:a16="http://schemas.microsoft.com/office/drawing/2014/main" id="{AD285E1A-28EC-09F6-AE2B-3E512A4F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59" y="1688587"/>
            <a:ext cx="9020432" cy="458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C46886-C890-67CB-A2B9-0E35D45B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09" y="1363506"/>
            <a:ext cx="9358182" cy="58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49BF5-A790-9765-D72E-4952F3119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98" y="2100212"/>
            <a:ext cx="4782064" cy="588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E215F-21BC-9855-FA11-929DF8A8436B}"/>
              </a:ext>
            </a:extLst>
          </p:cNvPr>
          <p:cNvSpPr txBox="1"/>
          <p:nvPr/>
        </p:nvSpPr>
        <p:spPr>
          <a:xfrm>
            <a:off x="988541" y="2545488"/>
            <a:ext cx="2474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Reverse the Convolution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F66BF-4E50-3A88-7785-13C8076D8A87}"/>
              </a:ext>
            </a:extLst>
          </p:cNvPr>
          <p:cNvSpPr txBox="1"/>
          <p:nvPr/>
        </p:nvSpPr>
        <p:spPr>
          <a:xfrm>
            <a:off x="2543525" y="3979518"/>
            <a:ext cx="144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Element-wise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Projection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3C3DC-BCB3-D108-4C81-0E3EDB69F5B2}"/>
              </a:ext>
            </a:extLst>
          </p:cNvPr>
          <p:cNvCxnSpPr/>
          <p:nvPr/>
        </p:nvCxnSpPr>
        <p:spPr>
          <a:xfrm flipV="1">
            <a:off x="2063578" y="4407968"/>
            <a:ext cx="605481" cy="46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22E8A7-2E10-6750-CDC8-93C79BF12D3C}"/>
              </a:ext>
            </a:extLst>
          </p:cNvPr>
          <p:cNvCxnSpPr>
            <a:cxnSpLocks/>
          </p:cNvCxnSpPr>
          <p:nvPr/>
        </p:nvCxnSpPr>
        <p:spPr>
          <a:xfrm>
            <a:off x="3818238" y="4407968"/>
            <a:ext cx="488092" cy="21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0527D1-A438-E1C8-03CA-C61D8D25D634}"/>
              </a:ext>
            </a:extLst>
          </p:cNvPr>
          <p:cNvSpPr txBox="1"/>
          <p:nvPr/>
        </p:nvSpPr>
        <p:spPr>
          <a:xfrm>
            <a:off x="6907427" y="24003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510F8D-D7AB-7BFA-F7F2-DB2F8BA6A467}"/>
              </a:ext>
            </a:extLst>
          </p:cNvPr>
          <p:cNvCxnSpPr/>
          <p:nvPr/>
        </p:nvCxnSpPr>
        <p:spPr>
          <a:xfrm flipV="1">
            <a:off x="4794422" y="3064471"/>
            <a:ext cx="2113005" cy="169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A711A0-E96C-DEA6-F037-08254FFEDFC8}"/>
              </a:ext>
            </a:extLst>
          </p:cNvPr>
          <p:cNvCxnSpPr/>
          <p:nvPr/>
        </p:nvCxnSpPr>
        <p:spPr>
          <a:xfrm flipV="1">
            <a:off x="6264875" y="3206574"/>
            <a:ext cx="642552" cy="155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3BF5C-C175-7FEF-94C8-D0495700BDDF}"/>
              </a:ext>
            </a:extLst>
          </p:cNvPr>
          <p:cNvCxnSpPr/>
          <p:nvPr/>
        </p:nvCxnSpPr>
        <p:spPr>
          <a:xfrm flipV="1">
            <a:off x="7895198" y="2769643"/>
            <a:ext cx="1322943" cy="9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6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BEBA-2ECD-5282-9948-45241285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pic>
        <p:nvPicPr>
          <p:cNvPr id="4" name="Picture 4" descr="Convolution Operation in Neural Networks | Neuronuts">
            <a:extLst>
              <a:ext uri="{FF2B5EF4-FFF2-40B4-BE49-F238E27FC236}">
                <a16:creationId xmlns:a16="http://schemas.microsoft.com/office/drawing/2014/main" id="{DB29D30D-9A5D-E6F9-0FAB-D0A339C5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" y="3031095"/>
            <a:ext cx="6166021" cy="346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machine learning - In CNN, do we have learn kernel values at every convolution  layer? - Cross Validated">
            <a:extLst>
              <a:ext uri="{FF2B5EF4-FFF2-40B4-BE49-F238E27FC236}">
                <a16:creationId xmlns:a16="http://schemas.microsoft.com/office/drawing/2014/main" id="{5A578909-DACB-DB8D-8E39-AF5951EC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43" y="1405066"/>
            <a:ext cx="5651778" cy="21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E9116-C804-4B8F-5B51-574A56F4A175}"/>
              </a:ext>
            </a:extLst>
          </p:cNvPr>
          <p:cNvSpPr txBox="1"/>
          <p:nvPr/>
        </p:nvSpPr>
        <p:spPr>
          <a:xfrm>
            <a:off x="7223774" y="4502625"/>
            <a:ext cx="2973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Convolution Layers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Learn More Complex Patterns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As the Network Goes Deeper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E61699-66AB-6AE2-531A-0ECBBFC51C53}"/>
              </a:ext>
            </a:extLst>
          </p:cNvPr>
          <p:cNvCxnSpPr>
            <a:cxnSpLocks/>
          </p:cNvCxnSpPr>
          <p:nvPr/>
        </p:nvCxnSpPr>
        <p:spPr>
          <a:xfrm flipH="1">
            <a:off x="2335427" y="2494067"/>
            <a:ext cx="916051" cy="217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E71E8-2C99-29DE-34C1-3064643A09F9}"/>
              </a:ext>
            </a:extLst>
          </p:cNvPr>
          <p:cNvCxnSpPr/>
          <p:nvPr/>
        </p:nvCxnSpPr>
        <p:spPr>
          <a:xfrm>
            <a:off x="5803558" y="1991560"/>
            <a:ext cx="424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B12531-5466-A556-D40D-D72D177B6493}"/>
              </a:ext>
            </a:extLst>
          </p:cNvPr>
          <p:cNvSpPr txBox="1"/>
          <p:nvPr/>
        </p:nvSpPr>
        <p:spPr>
          <a:xfrm>
            <a:off x="2912860" y="1739334"/>
            <a:ext cx="2476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Convolution Layers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Act as Feature Detectors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0B1727-1D02-2608-42DA-EC2EE36114E7}"/>
              </a:ext>
            </a:extLst>
          </p:cNvPr>
          <p:cNvCxnSpPr/>
          <p:nvPr/>
        </p:nvCxnSpPr>
        <p:spPr>
          <a:xfrm flipH="1">
            <a:off x="2199503" y="4948329"/>
            <a:ext cx="494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B3F38-7155-301E-0B24-91D0FFAFB266}"/>
              </a:ext>
            </a:extLst>
          </p:cNvPr>
          <p:cNvCxnSpPr/>
          <p:nvPr/>
        </p:nvCxnSpPr>
        <p:spPr>
          <a:xfrm flipV="1">
            <a:off x="9428205" y="3768811"/>
            <a:ext cx="160638" cy="71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8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D9CE-3BE3-EB7C-5F3D-631D40B6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3074" name="Picture 2" descr="AlexNet architecture used as the baseline model for the analysis of... |  Download Scientific Diagram">
            <a:extLst>
              <a:ext uri="{FF2B5EF4-FFF2-40B4-BE49-F238E27FC236}">
                <a16:creationId xmlns:a16="http://schemas.microsoft.com/office/drawing/2014/main" id="{14E3E860-19B8-D4EA-E7A3-663D32AB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640711"/>
            <a:ext cx="10795000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29EC8B-6560-40AF-A4D5-0A3D7B6C0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34" y="10215"/>
            <a:ext cx="5478566" cy="2105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F0938-1BF0-E3C3-1A85-858F6AF7E1D4}"/>
              </a:ext>
            </a:extLst>
          </p:cNvPr>
          <p:cNvSpPr txBox="1"/>
          <p:nvPr/>
        </p:nvSpPr>
        <p:spPr>
          <a:xfrm>
            <a:off x="5530467" y="6114361"/>
            <a:ext cx="254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Trounced ImageNet 2012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15.3% Top 5 vs 26.2%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82C30-150F-9172-2D26-6FEEA14AA7A9}"/>
              </a:ext>
            </a:extLst>
          </p:cNvPr>
          <p:cNvSpPr txBox="1"/>
          <p:nvPr/>
        </p:nvSpPr>
        <p:spPr>
          <a:xfrm>
            <a:off x="2388550" y="1640711"/>
            <a:ext cx="21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One of Largest CNNs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At that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45498-7F67-6815-71EA-143C20B9A514}"/>
              </a:ext>
            </a:extLst>
          </p:cNvPr>
          <p:cNvSpPr txBox="1"/>
          <p:nvPr/>
        </p:nvSpPr>
        <p:spPr>
          <a:xfrm>
            <a:off x="9199842" y="4999020"/>
            <a:ext cx="2478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Trained 5-6 Days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On 2 3GB GPUs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Waiting for Bigger GPUs 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and Larger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975C5-3620-C2D7-AF8F-1F538F58A435}"/>
              </a:ext>
            </a:extLst>
          </p:cNvPr>
          <p:cNvSpPr txBox="1"/>
          <p:nvPr/>
        </p:nvSpPr>
        <p:spPr>
          <a:xfrm>
            <a:off x="5069538" y="2781608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FE66A-D80C-8C99-4F04-83A4FC5000C2}"/>
              </a:ext>
            </a:extLst>
          </p:cNvPr>
          <p:cNvSpPr txBox="1"/>
          <p:nvPr/>
        </p:nvSpPr>
        <p:spPr>
          <a:xfrm>
            <a:off x="0" y="1722432"/>
            <a:ext cx="152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Augmentation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5FD24-E6C8-F1DC-932A-4FFE7815C908}"/>
              </a:ext>
            </a:extLst>
          </p:cNvPr>
          <p:cNvSpPr txBox="1"/>
          <p:nvPr/>
        </p:nvSpPr>
        <p:spPr>
          <a:xfrm>
            <a:off x="10088299" y="1950089"/>
            <a:ext cx="99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DropOut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7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09E8-C8A1-E752-EE73-CFCFEB96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2457-E534-3C3B-B5B3-00B79DDB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Architecture of the VGG-16 deep convolutional neural network (DCNN)... |  Download Scientific Diagram">
            <a:extLst>
              <a:ext uri="{FF2B5EF4-FFF2-40B4-BE49-F238E27FC236}">
                <a16:creationId xmlns:a16="http://schemas.microsoft.com/office/drawing/2014/main" id="{ED639B85-4FCB-FB32-423A-22EA0E240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" y="1770353"/>
            <a:ext cx="10795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275ECA-7C5D-D77C-5F1D-AC16A5D9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14354"/>
            <a:ext cx="66040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E06BD-B3D6-7B16-BEE9-E4052BD12D78}"/>
              </a:ext>
            </a:extLst>
          </p:cNvPr>
          <p:cNvSpPr txBox="1"/>
          <p:nvPr/>
        </p:nvSpPr>
        <p:spPr>
          <a:xfrm>
            <a:off x="1865819" y="5174119"/>
            <a:ext cx="15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Smaller Filters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3x3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54924C-D873-AB1C-67A1-B10AE4C1AF48}"/>
              </a:ext>
            </a:extLst>
          </p:cNvPr>
          <p:cNvCxnSpPr>
            <a:cxnSpLocks/>
          </p:cNvCxnSpPr>
          <p:nvPr/>
        </p:nvCxnSpPr>
        <p:spPr>
          <a:xfrm flipH="1" flipV="1">
            <a:off x="2225407" y="4869455"/>
            <a:ext cx="420401" cy="27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6952A2-7C20-719B-C495-D19A0C5B2CAE}"/>
              </a:ext>
            </a:extLst>
          </p:cNvPr>
          <p:cNvSpPr txBox="1"/>
          <p:nvPr/>
        </p:nvSpPr>
        <p:spPr>
          <a:xfrm>
            <a:off x="5692364" y="2075219"/>
            <a:ext cx="1415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Deeper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16-19 Layers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6BA8CD-159D-6B4A-692D-A14E18F73BE0}"/>
              </a:ext>
            </a:extLst>
          </p:cNvPr>
          <p:cNvCxnSpPr>
            <a:cxnSpLocks/>
          </p:cNvCxnSpPr>
          <p:nvPr/>
        </p:nvCxnSpPr>
        <p:spPr>
          <a:xfrm flipH="1">
            <a:off x="4057531" y="2404444"/>
            <a:ext cx="1450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323F08-B651-0A98-8BFA-EEE419408513}"/>
              </a:ext>
            </a:extLst>
          </p:cNvPr>
          <p:cNvCxnSpPr>
            <a:cxnSpLocks/>
          </p:cNvCxnSpPr>
          <p:nvPr/>
        </p:nvCxnSpPr>
        <p:spPr>
          <a:xfrm>
            <a:off x="7131075" y="2394145"/>
            <a:ext cx="1550217" cy="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238A4D-A64C-5344-3C2E-5281517F0B6C}"/>
              </a:ext>
            </a:extLst>
          </p:cNvPr>
          <p:cNvSpPr txBox="1"/>
          <p:nvPr/>
        </p:nvSpPr>
        <p:spPr>
          <a:xfrm>
            <a:off x="9597888" y="4407790"/>
            <a:ext cx="1625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Generalizes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Well &amp; Weights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Contributed</a:t>
            </a:r>
          </a:p>
        </p:txBody>
      </p:sp>
    </p:spTree>
    <p:extLst>
      <p:ext uri="{BB962C8B-B14F-4D97-AF65-F5344CB8AC3E}">
        <p14:creationId xmlns:p14="http://schemas.microsoft.com/office/powerpoint/2010/main" val="39185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21237</TotalTime>
  <Words>491</Words>
  <Application>Microsoft Macintosh PowerPoint</Application>
  <PresentationFormat>Widescreen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U-Net</vt:lpstr>
      <vt:lpstr>ImageNet</vt:lpstr>
      <vt:lpstr>Convolution Operation - Filter</vt:lpstr>
      <vt:lpstr>Convolution – Filters are Feature Detectors</vt:lpstr>
      <vt:lpstr>Max Pooling</vt:lpstr>
      <vt:lpstr>Transposed Convolutions</vt:lpstr>
      <vt:lpstr>Convolutional Neural Networks</vt:lpstr>
      <vt:lpstr>AlexNet</vt:lpstr>
      <vt:lpstr>VGG</vt:lpstr>
      <vt:lpstr>GoogLeNet</vt:lpstr>
      <vt:lpstr>ResNet</vt:lpstr>
      <vt:lpstr>ResNet</vt:lpstr>
      <vt:lpstr>ViT – Vision Transformer</vt:lpstr>
      <vt:lpstr>Top Models</vt:lpstr>
      <vt:lpstr>SWIN Transformer</vt:lpstr>
      <vt:lpstr>ConvNets 2020s</vt:lpstr>
      <vt:lpstr>Classification vs Segmentation</vt:lpstr>
      <vt:lpstr>Segmentation Encoder – Decoder </vt:lpstr>
      <vt:lpstr>U-Net</vt:lpstr>
      <vt:lpstr>U-Net - Intuitions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</dc:title>
  <dc:creator>Wilson, Steve C. (Cirium-HBE)</dc:creator>
  <cp:lastModifiedBy>Wilson, Steve C. (Cirium-HBE)</cp:lastModifiedBy>
  <cp:revision>11</cp:revision>
  <dcterms:created xsi:type="dcterms:W3CDTF">2023-05-31T18:20:17Z</dcterms:created>
  <dcterms:modified xsi:type="dcterms:W3CDTF">2023-07-05T19:56:28Z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2023-05-31T20:44:54Z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2d4ac6cd-39f5-4c7a-9330-44f3dd5bf3e6</vt:lpwstr>
  </property>
  <property fmtid="{D5CDD505-2E9C-101B-9397-08002B2CF9AE}" pid="8" name="MSIP_Label_549ac42a-3eb4-4074-b885-aea26bd6241e_ContentBits">
    <vt:lpwstr>0</vt:lpwstr>
  </property>
</Properties>
</file>