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8"/>
  </p:notesMasterIdLst>
  <p:handoutMasterIdLst>
    <p:handoutMasterId r:id="rId29"/>
  </p:handoutMasterIdLst>
  <p:sldIdLst>
    <p:sldId id="329" r:id="rId2"/>
    <p:sldId id="331" r:id="rId3"/>
    <p:sldId id="326" r:id="rId4"/>
    <p:sldId id="332" r:id="rId5"/>
    <p:sldId id="333" r:id="rId6"/>
    <p:sldId id="334" r:id="rId7"/>
    <p:sldId id="337" r:id="rId8"/>
    <p:sldId id="338" r:id="rId9"/>
    <p:sldId id="339" r:id="rId10"/>
    <p:sldId id="340" r:id="rId11"/>
    <p:sldId id="341" r:id="rId12"/>
    <p:sldId id="336" r:id="rId13"/>
    <p:sldId id="335" r:id="rId14"/>
    <p:sldId id="343" r:id="rId15"/>
    <p:sldId id="342" r:id="rId16"/>
    <p:sldId id="345" r:id="rId17"/>
    <p:sldId id="346" r:id="rId18"/>
    <p:sldId id="344" r:id="rId19"/>
    <p:sldId id="348" r:id="rId20"/>
    <p:sldId id="347" r:id="rId21"/>
    <p:sldId id="349" r:id="rId22"/>
    <p:sldId id="350" r:id="rId23"/>
    <p:sldId id="352" r:id="rId24"/>
    <p:sldId id="351" r:id="rId25"/>
    <p:sldId id="353" r:id="rId26"/>
    <p:sldId id="35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D234DB5-0716-4609-991E-2EB70432D4C6}">
          <p14:sldIdLst>
            <p14:sldId id="329"/>
          </p14:sldIdLst>
        </p14:section>
        <p14:section name="01 데이터베이스 소개" id="{42A1E614-F31F-4F04-88A8-6EE184A7154D}">
          <p14:sldIdLst>
            <p14:sldId id="331"/>
            <p14:sldId id="326"/>
            <p14:sldId id="332"/>
          </p14:sldIdLst>
        </p14:section>
        <p14:section name="2. 데이터베이스 특징" id="{50FE4BB1-29FF-4232-BA96-A24BB25CC118}">
          <p14:sldIdLst>
            <p14:sldId id="333"/>
            <p14:sldId id="334"/>
            <p14:sldId id="337"/>
            <p14:sldId id="338"/>
            <p14:sldId id="339"/>
            <p14:sldId id="340"/>
          </p14:sldIdLst>
        </p14:section>
        <p14:section name="3. 데이터베이스 구조" id="{BB4C7E70-83AF-46B0-9A64-62997CECCF02}">
          <p14:sldIdLst>
            <p14:sldId id="341"/>
            <p14:sldId id="336"/>
            <p14:sldId id="335"/>
            <p14:sldId id="343"/>
            <p14:sldId id="342"/>
            <p14:sldId id="345"/>
          </p14:sldIdLst>
        </p14:section>
        <p14:section name="4. 데이터베이스 종류" id="{96E09E05-6267-4CB0-BE6F-F312A1A5008B}">
          <p14:sldIdLst>
            <p14:sldId id="346"/>
            <p14:sldId id="344"/>
            <p14:sldId id="348"/>
            <p14:sldId id="347"/>
            <p14:sldId id="349"/>
            <p14:sldId id="350"/>
          </p14:sldIdLst>
        </p14:section>
        <p14:section name="5. 관계형 데이터베이스" id="{622E7606-4C3F-4692-B67E-51FE4FB6768F}">
          <p14:sldIdLst>
            <p14:sldId id="352"/>
            <p14:sldId id="351"/>
            <p14:sldId id="353"/>
            <p14:sldId id="35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36" autoAdjust="0"/>
    <p:restoredTop sz="94048" autoAdjust="0"/>
  </p:normalViewPr>
  <p:slideViewPr>
    <p:cSldViewPr>
      <p:cViewPr varScale="1">
        <p:scale>
          <a:sx n="101" d="100"/>
          <a:sy n="101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238458" y="4464115"/>
            <a:ext cx="866708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238458" y="233645"/>
            <a:ext cx="8667085" cy="2632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2016-09-05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107504" y="116633"/>
            <a:ext cx="8928992" cy="6624735"/>
          </a:xfrm>
          <a:prstGeom prst="roundRect">
            <a:avLst>
              <a:gd name="adj" fmla="val 310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2" r:id="rId3"/>
    <p:sldLayoutId id="214748368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9120" y="1088739"/>
            <a:ext cx="4185761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Chatpter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데이터베이스 소개 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12060" y="3744035"/>
            <a:ext cx="348527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altLang="ko-KR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데이터베이스 개념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algn="r">
              <a:spcBef>
                <a:spcPts val="1200"/>
              </a:spcBef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데이터베이스 특징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algn="r">
              <a:spcBef>
                <a:spcPts val="1200"/>
              </a:spcBef>
            </a:pPr>
            <a:r>
              <a:rPr lang="en-US" altLang="ko-KR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데이터베이스 구조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algn="r">
              <a:spcBef>
                <a:spcPts val="1200"/>
              </a:spcBef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데이터베이스 종류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algn="r">
              <a:spcBef>
                <a:spcPts val="1200"/>
              </a:spcBef>
            </a:pPr>
            <a:r>
              <a:rPr lang="en-US" altLang="ko-KR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 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관계형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데이터베이스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6121594"/>
            <a:ext cx="2197894" cy="3917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HC인장체" panose="02030600000101010101" pitchFamily="18" charset="-127"/>
              </a:rPr>
              <a:t>陸 桂 山</a:t>
            </a:r>
            <a:endParaRPr lang="ko-KR" altLang="en-US" sz="1600" b="1" dirty="0">
              <a:latin typeface="맑은 고딕" panose="020B0503020000020004" pitchFamily="50" charset="-127"/>
              <a:ea typeface="HC인장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데이터베이스의 이점</a:t>
            </a:r>
            <a:r>
              <a:rPr lang="en-US" altLang="ko-KR" spc="-150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 smtClean="0"/>
              <a:t>보안성</a:t>
            </a:r>
            <a:r>
              <a:rPr lang="en-US" altLang="ko-KR" baseline="30000" dirty="0" smtClean="0"/>
              <a:t>Security</a:t>
            </a:r>
            <a:r>
              <a:rPr lang="ko-KR" altLang="en-US" dirty="0" smtClean="0"/>
              <a:t>을 최대화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저장된 </a:t>
            </a:r>
            <a:r>
              <a:rPr lang="ko-KR" altLang="en-US" dirty="0"/>
              <a:t>데이터의 중요도와 성격에 따라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 </a:t>
            </a:r>
            <a:r>
              <a:rPr lang="ko-KR" altLang="en-US" dirty="0"/>
              <a:t>유지 기능을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r>
              <a:rPr lang="ko-KR" altLang="en-US" dirty="0" smtClean="0"/>
              <a:t>관리자는 사용자 </a:t>
            </a:r>
            <a:r>
              <a:rPr lang="ko-KR" altLang="en-US" dirty="0"/>
              <a:t>권한에 따라 데이터베이스에 </a:t>
            </a:r>
            <a:r>
              <a:rPr lang="ko-KR" altLang="en-US" dirty="0" smtClean="0"/>
              <a:t>접근을 제어하고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접근한 </a:t>
            </a:r>
            <a:r>
              <a:rPr lang="ko-KR" altLang="en-US" dirty="0"/>
              <a:t>목적에 따라 데이터의 생성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 등의 작업을 </a:t>
            </a:r>
            <a:r>
              <a:rPr lang="ko-KR" altLang="en-US" dirty="0" smtClean="0"/>
              <a:t>제한하도록 설정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/>
              <a:t>데이터를 </a:t>
            </a:r>
            <a:r>
              <a:rPr lang="ko-KR" altLang="en-US" dirty="0" smtClean="0"/>
              <a:t>표준화하여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/>
              <a:t>사용 목적 등에 따라 유형별로 분류해 데이터의 형식이나 길이</a:t>
            </a:r>
            <a:r>
              <a:rPr lang="en-US" altLang="ko-KR" dirty="0"/>
              <a:t>, </a:t>
            </a:r>
            <a:r>
              <a:rPr lang="ko-KR" altLang="en-US" dirty="0"/>
              <a:t>이름 등을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표준화되어 </a:t>
            </a:r>
            <a:r>
              <a:rPr lang="ko-KR" altLang="en-US" dirty="0"/>
              <a:t>생성된 데이터들을 유지</a:t>
            </a:r>
            <a:r>
              <a:rPr lang="en-US" altLang="ko-KR" dirty="0"/>
              <a:t>·</a:t>
            </a:r>
            <a:r>
              <a:rPr lang="ko-KR" altLang="en-US" dirty="0"/>
              <a:t>관리하는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64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04093" y="3311297"/>
            <a:ext cx="7335815" cy="685800"/>
          </a:xfrm>
        </p:spPr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03 </a:t>
            </a:r>
            <a:r>
              <a:rPr lang="ko-KR" altLang="en-US" dirty="0" smtClean="0"/>
              <a:t>데이터베이스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79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 구조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" y="1179513"/>
            <a:ext cx="75819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12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 사용자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800" dirty="0"/>
              <a:t>데이터베이스 관리자</a:t>
            </a:r>
            <a:r>
              <a:rPr lang="en-US" altLang="ko-KR" sz="1800" baseline="30000" dirty="0"/>
              <a:t>DBA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dirty="0" smtClean="0"/>
              <a:t>설계</a:t>
            </a:r>
            <a:r>
              <a:rPr lang="en-US" altLang="ko-KR" dirty="0"/>
              <a:t>·</a:t>
            </a:r>
            <a:r>
              <a:rPr lang="ko-KR" altLang="en-US" dirty="0"/>
              <a:t>정의</a:t>
            </a:r>
            <a:r>
              <a:rPr lang="en-US" altLang="ko-KR" dirty="0"/>
              <a:t>·</a:t>
            </a:r>
            <a:r>
              <a:rPr lang="ko-KR" altLang="en-US" dirty="0"/>
              <a:t>효율적인 관리</a:t>
            </a:r>
            <a:r>
              <a:rPr lang="en-US" altLang="ko-KR" dirty="0" smtClean="0"/>
              <a:t>·</a:t>
            </a:r>
            <a:r>
              <a:rPr lang="ko-KR" altLang="en-US" dirty="0" smtClean="0"/>
              <a:t>운영 </a:t>
            </a:r>
            <a:r>
              <a:rPr lang="ko-KR" altLang="en-US" dirty="0"/>
              <a:t>등 데이터베이스 시스템을 </a:t>
            </a:r>
            <a:r>
              <a:rPr lang="ko-KR" altLang="en-US" dirty="0" smtClean="0"/>
              <a:t>총괄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제어하는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개념적인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즉 구성과 내용 정의</a:t>
            </a:r>
            <a:r>
              <a:rPr lang="en-US" altLang="ko-KR" dirty="0"/>
              <a:t>, </a:t>
            </a:r>
            <a:r>
              <a:rPr lang="ko-KR" altLang="en-US" dirty="0" smtClean="0"/>
              <a:t>데이터의 </a:t>
            </a:r>
            <a:r>
              <a:rPr lang="ko-KR" altLang="en-US" dirty="0"/>
              <a:t>저장 구조와 접근 방법 결정</a:t>
            </a:r>
            <a:r>
              <a:rPr lang="en-US" altLang="ko-KR" dirty="0"/>
              <a:t>, </a:t>
            </a:r>
            <a:r>
              <a:rPr lang="ko-KR" altLang="en-US" dirty="0"/>
              <a:t>시스템 보안을 위한 접근 권한 및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검사</a:t>
            </a:r>
            <a:endParaRPr lang="en-US" altLang="ko-KR" dirty="0"/>
          </a:p>
          <a:p>
            <a:pPr lvl="2"/>
            <a:r>
              <a:rPr lang="ko-KR" altLang="en-US" dirty="0" smtClean="0"/>
              <a:t>시스템을 </a:t>
            </a:r>
            <a:r>
              <a:rPr lang="ko-KR" altLang="en-US" dirty="0"/>
              <a:t>수시로 평가해 최적의 상태로 유지할 뿐만 아니라 백업</a:t>
            </a:r>
            <a:r>
              <a:rPr lang="en-US" altLang="ko-KR" dirty="0"/>
              <a:t>·</a:t>
            </a:r>
            <a:r>
              <a:rPr lang="ko-KR" altLang="en-US" dirty="0"/>
              <a:t>복구 등 </a:t>
            </a:r>
            <a:r>
              <a:rPr lang="ko-KR" altLang="en-US" dirty="0" smtClean="0"/>
              <a:t>시스템을 보수함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sz="1800" dirty="0"/>
              <a:t>응용 </a:t>
            </a:r>
            <a:r>
              <a:rPr lang="ko-KR" altLang="en-US" sz="1800" dirty="0" smtClean="0"/>
              <a:t>프로그래머</a:t>
            </a:r>
            <a:endParaRPr lang="en-US" altLang="ko-KR" sz="1800" dirty="0" smtClean="0"/>
          </a:p>
          <a:p>
            <a:pPr lvl="1"/>
            <a:r>
              <a:rPr lang="ko-KR" altLang="en-US" dirty="0"/>
              <a:t>데이터베이스의 물리적인 저장 구조를 설계 및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, </a:t>
            </a:r>
            <a:r>
              <a:rPr lang="ko-KR" altLang="en-US" dirty="0"/>
              <a:t>최종 </a:t>
            </a:r>
            <a:r>
              <a:rPr lang="ko-KR" altLang="en-US" dirty="0" smtClean="0"/>
              <a:t>사용자에 적합한 </a:t>
            </a:r>
            <a:r>
              <a:rPr lang="ko-KR" altLang="en-US" dirty="0"/>
              <a:t>인터페이스와 응용 프로그램을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sz="1800" dirty="0"/>
              <a:t>최종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vl="1"/>
            <a:r>
              <a:rPr lang="ko-KR" altLang="en-US" dirty="0"/>
              <a:t>데이터베이스를 실질적으로 사용하는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12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 언어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86535" y="1088740"/>
            <a:ext cx="8423934" cy="5354923"/>
          </a:xfrm>
        </p:spPr>
        <p:txBody>
          <a:bodyPr/>
          <a:lstStyle/>
          <a:p>
            <a:r>
              <a:rPr lang="ko-KR" altLang="en-US" sz="1800" dirty="0"/>
              <a:t>데이터 </a:t>
            </a:r>
            <a:r>
              <a:rPr lang="ko-KR" altLang="en-US" sz="1800" dirty="0" err="1" smtClean="0"/>
              <a:t>정의어</a:t>
            </a:r>
            <a:r>
              <a:rPr lang="en-US" altLang="ko-KR" sz="1800" baseline="30000" dirty="0" smtClean="0"/>
              <a:t>DDL</a:t>
            </a:r>
            <a:r>
              <a:rPr lang="en-US" altLang="ko-KR" sz="1800" baseline="30000" dirty="0"/>
              <a:t>: Data Definition Language</a:t>
            </a:r>
            <a:endParaRPr lang="en-US" altLang="ko-KR" sz="1800" baseline="30000" dirty="0" smtClean="0"/>
          </a:p>
          <a:p>
            <a:pPr lvl="1"/>
            <a:r>
              <a:rPr lang="ko-KR" altLang="en-US" dirty="0"/>
              <a:t>데이터베이스 관리자나 응용 프로그래머가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논리적 구조를 정의하기 위해 사용하는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sz="1800" dirty="0"/>
              <a:t>데이터 </a:t>
            </a:r>
            <a:r>
              <a:rPr lang="ko-KR" altLang="en-US" sz="1800" dirty="0" err="1" smtClean="0"/>
              <a:t>조작어</a:t>
            </a:r>
            <a:r>
              <a:rPr lang="en-US" altLang="ko-KR" sz="1800" baseline="30000" dirty="0" smtClean="0"/>
              <a:t>DML</a:t>
            </a:r>
            <a:r>
              <a:rPr lang="en-US" altLang="ko-KR" sz="1800" baseline="30000" dirty="0"/>
              <a:t>: Data Manipulation </a:t>
            </a:r>
            <a:r>
              <a:rPr lang="en-US" altLang="ko-KR" sz="1800" baseline="30000" dirty="0" smtClean="0"/>
              <a:t>Language</a:t>
            </a:r>
          </a:p>
          <a:p>
            <a:pPr lvl="1"/>
            <a:r>
              <a:rPr lang="ko-KR" altLang="en-US" dirty="0"/>
              <a:t>데이터베이스에 저장되어 있는 데이터를 </a:t>
            </a:r>
            <a:r>
              <a:rPr lang="ko-KR" altLang="en-US" dirty="0" smtClean="0"/>
              <a:t>처리하기 </a:t>
            </a:r>
            <a:r>
              <a:rPr lang="ko-KR" altLang="en-US" dirty="0"/>
              <a:t>위해 사용하는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사용자는 </a:t>
            </a:r>
            <a:r>
              <a:rPr lang="ko-KR" altLang="en-US" dirty="0"/>
              <a:t>데이터 </a:t>
            </a:r>
            <a:r>
              <a:rPr lang="ko-KR" altLang="en-US" dirty="0" err="1"/>
              <a:t>조작어를</a:t>
            </a:r>
            <a:r>
              <a:rPr lang="ko-KR" altLang="en-US" dirty="0"/>
              <a:t> 이용해 데이터를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갱신하는 </a:t>
            </a:r>
            <a:r>
              <a:rPr lang="ko-KR" altLang="en-US" dirty="0"/>
              <a:t>작업을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sz="1800" dirty="0"/>
              <a:t>데이터 </a:t>
            </a:r>
            <a:r>
              <a:rPr lang="ko-KR" altLang="en-US" sz="1800" dirty="0" err="1" smtClean="0"/>
              <a:t>제어어</a:t>
            </a:r>
            <a:r>
              <a:rPr lang="en-US" altLang="ko-KR" sz="1800" baseline="30000" dirty="0" smtClean="0"/>
              <a:t>DCL</a:t>
            </a:r>
            <a:r>
              <a:rPr lang="en-US" altLang="ko-KR" sz="1800" baseline="30000" dirty="0"/>
              <a:t>: Data Control </a:t>
            </a:r>
            <a:r>
              <a:rPr lang="en-US" altLang="ko-KR" sz="1800" baseline="30000" dirty="0" smtClean="0"/>
              <a:t>Language</a:t>
            </a:r>
          </a:p>
          <a:p>
            <a:pPr lvl="1"/>
            <a:r>
              <a:rPr lang="ko-KR" altLang="en-US" dirty="0" smtClean="0"/>
              <a:t>데이터베이스를 올바르게 </a:t>
            </a:r>
            <a:r>
              <a:rPr lang="ko-KR" altLang="en-US" dirty="0"/>
              <a:t>공유하기 </a:t>
            </a:r>
            <a:r>
              <a:rPr lang="ko-KR" altLang="en-US" dirty="0" smtClean="0"/>
              <a:t>위해 </a:t>
            </a:r>
            <a:r>
              <a:rPr lang="ko-KR" altLang="en-US" dirty="0"/>
              <a:t>여러 규칙과 방법으로 </a:t>
            </a:r>
            <a:r>
              <a:rPr lang="ko-KR" altLang="en-US" dirty="0" smtClean="0"/>
              <a:t>제어하기 위한 언어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196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 관리시스템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296525" y="998730"/>
            <a:ext cx="8100900" cy="5444933"/>
          </a:xfrm>
        </p:spPr>
        <p:txBody>
          <a:bodyPr/>
          <a:lstStyle/>
          <a:p>
            <a:r>
              <a:rPr lang="ko-KR" altLang="en-US" sz="1800" dirty="0"/>
              <a:t>데이터베이스 관리 시스템</a:t>
            </a:r>
            <a:r>
              <a:rPr lang="en-US" altLang="ko-KR" sz="1800" baseline="30000" dirty="0"/>
              <a:t>DBMS: Database Management </a:t>
            </a:r>
            <a:r>
              <a:rPr lang="en-US" altLang="ko-KR" sz="1800" baseline="30000" dirty="0" smtClean="0"/>
              <a:t>System</a:t>
            </a:r>
          </a:p>
          <a:p>
            <a:pPr lvl="1"/>
            <a:r>
              <a:rPr lang="ko-KR" altLang="en-US" dirty="0" smtClean="0"/>
              <a:t>데이터베이스를 </a:t>
            </a:r>
            <a:r>
              <a:rPr lang="ko-KR" altLang="en-US" dirty="0"/>
              <a:t>생성해 </a:t>
            </a:r>
            <a:r>
              <a:rPr lang="ko-KR" altLang="en-US" dirty="0" smtClean="0"/>
              <a:t>안정적이고 </a:t>
            </a:r>
            <a:r>
              <a:rPr lang="ko-KR" altLang="en-US" dirty="0"/>
              <a:t>효율적으로 </a:t>
            </a:r>
            <a:r>
              <a:rPr lang="ko-KR" altLang="en-US" dirty="0" smtClean="0"/>
              <a:t>운영하는데 </a:t>
            </a:r>
            <a:r>
              <a:rPr lang="ko-KR" altLang="en-US" dirty="0"/>
              <a:t>필요한 모든 기능을 제공하는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sz="1800" dirty="0"/>
              <a:t>데이터 정의 및 </a:t>
            </a:r>
            <a:r>
              <a:rPr lang="ko-KR" altLang="en-US" sz="1800" dirty="0" smtClean="0"/>
              <a:t>저장 </a:t>
            </a:r>
            <a:r>
              <a:rPr lang="ko-KR" altLang="en-US" sz="1800" dirty="0"/>
              <a:t>관리 </a:t>
            </a:r>
            <a:r>
              <a:rPr lang="ko-KR" altLang="en-US" sz="1800" dirty="0" smtClean="0"/>
              <a:t>기능</a:t>
            </a:r>
            <a:endParaRPr lang="en-US" altLang="ko-KR" sz="1800" dirty="0" smtClean="0"/>
          </a:p>
          <a:p>
            <a:pPr lvl="1"/>
            <a:r>
              <a:rPr lang="ko-KR" altLang="en-US" dirty="0"/>
              <a:t>파일 관리자나 데이터 관리자가 디스크 기억 장치에 데이터베이스 공간을 할당하여 </a:t>
            </a:r>
            <a:r>
              <a:rPr lang="ko-KR" altLang="en-US" dirty="0" smtClean="0"/>
              <a:t>물리적인 </a:t>
            </a:r>
            <a:r>
              <a:rPr lang="ko-KR" altLang="en-US" dirty="0"/>
              <a:t>저장 구조를 만들고 이에 접근하는 방법을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sz="1800" dirty="0"/>
              <a:t>질의 처리 및 트랜잭션 관리 </a:t>
            </a:r>
            <a:r>
              <a:rPr lang="ko-KR" altLang="en-US" sz="1800" dirty="0" smtClean="0"/>
              <a:t>기능</a:t>
            </a:r>
            <a:endParaRPr lang="en-US" altLang="ko-KR" sz="1800" dirty="0" smtClean="0"/>
          </a:p>
          <a:p>
            <a:pPr lvl="1"/>
            <a:r>
              <a:rPr lang="ko-KR" altLang="en-US" dirty="0"/>
              <a:t>데이터베이스에 저장되어 있는 데이터를 처리하기 위해 사용자가 입력한 요구 사항들을 </a:t>
            </a:r>
            <a:r>
              <a:rPr lang="ko-KR" altLang="en-US" dirty="0" smtClean="0"/>
              <a:t>번역하여 </a:t>
            </a:r>
            <a:r>
              <a:rPr lang="ko-KR" altLang="en-US" dirty="0"/>
              <a:t>실행하는 </a:t>
            </a:r>
            <a:r>
              <a:rPr lang="ko-KR" altLang="en-US" dirty="0" smtClean="0"/>
              <a:t>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2880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 관리 시스템의 종류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088740"/>
            <a:ext cx="8603955" cy="418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45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04093" y="3311297"/>
            <a:ext cx="7335815" cy="685800"/>
          </a:xfrm>
        </p:spPr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04 </a:t>
            </a:r>
            <a:r>
              <a:rPr lang="ko-KR" altLang="en-US" dirty="0" smtClean="0"/>
              <a:t>데이터베이스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438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데이터베이스의 종류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313765"/>
            <a:ext cx="5940660" cy="427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74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61510" y="35744"/>
            <a:ext cx="7687090" cy="474662"/>
          </a:xfrm>
        </p:spPr>
        <p:txBody>
          <a:bodyPr/>
          <a:lstStyle/>
          <a:p>
            <a:r>
              <a:rPr lang="ko-KR" altLang="en-US" spc="-150" dirty="0" err="1" smtClean="0"/>
              <a:t>계층형</a:t>
            </a:r>
            <a:r>
              <a:rPr lang="ko-KR" altLang="en-US" spc="-150" dirty="0" smtClean="0"/>
              <a:t> 데이터베이스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476545" y="908720"/>
            <a:ext cx="8100900" cy="5489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dirty="0" smtClean="0"/>
              <a:t>트리 </a:t>
            </a:r>
            <a:r>
              <a:rPr lang="ko-KR" altLang="en-US" sz="1800" b="0" dirty="0"/>
              <a:t>구조를 기반으로 하는 </a:t>
            </a:r>
            <a:r>
              <a:rPr lang="ko-KR" altLang="en-US" sz="1800" b="0" dirty="0" err="1"/>
              <a:t>계층형</a:t>
            </a:r>
            <a:r>
              <a:rPr lang="ko-KR" altLang="en-US" sz="1800" b="0" dirty="0"/>
              <a:t> 데이터 </a:t>
            </a:r>
            <a:r>
              <a:rPr lang="ko-KR" altLang="en-US" sz="1800" b="0" dirty="0" smtClean="0"/>
              <a:t>모델을 사용</a:t>
            </a:r>
            <a:endParaRPr lang="en-US" altLang="ko-KR" sz="18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dirty="0" err="1"/>
              <a:t>계층형</a:t>
            </a:r>
            <a:r>
              <a:rPr lang="ko-KR" altLang="en-US" sz="1800" b="0" dirty="0"/>
              <a:t> 데이터 모델에서 데이터는 트리 형태로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각 데이터 요소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개체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들은 </a:t>
            </a:r>
            <a:r>
              <a:rPr lang="ko-KR" altLang="en-US" sz="1800" b="0" dirty="0" smtClean="0"/>
              <a:t>상하관계를 </a:t>
            </a:r>
            <a:r>
              <a:rPr lang="ko-KR" altLang="en-US" sz="1800" b="0" dirty="0"/>
              <a:t>나타내는 링크로 </a:t>
            </a:r>
            <a:r>
              <a:rPr lang="ko-KR" altLang="en-US" sz="1800" b="0" dirty="0" smtClean="0"/>
              <a:t>구성</a:t>
            </a:r>
            <a:endParaRPr lang="en-US" altLang="ko-KR" sz="18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smtClean="0"/>
              <a:t>단점 </a:t>
            </a:r>
            <a:r>
              <a:rPr lang="en-US" altLang="ko-KR" sz="1800" b="0" smtClean="0"/>
              <a:t>: </a:t>
            </a:r>
            <a:r>
              <a:rPr lang="ko-KR" altLang="en-US" sz="1800" b="0" smtClean="0"/>
              <a:t>개체들이 </a:t>
            </a:r>
            <a:r>
              <a:rPr lang="ko-KR" altLang="en-US" sz="1800" b="0" dirty="0"/>
              <a:t>링크로 연결되어 있어 개체 </a:t>
            </a:r>
            <a:r>
              <a:rPr lang="ko-KR" altLang="en-US" sz="1800" b="0"/>
              <a:t>간의 </a:t>
            </a:r>
            <a:r>
              <a:rPr lang="ko-KR" altLang="en-US" sz="1800" b="0" smtClean="0"/>
              <a:t>관계가 </a:t>
            </a:r>
            <a:r>
              <a:rPr lang="ko-KR" altLang="en-US" sz="1800" b="0" dirty="0" smtClean="0"/>
              <a:t>변경</a:t>
            </a:r>
            <a:r>
              <a:rPr lang="en-US" altLang="ko-KR" sz="1800" b="0" dirty="0" smtClean="0"/>
              <a:t>,</a:t>
            </a:r>
            <a:r>
              <a:rPr lang="ko-KR" altLang="en-US" sz="1800" b="0" dirty="0" smtClean="0"/>
              <a:t> 추가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삭제되면 기존 </a:t>
            </a:r>
            <a:r>
              <a:rPr lang="ko-KR" altLang="en-US" sz="1800" b="0" dirty="0" smtClean="0"/>
              <a:t>구조 변경 어려움 </a:t>
            </a:r>
            <a:endParaRPr lang="en-US" altLang="ko-KR" sz="1800" b="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91" y="2933945"/>
            <a:ext cx="463551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09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04093" y="3338990"/>
            <a:ext cx="7335815" cy="685800"/>
          </a:xfrm>
        </p:spPr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01 </a:t>
            </a:r>
            <a:r>
              <a:rPr lang="ko-KR" altLang="en-US" dirty="0" smtClean="0"/>
              <a:t>데이터베이스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83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네트워크형</a:t>
            </a:r>
            <a:r>
              <a:rPr lang="ko-KR" altLang="en-US" dirty="0"/>
              <a:t> 데이터베이스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431540" y="863715"/>
            <a:ext cx="8595955" cy="5489938"/>
          </a:xfrm>
        </p:spPr>
        <p:txBody>
          <a:bodyPr>
            <a:normAutofit/>
          </a:bodyPr>
          <a:lstStyle/>
          <a:p>
            <a:r>
              <a:rPr lang="ko-KR" altLang="en-US" sz="1800" b="0" dirty="0" smtClean="0"/>
              <a:t>그래프 </a:t>
            </a:r>
            <a:r>
              <a:rPr lang="ko-KR" altLang="en-US" sz="1800" b="0" dirty="0"/>
              <a:t>구조를 </a:t>
            </a:r>
            <a:r>
              <a:rPr lang="ko-KR" altLang="en-US" sz="1800" b="0" dirty="0" smtClean="0"/>
              <a:t>기반</a:t>
            </a:r>
            <a:r>
              <a:rPr lang="en-US" altLang="ko-KR" sz="1800" b="0" dirty="0" smtClean="0"/>
              <a:t>, </a:t>
            </a:r>
            <a:r>
              <a:rPr lang="ko-KR" altLang="en-US" sz="1800" b="0" dirty="0" err="1" smtClean="0"/>
              <a:t>네트워크형</a:t>
            </a:r>
            <a:r>
              <a:rPr lang="ko-KR" altLang="en-US" sz="1800" b="0" dirty="0" smtClean="0"/>
              <a:t> 데이터 </a:t>
            </a:r>
            <a:r>
              <a:rPr lang="ko-KR" altLang="en-US" sz="1800" b="0" dirty="0"/>
              <a:t>모델을 </a:t>
            </a:r>
            <a:r>
              <a:rPr lang="ko-KR" altLang="en-US" sz="1800" b="0" dirty="0" smtClean="0"/>
              <a:t>사용</a:t>
            </a:r>
            <a:endParaRPr lang="en-US" altLang="ko-KR" sz="1800" b="0" dirty="0" smtClean="0"/>
          </a:p>
          <a:p>
            <a:r>
              <a:rPr lang="ko-KR" altLang="en-US" sz="1800" b="0" dirty="0" smtClean="0"/>
              <a:t>개체와 </a:t>
            </a:r>
            <a:r>
              <a:rPr lang="ko-KR" altLang="en-US" sz="1800" b="0" dirty="0"/>
              <a:t>개체 관계를 그래프 구조로 </a:t>
            </a:r>
            <a:r>
              <a:rPr lang="ko-KR" altLang="en-US" sz="1800" b="0" dirty="0" smtClean="0"/>
              <a:t>연결하는 데이터 모델</a:t>
            </a:r>
            <a:endParaRPr lang="en-US" altLang="ko-KR" sz="1800" b="0" dirty="0" smtClean="0"/>
          </a:p>
          <a:p>
            <a:r>
              <a:rPr lang="ko-KR" altLang="en-US" sz="1800" b="0" smtClean="0"/>
              <a:t>단점 </a:t>
            </a:r>
            <a:r>
              <a:rPr lang="en-US" altLang="ko-KR" sz="1800" b="0" smtClean="0"/>
              <a:t>: </a:t>
            </a:r>
            <a:r>
              <a:rPr lang="ko-KR" altLang="en-US" sz="1800" b="0" smtClean="0"/>
              <a:t>계층형 </a:t>
            </a:r>
            <a:r>
              <a:rPr lang="ko-KR" altLang="en-US" sz="1800" b="0" dirty="0" smtClean="0"/>
              <a:t>데이터베이스에 비해 구조가 복잡</a:t>
            </a:r>
            <a:endParaRPr lang="en-US" altLang="ko-KR" sz="1800" b="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43" y="2738794"/>
            <a:ext cx="53816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05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86535" y="953725"/>
            <a:ext cx="8640960" cy="5489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dirty="0"/>
              <a:t>현재까지 가장 안정적이고 </a:t>
            </a:r>
            <a:r>
              <a:rPr lang="ko-KR" altLang="en-US" sz="1800" b="0"/>
              <a:t>효율적인 </a:t>
            </a:r>
            <a:r>
              <a:rPr lang="ko-KR" altLang="en-US" sz="1800" b="0" smtClean="0"/>
              <a:t>데이터베이스</a:t>
            </a:r>
            <a:endParaRPr lang="en-US" altLang="ko-KR" sz="18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dirty="0" smtClean="0"/>
              <a:t>개체를 테이블로 사용</a:t>
            </a:r>
            <a:r>
              <a:rPr lang="en-US" altLang="ko-KR" sz="1800" b="0" dirty="0" smtClean="0"/>
              <a:t>, </a:t>
            </a:r>
            <a:r>
              <a:rPr lang="ko-KR" altLang="en-US" sz="1800" b="0" dirty="0" smtClean="0"/>
              <a:t>개체들 </a:t>
            </a:r>
            <a:r>
              <a:rPr lang="ko-KR" altLang="en-US" sz="1800" b="0" dirty="0"/>
              <a:t>간의 공통 속성을 </a:t>
            </a:r>
            <a:r>
              <a:rPr lang="ko-KR" altLang="en-US" sz="1800" b="0"/>
              <a:t>이용해 </a:t>
            </a:r>
            <a:r>
              <a:rPr lang="ko-KR" altLang="en-US" sz="1800" b="0" smtClean="0"/>
              <a:t>서로 연결하는 </a:t>
            </a:r>
            <a:r>
              <a:rPr lang="ko-KR" altLang="en-US" sz="1800" b="0" dirty="0"/>
              <a:t>독립된 형태의 </a:t>
            </a:r>
            <a:r>
              <a:rPr lang="ko-KR" altLang="en-US" sz="1800" b="0"/>
              <a:t>데이터 </a:t>
            </a:r>
            <a:r>
              <a:rPr lang="ko-KR" altLang="en-US" sz="1800" b="0" smtClean="0"/>
              <a:t>모델</a:t>
            </a:r>
            <a:endParaRPr lang="en-US" altLang="ko-KR" sz="1800" b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smtClean="0"/>
              <a:t>관계형 데이터 모델은 데이터의 구조가 단순한 업무에 적합</a:t>
            </a:r>
            <a:endParaRPr lang="en-US" altLang="ko-KR" sz="18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altLang="ko-KR" sz="1800" b="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79" y="2708920"/>
            <a:ext cx="67151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76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6505" y="35744"/>
            <a:ext cx="8550949" cy="474662"/>
          </a:xfrm>
        </p:spPr>
        <p:txBody>
          <a:bodyPr/>
          <a:lstStyle/>
          <a:p>
            <a:r>
              <a:rPr lang="ko-KR" altLang="en-US" sz="2400" spc="-150" dirty="0"/>
              <a:t>객체 지향형 데이터베이스와 객체 </a:t>
            </a:r>
            <a:r>
              <a:rPr lang="ko-KR" altLang="en-US" sz="2400" spc="-150" dirty="0" err="1"/>
              <a:t>관계형</a:t>
            </a:r>
            <a:r>
              <a:rPr lang="ko-KR" altLang="en-US" sz="2400" spc="-150" dirty="0"/>
              <a:t> 데이터베이스</a:t>
            </a:r>
            <a:endParaRPr lang="ko-KR" altLang="en-US" sz="24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41530" y="998730"/>
            <a:ext cx="8370930" cy="56699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객체 지향형 데이터베이스</a:t>
            </a:r>
            <a:r>
              <a:rPr lang="en-US" altLang="ko-KR" sz="1800" baseline="30000" dirty="0"/>
              <a:t>OODB: Object-Oriented </a:t>
            </a:r>
            <a:r>
              <a:rPr lang="en-US" altLang="ko-KR" sz="1800" baseline="30000" dirty="0" err="1"/>
              <a:t>DataBase</a:t>
            </a:r>
            <a:r>
              <a:rPr lang="ko-KR" altLang="en-US" sz="1800" dirty="0"/>
              <a:t>는 </a:t>
            </a:r>
            <a:r>
              <a:rPr lang="ko-KR" altLang="en-US" sz="1800" dirty="0" smtClean="0"/>
              <a:t>객체 </a:t>
            </a:r>
            <a:r>
              <a:rPr lang="ko-KR" altLang="en-US" sz="1800" dirty="0"/>
              <a:t>지향 프로그래밍 개념에 기반을 </a:t>
            </a:r>
            <a:r>
              <a:rPr lang="ko-KR" altLang="en-US" sz="1800" dirty="0" smtClean="0"/>
              <a:t>둠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데이터와 </a:t>
            </a:r>
            <a:r>
              <a:rPr lang="ko-KR" altLang="en-US" dirty="0"/>
              <a:t>프로그램이 결합된 객체의 형태로 구성하여</a:t>
            </a:r>
            <a:r>
              <a:rPr lang="en-US" altLang="ko-KR" dirty="0"/>
              <a:t>, </a:t>
            </a:r>
            <a:r>
              <a:rPr lang="ko-KR" altLang="en-US" dirty="0"/>
              <a:t>복잡한 데이터 유형을 처리하기 쉽고 </a:t>
            </a:r>
            <a:r>
              <a:rPr lang="ko-KR" altLang="en-US" dirty="0" smtClean="0"/>
              <a:t>객체들을 </a:t>
            </a:r>
            <a:r>
              <a:rPr lang="ko-KR" altLang="en-US" dirty="0"/>
              <a:t>이해하기 쉽다는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객체 </a:t>
            </a:r>
            <a:r>
              <a:rPr lang="ko-KR" altLang="en-US" sz="1800" dirty="0" err="1"/>
              <a:t>관계형</a:t>
            </a:r>
            <a:r>
              <a:rPr lang="ko-KR" altLang="en-US" sz="1800" dirty="0"/>
              <a:t> 데이터베이스</a:t>
            </a:r>
            <a:r>
              <a:rPr lang="en-US" altLang="ko-KR" sz="1800" baseline="30000" dirty="0"/>
              <a:t>ORDB: </a:t>
            </a:r>
            <a:r>
              <a:rPr lang="en-US" altLang="ko-KR" sz="1800" baseline="30000"/>
              <a:t>Object-Relational </a:t>
            </a:r>
            <a:r>
              <a:rPr lang="en-US" altLang="ko-KR" sz="1800" baseline="30000" smtClean="0"/>
              <a:t>DataBase</a:t>
            </a:r>
            <a:r>
              <a:rPr lang="ko-KR" altLang="en-US" sz="1800" smtClean="0"/>
              <a:t>는 </a:t>
            </a:r>
            <a:r>
              <a:rPr lang="ko-KR" altLang="en-US" sz="1800" dirty="0" err="1"/>
              <a:t>관계형</a:t>
            </a:r>
            <a:r>
              <a:rPr lang="ko-KR" altLang="en-US" sz="1800" dirty="0"/>
              <a:t> 데이터베이스에 객체 지향 </a:t>
            </a:r>
            <a:r>
              <a:rPr lang="ko-KR" altLang="en-US" sz="1800" dirty="0" smtClean="0"/>
              <a:t>개념을 도입한 것임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27736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04093" y="3311297"/>
            <a:ext cx="7335815" cy="685800"/>
          </a:xfrm>
        </p:spPr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05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729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관계형</a:t>
            </a:r>
            <a:r>
              <a:rPr lang="ko-KR" altLang="en-US" spc="-150" dirty="0"/>
              <a:t> 데이터베이스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데이터가 테이블 형태로 </a:t>
            </a:r>
            <a:r>
              <a:rPr lang="ko-KR" altLang="en-US" dirty="0" smtClean="0"/>
              <a:t>저장됨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493785"/>
            <a:ext cx="76295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120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관계형</a:t>
            </a:r>
            <a:r>
              <a:rPr lang="ko-KR" altLang="en-US" spc="-150" dirty="0" smtClean="0"/>
              <a:t> 데이터베이스 용어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41530" y="773705"/>
            <a:ext cx="8730970" cy="56699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 smtClean="0"/>
              <a:t>테이블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ko-KR" altLang="en-US" dirty="0"/>
              <a:t>테이블</a:t>
            </a:r>
            <a:r>
              <a:rPr lang="en-US" altLang="ko-KR" baseline="30000" dirty="0"/>
              <a:t>Table</a:t>
            </a:r>
            <a:r>
              <a:rPr lang="ko-KR" altLang="en-US" dirty="0"/>
              <a:t>은 </a:t>
            </a:r>
            <a:r>
              <a:rPr lang="ko-KR" altLang="en-US" dirty="0" err="1"/>
              <a:t>릴레이션</a:t>
            </a:r>
            <a:r>
              <a:rPr lang="en-US" altLang="ko-KR" baseline="30000" dirty="0"/>
              <a:t>Relation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엔티티</a:t>
            </a:r>
            <a:r>
              <a:rPr lang="en-US" altLang="ko-KR" baseline="30000" dirty="0"/>
              <a:t>Entity</a:t>
            </a:r>
            <a:r>
              <a:rPr lang="en-US" altLang="ko-KR" dirty="0"/>
              <a:t>(</a:t>
            </a:r>
            <a:r>
              <a:rPr lang="ko-KR" altLang="en-US" dirty="0"/>
              <a:t>개체</a:t>
            </a:r>
            <a:r>
              <a:rPr lang="en-US" altLang="ko-KR" dirty="0"/>
              <a:t>)</a:t>
            </a:r>
            <a:r>
              <a:rPr lang="ko-KR" altLang="en-US" dirty="0"/>
              <a:t>라고 </a:t>
            </a:r>
            <a:r>
              <a:rPr lang="ko-KR" altLang="en-US" dirty="0" smtClean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열</a:t>
            </a:r>
            <a:r>
              <a:rPr lang="en-US" altLang="ko-KR" baseline="30000" dirty="0"/>
              <a:t>Column</a:t>
            </a:r>
            <a:r>
              <a:rPr lang="ko-KR" altLang="en-US" dirty="0"/>
              <a:t>과 행</a:t>
            </a:r>
            <a:r>
              <a:rPr lang="en-US" altLang="ko-KR" baseline="30000" dirty="0"/>
              <a:t>Row</a:t>
            </a:r>
            <a:r>
              <a:rPr lang="ko-KR" altLang="en-US" dirty="0"/>
              <a:t>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sz="1800" dirty="0" smtClean="0"/>
              <a:t>필드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ko-KR" altLang="en-US" dirty="0"/>
              <a:t>필드</a:t>
            </a:r>
            <a:r>
              <a:rPr lang="en-US" altLang="ko-KR" baseline="30000" dirty="0"/>
              <a:t>Field</a:t>
            </a:r>
            <a:r>
              <a:rPr lang="ko-KR" altLang="en-US" dirty="0"/>
              <a:t>는 속성</a:t>
            </a:r>
            <a:r>
              <a:rPr lang="en-US" altLang="ko-KR" baseline="30000" dirty="0"/>
              <a:t>Attribute</a:t>
            </a:r>
            <a:r>
              <a:rPr lang="ko-KR" altLang="en-US" dirty="0"/>
              <a:t>이라고도 하며 테이블의 열을 </a:t>
            </a:r>
            <a:r>
              <a:rPr lang="ko-KR" altLang="en-US" dirty="0" smtClean="0"/>
              <a:t>의미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sz="1800" dirty="0" smtClean="0"/>
              <a:t>레코드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ko-KR" altLang="en-US" dirty="0"/>
              <a:t>레코드</a:t>
            </a:r>
            <a:r>
              <a:rPr lang="en-US" altLang="ko-KR" baseline="30000" dirty="0"/>
              <a:t>Record</a:t>
            </a:r>
            <a:r>
              <a:rPr lang="ko-KR" altLang="en-US" dirty="0"/>
              <a:t>는 </a:t>
            </a:r>
            <a:r>
              <a:rPr lang="ko-KR" altLang="en-US" dirty="0" err="1"/>
              <a:t>투플</a:t>
            </a:r>
            <a:r>
              <a:rPr lang="en-US" altLang="ko-KR" baseline="30000" dirty="0"/>
              <a:t>Tuple</a:t>
            </a:r>
            <a:r>
              <a:rPr lang="ko-KR" altLang="en-US" dirty="0"/>
              <a:t>이라고도 하며 테이블의 행을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sz="1800" dirty="0" smtClean="0"/>
              <a:t>도메인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dirty="0"/>
              <a:t>도메인</a:t>
            </a:r>
            <a:r>
              <a:rPr lang="en-US" altLang="ko-KR" baseline="30000" dirty="0"/>
              <a:t>Domain</a:t>
            </a:r>
            <a:r>
              <a:rPr lang="ko-KR" altLang="en-US" dirty="0"/>
              <a:t>은 필드가 가질 수 있는 값들의 집합을 </a:t>
            </a:r>
            <a:r>
              <a:rPr lang="ko-KR" altLang="en-US" dirty="0" smtClean="0"/>
              <a:t>의미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필드를 생성할 때는 데이터 </a:t>
            </a:r>
            <a:r>
              <a:rPr lang="ko-KR" altLang="en-US" dirty="0" smtClean="0"/>
              <a:t>형식</a:t>
            </a:r>
            <a:r>
              <a:rPr lang="en-US" altLang="ko-KR" baseline="30000" dirty="0"/>
              <a:t>Data Type</a:t>
            </a:r>
            <a:r>
              <a:rPr lang="ko-KR" altLang="en-US" dirty="0"/>
              <a:t>을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, </a:t>
            </a:r>
            <a:r>
              <a:rPr lang="ko-KR" altLang="en-US" dirty="0"/>
              <a:t>도메인은 이러한 데이터 형식에 맞는 값들의 </a:t>
            </a:r>
            <a:r>
              <a:rPr lang="ko-KR" altLang="en-US" dirty="0" smtClean="0"/>
              <a:t>집합임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/>
              <a:t>도메인은 </a:t>
            </a:r>
            <a:r>
              <a:rPr lang="ko-KR" altLang="en-US" dirty="0" err="1"/>
              <a:t>무결성을</a:t>
            </a:r>
            <a:r>
              <a:rPr lang="ko-KR" altLang="en-US" dirty="0"/>
              <a:t> 위해 </a:t>
            </a:r>
            <a:r>
              <a:rPr lang="ko-KR" altLang="en-US" dirty="0" smtClean="0"/>
              <a:t>필요함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5368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관계형</a:t>
            </a:r>
            <a:r>
              <a:rPr lang="ko-KR" altLang="en-US" spc="-150" dirty="0" smtClean="0"/>
              <a:t> 데이터베이스 용어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296525" y="818710"/>
            <a:ext cx="8963994" cy="5669958"/>
          </a:xfrm>
        </p:spPr>
        <p:txBody>
          <a:bodyPr/>
          <a:lstStyle/>
          <a:p>
            <a:r>
              <a:rPr lang="ko-KR" altLang="en-US" sz="1800" dirty="0" smtClean="0"/>
              <a:t>키</a:t>
            </a:r>
            <a:endParaRPr lang="en-US" altLang="ko-KR" sz="1800" dirty="0" smtClean="0"/>
          </a:p>
          <a:p>
            <a:pPr lvl="1"/>
            <a:r>
              <a:rPr lang="ko-KR" altLang="en-US" dirty="0"/>
              <a:t>키</a:t>
            </a:r>
            <a:r>
              <a:rPr lang="en-US" altLang="ko-KR" baseline="30000" dirty="0"/>
              <a:t>Key</a:t>
            </a:r>
            <a:r>
              <a:rPr lang="ko-KR" altLang="en-US" dirty="0"/>
              <a:t>는 테이블 내의 레코드들을 서로 식별할 수 있는 필드의 집합을 </a:t>
            </a:r>
            <a:r>
              <a:rPr lang="ko-KR" altLang="en-US" dirty="0" smtClean="0"/>
              <a:t>의미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078850"/>
            <a:ext cx="76866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02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데이터와 정보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정보란 데이터를 처리해서 의미 </a:t>
            </a:r>
            <a:r>
              <a:rPr lang="ko-KR" altLang="en-US" dirty="0" smtClean="0"/>
              <a:t>있게 </a:t>
            </a:r>
            <a:r>
              <a:rPr lang="ko-KR" altLang="en-US" dirty="0"/>
              <a:t>가공해낸 </a:t>
            </a:r>
            <a:r>
              <a:rPr lang="ko-KR" altLang="en-US" dirty="0" smtClean="0"/>
              <a:t>결과임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1493785"/>
            <a:ext cx="4950550" cy="475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518" y="5814265"/>
            <a:ext cx="2038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데이터베이스와 데이터베이스 관리 시스템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251520" y="844065"/>
            <a:ext cx="8712474" cy="2044875"/>
          </a:xfrm>
        </p:spPr>
        <p:txBody>
          <a:bodyPr/>
          <a:lstStyle/>
          <a:p>
            <a:r>
              <a:rPr lang="ko-KR" altLang="en-US" sz="1800" dirty="0" smtClean="0"/>
              <a:t>데이터베이스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조직 </a:t>
            </a:r>
            <a:r>
              <a:rPr lang="ko-KR" altLang="en-US" dirty="0"/>
              <a:t>내에서 다수의 사용자가 공유할 수 있도록 통합하여 저장한 </a:t>
            </a:r>
            <a:r>
              <a:rPr lang="ko-KR" altLang="en-US" dirty="0" smtClean="0"/>
              <a:t>운영데이터의 집합체</a:t>
            </a:r>
            <a:endParaRPr lang="en-US" altLang="ko-KR" dirty="0" smtClean="0"/>
          </a:p>
          <a:p>
            <a:r>
              <a:rPr lang="ko-KR" altLang="en-US" sz="1800" dirty="0" smtClean="0"/>
              <a:t>데이터베이스 관리 시스템</a:t>
            </a:r>
            <a:endParaRPr lang="en-US" altLang="ko-KR" sz="1800" dirty="0" smtClean="0"/>
          </a:p>
          <a:p>
            <a:pPr lvl="1"/>
            <a:r>
              <a:rPr lang="ko-KR" altLang="en-US" dirty="0"/>
              <a:t>데이터베이스를 생성하여 </a:t>
            </a:r>
            <a:r>
              <a:rPr lang="ko-KR" altLang="en-US" dirty="0" smtClean="0"/>
              <a:t>안정적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효율적으로 운영하는데 기능을 </a:t>
            </a:r>
            <a:r>
              <a:rPr lang="ko-KR" altLang="en-US" dirty="0"/>
              <a:t>제공하는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2798930"/>
            <a:ext cx="4185465" cy="377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38" y="6227359"/>
            <a:ext cx="2497242" cy="2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7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04093" y="3311297"/>
            <a:ext cx="7335815" cy="685800"/>
          </a:xfrm>
        </p:spPr>
        <p:txBody>
          <a:bodyPr/>
          <a:lstStyle/>
          <a:p>
            <a:r>
              <a:rPr lang="en-US" altLang="ko-KR" spc="-150" dirty="0" smtClean="0"/>
              <a:t>Section</a:t>
            </a:r>
            <a:r>
              <a:rPr lang="en-US" altLang="ko-KR" dirty="0" smtClean="0"/>
              <a:t> 02 </a:t>
            </a:r>
            <a:r>
              <a:rPr lang="ko-KR" altLang="en-US" dirty="0" smtClean="0"/>
              <a:t>데이터베이스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24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데이터베이스의 이점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863715"/>
            <a:ext cx="8558949" cy="5579948"/>
          </a:xfrm>
        </p:spPr>
        <p:txBody>
          <a:bodyPr/>
          <a:lstStyle/>
          <a:p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중복성</a:t>
            </a:r>
            <a:r>
              <a:rPr lang="en-US" altLang="ko-KR" sz="1800" baseline="30000" dirty="0"/>
              <a:t> Redundancy </a:t>
            </a:r>
            <a:r>
              <a:rPr lang="ko-KR" altLang="en-US" sz="1800" dirty="0" smtClean="0"/>
              <a:t>을 최소화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조직에서는 </a:t>
            </a:r>
            <a:r>
              <a:rPr lang="ko-KR" altLang="en-US" dirty="0"/>
              <a:t>공통된 데이터를 사용할 가능성이 </a:t>
            </a:r>
            <a:r>
              <a:rPr lang="ko-KR" altLang="en-US" dirty="0" smtClean="0"/>
              <a:t>높아 데이터 </a:t>
            </a:r>
            <a:r>
              <a:rPr lang="ko-KR" altLang="en-US" dirty="0" err="1" smtClean="0"/>
              <a:t>중복성</a:t>
            </a:r>
            <a:r>
              <a:rPr lang="en-US" altLang="ko-KR" baseline="30000" dirty="0" smtClean="0"/>
              <a:t> </a:t>
            </a:r>
            <a:r>
              <a:rPr lang="ko-KR" altLang="en-US"/>
              <a:t>문제가 </a:t>
            </a:r>
            <a:r>
              <a:rPr lang="ko-KR" altLang="en-US" smtClean="0"/>
              <a:t>생기고</a:t>
            </a:r>
            <a:r>
              <a:rPr lang="en-US" altLang="ko-KR" smtClean="0"/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 </a:t>
            </a:r>
            <a:r>
              <a:rPr lang="ko-KR" altLang="en-US" dirty="0" smtClean="0"/>
              <a:t>기억 </a:t>
            </a:r>
            <a:r>
              <a:rPr lang="ko-KR" altLang="en-US" dirty="0"/>
              <a:t>장소 낭비를 </a:t>
            </a:r>
            <a:r>
              <a:rPr lang="ko-KR" altLang="en-US" dirty="0" smtClean="0"/>
              <a:t>초래</a:t>
            </a:r>
            <a:r>
              <a:rPr lang="en-US" altLang="ko-KR" dirty="0" smtClean="0"/>
              <a:t>, </a:t>
            </a:r>
            <a:r>
              <a:rPr lang="ko-KR" altLang="en-US" dirty="0"/>
              <a:t>데이터의 유지</a:t>
            </a:r>
            <a:r>
              <a:rPr lang="en-US" altLang="ko-KR" dirty="0"/>
              <a:t>·</a:t>
            </a:r>
            <a:r>
              <a:rPr lang="ko-KR" altLang="en-US" dirty="0"/>
              <a:t>보수를 어렵게 하는 </a:t>
            </a:r>
            <a:r>
              <a:rPr lang="ko-KR" altLang="en-US" dirty="0" smtClean="0"/>
              <a:t>문제점이 생김</a:t>
            </a:r>
            <a:endParaRPr lang="en-US" altLang="ko-KR" dirty="0" smtClean="0"/>
          </a:p>
          <a:p>
            <a:pPr lvl="1"/>
            <a:r>
              <a:rPr lang="ko-KR" altLang="en-US" dirty="0"/>
              <a:t>데이터베이스를 이용하면 업무 흐름에 따라 </a:t>
            </a:r>
            <a:r>
              <a:rPr lang="ko-KR" altLang="en-US" b="1" dirty="0"/>
              <a:t>데이터를 통합</a:t>
            </a:r>
            <a:r>
              <a:rPr lang="ko-KR" altLang="en-US" dirty="0"/>
              <a:t> </a:t>
            </a:r>
            <a:r>
              <a:rPr lang="ko-KR" altLang="en-US" dirty="0" smtClean="0"/>
              <a:t>및 </a:t>
            </a:r>
            <a:r>
              <a:rPr lang="ko-KR" altLang="en-US" b="1" dirty="0" smtClean="0"/>
              <a:t>분리</a:t>
            </a:r>
            <a:r>
              <a:rPr lang="ko-KR" altLang="en-US" dirty="0" smtClean="0"/>
              <a:t>하여 관리 가능해 </a:t>
            </a:r>
            <a:r>
              <a:rPr lang="ko-KR" altLang="en-US" dirty="0" err="1" smtClean="0"/>
              <a:t>중복성을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줄일수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sz="1800" dirty="0"/>
              <a:t>데이터 </a:t>
            </a:r>
            <a:r>
              <a:rPr lang="ko-KR" altLang="en-US" sz="1800" dirty="0" err="1" smtClean="0"/>
              <a:t>공유성</a:t>
            </a:r>
            <a:r>
              <a:rPr lang="en-US" altLang="ko-KR" sz="1800" baseline="30000" dirty="0"/>
              <a:t>Sharing</a:t>
            </a:r>
            <a:r>
              <a:rPr lang="ko-KR" altLang="en-US" sz="1800" dirty="0" smtClean="0"/>
              <a:t>을 최대화</a:t>
            </a:r>
            <a:endParaRPr lang="en-US" altLang="ko-KR" sz="1800" dirty="0" smtClean="0"/>
          </a:p>
          <a:p>
            <a:pPr lvl="1"/>
            <a:r>
              <a:rPr lang="ko-KR" altLang="en-US" smtClean="0"/>
              <a:t>데이터베이스는 조직 구성원들이 공동으로 소유하고 이용하는 데이터 집합</a:t>
            </a:r>
            <a:endParaRPr lang="en-US" altLang="ko-KR" smtClean="0"/>
          </a:p>
          <a:p>
            <a:pPr lvl="1"/>
            <a:r>
              <a:rPr lang="ko-KR" altLang="en-US" smtClean="0"/>
              <a:t>데이터베이스에 </a:t>
            </a:r>
            <a:r>
              <a:rPr lang="ko-KR" altLang="en-US" dirty="0"/>
              <a:t>저장된 </a:t>
            </a:r>
            <a:r>
              <a:rPr lang="ko-KR" altLang="en-US" dirty="0" smtClean="0"/>
              <a:t>공유 </a:t>
            </a:r>
            <a:r>
              <a:rPr lang="ko-KR" altLang="en-US" dirty="0"/>
              <a:t>데이터로부터 업무에 필요한 정보를 </a:t>
            </a:r>
            <a:r>
              <a:rPr lang="ko-KR" altLang="en-US" dirty="0" smtClean="0"/>
              <a:t>생성함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092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데이터베이스의 이점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800" dirty="0"/>
              <a:t>데이터 </a:t>
            </a:r>
            <a:r>
              <a:rPr lang="ko-KR" altLang="en-US" sz="1800" dirty="0" smtClean="0"/>
              <a:t>일관성</a:t>
            </a:r>
            <a:r>
              <a:rPr lang="en-US" altLang="ko-KR" sz="1800" baseline="30000" dirty="0" smtClean="0"/>
              <a:t>Consistency</a:t>
            </a:r>
            <a:r>
              <a:rPr lang="ko-KR" altLang="en-US" sz="1800" dirty="0" smtClean="0"/>
              <a:t>을 유지</a:t>
            </a:r>
            <a:endParaRPr lang="en-US" altLang="ko-KR" sz="1800" dirty="0" smtClean="0"/>
          </a:p>
          <a:p>
            <a:pPr lvl="1"/>
            <a:r>
              <a:rPr lang="ko-KR" altLang="en-US" dirty="0" err="1" smtClean="0"/>
              <a:t>중복성</a:t>
            </a:r>
            <a:r>
              <a:rPr lang="ko-KR" altLang="en-US" dirty="0" smtClean="0"/>
              <a:t> </a:t>
            </a:r>
            <a:r>
              <a:rPr lang="ko-KR" altLang="en-US" dirty="0"/>
              <a:t>문제와 밀접하게 연관되는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불일치성을 미리 방지함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1816591"/>
            <a:ext cx="4954162" cy="489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6097852"/>
            <a:ext cx="2057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03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데이터베이스의 이점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무결성</a:t>
            </a:r>
            <a:r>
              <a:rPr lang="en-US" altLang="ko-KR" sz="1800" baseline="30000" dirty="0"/>
              <a:t>Integrity</a:t>
            </a:r>
            <a:r>
              <a:rPr lang="ko-KR" altLang="en-US" sz="1800" dirty="0" smtClean="0"/>
              <a:t>을 유지</a:t>
            </a:r>
            <a:endParaRPr lang="en-US" altLang="ko-KR" sz="1800" dirty="0" smtClean="0"/>
          </a:p>
          <a:p>
            <a:pPr lvl="1"/>
            <a:r>
              <a:rPr lang="ko-KR" altLang="en-US" dirty="0"/>
              <a:t>데이터베이스에 정확한 데이터가 유지되고 있음을 </a:t>
            </a:r>
            <a:r>
              <a:rPr lang="ko-KR" altLang="en-US" dirty="0" smtClean="0"/>
              <a:t>보장</a:t>
            </a:r>
            <a:r>
              <a:rPr lang="en-US" altLang="ko-KR" dirty="0" smtClean="0"/>
              <a:t>, </a:t>
            </a:r>
            <a:r>
              <a:rPr lang="ko-KR" altLang="en-US" dirty="0"/>
              <a:t>데이터베이스에서 가장 중요한 개념 중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허가된 사람에게만 개방</a:t>
            </a:r>
            <a:r>
              <a:rPr lang="en-US" altLang="ko-KR" dirty="0" smtClean="0"/>
              <a:t>, </a:t>
            </a:r>
            <a:r>
              <a:rPr lang="ko-KR" altLang="en-US" dirty="0"/>
              <a:t>그들에 의해서만 수정될 수 </a:t>
            </a:r>
            <a:r>
              <a:rPr lang="ko-KR" altLang="en-US" dirty="0" smtClean="0"/>
              <a:t>있음을 보장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3023722"/>
            <a:ext cx="4725525" cy="364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04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데이터베이스의 이점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 독립성</a:t>
            </a:r>
            <a:r>
              <a:rPr lang="en-US" altLang="ko-KR" baseline="30000" dirty="0"/>
              <a:t>Independency</a:t>
            </a:r>
            <a:r>
              <a:rPr lang="ko-KR" altLang="en-US" dirty="0" smtClean="0"/>
              <a:t>을 유지</a:t>
            </a:r>
            <a:endParaRPr lang="en-US" altLang="ko-KR" dirty="0" smtClean="0"/>
          </a:p>
          <a:p>
            <a:pPr lvl="1"/>
            <a:r>
              <a:rPr lang="ko-KR" altLang="en-US" dirty="0"/>
              <a:t>데이터의 내용과 구조가 프로그램과는 별개로 독립되어 </a:t>
            </a:r>
            <a:r>
              <a:rPr lang="ko-KR" altLang="en-US" dirty="0" smtClean="0"/>
              <a:t>존재하는 </a:t>
            </a:r>
            <a:r>
              <a:rPr lang="ko-KR" altLang="en-US" dirty="0"/>
              <a:t>것을 </a:t>
            </a:r>
            <a:r>
              <a:rPr lang="ko-KR" altLang="en-US" dirty="0" smtClean="0"/>
              <a:t>말함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1943835"/>
            <a:ext cx="58007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497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773</Words>
  <Application>Microsoft Office PowerPoint</Application>
  <PresentationFormat>화면 슬라이드 쇼(4:3)</PresentationFormat>
  <Paragraphs>111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Section 01 데이터베이스 소개</vt:lpstr>
      <vt:lpstr>데이터와 정보</vt:lpstr>
      <vt:lpstr>데이터베이스와 데이터베이스 관리 시스템</vt:lpstr>
      <vt:lpstr>Section 02 데이터베이스 특징</vt:lpstr>
      <vt:lpstr>데이터베이스의 이점(1)</vt:lpstr>
      <vt:lpstr>데이터베이스의 이점(2)</vt:lpstr>
      <vt:lpstr>데이터베이스의 이점(3)</vt:lpstr>
      <vt:lpstr>데이터베이스의 이점(4)</vt:lpstr>
      <vt:lpstr>데이터베이스의 이점(5)</vt:lpstr>
      <vt:lpstr>Section 03 데이터베이스 구조</vt:lpstr>
      <vt:lpstr>데이터베이스 구조</vt:lpstr>
      <vt:lpstr>데이터베이스 사용자</vt:lpstr>
      <vt:lpstr>데이터베이스 언어</vt:lpstr>
      <vt:lpstr>데이터베이스 관리시스템</vt:lpstr>
      <vt:lpstr>데이터베이스 관리 시스템의 종류</vt:lpstr>
      <vt:lpstr>Section 04 데이터베이스 종류</vt:lpstr>
      <vt:lpstr>데이터베이스의 종류</vt:lpstr>
      <vt:lpstr>계층형 데이터베이스</vt:lpstr>
      <vt:lpstr>네트워크형 데이터베이스</vt:lpstr>
      <vt:lpstr>관계형 데이터베이스</vt:lpstr>
      <vt:lpstr>객체 지향형 데이터베이스와 객체 관계형 데이터베이스</vt:lpstr>
      <vt:lpstr>Section 05 관계형 데이터베이스</vt:lpstr>
      <vt:lpstr>관계형 데이터베이스 </vt:lpstr>
      <vt:lpstr>관계형 데이터베이스 용어(1)</vt:lpstr>
      <vt:lpstr>관계형 데이터베이스 용어(2)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yook</cp:lastModifiedBy>
  <cp:revision>185</cp:revision>
  <dcterms:created xsi:type="dcterms:W3CDTF">2012-07-23T02:34:37Z</dcterms:created>
  <dcterms:modified xsi:type="dcterms:W3CDTF">2016-09-05T11:04:09Z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