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07" r:id="rId2"/>
    <p:sldId id="384" r:id="rId3"/>
    <p:sldId id="409" r:id="rId4"/>
    <p:sldId id="385" r:id="rId5"/>
    <p:sldId id="387" r:id="rId6"/>
    <p:sldId id="388" r:id="rId7"/>
    <p:sldId id="393" r:id="rId8"/>
    <p:sldId id="395" r:id="rId9"/>
    <p:sldId id="389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EACA943-14F6-4BBA-918A-8DB41C78ED83}">
          <p14:sldIdLst>
            <p14:sldId id="407"/>
            <p14:sldId id="384"/>
          </p14:sldIdLst>
        </p14:section>
        <p14:section name="1.2 일상생활의 데이터베이스" id="{8E7E59F0-97BD-4BD4-9CE8-63FCDA82F986}">
          <p14:sldIdLst>
            <p14:sldId id="409"/>
            <p14:sldId id="385"/>
            <p14:sldId id="387"/>
            <p14:sldId id="388"/>
            <p14:sldId id="393"/>
            <p14:sldId id="395"/>
          </p14:sldIdLst>
        </p14:section>
        <p14:section name="02 데이터베이스 시스템의 발전" id="{546BA5A9-FBAF-45E9-94B3-E38123420AE3}">
          <p14:sldIdLst>
            <p14:sldId id="389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5" autoAdjust="0"/>
    <p:restoredTop sz="86464" autoAdjust="0"/>
  </p:normalViewPr>
  <p:slideViewPr>
    <p:cSldViewPr>
      <p:cViewPr varScale="1">
        <p:scale>
          <a:sx n="120" d="100"/>
          <a:sy n="120" d="100"/>
        </p:scale>
        <p:origin x="-102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28"/>
    </p:cViewPr>
  </p:sorter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2016-08-30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847C4DDE-C84D-41DC-9A91-E7D2FA8A55DC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1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29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527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1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11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86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4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데이터는 끊임없이 만들어진다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데이터가 모이면 정보가 되고</a:t>
            </a:r>
            <a:r>
              <a:rPr lang="en-US" altLang="ko-KR" smtClean="0"/>
              <a:t>, </a:t>
            </a:r>
            <a:r>
              <a:rPr lang="ko-KR" altLang="en-US" smtClean="0"/>
              <a:t>정보가 모이면 지식이 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데이터</a:t>
            </a:r>
            <a:r>
              <a:rPr lang="en-US" altLang="ko-KR" smtClean="0"/>
              <a:t>, </a:t>
            </a:r>
            <a:r>
              <a:rPr lang="ko-KR" altLang="en-US" smtClean="0"/>
              <a:t>정보</a:t>
            </a:r>
            <a:r>
              <a:rPr lang="en-US" altLang="ko-KR" smtClean="0"/>
              <a:t>, </a:t>
            </a:r>
            <a:r>
              <a:rPr lang="ko-KR" altLang="en-US" smtClean="0"/>
              <a:t>지식은 사람이 모두 기억할 수 없어 컴퓨터에 저장하여 관리하는데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이를 데이터베이스 시스템이라 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그러면 데이터베이스 시스템에서 어떻게 데이터를 저장하고 어떻게 원하는 데이터만</a:t>
            </a:r>
            <a:endParaRPr lang="en-US" altLang="ko-KR" smtClean="0"/>
          </a:p>
          <a:p>
            <a:r>
              <a:rPr lang="ko-KR" altLang="en-US" smtClean="0"/>
              <a:t>찾아내는지 알아보자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74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84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38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32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96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83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06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8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4459288"/>
            <a:ext cx="9144000" cy="2398712"/>
          </a:xfrm>
          <a:prstGeom prst="rect">
            <a:avLst/>
          </a:prstGeom>
          <a:solidFill>
            <a:srgbClr val="4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" y="184448"/>
            <a:ext cx="9065138" cy="419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35635E76-3045-454A-B775-849B686FE11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1장. 데이터베이스 시스템</a:t>
            </a:r>
            <a:endParaRPr lang="en-US" altLang="ko-KR"/>
          </a:p>
        </p:txBody>
      </p:sp>
      <p:sp>
        <p:nvSpPr>
          <p:cNvPr id="7" name="TextBox 6"/>
          <p:cNvSpPr txBox="1"/>
          <p:nvPr userDrawn="1"/>
        </p:nvSpPr>
        <p:spPr>
          <a:xfrm>
            <a:off x="7066155" y="6089600"/>
            <a:ext cx="17643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1500" b="1" smtClean="0">
                <a:latin typeface="+mn-ea"/>
                <a:ea typeface="+mn-ea"/>
              </a:rPr>
              <a:t>擔當敎授 </a:t>
            </a:r>
            <a:r>
              <a:rPr lang="en-US" altLang="ko-KR" sz="1500" b="1" smtClean="0">
                <a:latin typeface="+mn-ea"/>
                <a:ea typeface="+mn-ea"/>
              </a:rPr>
              <a:t>: </a:t>
            </a:r>
            <a:r>
              <a:rPr lang="ko-KR" altLang="en-US" sz="1500" b="1" smtClean="0">
                <a:latin typeface="+mn-ea"/>
                <a:ea typeface="+mn-ea"/>
              </a:rPr>
              <a:t>陸桂山</a:t>
            </a:r>
            <a:endParaRPr lang="ko-KR" altLang="en-US" sz="1500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21705" y="341933"/>
            <a:ext cx="2322333" cy="2937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ko-KR" altLang="en-US" sz="1500" b="1" smtClean="0">
                <a:solidFill>
                  <a:schemeClr val="accent2"/>
                </a:solidFill>
                <a:latin typeface="HY동녘M" pitchFamily="18" charset="-127"/>
                <a:ea typeface="HY동녘M" pitchFamily="18" charset="-127"/>
              </a:rPr>
              <a:t>데이터베이스 </a:t>
            </a:r>
            <a:r>
              <a:rPr lang="en-US" altLang="ko-KR" sz="1500" b="1" smtClean="0">
                <a:solidFill>
                  <a:schemeClr val="accent2"/>
                </a:solidFill>
                <a:latin typeface="HY동녘M" pitchFamily="18" charset="-127"/>
                <a:ea typeface="HY동녘M" pitchFamily="18" charset="-127"/>
              </a:rPr>
              <a:t> 1_2 </a:t>
            </a:r>
            <a:r>
              <a:rPr lang="ko-KR" altLang="en-US" sz="1500" b="1" smtClean="0">
                <a:solidFill>
                  <a:schemeClr val="accent2"/>
                </a:solidFill>
                <a:latin typeface="HY동녘M" pitchFamily="18" charset="-127"/>
                <a:ea typeface="HY동녘M" pitchFamily="18" charset="-127"/>
              </a:rPr>
              <a:t>보충</a:t>
            </a:r>
            <a:r>
              <a:rPr lang="en-US" altLang="ko-KR" sz="1500" b="1" smtClean="0">
                <a:solidFill>
                  <a:schemeClr val="accent2"/>
                </a:solidFill>
                <a:latin typeface="HY동녘M" pitchFamily="18" charset="-127"/>
                <a:ea typeface="HY동녘M" pitchFamily="18" charset="-127"/>
              </a:rPr>
              <a:t> </a:t>
            </a:r>
            <a:endParaRPr lang="ko-KR" altLang="en-US" sz="1500" b="1" dirty="0" smtClean="0">
              <a:solidFill>
                <a:schemeClr val="accent2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19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251520" y="764704"/>
            <a:ext cx="8640960" cy="0"/>
          </a:xfrm>
          <a:prstGeom prst="line">
            <a:avLst/>
          </a:prstGeom>
          <a:ln w="444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468313" y="908050"/>
            <a:ext cx="8424862" cy="5761038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400">
                <a:latin typeface="나눔고딕" pitchFamily="50" charset="-127"/>
                <a:ea typeface="나눔고딕" pitchFamily="50" charset="-127"/>
              </a:defRPr>
            </a:lvl1pPr>
            <a:lvl2pPr>
              <a:defRPr sz="2000">
                <a:latin typeface="나눔고딕" pitchFamily="50" charset="-127"/>
                <a:ea typeface="나눔고딕" pitchFamily="50" charset="-127"/>
              </a:defRPr>
            </a:lvl2pPr>
            <a:lvl3pPr>
              <a:defRPr sz="1800">
                <a:latin typeface="나눔고딕" pitchFamily="50" charset="-127"/>
                <a:ea typeface="나눔고딕" pitchFamily="50" charset="-127"/>
              </a:defRPr>
            </a:lvl3pPr>
            <a:lvl4pPr>
              <a:defRPr sz="1600">
                <a:latin typeface="나눔고딕" pitchFamily="50" charset="-127"/>
                <a:ea typeface="나눔고딕" pitchFamily="50" charset="-127"/>
              </a:defRPr>
            </a:lvl4pPr>
            <a:lvl5pPr>
              <a:defRPr sz="16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52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4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406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0"/>
            <a:ext cx="27718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88853" y="595841"/>
            <a:ext cx="5451499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SQL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Server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로 배우는 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692696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692696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692696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692696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2124744" y="692696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4464496" y="692696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6804248" y="692696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0" y="692696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692696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692696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692696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0" y="692696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4134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44016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692696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464496" y="692696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692696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0" y="692696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2016-08-30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모서리가 둥근 직사각형 8"/>
          <p:cNvSpPr/>
          <p:nvPr userDrawn="1"/>
        </p:nvSpPr>
        <p:spPr>
          <a:xfrm>
            <a:off x="209006" y="217715"/>
            <a:ext cx="8743405" cy="6322422"/>
          </a:xfrm>
          <a:prstGeom prst="roundRect">
            <a:avLst>
              <a:gd name="adj" fmla="val 5013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8" r:id="rId10"/>
    <p:sldLayoutId id="214748369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 bwMode="auto">
          <a:xfrm>
            <a:off x="2375556" y="2098717"/>
            <a:ext cx="43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3600" smtClean="0">
                <a:solidFill>
                  <a:srgbClr val="7030A0"/>
                </a:solidFill>
                <a:latin typeface="HY견고딕" pitchFamily="18" charset="-127"/>
                <a:ea typeface="HY견고딕" pitchFamily="18" charset="-127"/>
              </a:rPr>
              <a:t>데이터베이스</a:t>
            </a:r>
            <a:endParaRPr lang="ko-KR" altLang="en-US" sz="3600" dirty="0" smtClean="0">
              <a:solidFill>
                <a:srgbClr val="7030A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50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[1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마당서점의 시작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1844824"/>
            <a:ext cx="7393260" cy="2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4827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근처 학교의 학생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주민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사장이 직접 도서 안내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회계업무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계산기 사용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장부에 기록</a:t>
                      </a:r>
                      <a:endParaRPr kumimoji="0" lang="ko-KR" alt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1955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>
                <a:latin typeface="돋움" pitchFamily="50" charset="-127"/>
                <a:ea typeface="돋움" pitchFamily="50" charset="-127"/>
              </a:rPr>
              <a:t>&lt;</a:t>
            </a:r>
            <a:r>
              <a:rPr lang="ko-KR" altLang="en-US" sz="1600" b="1" smtClean="0">
                <a:latin typeface="돋움" pitchFamily="50" charset="-127"/>
                <a:ea typeface="돋움" pitchFamily="50" charset="-127"/>
              </a:rPr>
              <a:t>마당서점 초기</a:t>
            </a:r>
            <a:r>
              <a:rPr lang="en-US" altLang="ko-KR" sz="1600" b="1" smtClean="0">
                <a:latin typeface="돋움" pitchFamily="50" charset="-127"/>
                <a:ea typeface="돋움" pitchFamily="50" charset="-127"/>
              </a:rPr>
              <a:t>&gt;</a:t>
            </a:r>
            <a:endParaRPr lang="ko-KR" altLang="en-US" sz="16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[2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컴퓨터의 도입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00847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1000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근처 학교의 학생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주민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컴퓨터를 이용하여 도서 검색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직원 고용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회계업무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사용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시스템</a:t>
                      </a:r>
                      <a:endParaRPr kumimoji="0" lang="ko-KR" altLang="en-US" sz="1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568" y="5733256"/>
            <a:ext cx="201622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smtClean="0">
                <a:latin typeface="돋움" pitchFamily="50" charset="-127"/>
                <a:ea typeface="돋움" pitchFamily="50" charset="-127"/>
              </a:rPr>
              <a:t>&lt;</a:t>
            </a:r>
            <a:r>
              <a:rPr lang="ko-KR" altLang="en-US" sz="1600" b="1" smtClean="0">
                <a:latin typeface="돋움" pitchFamily="50" charset="-127"/>
                <a:ea typeface="돋움" pitchFamily="50" charset="-127"/>
              </a:rPr>
              <a:t>마당서점 전산화</a:t>
            </a:r>
            <a:r>
              <a:rPr lang="en-US" altLang="ko-KR" sz="1600" b="1" smtClean="0">
                <a:latin typeface="돋움" pitchFamily="50" charset="-127"/>
                <a:ea typeface="돋움" pitchFamily="50" charset="-127"/>
              </a:rPr>
              <a:t>&gt;</a:t>
            </a:r>
            <a:endParaRPr lang="ko-KR" altLang="en-US" sz="16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50157"/>
            <a:ext cx="6048151" cy="258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2.1.3 [3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지점 개설 및 데이터베이스 구축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27063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10,000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서울 지역 고객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클라이언트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시스템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지점을 연결하여 도서 검색 서비스 제공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회계업무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사용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시스템</a:t>
                      </a:r>
                      <a:endParaRPr kumimoji="0" lang="ko-KR" altLang="en-US" sz="1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1954" y="5733256"/>
            <a:ext cx="2353861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&lt;</a:t>
            </a:r>
            <a:r>
              <a:rPr lang="ko-KR" altLang="en-US" sz="1600" b="1" smtClean="0">
                <a:latin typeface="돋움" pitchFamily="50" charset="-127"/>
                <a:ea typeface="돋움" pitchFamily="50" charset="-127"/>
              </a:rPr>
              <a:t>마당서점 </a:t>
            </a:r>
            <a:r>
              <a:rPr lang="en-US" altLang="ko-KR" sz="1600" b="1" smtClean="0">
                <a:latin typeface="돋움" pitchFamily="50" charset="-127"/>
                <a:ea typeface="돋움" pitchFamily="50" charset="-127"/>
              </a:rPr>
              <a:t>DBMS </a:t>
            </a:r>
            <a:r>
              <a:rPr lang="ko-KR" altLang="en-US" sz="1600" b="1" smtClean="0">
                <a:latin typeface="돋움" pitchFamily="50" charset="-127"/>
                <a:ea typeface="돋움" pitchFamily="50" charset="-127"/>
              </a:rPr>
              <a:t>도입</a:t>
            </a:r>
            <a:r>
              <a:rPr lang="en-US" altLang="ko-KR" sz="1600" b="1" smtClean="0">
                <a:latin typeface="돋움" pitchFamily="50" charset="-127"/>
                <a:ea typeface="돋움" pitchFamily="50" charset="-127"/>
              </a:rPr>
              <a:t>&gt;</a:t>
            </a:r>
            <a:endParaRPr lang="ko-KR" altLang="en-US" sz="16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62114"/>
            <a:ext cx="7668344" cy="268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2.1.4 [4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홈페이지 구축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739109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100,000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국민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전국으로 배송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인터넷으로 도서 검색 및 주문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인사업무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컴퓨터와 인터넷 사용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지점 간 연계</a:t>
                      </a:r>
                      <a:endParaRPr kumimoji="0" lang="ko-KR" alt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1954" y="5733256"/>
            <a:ext cx="3145949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&lt;</a:t>
            </a:r>
            <a:r>
              <a:rPr lang="ko-KR" altLang="en-US" sz="1600" b="1" smtClean="0">
                <a:latin typeface="돋움" pitchFamily="50" charset="-127"/>
                <a:ea typeface="돋움" pitchFamily="50" charset="-127"/>
              </a:rPr>
              <a:t>마당서점 </a:t>
            </a:r>
            <a:r>
              <a:rPr lang="ko-KR" altLang="en-US" sz="1600" b="1" dirty="0" smtClean="0">
                <a:latin typeface="돋움" pitchFamily="50" charset="-127"/>
                <a:ea typeface="돋움" pitchFamily="50" charset="-127"/>
              </a:rPr>
              <a:t>인터넷 </a:t>
            </a:r>
            <a:r>
              <a:rPr lang="ko-KR" altLang="en-US" sz="1600" b="1" smtClean="0">
                <a:latin typeface="돋움" pitchFamily="50" charset="-127"/>
                <a:ea typeface="돋움" pitchFamily="50" charset="-127"/>
              </a:rPr>
              <a:t>서비스 실시</a:t>
            </a:r>
            <a:r>
              <a:rPr lang="en-US" altLang="ko-KR" sz="1600" b="1" smtClean="0">
                <a:latin typeface="돋움" pitchFamily="50" charset="-127"/>
                <a:ea typeface="돋움" pitchFamily="50" charset="-127"/>
              </a:rPr>
              <a:t>&gt;</a:t>
            </a:r>
            <a:endParaRPr lang="ko-KR" altLang="en-US" sz="16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88256"/>
            <a:ext cx="7344816" cy="254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2.1.5 [5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인터넷 쇼핑몰 운영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60941"/>
              </p:ext>
            </p:extLst>
          </p:nvPr>
        </p:nvGraphicFramePr>
        <p:xfrm>
          <a:off x="1403648" y="414908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1,000,000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국민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전국으로 배송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 종합 쇼핑 서비스 제공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인사업무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컴퓨터와 인터넷 사용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DB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여러 개 구축</a:t>
                      </a:r>
                      <a:endParaRPr kumimoji="0" lang="ko-KR" alt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62055" y="5476678"/>
            <a:ext cx="2929925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smtClean="0">
                <a:latin typeface="돋움" pitchFamily="50" charset="-127"/>
                <a:ea typeface="돋움" pitchFamily="50" charset="-127"/>
              </a:rPr>
              <a:t>&lt;</a:t>
            </a:r>
            <a:r>
              <a:rPr lang="ko-KR" altLang="en-US" sz="1600" b="1" smtClean="0">
                <a:latin typeface="돋움" pitchFamily="50" charset="-127"/>
                <a:ea typeface="돋움" pitchFamily="50" charset="-127"/>
              </a:rPr>
              <a:t>마당서점 </a:t>
            </a:r>
            <a:r>
              <a:rPr lang="ko-KR" altLang="en-US" sz="1600" b="1" dirty="0" smtClean="0">
                <a:latin typeface="돋움" pitchFamily="50" charset="-127"/>
                <a:ea typeface="돋움" pitchFamily="50" charset="-127"/>
              </a:rPr>
              <a:t>인터넷 </a:t>
            </a:r>
            <a:r>
              <a:rPr lang="ko-KR" altLang="en-US" sz="1600" b="1" smtClean="0">
                <a:latin typeface="돋움" pitchFamily="50" charset="-127"/>
                <a:ea typeface="돋움" pitchFamily="50" charset="-127"/>
              </a:rPr>
              <a:t>쇼핑몰 운영</a:t>
            </a:r>
            <a:r>
              <a:rPr lang="en-US" altLang="ko-KR" sz="1600" b="1" smtClean="0">
                <a:latin typeface="돋움" pitchFamily="50" charset="-127"/>
                <a:ea typeface="돋움" pitchFamily="50" charset="-127"/>
              </a:rPr>
              <a:t>&gt;</a:t>
            </a:r>
            <a:endParaRPr lang="ko-KR" altLang="en-US" sz="16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268760"/>
            <a:ext cx="6984776" cy="254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마당서점과 데이터베이스 시스템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716" y="920411"/>
            <a:ext cx="471936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smtClean="0">
                <a:latin typeface="돋움" pitchFamily="50" charset="-127"/>
                <a:ea typeface="돋움" pitchFamily="50" charset="-127"/>
              </a:rPr>
              <a:t>정보통신기술의 </a:t>
            </a:r>
            <a:r>
              <a:rPr lang="ko-KR" altLang="en-US" sz="1600" b="1" dirty="0" smtClean="0">
                <a:latin typeface="돋움" pitchFamily="50" charset="-127"/>
                <a:ea typeface="돋움" pitchFamily="50" charset="-127"/>
              </a:rPr>
              <a:t>발전과 마당서점의 성장</a:t>
            </a:r>
            <a:endParaRPr lang="ko-KR" altLang="en-US" sz="16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031187"/>
              </p:ext>
            </p:extLst>
          </p:nvPr>
        </p:nvGraphicFramePr>
        <p:xfrm>
          <a:off x="572716" y="1412776"/>
          <a:ext cx="7814853" cy="4721640"/>
        </p:xfrm>
        <a:graphic>
          <a:graphicData uri="http://schemas.openxmlformats.org/drawingml/2006/table">
            <a:tbl>
              <a:tblPr/>
              <a:tblGrid>
                <a:gridCol w="1572911"/>
                <a:gridCol w="1572911"/>
                <a:gridCol w="4669031"/>
              </a:tblGrid>
              <a:tr h="39347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단계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시기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주요 특징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정보기술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마당서점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1970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사장이 모든 도서의 제목과 가격을 기억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매출과 판매가 컴퓨터 없이 관리됨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매출에 대한 내용이 정확하지 않음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 없음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초기전산화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1980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컴퓨터를 이용한 초기 응용 프로그램으로 업무 처리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 시스템 사용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 대의 컴퓨터에서만 판매 및 매출 관리</a:t>
                      </a:r>
                      <a:endParaRPr lang="ko-KR" altLang="en-US" sz="13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1990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지점 간 클라이언트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서버 시스템을 도입하여 업무 처리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관리 시스템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(DBMS)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도입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원격통신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홈페이지 구축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인터넷을 이용하여 도서 검색 및 주문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웹 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시스템으로 불특정 다수 고객 유치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고객이 지리적으로 넓게 분산됨</a:t>
                      </a:r>
                      <a:endParaRPr lang="ko-KR" altLang="en-US" sz="13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 쇼핑몰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도서뿐만 아니라 음반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액세서리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공연 티켓까지 판매하는 인터넷 쇼핑몰로 확대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 외 상품의 매출 비중이 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이상으로 늘어남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정보 시스템의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802986"/>
            <a:ext cx="8064896" cy="2088232"/>
          </a:xfrm>
        </p:spPr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 smtClean="0"/>
              <a:t>파일 시스템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ko-KR" altLang="en-US" sz="1200" b="0" dirty="0" smtClean="0"/>
              <a:t>파일 시스템은 데이터를 </a:t>
            </a:r>
            <a:r>
              <a:rPr lang="ko-KR" altLang="en-US" sz="1200" dirty="0" smtClean="0">
                <a:solidFill>
                  <a:srgbClr val="FF0000"/>
                </a:solidFill>
              </a:rPr>
              <a:t>파일 단위</a:t>
            </a:r>
            <a:r>
              <a:rPr lang="ko-KR" altLang="en-US" sz="1200" b="0" dirty="0" smtClean="0"/>
              <a:t>로 </a:t>
            </a:r>
            <a:r>
              <a:rPr lang="ko-KR" altLang="en-US" sz="1200" dirty="0" smtClean="0">
                <a:solidFill>
                  <a:srgbClr val="FF0000"/>
                </a:solidFill>
              </a:rPr>
              <a:t>파일 서버</a:t>
            </a:r>
            <a:r>
              <a:rPr lang="ko-KR" altLang="en-US" sz="1200" b="0" dirty="0" smtClean="0"/>
              <a:t>에 </a:t>
            </a:r>
            <a:r>
              <a:rPr lang="ko-KR" altLang="en-US" sz="1200" dirty="0" smtClean="0">
                <a:solidFill>
                  <a:srgbClr val="FF0000"/>
                </a:solidFill>
              </a:rPr>
              <a:t>저장</a:t>
            </a:r>
            <a:r>
              <a:rPr lang="ko-KR" altLang="en-US" sz="1200" b="0" dirty="0" smtClean="0"/>
              <a:t>한다</a:t>
            </a:r>
            <a:r>
              <a:rPr lang="en-US" altLang="ko-KR" sz="1200" b="0" smtClean="0"/>
              <a:t>. </a:t>
            </a:r>
          </a:p>
          <a:p>
            <a:pPr>
              <a:buNone/>
            </a:pPr>
            <a:r>
              <a:rPr lang="en-US" altLang="ko-KR" sz="1200" b="0"/>
              <a:t> </a:t>
            </a:r>
            <a:r>
              <a:rPr lang="en-US" altLang="ko-KR" sz="1200" b="0" smtClean="0"/>
              <a:t>      </a:t>
            </a:r>
            <a:r>
              <a:rPr lang="ko-KR" altLang="en-US" sz="1200" b="0" smtClean="0"/>
              <a:t>각각의</a:t>
            </a:r>
            <a:r>
              <a:rPr lang="en-US" altLang="ko-KR" sz="1200" b="0" smtClean="0"/>
              <a:t> </a:t>
            </a:r>
            <a:r>
              <a:rPr lang="ko-KR" altLang="en-US" sz="1200" b="0" dirty="0" smtClean="0"/>
              <a:t>컴퓨터는 </a:t>
            </a:r>
            <a:r>
              <a:rPr lang="en-US" altLang="ko-KR" sz="1200" dirty="0" smtClean="0">
                <a:solidFill>
                  <a:srgbClr val="FF0000"/>
                </a:solidFill>
              </a:rPr>
              <a:t>LAN(Local Area Network)</a:t>
            </a:r>
            <a:r>
              <a:rPr lang="ko-KR" altLang="en-US" sz="1200" b="0" dirty="0" smtClean="0"/>
              <a:t>을 통하여 파일 서버에 연결되어 있고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파일 서버에 저장된 데이터를 사용하기 위해 각 컴퓨터의 응용 프로그램에서 </a:t>
            </a:r>
            <a:r>
              <a:rPr lang="ko-KR" altLang="en-US" sz="1200" dirty="0" smtClean="0"/>
              <a:t>열기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닫기</a:t>
            </a:r>
            <a:r>
              <a:rPr lang="en-US" altLang="ko-KR" sz="1200" dirty="0" smtClean="0"/>
              <a:t>(open/close)</a:t>
            </a:r>
            <a:r>
              <a:rPr lang="ko-KR" altLang="en-US" sz="1200" dirty="0" smtClean="0"/>
              <a:t>를 </a:t>
            </a:r>
            <a:r>
              <a:rPr lang="ko-KR" altLang="en-US" sz="1200" smtClean="0"/>
              <a:t>요청</a:t>
            </a:r>
            <a:r>
              <a:rPr lang="ko-KR" altLang="en-US" sz="1200" b="0" smtClean="0"/>
              <a:t>한다</a:t>
            </a:r>
            <a:r>
              <a:rPr lang="en-US" altLang="ko-KR" sz="1200" b="0" smtClean="0"/>
              <a:t>.</a:t>
            </a:r>
          </a:p>
          <a:p>
            <a:pPr>
              <a:buNone/>
            </a:pPr>
            <a:r>
              <a:rPr lang="en-US" altLang="ko-KR" sz="1200" b="0"/>
              <a:t> </a:t>
            </a:r>
            <a:r>
              <a:rPr lang="en-US" altLang="ko-KR" sz="1200" b="0" smtClean="0"/>
              <a:t>     </a:t>
            </a:r>
            <a:r>
              <a:rPr lang="ko-KR" altLang="en-US" sz="1200" b="0" smtClean="0"/>
              <a:t>파일 </a:t>
            </a:r>
            <a:r>
              <a:rPr lang="ko-KR" altLang="en-US" sz="1200" b="0" dirty="0" smtClean="0"/>
              <a:t>시스템은 </a:t>
            </a:r>
            <a:r>
              <a:rPr lang="ko-KR" altLang="en-US" sz="1200" dirty="0" smtClean="0">
                <a:solidFill>
                  <a:srgbClr val="FF0000"/>
                </a:solidFill>
              </a:rPr>
              <a:t>각 응용 프로그램이 독립적</a:t>
            </a:r>
            <a:r>
              <a:rPr lang="ko-KR" altLang="en-US" sz="1200" b="0" dirty="0" smtClean="0"/>
              <a:t>으로 파일을 다루기 때문에 </a:t>
            </a:r>
            <a:r>
              <a:rPr lang="ko-KR" altLang="en-US" sz="1200" dirty="0" smtClean="0">
                <a:solidFill>
                  <a:srgbClr val="FF0000"/>
                </a:solidFill>
              </a:rPr>
              <a:t>데이터가 중복 저장될 가능성</a:t>
            </a:r>
            <a:r>
              <a:rPr lang="ko-KR" altLang="en-US" sz="1200" b="0" dirty="0" smtClean="0"/>
              <a:t>이 있고</a:t>
            </a:r>
            <a:r>
              <a:rPr lang="en-US" altLang="ko-KR" sz="1200" b="0" smtClean="0"/>
              <a:t>, </a:t>
            </a:r>
          </a:p>
          <a:p>
            <a:pPr>
              <a:buNone/>
            </a:pPr>
            <a:r>
              <a:rPr lang="en-US" altLang="ko-KR" sz="1200" b="0"/>
              <a:t> </a:t>
            </a:r>
            <a:r>
              <a:rPr lang="en-US" altLang="ko-KR" sz="1200" b="0" smtClean="0"/>
              <a:t>     </a:t>
            </a:r>
            <a:r>
              <a:rPr lang="ko-KR" altLang="en-US" sz="1200" b="0" smtClean="0"/>
              <a:t>동시에 </a:t>
            </a:r>
            <a:r>
              <a:rPr lang="ko-KR" altLang="en-US" sz="1200" b="0" dirty="0" smtClean="0"/>
              <a:t>파일을 다루기 때문에 </a:t>
            </a:r>
            <a:r>
              <a:rPr lang="ko-KR" altLang="en-US" sz="1200" dirty="0" smtClean="0">
                <a:solidFill>
                  <a:srgbClr val="FF0000"/>
                </a:solidFill>
              </a:rPr>
              <a:t>데이터의 일관성이 훼손</a:t>
            </a:r>
            <a:r>
              <a:rPr lang="ko-KR" altLang="en-US" sz="1200" b="0" dirty="0" smtClean="0"/>
              <a:t>될 수 있다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780928"/>
            <a:ext cx="468052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정보 시스템의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836712"/>
            <a:ext cx="8064896" cy="3600400"/>
          </a:xfrm>
        </p:spPr>
        <p:txBody>
          <a:bodyPr/>
          <a:lstStyle/>
          <a:p>
            <a:pPr>
              <a:buFont typeface="Wingdings" pitchFamily="2" charset="2"/>
              <a:buChar char=""/>
            </a:pPr>
            <a:r>
              <a:rPr lang="ko-KR" altLang="en-US" dirty="0" smtClean="0"/>
              <a:t>데이터베이스 시스템</a:t>
            </a:r>
            <a:endParaRPr lang="en-US" altLang="ko-KR" dirty="0" smtClean="0"/>
          </a:p>
          <a:p>
            <a:pPr algn="just">
              <a:buNone/>
            </a:pPr>
            <a:r>
              <a:rPr lang="en-US" altLang="ko-KR" dirty="0" smtClean="0"/>
              <a:t>     </a:t>
            </a:r>
            <a:r>
              <a:rPr lang="en-US" altLang="ko-KR" sz="1200" b="0" dirty="0" smtClean="0"/>
              <a:t>DBMS</a:t>
            </a:r>
            <a:r>
              <a:rPr lang="ko-KR" altLang="en-US" sz="1200" b="0" dirty="0" smtClean="0"/>
              <a:t>를 도입하여 </a:t>
            </a:r>
            <a:r>
              <a:rPr lang="ko-KR" altLang="en-US" sz="1200" dirty="0" smtClean="0">
                <a:solidFill>
                  <a:srgbClr val="FF0000"/>
                </a:solidFill>
              </a:rPr>
              <a:t>데이터를 통합 관리하는 시스템</a:t>
            </a:r>
            <a:r>
              <a:rPr lang="ko-KR" altLang="en-US" sz="1200" b="0" dirty="0" smtClean="0"/>
              <a:t>이다</a:t>
            </a:r>
            <a:r>
              <a:rPr lang="en-US" altLang="ko-KR" sz="1200" b="0" smtClean="0"/>
              <a:t>. </a:t>
            </a:r>
          </a:p>
          <a:p>
            <a:pPr algn="just">
              <a:buNone/>
            </a:pPr>
            <a:r>
              <a:rPr lang="en-US" altLang="ko-KR" sz="1200" b="0"/>
              <a:t> </a:t>
            </a:r>
            <a:r>
              <a:rPr lang="en-US" altLang="ko-KR" sz="1200" b="0" smtClean="0"/>
              <a:t>     </a:t>
            </a:r>
            <a:r>
              <a:rPr lang="ko-KR" altLang="en-US" sz="1200" b="0" smtClean="0"/>
              <a:t>데이터베이스 </a:t>
            </a:r>
            <a:r>
              <a:rPr lang="ko-KR" altLang="en-US" sz="1200" b="0" dirty="0" smtClean="0"/>
              <a:t>시스템은 </a:t>
            </a:r>
            <a:r>
              <a:rPr lang="ko-KR" altLang="en-US" sz="1200" dirty="0" smtClean="0">
                <a:solidFill>
                  <a:srgbClr val="FF0000"/>
                </a:solidFill>
              </a:rPr>
              <a:t>클라이언트</a:t>
            </a:r>
            <a:r>
              <a:rPr lang="en-US" altLang="ko-KR" sz="1200" dirty="0" smtClean="0">
                <a:solidFill>
                  <a:srgbClr val="FF0000"/>
                </a:solidFill>
              </a:rPr>
              <a:t>-</a:t>
            </a:r>
            <a:r>
              <a:rPr lang="ko-KR" altLang="en-US" sz="1200" dirty="0" smtClean="0">
                <a:solidFill>
                  <a:srgbClr val="FF0000"/>
                </a:solidFill>
              </a:rPr>
              <a:t>서버 시스템</a:t>
            </a:r>
            <a:r>
              <a:rPr lang="ko-KR" altLang="en-US" sz="1200" b="0" dirty="0" smtClean="0"/>
              <a:t>으로</a:t>
            </a:r>
            <a:r>
              <a:rPr lang="en-US" altLang="ko-KR" sz="1200" b="0" dirty="0" smtClean="0"/>
              <a:t>, DBMS</a:t>
            </a:r>
            <a:r>
              <a:rPr lang="ko-KR" altLang="en-US" sz="1200" b="0" dirty="0" smtClean="0"/>
              <a:t>가 설치되어 데이터를 가진 쪽을 </a:t>
            </a:r>
            <a:r>
              <a:rPr lang="ko-KR" altLang="en-US" sz="1200" dirty="0" smtClean="0">
                <a:solidFill>
                  <a:srgbClr val="FF0000"/>
                </a:solidFill>
              </a:rPr>
              <a:t>서버</a:t>
            </a:r>
            <a:r>
              <a:rPr lang="en-US" altLang="ko-KR" sz="1200" dirty="0" smtClean="0">
                <a:solidFill>
                  <a:srgbClr val="FF0000"/>
                </a:solidFill>
              </a:rPr>
              <a:t>(server)</a:t>
            </a:r>
            <a:r>
              <a:rPr lang="en-US" altLang="ko-KR" sz="1200" b="0" dirty="0" smtClean="0"/>
              <a:t>,</a:t>
            </a:r>
            <a:r>
              <a:rPr lang="ko-KR" altLang="en-US" sz="1200" b="0" dirty="0" smtClean="0"/>
              <a:t> 외부에서 데이터를 요청하는 쪽을 </a:t>
            </a:r>
            <a:r>
              <a:rPr lang="ko-KR" altLang="en-US" sz="1200" dirty="0" smtClean="0">
                <a:solidFill>
                  <a:srgbClr val="FF0000"/>
                </a:solidFill>
              </a:rPr>
              <a:t>클라이언트</a:t>
            </a:r>
            <a:r>
              <a:rPr lang="en-US" altLang="ko-KR" sz="1200" dirty="0" smtClean="0">
                <a:solidFill>
                  <a:srgbClr val="FF0000"/>
                </a:solidFill>
              </a:rPr>
              <a:t>(client)</a:t>
            </a:r>
            <a:r>
              <a:rPr lang="ko-KR" altLang="en-US" sz="1200" b="0" dirty="0" smtClean="0"/>
              <a:t>라고 한다</a:t>
            </a:r>
            <a:r>
              <a:rPr lang="en-US" altLang="ko-KR" sz="1200" b="0" smtClean="0"/>
              <a:t>. </a:t>
            </a:r>
          </a:p>
          <a:p>
            <a:pPr algn="just">
              <a:buNone/>
            </a:pPr>
            <a:r>
              <a:rPr lang="en-US" altLang="ko-KR" sz="1200" b="0"/>
              <a:t> </a:t>
            </a:r>
            <a:r>
              <a:rPr lang="en-US" altLang="ko-KR" sz="1200" b="0" smtClean="0"/>
              <a:t>     </a:t>
            </a:r>
            <a:r>
              <a:rPr lang="ko-KR" altLang="en-US" sz="1200" b="0" smtClean="0"/>
              <a:t>데이터베이스 </a:t>
            </a:r>
            <a:r>
              <a:rPr lang="ko-KR" altLang="en-US" sz="1200" b="0" dirty="0" smtClean="0"/>
              <a:t>시스템은 </a:t>
            </a:r>
            <a:r>
              <a:rPr lang="en-US" altLang="ko-KR" sz="1200" dirty="0" smtClean="0"/>
              <a:t>DBMS </a:t>
            </a:r>
            <a:r>
              <a:rPr lang="ko-KR" altLang="en-US" sz="1200" dirty="0" smtClean="0"/>
              <a:t>서버가 </a:t>
            </a:r>
            <a:r>
              <a:rPr lang="ko-KR" altLang="en-US" sz="1200" smtClean="0"/>
              <a:t>파일을 다루며</a:t>
            </a:r>
            <a:r>
              <a:rPr lang="en-US" altLang="ko-KR" sz="1200" smtClean="0"/>
              <a:t>,</a:t>
            </a:r>
            <a:r>
              <a:rPr lang="ko-KR" altLang="en-US" sz="1200" b="0" smtClean="0"/>
              <a:t> </a:t>
            </a:r>
            <a:endParaRPr lang="en-US" altLang="ko-KR" sz="1200" b="0" smtClean="0"/>
          </a:p>
          <a:p>
            <a:pPr algn="just">
              <a:buNone/>
            </a:pPr>
            <a:r>
              <a:rPr lang="en-US" altLang="ko-KR" sz="1200" b="0"/>
              <a:t> </a:t>
            </a:r>
            <a:r>
              <a:rPr lang="en-US" altLang="ko-KR" sz="1200" b="0" smtClean="0"/>
              <a:t>     </a:t>
            </a:r>
            <a:r>
              <a:rPr lang="ko-KR" altLang="en-US" sz="1200" smtClean="0"/>
              <a:t>데이터의 </a:t>
            </a:r>
            <a:r>
              <a:rPr lang="ko-KR" altLang="en-US" sz="1200" dirty="0" smtClean="0"/>
              <a:t>일관성 유지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복구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동시 접근 제어</a:t>
            </a:r>
            <a:r>
              <a:rPr lang="ko-KR" altLang="en-US" sz="1200" b="0" dirty="0" smtClean="0"/>
              <a:t> 등의 기능을 수행하고</a:t>
            </a:r>
            <a:r>
              <a:rPr lang="en-US" altLang="ko-KR" sz="1200" b="0" smtClean="0"/>
              <a:t>, </a:t>
            </a:r>
          </a:p>
          <a:p>
            <a:pPr algn="just">
              <a:buNone/>
            </a:pPr>
            <a:r>
              <a:rPr lang="en-US" altLang="ko-KR" sz="1200" b="0"/>
              <a:t> </a:t>
            </a:r>
            <a:r>
              <a:rPr lang="en-US" altLang="ko-KR" sz="1200" b="0" smtClean="0"/>
              <a:t>     </a:t>
            </a:r>
            <a:r>
              <a:rPr lang="ko-KR" altLang="en-US" sz="1200" smtClean="0"/>
              <a:t>데이터를 </a:t>
            </a:r>
            <a:r>
              <a:rPr lang="ko-KR" altLang="en-US" sz="1200" dirty="0" smtClean="0"/>
              <a:t>저장하기 전 설계</a:t>
            </a:r>
            <a:r>
              <a:rPr lang="en-US" altLang="ko-KR" sz="1200" dirty="0" smtClean="0"/>
              <a:t>(design) </a:t>
            </a:r>
            <a:r>
              <a:rPr lang="ko-KR" altLang="en-US" sz="1200" dirty="0" smtClean="0"/>
              <a:t>과정</a:t>
            </a:r>
            <a:r>
              <a:rPr lang="ko-KR" altLang="en-US" sz="1200" b="0" dirty="0" smtClean="0"/>
              <a:t>을 거치기 </a:t>
            </a:r>
            <a:r>
              <a:rPr lang="ko-KR" altLang="en-US" sz="1200" b="0" smtClean="0"/>
              <a:t>때문에 </a:t>
            </a:r>
            <a:endParaRPr lang="en-US" altLang="ko-KR" sz="1200" b="0" smtClean="0"/>
          </a:p>
          <a:p>
            <a:pPr algn="just">
              <a:buNone/>
            </a:pPr>
            <a:r>
              <a:rPr lang="en-US" altLang="ko-KR" sz="1200" b="0"/>
              <a:t> </a:t>
            </a:r>
            <a:r>
              <a:rPr lang="en-US" altLang="ko-KR" sz="1200" b="0" smtClean="0"/>
              <a:t>     </a:t>
            </a:r>
            <a:r>
              <a:rPr lang="ko-KR" altLang="en-US" sz="1200" smtClean="0">
                <a:solidFill>
                  <a:srgbClr val="FF0000"/>
                </a:solidFill>
              </a:rPr>
              <a:t>데이터의 중복을 줄이고</a:t>
            </a:r>
            <a:r>
              <a:rPr lang="en-US" altLang="ko-KR" sz="1200" smtClean="0">
                <a:solidFill>
                  <a:srgbClr val="FF0000"/>
                </a:solidFill>
              </a:rPr>
              <a:t>,</a:t>
            </a:r>
            <a:r>
              <a:rPr lang="ko-KR" altLang="en-US" sz="120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데이터를 표준화하며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무결성을</a:t>
            </a:r>
            <a:r>
              <a:rPr lang="ko-KR" altLang="en-US" sz="1200" dirty="0" smtClean="0">
                <a:solidFill>
                  <a:srgbClr val="FF0000"/>
                </a:solidFill>
              </a:rPr>
              <a:t> 유지</a:t>
            </a:r>
            <a:r>
              <a:rPr lang="ko-KR" altLang="en-US" sz="1200" b="0" dirty="0" smtClean="0"/>
              <a:t>한다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356992"/>
            <a:ext cx="446449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정보 시스템의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836712"/>
            <a:ext cx="8064896" cy="1368152"/>
          </a:xfrm>
        </p:spPr>
        <p:txBody>
          <a:bodyPr/>
          <a:lstStyle/>
          <a:p>
            <a:pPr>
              <a:buFont typeface="Wingdings" pitchFamily="2" charset="2"/>
              <a:buChar char=""/>
            </a:pPr>
            <a:r>
              <a:rPr lang="ko-KR" altLang="en-US" dirty="0" smtClean="0"/>
              <a:t>웹 데이터베이스 시스템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ko-KR" altLang="en-US" sz="1200" b="0" dirty="0" smtClean="0"/>
              <a:t>웹 데이터베이스 시스템은 데이터베이스를 </a:t>
            </a:r>
            <a:r>
              <a:rPr lang="ko-KR" altLang="en-US" sz="1200" dirty="0" smtClean="0">
                <a:solidFill>
                  <a:srgbClr val="FF0000"/>
                </a:solidFill>
              </a:rPr>
              <a:t>웹 브라우저에서 사용할 수 있도록 서비스</a:t>
            </a:r>
            <a:r>
              <a:rPr lang="ko-KR" altLang="en-US" sz="1200" b="0" dirty="0" smtClean="0"/>
              <a:t>하는 시스템이다</a:t>
            </a:r>
            <a:r>
              <a:rPr lang="en-US" altLang="ko-KR" sz="1200" b="0" smtClean="0"/>
              <a:t>. </a:t>
            </a:r>
          </a:p>
          <a:p>
            <a:pPr>
              <a:buNone/>
            </a:pPr>
            <a:r>
              <a:rPr lang="en-US" altLang="ko-KR" sz="1200" b="0"/>
              <a:t> </a:t>
            </a:r>
            <a:r>
              <a:rPr lang="en-US" altLang="ko-KR" sz="1200" b="0" smtClean="0"/>
              <a:t>      </a:t>
            </a:r>
            <a:r>
              <a:rPr lang="ko-KR" altLang="en-US" sz="1200" b="0" smtClean="0"/>
              <a:t>웹 </a:t>
            </a:r>
            <a:r>
              <a:rPr lang="ko-KR" altLang="en-US" sz="1200" b="0" dirty="0" smtClean="0"/>
              <a:t>데이터베이스 시스템은 </a:t>
            </a:r>
            <a:r>
              <a:rPr lang="ko-KR" altLang="en-US" sz="1200" dirty="0" smtClean="0">
                <a:solidFill>
                  <a:srgbClr val="FF0000"/>
                </a:solidFill>
              </a:rPr>
              <a:t>불특정 다수 고객을 상대로 하는 온라인 상거래나 공공 민원 서비스</a:t>
            </a:r>
            <a:r>
              <a:rPr lang="ko-KR" altLang="en-US" sz="1200" b="0" dirty="0" smtClean="0"/>
              <a:t> 등에 사용된다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420888"/>
            <a:ext cx="6624736" cy="344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정보 시스템의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908720"/>
            <a:ext cx="8064896" cy="1440160"/>
          </a:xfrm>
        </p:spPr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Char char=""/>
            </a:pPr>
            <a:r>
              <a:rPr lang="ko-KR" altLang="en-US" dirty="0" smtClean="0"/>
              <a:t>분산 데이터베이스 시스템</a:t>
            </a:r>
            <a:endParaRPr lang="en-US" altLang="ko-KR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dirty="0" smtClean="0"/>
              <a:t>     </a:t>
            </a:r>
            <a:r>
              <a:rPr lang="ko-KR" altLang="en-US" sz="1400" b="0" dirty="0" smtClean="0"/>
              <a:t>분산 데이터베이스는 </a:t>
            </a:r>
            <a:r>
              <a:rPr lang="ko-KR" altLang="en-US" sz="1400" dirty="0" smtClean="0">
                <a:solidFill>
                  <a:srgbClr val="FF0000"/>
                </a:solidFill>
              </a:rPr>
              <a:t>여러 곳에 분산된 </a:t>
            </a:r>
            <a:r>
              <a:rPr lang="en-US" altLang="ko-KR" sz="1400" dirty="0" smtClean="0">
                <a:solidFill>
                  <a:srgbClr val="FF0000"/>
                </a:solidFill>
              </a:rPr>
              <a:t>DBMS </a:t>
            </a:r>
            <a:r>
              <a:rPr lang="ko-KR" altLang="en-US" sz="1400" dirty="0" smtClean="0">
                <a:solidFill>
                  <a:srgbClr val="FF0000"/>
                </a:solidFill>
              </a:rPr>
              <a:t>서버를 연결하여 운영</a:t>
            </a:r>
            <a:r>
              <a:rPr lang="ko-KR" altLang="en-US" sz="1400" b="0" dirty="0" smtClean="0"/>
              <a:t>하는 시스템으로 </a:t>
            </a:r>
            <a:r>
              <a:rPr lang="ko-KR" altLang="en-US" sz="1400" dirty="0" smtClean="0">
                <a:solidFill>
                  <a:srgbClr val="FF0000"/>
                </a:solidFill>
              </a:rPr>
              <a:t>대규모의 응용 시스템</a:t>
            </a:r>
            <a:r>
              <a:rPr lang="ko-KR" altLang="en-US" sz="1400" b="0" dirty="0" smtClean="0"/>
              <a:t>에 사용된다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636912"/>
            <a:ext cx="6687427" cy="319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052736"/>
            <a:ext cx="7488832" cy="1479401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ko-KR" altLang="en-US" dirty="0"/>
              <a:t>관찰의 결과로 </a:t>
            </a:r>
            <a:r>
              <a:rPr lang="ko-KR" altLang="en-US" dirty="0" smtClean="0"/>
              <a:t>나타난 정량적 </a:t>
            </a:r>
            <a:r>
              <a:rPr lang="ko-KR" altLang="en-US" dirty="0"/>
              <a:t>혹은 정성적인 실제 값</a:t>
            </a:r>
            <a:endParaRPr lang="en-US" altLang="ko-KR" dirty="0" smtClean="0"/>
          </a:p>
          <a:p>
            <a:r>
              <a:rPr lang="ko-KR" altLang="en-US" smtClean="0"/>
              <a:t>정   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데이터에 의미를 부여한 것</a:t>
            </a:r>
            <a:endParaRPr lang="en-US" altLang="ko-KR" dirty="0" smtClean="0"/>
          </a:p>
          <a:p>
            <a:r>
              <a:rPr lang="ko-KR" altLang="en-US" smtClean="0"/>
              <a:t>지   식 </a:t>
            </a:r>
            <a:r>
              <a:rPr lang="en-US" altLang="ko-KR" dirty="0" smtClean="0"/>
              <a:t>: </a:t>
            </a:r>
            <a:r>
              <a:rPr lang="ko-KR" altLang="en-US" dirty="0"/>
              <a:t>사물이나 현상에 대한 이해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99886"/>
            <a:ext cx="667545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14540" y="5242973"/>
            <a:ext cx="2940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j-ea"/>
                <a:ea typeface="+mj-ea"/>
              </a:rPr>
              <a:t>[DBMS</a:t>
            </a:r>
            <a:r>
              <a:rPr lang="ko-KR" altLang="en-US" sz="1600" dirty="0" smtClean="0">
                <a:latin typeface="+mj-ea"/>
                <a:ea typeface="+mj-ea"/>
              </a:rPr>
              <a:t>와 다른 요소와의 관계</a:t>
            </a:r>
            <a:r>
              <a:rPr lang="en-US" altLang="ko-KR" sz="1600" dirty="0" smtClean="0">
                <a:latin typeface="+mj-ea"/>
                <a:ea typeface="+mj-ea"/>
              </a:rPr>
              <a:t>]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b="7325"/>
          <a:stretch/>
        </p:blipFill>
        <p:spPr bwMode="auto">
          <a:xfrm>
            <a:off x="395536" y="1719555"/>
            <a:ext cx="5178236" cy="360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96505" y="5772271"/>
            <a:ext cx="7402862" cy="6129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[</a:t>
            </a:r>
            <a:r>
              <a:rPr lang="ko-KR" altLang="en-US" sz="1500" dirty="0" smtClean="0">
                <a:solidFill>
                  <a:schemeClr val="tx1"/>
                </a:solidFill>
              </a:rPr>
              <a:t>참고</a:t>
            </a:r>
            <a:r>
              <a:rPr lang="en-US" altLang="ko-KR" sz="1500" dirty="0" smtClean="0">
                <a:solidFill>
                  <a:schemeClr val="tx1"/>
                </a:solidFill>
              </a:rPr>
              <a:t>] </a:t>
            </a:r>
            <a:r>
              <a:rPr lang="ko-KR" altLang="en-US" sz="1500" dirty="0" smtClean="0">
                <a:solidFill>
                  <a:schemeClr val="tx1"/>
                </a:solidFill>
              </a:rPr>
              <a:t>데이터베이스 관리 시스템을 통해 데이터베이스에 접근할 수 있으므로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       </a:t>
            </a:r>
            <a:r>
              <a:rPr lang="ko-KR" altLang="en-US" sz="1500" dirty="0" smtClean="0">
                <a:solidFill>
                  <a:schemeClr val="tx1"/>
                </a:solidFill>
              </a:rPr>
              <a:t>두 개념을 나누지 않고 합쳐서 데이터베이스라고 부른다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6906" y="2785352"/>
            <a:ext cx="3170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특정 기준에 따라 데이터를 모아 처리하고 갱신할 수 있도록 구성된 데이터의 집합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2427" y="4221088"/>
            <a:ext cx="4536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데이터베이스를 관리하고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데이터를 입력하거나 검색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삭제 등의 작업을 손쉽게 처리할 수 있도록  하는 프로그램을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라 부른다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980728"/>
            <a:ext cx="765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데이터베이스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u="sng" dirty="0" smtClean="0">
                <a:latin typeface="맑은 고딕" pitchFamily="50" charset="-127"/>
                <a:ea typeface="맑은 고딕" pitchFamily="50" charset="-127"/>
              </a:rPr>
              <a:t>컴퓨터 저장 장치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u="sng" dirty="0" smtClean="0">
                <a:latin typeface="맑은 고딕" pitchFamily="50" charset="-127"/>
                <a:ea typeface="맑은 고딕" pitchFamily="50" charset="-127"/>
              </a:rPr>
              <a:t>체계적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u="sng" dirty="0" smtClean="0">
                <a:latin typeface="맑은 고딕" pitchFamily="50" charset="-127"/>
                <a:ea typeface="맑은 고딕" pitchFamily="50" charset="-127"/>
              </a:rPr>
              <a:t>구조적</a:t>
            </a:r>
            <a:r>
              <a:rPr lang="en-US" altLang="ko-KR" u="sng" dirty="0" smtClean="0">
                <a:latin typeface="맑은 고딕" pitchFamily="50" charset="-127"/>
                <a:ea typeface="맑은 고딕" pitchFamily="50" charset="-127"/>
              </a:rPr>
              <a:t>(structured)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으로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저장된 데이터 집합 자체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 bwMode="auto">
          <a:xfrm>
            <a:off x="520070" y="175016"/>
            <a:ext cx="549209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z="2400" b="1" smtClean="0">
                <a:latin typeface="+mj-ea"/>
                <a:ea typeface="+mj-ea"/>
              </a:rPr>
              <a:t>1.2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데이터베이스와 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DBMS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36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일상생활의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831329"/>
          </a:xfrm>
        </p:spPr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: </a:t>
            </a:r>
            <a:r>
              <a:rPr lang="ko-KR" altLang="en-US" dirty="0"/>
              <a:t>조직에 필요한 정보를 얻기 위해 논리적으로 연관된 </a:t>
            </a:r>
            <a:r>
              <a:rPr lang="ko-KR" altLang="en-US"/>
              <a:t>데이터를 </a:t>
            </a:r>
            <a:r>
              <a:rPr lang="ko-KR" altLang="en-US" smtClean="0"/>
              <a:t>모아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                     </a:t>
            </a:r>
            <a:r>
              <a:rPr lang="ko-KR" altLang="en-US" smtClean="0"/>
              <a:t>구조적으로 </a:t>
            </a:r>
            <a:r>
              <a:rPr lang="ko-KR" altLang="en-US" dirty="0"/>
              <a:t>통합해 놓은 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2344" y="5634089"/>
            <a:ext cx="4663752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smtClean="0">
                <a:latin typeface="돋움" pitchFamily="50" charset="-127"/>
                <a:ea typeface="돋움" pitchFamily="50" charset="-127"/>
              </a:rPr>
              <a:t>&lt;</a:t>
            </a:r>
            <a:r>
              <a:rPr lang="ko-KR" altLang="en-US" sz="1600" b="1" smtClean="0">
                <a:latin typeface="돋움" pitchFamily="50" charset="-127"/>
                <a:ea typeface="돋움" pitchFamily="50" charset="-127"/>
              </a:rPr>
              <a:t>일상생활에서 </a:t>
            </a:r>
            <a:r>
              <a:rPr lang="ko-KR" altLang="en-US" sz="1600" b="1">
                <a:latin typeface="돋움" pitchFamily="50" charset="-127"/>
                <a:ea typeface="돋움" pitchFamily="50" charset="-127"/>
              </a:rPr>
              <a:t>생성되는 </a:t>
            </a:r>
            <a:r>
              <a:rPr lang="ko-KR" altLang="en-US" sz="1600" b="1" smtClean="0">
                <a:latin typeface="돋움" pitchFamily="50" charset="-127"/>
                <a:ea typeface="돋움" pitchFamily="50" charset="-127"/>
              </a:rPr>
              <a:t>데이터베이스</a:t>
            </a:r>
            <a:r>
              <a:rPr lang="en-US" altLang="ko-KR" sz="1600" b="1" smtClean="0">
                <a:latin typeface="돋움" pitchFamily="50" charset="-127"/>
                <a:ea typeface="돋움" pitchFamily="50" charset="-127"/>
              </a:rPr>
              <a:t>&gt;</a:t>
            </a:r>
            <a:endParaRPr lang="ko-KR" altLang="en-US" sz="16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60" y="2191016"/>
            <a:ext cx="6444208" cy="330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일상생활의 데이터베이스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716" y="1160317"/>
            <a:ext cx="284715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smtClean="0">
                <a:latin typeface="돋움" pitchFamily="50" charset="-127"/>
                <a:ea typeface="돋움" pitchFamily="50" charset="-127"/>
              </a:rPr>
              <a:t>데이터베이스의 </a:t>
            </a:r>
            <a:r>
              <a:rPr lang="ko-KR" altLang="en-US" sz="1600" b="1" dirty="0" smtClean="0">
                <a:latin typeface="돋움" pitchFamily="50" charset="-127"/>
                <a:ea typeface="돋움" pitchFamily="50" charset="-127"/>
              </a:rPr>
              <a:t>활용 분야</a:t>
            </a:r>
            <a:endParaRPr lang="ko-KR" altLang="en-US" sz="16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80483"/>
              </p:ext>
            </p:extLst>
          </p:nvPr>
        </p:nvGraphicFramePr>
        <p:xfrm>
          <a:off x="644724" y="1628825"/>
          <a:ext cx="7560840" cy="39604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/>
                <a:gridCol w="5040560"/>
              </a:tblGrid>
              <a:tr h="475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169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생활과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문화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기상정보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날씨 정보를 제공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교통정보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교통상황 정보를 제공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문화예술정보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공연이나 인물에 관한 정보를 제공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378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비즈니스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금융정보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금융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증권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신용에 관한 정보를 제공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취업정보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노동부와 기업의 채용 정보를 제공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부동산정보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공공기관이나 민간의 토지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매물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세금 정보를 제공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78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  학술정보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연구학술정보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논문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서적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저작물에 관한 정보를 제공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특허정보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특허청의 정보를 기업과 연구자에게 제공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법률정보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법제처와 대법원의 법률 정보를 제공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국가기관의 통계 정보를 제공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일상생활의 데이터베이스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271083"/>
            <a:ext cx="410445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smtClean="0">
                <a:latin typeface="돋움" pitchFamily="50" charset="-127"/>
                <a:ea typeface="돋움" pitchFamily="50" charset="-127"/>
              </a:rPr>
              <a:t>검색과 </a:t>
            </a:r>
            <a:r>
              <a:rPr lang="ko-KR" altLang="en-US" sz="1600" b="1" dirty="0" smtClean="0">
                <a:latin typeface="돋움" pitchFamily="50" charset="-127"/>
                <a:ea typeface="돋움" pitchFamily="50" charset="-127"/>
              </a:rPr>
              <a:t>변경 빈도에 따른 데이터베이스 유형</a:t>
            </a:r>
            <a:endParaRPr lang="ko-KR" altLang="en-US" sz="16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66156"/>
              </p:ext>
            </p:extLst>
          </p:nvPr>
        </p:nvGraphicFramePr>
        <p:xfrm>
          <a:off x="971600" y="2641104"/>
          <a:ext cx="7776865" cy="36555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7461"/>
                <a:gridCol w="846715"/>
                <a:gridCol w="864096"/>
                <a:gridCol w="1296144"/>
                <a:gridCol w="4032449"/>
              </a:tblGrid>
              <a:tr h="3258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검색 빈도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변경 빈도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데이터베이스 예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801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유형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dirty="0" smtClean="0"/>
                        <a:t>적다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dirty="0" smtClean="0"/>
                        <a:t>적다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dirty="0" smtClean="0"/>
                        <a:t>공룡 </a:t>
                      </a:r>
                      <a:endParaRPr lang="en-US" altLang="ko-KR" sz="120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dirty="0" smtClean="0"/>
                        <a:t>데이터베이스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검색이 많지 않아 데이터베이스를 구축할 필요 없음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보존가치가 있는 경우에 구축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80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유형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많다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적다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수 보통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검색은 많지만 데이터에 대한 변경은 적음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0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유형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적다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많다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비행기 예약 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 변경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취소 등 데이터 변경은 많지만 검색은 적음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실시간 검색 및 변경이 중요함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0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유형</a:t>
                      </a:r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많다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많다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증권 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수 많음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검색도 많고 거래로 인한 변경도 많음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05644" y="1067247"/>
            <a:ext cx="8386836" cy="54726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데이터베이스 시스템은 데이터의 </a:t>
            </a:r>
            <a:r>
              <a:rPr lang="ko-KR" altLang="en-US" dirty="0">
                <a:solidFill>
                  <a:srgbClr val="FF0000"/>
                </a:solidFill>
              </a:rPr>
              <a:t>검색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FF0000"/>
                </a:solidFill>
              </a:rPr>
              <a:t>변경</a:t>
            </a:r>
            <a:r>
              <a:rPr lang="ko-KR" altLang="en-US" dirty="0"/>
              <a:t> 작업을 주로 수행한다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여기서 </a:t>
            </a:r>
            <a:r>
              <a:rPr lang="ko-KR" altLang="en-US" dirty="0"/>
              <a:t>변경이란 시간에 따라 변하는 데이터 값을 데이터베이스에 반영하기 </a:t>
            </a:r>
            <a:r>
              <a:rPr lang="ko-KR" altLang="en-US" dirty="0" smtClean="0"/>
              <a:t>위해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 수행하는 </a:t>
            </a:r>
            <a:r>
              <a:rPr lang="ko-KR" altLang="en-US" dirty="0">
                <a:solidFill>
                  <a:srgbClr val="FF0000"/>
                </a:solidFill>
              </a:rPr>
              <a:t>삽입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삭제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수정</a:t>
            </a:r>
            <a:r>
              <a:rPr lang="ko-KR" altLang="en-US" dirty="0"/>
              <a:t> 등의 작업을 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577390" y="3429000"/>
            <a:ext cx="7828" cy="208823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lg" len="med"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5630" y="2880358"/>
            <a:ext cx="540060" cy="47525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6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구축이</a:t>
            </a:r>
            <a:endParaRPr lang="en-US" altLang="ko-KR" sz="1100" b="1" dirty="0" smtClean="0">
              <a:solidFill>
                <a:schemeClr val="accent6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accent6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쉬움</a:t>
            </a:r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532" y="5661248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6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구축이 </a:t>
            </a:r>
            <a:endParaRPr lang="en-US" altLang="ko-KR" sz="1100" b="1" dirty="0" smtClean="0">
              <a:solidFill>
                <a:schemeClr val="accent6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accent6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어려움</a:t>
            </a:r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0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데이터베이스의 개념 및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85503"/>
            <a:ext cx="8136904" cy="4143697"/>
          </a:xfrm>
        </p:spPr>
        <p:txBody>
          <a:bodyPr/>
          <a:lstStyle/>
          <a:p>
            <a:pPr algn="just"/>
            <a:r>
              <a:rPr lang="ko-KR" altLang="en-US" sz="2000" smtClean="0"/>
              <a:t>데이터베이스의 개념</a:t>
            </a:r>
            <a:endParaRPr lang="en-US" altLang="ko-KR" sz="2000" dirty="0" smtClean="0"/>
          </a:p>
          <a:p>
            <a:pPr algn="just">
              <a:buFont typeface="Wingdings" pitchFamily="2" charset="2"/>
              <a:buChar char=""/>
            </a:pPr>
            <a:r>
              <a:rPr lang="ko-KR" altLang="en-US" dirty="0" smtClean="0"/>
              <a:t>통합된 데이터</a:t>
            </a:r>
            <a:r>
              <a:rPr lang="en-US" altLang="ko-KR" dirty="0" smtClean="0"/>
              <a:t>(integrated data)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sz="1200" b="0" dirty="0" smtClean="0"/>
              <a:t>	</a:t>
            </a:r>
            <a:r>
              <a:rPr lang="ko-KR" altLang="en-US" sz="1400" b="0" dirty="0" smtClean="0"/>
              <a:t>데이터를 통합하는 개념으로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각자 사용하던 데이터의 중복을 최소화하여 중복으로 인한 데이터 불일치 현상을 없앤다</a:t>
            </a:r>
            <a:r>
              <a:rPr lang="en-US" altLang="ko-KR" sz="1400" b="0" dirty="0" smtClean="0"/>
              <a:t>.</a:t>
            </a:r>
          </a:p>
          <a:p>
            <a:pPr algn="just">
              <a:buFont typeface="Wingdings" pitchFamily="2" charset="2"/>
              <a:buChar char=""/>
            </a:pPr>
            <a:r>
              <a:rPr lang="ko-KR" altLang="en-US" dirty="0" smtClean="0"/>
              <a:t>저장된 데이터</a:t>
            </a:r>
            <a:r>
              <a:rPr lang="en-US" altLang="ko-KR" dirty="0" smtClean="0"/>
              <a:t>(stored data)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dirty="0" smtClean="0"/>
              <a:t>     </a:t>
            </a:r>
            <a:r>
              <a:rPr lang="ko-KR" altLang="en-US" sz="1400" b="0" dirty="0" smtClean="0"/>
              <a:t>문서로 보관된 데이터가 아니라 디스크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테이프 같은 컴퓨터 저장장치에 저장된 데이터를 의미한다</a:t>
            </a:r>
            <a:r>
              <a:rPr lang="en-US" altLang="ko-KR" sz="1400" b="0" dirty="0" smtClean="0"/>
              <a:t>.</a:t>
            </a:r>
          </a:p>
          <a:p>
            <a:pPr algn="just">
              <a:buFont typeface="Wingdings" pitchFamily="2" charset="2"/>
              <a:buChar char=""/>
            </a:pPr>
            <a:r>
              <a:rPr lang="ko-KR" altLang="en-US" dirty="0" smtClean="0"/>
              <a:t>운영 데이터</a:t>
            </a:r>
            <a:r>
              <a:rPr lang="en-US" altLang="ko-KR" dirty="0" smtClean="0"/>
              <a:t>(operational data)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dirty="0" smtClean="0"/>
              <a:t>     </a:t>
            </a:r>
            <a:r>
              <a:rPr lang="ko-KR" altLang="en-US" sz="1400" b="0" dirty="0" smtClean="0"/>
              <a:t>조직의 목적을 위해 사용되는 데이터를 의미한다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즉 업무를 위한 검색을 할 목적으로 저장된 데이터다</a:t>
            </a:r>
            <a:r>
              <a:rPr lang="en-US" altLang="ko-KR" sz="1400" b="0" dirty="0" smtClean="0"/>
              <a:t>.</a:t>
            </a:r>
          </a:p>
          <a:p>
            <a:pPr algn="just">
              <a:buFont typeface="Wingdings" pitchFamily="2" charset="2"/>
              <a:buChar char=""/>
            </a:pPr>
            <a:r>
              <a:rPr lang="ko-KR" altLang="en-US" dirty="0" smtClean="0"/>
              <a:t>공용 데이터</a:t>
            </a:r>
            <a:r>
              <a:rPr lang="en-US" altLang="ko-KR" dirty="0" smtClean="0"/>
              <a:t>(shared data)</a:t>
            </a:r>
          </a:p>
          <a:p>
            <a:pPr algn="just">
              <a:buNone/>
            </a:pPr>
            <a:r>
              <a:rPr lang="en-US" altLang="ko-KR" dirty="0" smtClean="0"/>
              <a:t>     </a:t>
            </a:r>
            <a:r>
              <a:rPr lang="ko-KR" altLang="en-US" sz="1400" b="0" dirty="0" smtClean="0"/>
              <a:t>한 사람 또는 한 업무를 위해 사용되는 데이터가 아니라 공동으로 사용되는 데이터를 의미한다</a:t>
            </a:r>
            <a:r>
              <a:rPr lang="en-US" altLang="ko-KR" sz="14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데이터베이스의 개념 및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319" y="980728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데이터베이스의 특징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Font typeface="Wingdings" pitchFamily="2" charset="2"/>
              <a:buChar char=""/>
            </a:pPr>
            <a:r>
              <a:rPr lang="ko-KR" altLang="en-US" dirty="0" smtClean="0"/>
              <a:t>실시간 </a:t>
            </a:r>
            <a:r>
              <a:rPr lang="ko-KR" altLang="en-US" dirty="0" err="1" smtClean="0"/>
              <a:t>접근성</a:t>
            </a:r>
            <a:r>
              <a:rPr lang="en-US" altLang="ko-KR" dirty="0" smtClean="0"/>
              <a:t>(real time accessibility)</a:t>
            </a:r>
          </a:p>
          <a:p>
            <a:pPr algn="just">
              <a:buNone/>
            </a:pPr>
            <a:r>
              <a:rPr lang="en-US" altLang="ko-KR" dirty="0" smtClean="0"/>
              <a:t>     </a:t>
            </a:r>
            <a:r>
              <a:rPr lang="ko-KR" altLang="en-US" sz="1200" b="0" dirty="0" smtClean="0"/>
              <a:t>데이터베이스는 실시간으로 서비스된다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사용자가 데이터를 요청하면 몇 시간이나 몇 일 뒤에 결과를 전송하는 것이 아니라 수 초 내에 결과를 서비스한다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dirty="0" smtClean="0"/>
          </a:p>
          <a:p>
            <a:pPr>
              <a:buFont typeface="Wingdings" pitchFamily="2" charset="2"/>
              <a:buChar char=""/>
            </a:pPr>
            <a:r>
              <a:rPr lang="ko-KR" altLang="en-US" dirty="0" smtClean="0"/>
              <a:t>계속적인 변화</a:t>
            </a:r>
            <a:r>
              <a:rPr lang="en-US" altLang="ko-KR" dirty="0" smtClean="0"/>
              <a:t>(continuous change)</a:t>
            </a:r>
          </a:p>
          <a:p>
            <a:pPr algn="just">
              <a:buNone/>
            </a:pPr>
            <a:r>
              <a:rPr lang="en-US" altLang="ko-KR" dirty="0" smtClean="0"/>
              <a:t>     </a:t>
            </a:r>
            <a:r>
              <a:rPr lang="ko-KR" altLang="en-US" sz="1200" b="0" dirty="0" smtClean="0"/>
              <a:t>데이터베이스에 저장된 내용은 어느 한 순간의 상태를 나타내지만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 값은 시간에 따라 항상 바뀐다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데이터베이스는 </a:t>
            </a:r>
            <a:r>
              <a:rPr lang="ko-KR" altLang="en-US" sz="1200" dirty="0" smtClean="0"/>
              <a:t>삽입</a:t>
            </a:r>
            <a:r>
              <a:rPr lang="en-US" altLang="ko-KR" sz="1200" dirty="0" smtClean="0"/>
              <a:t>(insert), </a:t>
            </a:r>
            <a:r>
              <a:rPr lang="ko-KR" altLang="en-US" sz="1200" dirty="0" smtClean="0"/>
              <a:t>삭제</a:t>
            </a:r>
            <a:r>
              <a:rPr lang="en-US" altLang="ko-KR" sz="1200" dirty="0" smtClean="0"/>
              <a:t>(delete), </a:t>
            </a:r>
            <a:r>
              <a:rPr lang="ko-KR" altLang="en-US" sz="1200" dirty="0" smtClean="0"/>
              <a:t>수정</a:t>
            </a:r>
            <a:r>
              <a:rPr lang="en-US" altLang="ko-KR" sz="1200" dirty="0" smtClean="0"/>
              <a:t>(update)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등의 작업을 통하여 바뀐 데이터 값을 저장한다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dirty="0" smtClean="0"/>
          </a:p>
          <a:p>
            <a:pPr>
              <a:buFont typeface="Wingdings" pitchFamily="2" charset="2"/>
              <a:buChar char=""/>
            </a:pPr>
            <a:r>
              <a:rPr lang="ko-KR" altLang="en-US" dirty="0" smtClean="0"/>
              <a:t>동시 공유</a:t>
            </a:r>
            <a:r>
              <a:rPr lang="en-US" altLang="ko-KR" dirty="0" smtClean="0"/>
              <a:t>(concurrent sharing)</a:t>
            </a:r>
          </a:p>
          <a:p>
            <a:pPr algn="just">
              <a:buNone/>
            </a:pPr>
            <a:r>
              <a:rPr lang="en-US" altLang="ko-KR" dirty="0" smtClean="0"/>
              <a:t>     </a:t>
            </a:r>
            <a:r>
              <a:rPr lang="ko-KR" altLang="en-US" sz="1200" b="0" dirty="0" smtClean="0"/>
              <a:t>데이터베이스는 서로 다른 업무 또는 여러 사용자에게 동시에 공유된다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동시</a:t>
            </a:r>
            <a:r>
              <a:rPr lang="en-US" altLang="ko-KR" sz="1200" b="0" dirty="0" smtClean="0"/>
              <a:t>(concurrent)</a:t>
            </a:r>
            <a:r>
              <a:rPr lang="ko-KR" altLang="en-US" sz="1200" b="0" dirty="0" smtClean="0"/>
              <a:t>는 병행이라고도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데이터베이스에 접근하는 프로그램이 여러 개 있다는 의미다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dirty="0" smtClean="0"/>
          </a:p>
          <a:p>
            <a:pPr>
              <a:buFont typeface="Wingdings" pitchFamily="2" charset="2"/>
              <a:buChar char=""/>
            </a:pPr>
            <a:r>
              <a:rPr lang="ko-KR" altLang="en-US" dirty="0" smtClean="0"/>
              <a:t>내용에 따른 참조</a:t>
            </a:r>
            <a:r>
              <a:rPr lang="en-US" altLang="ko-KR" dirty="0" smtClean="0"/>
              <a:t>(reference by content)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ko-KR" altLang="en-US" sz="1200" b="0" dirty="0" smtClean="0"/>
              <a:t>데이터베이스에 저장된 데이터는 데이터의 물리적인 위치가 아니라 데이터 값에 따라 참조된다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데이터베이스 시스템의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마당서점과 데이터베이스 시스템</a:t>
            </a:r>
            <a:endParaRPr lang="en-US" altLang="ko-KR" dirty="0" smtClean="0"/>
          </a:p>
          <a:p>
            <a:r>
              <a:rPr lang="ko-KR" altLang="en-US" dirty="0" smtClean="0"/>
              <a:t>정보 시스템의 발전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5300</TotalTime>
  <Words>1181</Words>
  <Application>Microsoft Office PowerPoint</Application>
  <PresentationFormat>화면 슬라이드 쇼(4:3)</PresentationFormat>
  <Paragraphs>219</Paragraphs>
  <Slides>19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1.1 데이터, 정보, 지식</vt:lpstr>
      <vt:lpstr>PowerPoint 프레젠테이션</vt:lpstr>
      <vt:lpstr>1.2 일상생활의 데이터베이스</vt:lpstr>
      <vt:lpstr>1.2 일상생활의 데이터베이스</vt:lpstr>
      <vt:lpstr>1.2 일상생활의 데이터베이스</vt:lpstr>
      <vt:lpstr>1.3 데이터베이스의 개념 및 특징</vt:lpstr>
      <vt:lpstr>1.3 데이터베이스의 개념 및 특징</vt:lpstr>
      <vt:lpstr>02. 데이터베이스 시스템의 발전</vt:lpstr>
      <vt:lpstr>2.1.1 [1단계] 마당서점의 시작</vt:lpstr>
      <vt:lpstr>2.1.2 [2단계] 컴퓨터의 도입</vt:lpstr>
      <vt:lpstr>2.1.3 [3단계] 지점 개설 및 데이터베이스 구축</vt:lpstr>
      <vt:lpstr>2.1.4 [4단계] 홈페이지 구축</vt:lpstr>
      <vt:lpstr>2.1.5 [5단계] 인터넷 쇼핑몰 운영</vt:lpstr>
      <vt:lpstr>2.1 마당서점과 데이터베이스 시스템</vt:lpstr>
      <vt:lpstr>2.2 정보 시스템의 발전</vt:lpstr>
      <vt:lpstr>2.2 정보 시스템의 발전</vt:lpstr>
      <vt:lpstr>2.2 정보 시스템의 발전</vt:lpstr>
      <vt:lpstr>2.2 정보 시스템의 발전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user</cp:lastModifiedBy>
  <cp:revision>516</cp:revision>
  <dcterms:created xsi:type="dcterms:W3CDTF">2012-07-11T10:23:22Z</dcterms:created>
  <dcterms:modified xsi:type="dcterms:W3CDTF">2016-08-30T04:55:39Z</dcterms:modified>
</cp:coreProperties>
</file>