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6" r:id="rId2"/>
    <p:sldId id="451" r:id="rId3"/>
    <p:sldId id="452" r:id="rId4"/>
    <p:sldId id="453" r:id="rId5"/>
    <p:sldId id="454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91" r:id="rId17"/>
    <p:sldId id="467" r:id="rId18"/>
    <p:sldId id="492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</p:sldIdLst>
  <p:sldSz cx="9144000" cy="6858000" type="screen4x3"/>
  <p:notesSz cx="9874250" cy="67976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A5E48A-A063-485E-8AC9-711C42ED6CC6}">
          <p14:sldIdLst>
            <p14:sldId id="326"/>
            <p14:sldId id="451"/>
            <p14:sldId id="452"/>
          </p14:sldIdLst>
        </p14:section>
        <p14:section name="2.1 관계 데이터 모델의 개념" id="{C7E027E8-03B4-4D00-A2B1-A919EE6CB1CA}">
          <p14:sldIdLst>
            <p14:sldId id="453"/>
            <p14:sldId id="454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2.2 릴레이션의 특성" id="{A6B9B80E-2082-4A24-9E1F-BDDCA21D9108}">
          <p14:sldIdLst>
            <p14:sldId id="491"/>
            <p14:sldId id="467"/>
            <p14:sldId id="492"/>
          </p14:sldIdLst>
        </p14:section>
        <p14:section name="2.3 릴레이션의 키" id="{AC586C07-C662-4DF5-A943-0E5D55408542}">
          <p14:sldIdLst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3.4 무결성 제약조건" id="{34B5ADBF-F18E-47D8-980E-1D3F35482307}">
          <p14:sldIdLst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3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4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 showGuides="1">
      <p:cViewPr varScale="1">
        <p:scale>
          <a:sx n="51" d="100"/>
          <a:sy n="51" d="100"/>
        </p:scale>
        <p:origin x="-1980" y="-96"/>
      </p:cViewPr>
      <p:guideLst>
        <p:guide orient="horz" pos="1489"/>
        <p:guide pos="4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3" Type="http://schemas.openxmlformats.org/officeDocument/2006/relationships/slide" Target="slides/slide9.xml"/><Relationship Id="rId7" Type="http://schemas.openxmlformats.org/officeDocument/2006/relationships/slide" Target="slides/slide32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6" Type="http://schemas.openxmlformats.org/officeDocument/2006/relationships/slide" Target="slides/slide21.xml"/><Relationship Id="rId5" Type="http://schemas.openxmlformats.org/officeDocument/2006/relationships/slide" Target="slides/slide15.xml"/><Relationship Id="rId4" Type="http://schemas.openxmlformats.org/officeDocument/2006/relationships/slide" Target="slides/slide13.xml"/><Relationship Id="rId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7525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889734AE-D118-4FB8-A02C-5512A51966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37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3263" y="515938"/>
            <a:ext cx="3386137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28975"/>
            <a:ext cx="72421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2" tIns="47706" rIns="92232" bIns="47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7525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DD4634B-4E52-452C-8F49-04A4800519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3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D7709C6-C57F-43CA-B54A-A967EE14B71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97ADF68F-771E-4C13-A20A-9F142354B208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10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0617132-81F7-44E4-8EC7-38B252B5FFB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C626D4BE-2E5D-455D-8D05-D52FF2D09160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12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BC6AD53A-A06E-4E9A-9C29-696FB7E06C81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13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FA372A4-FD0B-4A3D-81AD-6267FC8071B7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14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CD00288-E096-4EFC-8EA3-727102FB10EA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15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45145476-5C47-46CF-98A9-49A78F1FB49A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16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E3C9C197-3680-415A-90EA-8AF8C989566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17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D7634FD7-B235-41AE-A715-347BA2D98023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18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5B8BA74C-6053-4A68-96FD-5FC41AC0DFB2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19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FDEAC72-7B7F-420C-B8A5-0065E73CC08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C4465731-BF90-4D3B-A848-F1F03289D64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20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DE7D871-A2F8-46C5-90F5-CA07ACEAFDF8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1CBA892-F0DC-40FA-9C15-7B7346B8164F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22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C668C3E-7B7F-470A-9B93-EA482BF3C8AB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23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63FB897-129B-4D39-B39B-57083A56B2EE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24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205290E6-30C1-45A9-AA1F-5174AB7636A0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25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EA9B0602-4B9B-48A4-A189-B15B9676AF56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26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ED3EB3B8-A3DA-43BB-A09B-EEF11844F720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27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2BA7E5DF-BAC9-471C-985A-B29C518CEBD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28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A7462AB1-BF60-4466-B558-553ADE9E15E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29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CEC39859-DEBE-49B9-BEBE-B932EB132858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4DC95CC1-D69C-4939-AF48-C4119636F31B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30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E8C3E0B9-B237-4D73-BB84-78C967CCE41F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B944C52-7243-46C2-95A4-CA6674736528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32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17F9534-287D-41BD-9BE3-97C66ABECA4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33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92BEB708-4AD0-4325-87C2-9A06ECBC87AE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34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C4A8880-71CC-4E16-84F1-84F83C1ADAE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35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CE1E9E17-4E10-44AB-8B6B-BFD527D040F3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36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6E74B845-9183-4909-8EEF-116B9B10232E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37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7559615E-79BB-4AF0-9C5E-538E49578E89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38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F37A376-D27E-4EE2-AD19-E32275209C8A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39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6405FB4B-3AE5-4A3C-97D4-6838B7B63C3D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4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E209AE41-6ABD-4056-86F7-2A66E66C06BE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40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DB6B3BBA-D928-4705-BB88-1F2ECFADF2FD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5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498CF14-C904-4ED2-B733-538155874D7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6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1C9B473-87B3-4613-8762-4C4ABA452A8D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7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7283D898-19AC-439A-8558-190B0EC13E37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8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5513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551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B7BBFA4F-00DC-4E25-8CF4-D80F3D0E9BE6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9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4850" y="515938"/>
            <a:ext cx="3384550" cy="2538412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66155" y="6553200"/>
            <a:ext cx="1905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5C4D3-6561-41DC-A22E-3A0FA1AD5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TextBox 6"/>
          <p:cNvSpPr txBox="1"/>
          <p:nvPr userDrawn="1"/>
        </p:nvSpPr>
        <p:spPr>
          <a:xfrm>
            <a:off x="7066155" y="6089600"/>
            <a:ext cx="17643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500" b="1" smtClean="0">
                <a:latin typeface="+mn-ea"/>
                <a:ea typeface="+mn-ea"/>
              </a:rPr>
              <a:t>擔當敎授 </a:t>
            </a:r>
            <a:r>
              <a:rPr lang="en-US" altLang="ko-KR" sz="1500" b="1" smtClean="0">
                <a:latin typeface="+mn-ea"/>
                <a:ea typeface="+mn-ea"/>
              </a:rPr>
              <a:t>: </a:t>
            </a:r>
            <a:r>
              <a:rPr lang="ko-KR" altLang="en-US" sz="1500" b="1" smtClean="0">
                <a:latin typeface="+mn-ea"/>
                <a:ea typeface="+mn-ea"/>
              </a:rPr>
              <a:t>陸桂山</a:t>
            </a:r>
            <a:endParaRPr lang="ko-KR" altLang="en-US" sz="15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25722" y="359356"/>
            <a:ext cx="1424702" cy="2937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데이터베이스</a:t>
            </a:r>
            <a:endParaRPr lang="ko-KR" altLang="en-US" sz="1500" b="1" dirty="0" smtClean="0">
              <a:solidFill>
                <a:schemeClr val="accent2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5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F7085-BF9C-422D-A1CC-E82E8C917A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7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3236F-8C6A-4D06-A7CB-2E5E5E418F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71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683B9-0330-4B6D-8113-A34F69EF32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78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35351-47B0-42EF-B09B-665FB78549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5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305C-7046-4909-AC57-350E7CD4F0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49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EC11C-5C38-4451-8006-8D103E6EE8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90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9A9CB-6C63-412A-9F40-0A8A065BE6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6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45C16-C6AA-4B69-A273-72B5D546B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3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BF0C-D299-4A66-B013-BCACBB0B74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473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94C2B-94E6-4A0A-8920-89BA322F0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96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9F2FA-339A-4AE2-BD94-1C10421986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85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93068-3EED-48A3-885A-E902B896DC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5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smtClean="0">
                <a:latin typeface="Arial" pitchFamily="34" charset="0"/>
                <a:ea typeface="+mj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7411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smtClean="0">
                <a:latin typeface="Arial" pitchFamily="34" charset="0"/>
                <a:ea typeface="+mj-ea"/>
              </a:defRPr>
            </a:lvl1pPr>
          </a:lstStyle>
          <a:p>
            <a:pPr>
              <a:defRPr/>
            </a:pPr>
            <a:fld id="{DF580A4C-26D8-4D97-9013-668104959B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209006" y="217715"/>
            <a:ext cx="8743405" cy="6322422"/>
          </a:xfrm>
          <a:prstGeom prst="roundRect">
            <a:avLst>
              <a:gd name="adj" fmla="val 501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453053" y="2051089"/>
            <a:ext cx="529296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Ch 02_2 </a:t>
            </a:r>
            <a:r>
              <a:rPr lang="en-US" altLang="ko-KR" sz="2800" smtClean="0">
                <a:latin typeface="+mn-ea"/>
                <a:ea typeface="+mn-ea"/>
              </a:rPr>
              <a:t/>
            </a:r>
            <a:br>
              <a:rPr lang="en-US" altLang="ko-KR" sz="2800" smtClean="0">
                <a:latin typeface="+mn-ea"/>
                <a:ea typeface="+mn-ea"/>
              </a:rPr>
            </a:br>
            <a:r>
              <a:rPr lang="ko-KR" altLang="en-US" sz="2800" smtClean="0">
                <a:latin typeface="HY견고딕" pitchFamily="18" charset="-127"/>
                <a:ea typeface="HY견고딕" pitchFamily="18" charset="-127"/>
              </a:rPr>
              <a:t>관계데이터 모델과 제약조건</a:t>
            </a:r>
            <a:endParaRPr lang="ko-KR" altLang="en-US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6F139D-707E-4F63-9CD5-310D8087A279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458200" cy="3343031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널값</a:t>
            </a:r>
            <a:r>
              <a:rPr lang="en-US" altLang="ko-KR" sz="2200" b="1" smtClean="0">
                <a:latin typeface="맑은 고딕" pitchFamily="50" charset="-127"/>
                <a:ea typeface="맑은 고딕" pitchFamily="50" charset="-127"/>
              </a:rPr>
              <a:t>(null value) 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알려지지 않음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’ 또는 ‘</a:t>
            </a:r>
            <a:r>
              <a:rPr lang="ko-KR" altLang="en-US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적용할 수 없음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’을 나타내기 위해 널값을 사용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사원 릴레이션에 새로운 사원에 관한 투플을 입력하는데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252000" lvl="1" indent="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None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신입 사원의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DNO(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부서번호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가 결정되지 않았을 수 있음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mtClean="0"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널값은 숫자 도메인의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이나 문자열 도메인의 공백 문자 또는 공백 문자열과 다름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mtClean="0"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들마다 널값을 나타내기 위해 서로 다른 기호를 사용함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CD0FFD-0836-4971-BA63-58E49135644F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308" y="1489319"/>
            <a:ext cx="7968762" cy="387936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ko-KR" sz="22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smtClean="0">
                <a:latin typeface="맑은 고딕" pitchFamily="50" charset="-127"/>
                <a:ea typeface="맑은 고딕" pitchFamily="50" charset="-127"/>
              </a:rPr>
              <a:t>릴레이션 스키마</a:t>
            </a:r>
            <a:r>
              <a:rPr lang="en-US" altLang="ko-KR" sz="2200" b="1" smtClean="0">
                <a:latin typeface="맑은 고딕" pitchFamily="50" charset="-127"/>
                <a:ea typeface="맑은 고딕" pitchFamily="50" charset="-127"/>
              </a:rPr>
              <a:t>(relation schema)</a:t>
            </a:r>
          </a:p>
          <a:p>
            <a:pPr marL="468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릴레이션의 이름과 릴레이션의 애트리뷰트들의 집합</a:t>
            </a:r>
          </a:p>
          <a:p>
            <a:pPr marL="468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릴레이션을 위한 틀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(framework)</a:t>
            </a:r>
          </a:p>
          <a:p>
            <a:pPr marL="468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표기법</a:t>
            </a:r>
          </a:p>
          <a:p>
            <a:pPr marL="468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릴레이션이름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u="sng" smtClean="0">
                <a:latin typeface="맑은 고딕" pitchFamily="50" charset="-127"/>
                <a:ea typeface="맑은 고딕" pitchFamily="50" charset="-127"/>
              </a:rPr>
              <a:t>애트리뷰트</a:t>
            </a:r>
            <a:r>
              <a:rPr lang="en-US" altLang="ko-KR" sz="2000" u="sng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애트리뷰트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2, ...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애트리뷰트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N)</a:t>
            </a:r>
          </a:p>
          <a:p>
            <a:pPr marL="468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기본 키 애트리뷰트에는 밑줄 표시</a:t>
            </a:r>
          </a:p>
          <a:p>
            <a:pPr marL="468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내포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(intension)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라고 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35B043-CC7A-4AC4-A0AD-810FF200206D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0100" y="1422400"/>
            <a:ext cx="8039100" cy="296496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ko-KR" sz="22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smtClean="0">
                <a:latin typeface="맑은 고딕" pitchFamily="50" charset="-127"/>
                <a:ea typeface="맑은 고딕" pitchFamily="50" charset="-127"/>
              </a:rPr>
              <a:t>릴레이션 인스턴스</a:t>
            </a:r>
            <a:r>
              <a:rPr lang="en-US" altLang="ko-KR" sz="2200" b="1" smtClean="0">
                <a:latin typeface="맑은 고딕" pitchFamily="50" charset="-127"/>
                <a:ea typeface="맑은 고딕" pitchFamily="50" charset="-127"/>
              </a:rPr>
              <a:t>(relation instance)</a:t>
            </a:r>
          </a:p>
          <a:p>
            <a:pPr marL="540000" lvl="1" indent="-180000" algn="just" eaLnBrk="1" hangingPunct="1">
              <a:lnSpc>
                <a:spcPct val="140000"/>
              </a:lnSpc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릴레이션에 어느 시점에 들어 있는 투플들의 집합</a:t>
            </a:r>
          </a:p>
          <a:p>
            <a:pPr marL="540000" lvl="1" indent="-180000" algn="just" eaLnBrk="1" hangingPunct="1">
              <a:lnSpc>
                <a:spcPct val="140000"/>
              </a:lnSpc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시간의 흐름에 따라 계속 변함</a:t>
            </a:r>
          </a:p>
          <a:p>
            <a:pPr marL="540000" lvl="1" indent="-180000" algn="just" eaLnBrk="1" hangingPunct="1">
              <a:lnSpc>
                <a:spcPct val="140000"/>
              </a:lnSpc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일반적으로 릴레이션에는 현재의 인스턴스만 저장됨 </a:t>
            </a:r>
          </a:p>
          <a:p>
            <a:pPr marL="540000" lvl="1" indent="-180000" algn="just" eaLnBrk="1" hangingPunct="1">
              <a:lnSpc>
                <a:spcPct val="140000"/>
              </a:lnSpc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외연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(extension)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이라고 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0FA3D8-BD3A-49A2-B3ED-F6607ADF372A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9" name="Picture 3" descr="2_p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61" y="1637080"/>
            <a:ext cx="7587761" cy="250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66FE61-C52B-48CD-ADCC-0BE065BFC0E4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422400"/>
            <a:ext cx="6646985" cy="333423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관계 데이터베이스</a:t>
            </a:r>
            <a:r>
              <a:rPr lang="en-US" altLang="ko-KR" sz="2000" b="1" smtClean="0"/>
              <a:t>(relational database) </a:t>
            </a:r>
            <a:r>
              <a:rPr lang="ko-KR" altLang="en-US" sz="2000" b="1" smtClean="0"/>
              <a:t>스키마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/>
              <a:t>하나 이상의 릴레이션 스키마들로 이루어짐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endParaRPr lang="ko-KR" altLang="en-US" b="1" smtClean="0"/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관계 데이터베이스 인스턴스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/>
              <a:t>릴레이션 인스턴스들의 모임으로 구성됨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FF1B4-EF74-4542-A470-8FF22F1A68B8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7" name="Picture 3" descr="2_p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487488"/>
            <a:ext cx="5524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 descr="70-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692400"/>
            <a:ext cx="6092825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E402D4-C4CE-4EBE-8BB5-761AA53F8944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0131" y="1334477"/>
            <a:ext cx="8458200" cy="4902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ko-KR" altLang="en-US" sz="2000" b="1" smtClean="0"/>
              <a:t>릴레이션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b="1" smtClean="0"/>
              <a:t>투플들의 집합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ko-KR" altLang="en-US" sz="2000" b="1" smtClean="0"/>
              <a:t>릴레이션의 특성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b="1" smtClean="0"/>
              <a:t>각 릴레이션은 오직 하나의 레코드 타입만 포함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b="1" smtClean="0"/>
              <a:t>한 애트리뷰트 내의 값들은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ko-KR" altLang="en-US" b="1" smtClean="0"/>
              <a:t>    모두 같은 유형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b="1" smtClean="0"/>
              <a:t>애트리뷰트들의 순서는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ko-KR" altLang="en-US" b="1" smtClean="0"/>
              <a:t>    중요하지 않음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특성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81" y="3070712"/>
            <a:ext cx="4209134" cy="3286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D49FDE-4B9F-4BF2-8EFC-BDF1BCFC9DB6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7861" y="1396023"/>
            <a:ext cx="6925408" cy="4239846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릴레이션의 특성</a:t>
            </a:r>
            <a:endParaRPr lang="en-US" altLang="ko-KR" sz="2000" b="1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/>
              <a:t>동일한 투플이 두 개 이상 존재하지 않음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b="1" smtClean="0"/>
              <a:t>		   </a:t>
            </a:r>
            <a:r>
              <a:rPr lang="ko-KR" altLang="en-US" b="1" smtClean="0">
                <a:sym typeface="Wingdings 3" pitchFamily="18" charset="2"/>
              </a:rPr>
              <a:t>  </a:t>
            </a:r>
            <a:r>
              <a:rPr lang="ko-KR" altLang="en-US" b="1" smtClean="0">
                <a:solidFill>
                  <a:srgbClr val="FF3300"/>
                </a:solidFill>
              </a:rPr>
              <a:t>키</a:t>
            </a:r>
            <a:r>
              <a:rPr lang="ko-KR" altLang="en-US" b="1" smtClean="0"/>
              <a:t>가 존재함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/>
              <a:t>한 투플의 각 애트리뷰트는 원자값을 가짐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특성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6" name="Picture 4" descr="2_p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53" y="3333141"/>
            <a:ext cx="5410078" cy="19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23B9FA-B573-41A5-8B05-667B15E1BEC7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984" y="1308100"/>
            <a:ext cx="7280031" cy="142630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/>
              <a:t>릴레이션의 특성</a:t>
            </a:r>
            <a:endParaRPr lang="en-US" altLang="ko-KR" sz="2000" b="1" smtClean="0"/>
          </a:p>
          <a:p>
            <a:pPr lvl="1" algn="just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ko-KR" altLang="en-US" b="1" smtClean="0"/>
              <a:t>각 애트리뷰트의 이름은 한 릴레이션 내에서만 고유</a:t>
            </a:r>
          </a:p>
          <a:p>
            <a:pPr lvl="1" algn="just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ko-KR" altLang="en-US" b="1" smtClean="0"/>
              <a:t>투플들의 순서는 중요하지 않음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endParaRPr lang="ko-KR" altLang="en-US" b="1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mtClean="0">
              <a:latin typeface="신명조" charset="-127"/>
              <a:ea typeface="신명조" charset="-127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특성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914650"/>
            <a:ext cx="474027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AA73A-EA97-4811-B5E4-9E5B44D31731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223" y="1422400"/>
            <a:ext cx="8367346" cy="49022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ko-KR" altLang="en-US" sz="2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키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투플을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고유하게 식별할 수 있는 하나 이상의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애트리뷰트들의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모임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dirty="0" err="1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수퍼</a:t>
            </a:r>
            <a:r>
              <a:rPr lang="ko-KR" altLang="en-US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 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superkey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후보 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(candidate key), </a:t>
            </a:r>
            <a:r>
              <a:rPr lang="ko-KR" altLang="en-US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기본 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(primary key), </a:t>
            </a:r>
          </a:p>
          <a:p>
            <a:pPr marL="252000" lvl="1" indent="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None/>
            </a:pPr>
            <a:r>
              <a:rPr lang="en-US" altLang="ko-KR" dirty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대체 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(alternate key), </a:t>
            </a:r>
            <a:r>
              <a:rPr lang="ko-KR" altLang="en-US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외래 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(foreign key)</a:t>
            </a:r>
          </a:p>
          <a:p>
            <a:pPr algn="just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수퍼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키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내의 특정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투플을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고유하게 식별하는 하나의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애트리뷰트들의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집합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신용카드 회사의 고객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릴레이션에서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신용카드번호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52000" lvl="1" indent="0" eaLnBrk="1" hangingPunct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10000"/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주민등록번호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주민등록번호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32000" lvl="1" indent="-180000" eaLnBrk="1" hangingPunct="1">
              <a:spcBef>
                <a:spcPts val="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투플들을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고유하게 식별하는데 꼭 필요하지 않은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애트리뷰트들을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52000" lvl="1" indent="0" eaLnBrk="1" hangingPunct="1">
              <a:spcBef>
                <a:spcPts val="0"/>
              </a:spcBef>
              <a:buClr>
                <a:schemeClr val="accent2"/>
              </a:buClr>
              <a:buSzPct val="110000"/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포함할 수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D1868C-8550-43E8-A17F-730514C662B6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데이터 모델과 제약조건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63688"/>
            <a:ext cx="8458200" cy="4902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관계 데이터 모델은 지금까지 제안된 데이터 모델들 중에서 가장 개념이 단순한 데이터 모델의 하나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IBM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연구소의 </a:t>
            </a:r>
            <a:r>
              <a:rPr lang="en-US" altLang="ko-KR" sz="200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E.F. Codd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1970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년에 관계 데이터 모델을 제안함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관계 데이터 모델을 최초로 구현한 가장 중요한 관계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시제품은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1970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년 대에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IBM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연구소에서 개발된 </a:t>
            </a:r>
            <a:r>
              <a:rPr lang="en-US" altLang="ko-KR" sz="200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System R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1980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년대 후반부터 여러 가지 데이터 모델들이 새로 등장했지만 관계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는 여전히 가장 널리 사용되는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DBMS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6D27DB-A3A9-4D8C-8797-6B9C1CBD1A21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2885" y="1336798"/>
            <a:ext cx="8458200" cy="370119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후보 키</a:t>
            </a:r>
          </a:p>
          <a:p>
            <a:pPr marL="432000"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각 투플을 고유하게 식별하는 최소한의 애트리뷰트들의 모임</a:t>
            </a:r>
          </a:p>
          <a:p>
            <a:pPr marL="432000" lvl="2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   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신용카드번호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는 신용카드 회사의 고객 릴레이션의 </a:t>
            </a:r>
          </a:p>
          <a:p>
            <a:pPr marL="432000" lvl="2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     후보 키가 아니지만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신용카드번호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는 후보 키</a:t>
            </a:r>
          </a:p>
          <a:p>
            <a:pPr marL="432000"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모든 릴레이션에는 최소한 한 개 이상의 후보 키가 있음</a:t>
            </a:r>
          </a:p>
          <a:p>
            <a:pPr marL="432000"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후보 키도 두 개 이상의 애트리뷰트로 이루어질 수 있으며 이런 경우에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60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복합 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(composite key)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라고 부름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과목번호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가 후보 키 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558" name="Picture 4" descr="2_p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3983038"/>
            <a:ext cx="4202112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0BFE33-734B-4BEF-8FF6-AAFD906FB28C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088903" y="1527419"/>
            <a:ext cx="7281374" cy="944563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2.10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학생 릴레이션에서 이름이 후보 키가 될 수 있는가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algn="just" eaLnBrk="1" hangingPunct="1">
              <a:spcBef>
                <a:spcPct val="50000"/>
              </a:spcBef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2.10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학생 릴레이션에서 이메일이 후보 키가 될 수 있는가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963863"/>
            <a:ext cx="6286500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F460A9-BA59-46F8-A18D-D6B158C5C146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914" y="1422400"/>
            <a:ext cx="8285285" cy="290341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기본 키</a:t>
            </a:r>
          </a:p>
          <a:p>
            <a:pPr marL="432000" lvl="1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한 릴레이션에 후보 키가 두 개 이상 있으면 설계자 또는 데이터베이스 관리자가 이들 중에서 하나를 기본 키로 선정함</a:t>
            </a:r>
          </a:p>
          <a:p>
            <a:pPr marL="432000" lvl="2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 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신용카드 회사의 고객 릴레이션에서 신용카드번호와 주민등록번호가 </a:t>
            </a:r>
          </a:p>
          <a:p>
            <a:pPr marL="432000" lvl="2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      후보 키가 될 수 있음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이 중에서 신용카드 번호를 기본 키로 선정</a:t>
            </a:r>
          </a:p>
          <a:p>
            <a:pPr marL="432000" lvl="1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자연스러운 기본 키를 찾을 수 없는 경우에는 레코드 번호와 같이 종종 인위적인 키 애트리뷰트를 릴레이션에 추가할 수 있음 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F418C6-4EA2-418A-BFEE-F9E34338EAA7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대체 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기본 키가 아닌 후보 키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신용카드 회사의 고객 릴레이션에서 신용카드번호를 기본 키로 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     선정하면 주민등록번호는 대체 키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외래 키</a:t>
            </a:r>
            <a:endParaRPr lang="ko-KR" altLang="en-US" b="1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어떤 릴레이션의 기본 키를 참조하는 애트리뷰트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관계 데이터베이스에서 릴레이션들 간의 관계를 나타내기 위해서 사용됨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외래 키 애트리뷰트는 참조되는 릴레이션의 기본 키와 동일한 도메인을 가져야 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자신이 속한 릴레이션의 기본 키의 구성요소가 되거나 되지 않을 수 있음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03C535-BCC7-4F11-AC28-4C50E4D5F5F0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653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8500" y="2444750"/>
            <a:ext cx="5410200" cy="296068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D9026C-B46D-4ED0-9ADE-5D8731BA50C9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548688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외래 키의 유형</a:t>
            </a:r>
            <a:endParaRPr lang="ko-KR" altLang="en-US" sz="2000" b="1" smtClean="0">
              <a:latin typeface="맑은 고딕" pitchFamily="50" charset="-127"/>
              <a:ea typeface="맑은 고딕" pitchFamily="50" charset="-127"/>
            </a:endParaRP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다른 릴레이션의 기본 키를 참조하는 외래 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67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3013" y="2747963"/>
            <a:ext cx="6713537" cy="32131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60BA2C-7955-4938-8740-DC0308E7DA68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324850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외래 키의 유형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자체 릴레이션의 기본 키를 참조하는 외래 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70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713" y="2663825"/>
            <a:ext cx="4800600" cy="334168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D37363-EE78-4E35-B708-537B665C3ECC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7037" y="1406769"/>
            <a:ext cx="8289925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외래 키의 유형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기본 키의 구성요소가 되는 외래 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키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2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850" y="2733431"/>
            <a:ext cx="7500938" cy="286702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BA0CC7-99D3-485A-8386-142D5DBE6C49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(data integrity)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데이터의 </a:t>
            </a:r>
            <a:r>
              <a:rPr lang="ko-KR" altLang="en-US" u="sng" dirty="0" smtClean="0">
                <a:latin typeface="맑은 고딕" pitchFamily="50" charset="-127"/>
                <a:ea typeface="맑은 고딕" pitchFamily="50" charset="-127"/>
              </a:rPr>
              <a:t>정확성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u="sng" dirty="0" smtClean="0">
                <a:latin typeface="맑은 고딕" pitchFamily="50" charset="-127"/>
                <a:ea typeface="맑은 고딕" pitchFamily="50" charset="-127"/>
              </a:rPr>
              <a:t>유효성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의미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일관된 데이터베이스 상태를 정의하는 규칙들을 묵시적으로 또는 명시적으로 정의함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데이터베이스가 갱신될 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자동적으로 일관성 조건을 검사하므로 응용 프로그램들은 일관성 조건을 검사할 필요가 없음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1955798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제약조건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3CA188-3ECE-4BF3-A8FC-BD0537FFEFEE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도메인 제약조건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(domain constraint)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각 애트리뷰트 값이 반드시 원자값이어야 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애트리뷰트 값의 디폴트 값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가능한 값들의 범위 등을 지정할 수 있음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데이터 형식을 통해 값들의 유형을 제한하고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CHECK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제약 조건을 통해 값들의 범위를 제한할 수 있음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SQL2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는 도메인을 명시적으로 정의하는 것을 허용하지만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오라클은 지원하지 않음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키 제약조건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(key constraint)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키 애트리뷰트에 중복된 값이 존재해서는 안됨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389E86-CC22-446D-8A9A-D964907513B0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254" y="1422400"/>
            <a:ext cx="8214946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ko-KR" altLang="en-US" sz="2200" b="1" smtClean="0">
                <a:latin typeface="맑은 고딕" pitchFamily="50" charset="-127"/>
                <a:ea typeface="맑은 고딕" pitchFamily="50" charset="-127"/>
              </a:rPr>
              <a:t>관계 데이터 모델이 큰 성공을 거둔 요인</a:t>
            </a:r>
          </a:p>
          <a:p>
            <a:pPr marL="432000" lvl="1" indent="-1800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바탕이 되는 데이터 구조로서 간단한 </a:t>
            </a:r>
            <a:r>
              <a:rPr lang="ko-KR" altLang="en-US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en-US" altLang="ko-KR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을 사용</a:t>
            </a:r>
          </a:p>
          <a:p>
            <a:pPr marL="432000" lvl="1" indent="-1800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중첩된 복잡한 구조가 없음</a:t>
            </a:r>
          </a:p>
          <a:p>
            <a:pPr marL="432000" lvl="1" indent="-1800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집합 위주로 데이터를 처리</a:t>
            </a:r>
          </a:p>
          <a:p>
            <a:pPr marL="432000" lvl="1" indent="-1800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숙련되지 않은 사용자도 쉽게 이해할 수 있음</a:t>
            </a:r>
          </a:p>
          <a:p>
            <a:pPr marL="432000" lvl="1" indent="-1800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표준 데이터베이스 응용에 대해 좋은 성능을 보임</a:t>
            </a:r>
          </a:p>
          <a:p>
            <a:pPr marL="432000" lvl="1" indent="-1800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다른 데이터 모델에 비해 이론이 잘 정립되었음</a:t>
            </a:r>
          </a:p>
          <a:p>
            <a:pPr marL="432000" lvl="1" indent="-1800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관계 데이터베이스 설계와 효율적인 질의 처리 면에서 뛰어난 장점을 가짐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962025" y="546100"/>
            <a:ext cx="7305675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데이터 모델과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AEE2E-BFAE-4FD1-ADB9-15F42234C6DF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2965" y="1396023"/>
            <a:ext cx="7998069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기본 키와 </a:t>
            </a:r>
            <a:r>
              <a:rPr lang="ko-KR" altLang="en-US" sz="200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엔티티 무결성 제약조건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(entity integrity constraint)</a:t>
            </a:r>
          </a:p>
          <a:p>
            <a:pPr marL="432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릴레이션의 기본 키를 구성하는 어떤 애트리뷰트도 널값을 가질 수 없음</a:t>
            </a:r>
          </a:p>
          <a:p>
            <a:pPr marL="432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대체 키에는 적용되지 않음</a:t>
            </a:r>
          </a:p>
          <a:p>
            <a:pPr marL="432000" lvl="1" indent="-180000" eaLnBrk="1" hangingPunct="1">
              <a:lnSpc>
                <a:spcPct val="14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사용자는 릴레이션을 생성하는 데이터 정의문에서 어떤 애트리뷰트가 릴레이션의 기본 키의 구성요소인가를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에게 알려줌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E491F2-DD66-4E71-A10F-8C89BF46964D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외래 키와 </a:t>
            </a:r>
            <a:r>
              <a:rPr lang="ko-KR" altLang="en-US" sz="200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참조 무결성 제약조건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(referential integrity constraint)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 무결성 제약조건은 두 릴레이션의 연관된 투플들 사이의 일관성을 유지하는데 사용됨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관계 데이터베이스가 릴레이션들로만 이루어지고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 사이의 관계들이 다른 릴레이션의 기본 키를 참조하는 것을 기반으로 하여 묵시적으로 표현되기 때문에 외래 키의 개념이 중요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R2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의 외래 키가 릴레이션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R1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의 기본 키를 참조할 때 참조 무결성 제약조건은 아래의 두 조건 중 하나가 성립되면 만족됨</a:t>
            </a:r>
          </a:p>
          <a:p>
            <a:pPr marL="720000" lvl="2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외래 키의 값은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R1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의 어떤 투플의 기본 키 값과 같다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marL="720000" lvl="2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외래 키가 자신을 포함하고 있는 릴레이션의 기본 키를 구성하고 있지 않으면 널값을 가진다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A14BE4-59BC-4E62-A678-98995FC2AF3A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845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25" y="2222500"/>
            <a:ext cx="6861175" cy="25781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BAB28E-EA8A-4F3C-8D16-7C4177F2A234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무결성 제약조건의 유지</a:t>
            </a:r>
          </a:p>
          <a:p>
            <a:pPr marL="468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데이터베이스에 대한 갱신 연산은 삽입 연산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삭제 연산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수정 연산으로 구분함</a:t>
            </a:r>
          </a:p>
          <a:p>
            <a:pPr marL="468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는 각각의 갱신 연산에 대하여 데이터베이스가 무결성 제약조건들을 만족하도록 필요한 조치를 취함</a:t>
            </a:r>
          </a:p>
          <a:p>
            <a:pPr marL="468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는 외래 키가 갱신되거나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참조된 기본 키가 갱신되었을 때 참조 무결성 제약조건이 위배되지 않도록 해야 함</a:t>
            </a:r>
          </a:p>
          <a:p>
            <a:pPr marL="468000" lvl="1" indent="-180000" eaLnBrk="1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EMPLOYEE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릴레이션의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DNO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애트리뷰트가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DEPARTMENT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릴레이션의 기본 키인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DEPTNO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참조하는 외래 키이므로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DEPARTMENT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참조된 릴레이션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EMPLOYEE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참조하는 릴레이션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으로 부르기로 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B8828F-9670-43B8-A71D-180FAE6769DA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013" y="1978025"/>
            <a:ext cx="7497762" cy="319087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7F88FC-EEAD-443A-99CA-8DD6ED5BE536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1412265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삽입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참조되는 릴레이션에 새로운 투플이 삽입되면 참조 무결성 제약조건은 위배되지 않음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DEPARTMENT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에 새로 삽입되는 투플의 기본 키 애트리뷰트의 값에 따라서는 도메인 제약조건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키 제약조건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엔티티 무결성 제약조건 등을 위배할 수 있음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참조하는 릴레이션에 새로운 투플을 삽입할 때는 도메인 제약조건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키 제약조건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엔티티 무결성 제약조건 외에 참조 무결성 제약조건도 위배할 수 있음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EMPLOYEE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릴레이션에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(4325,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오혜원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6)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이라는 투플을 삽입하면 참조 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     무결성 제약조건을 위배하게 됨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D08F9-FCB0-4872-BAAD-DE1AA300CE0F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1421057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참조하는 릴레이션에서 투플이 삭제되면 도메인 제약조건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키 제약조건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엔티티 무결성 제약조건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 무결성 제약조건 등 모든 제약조건을 위배하지 않음</a:t>
            </a:r>
          </a:p>
          <a:p>
            <a:pPr marL="432000" lvl="1" indent="-180000"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참조되는 릴레이션에서 투플이 삭제되면 참조 무결성 제약조건을 위배하는 경우가 생기거나 생기지 않을 수 있음</a:t>
            </a:r>
          </a:p>
          <a:p>
            <a:pPr marL="792000" lvl="2" indent="-180000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1: DEPARTMENT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릴레이션에서 네 번째 투플인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(4,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홍보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8)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을 삭제하더라도 </a:t>
            </a:r>
          </a:p>
          <a:p>
            <a:pPr marL="792000" lvl="2" indent="-180000"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       참조 무결성 제약조건을 위배하지 않음</a:t>
            </a:r>
          </a:p>
          <a:p>
            <a:pPr marL="792000" lvl="2" indent="-180000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2: DEPARTMENT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릴레이션에서 세 번째 투플인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(3,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9)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삭제하면 참조 </a:t>
            </a:r>
          </a:p>
          <a:p>
            <a:pPr marL="792000" lvl="2" indent="-18000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         무결성 제약조건을 위배하게 됨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68B8A3-6D67-4ECD-B915-C186E81E1DCB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참조 무결성 제약조건을 만족시키기 위해서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가 제공하는 옵션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제한</a:t>
            </a:r>
            <a:r>
              <a:rPr lang="en-US" altLang="ko-KR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(restricted)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위배를 야기한 연산을 단순히 거절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DEPARTMENT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릴레이션에서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(3,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9)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삭제하면 참조 무결성 제약조건을 위배하게 되므로 삭제 연산을 거절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연쇄</a:t>
            </a:r>
            <a:r>
              <a:rPr lang="en-US" altLang="ko-KR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(cascade)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참조되는 릴레이션에서 투플을 삭제하고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참조하는 릴레이션에서 이 투플을 참조하는 투플들도 함께 삭제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DEPARTMENT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릴레이션에서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(3,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9)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를 삭제하면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EMPLOYEE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릴레이션에서 부서번호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을 참조하는 두 번째 투플과 다섯 번째 투플도 함께 삭제</a:t>
            </a: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53A671-02EA-408E-875F-BE077396DF26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989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738" y="2128838"/>
            <a:ext cx="7721600" cy="2881312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A37E1-7BD6-4A81-B704-AB7A6803AF71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ko-KR" sz="2000" b="1" smtClean="0"/>
              <a:t> </a:t>
            </a:r>
            <a:r>
              <a:rPr lang="ko-KR" altLang="en-US" sz="2000" b="1" smtClean="0"/>
              <a:t>참조 무결성 제약조건을 만족시키기 위해서</a:t>
            </a:r>
            <a:endParaRPr lang="en-US" altLang="ko-KR" sz="2000" b="1" smtClean="0"/>
          </a:p>
          <a:p>
            <a:pPr marL="0" indent="0" algn="just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   </a:t>
            </a:r>
            <a:r>
              <a:rPr lang="ko-KR" altLang="en-US" sz="2000" b="1" smtClean="0"/>
              <a:t> </a:t>
            </a:r>
            <a:r>
              <a:rPr lang="en-US" altLang="ko-KR" sz="2000" b="1" smtClean="0"/>
              <a:t>DBMS</a:t>
            </a:r>
            <a:r>
              <a:rPr lang="ko-KR" altLang="en-US" sz="2000" b="1" smtClean="0"/>
              <a:t>가 제공하는 옵션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계속</a:t>
            </a:r>
            <a:r>
              <a:rPr lang="en-US" altLang="ko-KR" sz="2000" b="1" smtClean="0"/>
              <a:t>)</a:t>
            </a:r>
          </a:p>
          <a:p>
            <a:pPr marL="432000" lvl="1" algn="just" eaLnBrk="1" hangingPunct="1">
              <a:lnSpc>
                <a:spcPct val="14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널값</a:t>
            </a:r>
            <a:r>
              <a:rPr lang="en-US" altLang="ko-KR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(nullify)</a:t>
            </a:r>
          </a:p>
          <a:p>
            <a:pPr marL="720000" lvl="2" indent="-180000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참조되는 릴레이션에서 투플을 삭제하고</a:t>
            </a:r>
            <a:r>
              <a:rPr lang="en-US" altLang="ko-KR" b="1" smtClean="0"/>
              <a:t>, </a:t>
            </a:r>
            <a:r>
              <a:rPr lang="ko-KR" altLang="en-US" b="1" smtClean="0"/>
              <a:t>참조하는 릴레이션에서 이 투플을 참조하는 투플들의 외래 키에 널값을 삽입</a:t>
            </a:r>
          </a:p>
          <a:p>
            <a:pPr marL="720000" lvl="2" indent="-180000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예</a:t>
            </a:r>
            <a:r>
              <a:rPr lang="en-US" altLang="ko-KR" b="1" smtClean="0"/>
              <a:t>: DEPARTMENT </a:t>
            </a:r>
            <a:r>
              <a:rPr lang="ko-KR" altLang="en-US" b="1" smtClean="0"/>
              <a:t>릴레이션에서 </a:t>
            </a:r>
            <a:r>
              <a:rPr lang="en-US" altLang="ko-KR" b="1" smtClean="0"/>
              <a:t>(3, </a:t>
            </a:r>
            <a:r>
              <a:rPr lang="ko-KR" altLang="en-US" b="1" smtClean="0"/>
              <a:t>개발</a:t>
            </a:r>
            <a:r>
              <a:rPr lang="en-US" altLang="ko-KR" b="1" smtClean="0"/>
              <a:t>, 9)</a:t>
            </a:r>
            <a:r>
              <a:rPr lang="ko-KR" altLang="en-US" b="1" smtClean="0"/>
              <a:t>를 삭제하면 </a:t>
            </a:r>
            <a:r>
              <a:rPr lang="en-US" altLang="ko-KR" b="1" smtClean="0"/>
              <a:t>EMPLOYEE </a:t>
            </a:r>
            <a:r>
              <a:rPr lang="ko-KR" altLang="en-US" b="1" smtClean="0"/>
              <a:t>릴레이션에서 부서번호 </a:t>
            </a:r>
            <a:r>
              <a:rPr lang="en-US" altLang="ko-KR" b="1" smtClean="0"/>
              <a:t>3</a:t>
            </a:r>
            <a:r>
              <a:rPr lang="ko-KR" altLang="en-US" b="1" smtClean="0"/>
              <a:t>을 참조하는 두 번째 투플과 다섯 번째 투플의 부서번호에 널값을 삽입</a:t>
            </a:r>
          </a:p>
          <a:p>
            <a:pPr marL="432000" lvl="1" algn="just" eaLnBrk="1" hangingPunct="1">
              <a:lnSpc>
                <a:spcPct val="14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디폴트값</a:t>
            </a:r>
          </a:p>
          <a:p>
            <a:pPr marL="720000" lvl="2" indent="-180000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smtClean="0"/>
              <a:t>널값을 넣는 대신에 디폴트값을 넣는다는 것을 제외하고는 바로 위의 옵션과 비슷함</a:t>
            </a:r>
            <a:r>
              <a:rPr lang="ko-KR" altLang="en-US" smtClean="0"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D97FC9-D7C0-4B6F-B537-92685649D0A8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데이터 모델의 개념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254" y="1422400"/>
            <a:ext cx="8214945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관계 데이터 모델</a:t>
            </a:r>
          </a:p>
          <a:p>
            <a:pPr marL="432000" lvl="1" indent="-180000" eaLnBrk="1" hangingPunct="1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동일한 구조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관점에서 모든 데이터를 논리적으로 구성</a:t>
            </a:r>
          </a:p>
          <a:p>
            <a:pPr marL="432000" lvl="1" indent="-180000" eaLnBrk="1" hangingPunct="1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선언적인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질의어를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통한 데이터 접근을 제공</a:t>
            </a:r>
          </a:p>
          <a:p>
            <a:pPr marL="432000" lvl="1" indent="-180000" eaLnBrk="1" hangingPunct="1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응용 프로그램들은 데이터베이스 내의 레코드들의 어떠한 순서와도 무관하게 작성됨</a:t>
            </a:r>
          </a:p>
          <a:p>
            <a:pPr marL="432000" lvl="1" indent="-180000" eaLnBrk="1" hangingPunct="1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사용자는 원하는 데이터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what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 명시하고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어떻게 이 데이터를 찾을 것인가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how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명시할 필요가 없음</a:t>
            </a:r>
          </a:p>
          <a:p>
            <a:pPr marL="432000" lvl="1" indent="-180000" eaLnBrk="1" hangingPunct="1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논리적으로 연관된 데이터를 연결하기 위해서 링크나 포인터를 사용하지 않음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8E1DE3-2F67-4D83-92AE-BF7A02811FEB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00188"/>
            <a:ext cx="845820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수정</a:t>
            </a:r>
          </a:p>
          <a:p>
            <a:pPr marL="432000" lvl="1" indent="-180000" eaLnBrk="1" hangingPunct="1">
              <a:lnSpc>
                <a:spcPct val="140000"/>
              </a:lnSpc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는 수정하는 애트리뷰트가 기본 키인지 외래 키인지 검사함</a:t>
            </a:r>
          </a:p>
          <a:p>
            <a:pPr marL="432000" lvl="1" indent="-180000" eaLnBrk="1" hangingPunct="1">
              <a:lnSpc>
                <a:spcPct val="140000"/>
              </a:lnSpc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수정하려는 애트리뷰트가 기본 키도 아니고 외래 키도 아니면 수정 연산이 참조 무결성 제약조건을 위배하지 않음</a:t>
            </a:r>
          </a:p>
          <a:p>
            <a:pPr marL="432000" lvl="1" indent="-180000" eaLnBrk="1" hangingPunct="1">
              <a:lnSpc>
                <a:spcPct val="140000"/>
              </a:lnSpc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기본 키나 외래 키를 수정하는 것은 하나의 투플을 삭제하고 새로운 투플을 그 자리에 삽입하는 것과 유사하므로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삽입 및 삭제에서 설명한 제한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연쇄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널값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디폴트값 규칙이 수정 연산에도 적용됨</a:t>
            </a:r>
          </a:p>
          <a:p>
            <a:pPr marL="432000" lvl="1" indent="-180000" eaLnBrk="1" hangingPunct="1">
              <a:lnSpc>
                <a:spcPct val="140000"/>
              </a:lnSpc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오라클에서는 수정 연산에 대해 제한적으로 참조 무결성 제약조건을 유지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1955800" y="547688"/>
            <a:ext cx="5008563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무결성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제약조건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040C7-44FD-4FA1-9FF4-6266C761208E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9760" y="1088292"/>
            <a:ext cx="8170985" cy="165490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기본적인 용어</a:t>
            </a:r>
          </a:p>
          <a:p>
            <a:pPr marL="432000" lvl="1" indent="-180000" algn="just" eaLnBrk="1" hangingPunct="1">
              <a:spcBef>
                <a:spcPts val="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(relation) : 2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차원의 테이블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스프레드 시트와 유사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32000" lvl="1" indent="-180000" algn="just" eaLnBrk="1" hangingPunct="1">
              <a:spcBef>
                <a:spcPts val="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레코드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(record) :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각 행 </a:t>
            </a:r>
          </a:p>
          <a:p>
            <a:pPr marL="432000" lvl="1" indent="-180000" algn="just" eaLnBrk="1" hangingPunct="1">
              <a:spcBef>
                <a:spcPts val="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투플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(tuple) : 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레코드를 좀더 공식적으로 부르는 용어</a:t>
            </a:r>
          </a:p>
          <a:p>
            <a:pPr marL="432000" lvl="1" indent="-180000" algn="just" eaLnBrk="1" hangingPunct="1">
              <a:spcBef>
                <a:spcPts val="0"/>
              </a:spcBef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애트리뷰트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(attribute) :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릴레이션에서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이름을 가진 하나의 열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314450" y="366346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데이터 모델</a:t>
            </a:r>
            <a:r>
              <a:rPr lang="ko-KR" altLang="en-US" sz="24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868" y="2945424"/>
            <a:ext cx="6822832" cy="34290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74EC3A-4589-47EC-BF64-BBF34DA7798D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1114" y="1422400"/>
            <a:ext cx="7543801" cy="443327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도메인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(domain)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나타날 수 있는 값들의 집합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도메인의 값들은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원자값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프로그래밍 언어의 데이터 타입과 유사함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동일한 도메인이 여러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사용될 수 있음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복합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다치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애트리뷰트는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허용되지 않음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도메인 정의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2" name="Picture 4" descr="2_q_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45" y="4970584"/>
            <a:ext cx="344341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98459-4039-4CBB-9DEB-D83B792E2C98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5" name="Picture 3" descr="2_p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54" y="1837590"/>
            <a:ext cx="4637942" cy="262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D3F30D-9F85-421D-953E-E0B91DACC244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738" y="1422400"/>
            <a:ext cx="7854462" cy="373868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차수</a:t>
            </a:r>
            <a:r>
              <a:rPr lang="en-US" altLang="ko-KR" b="1" dirty="0" smtClean="0">
                <a:solidFill>
                  <a:srgbClr val="FF0000"/>
                </a:solidFill>
              </a:rPr>
              <a:t>(degree)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카디날리티</a:t>
            </a:r>
            <a:r>
              <a:rPr lang="en-US" altLang="ko-KR" b="1" dirty="0" smtClean="0">
                <a:solidFill>
                  <a:srgbClr val="FF0000"/>
                </a:solidFill>
              </a:rPr>
              <a:t>(cardinality)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2000" b="1" dirty="0" smtClean="0"/>
              <a:t>차수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한 </a:t>
            </a:r>
            <a:r>
              <a:rPr lang="ko-KR" altLang="en-US" sz="2000" b="1" dirty="0" err="1" smtClean="0"/>
              <a:t>릴레이션에</a:t>
            </a:r>
            <a:r>
              <a:rPr lang="ko-KR" altLang="en-US" sz="2000" b="1" dirty="0" smtClean="0"/>
              <a:t> 들어 있는 </a:t>
            </a:r>
            <a:r>
              <a:rPr lang="ko-KR" altLang="en-US" sz="2000" b="1" dirty="0" err="1" smtClean="0"/>
              <a:t>애트리뷰트들의</a:t>
            </a:r>
            <a:r>
              <a:rPr lang="ko-KR" altLang="en-US" sz="2000" b="1" dirty="0" smtClean="0"/>
              <a:t> 수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z="1800" b="1" dirty="0" smtClean="0"/>
              <a:t>유효한 </a:t>
            </a:r>
            <a:r>
              <a:rPr lang="ko-KR" altLang="en-US" sz="1800" b="1" dirty="0" err="1" smtClean="0"/>
              <a:t>릴레이션의</a:t>
            </a:r>
            <a:r>
              <a:rPr lang="ko-KR" altLang="en-US" sz="1800" b="1" dirty="0" smtClean="0"/>
              <a:t> 최소 차수는 </a:t>
            </a:r>
            <a:r>
              <a:rPr lang="en-US" altLang="ko-KR" sz="1800" b="1" dirty="0" smtClean="0"/>
              <a:t>1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z="1800" b="1" dirty="0" err="1" smtClean="0"/>
              <a:t>릴레이션의</a:t>
            </a:r>
            <a:r>
              <a:rPr lang="ko-KR" altLang="en-US" sz="1800" b="1" dirty="0" smtClean="0"/>
              <a:t> 차수는 자주 바뀌지 않음</a:t>
            </a:r>
          </a:p>
          <a:p>
            <a:pPr lvl="1" algn="just" eaLnBrk="1" hangingPunct="1">
              <a:lnSpc>
                <a:spcPct val="14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sz="2000" b="1" dirty="0" err="1" smtClean="0"/>
              <a:t>카디날리티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릴레이션의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투플</a:t>
            </a:r>
            <a:r>
              <a:rPr lang="ko-KR" altLang="en-US" sz="2000" b="1" dirty="0" smtClean="0"/>
              <a:t> 수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z="1800" b="1" dirty="0" smtClean="0"/>
              <a:t>유효한 </a:t>
            </a:r>
            <a:r>
              <a:rPr lang="ko-KR" altLang="en-US" sz="1800" b="1" dirty="0" err="1" smtClean="0"/>
              <a:t>릴레이션은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카디날리티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0</a:t>
            </a:r>
            <a:r>
              <a:rPr lang="ko-KR" altLang="en-US" sz="1800" b="1" dirty="0" smtClean="0"/>
              <a:t>을 가질 수 있음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sz="1800" b="1" dirty="0" err="1" smtClean="0"/>
              <a:t>릴레이션의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카디날리티는</a:t>
            </a:r>
            <a:r>
              <a:rPr lang="ko-KR" altLang="en-US" sz="1800" b="1" dirty="0" smtClean="0"/>
              <a:t> 시간이 지남에 따라 계속해서 변함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endParaRPr lang="en-US" altLang="ko-KR" sz="2000" b="1" dirty="0" smtClean="0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0E74-A8FD-4586-8863-15832F2902B4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관계 데이터 모델의 </a:t>
            </a:r>
            <a:r>
              <a:rPr lang="ko-KR" altLang="en-US" sz="2400" b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2400" b="1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3" name="Picture 3" descr="2_t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2016125"/>
            <a:ext cx="7385539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Designs\Azure.pot</Template>
  <TotalTime>4359</TotalTime>
  <Words>1591</Words>
  <Application>Microsoft Office PowerPoint</Application>
  <PresentationFormat>화면 슬라이드 쇼(4:3)</PresentationFormat>
  <Paragraphs>296</Paragraphs>
  <Slides>40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user</cp:lastModifiedBy>
  <cp:revision>403</cp:revision>
  <cp:lastPrinted>1997-07-26T06:01:56Z</cp:lastPrinted>
  <dcterms:created xsi:type="dcterms:W3CDTF">1995-06-17T23:31:02Z</dcterms:created>
  <dcterms:modified xsi:type="dcterms:W3CDTF">2016-10-11T06:24:41Z</dcterms:modified>
</cp:coreProperties>
</file>