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4068" r:id="rId1"/>
  </p:sldMasterIdLst>
  <p:notesMasterIdLst>
    <p:notesMasterId r:id="rId31"/>
  </p:notesMasterIdLst>
  <p:sldIdLst>
    <p:sldId id="739" r:id="rId2"/>
    <p:sldId id="781" r:id="rId3"/>
    <p:sldId id="782" r:id="rId4"/>
    <p:sldId id="783" r:id="rId5"/>
    <p:sldId id="784" r:id="rId6"/>
    <p:sldId id="815" r:id="rId7"/>
    <p:sldId id="785" r:id="rId8"/>
    <p:sldId id="816" r:id="rId9"/>
    <p:sldId id="787" r:id="rId10"/>
    <p:sldId id="790" r:id="rId11"/>
    <p:sldId id="791" r:id="rId12"/>
    <p:sldId id="792" r:id="rId13"/>
    <p:sldId id="793" r:id="rId14"/>
    <p:sldId id="795" r:id="rId15"/>
    <p:sldId id="796" r:id="rId16"/>
    <p:sldId id="797" r:id="rId17"/>
    <p:sldId id="798" r:id="rId18"/>
    <p:sldId id="819" r:id="rId19"/>
    <p:sldId id="799" r:id="rId20"/>
    <p:sldId id="800" r:id="rId21"/>
    <p:sldId id="804" r:id="rId22"/>
    <p:sldId id="805" r:id="rId23"/>
    <p:sldId id="818" r:id="rId24"/>
    <p:sldId id="809" r:id="rId25"/>
    <p:sldId id="808" r:id="rId26"/>
    <p:sldId id="810" r:id="rId27"/>
    <p:sldId id="811" r:id="rId28"/>
    <p:sldId id="812" r:id="rId29"/>
    <p:sldId id="814" r:id="rId30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B28E7C0-8B38-4474-937A-31EDDF81C4AE}">
          <p14:sldIdLst>
            <p14:sldId id="739"/>
          </p14:sldIdLst>
        </p14:section>
        <p14:section name="1. 관계형 데이터베이스의 구조" id="{8A24E2F6-D57A-4E35-B280-7AEE013BE17A}">
          <p14:sldIdLst>
            <p14:sldId id="781"/>
            <p14:sldId id="782"/>
            <p14:sldId id="783"/>
            <p14:sldId id="784"/>
            <p14:sldId id="815"/>
            <p14:sldId id="785"/>
            <p14:sldId id="816"/>
            <p14:sldId id="787"/>
          </p14:sldIdLst>
        </p14:section>
        <p14:section name="2. 릴레이션의 특징" id="{284AA52D-3F40-4E24-8F1F-565C2BDA42F7}">
          <p14:sldIdLst>
            <p14:sldId id="790"/>
            <p14:sldId id="791"/>
            <p14:sldId id="792"/>
            <p14:sldId id="793"/>
            <p14:sldId id="795"/>
          </p14:sldIdLst>
        </p14:section>
        <p14:section name="3. 키의 개념 및 종류" id="{E9C2F2DA-5017-4C0A-B843-B226B8881698}">
          <p14:sldIdLst>
            <p14:sldId id="796"/>
            <p14:sldId id="797"/>
            <p14:sldId id="798"/>
            <p14:sldId id="819"/>
            <p14:sldId id="799"/>
            <p14:sldId id="800"/>
            <p14:sldId id="804"/>
            <p14:sldId id="805"/>
            <p14:sldId id="818"/>
          </p14:sldIdLst>
        </p14:section>
        <p14:section name="4. 무결성 제약조건" id="{5B570F35-0852-432B-90D7-DE7E8B6966ED}">
          <p14:sldIdLst>
            <p14:sldId id="809"/>
            <p14:sldId id="808"/>
            <p14:sldId id="810"/>
            <p14:sldId id="811"/>
            <p14:sldId id="812"/>
            <p14:sldId id="8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86D2D"/>
    <a:srgbClr val="336699"/>
    <a:srgbClr val="66CCFF"/>
    <a:srgbClr val="22340E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25" autoAdjust="0"/>
  </p:normalViewPr>
  <p:slideViewPr>
    <p:cSldViewPr>
      <p:cViewPr>
        <p:scale>
          <a:sx n="100" d="100"/>
          <a:sy n="100" d="100"/>
        </p:scale>
        <p:origin x="-414" y="-2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4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33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36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/>
          <p:cNvSpPr txBox="1"/>
          <p:nvPr userDrawn="1"/>
        </p:nvSpPr>
        <p:spPr>
          <a:xfrm>
            <a:off x="7948323" y="6308931"/>
            <a:ext cx="17643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500" b="1" smtClean="0">
                <a:latin typeface="+mn-ea"/>
                <a:ea typeface="+mn-ea"/>
              </a:rPr>
              <a:t>擔當敎授 </a:t>
            </a:r>
            <a:r>
              <a:rPr lang="en-US" altLang="ko-KR" sz="1500" b="1" smtClean="0">
                <a:latin typeface="+mn-ea"/>
                <a:ea typeface="+mn-ea"/>
              </a:rPr>
              <a:t>: </a:t>
            </a:r>
            <a:r>
              <a:rPr lang="ko-KR" altLang="en-US" sz="1500" b="1" smtClean="0">
                <a:latin typeface="+mn-ea"/>
                <a:ea typeface="+mn-ea"/>
              </a:rPr>
              <a:t>陸桂山</a:t>
            </a:r>
            <a:endParaRPr lang="ko-KR" altLang="en-US" sz="1500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8464" y="179321"/>
            <a:ext cx="2376264" cy="2937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ko-KR" altLang="en-US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데이터베이스</a:t>
            </a:r>
            <a:r>
              <a:rPr lang="en-US" altLang="ko-KR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en-US" altLang="ko-KR" sz="1500" b="1" baseline="0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2_3 </a:t>
            </a:r>
            <a:r>
              <a:rPr lang="ko-KR" altLang="en-US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보충</a:t>
            </a:r>
            <a:endParaRPr lang="ko-KR" altLang="en-US" sz="1500" b="1" dirty="0" smtClean="0">
              <a:solidFill>
                <a:schemeClr val="accent2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1066800"/>
            <a:ext cx="9448800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6096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228600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11" name="직선 연결선 10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3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57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1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11" name="직선 연결선 10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60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018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23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28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89992" y="661195"/>
            <a:ext cx="9505056" cy="234652"/>
            <a:chOff x="0" y="620688"/>
            <a:chExt cx="9144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4464496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6804248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620688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46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107504" y="116632"/>
            <a:ext cx="9670032" cy="6624736"/>
          </a:xfrm>
          <a:prstGeom prst="roundRect">
            <a:avLst>
              <a:gd name="adj" fmla="val 501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376243"/>
            <a:ext cx="799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88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1" r:id="rId12"/>
    <p:sldLayoutId id="2147484083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1676400" y="2132856"/>
            <a:ext cx="65532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관계 데이터</a:t>
            </a:r>
            <a:r>
              <a:rPr kumimoji="0" lang="ko-KR" altLang="en-US" sz="3000" b="1" i="0" u="none" strike="noStrike" kern="1200" cap="none" spc="0" normalizeH="0" noProof="0" smtClean="0">
                <a:ln>
                  <a:noFill/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 모델과 </a:t>
            </a:r>
            <a:endParaRPr kumimoji="0" lang="en-US" altLang="ko-KR" sz="3000" b="1" i="0" u="none" strike="noStrike" kern="1200" cap="none" spc="0" normalizeH="0" noProof="0" smtClean="0">
              <a:ln>
                <a:noFill/>
              </a:ln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ea"/>
              <a:ea typeface="+mj-ea"/>
              <a:cs typeface="Arial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baseline="0" smtClean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관계 무결성 제약 조건</a:t>
            </a:r>
            <a:endParaRPr kumimoji="0" lang="en-US" altLang="ko-KR" sz="3000" b="1" i="0" u="none" strike="noStrike" kern="1200" cap="none" spc="0" normalizeH="0" baseline="0" noProof="0" smtClean="0">
              <a:ln>
                <a:noFill/>
              </a:ln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ea"/>
              <a:ea typeface="+mj-ea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60512" y="1412776"/>
            <a:ext cx="8784976" cy="1381075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릴레이션을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구성하는 속성 간의 순서는 중요하지 않다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한 </a:t>
            </a:r>
            <a:r>
              <a:rPr lang="ko-KR" altLang="en-US" sz="1800" dirty="0" err="1" smtClean="0">
                <a:latin typeface="+mn-ea"/>
              </a:rPr>
              <a:t>릴레이션</a:t>
            </a:r>
            <a:r>
              <a:rPr lang="ko-KR" altLang="en-US" sz="1800" dirty="0" smtClean="0">
                <a:latin typeface="+mn-ea"/>
              </a:rPr>
              <a:t> 내의 속성들의 순서를 바꾼다고 해서 다른 </a:t>
            </a:r>
            <a:r>
              <a:rPr lang="ko-KR" altLang="en-US" sz="1800" dirty="0" err="1" smtClean="0">
                <a:latin typeface="+mn-ea"/>
              </a:rPr>
              <a:t>릴레이션이</a:t>
            </a:r>
            <a:r>
              <a:rPr lang="ko-KR" altLang="en-US" sz="1800" dirty="0" smtClean="0">
                <a:latin typeface="+mn-ea"/>
              </a:rPr>
              <a:t> 되지는 않음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관계 데이터베이스에서 속성값은 </a:t>
            </a:r>
            <a:r>
              <a:rPr lang="ko-KR" altLang="en-US" sz="1800" dirty="0" err="1" smtClean="0">
                <a:latin typeface="+mn-ea"/>
              </a:rPr>
              <a:t>릴레이션</a:t>
            </a:r>
            <a:r>
              <a:rPr lang="ko-KR" altLang="en-US" sz="1800" dirty="0" smtClean="0">
                <a:latin typeface="+mn-ea"/>
              </a:rPr>
              <a:t> 내에서의 </a:t>
            </a:r>
            <a:r>
              <a:rPr lang="ko-KR" altLang="en-US" sz="1800" b="1" dirty="0" smtClean="0">
                <a:latin typeface="+mn-ea"/>
              </a:rPr>
              <a:t>속성의 위치</a:t>
            </a:r>
            <a:r>
              <a:rPr lang="ko-KR" altLang="en-US" sz="1800" dirty="0" smtClean="0">
                <a:latin typeface="+mn-ea"/>
              </a:rPr>
              <a:t>에 의해서가 아니고 </a:t>
            </a:r>
            <a:r>
              <a:rPr lang="ko-KR" altLang="en-US" sz="1800" b="1" dirty="0" smtClean="0">
                <a:latin typeface="+mn-ea"/>
              </a:rPr>
              <a:t>속성 이름</a:t>
            </a:r>
            <a:r>
              <a:rPr lang="ko-KR" altLang="en-US" sz="1800" dirty="0" smtClean="0">
                <a:latin typeface="+mn-ea"/>
              </a:rPr>
              <a:t>에 의해서 </a:t>
            </a:r>
            <a:r>
              <a:rPr lang="ko-KR" altLang="en-US" sz="1800" b="1" smtClean="0">
                <a:latin typeface="+mn-ea"/>
              </a:rPr>
              <a:t>참조</a:t>
            </a:r>
            <a:r>
              <a:rPr lang="ko-KR" altLang="en-US" sz="1800" smtClean="0">
                <a:latin typeface="+mn-ea"/>
              </a:rPr>
              <a:t>되기 때문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60512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2-1 </a:t>
            </a:r>
            <a:r>
              <a:rPr lang="ko-KR" altLang="en-US" sz="2000" dirty="0" smtClean="0"/>
              <a:t>속성 간의 순서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4568" y="2996952"/>
            <a:ext cx="634496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2. </a:t>
            </a:r>
            <a:r>
              <a:rPr lang="ko-KR" altLang="en-US" sz="2200" smtClean="0">
                <a:effectLst/>
                <a:latin typeface="+mj-ea"/>
              </a:rPr>
              <a:t>릴레이션의 특징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96516" y="1340768"/>
            <a:ext cx="8712968" cy="2232248"/>
          </a:xfrm>
        </p:spPr>
        <p:txBody>
          <a:bodyPr>
            <a:noAutofit/>
          </a:bodyPr>
          <a:lstStyle/>
          <a:p>
            <a:pPr marL="180000" indent="-180000">
              <a:spcBef>
                <a:spcPts val="0"/>
              </a:spcBef>
              <a:spcAft>
                <a:spcPts val="600"/>
              </a:spcAft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한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릴레이션에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포함된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튜플들은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모두 다르다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릴레이션의</a:t>
            </a:r>
            <a:r>
              <a:rPr lang="ko-KR" altLang="en-US" sz="1800" dirty="0" smtClean="0">
                <a:latin typeface="+mn-ea"/>
              </a:rPr>
              <a:t> 각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살펴보면 어떠한 </a:t>
            </a:r>
            <a:r>
              <a:rPr lang="ko-KR" altLang="en-US" sz="1800" dirty="0" err="1" smtClean="0">
                <a:latin typeface="+mn-ea"/>
              </a:rPr>
              <a:t>튜플도</a:t>
            </a:r>
            <a:r>
              <a:rPr lang="ko-KR" altLang="en-US" sz="1800" dirty="0" smtClean="0">
                <a:latin typeface="+mn-ea"/>
              </a:rPr>
              <a:t> 정확하게 동일한 값을 갖지 않음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릴레이션은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 err="1" smtClean="0">
                <a:latin typeface="+mn-ea"/>
              </a:rPr>
              <a:t>튜플의</a:t>
            </a:r>
            <a:r>
              <a:rPr lang="ko-KR" altLang="en-US" sz="1800" dirty="0" smtClean="0">
                <a:latin typeface="+mn-ea"/>
              </a:rPr>
              <a:t> 집합이기에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유일하게 식별하기 위해 고유한 값을 저장하는 속성이 적어도 한 개 있어야 함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b="1" dirty="0" smtClean="0">
                <a:latin typeface="+mn-ea"/>
              </a:rPr>
              <a:t>키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ko-KR" altLang="en-US" sz="1800" b="1" dirty="0" smtClean="0">
                <a:latin typeface="+mn-ea"/>
              </a:rPr>
              <a:t>속성</a:t>
            </a:r>
            <a:r>
              <a:rPr lang="ko-KR" altLang="en-US" sz="1800" dirty="0" smtClean="0">
                <a:latin typeface="+mn-ea"/>
              </a:rPr>
              <a:t> 혹은 </a:t>
            </a:r>
            <a:r>
              <a:rPr lang="ko-KR" altLang="en-US" sz="1800" b="1" dirty="0" smtClean="0">
                <a:latin typeface="+mn-ea"/>
              </a:rPr>
              <a:t>속성의 집합</a:t>
            </a:r>
            <a:r>
              <a:rPr lang="ko-KR" altLang="en-US" sz="1800" dirty="0" smtClean="0">
                <a:latin typeface="+mn-ea"/>
              </a:rPr>
              <a:t>으로 키 덕분에 테이블에 중복된 </a:t>
            </a:r>
            <a:r>
              <a:rPr lang="ko-KR" altLang="en-US" sz="1800" dirty="0" err="1" smtClean="0">
                <a:latin typeface="+mn-ea"/>
              </a:rPr>
              <a:t>튜플이</a:t>
            </a:r>
            <a:r>
              <a:rPr lang="ko-KR" altLang="en-US" sz="1800" dirty="0" smtClean="0">
                <a:latin typeface="+mn-ea"/>
              </a:rPr>
              <a:t> 존재할 수 없게 됨</a:t>
            </a:r>
            <a:endParaRPr lang="en-US" altLang="ko-KR" sz="1800" dirty="0" smtClean="0"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60512" y="836712"/>
            <a:ext cx="3528392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2-2 </a:t>
            </a:r>
            <a:r>
              <a:rPr lang="ko-KR" altLang="en-US" sz="2000" dirty="0" smtClean="0"/>
              <a:t>상이한 </a:t>
            </a:r>
            <a:r>
              <a:rPr lang="ko-KR" altLang="en-US" sz="2000" dirty="0" err="1" smtClean="0"/>
              <a:t>튜플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036554" y="3805453"/>
            <a:ext cx="7728074" cy="1008112"/>
            <a:chOff x="704528" y="1736812"/>
            <a:chExt cx="8856984" cy="12601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    &lt;</a:t>
              </a:r>
              <a:r>
                <a:rPr lang="ko-KR" altLang="en-US" dirty="0" smtClean="0"/>
                <a:t>부서</a:t>
              </a:r>
              <a:r>
                <a:rPr lang="en-US" altLang="ko-KR" dirty="0" smtClean="0"/>
                <a:t>&gt; </a:t>
              </a:r>
              <a:r>
                <a:rPr lang="ko-KR" altLang="en-US" dirty="0" smtClean="0"/>
                <a:t>테이블의 부서 번호나 </a:t>
              </a:r>
              <a:endParaRPr lang="en-US" altLang="ko-KR" dirty="0" smtClean="0"/>
            </a:p>
            <a:p>
              <a:r>
                <a:rPr lang="en-US" altLang="ko-KR" dirty="0" smtClean="0"/>
                <a:t>    &lt;</a:t>
              </a:r>
              <a:r>
                <a:rPr lang="ko-KR" altLang="en-US" dirty="0" smtClean="0"/>
                <a:t>사원</a:t>
              </a:r>
              <a:r>
                <a:rPr lang="en-US" altLang="ko-KR" dirty="0" smtClean="0"/>
                <a:t>&gt; </a:t>
              </a:r>
              <a:r>
                <a:rPr lang="ko-KR" altLang="en-US" dirty="0" smtClean="0"/>
                <a:t>테이블의 사원번호 혹은 주민번호가 키에 해당한다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04528" y="1736812"/>
              <a:ext cx="596638" cy="52205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12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2. </a:t>
            </a:r>
            <a:r>
              <a:rPr lang="ko-KR" altLang="en-US" sz="2200" smtClean="0">
                <a:effectLst/>
                <a:latin typeface="+mj-ea"/>
              </a:rPr>
              <a:t>릴레이션의 특징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16496" y="1268760"/>
            <a:ext cx="8892988" cy="2448272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릴레이션에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포함된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튜플의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순서는 중요하지 않다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 err="1" smtClean="0">
                <a:latin typeface="+mn-ea"/>
              </a:rPr>
              <a:t>튜플이</a:t>
            </a:r>
            <a:r>
              <a:rPr lang="ko-KR" altLang="en-US" sz="1800" dirty="0" smtClean="0">
                <a:latin typeface="+mn-ea"/>
              </a:rPr>
              <a:t> 물리적으로 저장될 경우에는 저장하는 순서에 따라서 </a:t>
            </a:r>
            <a:r>
              <a:rPr lang="ko-KR" altLang="en-US" sz="1800" dirty="0" err="1" smtClean="0">
                <a:latin typeface="+mn-ea"/>
              </a:rPr>
              <a:t>튜플의</a:t>
            </a:r>
            <a:r>
              <a:rPr lang="ko-KR" altLang="en-US" sz="1800" dirty="0" smtClean="0">
                <a:latin typeface="+mn-ea"/>
              </a:rPr>
              <a:t> 순서가 정해지고 출력을 하게 되면 먼저 저장된 것이 위에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나중에 저장된 것이 아래에 출력됨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 smtClean="0">
                <a:latin typeface="+mn-ea"/>
              </a:rPr>
              <a:t>대규모 </a:t>
            </a:r>
            <a:r>
              <a:rPr lang="ko-KR" altLang="en-US" sz="1800" dirty="0" err="1" smtClean="0">
                <a:latin typeface="+mn-ea"/>
              </a:rPr>
              <a:t>릴레이션일</a:t>
            </a:r>
            <a:r>
              <a:rPr lang="ko-KR" altLang="en-US" sz="1800" dirty="0" smtClean="0">
                <a:latin typeface="+mn-ea"/>
              </a:rPr>
              <a:t> 경우 </a:t>
            </a:r>
            <a:r>
              <a:rPr lang="ko-KR" altLang="en-US" sz="1800" dirty="0" err="1" smtClean="0">
                <a:latin typeface="+mn-ea"/>
              </a:rPr>
              <a:t>튜플의</a:t>
            </a:r>
            <a:r>
              <a:rPr lang="ko-KR" altLang="en-US" sz="1800" dirty="0" smtClean="0">
                <a:latin typeface="+mn-ea"/>
              </a:rPr>
              <a:t> 위치를 일일이 기억한다는 것은 불가능하고 그럴 이유도 없음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실질적으로 상용되는 </a:t>
            </a:r>
            <a:r>
              <a:rPr lang="en-US" altLang="ko-KR" sz="1800" dirty="0" smtClean="0">
                <a:latin typeface="+mn-ea"/>
              </a:rPr>
              <a:t>DBMS</a:t>
            </a:r>
            <a:r>
              <a:rPr lang="ko-KR" altLang="en-US" sz="1800" dirty="0" smtClean="0">
                <a:latin typeface="+mn-ea"/>
              </a:rPr>
              <a:t>는 효율성을 위해서 튜플의 순서를 바꿀 수 있는 여러 가지 방법을 제공하여 </a:t>
            </a:r>
            <a:r>
              <a:rPr lang="ko-KR" altLang="en-US" sz="1800" dirty="0" err="1" smtClean="0">
                <a:latin typeface="+mn-ea"/>
              </a:rPr>
              <a:t>릴레이션에</a:t>
            </a:r>
            <a:r>
              <a:rPr lang="ko-KR" altLang="en-US" sz="1800" dirty="0" smtClean="0">
                <a:latin typeface="+mn-ea"/>
              </a:rPr>
              <a:t> 포함된 </a:t>
            </a:r>
            <a:r>
              <a:rPr lang="ko-KR" altLang="en-US" sz="1800" dirty="0" err="1" smtClean="0">
                <a:latin typeface="+mn-ea"/>
              </a:rPr>
              <a:t>튜플의</a:t>
            </a:r>
            <a:r>
              <a:rPr lang="ko-KR" altLang="en-US" sz="1800" dirty="0" smtClean="0">
                <a:latin typeface="+mn-ea"/>
              </a:rPr>
              <a:t> 순서는 무의미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75119" y="764704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2-3 </a:t>
            </a:r>
            <a:r>
              <a:rPr lang="ko-KR" altLang="en-US" sz="2000" dirty="0" err="1" smtClean="0"/>
              <a:t>튜플의</a:t>
            </a:r>
            <a:r>
              <a:rPr lang="ko-KR" altLang="en-US" sz="2000" dirty="0" smtClean="0"/>
              <a:t> 순서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0869" y="3789040"/>
            <a:ext cx="61263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2. </a:t>
            </a:r>
            <a:r>
              <a:rPr lang="ko-KR" altLang="en-US" sz="2200" smtClean="0">
                <a:effectLst/>
                <a:latin typeface="+mj-ea"/>
              </a:rPr>
              <a:t>릴레이션의 특징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668524" y="980728"/>
            <a:ext cx="8568952" cy="936104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000" dirty="0" smtClean="0">
                <a:latin typeface="+mn-ea"/>
              </a:rPr>
              <a:t>2-4 </a:t>
            </a:r>
            <a:r>
              <a:rPr lang="ko-KR" altLang="en-US" sz="2000" err="1" smtClean="0">
                <a:latin typeface="+mn-ea"/>
              </a:rPr>
              <a:t>릴레이션의</a:t>
            </a:r>
            <a:r>
              <a:rPr lang="ko-KR" altLang="en-US" sz="2000" smtClean="0">
                <a:latin typeface="+mn-ea"/>
              </a:rPr>
              <a:t> 변동성</a:t>
            </a:r>
            <a:endParaRPr lang="en-US" altLang="ko-KR" sz="2000" smtClean="0">
              <a:latin typeface="+mn-ea"/>
            </a:endParaRPr>
          </a:p>
          <a:p>
            <a:r>
              <a:rPr lang="ko-KR" altLang="en-US" sz="1800" b="0" smtClean="0">
                <a:latin typeface="+mn-ea"/>
              </a:rPr>
              <a:t>   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튜플들의</a:t>
            </a:r>
            <a:r>
              <a:rPr lang="ko-KR" altLang="en-US" sz="1800" b="0" smtClean="0">
                <a:latin typeface="+mn-ea"/>
              </a:rPr>
              <a:t> </a:t>
            </a:r>
            <a:r>
              <a:rPr lang="ko-KR" altLang="en-US" sz="1800" b="0">
                <a:solidFill>
                  <a:srgbClr val="FF0000"/>
                </a:solidFill>
                <a:latin typeface="+mn-ea"/>
              </a:rPr>
              <a:t>삽입</a:t>
            </a:r>
            <a:r>
              <a:rPr lang="en-US" altLang="ko-KR" sz="1800" b="0">
                <a:latin typeface="+mn-ea"/>
              </a:rPr>
              <a:t>, </a:t>
            </a:r>
            <a:r>
              <a:rPr lang="ko-KR" altLang="en-US" sz="1800" b="0">
                <a:solidFill>
                  <a:srgbClr val="FF0000"/>
                </a:solidFill>
                <a:latin typeface="+mn-ea"/>
              </a:rPr>
              <a:t>삭제</a:t>
            </a:r>
            <a:r>
              <a:rPr lang="ko-KR" altLang="en-US" sz="1800" b="0">
                <a:latin typeface="+mn-ea"/>
              </a:rPr>
              <a:t> </a:t>
            </a:r>
            <a:r>
              <a:rPr lang="ko-KR" altLang="en-US" sz="1800" b="0">
                <a:solidFill>
                  <a:schemeClr val="tx1"/>
                </a:solidFill>
                <a:latin typeface="+mn-ea"/>
              </a:rPr>
              <a:t>등의 작업으로 인해 릴레이션은 </a:t>
            </a:r>
            <a:r>
              <a:rPr lang="ko-KR" altLang="en-US" sz="1800" b="0">
                <a:solidFill>
                  <a:srgbClr val="FF0000"/>
                </a:solidFill>
                <a:latin typeface="+mn-ea"/>
              </a:rPr>
              <a:t>시간</a:t>
            </a:r>
            <a:r>
              <a:rPr lang="ko-KR" altLang="en-US" sz="1800" b="0">
                <a:solidFill>
                  <a:schemeClr val="tx1"/>
                </a:solidFill>
                <a:latin typeface="+mn-ea"/>
              </a:rPr>
              <a:t>에 따라 변한다</a:t>
            </a: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2. </a:t>
            </a:r>
            <a:r>
              <a:rPr lang="ko-KR" altLang="en-US" sz="2200" smtClean="0">
                <a:effectLst/>
                <a:latin typeface="+mj-ea"/>
              </a:rPr>
              <a:t>릴레이션의 특징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11" name="텍스트 개체 틀 8"/>
          <p:cNvSpPr txBox="1">
            <a:spLocks/>
          </p:cNvSpPr>
          <p:nvPr/>
        </p:nvSpPr>
        <p:spPr>
          <a:xfrm>
            <a:off x="704528" y="2104678"/>
            <a:ext cx="8784976" cy="12961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000" smtClean="0">
                <a:latin typeface="+mn-ea"/>
              </a:rPr>
              <a:t>2-5 </a:t>
            </a:r>
            <a:r>
              <a:rPr lang="ko-KR" altLang="en-US" sz="2000" smtClean="0">
                <a:latin typeface="+mn-ea"/>
              </a:rPr>
              <a:t>속성의 명칭과 값</a:t>
            </a:r>
            <a:endParaRPr lang="en-US" altLang="ko-KR" sz="2000" smtClean="0">
              <a:latin typeface="+mn-ea"/>
            </a:endParaRPr>
          </a:p>
          <a:p>
            <a:r>
              <a:rPr lang="ko-KR" altLang="en-US" sz="1800" b="0" smtClean="0">
                <a:latin typeface="+mn-ea"/>
              </a:rPr>
              <a:t>   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튜</a:t>
            </a:r>
            <a:r>
              <a:rPr lang="ko-KR" altLang="en-US" sz="1800" b="0" smtClean="0">
                <a:solidFill>
                  <a:schemeClr val="tx1"/>
                </a:solidFill>
              </a:rPr>
              <a:t>속성의 </a:t>
            </a:r>
            <a:r>
              <a:rPr lang="ko-KR" altLang="en-US" sz="1800" b="0">
                <a:solidFill>
                  <a:schemeClr val="tx1"/>
                </a:solidFill>
              </a:rPr>
              <a:t>유일한 식별을 위해 </a:t>
            </a:r>
            <a:r>
              <a:rPr lang="ko-KR" altLang="en-US" sz="1800" b="0">
                <a:solidFill>
                  <a:srgbClr val="FF0000"/>
                </a:solidFill>
              </a:rPr>
              <a:t>속성의 명칭</a:t>
            </a:r>
            <a:r>
              <a:rPr lang="ko-KR" altLang="en-US" sz="1800" b="0">
                <a:solidFill>
                  <a:schemeClr val="tx1"/>
                </a:solidFill>
              </a:rPr>
              <a:t>은 </a:t>
            </a:r>
            <a:r>
              <a:rPr lang="ko-KR" altLang="en-US" sz="1800" b="0">
                <a:solidFill>
                  <a:srgbClr val="FF0000"/>
                </a:solidFill>
              </a:rPr>
              <a:t>유일</a:t>
            </a:r>
            <a:r>
              <a:rPr lang="ko-KR" altLang="en-US" sz="1800" b="0">
                <a:solidFill>
                  <a:schemeClr val="tx1"/>
                </a:solidFill>
              </a:rPr>
              <a:t>해야 하지만 </a:t>
            </a:r>
            <a:r>
              <a:rPr lang="ko-KR" altLang="en-US" sz="1800" b="0">
                <a:solidFill>
                  <a:srgbClr val="FF0000"/>
                </a:solidFill>
              </a:rPr>
              <a:t>속성이 </a:t>
            </a:r>
            <a:r>
              <a:rPr lang="ko-KR" altLang="en-US" sz="1800" b="0" smtClean="0">
                <a:solidFill>
                  <a:srgbClr val="FF0000"/>
                </a:solidFill>
              </a:rPr>
              <a:t>구성하는</a:t>
            </a:r>
            <a:endParaRPr lang="en-US" altLang="ko-KR" sz="1800" b="0" smtClean="0">
              <a:solidFill>
                <a:srgbClr val="FF0000"/>
              </a:solidFill>
            </a:endParaRPr>
          </a:p>
          <a:p>
            <a:r>
              <a:rPr lang="en-US" altLang="ko-KR" sz="1800" b="0">
                <a:solidFill>
                  <a:srgbClr val="FF0000"/>
                </a:solidFill>
              </a:rPr>
              <a:t> </a:t>
            </a:r>
            <a:r>
              <a:rPr lang="en-US" altLang="ko-KR" sz="1800" b="0" smtClean="0">
                <a:solidFill>
                  <a:srgbClr val="FF0000"/>
                </a:solidFill>
              </a:rPr>
              <a:t>     </a:t>
            </a:r>
            <a:r>
              <a:rPr lang="ko-KR" altLang="en-US" sz="1800" b="0" smtClean="0">
                <a:solidFill>
                  <a:srgbClr val="FF0000"/>
                </a:solidFill>
              </a:rPr>
              <a:t>값은 </a:t>
            </a:r>
            <a:r>
              <a:rPr lang="ko-KR" altLang="en-US" sz="1800" b="0">
                <a:solidFill>
                  <a:srgbClr val="FF0000"/>
                </a:solidFill>
              </a:rPr>
              <a:t>동일</a:t>
            </a:r>
            <a:r>
              <a:rPr lang="ko-KR" altLang="en-US" sz="1800" b="0">
                <a:solidFill>
                  <a:schemeClr val="tx1"/>
                </a:solidFill>
              </a:rPr>
              <a:t>할 수 있다</a:t>
            </a:r>
            <a:r>
              <a:rPr lang="en-US" altLang="ko-KR" sz="1800" b="0">
                <a:solidFill>
                  <a:schemeClr val="tx1"/>
                </a:solidFill>
              </a:rPr>
              <a:t>. </a:t>
            </a:r>
            <a:endParaRPr lang="ko-KR" altLang="en-US" sz="1800" b="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66576" y="1340768"/>
            <a:ext cx="8572847" cy="1368152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속성은 더 이상 쪼갤 수 없는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원잣값만을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저장해야 한다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속성에는 여러 개의 값들을 리스트나 집합 형태로 저장할 수 없음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하나의 속성이 두 개 이상의 값을 갖게 되면 </a:t>
            </a:r>
            <a:r>
              <a:rPr lang="ko-KR" altLang="en-US" sz="1800" dirty="0" err="1" smtClean="0">
                <a:latin typeface="+mn-ea"/>
              </a:rPr>
              <a:t>릴레이션을</a:t>
            </a:r>
            <a:r>
              <a:rPr lang="ko-KR" altLang="en-US" sz="1800" dirty="0" smtClean="0">
                <a:latin typeface="+mn-ea"/>
              </a:rPr>
              <a:t> 하나 추가한 후에 이를 참조할 수 있도록 해야 함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704528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2-6 </a:t>
            </a:r>
            <a:r>
              <a:rPr lang="ko-KR" altLang="en-US" sz="2000" smtClean="0"/>
              <a:t>튜플의 속성</a:t>
            </a:r>
            <a:endParaRPr lang="ko-KR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4608" y="2852936"/>
            <a:ext cx="64087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2. </a:t>
            </a:r>
            <a:r>
              <a:rPr lang="ko-KR" altLang="en-US" sz="2200" smtClean="0">
                <a:effectLst/>
                <a:latin typeface="+mj-ea"/>
              </a:rPr>
              <a:t>릴레이션의 특징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47626" y="980728"/>
            <a:ext cx="8610747" cy="1368152"/>
          </a:xfrm>
        </p:spPr>
        <p:txBody>
          <a:bodyPr>
            <a:noAutofit/>
          </a:bodyPr>
          <a:lstStyle/>
          <a:p>
            <a:pPr marL="0" indent="-180000">
              <a:lnSpc>
                <a:spcPct val="100000"/>
              </a:lnSpc>
            </a:pP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 릴레이션의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특징 중의 하나가 한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릴레이션에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포함된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튜플들은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모두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달라야 한다</a:t>
            </a:r>
            <a:endParaRPr lang="en-US" altLang="ko-KR" sz="1800" b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것이었다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-180000">
              <a:lnSpc>
                <a:spcPct val="100000"/>
              </a:lnSpc>
            </a:pP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 릴레이션은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튜플의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집합이기에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튜플을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저장하다 보면 다음과 같은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정보를 삽입</a:t>
            </a:r>
            <a:endParaRPr lang="en-US" altLang="ko-KR" sz="1800" b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해야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할 경우가 생긴다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lvl="1" indent="-180000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4568" y="2708920"/>
            <a:ext cx="6905625" cy="327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28600" y="908720"/>
            <a:ext cx="9448800" cy="2808312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이상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(anomaly</a:t>
            </a:r>
            <a:r>
              <a:rPr lang="en-US" altLang="ko-KR" sz="180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현상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데이터가 </a:t>
            </a:r>
            <a:r>
              <a:rPr lang="ko-KR" altLang="en-US" sz="1800" b="0" dirty="0" smtClean="0">
                <a:solidFill>
                  <a:srgbClr val="FF0000"/>
                </a:solidFill>
                <a:latin typeface="+mn-ea"/>
              </a:rPr>
              <a:t>중복 저장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되면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조작 시 예상하지 못한 곤란한 현상이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발생하는 현상</a:t>
            </a:r>
            <a:endParaRPr lang="en-US" altLang="ko-KR" sz="1800" b="0" dirty="0" smtClean="0">
              <a:solidFill>
                <a:schemeClr val="tx1"/>
              </a:solidFill>
              <a:latin typeface="+mn-ea"/>
            </a:endParaRPr>
          </a:p>
          <a:p>
            <a:pPr marL="180000" indent="-180000">
              <a:lnSpc>
                <a:spcPct val="100000"/>
              </a:lnSpc>
              <a:spcBef>
                <a:spcPts val="1200"/>
              </a:spcBef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키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속성 혹은 속성의 집합으로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고유하게 식별</a:t>
            </a:r>
            <a:r>
              <a:rPr lang="ko-KR" altLang="en-US" sz="1800" dirty="0" smtClean="0">
                <a:latin typeface="+mn-ea"/>
              </a:rPr>
              <a:t>할 수 있도록 하는 </a:t>
            </a:r>
            <a:r>
              <a:rPr lang="ko-KR" altLang="en-US" sz="1800" smtClean="0">
                <a:latin typeface="+mn-ea"/>
              </a:rPr>
              <a:t>속성 </a:t>
            </a:r>
            <a:endParaRPr lang="en-US" altLang="ko-KR" sz="1800" smtClean="0">
              <a:latin typeface="+mn-ea"/>
            </a:endParaRPr>
          </a:p>
          <a:p>
            <a:pPr marL="180000" lvl="1" indent="0">
              <a:lnSpc>
                <a:spcPct val="100000"/>
              </a:lnSpc>
              <a:buNone/>
            </a:pPr>
            <a:r>
              <a:rPr lang="en-US" altLang="ko-KR" sz="1800">
                <a:latin typeface="+mn-ea"/>
              </a:rPr>
              <a:t> </a:t>
            </a:r>
            <a:r>
              <a:rPr lang="en-US" altLang="ko-KR" sz="1800" smtClean="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혹은 </a:t>
            </a:r>
            <a:r>
              <a:rPr lang="ko-KR" altLang="en-US" sz="1800" dirty="0" smtClean="0">
                <a:latin typeface="+mn-ea"/>
              </a:rPr>
              <a:t>속성의 집합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데이터를 검색하거나 정렬할 때 기준이 되는 유일하게 구분되는 </a:t>
            </a:r>
            <a:r>
              <a:rPr lang="ko-KR" altLang="en-US" sz="1800" smtClean="0">
                <a:latin typeface="+mn-ea"/>
              </a:rPr>
              <a:t>속성으로 </a:t>
            </a:r>
            <a:endParaRPr lang="en-US" altLang="ko-KR" sz="1800" smtClean="0">
              <a:latin typeface="+mn-ea"/>
            </a:endParaRPr>
          </a:p>
          <a:p>
            <a:pPr marL="180000" lvl="1" indent="0">
              <a:lnSpc>
                <a:spcPct val="100000"/>
              </a:lnSpc>
              <a:buNone/>
            </a:pPr>
            <a:r>
              <a:rPr lang="en-US" altLang="ko-KR" sz="1800" b="1">
                <a:latin typeface="+mn-ea"/>
              </a:rPr>
              <a:t> </a:t>
            </a:r>
            <a:r>
              <a:rPr lang="en-US" altLang="ko-KR" sz="1800" b="1" smtClean="0">
                <a:latin typeface="+mn-ea"/>
              </a:rPr>
              <a:t> </a:t>
            </a:r>
            <a:r>
              <a:rPr lang="ko-KR" altLang="en-US" sz="1800" b="1" smtClean="0">
                <a:solidFill>
                  <a:srgbClr val="FF0000"/>
                </a:solidFill>
                <a:latin typeface="+mn-ea"/>
              </a:rPr>
              <a:t>수퍼키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+mn-ea"/>
              </a:rPr>
              <a:t>후보키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+mn-ea"/>
              </a:rPr>
              <a:t>기본키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+mn-ea"/>
              </a:rPr>
              <a:t>외래키</a:t>
            </a:r>
            <a:r>
              <a:rPr lang="ko-KR" altLang="en-US" sz="1800" dirty="0" smtClean="0">
                <a:latin typeface="+mn-ea"/>
              </a:rPr>
              <a:t> 등이 있음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0592" y="3573016"/>
            <a:ext cx="6948772" cy="296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44488" y="1340768"/>
            <a:ext cx="9433048" cy="5040560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  <a:spcAft>
                <a:spcPts val="600"/>
              </a:spcAft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수퍼키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(Super Key)</a:t>
            </a: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릴레이션을</a:t>
            </a:r>
            <a:r>
              <a:rPr lang="ko-KR" altLang="en-US" sz="1800" dirty="0" smtClean="0">
                <a:latin typeface="+mn-ea"/>
              </a:rPr>
              <a:t> 구성하는 속성들 중에서 각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유일하게 식별</a:t>
            </a:r>
            <a:r>
              <a:rPr lang="ko-KR" altLang="en-US" sz="1800" dirty="0" smtClean="0">
                <a:latin typeface="+mn-ea"/>
              </a:rPr>
              <a:t>하기 위해 사용하는 하나 혹은 그 이상의 </a:t>
            </a:r>
            <a:r>
              <a:rPr lang="ko-KR" altLang="en-US" sz="1800" smtClean="0">
                <a:latin typeface="+mn-ea"/>
              </a:rPr>
              <a:t>속성들의 집합</a:t>
            </a: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en-US" altLang="ko-KR" sz="1800" smtClean="0">
                <a:latin typeface="+mn-ea"/>
              </a:rPr>
              <a:t>&lt;</a:t>
            </a:r>
            <a:r>
              <a:rPr lang="ko-KR" altLang="en-US" sz="1800" smtClean="0">
                <a:latin typeface="+mn-ea"/>
              </a:rPr>
              <a:t>사원</a:t>
            </a:r>
            <a:r>
              <a:rPr lang="en-US" altLang="ko-KR" sz="1800" smtClean="0">
                <a:latin typeface="+mn-ea"/>
              </a:rPr>
              <a:t>&gt; </a:t>
            </a:r>
            <a:r>
              <a:rPr lang="ko-KR" altLang="en-US" sz="1800" smtClean="0">
                <a:latin typeface="+mn-ea"/>
              </a:rPr>
              <a:t>릴레이션에서 수퍼키가 될수 있는 것 </a:t>
            </a:r>
            <a:r>
              <a:rPr lang="en-US" altLang="ko-KR" sz="1800" smtClean="0">
                <a:latin typeface="+mn-ea"/>
              </a:rPr>
              <a:t>:</a:t>
            </a:r>
          </a:p>
          <a:p>
            <a:pPr marL="1800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1800">
                <a:latin typeface="+mn-ea"/>
              </a:rPr>
              <a:t> </a:t>
            </a:r>
            <a:r>
              <a:rPr lang="en-US" altLang="ko-KR" sz="1800" smtClean="0">
                <a:latin typeface="+mn-ea"/>
              </a:rPr>
              <a:t>  (</a:t>
            </a:r>
            <a:r>
              <a:rPr lang="ko-KR" altLang="en-US" sz="1800" smtClean="0">
                <a:latin typeface="+mn-ea"/>
              </a:rPr>
              <a:t>사원번호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이름</a:t>
            </a:r>
            <a:r>
              <a:rPr lang="en-US" altLang="ko-KR" sz="1800" smtClean="0">
                <a:latin typeface="+mn-ea"/>
              </a:rPr>
              <a:t>) (</a:t>
            </a:r>
            <a:r>
              <a:rPr lang="ko-KR" altLang="en-US" sz="1800" smtClean="0">
                <a:latin typeface="+mn-ea"/>
              </a:rPr>
              <a:t>사원번호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직급</a:t>
            </a:r>
            <a:r>
              <a:rPr lang="en-US" altLang="ko-KR" sz="1800" smtClean="0">
                <a:latin typeface="+mn-ea"/>
              </a:rPr>
              <a:t>) (</a:t>
            </a:r>
            <a:r>
              <a:rPr lang="ko-KR" altLang="en-US" sz="1800" smtClean="0">
                <a:latin typeface="+mn-ea"/>
              </a:rPr>
              <a:t>주민번호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이름</a:t>
            </a:r>
            <a:r>
              <a:rPr lang="en-US" altLang="ko-KR" sz="1800" smtClean="0">
                <a:latin typeface="+mn-ea"/>
              </a:rPr>
              <a:t>)</a:t>
            </a:r>
          </a:p>
          <a:p>
            <a:pPr marL="360000" lvl="1" indent="-180000">
              <a:lnSpc>
                <a:spcPct val="100000"/>
              </a:lnSpc>
              <a:spcAft>
                <a:spcPts val="600"/>
              </a:spcAft>
            </a:pPr>
            <a:r>
              <a:rPr lang="ko-KR" altLang="en-US" sz="1800" b="1" smtClean="0">
                <a:solidFill>
                  <a:srgbClr val="002060"/>
                </a:solidFill>
                <a:latin typeface="+mn-ea"/>
              </a:rPr>
              <a:t>수퍼키의 문제점</a:t>
            </a:r>
            <a:r>
              <a:rPr lang="ko-KR" altLang="en-US" sz="1800" smtClean="0">
                <a:latin typeface="+mn-ea"/>
              </a:rPr>
              <a:t> </a:t>
            </a:r>
            <a:r>
              <a:rPr lang="en-US" altLang="ko-KR" sz="1800" smtClean="0">
                <a:latin typeface="+mn-ea"/>
              </a:rPr>
              <a:t>: </a:t>
            </a:r>
          </a:p>
          <a:p>
            <a:pPr marL="180000" lvl="1" indent="0">
              <a:lnSpc>
                <a:spcPct val="100000"/>
              </a:lnSpc>
              <a:buNone/>
            </a:pPr>
            <a:r>
              <a:rPr lang="en-US" altLang="ko-KR" sz="1800">
                <a:latin typeface="+mn-ea"/>
              </a:rPr>
              <a:t> </a:t>
            </a:r>
            <a:r>
              <a:rPr lang="en-US" altLang="ko-KR" sz="1800" smtClean="0">
                <a:latin typeface="+mn-ea"/>
              </a:rPr>
              <a:t>  </a:t>
            </a:r>
            <a:r>
              <a:rPr lang="ko-KR" altLang="en-US" sz="1800" smtClean="0">
                <a:latin typeface="+mn-ea"/>
              </a:rPr>
              <a:t>튜플을 고유하게 구별하기 위해서 꼭 필요하지 않은 속성들을 포함시킬 수 있다는</a:t>
            </a:r>
            <a:endParaRPr lang="en-US" altLang="ko-KR" sz="1800" smtClean="0">
              <a:latin typeface="+mn-ea"/>
            </a:endParaRPr>
          </a:p>
          <a:p>
            <a:pPr marL="180000" lvl="1" indent="0">
              <a:lnSpc>
                <a:spcPct val="100000"/>
              </a:lnSpc>
              <a:buNone/>
            </a:pPr>
            <a:r>
              <a:rPr lang="en-US" altLang="ko-KR" sz="1800">
                <a:latin typeface="+mn-ea"/>
              </a:rPr>
              <a:t> </a:t>
            </a:r>
            <a:r>
              <a:rPr lang="en-US" altLang="ko-KR" sz="1800" smtClean="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 것이다</a:t>
            </a:r>
            <a:r>
              <a:rPr lang="en-US" altLang="ko-KR" sz="1800" smtClean="0">
                <a:latin typeface="+mn-ea"/>
              </a:rPr>
              <a:t>. </a:t>
            </a:r>
            <a:r>
              <a:rPr lang="ko-KR" altLang="en-US" sz="1800" smtClean="0">
                <a:latin typeface="+mn-ea"/>
              </a:rPr>
              <a:t>즉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유일성은 만족시키지만 최소성은 만족시키지 못한다</a:t>
            </a:r>
            <a:r>
              <a:rPr lang="en-US" altLang="ko-KR" sz="1800" smtClean="0">
                <a:latin typeface="+mn-ea"/>
              </a:rPr>
              <a:t>.</a:t>
            </a:r>
          </a:p>
          <a:p>
            <a:pPr marL="360000" lvl="1" indent="0">
              <a:lnSpc>
                <a:spcPct val="100000"/>
              </a:lnSpc>
              <a:buNone/>
            </a:pPr>
            <a:r>
              <a:rPr lang="en-US" altLang="ko-KR" sz="1800">
                <a:latin typeface="+mn-ea"/>
              </a:rPr>
              <a:t> </a:t>
            </a:r>
            <a:r>
              <a:rPr lang="en-US" altLang="ko-KR" sz="1800" smtClean="0">
                <a:latin typeface="+mn-ea"/>
              </a:rPr>
              <a:t> 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사원번호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이름</a:t>
            </a:r>
            <a:r>
              <a:rPr lang="en-US" altLang="ko-KR">
                <a:latin typeface="+mn-ea"/>
              </a:rPr>
              <a:t>)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이름은 필요 없다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360000" lvl="1" indent="0">
              <a:lnSpc>
                <a:spcPct val="100000"/>
              </a:lnSpc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(</a:t>
            </a:r>
            <a:r>
              <a:rPr lang="ko-KR" altLang="en-US">
                <a:latin typeface="+mn-ea"/>
              </a:rPr>
              <a:t>사원번호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직급</a:t>
            </a:r>
            <a:r>
              <a:rPr lang="en-US" altLang="ko-KR" smtClean="0">
                <a:latin typeface="+mn-ea"/>
              </a:rPr>
              <a:t>) : </a:t>
            </a:r>
            <a:r>
              <a:rPr lang="ko-KR" altLang="en-US" smtClean="0">
                <a:latin typeface="+mn-ea"/>
              </a:rPr>
              <a:t>직급은 필요 없다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360000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(</a:t>
            </a:r>
            <a:r>
              <a:rPr lang="ko-KR" altLang="en-US">
                <a:latin typeface="+mn-ea"/>
              </a:rPr>
              <a:t>주민번호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이름</a:t>
            </a:r>
            <a:r>
              <a:rPr lang="en-US" altLang="ko-KR" smtClean="0">
                <a:latin typeface="+mn-ea"/>
              </a:rPr>
              <a:t>) : </a:t>
            </a:r>
            <a:r>
              <a:rPr lang="ko-KR" altLang="en-US" smtClean="0">
                <a:latin typeface="+mn-ea"/>
              </a:rPr>
              <a:t>이름은 필요 없다</a:t>
            </a:r>
            <a:r>
              <a:rPr lang="en-US" altLang="ko-KR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marL="540000" lvl="2" indent="-180000">
              <a:lnSpc>
                <a:spcPct val="10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유일성</a:t>
            </a:r>
            <a:r>
              <a:rPr lang="ko-KR" altLang="en-US" sz="1600" dirty="0" smtClean="0">
                <a:latin typeface="+mn-ea"/>
              </a:rPr>
              <a:t>이란 하나의 키 값으로 하나의 </a:t>
            </a:r>
            <a:r>
              <a:rPr lang="ko-KR" altLang="en-US" sz="1600" dirty="0" err="1" smtClean="0">
                <a:latin typeface="+mn-ea"/>
              </a:rPr>
              <a:t>튜플만을</a:t>
            </a:r>
            <a:r>
              <a:rPr lang="ko-KR" altLang="en-US" sz="1600" dirty="0" smtClean="0">
                <a:latin typeface="+mn-ea"/>
              </a:rPr>
              <a:t> 유일하게 식별할 수 있는 성격</a:t>
            </a:r>
            <a:endParaRPr lang="en-US" altLang="ko-KR" sz="1600" dirty="0" smtClean="0">
              <a:latin typeface="+mn-ea"/>
            </a:endParaRPr>
          </a:p>
          <a:p>
            <a:pPr marL="540000" lvl="2" indent="-180000">
              <a:lnSpc>
                <a:spcPct val="10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최소성</a:t>
            </a:r>
            <a:r>
              <a:rPr lang="ko-KR" altLang="en-US" sz="1600" dirty="0" smtClean="0">
                <a:latin typeface="+mn-ea"/>
              </a:rPr>
              <a:t>은 모든 레코드들을 유일하게 식별하는데 꼭 필요한 속성으로만 구성되어야 </a:t>
            </a:r>
            <a:r>
              <a:rPr lang="ko-KR" altLang="en-US" sz="1600" smtClean="0">
                <a:latin typeface="+mn-ea"/>
              </a:rPr>
              <a:t>하는 성격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60512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3-1 </a:t>
            </a:r>
            <a:r>
              <a:rPr lang="ko-KR" altLang="en-US" sz="2000" dirty="0" err="1" smtClean="0"/>
              <a:t>수퍼키와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후보키</a:t>
            </a:r>
            <a:endParaRPr lang="ko-KR" altLang="en-US" sz="2000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44488" y="1340768"/>
            <a:ext cx="9433048" cy="5040560"/>
          </a:xfrm>
        </p:spPr>
        <p:txBody>
          <a:bodyPr>
            <a:noAutofit/>
          </a:bodyPr>
          <a:lstStyle/>
          <a:p>
            <a:pPr marL="180000" indent="-180000">
              <a:lnSpc>
                <a:spcPct val="15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후보키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(candidate key)</a:t>
            </a:r>
          </a:p>
          <a:p>
            <a:pPr marL="360000" lvl="1" indent="-180000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</a:rPr>
              <a:t>릴레이션을</a:t>
            </a:r>
            <a:r>
              <a:rPr lang="ko-KR" altLang="en-US" sz="1800" dirty="0" smtClean="0">
                <a:latin typeface="+mn-ea"/>
              </a:rPr>
              <a:t> 구성하는 속성들 중에서 각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유일하게 식별하기 위해 사용하는 하나 혹은 그 이상의 속성들의 집합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</a:rPr>
              <a:t>수퍼키와의</a:t>
            </a:r>
            <a:r>
              <a:rPr lang="ko-KR" altLang="en-US" sz="1800" dirty="0" smtClean="0">
                <a:latin typeface="+mn-ea"/>
              </a:rPr>
              <a:t> 공통점 </a:t>
            </a:r>
            <a:r>
              <a:rPr lang="en-US" altLang="ko-KR" sz="1800" smtClean="0">
                <a:latin typeface="+mn-ea"/>
              </a:rPr>
              <a:t>: </a:t>
            </a:r>
            <a:r>
              <a:rPr lang="ko-KR" altLang="en-US" sz="1800" smtClean="0">
                <a:latin typeface="+mn-ea"/>
              </a:rPr>
              <a:t>릴레이션에 </a:t>
            </a:r>
            <a:r>
              <a:rPr lang="ko-KR" altLang="en-US" sz="1800" dirty="0" smtClean="0">
                <a:latin typeface="+mn-ea"/>
              </a:rPr>
              <a:t>있는 각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고유하게 식별할 수 있어야 한다는 점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</a:rPr>
              <a:t>수퍼키와의</a:t>
            </a:r>
            <a:r>
              <a:rPr lang="ko-KR" altLang="en-US" sz="1800" dirty="0" smtClean="0">
                <a:latin typeface="+mn-ea"/>
              </a:rPr>
              <a:t> 차이점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최소한의 속성으로 구성된 유일성을 갖는 </a:t>
            </a:r>
            <a:r>
              <a:rPr lang="ko-KR" altLang="en-US" sz="1800" b="1" smtClean="0">
                <a:solidFill>
                  <a:srgbClr val="FF0000"/>
                </a:solidFill>
                <a:latin typeface="+mn-ea"/>
              </a:rPr>
              <a:t>속성의 집합</a:t>
            </a:r>
            <a:endParaRPr lang="en-US" altLang="ko-KR" sz="1800" b="1" smtClean="0">
              <a:solidFill>
                <a:srgbClr val="FF0000"/>
              </a:solidFill>
              <a:latin typeface="+mn-ea"/>
            </a:endParaRPr>
          </a:p>
          <a:p>
            <a:pPr marL="360000" lvl="1" indent="-180000">
              <a:lnSpc>
                <a:spcPct val="150000"/>
              </a:lnSpc>
            </a:pPr>
            <a:r>
              <a:rPr lang="en-US" altLang="ko-KR" sz="1800" smtClean="0">
                <a:latin typeface="+mn-ea"/>
              </a:rPr>
              <a:t>&lt;</a:t>
            </a:r>
            <a:r>
              <a:rPr lang="ko-KR" altLang="en-US" sz="1800" smtClean="0">
                <a:latin typeface="+mn-ea"/>
              </a:rPr>
              <a:t>사원</a:t>
            </a:r>
            <a:r>
              <a:rPr lang="en-US" altLang="ko-KR" sz="1800" smtClean="0">
                <a:latin typeface="+mn-ea"/>
              </a:rPr>
              <a:t>&gt; </a:t>
            </a:r>
            <a:r>
              <a:rPr lang="ko-KR" altLang="en-US" sz="1800" smtClean="0">
                <a:latin typeface="+mn-ea"/>
              </a:rPr>
              <a:t>릴레이션에서 사원번호와 주민번호가 후보키에 해당</a:t>
            </a: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50000"/>
              </a:lnSpc>
            </a:pPr>
            <a:r>
              <a:rPr lang="ko-KR" altLang="en-US" sz="1800" smtClean="0">
                <a:latin typeface="+mn-ea"/>
              </a:rPr>
              <a:t>후보키의 장점 </a:t>
            </a:r>
            <a:r>
              <a:rPr lang="en-US" altLang="ko-KR" sz="1800" smtClean="0">
                <a:latin typeface="+mn-ea"/>
              </a:rPr>
              <a:t>: </a:t>
            </a:r>
            <a:r>
              <a:rPr lang="ko-KR" altLang="en-US" sz="1800" smtClean="0">
                <a:latin typeface="+mn-ea"/>
              </a:rPr>
              <a:t>튜플의 중복 여부를 확인하기 위해서 튜풀의 모든 속성값을 비교할</a:t>
            </a:r>
            <a:endParaRPr lang="en-US" altLang="ko-KR" sz="1800" smtClean="0">
              <a:latin typeface="+mn-ea"/>
            </a:endParaRPr>
          </a:p>
          <a:p>
            <a:pPr marL="180000" lvl="1" indent="0">
              <a:lnSpc>
                <a:spcPct val="150000"/>
              </a:lnSpc>
              <a:buNone/>
            </a:pPr>
            <a:r>
              <a:rPr lang="en-US" altLang="ko-KR" sz="1800">
                <a:latin typeface="+mn-ea"/>
              </a:rPr>
              <a:t> </a:t>
            </a:r>
            <a:r>
              <a:rPr lang="en-US" altLang="ko-KR" sz="1800" smtClean="0">
                <a:latin typeface="+mn-ea"/>
              </a:rPr>
              <a:t>                      </a:t>
            </a:r>
            <a:r>
              <a:rPr lang="ko-KR" altLang="en-US" sz="1800" smtClean="0">
                <a:latin typeface="+mn-ea"/>
              </a:rPr>
              <a:t>필요없이 후보키 속성만을 비교하면 됨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60512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3-1 </a:t>
            </a:r>
            <a:r>
              <a:rPr lang="ko-KR" altLang="en-US" sz="2000" dirty="0" err="1" smtClean="0"/>
              <a:t>수퍼키와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후보키</a:t>
            </a:r>
            <a:endParaRPr lang="ko-KR" altLang="en-US" sz="2000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5272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11771" y="1406326"/>
            <a:ext cx="8744272" cy="2166689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기본키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(Primary key : PK)</a:t>
            </a: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후보키</a:t>
            </a:r>
            <a:r>
              <a:rPr lang="ko-KR" altLang="en-US" sz="1800" dirty="0" smtClean="0">
                <a:latin typeface="+mn-ea"/>
              </a:rPr>
              <a:t> 중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식별하는데 기준으로 사용하는 키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후보키</a:t>
            </a:r>
            <a:r>
              <a:rPr lang="ko-KR" altLang="en-US" sz="1800" dirty="0" smtClean="0">
                <a:latin typeface="+mn-ea"/>
              </a:rPr>
              <a:t> 중에서 선택한 것이기에 한 </a:t>
            </a:r>
            <a:r>
              <a:rPr lang="ko-KR" altLang="en-US" sz="1800" dirty="0" err="1" smtClean="0">
                <a:latin typeface="+mn-ea"/>
              </a:rPr>
              <a:t>릴레이션에서</a:t>
            </a:r>
            <a:r>
              <a:rPr lang="ko-KR" altLang="en-US" sz="1800" dirty="0" smtClean="0">
                <a:latin typeface="+mn-ea"/>
              </a:rPr>
              <a:t> 특정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유일하게 구별할 수 있는 속성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en-US" altLang="ko-KR" sz="1800" dirty="0" smtClean="0">
                <a:latin typeface="+mn-ea"/>
              </a:rPr>
              <a:t>Null </a:t>
            </a:r>
            <a:r>
              <a:rPr lang="ko-KR" altLang="en-US" sz="1800" dirty="0" smtClean="0">
                <a:latin typeface="+mn-ea"/>
              </a:rPr>
              <a:t>값을 가질 수 없음 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기본키로</a:t>
            </a:r>
            <a:r>
              <a:rPr lang="ko-KR" altLang="en-US" sz="1800" dirty="0" smtClean="0">
                <a:latin typeface="+mn-ea"/>
              </a:rPr>
              <a:t> 정의된 속성에는 동일한 값이 중복되어 저장될 수 없음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488504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3-2 </a:t>
            </a:r>
            <a:r>
              <a:rPr lang="ko-KR" altLang="en-US" sz="2000" dirty="0" err="1" smtClean="0"/>
              <a:t>기본키</a:t>
            </a:r>
            <a:endParaRPr lang="ko-KR" altLang="en-US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88504" y="4005062"/>
            <a:ext cx="8712968" cy="1440161"/>
            <a:chOff x="488504" y="3846646"/>
            <a:chExt cx="8712968" cy="158417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04528" y="4005065"/>
              <a:ext cx="8496944" cy="1425759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dirty="0" smtClean="0"/>
            </a:p>
            <a:p>
              <a:r>
                <a:rPr lang="en-US" altLang="ko-KR" b="1" dirty="0" smtClean="0">
                  <a:solidFill>
                    <a:srgbClr val="FF0000"/>
                  </a:solidFill>
                </a:rPr>
                <a:t>Null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값</a:t>
              </a:r>
              <a:r>
                <a:rPr lang="ko-KR" altLang="en-US" dirty="0" smtClean="0"/>
                <a:t>은 데이터베이스에서 아직 알려지지 않거나 모르는 값으로써 “</a:t>
              </a:r>
              <a:r>
                <a:rPr lang="ko-KR" altLang="en-US" dirty="0" err="1" smtClean="0"/>
                <a:t>해당없음</a:t>
              </a:r>
              <a:r>
                <a:rPr lang="ko-KR" altLang="en-US" dirty="0" smtClean="0"/>
                <a:t>” 등의 이유로 정보 부재를 나타내기 위해 사용하는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이론적으로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아무것도 없는</a:t>
              </a:r>
              <a:r>
                <a:rPr lang="ko-KR" altLang="en-US" dirty="0" smtClean="0"/>
                <a:t> </a:t>
              </a:r>
              <a:r>
                <a:rPr lang="ko-KR" altLang="en-US" b="1" dirty="0" smtClean="0"/>
                <a:t>특수한 데이터</a:t>
              </a:r>
              <a:r>
                <a:rPr lang="ko-KR" altLang="en-US" dirty="0" smtClean="0"/>
                <a:t>를 말한다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488504" y="3846646"/>
              <a:ext cx="720080" cy="50405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Tip</a:t>
              </a:r>
              <a:endParaRPr lang="ko-KR" altLang="en-US" dirty="0"/>
            </a:p>
          </p:txBody>
        </p:sp>
      </p:grpSp>
      <p:sp>
        <p:nvSpPr>
          <p:cNvPr id="12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16496" y="1412776"/>
            <a:ext cx="9001000" cy="22322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smtClean="0">
                <a:solidFill>
                  <a:schemeClr val="tx1"/>
                </a:solidFill>
              </a:rPr>
              <a:t>관계형 </a:t>
            </a:r>
            <a:r>
              <a:rPr lang="ko-KR" altLang="en-US" sz="1800" dirty="0" smtClean="0">
                <a:solidFill>
                  <a:schemeClr val="tx1"/>
                </a:solidFill>
              </a:rPr>
              <a:t>데이터베이스</a:t>
            </a:r>
          </a:p>
          <a:p>
            <a:pPr marL="540000" lvl="1" indent="-180000">
              <a:lnSpc>
                <a:spcPct val="100000"/>
              </a:lnSpc>
            </a:pPr>
            <a:r>
              <a:rPr lang="ko-KR" altLang="en-US" sz="1800" dirty="0" smtClean="0"/>
              <a:t>현재 가장 많이 사용되고 있는 데이터베이스</a:t>
            </a:r>
            <a:endParaRPr lang="en-US" altLang="ko-KR" sz="1800" dirty="0" smtClean="0"/>
          </a:p>
          <a:p>
            <a:pPr marL="540000" lvl="1" indent="-180000">
              <a:lnSpc>
                <a:spcPct val="100000"/>
              </a:lnSpc>
            </a:pP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(Entity)</a:t>
            </a:r>
            <a:r>
              <a:rPr lang="ko-KR" altLang="en-US" sz="1800" dirty="0" smtClean="0"/>
              <a:t>나 관계</a:t>
            </a:r>
            <a:r>
              <a:rPr lang="en-US" altLang="ko-KR" sz="1800" dirty="0" smtClean="0"/>
              <a:t>(Relation)</a:t>
            </a:r>
            <a:r>
              <a:rPr lang="ko-KR" altLang="en-US" sz="1800" dirty="0" smtClean="0"/>
              <a:t>를 모두 행과 열로 구성된 표 형식으로 </a:t>
            </a:r>
            <a:r>
              <a:rPr lang="ko-KR" altLang="en-US" sz="1800" smtClean="0"/>
              <a:t>데이터를 관리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ko-KR" altLang="en-US" sz="1800" dirty="0" err="1" smtClean="0">
                <a:solidFill>
                  <a:schemeClr val="tx1"/>
                </a:solidFill>
              </a:rPr>
              <a:t>릴레이션</a:t>
            </a:r>
            <a:r>
              <a:rPr lang="en-US" altLang="ko-KR" sz="1800" dirty="0" smtClean="0">
                <a:solidFill>
                  <a:schemeClr val="tx1"/>
                </a:solidFill>
              </a:rPr>
              <a:t>(Relation) = </a:t>
            </a:r>
            <a:r>
              <a:rPr lang="ko-KR" altLang="en-US" sz="1800" dirty="0" smtClean="0">
                <a:solidFill>
                  <a:schemeClr val="tx1"/>
                </a:solidFill>
              </a:rPr>
              <a:t>테이블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540000" lvl="1" indent="-180000">
              <a:lnSpc>
                <a:spcPct val="100000"/>
              </a:lnSpc>
            </a:pPr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데이터베이스에서 정보를 구분하여 저장하는 기본 단위</a:t>
            </a:r>
            <a:endParaRPr lang="en-US" altLang="ko-KR" sz="1800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344488" y="908720"/>
            <a:ext cx="4608512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1-1 </a:t>
            </a:r>
            <a:r>
              <a:rPr lang="ko-KR" altLang="en-US" sz="2000" dirty="0" err="1" smtClean="0"/>
              <a:t>릴레이션</a:t>
            </a:r>
            <a:r>
              <a:rPr lang="en-US" altLang="ko-KR" sz="2000" dirty="0" smtClean="0"/>
              <a:t>(Relation) = </a:t>
            </a:r>
            <a:r>
              <a:rPr lang="ko-KR" altLang="en-US" sz="2000" dirty="0" smtClean="0"/>
              <a:t>테이블</a:t>
            </a:r>
            <a:endParaRPr lang="ko-KR" altLang="en-US" sz="2000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00472" y="260648"/>
            <a:ext cx="6126136" cy="304800"/>
          </a:xfrm>
        </p:spPr>
        <p:txBody>
          <a:bodyPr>
            <a:noAutofit/>
          </a:bodyPr>
          <a:lstStyle/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dirty="0" err="1" smtClean="0">
                <a:effectLst/>
                <a:latin typeface="+mj-ea"/>
              </a:rPr>
              <a:t>관계형</a:t>
            </a:r>
            <a:r>
              <a:rPr lang="ko-KR" altLang="en-US" sz="2200" dirty="0" smtClean="0">
                <a:effectLst/>
                <a:latin typeface="+mj-ea"/>
              </a:rPr>
              <a:t>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4568" y="3717032"/>
            <a:ext cx="5256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40532" y="1628800"/>
            <a:ext cx="8064896" cy="1800200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대체키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(Alternate key)</a:t>
            </a:r>
          </a:p>
          <a:p>
            <a:pPr marL="360000" lvl="1" indent="-180000"/>
            <a:r>
              <a:rPr lang="ko-KR" altLang="en-US" sz="1800" dirty="0" err="1" smtClean="0">
                <a:latin typeface="+mn-ea"/>
              </a:rPr>
              <a:t>후보키가</a:t>
            </a:r>
            <a:r>
              <a:rPr lang="ko-KR" altLang="en-US" sz="1800" dirty="0" smtClean="0">
                <a:latin typeface="+mn-ea"/>
              </a:rPr>
              <a:t> 둘 이상일 때 </a:t>
            </a:r>
            <a:r>
              <a:rPr lang="ko-KR" altLang="en-US" sz="1800" dirty="0" err="1" smtClean="0">
                <a:latin typeface="+mn-ea"/>
              </a:rPr>
              <a:t>기본키로</a:t>
            </a:r>
            <a:r>
              <a:rPr lang="ko-KR" altLang="en-US" sz="1800" dirty="0" smtClean="0">
                <a:latin typeface="+mn-ea"/>
              </a:rPr>
              <a:t> 선택되지 않은 나머지 </a:t>
            </a:r>
            <a:r>
              <a:rPr lang="ko-KR" altLang="en-US" sz="1800" dirty="0" err="1" smtClean="0">
                <a:latin typeface="+mn-ea"/>
              </a:rPr>
              <a:t>후보키</a:t>
            </a:r>
            <a:endParaRPr lang="en-US" altLang="ko-KR" sz="1800" dirty="0" smtClean="0">
              <a:latin typeface="+mn-ea"/>
            </a:endParaRPr>
          </a:p>
          <a:p>
            <a:pPr marL="360000" lvl="1" indent="-180000"/>
            <a:r>
              <a:rPr lang="ko-KR" altLang="en-US" sz="1800" b="1" dirty="0" err="1" smtClean="0">
                <a:latin typeface="+mn-ea"/>
              </a:rPr>
              <a:t>보조키</a:t>
            </a:r>
            <a:r>
              <a:rPr lang="ko-KR" altLang="en-US" sz="1800" dirty="0" err="1" smtClean="0">
                <a:latin typeface="+mn-ea"/>
              </a:rPr>
              <a:t>라고도</a:t>
            </a:r>
            <a:r>
              <a:rPr lang="ko-KR" altLang="en-US" sz="1800" dirty="0" smtClean="0">
                <a:latin typeface="+mn-ea"/>
              </a:rPr>
              <a:t> 함</a:t>
            </a:r>
            <a:endParaRPr lang="en-US" altLang="ko-KR" sz="1800" dirty="0" smtClean="0"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사원번호를 </a:t>
            </a:r>
            <a:r>
              <a:rPr lang="ko-KR" altLang="en-US" sz="1800" dirty="0" err="1" smtClean="0">
                <a:latin typeface="+mn-ea"/>
              </a:rPr>
              <a:t>기본키로</a:t>
            </a:r>
            <a:r>
              <a:rPr lang="ko-KR" altLang="en-US" sz="1800" dirty="0" smtClean="0">
                <a:latin typeface="+mn-ea"/>
              </a:rPr>
              <a:t> 정의하였다면 주민번호가 대체키가 됨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632520" y="980728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3-3 </a:t>
            </a:r>
            <a:r>
              <a:rPr lang="ko-KR" altLang="en-US" sz="2000" dirty="0" smtClean="0"/>
              <a:t>대체키</a:t>
            </a:r>
            <a:endParaRPr lang="ko-KR" alt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5168" y="4509120"/>
            <a:ext cx="316835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704528" y="3717032"/>
            <a:ext cx="8712968" cy="936104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문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다음 예문에서 데이터에서 후보키는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? (                                                      )</a:t>
            </a:r>
            <a:endParaRPr lang="en-US" altLang="ko-KR" sz="1700" b="0" smtClean="0">
              <a:latin typeface="+mn-ea"/>
            </a:endParaRPr>
          </a:p>
          <a:p>
            <a:pPr marL="457200" lvl="1" indent="0">
              <a:buNone/>
            </a:pPr>
            <a:r>
              <a:rPr lang="ko-KR" altLang="en-US" sz="1800" smtClean="0">
                <a:latin typeface="+mn-ea"/>
              </a:rPr>
              <a:t>예문</a:t>
            </a:r>
            <a:r>
              <a:rPr lang="en-US" altLang="ko-KR" sz="1800" smtClean="0">
                <a:latin typeface="+mn-ea"/>
              </a:rPr>
              <a:t>) </a:t>
            </a:r>
            <a:r>
              <a:rPr lang="ko-KR" altLang="en-US" sz="1800" smtClean="0">
                <a:latin typeface="+mn-ea"/>
              </a:rPr>
              <a:t>주민등록번호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이름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이메일 주소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704528" y="4941168"/>
            <a:ext cx="8712968" cy="1296144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문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다음 문장에서 맞으면 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0, 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틀리면 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X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를 표시 하시오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700" b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수퍼키는 후보키도 된다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. (  0,  X  )</a:t>
            </a:r>
          </a:p>
          <a:p>
            <a:pPr marL="0" indent="0">
              <a:buNone/>
            </a:pPr>
            <a:r>
              <a:rPr lang="en-US" altLang="ko-KR" sz="1700" b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기본키는 후보키도 된다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700" b="0">
                <a:solidFill>
                  <a:schemeClr val="tx1"/>
                </a:solidFill>
                <a:latin typeface="+mn-ea"/>
              </a:rPr>
              <a:t>(  0,  X  )</a:t>
            </a:r>
          </a:p>
          <a:p>
            <a:pPr marL="0" indent="0">
              <a:buNone/>
            </a:pPr>
            <a:endParaRPr lang="en-US" altLang="ko-KR" sz="1700" b="0" smtClean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1574" y="60680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  <a:ea typeface="+mn-ea"/>
              </a:rPr>
              <a:t>키의 상관관계</a:t>
            </a:r>
            <a:endParaRPr lang="ko-KR" altLang="en-US" sz="160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92560" y="1340768"/>
            <a:ext cx="8208912" cy="1152128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복합키</a:t>
            </a:r>
            <a:r>
              <a:rPr lang="en-US" altLang="ko-KR" sz="1800" smtClean="0">
                <a:solidFill>
                  <a:schemeClr val="tx1"/>
                </a:solidFill>
                <a:latin typeface="+mn-ea"/>
              </a:rPr>
              <a:t>(Composite Key)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하나의 칼럼이 </a:t>
            </a:r>
            <a:r>
              <a:rPr lang="ko-KR" altLang="en-US" sz="1800" dirty="0" err="1" smtClean="0">
                <a:latin typeface="+mn-ea"/>
              </a:rPr>
              <a:t>후보키의</a:t>
            </a:r>
            <a:r>
              <a:rPr lang="ko-KR" altLang="en-US" sz="1800" dirty="0" smtClean="0">
                <a:latin typeface="+mn-ea"/>
              </a:rPr>
              <a:t> 역할을 하지 못함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두 개 이상의 칼럼이 합쳐져야 </a:t>
            </a:r>
            <a:r>
              <a:rPr lang="ko-KR" altLang="en-US" sz="1800" dirty="0" err="1" smtClean="0">
                <a:latin typeface="+mn-ea"/>
              </a:rPr>
              <a:t>후보키의</a:t>
            </a:r>
            <a:r>
              <a:rPr lang="ko-KR" altLang="en-US" sz="1800" dirty="0" smtClean="0">
                <a:latin typeface="+mn-ea"/>
              </a:rPr>
              <a:t> 역할을 하는 경우를 말함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None/>
            </a:pPr>
            <a:endParaRPr lang="en-US" altLang="ko-KR" sz="1800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848544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3-4 </a:t>
            </a:r>
            <a:r>
              <a:rPr lang="ko-KR" altLang="en-US" sz="2000" dirty="0" err="1" smtClean="0"/>
              <a:t>복합키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512" y="2852936"/>
            <a:ext cx="3816424" cy="317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4546823" y="3356992"/>
            <a:ext cx="5112568" cy="172819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0" smtClean="0">
                <a:solidFill>
                  <a:schemeClr val="tx1"/>
                </a:solidFill>
                <a:latin typeface="+mn-ea"/>
              </a:rPr>
              <a:t>사원들이</a:t>
            </a:r>
            <a:r>
              <a:rPr lang="en-US" altLang="ko-KR" sz="1600" b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0" smtClean="0">
                <a:solidFill>
                  <a:schemeClr val="tx1"/>
                </a:solidFill>
                <a:latin typeface="+mn-ea"/>
              </a:rPr>
              <a:t>속한 클럽의 정보를 저장한 테이블</a:t>
            </a:r>
            <a:r>
              <a:rPr lang="en-US" altLang="ko-KR" sz="1600" b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0" smtClean="0">
                <a:solidFill>
                  <a:schemeClr val="tx1"/>
                </a:solidFill>
                <a:latin typeface="+mn-ea"/>
              </a:rPr>
              <a:t>모든 속성들이 속성값을 중복하여 저장되어 있음</a:t>
            </a:r>
            <a:endParaRPr lang="en-US" altLang="ko-KR" sz="1600" b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0" smtClean="0">
                <a:solidFill>
                  <a:schemeClr val="tx1"/>
                </a:solidFill>
                <a:latin typeface="+mn-ea"/>
              </a:rPr>
              <a:t>튜플을 구별하기 위해 사원번호와 클럽명을 합쳐서</a:t>
            </a:r>
            <a:endParaRPr lang="en-US" altLang="ko-KR" sz="1600" b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0" smtClean="0">
                <a:solidFill>
                  <a:schemeClr val="tx1"/>
                </a:solidFill>
                <a:latin typeface="+mn-ea"/>
              </a:rPr>
              <a:t> 기본키로 설정해야 한다</a:t>
            </a:r>
            <a:r>
              <a:rPr lang="en-US" altLang="ko-KR" sz="1600" b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b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b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맑은 고딕" pitchFamily="50" charset="-127"/>
              <a:buNone/>
            </a:pPr>
            <a:endParaRPr lang="en-US" altLang="ko-KR" sz="180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68921" y="1196752"/>
            <a:ext cx="8352928" cy="720080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외래키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(Foreign Key)</a:t>
            </a:r>
          </a:p>
          <a:p>
            <a:pPr marL="180000" lvl="1" indent="0">
              <a:lnSpc>
                <a:spcPct val="100000"/>
              </a:lnSpc>
              <a:buNone/>
            </a:pPr>
            <a:r>
              <a:rPr lang="ko-KR" altLang="en-US" sz="1800" dirty="0" smtClean="0">
                <a:latin typeface="+mn-ea"/>
              </a:rPr>
              <a:t>상호 관련이 있는 테이블들 사이에서 데이터의 일관성을 보장해 </a:t>
            </a:r>
            <a:r>
              <a:rPr lang="ko-KR" altLang="en-US" sz="1800" smtClean="0">
                <a:latin typeface="+mn-ea"/>
              </a:rPr>
              <a:t>주는 수단</a:t>
            </a:r>
            <a:endParaRPr lang="en-US" altLang="ko-KR" sz="1800" dirty="0" smtClean="0"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704528" y="764704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3-4 </a:t>
            </a:r>
            <a:r>
              <a:rPr lang="ko-KR" altLang="en-US" sz="2000" dirty="0" err="1" smtClean="0"/>
              <a:t>왜래키</a:t>
            </a:r>
            <a:endParaRPr lang="ko-KR" altLang="en-US" sz="2000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8" name="내용 개체 틀 9"/>
          <p:cNvSpPr txBox="1">
            <a:spLocks/>
          </p:cNvSpPr>
          <p:nvPr/>
        </p:nvSpPr>
        <p:spPr>
          <a:xfrm>
            <a:off x="560512" y="1939330"/>
            <a:ext cx="8352928" cy="1512168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00000"/>
              </a:lnSpc>
              <a:spcBef>
                <a:spcPts val="1200"/>
              </a:spcBef>
            </a:pPr>
            <a:r>
              <a:rPr lang="ko-KR" altLang="en-US" sz="1800">
                <a:solidFill>
                  <a:schemeClr val="tx1"/>
                </a:solidFill>
                <a:latin typeface="+mn-ea"/>
              </a:rPr>
              <a:t>외래키의 필요성을 설명하기 위해서 다음과 같은 질문</a:t>
            </a:r>
            <a:endParaRPr lang="en-US" altLang="ko-KR" sz="180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en-US" altLang="ko-KR" sz="1700">
                <a:latin typeface="+mn-ea"/>
              </a:rPr>
              <a:t>CASE1 </a:t>
            </a:r>
            <a:r>
              <a:rPr lang="ko-KR" altLang="en-US" sz="1700">
                <a:latin typeface="+mn-ea"/>
              </a:rPr>
              <a:t>부서 릴레이션의 첫 번째 튜플이 삭제된다면 어떻게 될까</a:t>
            </a:r>
            <a:r>
              <a:rPr lang="en-US" altLang="ko-KR" sz="1700">
                <a:latin typeface="+mn-ea"/>
              </a:rPr>
              <a:t>?</a:t>
            </a:r>
          </a:p>
          <a:p>
            <a:pPr marL="360000" lvl="1" indent="-180000">
              <a:lnSpc>
                <a:spcPct val="100000"/>
              </a:lnSpc>
            </a:pPr>
            <a:r>
              <a:rPr lang="en-US" altLang="ko-KR" sz="1700">
                <a:latin typeface="+mn-ea"/>
              </a:rPr>
              <a:t>CASE2 </a:t>
            </a:r>
            <a:r>
              <a:rPr lang="ko-KR" altLang="en-US" sz="1700">
                <a:latin typeface="+mn-ea"/>
              </a:rPr>
              <a:t>부서 릴레이션의 </a:t>
            </a:r>
            <a:r>
              <a:rPr lang="en-US" altLang="ko-KR" sz="1700">
                <a:latin typeface="+mn-ea"/>
              </a:rPr>
              <a:t>20</a:t>
            </a:r>
            <a:r>
              <a:rPr lang="ko-KR" altLang="en-US" sz="1700">
                <a:latin typeface="+mn-ea"/>
              </a:rPr>
              <a:t>번 부서 번호가 </a:t>
            </a:r>
            <a:r>
              <a:rPr lang="en-US" altLang="ko-KR" sz="1700">
                <a:latin typeface="+mn-ea"/>
              </a:rPr>
              <a:t>50</a:t>
            </a:r>
            <a:r>
              <a:rPr lang="ko-KR" altLang="en-US" sz="1700">
                <a:latin typeface="+mn-ea"/>
              </a:rPr>
              <a:t>으로 변경된다면 어떻게 될까</a:t>
            </a:r>
            <a:r>
              <a:rPr lang="en-US" altLang="ko-KR" sz="1700">
                <a:latin typeface="+mn-ea"/>
              </a:rPr>
              <a:t>?</a:t>
            </a:r>
          </a:p>
          <a:p>
            <a:pPr marL="360000" lvl="1" indent="-180000">
              <a:lnSpc>
                <a:spcPct val="100000"/>
              </a:lnSpc>
            </a:pPr>
            <a:r>
              <a:rPr lang="en-US" altLang="ko-KR" sz="1700">
                <a:latin typeface="+mn-ea"/>
              </a:rPr>
              <a:t>CASE3 </a:t>
            </a:r>
            <a:r>
              <a:rPr lang="ko-KR" altLang="en-US" sz="1700">
                <a:latin typeface="+mn-ea"/>
              </a:rPr>
              <a:t>사원 릴레이션에 부서 번호 </a:t>
            </a:r>
            <a:r>
              <a:rPr lang="en-US" altLang="ko-KR" sz="1700">
                <a:latin typeface="+mn-ea"/>
              </a:rPr>
              <a:t>60</a:t>
            </a:r>
            <a:r>
              <a:rPr lang="ko-KR" altLang="en-US" sz="1700">
                <a:latin typeface="+mn-ea"/>
              </a:rPr>
              <a:t>인 사원이 삽입된다면 어떻게 될까</a:t>
            </a:r>
            <a:r>
              <a:rPr lang="en-US" altLang="ko-KR" sz="1700" smtClean="0">
                <a:latin typeface="+mn-ea"/>
              </a:rPr>
              <a:t>?</a:t>
            </a:r>
            <a:endParaRPr lang="en-US" altLang="ko-KR" sz="17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3451498"/>
            <a:ext cx="7560840" cy="347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88504" y="1340768"/>
            <a:ext cx="9232776" cy="504056"/>
          </a:xfrm>
        </p:spPr>
        <p:txBody>
          <a:bodyPr>
            <a:noAutofit/>
          </a:bodyPr>
          <a:lstStyle/>
          <a:p>
            <a:r>
              <a:rPr lang="ko-KR" altLang="en-US" sz="1800" smtClean="0">
                <a:solidFill>
                  <a:schemeClr val="tx1"/>
                </a:solidFill>
              </a:rPr>
              <a:t>참조 관계</a:t>
            </a: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416496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3-4 </a:t>
            </a:r>
            <a:r>
              <a:rPr lang="ko-KR" altLang="en-US" sz="2000" dirty="0" err="1" smtClean="0"/>
              <a:t>왜래키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419" y="1772816"/>
            <a:ext cx="770485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3. </a:t>
            </a:r>
            <a:r>
              <a:rPr lang="ko-KR" altLang="en-US" sz="2200" smtClean="0">
                <a:effectLst/>
                <a:latin typeface="+mj-ea"/>
              </a:rPr>
              <a:t>키의 개념 및 종류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557089" y="3717032"/>
            <a:ext cx="8928992" cy="2088232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252000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두 테이블 간의 데이터가 불일치하여 발생하는 이상 현상을 막기 위해서</a:t>
            </a:r>
            <a:endParaRPr lang="en-US" altLang="ko-KR" sz="1700" b="0" smtClean="0">
              <a:solidFill>
                <a:schemeClr val="tx1"/>
              </a:solidFill>
              <a:latin typeface="+mn-ea"/>
            </a:endParaRPr>
          </a:p>
          <a:p>
            <a:pPr marL="108000" indent="0">
              <a:lnSpc>
                <a:spcPct val="100000"/>
              </a:lnSpc>
              <a:spcAft>
                <a:spcPts val="1200"/>
              </a:spcAft>
              <a:buClr>
                <a:srgbClr val="FF0000"/>
              </a:buClr>
              <a:buNone/>
            </a:pP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   &lt;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사원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릴레이션과 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부서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릴레이션에 있는 데이터 사이의 참조 관계를 설정해야 한다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60000" indent="-252000">
              <a:lnSpc>
                <a:spcPct val="10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참조 관계 맺기 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: &lt;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사원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릴레이션과 참조하고 있는 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부서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700" b="0" smtClean="0">
                <a:solidFill>
                  <a:schemeClr val="tx1"/>
                </a:solidFill>
                <a:latin typeface="+mn-ea"/>
              </a:rPr>
              <a:t>릴레이션의 기본키와 같은 속성을 사원 릴레이션에서 찾아서 이를 외래키로 지정 한다</a:t>
            </a:r>
            <a:r>
              <a:rPr lang="en-US" altLang="ko-KR" sz="1700" b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 marL="360000" indent="-252000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외래키로 지정되면 참조 테이블에서 사용중인 키본키를 삭제 혹은 변경할 수 없으며</a:t>
            </a: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기본키에 없는 값은 외래키 값으로 입력할 수 없게 된다</a:t>
            </a: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40532" y="1340768"/>
            <a:ext cx="8748972" cy="2736304"/>
          </a:xfrm>
        </p:spPr>
        <p:txBody>
          <a:bodyPr anchor="ctr">
            <a:noAutofit/>
          </a:bodyPr>
          <a:lstStyle/>
          <a:p>
            <a:pPr marL="180000" indent="-180000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개체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무결성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개체가 결점이 없음을 의미</a:t>
            </a:r>
            <a:endParaRPr lang="en-US" altLang="ko-KR" sz="1800" dirty="0" smtClean="0"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결점이 없는 무결한 개체가 되려면 데이터베이스에 저장되어 관리될 때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본질적으로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서로 구별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될 수 있어야 함</a:t>
            </a:r>
            <a:endParaRPr lang="en-US" altLang="ko-KR" sz="1800" dirty="0" smtClean="0">
              <a:solidFill>
                <a:srgbClr val="FF0000"/>
              </a:solidFill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개체가 유일하게 식별 가능한 상태에 있게 되면 개체 </a:t>
            </a:r>
            <a:r>
              <a:rPr lang="ko-KR" altLang="en-US" sz="1800" dirty="0" err="1" smtClean="0">
                <a:latin typeface="+mn-ea"/>
              </a:rPr>
              <a:t>무결성이</a:t>
            </a:r>
            <a:r>
              <a:rPr lang="ko-KR" altLang="en-US" sz="1800" dirty="0" smtClean="0">
                <a:latin typeface="+mn-ea"/>
              </a:rPr>
              <a:t> 보장된 상태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개체를 유일하게 식별하기 위해서는 당연히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식별자</a:t>
            </a:r>
            <a:r>
              <a:rPr lang="ko-KR" altLang="en-US" sz="1800" dirty="0" smtClean="0">
                <a:latin typeface="+mn-ea"/>
              </a:rPr>
              <a:t>가 반드시 있어야 함</a:t>
            </a:r>
            <a:endParaRPr lang="en-US" altLang="ko-KR" sz="1800" dirty="0" smtClean="0">
              <a:latin typeface="+mn-ea"/>
            </a:endParaRPr>
          </a:p>
          <a:p>
            <a:pPr marL="180000" lvl="1" indent="0">
              <a:lnSpc>
                <a:spcPct val="10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err="1" smtClean="0">
                <a:latin typeface="+mn-ea"/>
              </a:rPr>
              <a:t>릴레이션에서</a:t>
            </a:r>
            <a:r>
              <a:rPr lang="ko-KR" altLang="en-US" sz="1800" dirty="0" smtClean="0">
                <a:latin typeface="+mn-ea"/>
              </a:rPr>
              <a:t> 식별자의 역할을 하는 것이 바로 </a:t>
            </a:r>
            <a:r>
              <a:rPr lang="en-US" altLang="ko-KR" sz="1800" dirty="0" smtClean="0">
                <a:latin typeface="+mn-ea"/>
              </a:rPr>
              <a:t>(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기본</a:t>
            </a:r>
            <a:r>
              <a:rPr lang="en-US" altLang="ko-KR" sz="1800" dirty="0" smtClean="0">
                <a:latin typeface="+mn-ea"/>
              </a:rPr>
              <a:t> )</a:t>
            </a:r>
            <a:r>
              <a:rPr lang="ko-KR" altLang="en-US" sz="1800" dirty="0" smtClean="0">
                <a:latin typeface="+mn-ea"/>
              </a:rPr>
              <a:t>키다</a:t>
            </a:r>
            <a:r>
              <a:rPr lang="en-US" altLang="ko-KR" sz="1800" dirty="0" smtClean="0">
                <a:latin typeface="+mn-ea"/>
              </a:rPr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488504" y="908720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4-1 </a:t>
            </a:r>
            <a:r>
              <a:rPr lang="ko-KR" altLang="en-US" sz="2000" dirty="0" smtClean="0">
                <a:solidFill>
                  <a:srgbClr val="FF0000"/>
                </a:solidFill>
              </a:rPr>
              <a:t>개체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무결성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rgbClr val="FF0000"/>
                </a:solidFill>
                <a:effectLst/>
                <a:latin typeface="+mj-ea"/>
              </a:rPr>
              <a:t>4. </a:t>
            </a:r>
            <a:r>
              <a:rPr lang="ko-KR" altLang="en-US" sz="2200" dirty="0" err="1" smtClean="0">
                <a:solidFill>
                  <a:srgbClr val="FF0000"/>
                </a:solidFill>
                <a:effectLst/>
                <a:latin typeface="+mj-ea"/>
              </a:rPr>
              <a:t>무결성</a:t>
            </a:r>
            <a:r>
              <a:rPr lang="ko-KR" altLang="en-US" sz="2200" dirty="0" smtClean="0">
                <a:solidFill>
                  <a:srgbClr val="FF0000"/>
                </a:solidFill>
                <a:effectLst/>
                <a:latin typeface="+mj-ea"/>
              </a:rPr>
              <a:t> 제약조건</a:t>
            </a:r>
            <a:endParaRPr lang="ko-KR" altLang="en-US" sz="2200" dirty="0">
              <a:solidFill>
                <a:srgbClr val="FF0000"/>
              </a:solidFill>
              <a:effectLst/>
              <a:latin typeface="+mj-ea"/>
            </a:endParaRPr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704528" y="4293096"/>
            <a:ext cx="8748972" cy="187220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기본키</a:t>
            </a:r>
            <a:endParaRPr lang="en-US" altLang="ko-KR" sz="180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smtClean="0">
                <a:latin typeface="+mn-ea"/>
              </a:rPr>
              <a:t>릴레이션에서 튜플을 고유하게 식별하는 기능을 제공해 준다</a:t>
            </a:r>
            <a:r>
              <a:rPr lang="en-US" altLang="ko-KR" sz="1800" smtClean="0">
                <a:latin typeface="+mn-ea"/>
              </a:rPr>
              <a:t>.</a:t>
            </a: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smtClean="0">
                <a:latin typeface="+mn-ea"/>
              </a:rPr>
              <a:t>릴레이션에서의 튜플은 현실세계의 개체</a:t>
            </a:r>
            <a:r>
              <a:rPr lang="en-US" altLang="ko-KR" sz="1800" smtClean="0">
                <a:latin typeface="+mn-ea"/>
              </a:rPr>
              <a:t>(Entity)</a:t>
            </a:r>
            <a:r>
              <a:rPr lang="ko-KR" altLang="en-US" sz="1800" smtClean="0">
                <a:latin typeface="+mn-ea"/>
              </a:rPr>
              <a:t>를 나타낸다</a:t>
            </a:r>
            <a:r>
              <a:rPr lang="en-US" altLang="ko-KR" sz="1800" smtClean="0">
                <a:latin typeface="+mn-ea"/>
              </a:rPr>
              <a:t>.</a:t>
            </a: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smtClean="0">
                <a:latin typeface="+mn-ea"/>
              </a:rPr>
              <a:t>그렇기</a:t>
            </a:r>
            <a:r>
              <a:rPr lang="en-US" altLang="ko-KR" sz="1800" smtClean="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때문에 기본키에 의해서 개체가 유일하게 식별되며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개체의 무결성 역시 기본키에 의해 유지된다</a:t>
            </a:r>
            <a:r>
              <a:rPr lang="en-US" altLang="ko-KR" sz="1800" smtClean="0">
                <a:latin typeface="+mn-ea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04528" y="1412776"/>
            <a:ext cx="9001000" cy="1296144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개체 무결성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en-US" altLang="ko-KR" sz="1800" dirty="0" smtClean="0">
                <a:latin typeface="+mn-ea"/>
              </a:rPr>
              <a:t>10</a:t>
            </a:r>
            <a:r>
              <a:rPr lang="ko-KR" altLang="en-US" sz="1800" dirty="0" smtClean="0">
                <a:latin typeface="+mn-ea"/>
              </a:rPr>
              <a:t>번 부서가 이미 존재하는데 </a:t>
            </a:r>
            <a:r>
              <a:rPr lang="en-US" altLang="ko-KR" sz="1800" dirty="0" smtClean="0">
                <a:latin typeface="+mn-ea"/>
              </a:rPr>
              <a:t>10</a:t>
            </a:r>
            <a:r>
              <a:rPr lang="ko-KR" altLang="en-US" sz="1800" dirty="0" smtClean="0">
                <a:latin typeface="+mn-ea"/>
              </a:rPr>
              <a:t>번 부서를 추가하려고 시도하면 </a:t>
            </a:r>
            <a:r>
              <a:rPr lang="ko-KR" altLang="en-US" sz="1800" dirty="0" err="1" smtClean="0">
                <a:latin typeface="+mn-ea"/>
              </a:rPr>
              <a:t>무결성</a:t>
            </a:r>
            <a:r>
              <a:rPr lang="ko-KR" altLang="en-US" sz="1800" dirty="0" smtClean="0">
                <a:latin typeface="+mn-ea"/>
              </a:rPr>
              <a:t> 제약조건에 위배된다는 오류 메시지와 함께 </a:t>
            </a:r>
            <a:r>
              <a:rPr lang="en-US" altLang="ko-KR" sz="1800" dirty="0" smtClean="0">
                <a:latin typeface="+mn-ea"/>
              </a:rPr>
              <a:t>10</a:t>
            </a:r>
            <a:r>
              <a:rPr lang="ko-KR" altLang="en-US" sz="1800" dirty="0" smtClean="0">
                <a:latin typeface="+mn-ea"/>
              </a:rPr>
              <a:t>번 부서를 추가하지 않게 됨</a:t>
            </a:r>
            <a:endParaRPr lang="en-US" altLang="ko-KR" sz="1800" dirty="0" smtClean="0">
              <a:latin typeface="+mn-ea"/>
            </a:endParaRPr>
          </a:p>
          <a:p>
            <a:pPr lvl="1">
              <a:buNone/>
            </a:pPr>
            <a:endParaRPr lang="en-US" altLang="ko-KR" sz="1800" dirty="0" smtClean="0"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488504" y="908720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4-1 </a:t>
            </a:r>
            <a:r>
              <a:rPr lang="ko-KR" altLang="en-US" sz="2000" dirty="0" smtClean="0"/>
              <a:t>개체 </a:t>
            </a:r>
            <a:r>
              <a:rPr lang="ko-KR" altLang="en-US" sz="2000" dirty="0" err="1" smtClean="0"/>
              <a:t>무결성</a:t>
            </a:r>
            <a:endParaRPr lang="ko-KR" altLang="en-US" sz="2000" dirty="0"/>
          </a:p>
        </p:txBody>
      </p:sp>
      <p:sp>
        <p:nvSpPr>
          <p:cNvPr id="13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4. </a:t>
            </a:r>
            <a:r>
              <a:rPr lang="ko-KR" altLang="en-US" sz="2200" smtClean="0">
                <a:effectLst/>
                <a:latin typeface="+mj-ea"/>
              </a:rPr>
              <a:t>무결성 제약조건</a:t>
            </a:r>
            <a:endParaRPr lang="ko-KR" altLang="en-US" sz="2200" dirty="0">
              <a:effectLst/>
              <a:latin typeface="+mj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2780928"/>
            <a:ext cx="743840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88504" y="1268760"/>
            <a:ext cx="9217024" cy="2160240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개체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무결성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기본키</a:t>
            </a:r>
            <a:r>
              <a:rPr lang="ko-KR" altLang="en-US" sz="1800" dirty="0" smtClean="0">
                <a:latin typeface="+mn-ea"/>
              </a:rPr>
              <a:t> 값이 널 값을 갖게 된다면 </a:t>
            </a: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유일하게 식별할 수 없게 됨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튜플을</a:t>
            </a:r>
            <a:r>
              <a:rPr lang="ko-KR" altLang="en-US" sz="1800" dirty="0" smtClean="0">
                <a:latin typeface="+mn-ea"/>
              </a:rPr>
              <a:t> 유일하게 식별할 수 없게 되면 서로 구별할 수 없는 개체가 존재하게 된다는 의미가 되기에 개체 무결성에 위배됨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기본키의</a:t>
            </a:r>
            <a:r>
              <a:rPr lang="ko-KR" altLang="en-US" sz="1800" dirty="0" smtClean="0">
                <a:latin typeface="+mn-ea"/>
              </a:rPr>
              <a:t> 유일한 </a:t>
            </a:r>
            <a:r>
              <a:rPr lang="ko-KR" altLang="en-US" sz="1800" dirty="0" err="1" smtClean="0">
                <a:latin typeface="+mn-ea"/>
              </a:rPr>
              <a:t>식별성을</a:t>
            </a:r>
            <a:r>
              <a:rPr lang="ko-KR" altLang="en-US" sz="1800" dirty="0" smtClean="0">
                <a:latin typeface="+mn-ea"/>
              </a:rPr>
              <a:t> 잃지 않도록 하기 위해서는 중복되는 값을 갖지 말아야 함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동시에 널 값 역시 포함되어서는 안 된다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488504" y="764704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4-1 </a:t>
            </a:r>
            <a:r>
              <a:rPr lang="ko-KR" altLang="en-US" sz="2000" dirty="0" smtClean="0"/>
              <a:t>개체 </a:t>
            </a:r>
            <a:r>
              <a:rPr lang="ko-KR" altLang="en-US" sz="2000" dirty="0" err="1" smtClean="0"/>
              <a:t>무결성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3" y="3356992"/>
            <a:ext cx="532859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4. </a:t>
            </a:r>
            <a:r>
              <a:rPr lang="ko-KR" altLang="en-US" sz="2200" smtClean="0">
                <a:effectLst/>
                <a:latin typeface="+mj-ea"/>
              </a:rPr>
              <a:t>무결성 제약조건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54596" y="5373216"/>
            <a:ext cx="8424936" cy="1152128"/>
          </a:xfrm>
          <a:prstGeom prst="roundRect">
            <a:avLst>
              <a:gd name="adj" fmla="val 840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700" dirty="0" smtClean="0">
                <a:solidFill>
                  <a:srgbClr val="FF0000"/>
                </a:solidFill>
              </a:rPr>
              <a:t>Q)) 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릴레이션을</a:t>
            </a:r>
            <a:r>
              <a:rPr lang="ko-KR" altLang="en-US" sz="1700" dirty="0" smtClean="0">
                <a:solidFill>
                  <a:srgbClr val="FF0000"/>
                </a:solidFill>
              </a:rPr>
              <a:t> </a:t>
            </a:r>
            <a:r>
              <a:rPr lang="ko-KR" altLang="en-US" sz="1700" dirty="0" smtClean="0">
                <a:solidFill>
                  <a:srgbClr val="FF0000"/>
                </a:solidFill>
              </a:rPr>
              <a:t>구성하는 속성 중의 하나를 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sz="1700" dirty="0" smtClean="0">
                <a:solidFill>
                  <a:srgbClr val="FF0000"/>
                </a:solidFill>
              </a:rPr>
              <a:t> 지정하여 널</a:t>
            </a:r>
            <a:r>
              <a:rPr lang="en-US" altLang="ko-KR" sz="1700" dirty="0" smtClean="0">
                <a:solidFill>
                  <a:srgbClr val="FF0000"/>
                </a:solidFill>
              </a:rPr>
              <a:t>(NULL) </a:t>
            </a:r>
            <a:r>
              <a:rPr lang="ko-KR" altLang="en-US" sz="1700" dirty="0" smtClean="0">
                <a:solidFill>
                  <a:srgbClr val="FF0000"/>
                </a:solidFill>
              </a:rPr>
              <a:t>값이나 중복된 값을 가질 수 없는 속성을 갖도록 하여 언제 어느 때고 개체가 유일하게 식별 가능하도록 하는 것이 ‘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개체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제약조건</a:t>
            </a:r>
            <a:r>
              <a:rPr lang="ko-KR" altLang="en-US" sz="1700" dirty="0" smtClean="0">
                <a:solidFill>
                  <a:srgbClr val="FF0000"/>
                </a:solidFill>
              </a:rPr>
              <a:t>’이다</a:t>
            </a:r>
            <a:r>
              <a:rPr lang="en-US" altLang="ko-KR" sz="1700" dirty="0" smtClean="0">
                <a:solidFill>
                  <a:srgbClr val="FF0000"/>
                </a:solidFill>
              </a:rPr>
              <a:t>.</a:t>
            </a:r>
            <a:endParaRPr lang="ko-KR" alt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36713" y="1469579"/>
            <a:ext cx="9073008" cy="1800200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개체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무결성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특정 개체가 </a:t>
            </a:r>
            <a:r>
              <a:rPr lang="ko-KR" altLang="en-US" sz="1800" dirty="0" err="1" smtClean="0">
                <a:latin typeface="+mn-ea"/>
              </a:rPr>
              <a:t>무결성을</a:t>
            </a:r>
            <a:r>
              <a:rPr lang="ko-KR" altLang="en-US" sz="1800" dirty="0" smtClean="0">
                <a:latin typeface="+mn-ea"/>
              </a:rPr>
              <a:t> 유지하도록 하기 위해서 </a:t>
            </a:r>
            <a:r>
              <a:rPr lang="ko-KR" altLang="en-US" sz="1800" dirty="0" err="1" smtClean="0">
                <a:latin typeface="+mn-ea"/>
              </a:rPr>
              <a:t>릴레이션을</a:t>
            </a:r>
            <a:r>
              <a:rPr lang="ko-KR" altLang="en-US" sz="1800" dirty="0" smtClean="0">
                <a:latin typeface="+mn-ea"/>
              </a:rPr>
              <a:t> 생성하는 데이터 </a:t>
            </a:r>
            <a:r>
              <a:rPr lang="ko-KR" altLang="en-US" sz="1800" dirty="0" err="1" smtClean="0">
                <a:latin typeface="+mn-ea"/>
              </a:rPr>
              <a:t>정의문에서</a:t>
            </a:r>
            <a:r>
              <a:rPr lang="ko-KR" altLang="en-US" sz="1800" dirty="0" smtClean="0">
                <a:latin typeface="+mn-ea"/>
              </a:rPr>
              <a:t> 어떤 속성이 </a:t>
            </a:r>
            <a:r>
              <a:rPr lang="ko-KR" altLang="en-US" sz="1800" dirty="0" err="1" smtClean="0">
                <a:latin typeface="+mn-ea"/>
              </a:rPr>
              <a:t>릴레이션의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 err="1" smtClean="0">
                <a:latin typeface="+mn-ea"/>
              </a:rPr>
              <a:t>기본키인지를</a:t>
            </a:r>
            <a:r>
              <a:rPr lang="ko-KR" altLang="en-US" sz="1800" dirty="0" smtClean="0">
                <a:latin typeface="+mn-ea"/>
              </a:rPr>
              <a:t> 알려주어야 함</a:t>
            </a:r>
            <a:endParaRPr lang="en-US" altLang="ko-KR" sz="1800" dirty="0" smtClean="0">
              <a:latin typeface="+mn-ea"/>
            </a:endParaRPr>
          </a:p>
          <a:p>
            <a:pPr marL="360000" lvl="1" indent="-180000"/>
            <a:r>
              <a:rPr lang="ko-KR" altLang="en-US" sz="1800" dirty="0" err="1" smtClean="0">
                <a:latin typeface="+mn-ea"/>
              </a:rPr>
              <a:t>기본키로</a:t>
            </a:r>
            <a:r>
              <a:rPr lang="ko-KR" altLang="en-US" sz="1800" dirty="0" smtClean="0">
                <a:latin typeface="+mn-ea"/>
              </a:rPr>
              <a:t> 제약조건을 지정한 속성은 널</a:t>
            </a:r>
            <a:r>
              <a:rPr lang="en-US" altLang="ko-KR" sz="1800" dirty="0" smtClean="0">
                <a:latin typeface="+mn-ea"/>
              </a:rPr>
              <a:t>(NULL) </a:t>
            </a:r>
            <a:r>
              <a:rPr lang="ko-KR" altLang="en-US" sz="1800" dirty="0" smtClean="0">
                <a:latin typeface="+mn-ea"/>
              </a:rPr>
              <a:t>값이나 중복된 값을 가질 수 없음</a:t>
            </a:r>
            <a:endParaRPr lang="en-US" altLang="ko-KR" sz="1800" dirty="0" smtClean="0">
              <a:latin typeface="+mn-ea"/>
            </a:endParaRPr>
          </a:p>
          <a:p>
            <a:pPr lvl="1">
              <a:buNone/>
            </a:pPr>
            <a:endParaRPr lang="en-US" altLang="ko-KR" sz="1800" dirty="0" smtClean="0"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60512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4-1 </a:t>
            </a:r>
            <a:r>
              <a:rPr lang="ko-KR" altLang="en-US" sz="2000" dirty="0" smtClean="0"/>
              <a:t>개체 </a:t>
            </a:r>
            <a:r>
              <a:rPr lang="ko-KR" altLang="en-US" sz="2000" dirty="0" err="1" smtClean="0"/>
              <a:t>무결성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704528" y="3328045"/>
            <a:ext cx="8784975" cy="1901155"/>
            <a:chOff x="524508" y="885179"/>
            <a:chExt cx="8784975" cy="184174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32520" y="1146208"/>
              <a:ext cx="8676963" cy="1580714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dirty="0" smtClean="0"/>
            </a:p>
            <a:p>
              <a:r>
                <a:rPr lang="ko-KR" altLang="en-US" dirty="0" smtClean="0"/>
                <a:t>‘사원’ </a:t>
              </a:r>
              <a:r>
                <a:rPr lang="ko-KR" altLang="en-US" dirty="0" err="1" smtClean="0"/>
                <a:t>릴레이션에서</a:t>
              </a:r>
              <a:r>
                <a:rPr lang="ko-KR" altLang="en-US" dirty="0" smtClean="0"/>
                <a:t> ‘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사원번호</a:t>
              </a:r>
              <a:r>
                <a:rPr lang="ko-KR" altLang="en-US" dirty="0" smtClean="0"/>
                <a:t>’가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기본키</a:t>
              </a:r>
              <a:r>
                <a:rPr lang="ko-KR" altLang="en-US" dirty="0" err="1" smtClean="0"/>
                <a:t>로</a:t>
              </a:r>
              <a:r>
                <a:rPr lang="ko-KR" altLang="en-US" dirty="0" smtClean="0"/>
                <a:t> 정의되면 </a:t>
              </a:r>
              <a:r>
                <a:rPr lang="ko-KR" altLang="en-US" dirty="0" err="1" smtClean="0"/>
                <a:t>튜플을</a:t>
              </a:r>
              <a:r>
                <a:rPr lang="ko-KR" altLang="en-US" dirty="0" smtClean="0"/>
                <a:t> 추가할 때 ‘주민번호’나 </a:t>
              </a:r>
              <a:r>
                <a:rPr lang="ko-KR" altLang="en-US" smtClean="0"/>
                <a:t>‘ 성명</a:t>
              </a:r>
              <a:r>
                <a:rPr lang="ko-KR" altLang="en-US" dirty="0" smtClean="0"/>
                <a:t>’ 필드에는 값을 입력하지 않아도 되지만 ‘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사원번호</a:t>
              </a:r>
              <a:r>
                <a:rPr lang="ko-KR" altLang="en-US" dirty="0" smtClean="0"/>
                <a:t>’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속성</a:t>
              </a:r>
              <a:r>
                <a:rPr lang="ko-KR" altLang="en-US" dirty="0" smtClean="0"/>
                <a:t>에는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반드시 값이 입력</a:t>
              </a:r>
              <a:r>
                <a:rPr lang="ko-KR" altLang="en-US" dirty="0" smtClean="0"/>
                <a:t>되어야 한다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또한 ‘사원번호’ 속성에는 이미 한 번 입력한 속성값을 중복하여 입력할 수 없다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24508" y="885179"/>
              <a:ext cx="596638" cy="52205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12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4. </a:t>
            </a:r>
            <a:r>
              <a:rPr lang="ko-KR" altLang="en-US" sz="2200" smtClean="0">
                <a:effectLst/>
                <a:latin typeface="+mj-ea"/>
              </a:rPr>
              <a:t>무결성 제약조건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15503" y="1268760"/>
            <a:ext cx="9290025" cy="1728192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참조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무결성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참조 무결성은 </a:t>
            </a:r>
            <a:r>
              <a:rPr lang="ko-KR" altLang="en-US" sz="1800" dirty="0" err="1" smtClean="0">
                <a:latin typeface="+mn-ea"/>
              </a:rPr>
              <a:t>릴레이션</a:t>
            </a:r>
            <a:r>
              <a:rPr lang="ko-KR" altLang="en-US" sz="1800" dirty="0" smtClean="0">
                <a:latin typeface="+mn-ea"/>
              </a:rPr>
              <a:t> 간에 적용되는 제약조건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릴레이션</a:t>
            </a:r>
            <a:r>
              <a:rPr lang="ko-KR" altLang="en-US" sz="1800" dirty="0" smtClean="0">
                <a:latin typeface="+mn-ea"/>
              </a:rPr>
              <a:t> 모델에서는 두 객체 간의 관계를 </a:t>
            </a:r>
            <a:r>
              <a:rPr lang="ko-KR" altLang="en-US" sz="1800" dirty="0" err="1" smtClean="0">
                <a:latin typeface="+mn-ea"/>
              </a:rPr>
              <a:t>외래키</a:t>
            </a:r>
            <a:r>
              <a:rPr lang="ko-KR" altLang="en-US" sz="1800" dirty="0" smtClean="0">
                <a:latin typeface="+mn-ea"/>
              </a:rPr>
              <a:t> 혹은 </a:t>
            </a:r>
            <a:r>
              <a:rPr lang="ko-KR" altLang="en-US" sz="1800" err="1" smtClean="0">
                <a:latin typeface="+mn-ea"/>
              </a:rPr>
              <a:t>릴레이션으로</a:t>
            </a:r>
            <a:r>
              <a:rPr lang="ko-KR" altLang="en-US" sz="1800" smtClean="0">
                <a:latin typeface="+mn-ea"/>
              </a:rPr>
              <a:t> 표현함</a:t>
            </a: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/>
              <a:t>외래키를 통해 릴레이션은 참조할 수 없는 외래키 값을 가질 수 없도록 함으로써 두 테이블 간의 데이터 무결성을 유지하는 것을 ‘</a:t>
            </a:r>
            <a:r>
              <a:rPr lang="ko-KR" altLang="en-US" sz="1800">
                <a:solidFill>
                  <a:srgbClr val="FF0000"/>
                </a:solidFill>
              </a:rPr>
              <a:t>참조 무결성 제약조건</a:t>
            </a:r>
            <a:r>
              <a:rPr lang="ko-KR" altLang="en-US" sz="1800"/>
              <a:t>’이라고 한다</a:t>
            </a:r>
            <a:r>
              <a:rPr lang="en-US" altLang="ko-KR" sz="1800"/>
              <a:t>.</a:t>
            </a:r>
            <a:endParaRPr lang="ko-KR" altLang="en-US" sz="1800"/>
          </a:p>
          <a:p>
            <a:pPr marL="360000" lvl="1" indent="-180000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  <a:buNone/>
            </a:pPr>
            <a:endParaRPr lang="en-US" altLang="ko-KR" sz="1800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415503" y="764704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4-2 </a:t>
            </a:r>
            <a:r>
              <a:rPr lang="ko-KR" altLang="en-US" sz="2000" dirty="0" smtClean="0">
                <a:solidFill>
                  <a:srgbClr val="FF0000"/>
                </a:solidFill>
              </a:rPr>
              <a:t>참조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무결성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255" y="3068960"/>
            <a:ext cx="5367833" cy="364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4. </a:t>
            </a:r>
            <a:r>
              <a:rPr lang="ko-KR" altLang="en-US" sz="2200" smtClean="0">
                <a:effectLst/>
                <a:latin typeface="+mj-ea"/>
              </a:rPr>
              <a:t>무결성 제약조건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6033120" y="4365104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0">
                <a:latin typeface="+mn-ea"/>
              </a:rPr>
              <a:t>‘사원’ 릴레이션의 ‘부서 번호’ 속성에는 ‘부서’ 릴레이션의 ‘부서 번호’ 속성에 없는 값은 입력할 수 없다</a:t>
            </a:r>
            <a:r>
              <a:rPr lang="en-US" altLang="ko-KR" sz="1500" b="0">
                <a:latin typeface="+mn-ea"/>
              </a:rPr>
              <a:t>.</a:t>
            </a:r>
            <a:endParaRPr lang="en-US" altLang="ko-KR" sz="1500" b="0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21407" y="1484784"/>
            <a:ext cx="8924081" cy="4320480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참조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무결성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제약조건의 유지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두 테이블 간에 </a:t>
            </a:r>
            <a:r>
              <a:rPr lang="ko-KR" altLang="en-US" sz="1800" dirty="0" err="1" smtClean="0">
                <a:latin typeface="+mn-ea"/>
              </a:rPr>
              <a:t>외래키에</a:t>
            </a:r>
            <a:r>
              <a:rPr lang="ko-KR" altLang="en-US" sz="1800" dirty="0" smtClean="0">
                <a:latin typeface="+mn-ea"/>
              </a:rPr>
              <a:t> 의한 참조 </a:t>
            </a:r>
            <a:r>
              <a:rPr lang="ko-KR" altLang="en-US" sz="1800" smtClean="0">
                <a:latin typeface="+mn-ea"/>
              </a:rPr>
              <a:t>관계에 있고</a:t>
            </a:r>
            <a:r>
              <a:rPr lang="en-US" altLang="ko-KR" sz="1800" smtClean="0">
                <a:latin typeface="+mn-ea"/>
              </a:rPr>
              <a:t>,</a:t>
            </a:r>
            <a:r>
              <a:rPr lang="ko-KR" altLang="en-US" sz="180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두 테이블 간 데이터 불일치가 발생하는 상황이 될 때</a:t>
            </a:r>
            <a:r>
              <a:rPr lang="en-US" altLang="ko-KR" sz="1800" dirty="0" smtClean="0">
                <a:latin typeface="+mn-ea"/>
              </a:rPr>
              <a:t>,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DBMS</a:t>
            </a:r>
            <a:r>
              <a:rPr lang="ko-KR" altLang="en-US" sz="1800" dirty="0" smtClean="0">
                <a:latin typeface="+mn-ea"/>
              </a:rPr>
              <a:t>는 제한</a:t>
            </a:r>
            <a:r>
              <a:rPr lang="en-US" altLang="ko-KR" sz="1800" dirty="0" smtClean="0">
                <a:latin typeface="+mn-ea"/>
              </a:rPr>
              <a:t>(restrict), </a:t>
            </a:r>
            <a:r>
              <a:rPr lang="ko-KR" altLang="en-US" sz="1800" dirty="0" smtClean="0">
                <a:latin typeface="+mn-ea"/>
              </a:rPr>
              <a:t>연쇄</a:t>
            </a:r>
            <a:r>
              <a:rPr lang="en-US" altLang="ko-KR" sz="1800" dirty="0" smtClean="0">
                <a:latin typeface="+mn-ea"/>
              </a:rPr>
              <a:t>(cascade), </a:t>
            </a:r>
            <a:r>
              <a:rPr lang="ko-KR" altLang="en-US" sz="1800" dirty="0" smtClean="0">
                <a:latin typeface="+mn-ea"/>
              </a:rPr>
              <a:t>널 값으로 대체</a:t>
            </a:r>
            <a:r>
              <a:rPr lang="en-US" altLang="ko-KR" sz="1800" dirty="0" smtClean="0">
                <a:latin typeface="+mn-ea"/>
              </a:rPr>
              <a:t>(nullify)</a:t>
            </a:r>
            <a:r>
              <a:rPr lang="ko-KR" altLang="en-US" sz="1800" dirty="0" smtClean="0">
                <a:latin typeface="+mn-ea"/>
              </a:rPr>
              <a:t>와 같은 조치를 취할 수 </a:t>
            </a:r>
            <a:r>
              <a:rPr lang="ko-KR" altLang="en-US" sz="1800" smtClean="0">
                <a:latin typeface="+mn-ea"/>
              </a:rPr>
              <a:t>있다</a:t>
            </a:r>
            <a:r>
              <a:rPr lang="en-US" altLang="ko-KR" sz="1800" smtClean="0">
                <a:latin typeface="+mn-ea"/>
              </a:rPr>
              <a:t>.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180000" indent="-180000">
              <a:spcBef>
                <a:spcPts val="1800"/>
              </a:spcBef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부서테이블의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첫 번째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튜플을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삭제하려 할 때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제한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smtClean="0">
                <a:latin typeface="+mn-ea"/>
              </a:rPr>
              <a:t>restrict) :</a:t>
            </a:r>
            <a:r>
              <a:rPr lang="ko-KR" altLang="en-US" sz="180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삭제하려는 튜플의 부서 번호 값을 사원 테이블에서 가지고 있는 </a:t>
            </a:r>
            <a:r>
              <a:rPr lang="ko-KR" altLang="en-US" sz="1800" dirty="0" err="1" smtClean="0">
                <a:latin typeface="+mn-ea"/>
              </a:rPr>
              <a:t>튜플이</a:t>
            </a:r>
            <a:r>
              <a:rPr lang="ko-KR" altLang="en-US" sz="1800" dirty="0" smtClean="0">
                <a:latin typeface="+mn-ea"/>
              </a:rPr>
              <a:t> 있으므로 삭제 연산을 거절</a:t>
            </a:r>
            <a:endParaRPr lang="en-US" altLang="ko-KR" sz="1800" dirty="0" smtClean="0"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연쇄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smtClean="0">
                <a:latin typeface="+mn-ea"/>
              </a:rPr>
              <a:t>cascade) :</a:t>
            </a:r>
            <a:r>
              <a:rPr lang="ko-KR" altLang="en-US" sz="180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삭제된 부서 번호 값을 갖는 사원 테이블의 튜플도 함께 삭제</a:t>
            </a:r>
            <a:endParaRPr lang="en-US" altLang="ko-KR" sz="1800" dirty="0" smtClean="0">
              <a:latin typeface="+mn-ea"/>
            </a:endParaRPr>
          </a:p>
          <a:p>
            <a:pPr marL="360000" lvl="1" indent="-180000"/>
            <a:r>
              <a:rPr lang="ko-KR" altLang="en-US" sz="1800" dirty="0" smtClean="0">
                <a:latin typeface="+mn-ea"/>
              </a:rPr>
              <a:t>널 값으로 대체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smtClean="0">
                <a:latin typeface="+mn-ea"/>
              </a:rPr>
              <a:t>nullify) :</a:t>
            </a:r>
            <a:r>
              <a:rPr lang="ko-KR" altLang="en-US" sz="180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삭제연산을 수행한 뒤 삭제된 부서 번호 값을 갖는 사원 테이블의 튜플에서 부서 번호를 </a:t>
            </a:r>
            <a:r>
              <a:rPr lang="en-US" altLang="ko-KR" sz="1800" dirty="0" smtClean="0">
                <a:latin typeface="+mn-ea"/>
              </a:rPr>
              <a:t>null </a:t>
            </a:r>
            <a:r>
              <a:rPr lang="ko-KR" altLang="en-US" sz="1800" dirty="0" smtClean="0">
                <a:latin typeface="+mn-ea"/>
              </a:rPr>
              <a:t>값으로 대체</a:t>
            </a:r>
            <a:endParaRPr lang="en-US" altLang="ko-KR" sz="1800" dirty="0" smtClean="0"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>
              <a:buNone/>
            </a:pPr>
            <a:endParaRPr lang="en-US" altLang="ko-KR" sz="1800" dirty="0" smtClean="0"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19014" y="908720"/>
            <a:ext cx="2775036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4-2 </a:t>
            </a:r>
            <a:r>
              <a:rPr lang="ko-KR" altLang="en-US" sz="2000" dirty="0" smtClean="0"/>
              <a:t>참조 </a:t>
            </a:r>
            <a:r>
              <a:rPr lang="ko-KR" altLang="en-US" sz="2000" dirty="0" err="1" smtClean="0"/>
              <a:t>무결성</a:t>
            </a:r>
            <a:endParaRPr lang="ko-KR" altLang="en-US" sz="2000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4. </a:t>
            </a:r>
            <a:r>
              <a:rPr lang="ko-KR" altLang="en-US" sz="2200" smtClean="0">
                <a:effectLst/>
                <a:latin typeface="+mj-ea"/>
              </a:rPr>
              <a:t>무결성 제약조건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32520" y="1412776"/>
            <a:ext cx="8104583" cy="1512168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릴레이션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스키마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릴레이션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이름과 일정 수의 </a:t>
            </a:r>
            <a:r>
              <a:rPr lang="ko-KR" altLang="en-US" sz="1800" dirty="0" smtClean="0">
                <a:latin typeface="+mn-ea"/>
              </a:rPr>
              <a:t>속성들의 </a:t>
            </a:r>
            <a:r>
              <a:rPr lang="ko-KR" altLang="en-US" sz="1800" smtClean="0">
                <a:latin typeface="+mn-ea"/>
              </a:rPr>
              <a:t>집합으로 구성</a:t>
            </a:r>
            <a:endParaRPr lang="en-US" altLang="ko-KR" sz="1800" dirty="0" smtClean="0">
              <a:latin typeface="+mn-ea"/>
            </a:endParaRPr>
          </a:p>
          <a:p>
            <a:pPr marL="180000" indent="-180000">
              <a:lnSpc>
                <a:spcPct val="100000"/>
              </a:lnSpc>
              <a:spcBef>
                <a:spcPts val="1200"/>
              </a:spcBef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릴레이션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인스턴스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어느 한 시점에서 </a:t>
            </a:r>
            <a:r>
              <a:rPr lang="ko-KR" altLang="en-US" sz="1800" dirty="0" err="1" smtClean="0">
                <a:latin typeface="+mn-ea"/>
              </a:rPr>
              <a:t>릴레이션에</a:t>
            </a:r>
            <a:r>
              <a:rPr lang="ko-KR" altLang="en-US" sz="1800" dirty="0" smtClean="0">
                <a:latin typeface="+mn-ea"/>
              </a:rPr>
              <a:t> 포함되어 있는 </a:t>
            </a:r>
            <a:r>
              <a:rPr lang="ko-KR" altLang="en-US" sz="1800" dirty="0" err="1" smtClean="0">
                <a:latin typeface="+mn-ea"/>
              </a:rPr>
              <a:t>튜플의</a:t>
            </a:r>
            <a:r>
              <a:rPr lang="ko-KR" altLang="en-US" sz="1800" dirty="0" smtClean="0">
                <a:latin typeface="+mn-ea"/>
              </a:rPr>
              <a:t> 집합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632520" y="908720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1-1 </a:t>
            </a:r>
            <a:r>
              <a:rPr lang="ko-KR" altLang="en-US" sz="2000" dirty="0" err="1" smtClean="0"/>
              <a:t>릴레이션</a:t>
            </a:r>
            <a:r>
              <a:rPr lang="en-US" altLang="ko-KR" sz="2000" dirty="0" smtClean="0"/>
              <a:t>(Relation) = </a:t>
            </a:r>
            <a:r>
              <a:rPr lang="ko-KR" altLang="en-US" sz="2000" dirty="0" smtClean="0"/>
              <a:t>테이블</a:t>
            </a:r>
            <a:endParaRPr lang="ko-KR" altLang="en-US" sz="20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3140968"/>
            <a:ext cx="7524836" cy="346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smtClean="0">
                <a:effectLst/>
                <a:latin typeface="+mj-ea"/>
              </a:rPr>
              <a:t>관계형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04528" y="1556792"/>
            <a:ext cx="8928992" cy="936104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속성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릴레이션에서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관리하는 구체적인 정보 항목에 해당하며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엔티티의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특성을 기술</a:t>
            </a:r>
            <a:endParaRPr lang="en-US" altLang="ko-KR" sz="1800" b="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632520" y="980728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1-2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(Attribute) = </a:t>
            </a:r>
            <a:r>
              <a:rPr lang="ko-KR" altLang="en-US" sz="2000" dirty="0" smtClean="0"/>
              <a:t>열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125" y="2780928"/>
            <a:ext cx="5886429" cy="327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200472" y="260648"/>
            <a:ext cx="6126136" cy="304800"/>
          </a:xfrm>
        </p:spPr>
        <p:txBody>
          <a:bodyPr>
            <a:noAutofit/>
          </a:bodyPr>
          <a:lstStyle/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dirty="0" err="1" smtClean="0">
                <a:effectLst/>
                <a:latin typeface="+mj-ea"/>
              </a:rPr>
              <a:t>관계형</a:t>
            </a:r>
            <a:r>
              <a:rPr lang="ko-KR" altLang="en-US" sz="2200" dirty="0" smtClean="0">
                <a:effectLst/>
                <a:latin typeface="+mj-ea"/>
              </a:rPr>
              <a:t>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20552" y="1340768"/>
            <a:ext cx="5809976" cy="1368152"/>
          </a:xfrm>
        </p:spPr>
        <p:txBody>
          <a:bodyPr>
            <a:noAutofit/>
          </a:bodyPr>
          <a:lstStyle/>
          <a:p>
            <a:pPr marL="180000" indent="-180000">
              <a:lnSpc>
                <a:spcPct val="100000"/>
              </a:lnSpc>
            </a:pP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튜플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속성의 모임으로 구성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릴레이션에서</a:t>
            </a:r>
            <a:r>
              <a:rPr lang="ko-KR" altLang="en-US" sz="1800" dirty="0" smtClean="0">
                <a:latin typeface="+mn-ea"/>
              </a:rPr>
              <a:t> 각각의 행에 해당</a:t>
            </a:r>
            <a:endParaRPr lang="en-US" altLang="ko-KR" sz="1800" dirty="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파일 구조에서 레코드와 같은 의미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60512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1-3 </a:t>
            </a:r>
            <a:r>
              <a:rPr lang="ko-KR" altLang="en-US" sz="2000" dirty="0" err="1" smtClean="0"/>
              <a:t>튜플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Tuple</a:t>
            </a:r>
            <a:r>
              <a:rPr lang="en-US" altLang="ko-KR" sz="2000" dirty="0" smtClean="0"/>
              <a:t>) = </a:t>
            </a:r>
            <a:r>
              <a:rPr lang="ko-KR" altLang="en-US" sz="2000" dirty="0" smtClean="0"/>
              <a:t>행</a:t>
            </a:r>
            <a:endParaRPr lang="ko-KR" altLang="en-US" sz="2000" dirty="0"/>
          </a:p>
        </p:txBody>
      </p:sp>
      <p:sp>
        <p:nvSpPr>
          <p:cNvPr id="13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smtClean="0">
                <a:effectLst/>
                <a:latin typeface="+mj-ea"/>
              </a:rPr>
              <a:t>관계형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8504" y="2949350"/>
            <a:ext cx="8368977" cy="2890645"/>
            <a:chOff x="928886" y="4077072"/>
            <a:chExt cx="8368977" cy="238311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886" y="4077072"/>
              <a:ext cx="8316923" cy="238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7281639" y="4134966"/>
              <a:ext cx="2016224" cy="232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113240" y="2989481"/>
            <a:ext cx="23756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ko-KR" altLang="en-US" b="1" smtClean="0">
                <a:latin typeface="+mn-ea"/>
                <a:ea typeface="+mn-ea"/>
              </a:rPr>
              <a:t>사원</a:t>
            </a:r>
            <a:r>
              <a:rPr lang="ko-KR" altLang="en-US" smtClean="0">
                <a:latin typeface="+mn-ea"/>
                <a:ea typeface="+mn-ea"/>
              </a:rPr>
              <a:t>은 </a:t>
            </a:r>
            <a:r>
              <a:rPr lang="ko-KR" altLang="en-US">
                <a:latin typeface="+mn-ea"/>
                <a:ea typeface="+mn-ea"/>
              </a:rPr>
              <a:t>릴레이션을 나타내는 </a:t>
            </a:r>
            <a:r>
              <a:rPr lang="ko-KR" altLang="en-US" smtClean="0">
                <a:latin typeface="+mn-ea"/>
                <a:ea typeface="+mn-ea"/>
              </a:rPr>
              <a:t>이름이고</a:t>
            </a:r>
            <a:r>
              <a:rPr lang="en-US" altLang="ko-KR" smtClean="0">
                <a:latin typeface="+mn-ea"/>
                <a:ea typeface="+mn-ea"/>
              </a:rPr>
              <a:t>,</a:t>
            </a:r>
          </a:p>
          <a:p>
            <a:pPr marL="0" lvl="1">
              <a:buNone/>
            </a:pPr>
            <a:r>
              <a:rPr lang="ko-KR" altLang="en-US" smtClean="0">
                <a:latin typeface="+mn-ea"/>
                <a:ea typeface="+mn-ea"/>
              </a:rPr>
              <a:t> </a:t>
            </a:r>
            <a:endParaRPr lang="en-US" altLang="ko-KR" smtClean="0">
              <a:latin typeface="+mn-ea"/>
              <a:ea typeface="+mn-ea"/>
            </a:endParaRPr>
          </a:p>
          <a:p>
            <a:pPr marL="0" lvl="1">
              <a:buNone/>
            </a:pPr>
            <a:r>
              <a:rPr lang="ko-KR" altLang="en-US" smtClean="0">
                <a:latin typeface="+mn-ea"/>
                <a:ea typeface="+mn-ea"/>
              </a:rPr>
              <a:t>사원번호 </a:t>
            </a:r>
            <a:r>
              <a:rPr lang="en-US" altLang="ko-KR">
                <a:latin typeface="+mn-ea"/>
                <a:ea typeface="+mn-ea"/>
              </a:rPr>
              <a:t>: 101, </a:t>
            </a:r>
            <a:endParaRPr lang="en-US" altLang="ko-KR" smtClean="0">
              <a:latin typeface="+mn-ea"/>
              <a:ea typeface="+mn-ea"/>
            </a:endParaRPr>
          </a:p>
          <a:p>
            <a:pPr marL="0" lvl="1">
              <a:buNone/>
            </a:pPr>
            <a:r>
              <a:rPr lang="ko-KR" altLang="en-US" smtClean="0">
                <a:latin typeface="+mn-ea"/>
                <a:ea typeface="+mn-ea"/>
              </a:rPr>
              <a:t>이름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김사랑</a:t>
            </a:r>
            <a:r>
              <a:rPr lang="en-US" altLang="ko-KR">
                <a:latin typeface="+mn-ea"/>
                <a:ea typeface="+mn-ea"/>
              </a:rPr>
              <a:t>,</a:t>
            </a:r>
          </a:p>
          <a:p>
            <a:pPr marL="0" lvl="1">
              <a:buNone/>
            </a:pPr>
            <a:r>
              <a:rPr lang="ko-KR" altLang="en-US">
                <a:latin typeface="+mn-ea"/>
                <a:ea typeface="+mn-ea"/>
              </a:rPr>
              <a:t>직급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사원</a:t>
            </a:r>
            <a:r>
              <a:rPr lang="en-US" altLang="ko-KR">
                <a:latin typeface="+mn-ea"/>
                <a:ea typeface="+mn-ea"/>
              </a:rPr>
              <a:t>, </a:t>
            </a:r>
            <a:endParaRPr lang="en-US" altLang="ko-KR" smtClean="0">
              <a:latin typeface="+mn-ea"/>
              <a:ea typeface="+mn-ea"/>
            </a:endParaRPr>
          </a:p>
          <a:p>
            <a:pPr marL="0" lvl="1">
              <a:buNone/>
            </a:pPr>
            <a:r>
              <a:rPr lang="ko-KR" altLang="en-US" smtClean="0">
                <a:latin typeface="+mn-ea"/>
                <a:ea typeface="+mn-ea"/>
              </a:rPr>
              <a:t>급여 </a:t>
            </a:r>
            <a:r>
              <a:rPr lang="en-US" altLang="ko-KR">
                <a:latin typeface="+mn-ea"/>
                <a:ea typeface="+mn-ea"/>
              </a:rPr>
              <a:t>: 250, </a:t>
            </a:r>
            <a:endParaRPr lang="en-US" altLang="ko-KR" smtClean="0">
              <a:latin typeface="+mn-ea"/>
              <a:ea typeface="+mn-ea"/>
            </a:endParaRPr>
          </a:p>
          <a:p>
            <a:pPr marL="0" lvl="1">
              <a:buNone/>
            </a:pPr>
            <a:r>
              <a:rPr lang="ko-KR" altLang="en-US" smtClean="0">
                <a:latin typeface="+mn-ea"/>
                <a:ea typeface="+mn-ea"/>
              </a:rPr>
              <a:t>부서명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 smtClean="0">
                <a:latin typeface="+mn-ea"/>
                <a:ea typeface="+mn-ea"/>
              </a:rPr>
              <a:t>인사부는</a:t>
            </a:r>
            <a:endParaRPr lang="en-US" altLang="ko-KR" smtClean="0">
              <a:latin typeface="+mn-ea"/>
              <a:ea typeface="+mn-ea"/>
            </a:endParaRPr>
          </a:p>
          <a:p>
            <a:pPr marL="0" lvl="1">
              <a:buNone/>
            </a:pPr>
            <a:r>
              <a:rPr lang="ko-KR" altLang="en-US" smtClean="0">
                <a:latin typeface="+mn-ea"/>
                <a:ea typeface="+mn-ea"/>
              </a:rPr>
              <a:t>사원 </a:t>
            </a:r>
            <a:r>
              <a:rPr lang="ko-KR" altLang="en-US">
                <a:latin typeface="+mn-ea"/>
                <a:ea typeface="+mn-ea"/>
              </a:rPr>
              <a:t>릴레이션을 구성하는 </a:t>
            </a:r>
            <a:r>
              <a:rPr lang="ko-KR" altLang="en-US" b="1">
                <a:latin typeface="+mn-ea"/>
                <a:ea typeface="+mn-ea"/>
              </a:rPr>
              <a:t>튜플</a:t>
            </a:r>
            <a:r>
              <a:rPr lang="ko-KR" altLang="en-US">
                <a:latin typeface="+mn-ea"/>
                <a:ea typeface="+mn-ea"/>
              </a:rPr>
              <a:t>이다</a:t>
            </a:r>
            <a:r>
              <a:rPr lang="en-US" altLang="ko-KR">
                <a:latin typeface="+mn-ea"/>
                <a:ea typeface="+mn-ea"/>
              </a:rPr>
              <a:t>. </a:t>
            </a:r>
            <a:endParaRPr lang="en-US" altLang="ko-KR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74693" y="1556792"/>
            <a:ext cx="8032575" cy="1008112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튜플의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수를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카디날리티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(Cardinality,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기수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대응수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라고 </a:t>
            </a: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함</a:t>
            </a:r>
            <a:r>
              <a:rPr lang="en-US" altLang="ko-KR" sz="18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사원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릴레이션의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</a:rPr>
              <a:t>카디날리티는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이다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>
              <a:buNone/>
            </a:pP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708913" y="980728"/>
            <a:ext cx="3451999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1-3 </a:t>
            </a:r>
            <a:r>
              <a:rPr lang="ko-KR" altLang="en-US" sz="2000" dirty="0" err="1" smtClean="0"/>
              <a:t>튜플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Tuple</a:t>
            </a:r>
            <a:r>
              <a:rPr lang="en-US" altLang="ko-KR" sz="2000" dirty="0" smtClean="0"/>
              <a:t>) = </a:t>
            </a:r>
            <a:r>
              <a:rPr lang="ko-KR" altLang="en-US" sz="2000" dirty="0" smtClean="0"/>
              <a:t>행</a:t>
            </a:r>
            <a:endParaRPr lang="ko-KR" altLang="en-US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19" y="2780928"/>
            <a:ext cx="831692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200472" y="260648"/>
            <a:ext cx="6126136" cy="304800"/>
          </a:xfrm>
        </p:spPr>
        <p:txBody>
          <a:bodyPr>
            <a:noAutofit/>
          </a:bodyPr>
          <a:lstStyle/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dirty="0" err="1" smtClean="0">
                <a:effectLst/>
                <a:latin typeface="+mj-ea"/>
              </a:rPr>
              <a:t>관계형</a:t>
            </a:r>
            <a:r>
              <a:rPr lang="ko-KR" altLang="en-US" sz="2200" dirty="0" smtClean="0">
                <a:effectLst/>
                <a:latin typeface="+mj-ea"/>
              </a:rPr>
              <a:t>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88504" y="1556792"/>
            <a:ext cx="8784976" cy="4248472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도메인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dirty="0" err="1" smtClean="0">
                <a:latin typeface="+mn-ea"/>
              </a:rPr>
              <a:t>릴레이션에</a:t>
            </a:r>
            <a:r>
              <a:rPr lang="ko-KR" altLang="en-US" sz="1800" dirty="0" smtClean="0">
                <a:latin typeface="+mn-ea"/>
              </a:rPr>
              <a:t> 포함된 각각의 속성들이 취할 수 있는 같은 타입의 원자</a:t>
            </a:r>
            <a:r>
              <a:rPr lang="en-US" altLang="ko-KR" sz="1800" dirty="0" smtClean="0">
                <a:latin typeface="+mn-ea"/>
              </a:rPr>
              <a:t>(atomic) </a:t>
            </a:r>
            <a:r>
              <a:rPr lang="ko-KR" altLang="en-US" sz="1800" smtClean="0">
                <a:latin typeface="+mn-ea"/>
              </a:rPr>
              <a:t>값들의 집합</a:t>
            </a: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smtClean="0">
                <a:latin typeface="+mn-ea"/>
              </a:rPr>
              <a:t>프로그래밍 언어에서의 데이터 형에 해당하는 것</a:t>
            </a: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smtClean="0">
                <a:latin typeface="+mn-ea"/>
              </a:rPr>
              <a:t>도메인이라는 개념이 필요한 이유 </a:t>
            </a:r>
            <a:r>
              <a:rPr lang="en-US" altLang="ko-KR" sz="1800" smtClean="0">
                <a:latin typeface="+mn-ea"/>
              </a:rPr>
              <a:t>: </a:t>
            </a:r>
            <a:r>
              <a:rPr lang="ko-KR" altLang="en-US" sz="1800" smtClean="0">
                <a:latin typeface="+mn-ea"/>
              </a:rPr>
              <a:t>릴레이션에 저장되는 데이터 값들이 본래의 의도했던 값들만 저장되고 관리되도록 하는데 있음</a:t>
            </a: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00000"/>
              </a:lnSpc>
            </a:pPr>
            <a:r>
              <a:rPr lang="ko-KR" altLang="en-US" sz="1800" smtClean="0">
                <a:latin typeface="+mn-ea"/>
              </a:rPr>
              <a:t>예</a:t>
            </a:r>
            <a:r>
              <a:rPr lang="en-US" altLang="ko-KR" sz="1800" smtClean="0">
                <a:latin typeface="+mn-ea"/>
              </a:rPr>
              <a:t>) </a:t>
            </a:r>
            <a:r>
              <a:rPr lang="ko-KR" altLang="en-US" sz="1800" smtClean="0">
                <a:latin typeface="+mn-ea"/>
              </a:rPr>
              <a:t>성별 이라는 속성이 있다면 이 속성이 가질 수 있는 값은 </a:t>
            </a:r>
            <a:r>
              <a:rPr lang="en-US" altLang="ko-KR" sz="1800" smtClean="0">
                <a:latin typeface="+mn-ea"/>
              </a:rPr>
              <a:t>{</a:t>
            </a:r>
            <a:r>
              <a:rPr lang="ko-KR" altLang="en-US" sz="1800" smtClean="0">
                <a:latin typeface="+mn-ea"/>
              </a:rPr>
              <a:t>남</a:t>
            </a:r>
            <a:r>
              <a:rPr lang="en-US" altLang="ko-KR" sz="1800" smtClean="0">
                <a:latin typeface="+mn-ea"/>
              </a:rPr>
              <a:t>, </a:t>
            </a:r>
            <a:r>
              <a:rPr lang="ko-KR" altLang="en-US" sz="1800" smtClean="0">
                <a:latin typeface="+mn-ea"/>
              </a:rPr>
              <a:t>여</a:t>
            </a:r>
            <a:r>
              <a:rPr lang="en-US" altLang="ko-KR" sz="1800" smtClean="0">
                <a:latin typeface="+mn-ea"/>
              </a:rPr>
              <a:t>}</a:t>
            </a:r>
            <a:endParaRPr lang="en-US" altLang="ko-KR" sz="1800" dirty="0" smtClean="0">
              <a:latin typeface="+mn-ea"/>
            </a:endParaRPr>
          </a:p>
          <a:p>
            <a:pPr marL="180000" indent="-180000">
              <a:spcBef>
                <a:spcPts val="1200"/>
              </a:spcBef>
            </a:pPr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도메인의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정의에 대한 예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60000" lvl="1" indent="-180000"/>
            <a:r>
              <a:rPr lang="en-US" altLang="ko-KR" sz="1800" b="1" dirty="0" smtClean="0">
                <a:latin typeface="+mn-ea"/>
              </a:rPr>
              <a:t>CREATE DOMAIN</a:t>
            </a:r>
            <a:r>
              <a:rPr lang="en-US" altLang="ko-KR" sz="1800" dirty="0" smtClean="0">
                <a:latin typeface="+mn-ea"/>
              </a:rPr>
              <a:t> DEMPNO </a:t>
            </a:r>
            <a:r>
              <a:rPr lang="en-US" altLang="ko-KR" sz="1800" b="1" dirty="0" smtClean="0">
                <a:latin typeface="+mn-ea"/>
              </a:rPr>
              <a:t>INTEGER</a:t>
            </a:r>
          </a:p>
          <a:p>
            <a:pPr marL="360000" lvl="1" indent="-180000"/>
            <a:r>
              <a:rPr lang="en-US" altLang="ko-KR" sz="1800" b="1" dirty="0" smtClean="0">
                <a:latin typeface="+mn-ea"/>
              </a:rPr>
              <a:t>CREATE DOMAIN</a:t>
            </a:r>
            <a:r>
              <a:rPr lang="en-US" altLang="ko-KR" sz="1800" dirty="0" smtClean="0">
                <a:latin typeface="+mn-ea"/>
              </a:rPr>
              <a:t> DEMPNAME </a:t>
            </a:r>
            <a:r>
              <a:rPr lang="en-US" altLang="ko-KR" sz="1800" b="1" dirty="0" smtClean="0">
                <a:latin typeface="+mn-ea"/>
              </a:rPr>
              <a:t>VARCHAR(30)</a:t>
            </a:r>
          </a:p>
          <a:p>
            <a:pPr marL="360000" lvl="1" indent="-180000"/>
            <a:r>
              <a:rPr lang="en-US" altLang="ko-KR" sz="1800" b="1" dirty="0" smtClean="0">
                <a:latin typeface="+mn-ea"/>
              </a:rPr>
              <a:t>CREATE DOMAIN</a:t>
            </a:r>
            <a:r>
              <a:rPr lang="en-US" altLang="ko-KR" sz="1800" dirty="0" smtClean="0">
                <a:latin typeface="+mn-ea"/>
              </a:rPr>
              <a:t> DSALARY </a:t>
            </a:r>
            <a:r>
              <a:rPr lang="en-US" altLang="ko-KR" sz="1800" b="1" dirty="0" smtClean="0">
                <a:latin typeface="+mn-ea"/>
              </a:rPr>
              <a:t>INTEGER</a:t>
            </a: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560512" y="980728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1-4 </a:t>
            </a:r>
            <a:r>
              <a:rPr lang="ko-KR" altLang="en-US" sz="2000" dirty="0" smtClean="0"/>
              <a:t>도메인</a:t>
            </a:r>
            <a:r>
              <a:rPr lang="en-US" altLang="ko-KR" sz="2000" dirty="0" smtClean="0"/>
              <a:t>(Domain)</a:t>
            </a:r>
            <a:endParaRPr lang="ko-KR" altLang="en-US" sz="2000" dirty="0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200472" y="260648"/>
            <a:ext cx="6126136" cy="304800"/>
          </a:xfrm>
        </p:spPr>
        <p:txBody>
          <a:bodyPr>
            <a:noAutofit/>
          </a:bodyPr>
          <a:lstStyle/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dirty="0" err="1" smtClean="0">
                <a:effectLst/>
                <a:latin typeface="+mj-ea"/>
              </a:rPr>
              <a:t>관계형</a:t>
            </a:r>
            <a:r>
              <a:rPr lang="ko-KR" altLang="en-US" sz="2200" dirty="0" smtClean="0">
                <a:effectLst/>
                <a:latin typeface="+mj-ea"/>
              </a:rPr>
              <a:t>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488504" y="90872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1-4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(Domain)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9662" y="1700808"/>
            <a:ext cx="6444715" cy="381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272480" y="260648"/>
            <a:ext cx="6126136" cy="304800"/>
          </a:xfrm>
        </p:spPr>
        <p:txBody>
          <a:bodyPr>
            <a:noAutofit/>
          </a:bodyPr>
          <a:lstStyle/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dirty="0" err="1" smtClean="0">
                <a:effectLst/>
                <a:latin typeface="+mj-ea"/>
              </a:rPr>
              <a:t>관계형</a:t>
            </a:r>
            <a:r>
              <a:rPr lang="ko-KR" altLang="en-US" sz="2200" dirty="0" smtClean="0">
                <a:effectLst/>
                <a:latin typeface="+mj-ea"/>
              </a:rPr>
              <a:t>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79264" y="1340768"/>
            <a:ext cx="5901928" cy="1152128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z="1800" smtClean="0">
                <a:solidFill>
                  <a:schemeClr val="tx1"/>
                </a:solidFill>
                <a:latin typeface="+mn-ea"/>
              </a:rPr>
              <a:t> 릴레이션 </a:t>
            </a:r>
            <a:r>
              <a:rPr lang="en-US" altLang="ko-KR" sz="1800" smtClean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1800" smtClean="0">
                <a:solidFill>
                  <a:srgbClr val="0070C0"/>
                </a:solidFill>
                <a:latin typeface="+mn-ea"/>
              </a:rPr>
              <a:t>릴레이션 스키마 </a:t>
            </a:r>
            <a:r>
              <a:rPr lang="en-US" altLang="ko-KR" sz="180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1800" err="1" smtClean="0">
                <a:solidFill>
                  <a:srgbClr val="C00000"/>
                </a:solidFill>
                <a:latin typeface="+mn-ea"/>
              </a:rPr>
              <a:t>릴레이션</a:t>
            </a:r>
            <a:r>
              <a:rPr lang="ko-KR" altLang="en-US" sz="1800" smtClean="0">
                <a:solidFill>
                  <a:srgbClr val="C00000"/>
                </a:solidFill>
                <a:latin typeface="+mn-ea"/>
              </a:rPr>
              <a:t> 인스턴스</a:t>
            </a:r>
            <a:endParaRPr lang="en-US" altLang="ko-KR" sz="180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                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릴레이션 타입       릴레이션 </a:t>
            </a:r>
            <a:r>
              <a:rPr lang="ko-KR" altLang="en-US" sz="1800" b="0">
                <a:solidFill>
                  <a:schemeClr val="tx1"/>
                </a:solidFill>
                <a:latin typeface="+mn-ea"/>
              </a:rPr>
              <a:t>어커런스</a:t>
            </a:r>
            <a:endParaRPr lang="en-US" altLang="ko-KR" sz="1800" b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b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ko-KR" altLang="en-US" sz="1800" b="0" smtClean="0">
                <a:solidFill>
                  <a:schemeClr val="tx1"/>
                </a:solidFill>
                <a:latin typeface="+mn-ea"/>
              </a:rPr>
              <a:t>릴레이션 내포        릴레이션 외</a:t>
            </a:r>
            <a:r>
              <a:rPr lang="ko-KR" altLang="en-US" sz="1800" b="0">
                <a:solidFill>
                  <a:schemeClr val="tx1"/>
                </a:solidFill>
                <a:latin typeface="+mn-ea"/>
              </a:rPr>
              <a:t>연</a:t>
            </a:r>
            <a:endParaRPr lang="en-US" altLang="ko-KR" sz="1800" b="0" dirty="0" smtClean="0">
              <a:solidFill>
                <a:schemeClr val="tx1"/>
              </a:solidFill>
              <a:latin typeface="+mn-ea"/>
            </a:endParaRPr>
          </a:p>
          <a:p>
            <a:pPr lvl="1">
              <a:buNone/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658685" y="836712"/>
            <a:ext cx="7052400" cy="41644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1-5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스키마와 </a:t>
            </a:r>
            <a:r>
              <a:rPr lang="ko-KR" altLang="en-US" sz="2000" dirty="0" err="1" smtClean="0"/>
              <a:t>인스턴스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4067522"/>
            <a:ext cx="63367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00472" y="260648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200" smtClean="0">
                <a:effectLst/>
                <a:latin typeface="+mj-ea"/>
              </a:rPr>
              <a:t>1. </a:t>
            </a:r>
            <a:r>
              <a:rPr lang="ko-KR" altLang="en-US" sz="2200" smtClean="0">
                <a:effectLst/>
                <a:latin typeface="+mj-ea"/>
              </a:rPr>
              <a:t>관계형 데이터베이스의 구조</a:t>
            </a:r>
            <a:endParaRPr lang="ko-KR" altLang="en-US" sz="2200" dirty="0">
              <a:effectLst/>
              <a:latin typeface="+mj-ea"/>
            </a:endParaRPr>
          </a:p>
        </p:txBody>
      </p:sp>
      <p:sp>
        <p:nvSpPr>
          <p:cNvPr id="12" name="텍스트 개체 틀 8"/>
          <p:cNvSpPr txBox="1">
            <a:spLocks/>
          </p:cNvSpPr>
          <p:nvPr/>
        </p:nvSpPr>
        <p:spPr>
          <a:xfrm>
            <a:off x="856159" y="2564904"/>
            <a:ext cx="8638768" cy="12241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800" smtClean="0">
                <a:solidFill>
                  <a:schemeClr val="tx1"/>
                </a:solidFill>
              </a:rPr>
              <a:t>릴레이션 스키마 </a:t>
            </a:r>
            <a:r>
              <a:rPr lang="en-US" altLang="ko-KR" sz="1800" b="0" smtClean="0">
                <a:solidFill>
                  <a:schemeClr val="tx1"/>
                </a:solidFill>
              </a:rPr>
              <a:t>: </a:t>
            </a:r>
            <a:r>
              <a:rPr lang="ko-KR" altLang="en-US" sz="1800" b="0" smtClean="0">
                <a:solidFill>
                  <a:schemeClr val="tx1"/>
                </a:solidFill>
              </a:rPr>
              <a:t>한 릴레이션의 논리적인 구조를 정의한 것으로 릴레이션의 이름과 릴레이션 속성들의 집합을 의미</a:t>
            </a:r>
            <a:endParaRPr lang="en-US" altLang="ko-KR" sz="1800" b="0" smtClean="0">
              <a:solidFill>
                <a:schemeClr val="tx1"/>
              </a:solidFill>
            </a:endParaRPr>
          </a:p>
          <a:p>
            <a:pPr marL="180000" indent="-180000">
              <a:buFont typeface="Wingdings" pitchFamily="2" charset="2"/>
              <a:buChar char="§"/>
            </a:pPr>
            <a:r>
              <a:rPr lang="ko-KR" altLang="en-US" sz="1800" smtClean="0">
                <a:solidFill>
                  <a:schemeClr val="tx1"/>
                </a:solidFill>
              </a:rPr>
              <a:t>릴레이션 인스턴스 </a:t>
            </a:r>
            <a:r>
              <a:rPr lang="en-US" altLang="ko-KR" sz="1800" b="0" smtClean="0">
                <a:solidFill>
                  <a:schemeClr val="tx1"/>
                </a:solidFill>
              </a:rPr>
              <a:t>: </a:t>
            </a:r>
            <a:r>
              <a:rPr lang="ko-KR" altLang="en-US" sz="1800" b="0" smtClean="0">
                <a:solidFill>
                  <a:schemeClr val="tx1"/>
                </a:solidFill>
              </a:rPr>
              <a:t>어느 한 시점의 릴레이션에 포함되어 있는 내용 또는 상태로 튜플 전체를 의미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1827</Words>
  <Application>Microsoft Office PowerPoint</Application>
  <PresentationFormat>A4 용지(210x297mm)</PresentationFormat>
  <Paragraphs>254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1. 관계형 데이터베이스의 구조</vt:lpstr>
      <vt:lpstr>PowerPoint 프레젠테이션</vt:lpstr>
      <vt:lpstr>1. 관계형 데이터베이스의 구조</vt:lpstr>
      <vt:lpstr>PowerPoint 프레젠테이션</vt:lpstr>
      <vt:lpstr>1. 관계형 데이터베이스의 구조</vt:lpstr>
      <vt:lpstr>1. 관계형 데이터베이스의 구조</vt:lpstr>
      <vt:lpstr>1. 관계형 데이터베이스의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2016-10-11T06:27:42Z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