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1"/>
  </p:notesMasterIdLst>
  <p:sldIdLst>
    <p:sldId id="256" r:id="rId2"/>
    <p:sldId id="382" r:id="rId3"/>
    <p:sldId id="394" r:id="rId4"/>
    <p:sldId id="393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55" r:id="rId13"/>
    <p:sldId id="389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8" r:id="rId30"/>
    <p:sldId id="419" r:id="rId31"/>
    <p:sldId id="420" r:id="rId32"/>
    <p:sldId id="456" r:id="rId33"/>
    <p:sldId id="390" r:id="rId34"/>
    <p:sldId id="421" r:id="rId35"/>
    <p:sldId id="422" r:id="rId36"/>
    <p:sldId id="423" r:id="rId37"/>
    <p:sldId id="462" r:id="rId38"/>
    <p:sldId id="424" r:id="rId39"/>
    <p:sldId id="425" r:id="rId40"/>
    <p:sldId id="460" r:id="rId41"/>
    <p:sldId id="427" r:id="rId42"/>
    <p:sldId id="461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7" r:id="rId61"/>
    <p:sldId id="448" r:id="rId62"/>
    <p:sldId id="449" r:id="rId63"/>
    <p:sldId id="451" r:id="rId64"/>
    <p:sldId id="452" r:id="rId65"/>
    <p:sldId id="453" r:id="rId66"/>
    <p:sldId id="457" r:id="rId67"/>
    <p:sldId id="458" r:id="rId68"/>
    <p:sldId id="459" r:id="rId69"/>
    <p:sldId id="392" r:id="rId7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D8ED06-D1FB-4069-82AC-A1E55F758D37}">
          <p14:sldIdLst>
            <p14:sldId id="256"/>
          </p14:sldIdLst>
        </p14:section>
        <p14:section name="01 관계 데이터 모델의 개념" id="{FED8AE06-CA0F-4238-94F9-9B6773BEE3B2}">
          <p14:sldIdLst>
            <p14:sldId id="382"/>
            <p14:sldId id="394"/>
            <p14:sldId id="393"/>
            <p14:sldId id="395"/>
            <p14:sldId id="396"/>
            <p14:sldId id="397"/>
            <p14:sldId id="398"/>
            <p14:sldId id="399"/>
            <p14:sldId id="400"/>
            <p14:sldId id="401"/>
            <p14:sldId id="455"/>
          </p14:sldIdLst>
        </p14:section>
        <p14:section name="02 무결성 제약조건" id="{A7E06C1B-D0AE-4CF2-A7FB-93409EC1AE36}">
          <p14:sldIdLst>
            <p14:sldId id="389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8"/>
            <p14:sldId id="419"/>
            <p14:sldId id="420"/>
            <p14:sldId id="456"/>
          </p14:sldIdLst>
        </p14:section>
        <p14:section name="03 관계대수" id="{D1C4C7C9-3D01-4BE8-8B72-2B05FCA41A6F}">
          <p14:sldIdLst>
            <p14:sldId id="390"/>
            <p14:sldId id="421"/>
            <p14:sldId id="422"/>
            <p14:sldId id="423"/>
            <p14:sldId id="462"/>
            <p14:sldId id="424"/>
            <p14:sldId id="425"/>
            <p14:sldId id="460"/>
            <p14:sldId id="427"/>
            <p14:sldId id="461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7"/>
            <p14:sldId id="448"/>
            <p14:sldId id="449"/>
            <p14:sldId id="451"/>
            <p14:sldId id="452"/>
            <p14:sldId id="453"/>
            <p14:sldId id="457"/>
            <p14:sldId id="458"/>
            <p14:sldId id="459"/>
            <p14:sldId id="3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0000CC"/>
    <a:srgbClr val="99CCFF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137" autoAdjust="0"/>
    <p:restoredTop sz="86516" autoAdjust="0"/>
  </p:normalViewPr>
  <p:slideViewPr>
    <p:cSldViewPr>
      <p:cViewPr varScale="1">
        <p:scale>
          <a:sx n="108" d="100"/>
          <a:sy n="108" d="100"/>
        </p:scale>
        <p:origin x="-468" y="-96"/>
      </p:cViewPr>
      <p:guideLst>
        <p:guide orient="horz" pos="119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64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2016-10-11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86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445" y="116632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9032" y="710802"/>
            <a:ext cx="8909191" cy="0"/>
            <a:chOff x="0" y="764704"/>
            <a:chExt cx="8909191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0" y="764704"/>
              <a:ext cx="2339752" cy="0"/>
            </a:xfrm>
            <a:prstGeom prst="line">
              <a:avLst/>
            </a:prstGeom>
            <a:ln w="7620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 userDrawn="1"/>
          </p:nvCxnSpPr>
          <p:spPr>
            <a:xfrm>
              <a:off x="2339752" y="764704"/>
              <a:ext cx="2339752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 userDrawn="1"/>
          </p:nvCxnSpPr>
          <p:spPr>
            <a:xfrm>
              <a:off x="4572000" y="764704"/>
              <a:ext cx="2339752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 userDrawn="1"/>
          </p:nvCxnSpPr>
          <p:spPr>
            <a:xfrm>
              <a:off x="6821191" y="764704"/>
              <a:ext cx="2088000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170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6A0-2AE7-4B19-A950-A0FD511D633B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EC33-216F-4668-8D23-4C3F17784E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8"/>
          <p:cNvSpPr/>
          <p:nvPr userDrawn="1"/>
        </p:nvSpPr>
        <p:spPr>
          <a:xfrm>
            <a:off x="107504" y="116633"/>
            <a:ext cx="8928992" cy="6624735"/>
          </a:xfrm>
          <a:prstGeom prst="roundRect">
            <a:avLst>
              <a:gd name="adj" fmla="val 310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2016-10-11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8" r:id="rId2"/>
    <p:sldLayoutId id="2147483700" r:id="rId3"/>
    <p:sldLayoutId id="2147483703" r:id="rId4"/>
    <p:sldLayoutId id="2147483713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67944" y="2780928"/>
            <a:ext cx="3006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+mn-ea"/>
                <a:ea typeface="+mn-ea"/>
              </a:rPr>
              <a:t>관계 데이터 모델의 개념</a:t>
            </a:r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무결성 제약조건</a:t>
            </a:r>
            <a:endParaRPr lang="en-US" altLang="ko-KR">
              <a:latin typeface="+mn-ea"/>
              <a:ea typeface="+mn-ea"/>
            </a:endParaRPr>
          </a:p>
          <a:p>
            <a:r>
              <a:rPr lang="ko-KR" altLang="en-US" sz="2000">
                <a:latin typeface="+mn-ea"/>
                <a:ea typeface="+mn-ea"/>
              </a:rPr>
              <a:t>관계대수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44008" y="4800598"/>
            <a:ext cx="42484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indent="-108000">
              <a:spcAft>
                <a:spcPts val="600"/>
              </a:spcAft>
            </a:pPr>
            <a:r>
              <a:rPr lang="ko-KR" altLang="en-US" sz="1600" b="1" smtClean="0">
                <a:latin typeface="+mn-ea"/>
                <a:ea typeface="+mn-ea"/>
              </a:rPr>
              <a:t>학습목표</a:t>
            </a:r>
            <a:endParaRPr lang="en-US" altLang="ko-KR" sz="1600" b="1" smtClean="0">
              <a:latin typeface="+mn-ea"/>
              <a:ea typeface="+mn-ea"/>
            </a:endParaRPr>
          </a:p>
          <a:p>
            <a:pPr marL="108000" indent="-108000">
              <a:buClr>
                <a:srgbClr val="FF0000"/>
              </a:buClr>
              <a:buFont typeface="Arial" pitchFamily="34" charset="0"/>
              <a:buChar char="•"/>
            </a:pPr>
            <a:r>
              <a:rPr lang="ko-KR" altLang="en-US" sz="1500" smtClean="0">
                <a:latin typeface="+mn-ea"/>
                <a:ea typeface="+mn-ea"/>
              </a:rPr>
              <a:t>관계 </a:t>
            </a:r>
            <a:r>
              <a:rPr lang="ko-KR" altLang="en-US" sz="1500">
                <a:latin typeface="+mn-ea"/>
                <a:ea typeface="+mn-ea"/>
              </a:rPr>
              <a:t>데이터 모델의 개념을 이해한다</a:t>
            </a:r>
            <a:r>
              <a:rPr lang="en-US" altLang="ko-KR" sz="1500">
                <a:latin typeface="+mn-ea"/>
                <a:ea typeface="+mn-ea"/>
              </a:rPr>
              <a:t>.</a:t>
            </a:r>
          </a:p>
          <a:p>
            <a:pPr marL="108000" indent="-108000">
              <a:buClr>
                <a:srgbClr val="FF0000"/>
              </a:buClr>
              <a:buFont typeface="Arial" pitchFamily="34" charset="0"/>
              <a:buChar char="•"/>
            </a:pPr>
            <a:r>
              <a:rPr lang="ko-KR" altLang="en-US" sz="1500">
                <a:latin typeface="+mn-ea"/>
                <a:ea typeface="+mn-ea"/>
              </a:rPr>
              <a:t>관계 데이터 모델의 제약조건을 알아본다</a:t>
            </a:r>
            <a:r>
              <a:rPr lang="en-US" altLang="ko-KR" sz="1500">
                <a:latin typeface="+mn-ea"/>
                <a:ea typeface="+mn-ea"/>
              </a:rPr>
              <a:t>.</a:t>
            </a:r>
          </a:p>
          <a:p>
            <a:pPr marL="108000" indent="-108000">
              <a:buClr>
                <a:srgbClr val="FF0000"/>
              </a:buClr>
              <a:buFont typeface="Arial" pitchFamily="34" charset="0"/>
              <a:buChar char="•"/>
            </a:pPr>
            <a:r>
              <a:rPr lang="ko-KR" altLang="en-US" sz="1500">
                <a:latin typeface="+mn-ea"/>
                <a:ea typeface="+mn-ea"/>
              </a:rPr>
              <a:t>관계 데이터 모델의 연산인 관계대수의 종류와 작성법을 알아본다</a:t>
            </a:r>
            <a:r>
              <a:rPr lang="en-US" altLang="ko-KR" sz="1500">
                <a:latin typeface="+mn-ea"/>
                <a:ea typeface="+mn-ea"/>
              </a:rPr>
              <a:t>.</a:t>
            </a:r>
            <a:endParaRPr lang="en-US" altLang="ko-KR" sz="15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50" y="6121594"/>
            <a:ext cx="2197894" cy="3917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HC인장체" panose="02030600000101010101" pitchFamily="18" charset="-127"/>
              </a:rPr>
              <a:t>陸 桂 山</a:t>
            </a:r>
            <a:endParaRPr lang="ko-KR" altLang="en-US" sz="1600" b="1" dirty="0">
              <a:latin typeface="맑은 고딕" panose="020B0503020000020004" pitchFamily="50" charset="-127"/>
              <a:ea typeface="HC인장체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2283269" y="1772816"/>
            <a:ext cx="4577462" cy="95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b="1" smtClean="0">
                <a:solidFill>
                  <a:schemeClr val="accent6">
                    <a:lumMod val="75000"/>
                  </a:schemeClr>
                </a:solidFill>
              </a:rPr>
              <a:t>관계 </a:t>
            </a:r>
            <a:r>
              <a:rPr kumimoji="0"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데이터 모델</a:t>
            </a:r>
            <a:endParaRPr kumimoji="0"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14137"/>
              </p:ext>
            </p:extLst>
          </p:nvPr>
        </p:nvGraphicFramePr>
        <p:xfrm>
          <a:off x="1136576" y="1484784"/>
          <a:ext cx="5112568" cy="238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35"/>
                <a:gridCol w="1639881"/>
                <a:gridCol w="1350490"/>
                <a:gridCol w="1157562"/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 아는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기초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36576" y="2977902"/>
            <a:ext cx="5112568" cy="595114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91730" y="3573016"/>
            <a:ext cx="1656184" cy="288032"/>
          </a:xfrm>
          <a:prstGeom prst="rect">
            <a:avLst/>
          </a:prstGeom>
          <a:solidFill>
            <a:schemeClr val="tx2">
              <a:lumMod val="40000"/>
              <a:lumOff val="6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249144" y="326593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7176" y="312342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동일한 </a:t>
            </a:r>
            <a:r>
              <a:rPr lang="ko-KR" alt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투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플이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중복되면 안 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92760" y="400506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56656" y="41490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속성의 값은 단일 값이어야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6576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특징에 위배된 경우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관계 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pPr marL="180000" indent="-180000">
              <a:lnSpc>
                <a:spcPct val="100000"/>
              </a:lnSpc>
            </a:pPr>
            <a:r>
              <a:rPr lang="ko-KR" altLang="en-US" b="0" smtClean="0"/>
              <a:t> 관계 </a:t>
            </a:r>
            <a:r>
              <a:rPr lang="ko-KR" altLang="en-US" b="0" dirty="0" smtClean="0"/>
              <a:t>데이터 모델은 데이터를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차원 테이블 형태인 </a:t>
            </a:r>
            <a:r>
              <a:rPr lang="ko-KR" altLang="en-US" b="0" dirty="0" err="1" smtClean="0"/>
              <a:t>릴레이션으로</a:t>
            </a:r>
            <a:r>
              <a:rPr lang="ko-KR" altLang="en-US" b="0" dirty="0" smtClean="0"/>
              <a:t> 표현함</a:t>
            </a:r>
            <a:r>
              <a:rPr lang="en-US" altLang="ko-KR" b="0" dirty="0" smtClean="0"/>
              <a:t>.</a:t>
            </a:r>
          </a:p>
          <a:p>
            <a:pPr marL="180000" indent="-180000">
              <a:lnSpc>
                <a:spcPct val="100000"/>
              </a:lnSpc>
              <a:buNone/>
            </a:pPr>
            <a:r>
              <a:rPr lang="ko-KR" altLang="en-US" b="0" smtClean="0"/>
              <a:t>   릴레이션에 </a:t>
            </a:r>
            <a:r>
              <a:rPr lang="ko-KR" altLang="en-US" b="0" dirty="0" smtClean="0"/>
              <a:t>대한 제약조건</a:t>
            </a:r>
            <a:r>
              <a:rPr lang="en-US" altLang="ko-KR" b="0" dirty="0" smtClean="0"/>
              <a:t>(constraints)</a:t>
            </a:r>
            <a:r>
              <a:rPr lang="ko-KR" altLang="en-US" b="0" dirty="0" smtClean="0"/>
              <a:t>과 관계 연산을 위한 관계대수</a:t>
            </a:r>
            <a:r>
              <a:rPr lang="en-US" altLang="ko-KR" b="0" dirty="0" smtClean="0"/>
              <a:t>(relational </a:t>
            </a:r>
          </a:p>
          <a:p>
            <a:pPr marL="180000" indent="-180000">
              <a:lnSpc>
                <a:spcPct val="100000"/>
              </a:lnSpc>
              <a:buNone/>
            </a:pPr>
            <a:r>
              <a:rPr lang="en-US" altLang="ko-KR" b="0" smtClean="0"/>
              <a:t>    algebra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를 정의함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00719"/>
              </p:ext>
            </p:extLst>
          </p:nvPr>
        </p:nvGraphicFramePr>
        <p:xfrm>
          <a:off x="971600" y="2564904"/>
          <a:ext cx="7128791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382"/>
                <a:gridCol w="2192090"/>
                <a:gridCol w="2880319"/>
              </a:tblGrid>
              <a:tr h="180020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데이터베이스 시스템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및 관리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제약 선언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연산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813892" y="3112393"/>
            <a:ext cx="648000" cy="1785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332841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컴퓨터 시스템에 구현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데이터베이스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5431" cy="548680"/>
          </a:xfrm>
          <a:noFill/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연습문제</a:t>
            </a:r>
            <a:r>
              <a:rPr lang="ko-KR" altLang="en-US" dirty="0" smtClean="0">
                <a:solidFill>
                  <a:schemeClr val="tx2"/>
                </a:solidFill>
              </a:rPr>
              <a:t> 풀이 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124744"/>
            <a:ext cx="8208912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다음 중 관계 데이터 모델의 </a:t>
            </a:r>
            <a:r>
              <a:rPr lang="ko-KR" altLang="en-US" sz="1400" dirty="0" err="1"/>
              <a:t>릴레이션에</a:t>
            </a:r>
            <a:r>
              <a:rPr lang="ko-KR" altLang="en-US" sz="1400" dirty="0"/>
              <a:t> 대한 설명 중 </a:t>
            </a:r>
            <a:r>
              <a:rPr lang="ko-KR" altLang="en-US" sz="1400" dirty="0" smtClean="0"/>
              <a:t>옳지 않은 </a:t>
            </a:r>
            <a:r>
              <a:rPr lang="ko-KR" altLang="en-US" sz="1400" dirty="0"/>
              <a:t>것은</a:t>
            </a:r>
            <a:r>
              <a:rPr lang="en-US" altLang="ko-KR" sz="1400" dirty="0" smtClean="0"/>
              <a:t>?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400" dirty="0" smtClean="0"/>
              <a:t>   ① </a:t>
            </a:r>
            <a:r>
              <a:rPr lang="ko-KR" altLang="en-US" sz="1400" dirty="0" err="1"/>
              <a:t>릴레이션은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스키마와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인스턴스로</a:t>
            </a:r>
            <a:r>
              <a:rPr lang="ko-KR" altLang="en-US" sz="1400" dirty="0"/>
              <a:t> 구성된다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</a:t>
            </a:r>
            <a:r>
              <a:rPr lang="ko-KR" altLang="en-US" sz="1400" dirty="0" smtClean="0">
                <a:solidFill>
                  <a:srgbClr val="FF0000"/>
                </a:solidFill>
              </a:rPr>
              <a:t>②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스키마를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내연</a:t>
            </a:r>
            <a:r>
              <a:rPr lang="ko-KR" altLang="en-US" sz="1400" dirty="0" smtClean="0"/>
              <a:t>이라고 </a:t>
            </a:r>
            <a:r>
              <a:rPr lang="ko-KR" altLang="en-US" sz="1400" dirty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③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스키마는 </a:t>
            </a:r>
            <a:r>
              <a:rPr lang="ko-KR" altLang="en-US" sz="1400" dirty="0" smtClean="0"/>
              <a:t>정적인 성질을 가진다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④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인스턴스는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동적인 </a:t>
            </a:r>
            <a:r>
              <a:rPr lang="ko-KR" altLang="en-US" sz="1400" dirty="0"/>
              <a:t>성질을 가진다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2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특징으로 알맞은 </a:t>
            </a:r>
            <a:r>
              <a:rPr lang="ko-KR" altLang="en-US" sz="1400" dirty="0"/>
              <a:t>것은</a:t>
            </a:r>
            <a:r>
              <a:rPr lang="en-US" altLang="ko-KR" sz="1400" dirty="0" smtClean="0"/>
              <a:t>? </a:t>
            </a:r>
            <a:r>
              <a:rPr lang="en-US" altLang="ko-KR" sz="1400" dirty="0" smtClean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400" dirty="0" smtClean="0"/>
              <a:t>   ① </a:t>
            </a:r>
            <a:r>
              <a:rPr lang="ko-KR" altLang="en-US" sz="1400" dirty="0"/>
              <a:t>중복된 </a:t>
            </a:r>
            <a:r>
              <a:rPr lang="ko-KR" altLang="en-US" sz="1400" dirty="0" err="1"/>
              <a:t>투플이</a:t>
            </a:r>
            <a:r>
              <a:rPr lang="ko-KR" altLang="en-US" sz="1400" dirty="0"/>
              <a:t> 존재한다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중복되면 안됨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②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 간의 순서가 </a:t>
            </a:r>
            <a:r>
              <a:rPr lang="ko-KR" altLang="en-US" sz="1400" dirty="0" smtClean="0"/>
              <a:t>정의된다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> 순서 바뀔 수 있음</a:t>
            </a:r>
          </a:p>
          <a:p>
            <a:pPr marL="0" indent="0">
              <a:buNone/>
            </a:pPr>
            <a:r>
              <a:rPr lang="ko-KR" altLang="en-US" sz="1400" dirty="0" smtClean="0"/>
              <a:t>   </a:t>
            </a:r>
            <a:r>
              <a:rPr lang="ko-KR" altLang="en-US" sz="1400" dirty="0" smtClean="0"/>
              <a:t>③ </a:t>
            </a:r>
            <a:r>
              <a:rPr lang="ko-KR" altLang="en-US" sz="1400" dirty="0"/>
              <a:t>속성 간의 순서가 </a:t>
            </a:r>
            <a:r>
              <a:rPr lang="ko-KR" altLang="en-US" sz="1400" dirty="0" smtClean="0"/>
              <a:t>정의된다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순서 바뀔 수 있음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</a:t>
            </a:r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모든 속성 값은 </a:t>
            </a:r>
            <a:r>
              <a:rPr lang="ko-KR" altLang="en-US" sz="1400" dirty="0" err="1"/>
              <a:t>원자값이다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</a:t>
            </a:r>
            <a:r>
              <a:rPr lang="en-US" altLang="ko-KR" sz="1400" dirty="0"/>
              <a:t>. </a:t>
            </a:r>
            <a:r>
              <a:rPr lang="ko-KR" altLang="en-US" sz="1400" dirty="0"/>
              <a:t>하나의 속성이 가질 수 있는 값을 총칭하여 무엇이라 하는가</a:t>
            </a:r>
            <a:r>
              <a:rPr lang="en-US" altLang="ko-KR" sz="1400" dirty="0" smtClean="0"/>
              <a:t>? 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400" dirty="0" smtClean="0"/>
              <a:t>   ①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			</a:t>
            </a:r>
            <a:r>
              <a:rPr lang="ko-KR" altLang="en-US" sz="1400" dirty="0" smtClean="0"/>
              <a:t>② </a:t>
            </a:r>
            <a:r>
              <a:rPr lang="ko-KR" altLang="en-US" sz="1400" dirty="0" err="1"/>
              <a:t>릴레이션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  ③ </a:t>
            </a:r>
            <a:r>
              <a:rPr lang="ko-KR" altLang="en-US" sz="1400" dirty="0"/>
              <a:t>도메인		</a:t>
            </a:r>
            <a:r>
              <a:rPr lang="ko-KR" altLang="en-US" sz="1400" dirty="0" smtClean="0"/>
              <a:t>④ </a:t>
            </a:r>
            <a:r>
              <a:rPr lang="ko-KR" altLang="en-US" sz="1400" dirty="0" err="1"/>
              <a:t>엔티티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549123" y="3244334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순서 바뀔 수 있음</a:t>
            </a:r>
          </a:p>
        </p:txBody>
      </p:sp>
    </p:spTree>
    <p:extLst>
      <p:ext uri="{BB962C8B-B14F-4D97-AF65-F5344CB8AC3E}">
        <p14:creationId xmlns:p14="http://schemas.microsoft.com/office/powerpoint/2010/main" val="11609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196752"/>
            <a:ext cx="8064896" cy="1584176"/>
          </a:xfrm>
        </p:spPr>
        <p:txBody>
          <a:bodyPr/>
          <a:lstStyle/>
          <a:p>
            <a:pPr marL="180000" indent="-216000"/>
            <a:r>
              <a:rPr lang="ko-KR" altLang="en-US" sz="1800" dirty="0" smtClean="0"/>
              <a:t>키</a:t>
            </a:r>
            <a:endParaRPr lang="en-US" altLang="ko-KR" sz="1800" dirty="0" smtClean="0"/>
          </a:p>
          <a:p>
            <a:pPr marL="180000" indent="-216000"/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제약조건</a:t>
            </a:r>
            <a:endParaRPr lang="en-US" altLang="ko-KR" sz="1800" dirty="0" smtClean="0"/>
          </a:p>
          <a:p>
            <a:pPr marL="180000" indent="-216000"/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제약조건의 수행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064896" cy="2376264"/>
          </a:xfrm>
        </p:spPr>
        <p:txBody>
          <a:bodyPr/>
          <a:lstStyle/>
          <a:p>
            <a:pPr marL="252000" indent="-252000">
              <a:spcAft>
                <a:spcPts val="600"/>
              </a:spcAft>
            </a:pPr>
            <a:r>
              <a:rPr lang="ko-KR" altLang="en-US" b="0" dirty="0" smtClean="0"/>
              <a:t>특정 </a:t>
            </a:r>
            <a:r>
              <a:rPr lang="ko-KR" altLang="en-US" b="0" dirty="0" err="1" smtClean="0"/>
              <a:t>투플을</a:t>
            </a:r>
            <a:r>
              <a:rPr lang="ko-KR" altLang="en-US" b="0" dirty="0" smtClean="0"/>
              <a:t> 식별할 때 사용하는 속성 혹은 속성의 집합임</a:t>
            </a:r>
            <a:r>
              <a:rPr lang="en-US" altLang="ko-KR" b="0" dirty="0" smtClean="0"/>
              <a:t>.</a:t>
            </a:r>
          </a:p>
          <a:p>
            <a:pPr marL="252000" indent="-252000">
              <a:lnSpc>
                <a:spcPct val="100000"/>
              </a:lnSpc>
              <a:spcAft>
                <a:spcPts val="600"/>
              </a:spcAft>
            </a:pPr>
            <a:r>
              <a:rPr lang="ko-KR" altLang="en-US" b="0" dirty="0" err="1" smtClean="0"/>
              <a:t>릴레이션은</a:t>
            </a:r>
            <a:r>
              <a:rPr lang="ko-KR" altLang="en-US" b="0" dirty="0" smtClean="0"/>
              <a:t> 중복된 </a:t>
            </a:r>
            <a:r>
              <a:rPr lang="ko-KR" altLang="en-US" b="0" dirty="0" err="1" smtClean="0"/>
              <a:t>투플을</a:t>
            </a:r>
            <a:r>
              <a:rPr lang="ko-KR" altLang="en-US" b="0" dirty="0" smtClean="0"/>
              <a:t> 허용하지 않기 때문에 각각의 </a:t>
            </a:r>
            <a:r>
              <a:rPr lang="ko-KR" altLang="en-US" b="0" dirty="0" err="1" smtClean="0"/>
              <a:t>투플에</a:t>
            </a:r>
            <a:r>
              <a:rPr lang="ko-KR" altLang="en-US" b="0" dirty="0" smtClean="0"/>
              <a:t> 포함된 속성들 중 어느 하나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혹은 하나 이상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는 값이 달라야 함</a:t>
            </a:r>
            <a:r>
              <a:rPr lang="en-US" altLang="ko-KR" b="0" dirty="0" smtClean="0"/>
              <a:t>. </a:t>
            </a:r>
          </a:p>
          <a:p>
            <a:pPr marL="252000" indent="-25200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ko-KR" altLang="en-US" b="0" dirty="0" smtClean="0"/>
              <a:t>즉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키가 되는 속성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혹은 속성의 집합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은 반드시 값이 달라서 투플들을 서로 구별할 수 있어야 함</a:t>
            </a:r>
            <a:r>
              <a:rPr lang="en-US" altLang="ko-KR" b="0" dirty="0" smtClean="0"/>
              <a:t>.</a:t>
            </a:r>
          </a:p>
          <a:p>
            <a:pPr marL="252000" indent="-252000">
              <a:spcAft>
                <a:spcPts val="600"/>
              </a:spcAft>
            </a:pPr>
            <a:r>
              <a:rPr lang="ko-KR" altLang="en-US" b="0" dirty="0" smtClean="0"/>
              <a:t>키는 </a:t>
            </a:r>
            <a:r>
              <a:rPr lang="ko-KR" altLang="en-US" b="0" dirty="0" err="1" smtClean="0"/>
              <a:t>릴레이션</a:t>
            </a:r>
            <a:r>
              <a:rPr lang="ko-KR" altLang="en-US" b="0" dirty="0" smtClean="0"/>
              <a:t> 간의 관계를 맺는 데도 사용됨</a:t>
            </a:r>
            <a:r>
              <a:rPr lang="en-US" altLang="ko-KR" b="0" dirty="0" smtClean="0"/>
              <a:t>.</a:t>
            </a:r>
          </a:p>
          <a:p>
            <a:pPr marL="216000" indent="-216000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b="0" dirty="0" smtClean="0">
                <a:solidFill>
                  <a:srgbClr val="FF0000"/>
                </a:solidFill>
              </a:rPr>
              <a:t>키는 각 </a:t>
            </a:r>
            <a:r>
              <a:rPr lang="ko-KR" altLang="en-US" b="0" dirty="0" err="1" smtClean="0">
                <a:solidFill>
                  <a:srgbClr val="FF0000"/>
                </a:solidFill>
              </a:rPr>
              <a:t>릴레이션의</a:t>
            </a:r>
            <a:r>
              <a:rPr lang="ko-KR" altLang="en-US" b="0" dirty="0" smtClean="0">
                <a:solidFill>
                  <a:srgbClr val="FF0000"/>
                </a:solidFill>
              </a:rPr>
              <a:t> </a:t>
            </a:r>
            <a:r>
              <a:rPr lang="ko-KR" altLang="en-US" b="0" u="sng" dirty="0" err="1" smtClean="0">
                <a:solidFill>
                  <a:srgbClr val="FF0000"/>
                </a:solidFill>
              </a:rPr>
              <a:t>투플을</a:t>
            </a:r>
            <a:r>
              <a:rPr lang="ko-KR" altLang="en-US" b="0" u="sng" dirty="0" smtClean="0">
                <a:solidFill>
                  <a:srgbClr val="FF0000"/>
                </a:solidFill>
              </a:rPr>
              <a:t> 유일하게</a:t>
            </a:r>
            <a:r>
              <a:rPr lang="en-US" altLang="ko-KR" b="0" u="sng" dirty="0">
                <a:solidFill>
                  <a:srgbClr val="FF0000"/>
                </a:solidFill>
              </a:rPr>
              <a:t> </a:t>
            </a:r>
            <a:r>
              <a:rPr lang="ko-KR" altLang="en-US" b="0" u="sng" dirty="0" smtClean="0">
                <a:solidFill>
                  <a:srgbClr val="FF0000"/>
                </a:solidFill>
              </a:rPr>
              <a:t>식별하는 장치이며</a:t>
            </a:r>
            <a:r>
              <a:rPr lang="en-US" altLang="ko-KR" b="0" dirty="0" smtClean="0">
                <a:solidFill>
                  <a:srgbClr val="FF0000"/>
                </a:solidFill>
              </a:rPr>
              <a:t>, </a:t>
            </a:r>
            <a:r>
              <a:rPr lang="ko-KR" altLang="en-US" b="0" dirty="0" smtClean="0">
                <a:solidFill>
                  <a:srgbClr val="FF0000"/>
                </a:solidFill>
              </a:rPr>
              <a:t>동시에 각 </a:t>
            </a:r>
            <a:r>
              <a:rPr lang="ko-KR" altLang="en-US" b="0" u="sng" dirty="0" err="1" smtClean="0">
                <a:solidFill>
                  <a:srgbClr val="FF0000"/>
                </a:solidFill>
              </a:rPr>
              <a:t>릴레이션</a:t>
            </a:r>
            <a:r>
              <a:rPr lang="ko-KR" altLang="en-US" b="0" u="sng" dirty="0" smtClean="0">
                <a:solidFill>
                  <a:srgbClr val="FF0000"/>
                </a:solidFill>
              </a:rPr>
              <a:t> 간의 관계를 말해주는 연결고리</a:t>
            </a:r>
            <a:r>
              <a:rPr lang="ko-KR" altLang="en-US" b="0" dirty="0" smtClean="0">
                <a:solidFill>
                  <a:srgbClr val="FF0000"/>
                </a:solidFill>
              </a:rPr>
              <a:t>다</a:t>
            </a:r>
            <a:r>
              <a:rPr lang="en-US" altLang="ko-KR" b="0" dirty="0" smtClean="0">
                <a:solidFill>
                  <a:srgbClr val="FF0000"/>
                </a:solidFill>
              </a:rPr>
              <a:t>.</a:t>
            </a:r>
            <a:endParaRPr lang="ko-KR" altLang="en-US" b="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70539"/>
            <a:ext cx="331236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</a:t>
            </a: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 </a:t>
            </a:r>
            <a:r>
              <a:rPr lang="ko-KR" altLang="en-US" sz="1400" b="1" dirty="0" smtClean="0">
                <a:latin typeface="+mn-ea"/>
                <a:ea typeface="+mn-ea"/>
              </a:rPr>
              <a:t>자동차 </a:t>
            </a:r>
            <a:r>
              <a:rPr lang="en-US" altLang="ko-KR" sz="1400" b="1" dirty="0" smtClean="0">
                <a:latin typeface="+mn-ea"/>
                <a:ea typeface="+mn-ea"/>
              </a:rPr>
              <a:t>1</a:t>
            </a:r>
            <a:r>
              <a:rPr lang="ko-KR" altLang="en-US" sz="1400" b="1" dirty="0" smtClean="0">
                <a:latin typeface="+mn-ea"/>
                <a:ea typeface="+mn-ea"/>
              </a:rPr>
              <a:t> 대당 키는 단 하나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00" y="3789040"/>
            <a:ext cx="2658267" cy="2222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45119"/>
              </p:ext>
            </p:extLst>
          </p:nvPr>
        </p:nvGraphicFramePr>
        <p:xfrm>
          <a:off x="1177891" y="2648920"/>
          <a:ext cx="49822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66"/>
                <a:gridCol w="1647849"/>
                <a:gridCol w="1530146"/>
                <a:gridCol w="960969"/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역사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7000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축구아는</a:t>
                      </a:r>
                      <a:r>
                        <a:rPr lang="ko-KR" altLang="en-US" sz="1200" dirty="0" smtClean="0"/>
                        <a:t> 여자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나무수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13000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이해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22000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골프 바이블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35000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피겨 교본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8000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24815"/>
              </p:ext>
            </p:extLst>
          </p:nvPr>
        </p:nvGraphicFramePr>
        <p:xfrm>
          <a:off x="1177891" y="1052736"/>
          <a:ext cx="56983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53"/>
                <a:gridCol w="704697"/>
                <a:gridCol w="1419240"/>
                <a:gridCol w="1450493"/>
                <a:gridCol w="1295082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810101-1111111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000-5000-0001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900101-2222222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000-6000-0001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830101-2333333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000-7000-0001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820101-1444444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000-8000-0001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07026"/>
              </p:ext>
            </p:extLst>
          </p:nvPr>
        </p:nvGraphicFramePr>
        <p:xfrm>
          <a:off x="1177891" y="4519424"/>
          <a:ext cx="49662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21"/>
                <a:gridCol w="1115221"/>
                <a:gridCol w="1115221"/>
                <a:gridCol w="1620590"/>
              </a:tblGrid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 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5181" y="26559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181" y="45186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6291433"/>
            <a:ext cx="252028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</a:t>
            </a: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 </a:t>
            </a:r>
            <a:r>
              <a:rPr lang="ko-KR" altLang="en-US" sz="1400" b="1" dirty="0" smtClean="0">
                <a:latin typeface="+mn-ea"/>
                <a:ea typeface="+mn-ea"/>
              </a:rPr>
              <a:t>마당서점 데이터베이스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2280" y="102758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000" dirty="0" err="1" smtClean="0"/>
              <a:t>기본키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고객번호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후보키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고객번호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주문번호</a:t>
            </a:r>
            <a:endParaRPr lang="en-US" altLang="ko-KR" sz="1000" dirty="0" smtClean="0"/>
          </a:p>
          <a:p>
            <a:r>
              <a:rPr lang="ko-KR" altLang="en-US" sz="1000" dirty="0" smtClean="0"/>
              <a:t>대체키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주민번호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err="1" smtClean="0"/>
              <a:t>슈퍼키</a:t>
            </a:r>
            <a:r>
              <a:rPr lang="en-US" altLang="ko-KR" dirty="0" smtClean="0"/>
              <a:t>(super key) </a:t>
            </a:r>
            <a:r>
              <a:rPr lang="ko-KR" altLang="en-US" dirty="0" smtClean="0">
                <a:solidFill>
                  <a:schemeClr val="accent5"/>
                </a:solidFill>
              </a:rPr>
              <a:t>개념이 없다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08720"/>
            <a:ext cx="8280920" cy="5472608"/>
          </a:xfrm>
        </p:spPr>
        <p:txBody>
          <a:bodyPr/>
          <a:lstStyle/>
          <a:p>
            <a:pPr marL="180000" indent="-180000"/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유일하게 식별할 수 있는 하나의 속성 혹은 속성의 집합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b="0" dirty="0" smtClean="0"/>
              <a:t>    </a:t>
            </a:r>
            <a:r>
              <a:rPr lang="ko-KR" altLang="en-US" sz="1400" b="0" dirty="0" err="1" smtClean="0"/>
              <a:t>투플을</a:t>
            </a:r>
            <a:r>
              <a:rPr lang="ko-KR" altLang="en-US" sz="1400" b="0" dirty="0" smtClean="0"/>
              <a:t> 유일하게 식별할 수 있는 값이면 모두 </a:t>
            </a:r>
            <a:r>
              <a:rPr lang="ko-KR" altLang="en-US" sz="1400" b="0" dirty="0" err="1" smtClean="0"/>
              <a:t>슈퍼키가</a:t>
            </a:r>
            <a:r>
              <a:rPr lang="ko-KR" altLang="en-US" sz="1400" b="0" dirty="0" smtClean="0"/>
              <a:t> 될 수 있음</a:t>
            </a:r>
            <a:r>
              <a:rPr lang="en-US" altLang="ko-KR" sz="1400" b="0" dirty="0" smtClean="0"/>
              <a:t> </a:t>
            </a:r>
          </a:p>
          <a:p>
            <a:pPr marL="324000" indent="-2160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고객 </a:t>
            </a:r>
            <a:r>
              <a:rPr lang="ko-KR" altLang="en-US" sz="1400" dirty="0" err="1" smtClean="0"/>
              <a:t>릴레이션</a:t>
            </a:r>
            <a:r>
              <a:rPr lang="ko-KR" altLang="en-US" sz="1400" dirty="0" smtClean="0"/>
              <a:t> 예</a:t>
            </a:r>
            <a:r>
              <a:rPr lang="en-US" altLang="ko-KR" sz="1400" dirty="0" smtClean="0"/>
              <a:t>) </a:t>
            </a:r>
          </a:p>
          <a:p>
            <a:pPr lvl="1"/>
            <a:r>
              <a:rPr lang="ko-KR" altLang="en-US" sz="1400" dirty="0" smtClean="0">
                <a:latin typeface="+mn-ea"/>
              </a:rPr>
              <a:t>고객번호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고객별로 유일한 값이 부여되어 있기 때문에 </a:t>
            </a:r>
            <a:r>
              <a:rPr lang="ko-KR" altLang="en-US" sz="1400" dirty="0" err="1" smtClean="0">
                <a:latin typeface="+mn-ea"/>
              </a:rPr>
              <a:t>투플을</a:t>
            </a:r>
            <a:r>
              <a:rPr lang="ko-KR" altLang="en-US" sz="1400" dirty="0" smtClean="0">
                <a:latin typeface="+mn-ea"/>
              </a:rPr>
              <a:t> 식별할 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400" dirty="0" smtClean="0">
                <a:latin typeface="+mn-ea"/>
              </a:rPr>
              <a:t>이름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동명이인이 있을 경우 </a:t>
            </a:r>
            <a:r>
              <a:rPr lang="ko-KR" altLang="en-US" sz="1400" dirty="0" err="1" smtClean="0">
                <a:latin typeface="+mn-ea"/>
              </a:rPr>
              <a:t>투플을</a:t>
            </a:r>
            <a:r>
              <a:rPr lang="ko-KR" altLang="en-US" sz="1400" dirty="0" smtClean="0">
                <a:latin typeface="+mn-ea"/>
              </a:rPr>
              <a:t> 유일하게 식별할 수 없음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400" dirty="0" smtClean="0">
                <a:latin typeface="+mn-ea"/>
              </a:rPr>
              <a:t>주민번호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개인별로 유일한 값이 부여되어 있기 때문에 </a:t>
            </a:r>
            <a:r>
              <a:rPr lang="ko-KR" altLang="en-US" sz="1400" dirty="0" err="1" smtClean="0">
                <a:latin typeface="+mn-ea"/>
              </a:rPr>
              <a:t>투플을</a:t>
            </a:r>
            <a:r>
              <a:rPr lang="ko-KR" altLang="en-US" sz="1400" dirty="0" smtClean="0">
                <a:latin typeface="+mn-ea"/>
              </a:rPr>
              <a:t> 식별할 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400" dirty="0" smtClean="0">
                <a:latin typeface="+mn-ea"/>
              </a:rPr>
              <a:t>주소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가족끼리는 같은 정보를 사용하므로 </a:t>
            </a:r>
            <a:r>
              <a:rPr lang="ko-KR" altLang="en-US" sz="1400" dirty="0" err="1" smtClean="0">
                <a:latin typeface="+mn-ea"/>
              </a:rPr>
              <a:t>투플을</a:t>
            </a:r>
            <a:r>
              <a:rPr lang="ko-KR" altLang="en-US" sz="1400" dirty="0" smtClean="0">
                <a:latin typeface="+mn-ea"/>
              </a:rPr>
              <a:t> 식별할 수 없음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ko-KR" altLang="en-US" sz="1400" dirty="0" smtClean="0">
                <a:latin typeface="+mn-ea"/>
              </a:rPr>
              <a:t>핸드폰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한 사람이 여러 개의 핸드폰을 사용할 수 있고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 반대로 핸드폰을 사용하지 </a:t>
            </a:r>
            <a:endParaRPr lang="en-US" altLang="ko-KR" sz="1400" dirty="0" smtClean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latin typeface="+mn-ea"/>
              </a:rPr>
              <a:t>              </a:t>
            </a:r>
            <a:r>
              <a:rPr lang="ko-KR" altLang="en-US" sz="1400" dirty="0" smtClean="0">
                <a:latin typeface="+mn-ea"/>
              </a:rPr>
              <a:t>않는 사람이 있을 수 있기 때문에 </a:t>
            </a:r>
            <a:r>
              <a:rPr lang="ko-KR" altLang="en-US" sz="1400" dirty="0" err="1" smtClean="0">
                <a:latin typeface="+mn-ea"/>
              </a:rPr>
              <a:t>투플을</a:t>
            </a:r>
            <a:r>
              <a:rPr lang="ko-KR" altLang="en-US" sz="1400" dirty="0" smtClean="0">
                <a:latin typeface="+mn-ea"/>
              </a:rPr>
              <a:t> 식별할 수 없음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spcBef>
                <a:spcPts val="600"/>
              </a:spcBef>
            </a:pPr>
            <a:r>
              <a:rPr lang="ko-KR" altLang="en-US" sz="1400" dirty="0" smtClean="0"/>
              <a:t>고객 </a:t>
            </a: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고객번호와 주민번호를 포함한 모든 속성의 집합이 </a:t>
            </a:r>
            <a:r>
              <a:rPr lang="ko-KR" altLang="en-US" sz="1400" dirty="0" err="1" smtClean="0"/>
              <a:t>슈퍼키가</a:t>
            </a:r>
            <a:r>
              <a:rPr lang="ko-KR" altLang="en-US" sz="1400" dirty="0" smtClean="0"/>
              <a:t> 됨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400" b="0" dirty="0" smtClean="0"/>
              <a:t>EX) (</a:t>
            </a:r>
            <a:r>
              <a:rPr lang="ko-KR" altLang="en-US" sz="1400" b="0" dirty="0" smtClean="0"/>
              <a:t>주민번호</a:t>
            </a:r>
            <a:r>
              <a:rPr lang="en-US" altLang="ko-KR" sz="1400" b="0" dirty="0" smtClean="0"/>
              <a:t>), (</a:t>
            </a:r>
            <a:r>
              <a:rPr lang="ko-KR" altLang="en-US" sz="1400" b="0" dirty="0" smtClean="0"/>
              <a:t>주민번호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이름</a:t>
            </a:r>
            <a:r>
              <a:rPr lang="en-US" altLang="ko-KR" sz="1400" b="0" dirty="0" smtClean="0"/>
              <a:t>), (</a:t>
            </a:r>
            <a:r>
              <a:rPr lang="ko-KR" altLang="en-US" sz="1400" b="0" dirty="0" smtClean="0"/>
              <a:t>주민번호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이름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), (</a:t>
            </a:r>
            <a:r>
              <a:rPr lang="ko-KR" altLang="en-US" sz="1400" b="0" dirty="0" smtClean="0"/>
              <a:t>주민번호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이름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핸드폰</a:t>
            </a:r>
            <a:r>
              <a:rPr lang="en-US" altLang="ko-KR" sz="1400" b="0" dirty="0" smtClean="0"/>
              <a:t>),</a:t>
            </a:r>
          </a:p>
          <a:p>
            <a:pPr>
              <a:buNone/>
            </a:pPr>
            <a:r>
              <a:rPr lang="en-US" altLang="ko-KR" sz="1400" b="0" dirty="0" smtClean="0"/>
              <a:t>	      (</a:t>
            </a:r>
            <a:r>
              <a:rPr lang="ko-KR" altLang="en-US" sz="1400" b="0" dirty="0" smtClean="0"/>
              <a:t>고객번호</a:t>
            </a:r>
            <a:r>
              <a:rPr lang="en-US" altLang="ko-KR" sz="1400" b="0" dirty="0" smtClean="0"/>
              <a:t>), (</a:t>
            </a:r>
            <a:r>
              <a:rPr lang="ko-KR" altLang="en-US" sz="1400" b="0" dirty="0" smtClean="0"/>
              <a:t>고객번호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이름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), (</a:t>
            </a:r>
            <a:r>
              <a:rPr lang="ko-KR" altLang="en-US" sz="1400" b="0" dirty="0" smtClean="0"/>
              <a:t>고객번호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이름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주민번호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핸드폰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등</a:t>
            </a:r>
            <a:endParaRPr lang="en-US" altLang="ko-KR" sz="1400" b="0" dirty="0" smtClean="0"/>
          </a:p>
          <a:p>
            <a:pPr>
              <a:buNone/>
            </a:pPr>
            <a:endParaRPr lang="en-US" altLang="ko-KR" sz="1400" dirty="0" smtClean="0"/>
          </a:p>
          <a:p>
            <a:pPr lvl="1"/>
            <a:endParaRPr lang="en-US" altLang="ko-KR" sz="1400" dirty="0" smtClean="0">
              <a:latin typeface="+mn-ea"/>
            </a:endParaRPr>
          </a:p>
          <a:p>
            <a:pPr lvl="1">
              <a:buNone/>
            </a:pPr>
            <a:endParaRPr lang="en-US" altLang="ko-KR" sz="1400" b="1" dirty="0" smtClean="0">
              <a:latin typeface="+mn-ea"/>
            </a:endParaRPr>
          </a:p>
          <a:p>
            <a:pPr lvl="1">
              <a:buNone/>
            </a:pPr>
            <a:endParaRPr lang="en-US" altLang="ko-KR" sz="1400" b="1" dirty="0" smtClean="0">
              <a:latin typeface="+mn-ea"/>
            </a:endParaRPr>
          </a:p>
          <a:p>
            <a:pPr lvl="1">
              <a:buNone/>
            </a:pPr>
            <a:endParaRPr lang="en-US" altLang="ko-KR" sz="1400" b="1" dirty="0" smtClean="0">
              <a:latin typeface="+mn-ea"/>
            </a:endParaRPr>
          </a:p>
          <a:p>
            <a:pPr lvl="1"/>
            <a:endParaRPr lang="en-US" altLang="ko-KR" sz="1400" b="1" dirty="0" smtClean="0">
              <a:latin typeface="+mn-ea"/>
            </a:endParaRPr>
          </a:p>
          <a:p>
            <a:pPr lvl="1"/>
            <a:endParaRPr lang="en-US" altLang="ko-KR" sz="1400" b="1" dirty="0" smtClean="0">
              <a:latin typeface="+mn-ea"/>
            </a:endParaRPr>
          </a:p>
          <a:p>
            <a:pPr lvl="1"/>
            <a:endParaRPr lang="en-US" altLang="ko-KR" sz="1400" b="1" dirty="0" smtClean="0">
              <a:latin typeface="+mn-ea"/>
            </a:endParaRPr>
          </a:p>
          <a:p>
            <a:pPr lvl="1"/>
            <a:endParaRPr lang="ko-KR" altLang="en-US" sz="140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50118"/>
              </p:ext>
            </p:extLst>
          </p:nvPr>
        </p:nvGraphicFramePr>
        <p:xfrm>
          <a:off x="1187624" y="5085184"/>
          <a:ext cx="56983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53"/>
                <a:gridCol w="704697"/>
                <a:gridCol w="1419240"/>
                <a:gridCol w="1450493"/>
                <a:gridCol w="1295082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810101-1111111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000-5000-0001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900101-2222222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000-6000-0001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830101-2333333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000-7000-0001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820101-1444444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000-8000-0001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err="1" smtClean="0"/>
              <a:t>후보키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2991569"/>
          </a:xfrm>
        </p:spPr>
        <p:txBody>
          <a:bodyPr/>
          <a:lstStyle/>
          <a:p>
            <a:pPr marL="216000" indent="-216000">
              <a:lnSpc>
                <a:spcPct val="100000"/>
              </a:lnSpc>
              <a:spcAft>
                <a:spcPts val="600"/>
              </a:spcAft>
            </a:pPr>
            <a:r>
              <a:rPr lang="ko-KR" altLang="en-US" sz="1500" dirty="0" err="1" smtClean="0"/>
              <a:t>투플을</a:t>
            </a:r>
            <a:r>
              <a:rPr lang="ko-KR" altLang="en-US" sz="1500" dirty="0" smtClean="0"/>
              <a:t> 유일하게 식별할 수 있는 속성의 최소 집합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 smtClean="0"/>
              <a:t>(</a:t>
            </a:r>
            <a:r>
              <a:rPr lang="ko-KR" altLang="en-US" sz="1500" dirty="0" smtClean="0"/>
              <a:t>주문 </a:t>
            </a:r>
            <a:r>
              <a:rPr lang="ko-KR" altLang="en-US" sz="1500" dirty="0" err="1"/>
              <a:t>릴레이션</a:t>
            </a:r>
            <a:r>
              <a:rPr lang="ko-KR" altLang="en-US" sz="1500" dirty="0"/>
              <a:t> 예</a:t>
            </a:r>
            <a:r>
              <a:rPr lang="en-US" altLang="ko-KR" sz="1500" dirty="0"/>
              <a:t>) </a:t>
            </a:r>
          </a:p>
          <a:p>
            <a:pPr lvl="1" algn="just"/>
            <a:r>
              <a:rPr lang="ko-KR" altLang="en-US" sz="1500" dirty="0" smtClean="0">
                <a:latin typeface="+mn-ea"/>
              </a:rPr>
              <a:t>고객번호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ko-KR" altLang="en-US" sz="1500" dirty="0" smtClean="0">
                <a:latin typeface="+mn-ea"/>
              </a:rPr>
              <a:t>한 명의 고객이 여러 권의 도서를 구입할 수 있으므로 </a:t>
            </a:r>
            <a:r>
              <a:rPr lang="ko-KR" altLang="en-US" sz="1500" dirty="0" err="1" smtClean="0">
                <a:latin typeface="+mn-ea"/>
              </a:rPr>
              <a:t>후보키가</a:t>
            </a:r>
            <a:r>
              <a:rPr lang="ko-KR" altLang="en-US" sz="1500" dirty="0" smtClean="0">
                <a:latin typeface="+mn-ea"/>
              </a:rPr>
              <a:t> 될 수 없음</a:t>
            </a:r>
            <a:r>
              <a:rPr lang="en-US" altLang="ko-KR" sz="1500" dirty="0" smtClean="0">
                <a:latin typeface="+mn-ea"/>
              </a:rPr>
              <a:t>. </a:t>
            </a:r>
            <a:r>
              <a:rPr lang="ko-KR" altLang="en-US" sz="1500" dirty="0" smtClean="0">
                <a:latin typeface="+mn-ea"/>
              </a:rPr>
              <a:t>고객번호가 </a:t>
            </a:r>
            <a:r>
              <a:rPr lang="en-US" altLang="ko-KR" sz="1500" dirty="0" smtClean="0">
                <a:latin typeface="+mn-ea"/>
              </a:rPr>
              <a:t>1</a:t>
            </a:r>
            <a:r>
              <a:rPr lang="ko-KR" altLang="en-US" sz="1500" smtClean="0">
                <a:latin typeface="+mn-ea"/>
              </a:rPr>
              <a:t>인 박지성 </a:t>
            </a:r>
            <a:r>
              <a:rPr lang="ko-KR" altLang="en-US" sz="1500" dirty="0" smtClean="0">
                <a:latin typeface="+mn-ea"/>
              </a:rPr>
              <a:t>고객은 세 번의 주문 기록이 있으므로 투플을 유일하게 식별할 수 없음</a:t>
            </a:r>
            <a:r>
              <a:rPr lang="en-US" altLang="ko-KR" sz="1500" dirty="0" smtClean="0">
                <a:latin typeface="+mn-ea"/>
              </a:rPr>
              <a:t>.  </a:t>
            </a:r>
          </a:p>
          <a:p>
            <a:pPr lvl="1" algn="just"/>
            <a:r>
              <a:rPr lang="ko-KR" altLang="en-US" sz="1500" dirty="0" smtClean="0">
                <a:latin typeface="+mn-ea"/>
              </a:rPr>
              <a:t>도서번호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ko-KR" altLang="en-US" sz="1500" dirty="0" smtClean="0">
                <a:latin typeface="+mn-ea"/>
              </a:rPr>
              <a:t>도서번호가 </a:t>
            </a:r>
            <a:r>
              <a:rPr lang="en-US" altLang="ko-KR" sz="1500" dirty="0" smtClean="0">
                <a:latin typeface="+mn-ea"/>
              </a:rPr>
              <a:t>2</a:t>
            </a:r>
            <a:r>
              <a:rPr lang="ko-KR" altLang="en-US" sz="1500" dirty="0" smtClean="0">
                <a:latin typeface="+mn-ea"/>
              </a:rPr>
              <a:t>인 </a:t>
            </a:r>
            <a:r>
              <a:rPr lang="en-US" altLang="ko-KR" sz="1500" dirty="0" smtClean="0">
                <a:latin typeface="+mn-ea"/>
              </a:rPr>
              <a:t>‘</a:t>
            </a:r>
            <a:r>
              <a:rPr lang="ko-KR" altLang="en-US" sz="1500" dirty="0" err="1" smtClean="0">
                <a:latin typeface="+mn-ea"/>
              </a:rPr>
              <a:t>축구아는</a:t>
            </a:r>
            <a:r>
              <a:rPr lang="ko-KR" altLang="en-US" sz="1500" dirty="0" smtClean="0">
                <a:latin typeface="+mn-ea"/>
              </a:rPr>
              <a:t> 여자</a:t>
            </a:r>
            <a:r>
              <a:rPr lang="en-US" altLang="ko-KR" sz="1500" dirty="0" smtClean="0">
                <a:latin typeface="+mn-ea"/>
              </a:rPr>
              <a:t>’</a:t>
            </a:r>
            <a:r>
              <a:rPr lang="ko-KR" altLang="en-US" sz="1500" dirty="0" smtClean="0">
                <a:latin typeface="+mn-ea"/>
              </a:rPr>
              <a:t>는 두 번의 주문 기록이 있으므로 투플을 유일하게 식별할 수 없음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endParaRPr lang="en-US" altLang="ko-KR" sz="1500" dirty="0" smtClean="0"/>
          </a:p>
          <a:p>
            <a:pPr marL="216000" indent="-216000">
              <a:lnSpc>
                <a:spcPct val="100000"/>
              </a:lnSpc>
            </a:pPr>
            <a:r>
              <a:rPr lang="ko-KR" altLang="en-US" sz="1500" dirty="0" smtClean="0"/>
              <a:t>주문 </a:t>
            </a: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후보키는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개의 속성을 합한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고객번호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도서번호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가 됨</a:t>
            </a:r>
            <a:r>
              <a:rPr lang="en-US" altLang="ko-KR" sz="1500" smtClean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/>
              <a:t> </a:t>
            </a:r>
            <a:r>
              <a:rPr lang="en-US" altLang="ko-KR" sz="1500" smtClean="0"/>
              <a:t>  </a:t>
            </a:r>
            <a:r>
              <a:rPr lang="ko-KR" altLang="en-US" sz="1500" smtClean="0"/>
              <a:t>참고로 </a:t>
            </a:r>
            <a:r>
              <a:rPr lang="ko-KR" altLang="en-US" sz="1500" dirty="0" smtClean="0"/>
              <a:t>이렇게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개 이상의 속성으로 이루어진 키를 </a:t>
            </a:r>
            <a:r>
              <a:rPr lang="ko-KR" altLang="en-US" sz="1500" dirty="0" err="1" smtClean="0"/>
              <a:t>복합키</a:t>
            </a:r>
            <a:r>
              <a:rPr lang="en-US" altLang="ko-KR" sz="1500" dirty="0" smtClean="0"/>
              <a:t>(composite key)</a:t>
            </a:r>
            <a:r>
              <a:rPr lang="ko-KR" altLang="en-US" sz="1500" dirty="0" smtClean="0"/>
              <a:t>라고 함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500" dirty="0" smtClean="0"/>
              <a:t> </a:t>
            </a:r>
          </a:p>
          <a:p>
            <a:pPr lvl="1"/>
            <a:endParaRPr lang="en-US" altLang="ko-KR" sz="1500" dirty="0" smtClean="0"/>
          </a:p>
          <a:p>
            <a:pPr lvl="1">
              <a:buNone/>
            </a:pPr>
            <a:endParaRPr lang="en-US" altLang="ko-KR" sz="1500" b="1" dirty="0" smtClean="0">
              <a:latin typeface="+mn-ea"/>
            </a:endParaRPr>
          </a:p>
          <a:p>
            <a:pPr lvl="1">
              <a:buNone/>
            </a:pPr>
            <a:endParaRPr lang="en-US" altLang="ko-KR" sz="1500" b="1" dirty="0" smtClean="0">
              <a:latin typeface="+mn-ea"/>
            </a:endParaRPr>
          </a:p>
          <a:p>
            <a:pPr lvl="1">
              <a:buNone/>
            </a:pPr>
            <a:endParaRPr lang="en-US" altLang="ko-KR" sz="1500" b="1" dirty="0" smtClean="0">
              <a:latin typeface="+mn-ea"/>
            </a:endParaRPr>
          </a:p>
          <a:p>
            <a:pPr lvl="1"/>
            <a:endParaRPr lang="en-US" altLang="ko-KR" sz="1500" b="1" dirty="0" smtClean="0">
              <a:latin typeface="+mn-ea"/>
            </a:endParaRPr>
          </a:p>
          <a:p>
            <a:pPr lvl="1"/>
            <a:endParaRPr lang="en-US" altLang="ko-KR" sz="1500" b="1" dirty="0" smtClean="0">
              <a:latin typeface="+mn-ea"/>
            </a:endParaRPr>
          </a:p>
          <a:p>
            <a:pPr lvl="1"/>
            <a:endParaRPr lang="en-US" altLang="ko-KR" sz="1500" b="1" dirty="0" smtClean="0">
              <a:latin typeface="+mn-ea"/>
            </a:endParaRPr>
          </a:p>
          <a:p>
            <a:pPr lvl="1"/>
            <a:endParaRPr lang="ko-KR" altLang="en-US" sz="15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95200"/>
              </p:ext>
            </p:extLst>
          </p:nvPr>
        </p:nvGraphicFramePr>
        <p:xfrm>
          <a:off x="971600" y="4005064"/>
          <a:ext cx="49662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21"/>
                <a:gridCol w="1115221"/>
                <a:gridCol w="1115221"/>
                <a:gridCol w="1620590"/>
              </a:tblGrid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 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</a:t>
            </a:r>
            <a:r>
              <a:rPr lang="ko-KR" altLang="en-US" dirty="0" err="1" smtClean="0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136904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500" dirty="0" smtClean="0"/>
              <a:t>여러 후보키 중 하나를 선정하여 대표로 삼는 키</a:t>
            </a:r>
            <a:endParaRPr lang="en-US" altLang="ko-KR" sz="15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ko-KR" altLang="en-US" sz="1500" dirty="0" err="1" smtClean="0"/>
              <a:t>후보키가</a:t>
            </a:r>
            <a:r>
              <a:rPr lang="ko-KR" altLang="en-US" sz="1500" dirty="0" smtClean="0"/>
              <a:t> 하나뿐이라면 그 </a:t>
            </a:r>
            <a:r>
              <a:rPr lang="ko-KR" altLang="en-US" sz="1500" dirty="0" err="1" smtClean="0"/>
              <a:t>후보키를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기본키로</a:t>
            </a:r>
            <a:r>
              <a:rPr lang="ko-KR" altLang="en-US" sz="1500" dirty="0" smtClean="0"/>
              <a:t> 사용하면 되고 여러 개라면 </a:t>
            </a: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특성을 반영하여 하나를 선택하면 됨</a:t>
            </a:r>
            <a:r>
              <a:rPr lang="en-US" altLang="ko-KR" sz="1500" smtClean="0"/>
              <a:t>. </a:t>
            </a:r>
            <a:endParaRPr lang="en-US" altLang="ko-KR" sz="15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ko-KR" altLang="en-US" sz="1500" dirty="0" err="1" smtClean="0"/>
              <a:t>기본키</a:t>
            </a:r>
            <a:r>
              <a:rPr lang="ko-KR" altLang="en-US" sz="1500" dirty="0" smtClean="0"/>
              <a:t> 선정 </a:t>
            </a:r>
            <a:r>
              <a:rPr lang="ko-KR" altLang="en-US" sz="1500" smtClean="0"/>
              <a:t>시 고려사항</a:t>
            </a:r>
            <a:endParaRPr lang="en-US" altLang="ko-KR" sz="1500" dirty="0" smtClean="0"/>
          </a:p>
          <a:p>
            <a:pPr lvl="1"/>
            <a:r>
              <a:rPr lang="ko-KR" altLang="en-US" sz="1500" dirty="0" err="1" smtClean="0">
                <a:latin typeface="+mn-ea"/>
              </a:rPr>
              <a:t>릴레이션</a:t>
            </a:r>
            <a:r>
              <a:rPr lang="ko-KR" altLang="en-US" sz="1500" dirty="0" smtClean="0">
                <a:latin typeface="+mn-ea"/>
              </a:rPr>
              <a:t> 내 </a:t>
            </a:r>
            <a:r>
              <a:rPr lang="ko-KR" altLang="en-US" sz="1500" dirty="0" err="1" smtClean="0">
                <a:latin typeface="+mn-ea"/>
              </a:rPr>
              <a:t>투플을</a:t>
            </a:r>
            <a:r>
              <a:rPr lang="ko-KR" altLang="en-US" sz="1500" dirty="0" smtClean="0">
                <a:latin typeface="+mn-ea"/>
              </a:rPr>
              <a:t> 식별할 수 있는 고유한 값을 가져야 함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pPr lvl="1"/>
            <a:r>
              <a:rPr lang="en-US" altLang="ko-KR" sz="1500" smtClean="0">
                <a:latin typeface="+mn-ea"/>
              </a:rPr>
              <a:t>NULL </a:t>
            </a:r>
            <a:r>
              <a:rPr lang="ko-KR" altLang="en-US" sz="1500" smtClean="0">
                <a:latin typeface="+mn-ea"/>
              </a:rPr>
              <a:t>값</a:t>
            </a:r>
            <a:r>
              <a:rPr lang="en-US" altLang="ko-KR" sz="1500" smtClean="0">
                <a:latin typeface="+mn-ea"/>
              </a:rPr>
              <a:t>(</a:t>
            </a:r>
            <a:r>
              <a:rPr lang="ko-KR" altLang="en-US" sz="1500" smtClean="0">
                <a:latin typeface="+mn-ea"/>
              </a:rPr>
              <a:t>없다</a:t>
            </a:r>
            <a:r>
              <a:rPr lang="en-US" altLang="ko-KR" sz="1500" smtClean="0">
                <a:latin typeface="+mn-ea"/>
              </a:rPr>
              <a:t>. </a:t>
            </a:r>
            <a:r>
              <a:rPr lang="ko-KR" altLang="en-US" sz="1500" smtClean="0">
                <a:latin typeface="+mn-ea"/>
              </a:rPr>
              <a:t>존재하지 않는다라는 의미로 공백이나 </a:t>
            </a:r>
            <a:r>
              <a:rPr lang="en-US" altLang="ko-KR" sz="1500" smtClean="0">
                <a:latin typeface="+mn-ea"/>
              </a:rPr>
              <a:t>0</a:t>
            </a:r>
            <a:r>
              <a:rPr lang="ko-KR" altLang="en-US" sz="1500" smtClean="0">
                <a:latin typeface="+mn-ea"/>
              </a:rPr>
              <a:t>과는</a:t>
            </a:r>
            <a:r>
              <a:rPr lang="en-US" altLang="ko-KR" sz="1500" smtClean="0">
                <a:latin typeface="+mn-ea"/>
              </a:rPr>
              <a:t> </a:t>
            </a:r>
            <a:r>
              <a:rPr lang="ko-KR" altLang="en-US" sz="1500" smtClean="0">
                <a:latin typeface="+mn-ea"/>
              </a:rPr>
              <a:t>다름</a:t>
            </a:r>
            <a:r>
              <a:rPr lang="en-US" altLang="ko-KR" sz="1500" smtClean="0">
                <a:latin typeface="+mn-ea"/>
              </a:rPr>
              <a:t> )</a:t>
            </a:r>
            <a:r>
              <a:rPr lang="ko-KR" altLang="en-US" sz="1500" smtClean="0">
                <a:latin typeface="+mn-ea"/>
              </a:rPr>
              <a:t>은 </a:t>
            </a:r>
            <a:r>
              <a:rPr lang="ko-KR" altLang="en-US" sz="1500" dirty="0" smtClean="0">
                <a:latin typeface="+mn-ea"/>
              </a:rPr>
              <a:t>허용하지 않음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pPr lvl="1"/>
            <a:r>
              <a:rPr lang="ko-KR" altLang="en-US" sz="1500" dirty="0" smtClean="0">
                <a:latin typeface="+mn-ea"/>
              </a:rPr>
              <a:t>키 값의 변동이 일어나지 않아야 함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pPr lvl="1"/>
            <a:r>
              <a:rPr lang="ko-KR" altLang="en-US" sz="1500" dirty="0" smtClean="0">
                <a:latin typeface="+mn-ea"/>
              </a:rPr>
              <a:t>최대한 적은 수의 속성을 가진 것이라야 함</a:t>
            </a:r>
            <a:r>
              <a:rPr lang="en-US" altLang="ko-KR" sz="1500" dirty="0" smtClean="0">
                <a:latin typeface="+mn-ea"/>
              </a:rPr>
              <a:t>.</a:t>
            </a:r>
          </a:p>
          <a:p>
            <a:pPr lvl="1"/>
            <a:r>
              <a:rPr lang="ko-KR" altLang="en-US" sz="1500" dirty="0" smtClean="0">
                <a:latin typeface="+mn-ea"/>
              </a:rPr>
              <a:t>향후 키를 사용하는 데 있어서 문제 발생 소지가 없어야 </a:t>
            </a:r>
            <a:r>
              <a:rPr lang="ko-KR" altLang="en-US" sz="1500" smtClean="0">
                <a:latin typeface="+mn-ea"/>
              </a:rPr>
              <a:t>함</a:t>
            </a:r>
            <a:r>
              <a:rPr lang="en-US" altLang="ko-KR" sz="1500" smtClean="0">
                <a:latin typeface="+mn-ea"/>
              </a:rPr>
              <a:t>.</a:t>
            </a:r>
            <a:endParaRPr lang="en-US" altLang="ko-KR" sz="1500" dirty="0" smtClean="0"/>
          </a:p>
          <a:p>
            <a:pPr>
              <a:spcBef>
                <a:spcPts val="600"/>
              </a:spcBef>
            </a:pPr>
            <a:r>
              <a:rPr lang="ko-KR" altLang="en-US" sz="1500" dirty="0" err="1" smtClean="0"/>
              <a:t>릴레이션</a:t>
            </a:r>
            <a:r>
              <a:rPr lang="ko-KR" altLang="en-US" sz="1500" dirty="0" smtClean="0"/>
              <a:t> 스키마를 표현할 때 </a:t>
            </a:r>
            <a:r>
              <a:rPr lang="ko-KR" altLang="en-US" sz="1500" dirty="0" err="1" smtClean="0"/>
              <a:t>기본키는</a:t>
            </a:r>
            <a:r>
              <a:rPr lang="ko-KR" altLang="en-US" sz="1500" dirty="0" smtClean="0"/>
              <a:t> 밑줄을 그어 표시함</a:t>
            </a:r>
            <a:endParaRPr lang="en-US" altLang="ko-KR" sz="1500" dirty="0" smtClean="0"/>
          </a:p>
          <a:p>
            <a:pPr>
              <a:buNone/>
            </a:pPr>
            <a:r>
              <a:rPr lang="en-US" altLang="ko-KR" sz="1500" dirty="0" smtClean="0"/>
              <a:t>	</a:t>
            </a:r>
            <a:r>
              <a:rPr lang="ko-KR" altLang="en-US" sz="1500" b="0" dirty="0" err="1" smtClean="0"/>
              <a:t>릴레이션</a:t>
            </a:r>
            <a:r>
              <a:rPr lang="ko-KR" altLang="en-US" sz="1500" b="0" dirty="0" smtClean="0"/>
              <a:t> 이름</a:t>
            </a:r>
            <a:r>
              <a:rPr lang="en-US" altLang="ko-KR" sz="1500" b="0" dirty="0" smtClean="0"/>
              <a:t>(</a:t>
            </a:r>
            <a:r>
              <a:rPr lang="ko-KR" altLang="en-US" sz="1500" b="0" u="sng" dirty="0" smtClean="0"/>
              <a:t>속성</a:t>
            </a:r>
            <a:r>
              <a:rPr lang="en-US" altLang="ko-KR" sz="1500" b="0" u="sng" dirty="0" smtClean="0"/>
              <a:t>1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속성</a:t>
            </a:r>
            <a:r>
              <a:rPr lang="en-US" altLang="ko-KR" sz="1500" b="0" dirty="0" smtClean="0"/>
              <a:t>2, …. </a:t>
            </a:r>
            <a:r>
              <a:rPr lang="ko-KR" altLang="en-US" sz="1500" b="0" dirty="0" smtClean="0"/>
              <a:t>속성</a:t>
            </a:r>
            <a:r>
              <a:rPr lang="en-US" altLang="ko-KR" sz="1500" b="0" dirty="0" smtClean="0"/>
              <a:t>N)</a:t>
            </a:r>
          </a:p>
          <a:p>
            <a:pPr>
              <a:buNone/>
            </a:pPr>
            <a:r>
              <a:rPr lang="en-US" altLang="ko-KR" sz="1500" dirty="0" smtClean="0"/>
              <a:t>	</a:t>
            </a:r>
            <a:r>
              <a:rPr lang="en-US" altLang="ko-KR" sz="1500" b="0" dirty="0" smtClean="0"/>
              <a:t>EX) </a:t>
            </a:r>
            <a:r>
              <a:rPr lang="ko-KR" altLang="en-US" sz="1500" b="0" dirty="0" smtClean="0"/>
              <a:t>고객</a:t>
            </a:r>
            <a:r>
              <a:rPr lang="en-US" altLang="ko-KR" sz="1500" b="0" dirty="0" smtClean="0"/>
              <a:t>(</a:t>
            </a:r>
            <a:r>
              <a:rPr lang="ko-KR" altLang="en-US" sz="1500" b="0" u="sng" dirty="0" smtClean="0"/>
              <a:t>고객번호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이름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주민번호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주소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핸드폰</a:t>
            </a:r>
            <a:r>
              <a:rPr lang="en-US" altLang="ko-KR" sz="1500" b="0" dirty="0" smtClean="0"/>
              <a:t>)</a:t>
            </a:r>
          </a:p>
          <a:p>
            <a:pPr>
              <a:buNone/>
            </a:pPr>
            <a:r>
              <a:rPr lang="en-US" altLang="ko-KR" sz="1500" b="0" dirty="0" smtClean="0"/>
              <a:t>           </a:t>
            </a:r>
            <a:r>
              <a:rPr lang="ko-KR" altLang="en-US" sz="1500" b="0" dirty="0" smtClean="0"/>
              <a:t>도서</a:t>
            </a:r>
            <a:r>
              <a:rPr lang="en-US" altLang="ko-KR" sz="1500" b="0" dirty="0" smtClean="0"/>
              <a:t>(</a:t>
            </a:r>
            <a:r>
              <a:rPr lang="ko-KR" altLang="en-US" sz="1500" b="0" u="sng" dirty="0" smtClean="0"/>
              <a:t>도서번호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도서이름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출판사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가격</a:t>
            </a:r>
            <a:r>
              <a:rPr lang="en-US" altLang="ko-KR" sz="1500" b="0" dirty="0" smtClean="0"/>
              <a:t>)</a:t>
            </a:r>
          </a:p>
          <a:p>
            <a:pPr lvl="1"/>
            <a:endParaRPr lang="en-US" altLang="ko-KR" sz="1500" dirty="0" smtClean="0"/>
          </a:p>
          <a:p>
            <a:pPr lvl="1">
              <a:buNone/>
            </a:pPr>
            <a:endParaRPr lang="en-US" altLang="ko-KR" sz="1500" b="1" dirty="0" smtClean="0">
              <a:latin typeface="+mn-ea"/>
            </a:endParaRPr>
          </a:p>
          <a:p>
            <a:pPr lvl="1">
              <a:buNone/>
            </a:pPr>
            <a:endParaRPr lang="en-US" altLang="ko-KR" sz="1500" b="1" dirty="0" smtClean="0">
              <a:latin typeface="+mn-ea"/>
            </a:endParaRPr>
          </a:p>
          <a:p>
            <a:pPr lvl="1">
              <a:buNone/>
            </a:pPr>
            <a:endParaRPr lang="en-US" altLang="ko-KR" sz="1500" b="1" dirty="0" smtClean="0">
              <a:latin typeface="+mn-ea"/>
            </a:endParaRPr>
          </a:p>
          <a:p>
            <a:pPr lvl="1"/>
            <a:endParaRPr lang="en-US" altLang="ko-KR" sz="1500" b="1" dirty="0" smtClean="0">
              <a:latin typeface="+mn-ea"/>
            </a:endParaRPr>
          </a:p>
          <a:p>
            <a:pPr lvl="1"/>
            <a:endParaRPr lang="en-US" altLang="ko-KR" sz="1500" b="1" dirty="0" smtClean="0">
              <a:latin typeface="+mn-ea"/>
            </a:endParaRPr>
          </a:p>
          <a:p>
            <a:pPr lvl="1"/>
            <a:endParaRPr lang="en-US" altLang="ko-KR" sz="1500" b="1" dirty="0" smtClean="0">
              <a:latin typeface="+mn-ea"/>
            </a:endParaRPr>
          </a:p>
          <a:p>
            <a:pPr lvl="1"/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대리키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4726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0" dirty="0" err="1" smtClean="0"/>
              <a:t>기본키가</a:t>
            </a:r>
            <a:r>
              <a:rPr lang="ko-KR" altLang="en-US" b="0" dirty="0" smtClean="0"/>
              <a:t> 보안을 요하거나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여러 개의 속성으로 구성되어 복잡하거나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마땅한 </a:t>
            </a:r>
            <a:r>
              <a:rPr lang="ko-KR" altLang="en-US" b="0" dirty="0" err="1" smtClean="0"/>
              <a:t>기본키가</a:t>
            </a:r>
            <a:r>
              <a:rPr lang="ko-KR" altLang="en-US" b="0" dirty="0" smtClean="0"/>
              <a:t> 없을 때는 일련번호 같은 가상의 속성을 만들어 </a:t>
            </a: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삼는 경우가 있음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이러한 키를 </a:t>
            </a:r>
            <a:r>
              <a:rPr lang="ko-KR" altLang="en-US" dirty="0" smtClean="0"/>
              <a:t>대리키</a:t>
            </a:r>
            <a:r>
              <a:rPr lang="en-US" altLang="ko-KR" dirty="0" smtClean="0"/>
              <a:t>(surrogate key)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혹은 </a:t>
            </a:r>
            <a:r>
              <a:rPr lang="ko-KR" altLang="en-US" dirty="0" err="1" smtClean="0"/>
              <a:t>인조키</a:t>
            </a:r>
            <a:r>
              <a:rPr lang="en-US" altLang="ko-KR" dirty="0" smtClean="0"/>
              <a:t>(artificial key)</a:t>
            </a:r>
            <a:r>
              <a:rPr lang="ko-KR" altLang="en-US" b="0" dirty="0" smtClean="0"/>
              <a:t>라고 함</a:t>
            </a:r>
            <a:r>
              <a:rPr lang="en-US" altLang="ko-KR" b="0" dirty="0" smtClean="0"/>
              <a:t>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ko-KR" altLang="en-US" b="0" dirty="0" smtClean="0"/>
              <a:t>대리키는 </a:t>
            </a:r>
            <a:r>
              <a:rPr lang="en-US" altLang="ko-KR" b="0" dirty="0" smtClean="0"/>
              <a:t>DBMS</a:t>
            </a:r>
            <a:r>
              <a:rPr lang="ko-KR" altLang="en-US" b="0" dirty="0" smtClean="0"/>
              <a:t>나 관련 소프트웨어에서 임의로 생성하는 값으로 사용자가 직관적으로 그 값의 의미를 알 수 없음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ko-KR" altLang="en-US" b="0" dirty="0" err="1" smtClean="0"/>
              <a:t>중복키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고객번호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도서번호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가 있을 </a:t>
            </a:r>
            <a:r>
              <a:rPr lang="ko-KR" altLang="en-US" b="0" dirty="0" err="1" smtClean="0"/>
              <a:t>떄</a:t>
            </a:r>
            <a:r>
              <a:rPr lang="ko-KR" altLang="en-US" b="0" dirty="0" smtClean="0"/>
              <a:t> 사용</a:t>
            </a:r>
            <a:endParaRPr lang="en-US" altLang="ko-KR" b="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4975"/>
              </p:ext>
            </p:extLst>
          </p:nvPr>
        </p:nvGraphicFramePr>
        <p:xfrm>
          <a:off x="1691680" y="3057578"/>
          <a:ext cx="4840579" cy="236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46"/>
                <a:gridCol w="941105"/>
                <a:gridCol w="936104"/>
                <a:gridCol w="936104"/>
                <a:gridCol w="1080120"/>
              </a:tblGrid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7444" y="27241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주문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728" y="5661248"/>
            <a:ext cx="439248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 </a:t>
            </a:r>
            <a:r>
              <a:rPr lang="ko-KR" altLang="en-US" sz="1400" b="1" dirty="0" err="1" smtClean="0">
                <a:latin typeface="+mn-ea"/>
                <a:ea typeface="+mn-ea"/>
              </a:rPr>
              <a:t>대리키를</a:t>
            </a:r>
            <a:r>
              <a:rPr lang="ko-KR" altLang="en-US" sz="1400" b="1" dirty="0" smtClean="0">
                <a:latin typeface="+mn-ea"/>
                <a:ea typeface="+mn-ea"/>
              </a:rPr>
              <a:t> 사용하도록 변경된 주문 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268760"/>
            <a:ext cx="8064896" cy="4536504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r>
              <a:rPr lang="ko-KR" altLang="en-US" dirty="0" smtClean="0"/>
              <a:t>관계 데이터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2.1.5 </a:t>
            </a:r>
            <a:r>
              <a:rPr lang="ko-KR" altLang="en-US" dirty="0" smtClean="0"/>
              <a:t>대체키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1263377"/>
          </a:xfrm>
        </p:spPr>
        <p:txBody>
          <a:bodyPr/>
          <a:lstStyle/>
          <a:p>
            <a:r>
              <a:rPr lang="ko-KR" altLang="en-US" b="0" dirty="0" smtClean="0"/>
              <a:t>대체키</a:t>
            </a:r>
            <a:r>
              <a:rPr lang="en-US" altLang="ko-KR" b="0" dirty="0" smtClean="0"/>
              <a:t>(alternate key)</a:t>
            </a:r>
            <a:r>
              <a:rPr lang="ko-KR" altLang="en-US" b="0" dirty="0" smtClean="0"/>
              <a:t>는 기본키로 선정되지 않은 </a:t>
            </a:r>
            <a:r>
              <a:rPr lang="ko-KR" altLang="en-US" b="0" dirty="0" err="1" smtClean="0"/>
              <a:t>후보키를</a:t>
            </a:r>
            <a:r>
              <a:rPr lang="ko-KR" altLang="en-US" b="0" dirty="0" smtClean="0"/>
              <a:t> 말함</a:t>
            </a:r>
            <a:r>
              <a:rPr lang="en-US" altLang="ko-KR" b="0" smtClean="0"/>
              <a:t>. </a:t>
            </a:r>
            <a:endParaRPr lang="en-US" altLang="ko-KR" b="0" dirty="0" smtClean="0"/>
          </a:p>
          <a:p>
            <a:r>
              <a:rPr lang="ko-KR" altLang="en-US" b="0" dirty="0" smtClean="0"/>
              <a:t>고객 </a:t>
            </a:r>
            <a:r>
              <a:rPr lang="ko-KR" altLang="en-US" b="0" dirty="0" err="1" smtClean="0"/>
              <a:t>릴레이션의</a:t>
            </a:r>
            <a:r>
              <a:rPr lang="ko-KR" altLang="en-US" b="0" dirty="0" smtClean="0"/>
              <a:t> 경우 고객번호와 주민번호 중 고객번호를 </a:t>
            </a:r>
            <a:r>
              <a:rPr lang="ko-KR" altLang="en-US" b="0" err="1" smtClean="0"/>
              <a:t>기본키로</a:t>
            </a:r>
            <a:r>
              <a:rPr lang="ko-KR" altLang="en-US" b="0" smtClean="0"/>
              <a:t> 정하면</a:t>
            </a:r>
            <a:r>
              <a:rPr lang="en-US" altLang="ko-KR" b="0" smtClean="0"/>
              <a:t>,</a:t>
            </a:r>
            <a:r>
              <a:rPr lang="ko-KR" altLang="en-US" b="0" smtClean="0"/>
              <a:t> </a:t>
            </a:r>
            <a:r>
              <a:rPr lang="ko-KR" altLang="en-US" b="0" dirty="0" smtClean="0"/>
              <a:t>주민번호가 대체키가 됨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62203"/>
              </p:ext>
            </p:extLst>
          </p:nvPr>
        </p:nvGraphicFramePr>
        <p:xfrm>
          <a:off x="1475656" y="2682626"/>
          <a:ext cx="5698365" cy="1632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53"/>
                <a:gridCol w="704697"/>
                <a:gridCol w="1419240"/>
                <a:gridCol w="1450493"/>
                <a:gridCol w="1295082"/>
              </a:tblGrid>
              <a:tr h="326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810101-1111111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000-5000-0001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900101-2222222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000-6000-0001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830101-2333333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000-7000-0001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820101-1444444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000-8000-0001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9325" y="26601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08720"/>
            <a:ext cx="8208912" cy="5472608"/>
          </a:xfrm>
        </p:spPr>
        <p:txBody>
          <a:bodyPr/>
          <a:lstStyle/>
          <a:p>
            <a:pPr marL="216000" indent="-216000"/>
            <a:r>
              <a:rPr lang="ko-KR" altLang="en-US" b="0" dirty="0" smtClean="0"/>
              <a:t>다른 릴레이션의 </a:t>
            </a:r>
            <a:r>
              <a:rPr lang="ko-KR" altLang="en-US" b="0" dirty="0" err="1" smtClean="0"/>
              <a:t>기본키를</a:t>
            </a:r>
            <a:r>
              <a:rPr lang="ko-KR" altLang="en-US" b="0" dirty="0" smtClean="0"/>
              <a:t> 참조하는 속성을 말함</a:t>
            </a:r>
            <a:r>
              <a:rPr lang="en-US" altLang="ko-KR" b="0" smtClean="0"/>
              <a:t>. </a:t>
            </a:r>
          </a:p>
          <a:p>
            <a:pPr marL="216000" indent="-216000">
              <a:spcBef>
                <a:spcPts val="600"/>
              </a:spcBef>
            </a:pPr>
            <a:r>
              <a:rPr lang="ko-KR" altLang="en-US" b="0" smtClean="0"/>
              <a:t>다른 </a:t>
            </a:r>
            <a:r>
              <a:rPr lang="ko-KR" altLang="en-US" b="0" dirty="0" err="1" smtClean="0"/>
              <a:t>릴레이션의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기본키를</a:t>
            </a:r>
            <a:r>
              <a:rPr lang="ko-KR" altLang="en-US" b="0" dirty="0" smtClean="0"/>
              <a:t> 참조하여 관계 데이터 모델의 특징인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간의 관계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를 </a:t>
            </a:r>
            <a:r>
              <a:rPr lang="ko-KR" altLang="en-US" smtClean="0"/>
              <a:t>표현</a:t>
            </a:r>
            <a:r>
              <a:rPr lang="ko-KR" altLang="en-US" b="0" smtClean="0"/>
              <a:t>함</a:t>
            </a:r>
            <a:r>
              <a:rPr lang="en-US" altLang="ko-KR" b="0" smtClean="0"/>
              <a:t>.</a:t>
            </a:r>
            <a:endParaRPr lang="en-US" altLang="ko-KR" b="0" dirty="0" smtClean="0"/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ko-KR" altLang="en-US" b="0" err="1" smtClean="0"/>
              <a:t>외래키의</a:t>
            </a:r>
            <a:r>
              <a:rPr lang="ko-KR" altLang="en-US" b="0" smtClean="0"/>
              <a:t> 특징</a:t>
            </a:r>
            <a:endParaRPr lang="en-US" altLang="ko-KR" b="0" dirty="0" smtClean="0"/>
          </a:p>
          <a:p>
            <a:pPr lvl="1"/>
            <a:r>
              <a:rPr lang="ko-KR" altLang="en-US" sz="1600" dirty="0" smtClean="0">
                <a:latin typeface="+mn-ea"/>
              </a:rPr>
              <a:t>관계 데이터 모델의 </a:t>
            </a:r>
            <a:r>
              <a:rPr lang="ko-KR" altLang="en-US" sz="1600" dirty="0" err="1" smtClean="0">
                <a:latin typeface="+mn-ea"/>
              </a:rPr>
              <a:t>릴레이션</a:t>
            </a:r>
            <a:r>
              <a:rPr lang="ko-KR" altLang="en-US" sz="1600" dirty="0" smtClean="0">
                <a:latin typeface="+mn-ea"/>
              </a:rPr>
              <a:t> 간의 관계를 표현함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다른 </a:t>
            </a:r>
            <a:r>
              <a:rPr lang="ko-KR" altLang="en-US" sz="1600" dirty="0" err="1" smtClean="0">
                <a:latin typeface="+mn-ea"/>
              </a:rPr>
              <a:t>릴레이션의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기본키를</a:t>
            </a:r>
            <a:r>
              <a:rPr lang="ko-KR" altLang="en-US" sz="1600" dirty="0" smtClean="0">
                <a:latin typeface="+mn-ea"/>
              </a:rPr>
              <a:t> 참조하는 속성임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참조하고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외래키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참조되는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기본키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양쪽 </a:t>
            </a:r>
            <a:r>
              <a:rPr lang="ko-KR" altLang="en-US" sz="1600" dirty="0" err="1" smtClean="0">
                <a:latin typeface="+mn-ea"/>
              </a:rPr>
              <a:t>릴레이션의</a:t>
            </a:r>
            <a:r>
              <a:rPr lang="ko-KR" altLang="en-US" sz="1600" dirty="0" smtClean="0">
                <a:latin typeface="+mn-ea"/>
              </a:rPr>
              <a:t> 도메인은 서로 같아야 함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참조되는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기본키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값이 변경되면 참조하는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외래키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값도 변경됨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smtClean="0">
                <a:latin typeface="+mn-ea"/>
              </a:rPr>
              <a:t>외래키</a:t>
            </a:r>
            <a:r>
              <a:rPr lang="en-US" altLang="ko-KR" sz="1600" smtClean="0">
                <a:latin typeface="+mn-ea"/>
              </a:rPr>
              <a:t>(</a:t>
            </a:r>
            <a:r>
              <a:rPr lang="ko-KR" altLang="en-US" sz="1600" smtClean="0">
                <a:latin typeface="+mn-ea"/>
              </a:rPr>
              <a:t>참조하는 키</a:t>
            </a:r>
            <a:r>
              <a:rPr lang="en-US" altLang="ko-KR" sz="1600" smtClean="0">
                <a:latin typeface="+mn-ea"/>
              </a:rPr>
              <a:t>)</a:t>
            </a:r>
            <a:r>
              <a:rPr lang="ko-KR" altLang="en-US" sz="1600" smtClean="0">
                <a:latin typeface="+mn-ea"/>
              </a:rPr>
              <a:t>는 참조되는 릴레이션의 기본키와 달리 </a:t>
            </a:r>
            <a:r>
              <a:rPr lang="en-US" altLang="ko-KR" sz="1600" smtClean="0">
                <a:latin typeface="+mn-ea"/>
              </a:rPr>
              <a:t>NULL </a:t>
            </a:r>
            <a:r>
              <a:rPr lang="ko-KR" altLang="en-US" sz="1600" dirty="0" smtClean="0">
                <a:latin typeface="+mn-ea"/>
              </a:rPr>
              <a:t>값과 중복 값 등이 허용됨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자기 자신의 </a:t>
            </a:r>
            <a:r>
              <a:rPr lang="ko-KR" altLang="en-US" sz="1600" dirty="0" err="1" smtClean="0">
                <a:latin typeface="+mn-ea"/>
              </a:rPr>
              <a:t>기본키를</a:t>
            </a:r>
            <a:r>
              <a:rPr lang="ko-KR" altLang="en-US" sz="1600" dirty="0" smtClean="0">
                <a:latin typeface="+mn-ea"/>
              </a:rPr>
              <a:t> 참조하는 </a:t>
            </a:r>
            <a:r>
              <a:rPr lang="ko-KR" altLang="en-US" sz="1600" dirty="0" err="1" smtClean="0">
                <a:latin typeface="+mn-ea"/>
              </a:rPr>
              <a:t>외래키도</a:t>
            </a:r>
            <a:r>
              <a:rPr lang="ko-KR" altLang="en-US" sz="1600" dirty="0" smtClean="0">
                <a:latin typeface="+mn-ea"/>
              </a:rPr>
              <a:t> 가능함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+mn-ea"/>
              </a:rPr>
              <a:t>외래키가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기본키의</a:t>
            </a:r>
            <a:r>
              <a:rPr lang="ko-KR" altLang="en-US" sz="1600" dirty="0" smtClean="0">
                <a:latin typeface="+mn-ea"/>
              </a:rPr>
              <a:t> 일부가 될 수 있음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52319"/>
              </p:ext>
            </p:extLst>
          </p:nvPr>
        </p:nvGraphicFramePr>
        <p:xfrm>
          <a:off x="356989" y="1515655"/>
          <a:ext cx="4896345" cy="143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28"/>
                <a:gridCol w="707179"/>
                <a:gridCol w="1187042"/>
                <a:gridCol w="1147768"/>
                <a:gridCol w="1152128"/>
              </a:tblGrid>
              <a:tr h="183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810101-1111111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영국 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900101-2222222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830101-2333333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820101-1444444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52241"/>
              </p:ext>
            </p:extLst>
          </p:nvPr>
        </p:nvGraphicFramePr>
        <p:xfrm>
          <a:off x="5397549" y="1486287"/>
          <a:ext cx="34229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27"/>
                <a:gridCol w="1080120"/>
                <a:gridCol w="864096"/>
                <a:gridCol w="720080"/>
              </a:tblGrid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70942"/>
              </p:ext>
            </p:extLst>
          </p:nvPr>
        </p:nvGraphicFramePr>
        <p:xfrm>
          <a:off x="3275856" y="3813423"/>
          <a:ext cx="4036764" cy="205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5"/>
                <a:gridCol w="792088"/>
                <a:gridCol w="792088"/>
                <a:gridCol w="792088"/>
                <a:gridCol w="864095"/>
              </a:tblGrid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23"/>
          <p:cNvSpPr txBox="1"/>
          <p:nvPr/>
        </p:nvSpPr>
        <p:spPr>
          <a:xfrm>
            <a:off x="251520" y="1230660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고객</a:t>
            </a:r>
            <a:endParaRPr lang="ko-KR" altLang="en-US" sz="1200" b="1" dirty="0"/>
          </a:p>
        </p:txBody>
      </p:sp>
      <p:sp>
        <p:nvSpPr>
          <p:cNvPr id="13" name="TextBox 23"/>
          <p:cNvSpPr txBox="1"/>
          <p:nvPr/>
        </p:nvSpPr>
        <p:spPr>
          <a:xfrm>
            <a:off x="5292080" y="1196752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도서</a:t>
            </a:r>
            <a:endParaRPr lang="ko-KR" altLang="en-US" sz="1200" b="1" dirty="0"/>
          </a:p>
        </p:txBody>
      </p:sp>
      <p:sp>
        <p:nvSpPr>
          <p:cNvPr id="14" name="TextBox 23"/>
          <p:cNvSpPr txBox="1"/>
          <p:nvPr/>
        </p:nvSpPr>
        <p:spPr>
          <a:xfrm>
            <a:off x="3207433" y="3525391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주문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342578" y="1509167"/>
            <a:ext cx="720080" cy="144016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97996" y="1484784"/>
            <a:ext cx="758180" cy="1449685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6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67944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0032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7864" y="590165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왼쪽 대괄호 25"/>
          <p:cNvSpPr/>
          <p:nvPr/>
        </p:nvSpPr>
        <p:spPr>
          <a:xfrm rot="5400000">
            <a:off x="4716016" y="3290317"/>
            <a:ext cx="144016" cy="864096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4461892" y="338137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5400000" flipH="1" flipV="1">
            <a:off x="5256076" y="3633403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3453383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40152" y="3453383"/>
            <a:ext cx="7200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 flipH="1" flipV="1">
            <a:off x="5760132" y="320135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77941" y="346824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3887924" y="356139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971600" y="3309367"/>
            <a:ext cx="316835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5400000" flipH="1" flipV="1">
            <a:off x="791580" y="3129347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60240" y="330936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53344" y="62425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간의 참조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971897"/>
          </a:xfrm>
        </p:spPr>
        <p:txBody>
          <a:bodyPr/>
          <a:lstStyle/>
          <a:p>
            <a:pPr marL="216000" indent="-216000"/>
            <a:r>
              <a:rPr lang="ko-KR" altLang="en-US" b="0" dirty="0" err="1" smtClean="0"/>
              <a:t>외래키</a:t>
            </a:r>
            <a:r>
              <a:rPr lang="ko-KR" altLang="en-US" b="0" dirty="0" smtClean="0"/>
              <a:t> 사용 시 참조하는 </a:t>
            </a:r>
            <a:r>
              <a:rPr lang="ko-KR" altLang="en-US" b="0" dirty="0" err="1" smtClean="0"/>
              <a:t>릴레이션과</a:t>
            </a:r>
            <a:r>
              <a:rPr lang="ko-KR" altLang="en-US" b="0" dirty="0" smtClean="0"/>
              <a:t> 참조되는 </a:t>
            </a:r>
            <a:r>
              <a:rPr lang="ko-KR" altLang="en-US" b="0" dirty="0" err="1" smtClean="0"/>
              <a:t>릴레이션이</a:t>
            </a:r>
            <a:r>
              <a:rPr lang="ko-KR" altLang="en-US" b="0" dirty="0" smtClean="0"/>
              <a:t> 꼭 다른 </a:t>
            </a:r>
            <a:r>
              <a:rPr lang="ko-KR" altLang="en-US" b="0" dirty="0" err="1" smtClean="0"/>
              <a:t>릴레이션일</a:t>
            </a:r>
            <a:r>
              <a:rPr lang="ko-KR" altLang="en-US" b="0" dirty="0" smtClean="0"/>
              <a:t> 필요는 없음</a:t>
            </a:r>
            <a:r>
              <a:rPr lang="en-US" altLang="ko-KR" b="0" smtClean="0"/>
              <a:t>. </a:t>
            </a:r>
            <a:r>
              <a:rPr lang="ko-KR" altLang="en-US" b="0" smtClean="0"/>
              <a:t>즉</a:t>
            </a:r>
            <a:r>
              <a:rPr lang="en-US" altLang="ko-KR" b="0" smtClean="0"/>
              <a:t>,</a:t>
            </a:r>
            <a:r>
              <a:rPr lang="ko-KR" altLang="en-US" b="0" smtClean="0"/>
              <a:t> </a:t>
            </a:r>
            <a:r>
              <a:rPr lang="ko-KR" altLang="en-US" b="0" dirty="0" smtClean="0"/>
              <a:t>자기 자신의 </a:t>
            </a:r>
            <a:r>
              <a:rPr lang="ko-KR" altLang="en-US" b="0" dirty="0" err="1" smtClean="0"/>
              <a:t>기본키를</a:t>
            </a:r>
            <a:r>
              <a:rPr lang="ko-KR" altLang="en-US" b="0" dirty="0" smtClean="0"/>
              <a:t> 참조할 수도 있음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58567"/>
              </p:ext>
            </p:extLst>
          </p:nvPr>
        </p:nvGraphicFramePr>
        <p:xfrm>
          <a:off x="1043608" y="2561456"/>
          <a:ext cx="39427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15"/>
                <a:gridCol w="747379"/>
                <a:gridCol w="1420020"/>
                <a:gridCol w="896856"/>
              </a:tblGrid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 smtClean="0">
                          <a:solidFill>
                            <a:schemeClr val="tx1"/>
                          </a:solidFill>
                        </a:rPr>
                        <a:t>선수번호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멘토번호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2915816" y="1265312"/>
            <a:ext cx="216024" cy="2376264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2731418" y="205740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40050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2-10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멘토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내용 요약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12744" y="1412776"/>
            <a:ext cx="5819301" cy="2150321"/>
          </a:xfrm>
          <a:prstGeom prst="roundRect">
            <a:avLst>
              <a:gd name="adj" fmla="val 4264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                                 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슈퍼키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릴레이션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내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투플을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식별할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 있는 속성의 집합 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5376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중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선정된 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81260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대체키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기본키로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선정되지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않은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왼쪽 대괄호 6"/>
          <p:cNvSpPr/>
          <p:nvPr/>
        </p:nvSpPr>
        <p:spPr>
          <a:xfrm rot="5400000">
            <a:off x="2208888" y="2708920"/>
            <a:ext cx="432048" cy="1728192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345475" y="3897052"/>
            <a:ext cx="2160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/>
          <p:cNvSpPr txBox="1"/>
          <p:nvPr/>
        </p:nvSpPr>
        <p:spPr>
          <a:xfrm>
            <a:off x="2144656" y="4005064"/>
            <a:ext cx="3736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 smtClean="0"/>
              <a:t>후보키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투플을</a:t>
            </a:r>
            <a:r>
              <a:rPr lang="ko-KR" altLang="en-US" sz="1200" dirty="0" smtClean="0"/>
              <a:t> 식별할 수 있는 속성의 최소 집합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731040" y="443711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</a:t>
            </a: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 </a:t>
            </a:r>
            <a:r>
              <a:rPr lang="ko-KR" altLang="en-US" sz="1400" b="1" dirty="0" smtClean="0">
                <a:latin typeface="+mn-ea"/>
                <a:ea typeface="+mn-ea"/>
              </a:rPr>
              <a:t>키의 포함 관계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2.2 </a:t>
            </a:r>
            <a:r>
              <a:rPr lang="ko-KR" altLang="en-US" dirty="0" err="1" smtClean="0">
                <a:solidFill>
                  <a:srgbClr val="FF0000"/>
                </a:solidFill>
              </a:rPr>
              <a:t>무결성</a:t>
            </a:r>
            <a:r>
              <a:rPr lang="ko-KR" altLang="en-US" dirty="0" smtClean="0">
                <a:solidFill>
                  <a:srgbClr val="FF0000"/>
                </a:solidFill>
              </a:rPr>
              <a:t> 제약조건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472608"/>
          </a:xfrm>
        </p:spPr>
        <p:txBody>
          <a:bodyPr/>
          <a:lstStyle/>
          <a:p>
            <a:pPr marL="216000" indent="-216000">
              <a:lnSpc>
                <a:spcPct val="100000"/>
              </a:lnSpc>
              <a:spcAft>
                <a:spcPts val="0"/>
              </a:spcAft>
              <a:buClr>
                <a:srgbClr val="FF0000"/>
              </a:buClr>
              <a:buSzPct val="110000"/>
              <a:buFont typeface="Wingdings" pitchFamily="2" charset="2"/>
              <a:buChar char="v"/>
            </a:pPr>
            <a:r>
              <a:rPr lang="ko-KR" altLang="en-US" b="0" dirty="0" smtClean="0"/>
              <a:t>데이터 </a:t>
            </a:r>
            <a:r>
              <a:rPr lang="ko-KR" altLang="en-US" b="0" dirty="0" err="1" smtClean="0"/>
              <a:t>무결성</a:t>
            </a:r>
            <a:r>
              <a:rPr lang="en-US" altLang="ko-KR" b="0" dirty="0" smtClean="0"/>
              <a:t>(integrity)</a:t>
            </a:r>
            <a:r>
              <a:rPr lang="ko-KR" altLang="en-US" b="0" dirty="0" smtClean="0"/>
              <a:t>은 데이터베이스에 저장된 </a:t>
            </a:r>
            <a:r>
              <a:rPr lang="ko-KR" altLang="en-US" dirty="0" smtClean="0"/>
              <a:t>데이터의 일관성과 정확성</a:t>
            </a:r>
            <a:r>
              <a:rPr lang="ko-KR" altLang="en-US" b="0" dirty="0" smtClean="0"/>
              <a:t>을 지키는 것을 말함</a:t>
            </a:r>
            <a:r>
              <a:rPr lang="en-US" altLang="ko-KR" b="0" dirty="0" smtClean="0"/>
              <a:t>.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(</a:t>
            </a:r>
            <a:r>
              <a:rPr lang="ko-KR" altLang="en-US" b="0" dirty="0" smtClean="0"/>
              <a:t>일관성과 정확성을 잃어버린 데이터베이스 </a:t>
            </a:r>
            <a:r>
              <a:rPr lang="ko-KR" altLang="en-US" b="0" dirty="0" smtClean="0">
                <a:latin typeface="맑은 고딕"/>
                <a:ea typeface="맑은 고딕"/>
              </a:rPr>
              <a:t>⇒</a:t>
            </a:r>
            <a:r>
              <a:rPr lang="ko-KR" altLang="en-US" b="0" dirty="0" smtClean="0"/>
              <a:t> 정보로서의 가치에 심각한 문제</a:t>
            </a:r>
            <a:r>
              <a:rPr lang="en-US" altLang="ko-KR" b="0" dirty="0" smtClean="0"/>
              <a:t>)</a:t>
            </a:r>
          </a:p>
          <a:p>
            <a:pPr marL="360000" indent="-216000">
              <a:spcBef>
                <a:spcPts val="1200"/>
              </a:spcBef>
            </a:pPr>
            <a:r>
              <a:rPr lang="ko-KR" altLang="en-US" dirty="0" smtClean="0">
                <a:solidFill>
                  <a:srgbClr val="FF0000"/>
                </a:solidFill>
              </a:rPr>
              <a:t>도메인 </a:t>
            </a:r>
            <a:r>
              <a:rPr lang="ko-KR" altLang="en-US" dirty="0" err="1" smtClean="0">
                <a:solidFill>
                  <a:srgbClr val="FF0000"/>
                </a:solidFill>
              </a:rPr>
              <a:t>무결성</a:t>
            </a:r>
            <a:r>
              <a:rPr lang="ko-KR" altLang="en-US" dirty="0" smtClean="0">
                <a:solidFill>
                  <a:srgbClr val="FF0000"/>
                </a:solidFill>
              </a:rPr>
              <a:t> 제약조건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60000" indent="-216000">
              <a:lnSpc>
                <a:spcPct val="100000"/>
              </a:lnSpc>
              <a:buNone/>
            </a:pPr>
            <a:r>
              <a:rPr lang="en-US" altLang="ko-KR" b="0" dirty="0" smtClean="0"/>
              <a:t>	</a:t>
            </a:r>
            <a:r>
              <a:rPr lang="ko-KR" altLang="en-US" b="0" dirty="0" smtClean="0"/>
              <a:t>도메인 제약</a:t>
            </a:r>
            <a:r>
              <a:rPr lang="en-US" altLang="ko-KR" b="0" dirty="0" smtClean="0"/>
              <a:t>(domain constraint)</a:t>
            </a:r>
            <a:r>
              <a:rPr lang="ko-KR" altLang="en-US" b="0" dirty="0" smtClean="0"/>
              <a:t>이라고도 하며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릴레이션</a:t>
            </a:r>
            <a:r>
              <a:rPr lang="ko-KR" altLang="en-US" b="0" dirty="0" smtClean="0"/>
              <a:t> 내의 </a:t>
            </a:r>
            <a:r>
              <a:rPr lang="ko-KR" altLang="en-US" b="0" dirty="0" err="1" smtClean="0"/>
              <a:t>투플들이</a:t>
            </a:r>
            <a:r>
              <a:rPr lang="ko-KR" altLang="en-US" b="0" dirty="0" smtClean="0"/>
              <a:t> 각 속성의 도메인에 지정된 값만을 가져야 한다는 조건임</a:t>
            </a:r>
            <a:r>
              <a:rPr lang="en-US" altLang="ko-KR" b="0" dirty="0" smtClean="0"/>
              <a:t>. SQL </a:t>
            </a:r>
            <a:r>
              <a:rPr lang="ko-KR" altLang="en-US" b="0" dirty="0" smtClean="0"/>
              <a:t>문에서 데이터 형식</a:t>
            </a:r>
            <a:r>
              <a:rPr lang="en-US" altLang="ko-KR" b="0" dirty="0" smtClean="0"/>
              <a:t>(type), </a:t>
            </a:r>
            <a:r>
              <a:rPr lang="ko-KR" altLang="en-US" b="0" dirty="0" smtClean="0"/>
              <a:t>널</a:t>
            </a:r>
            <a:r>
              <a:rPr lang="en-US" altLang="ko-KR" b="0" dirty="0" smtClean="0"/>
              <a:t>(null/not null), </a:t>
            </a:r>
            <a:r>
              <a:rPr lang="ko-KR" altLang="en-US" b="0" dirty="0" smtClean="0"/>
              <a:t>기본 값</a:t>
            </a:r>
            <a:r>
              <a:rPr lang="en-US" altLang="ko-KR" b="0" dirty="0" smtClean="0"/>
              <a:t>(default), </a:t>
            </a:r>
            <a:r>
              <a:rPr lang="ko-KR" altLang="en-US" b="0" dirty="0" smtClean="0"/>
              <a:t>체크</a:t>
            </a:r>
            <a:r>
              <a:rPr lang="en-US" altLang="ko-KR" b="0" dirty="0" smtClean="0"/>
              <a:t>(check) </a:t>
            </a:r>
            <a:r>
              <a:rPr lang="ko-KR" altLang="en-US" b="0" dirty="0" smtClean="0"/>
              <a:t>등을 사용하여 지정할 수 있음</a:t>
            </a:r>
            <a:r>
              <a:rPr lang="en-US" altLang="ko-KR" b="0" dirty="0" smtClean="0"/>
              <a:t>.</a:t>
            </a:r>
          </a:p>
          <a:p>
            <a:pPr marL="360000" indent="-216000">
              <a:spcBef>
                <a:spcPts val="1200"/>
              </a:spcBef>
            </a:pPr>
            <a:r>
              <a:rPr lang="ko-KR" altLang="en-US" dirty="0" smtClean="0">
                <a:solidFill>
                  <a:srgbClr val="FF0000"/>
                </a:solidFill>
              </a:rPr>
              <a:t>개체 </a:t>
            </a:r>
            <a:r>
              <a:rPr lang="ko-KR" altLang="en-US" dirty="0" err="1" smtClean="0">
                <a:solidFill>
                  <a:srgbClr val="FF0000"/>
                </a:solidFill>
              </a:rPr>
              <a:t>무결성</a:t>
            </a:r>
            <a:r>
              <a:rPr lang="ko-KR" altLang="en-US" dirty="0" smtClean="0">
                <a:solidFill>
                  <a:srgbClr val="FF0000"/>
                </a:solidFill>
              </a:rPr>
              <a:t> 제약조건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60000" indent="-216000">
              <a:lnSpc>
                <a:spcPct val="100000"/>
              </a:lnSpc>
              <a:buNone/>
            </a:pPr>
            <a:r>
              <a:rPr lang="en-US" altLang="ko-KR" b="0" dirty="0" smtClean="0"/>
              <a:t>	</a:t>
            </a:r>
            <a:r>
              <a:rPr lang="ko-KR" altLang="en-US" b="0" dirty="0" err="1" smtClean="0"/>
              <a:t>기본키</a:t>
            </a:r>
            <a:r>
              <a:rPr lang="ko-KR" altLang="en-US" b="0" dirty="0" smtClean="0"/>
              <a:t> 제약</a:t>
            </a:r>
            <a:r>
              <a:rPr lang="en-US" altLang="ko-KR" b="0" dirty="0" smtClean="0"/>
              <a:t>(primary key constraint)</a:t>
            </a:r>
            <a:r>
              <a:rPr lang="ko-KR" altLang="en-US" b="0" dirty="0" smtClean="0"/>
              <a:t>이라고도 함</a:t>
            </a:r>
            <a:r>
              <a:rPr lang="en-US" altLang="ko-KR" b="0" dirty="0" smtClean="0"/>
              <a:t>. </a:t>
            </a:r>
            <a:r>
              <a:rPr lang="ko-KR" altLang="en-US" b="0" dirty="0" err="1" smtClean="0"/>
              <a:t>릴레이션은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기본키를</a:t>
            </a:r>
            <a:r>
              <a:rPr lang="ko-KR" altLang="en-US" b="0" dirty="0" smtClean="0"/>
              <a:t> 지정하고 그에 따른 </a:t>
            </a:r>
            <a:r>
              <a:rPr lang="ko-KR" altLang="en-US" b="0" dirty="0" err="1" smtClean="0"/>
              <a:t>무결성</a:t>
            </a:r>
            <a:r>
              <a:rPr lang="ko-KR" altLang="en-US" b="0" dirty="0" smtClean="0"/>
              <a:t> 원칙 즉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기본키는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NULL </a:t>
            </a:r>
            <a:r>
              <a:rPr lang="ko-KR" altLang="en-US" b="0" dirty="0" smtClean="0"/>
              <a:t>값을 가져서는 안 되며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릴레이션</a:t>
            </a:r>
            <a:r>
              <a:rPr lang="ko-KR" altLang="en-US" b="0" dirty="0" smtClean="0"/>
              <a:t> 내에 오직 하나의 값만 존재해야 한다는 조건임</a:t>
            </a:r>
            <a:r>
              <a:rPr lang="en-US" altLang="ko-KR" b="0" dirty="0" smtClean="0"/>
              <a:t>.</a:t>
            </a:r>
          </a:p>
          <a:p>
            <a:pPr marL="360000" indent="-216000">
              <a:spcBef>
                <a:spcPts val="1200"/>
              </a:spcBef>
            </a:pPr>
            <a:r>
              <a:rPr lang="ko-KR" altLang="en-US" dirty="0" smtClean="0">
                <a:solidFill>
                  <a:srgbClr val="FF0000"/>
                </a:solidFill>
              </a:rPr>
              <a:t>참조 </a:t>
            </a:r>
            <a:r>
              <a:rPr lang="ko-KR" altLang="en-US" dirty="0" err="1" smtClean="0">
                <a:solidFill>
                  <a:srgbClr val="FF0000"/>
                </a:solidFill>
              </a:rPr>
              <a:t>무결성</a:t>
            </a:r>
            <a:r>
              <a:rPr lang="ko-KR" altLang="en-US" dirty="0" smtClean="0">
                <a:solidFill>
                  <a:srgbClr val="FF0000"/>
                </a:solidFill>
              </a:rPr>
              <a:t> 제약조건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60000" indent="-216000">
              <a:lnSpc>
                <a:spcPct val="100000"/>
              </a:lnSpc>
              <a:buNone/>
            </a:pPr>
            <a:r>
              <a:rPr lang="en-US" altLang="ko-KR" b="0" dirty="0" smtClean="0"/>
              <a:t>	</a:t>
            </a:r>
            <a:r>
              <a:rPr lang="ko-KR" altLang="en-US" b="0" dirty="0" err="1" smtClean="0"/>
              <a:t>외래키</a:t>
            </a:r>
            <a:r>
              <a:rPr lang="ko-KR" altLang="en-US" b="0" dirty="0" smtClean="0"/>
              <a:t> 제약</a:t>
            </a:r>
            <a:r>
              <a:rPr lang="en-US" altLang="ko-KR" b="0" dirty="0" smtClean="0"/>
              <a:t>(foreign key constraint)</a:t>
            </a:r>
            <a:r>
              <a:rPr lang="ko-KR" altLang="en-US" b="0" dirty="0" smtClean="0"/>
              <a:t>이라고도 하며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릴레이션</a:t>
            </a:r>
            <a:r>
              <a:rPr lang="ko-KR" altLang="en-US" b="0" dirty="0" smtClean="0"/>
              <a:t> 간의 참조 관계를 선언하는 제약조건임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자식 </a:t>
            </a:r>
            <a:r>
              <a:rPr lang="ko-KR" altLang="en-US" b="0" dirty="0" err="1" smtClean="0"/>
              <a:t>릴레이션의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외래키는</a:t>
            </a:r>
            <a:r>
              <a:rPr lang="ko-KR" altLang="en-US" b="0" dirty="0" smtClean="0"/>
              <a:t> 부모 </a:t>
            </a:r>
            <a:r>
              <a:rPr lang="ko-KR" altLang="en-US" b="0" dirty="0" err="1" smtClean="0"/>
              <a:t>릴레이션의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기본키와</a:t>
            </a:r>
            <a:r>
              <a:rPr lang="ko-KR" altLang="en-US" b="0" dirty="0" smtClean="0"/>
              <a:t> 도메인이 동일해야 하며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자식 </a:t>
            </a:r>
            <a:r>
              <a:rPr lang="ko-KR" altLang="en-US" b="0" dirty="0" err="1" smtClean="0"/>
              <a:t>릴레이션의</a:t>
            </a:r>
            <a:r>
              <a:rPr lang="ko-KR" altLang="en-US" b="0" dirty="0" smtClean="0"/>
              <a:t> 값이 변경될 때 부모 </a:t>
            </a:r>
            <a:r>
              <a:rPr lang="ko-KR" altLang="en-US" b="0" dirty="0" err="1" smtClean="0"/>
              <a:t>릴레이션의</a:t>
            </a:r>
            <a:r>
              <a:rPr lang="ko-KR" altLang="en-US" b="0" dirty="0" smtClean="0"/>
              <a:t> 제약을 받는다는 것임</a:t>
            </a:r>
            <a:r>
              <a:rPr lang="en-US" altLang="ko-KR" b="0" dirty="0" smtClean="0"/>
              <a:t>.</a:t>
            </a:r>
          </a:p>
          <a:p>
            <a:pPr marL="216000" indent="-216000">
              <a:buNone/>
            </a:pPr>
            <a:endParaRPr lang="en-US" altLang="ko-KR" b="0" dirty="0" smtClean="0"/>
          </a:p>
          <a:p>
            <a:pPr marL="216000" indent="-216000">
              <a:buNone/>
            </a:pPr>
            <a:endParaRPr lang="en-US" altLang="ko-KR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905534"/>
              </p:ext>
            </p:extLst>
          </p:nvPr>
        </p:nvGraphicFramePr>
        <p:xfrm>
          <a:off x="539552" y="1395402"/>
          <a:ext cx="8209901" cy="4395701"/>
        </p:xfrm>
        <a:graphic>
          <a:graphicData uri="http://schemas.openxmlformats.org/drawingml/2006/table">
            <a:tbl>
              <a:tblPr/>
              <a:tblGrid>
                <a:gridCol w="1686968"/>
                <a:gridCol w="2088120"/>
                <a:gridCol w="2015824"/>
                <a:gridCol w="2418989"/>
              </a:tblGrid>
              <a:tr h="3327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키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 </a:t>
                      </a:r>
                      <a:r>
                        <a:rPr lang="ko-KR" altLang="en-US" sz="13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개체 </a:t>
                      </a:r>
                      <a:r>
                        <a:rPr lang="ko-KR" altLang="en-US" sz="13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참조 </a:t>
                      </a:r>
                      <a:r>
                        <a:rPr lang="ko-KR" altLang="en-US" sz="13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 대상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속성과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같은 용어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 제약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Domain Constraint)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Primary 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Foreign 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해당되는 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 허용 여부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내 </a:t>
                      </a:r>
                      <a:endParaRPr lang="en-US" altLang="ko-KR" sz="13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제약조건의 </a:t>
                      </a: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속성의 개수와 동일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indent="-1080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 </a:t>
                      </a:r>
                      <a:endParaRPr lang="en-US" altLang="ko-KR" sz="130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-1080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3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3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indent="-1080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 </a:t>
                      </a:r>
                    </a:p>
                    <a:p>
                      <a:pPr marL="108000" marR="0" indent="-1080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0541" y="9459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표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제약조건의 정리</a:t>
            </a:r>
            <a:endParaRPr lang="ko-KR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540" y="6021288"/>
            <a:ext cx="813591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180000" indent="-180000">
              <a:buClr>
                <a:srgbClr val="FF0000"/>
              </a:buClr>
              <a:buFont typeface="Wingdings" pitchFamily="2" charset="2"/>
              <a:buChar char="Ø"/>
            </a:pPr>
            <a:r>
              <a:rPr lang="ko-KR" altLang="en-US" sz="1500" smtClean="0">
                <a:latin typeface="+mn-ea"/>
                <a:ea typeface="+mn-ea"/>
              </a:rPr>
              <a:t>제약조건의 준수 여부는 데이터의 변경</a:t>
            </a:r>
            <a:r>
              <a:rPr lang="en-US" altLang="ko-KR" sz="1500" smtClean="0">
                <a:latin typeface="+mn-ea"/>
                <a:ea typeface="+mn-ea"/>
              </a:rPr>
              <a:t>(</a:t>
            </a:r>
            <a:r>
              <a:rPr lang="ko-KR" altLang="en-US" sz="1500" smtClean="0">
                <a:latin typeface="+mn-ea"/>
                <a:ea typeface="+mn-ea"/>
              </a:rPr>
              <a:t>삽입</a:t>
            </a:r>
            <a:r>
              <a:rPr lang="en-US" altLang="ko-KR" sz="1500" smtClean="0">
                <a:latin typeface="+mn-ea"/>
                <a:ea typeface="+mn-ea"/>
              </a:rPr>
              <a:t>, </a:t>
            </a:r>
            <a:r>
              <a:rPr lang="ko-KR" altLang="en-US" sz="1500" smtClean="0">
                <a:latin typeface="+mn-ea"/>
                <a:ea typeface="+mn-ea"/>
              </a:rPr>
              <a:t>수정</a:t>
            </a:r>
            <a:r>
              <a:rPr lang="en-US" altLang="ko-KR" sz="1500" smtClean="0">
                <a:latin typeface="+mn-ea"/>
                <a:ea typeface="+mn-ea"/>
              </a:rPr>
              <a:t>, </a:t>
            </a:r>
            <a:r>
              <a:rPr lang="ko-KR" altLang="en-US" sz="1500" smtClean="0">
                <a:latin typeface="+mn-ea"/>
                <a:ea typeface="+mn-ea"/>
              </a:rPr>
              <a:t>삭제</a:t>
            </a:r>
            <a:r>
              <a:rPr lang="en-US" altLang="ko-KR" sz="1500" smtClean="0">
                <a:latin typeface="+mn-ea"/>
                <a:ea typeface="+mn-ea"/>
              </a:rPr>
              <a:t>)</a:t>
            </a:r>
            <a:r>
              <a:rPr lang="ko-KR" altLang="en-US" sz="1500" smtClean="0">
                <a:latin typeface="+mn-ea"/>
                <a:ea typeface="+mn-ea"/>
              </a:rPr>
              <a:t>이 있을 때마다 확인해야 한다</a:t>
            </a:r>
            <a:r>
              <a:rPr lang="en-US" altLang="ko-KR" sz="1500" smtClean="0">
                <a:latin typeface="+mn-ea"/>
                <a:ea typeface="+mn-ea"/>
              </a:rPr>
              <a:t>.</a:t>
            </a:r>
            <a:endParaRPr lang="ko-KR" altLang="en-US" sz="15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 </a:t>
            </a:r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472608"/>
          </a:xfrm>
        </p:spPr>
        <p:txBody>
          <a:bodyPr/>
          <a:lstStyle/>
          <a:p>
            <a:pPr marL="216000" indent="-216000"/>
            <a:r>
              <a:rPr lang="ko-KR" altLang="en-US" b="0" dirty="0" smtClean="0"/>
              <a:t>삽입 </a:t>
            </a:r>
            <a:r>
              <a:rPr lang="en-US" altLang="ko-KR" b="0" dirty="0" smtClean="0"/>
              <a:t>: </a:t>
            </a:r>
            <a:r>
              <a:rPr lang="ko-KR" altLang="en-US" b="0" dirty="0" err="1" smtClean="0"/>
              <a:t>기본키</a:t>
            </a:r>
            <a:r>
              <a:rPr lang="ko-KR" altLang="en-US" b="0" dirty="0" smtClean="0"/>
              <a:t> 값이 같으면 삽입이 금지됨</a:t>
            </a:r>
            <a:r>
              <a:rPr lang="en-US" altLang="ko-KR" b="0" dirty="0" smtClean="0"/>
              <a:t>.</a:t>
            </a:r>
          </a:p>
          <a:p>
            <a:pPr marL="216000" indent="-216000"/>
            <a:r>
              <a:rPr lang="ko-KR" altLang="en-US" b="0" dirty="0" smtClean="0"/>
              <a:t>수정 </a:t>
            </a:r>
            <a:r>
              <a:rPr lang="en-US" altLang="ko-KR" b="0" dirty="0" smtClean="0"/>
              <a:t>: </a:t>
            </a:r>
            <a:r>
              <a:rPr lang="ko-KR" altLang="en-US" b="0" dirty="0" err="1" smtClean="0"/>
              <a:t>기본키</a:t>
            </a:r>
            <a:r>
              <a:rPr lang="ko-KR" altLang="en-US" b="0" dirty="0" smtClean="0"/>
              <a:t> 값이 같거나 </a:t>
            </a:r>
            <a:r>
              <a:rPr lang="en-US" altLang="ko-KR" b="0" dirty="0" smtClean="0"/>
              <a:t>NULL</a:t>
            </a:r>
            <a:r>
              <a:rPr lang="ko-KR" altLang="en-US" b="0" dirty="0" smtClean="0"/>
              <a:t>로도 수정이 금지됨</a:t>
            </a:r>
            <a:r>
              <a:rPr lang="en-US" altLang="ko-KR" b="0" dirty="0" smtClean="0"/>
              <a:t>.</a:t>
            </a:r>
          </a:p>
          <a:p>
            <a:pPr marL="216000" indent="-216000"/>
            <a:r>
              <a:rPr lang="ko-KR" altLang="en-US" b="0" dirty="0" smtClean="0"/>
              <a:t>삭제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특별한 확인이 필요하지 않으며 즉시 수행함</a:t>
            </a:r>
            <a:r>
              <a:rPr lang="en-US" altLang="ko-KR" b="0" dirty="0" smtClean="0"/>
              <a:t>.</a:t>
            </a:r>
          </a:p>
          <a:p>
            <a:pPr marL="216000" indent="-216000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16730"/>
              </p:ext>
            </p:extLst>
          </p:nvPr>
        </p:nvGraphicFramePr>
        <p:xfrm>
          <a:off x="956742" y="239005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61656"/>
              </p:ext>
            </p:extLst>
          </p:nvPr>
        </p:nvGraphicFramePr>
        <p:xfrm>
          <a:off x="956742" y="476632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48584"/>
              </p:ext>
            </p:extLst>
          </p:nvPr>
        </p:nvGraphicFramePr>
        <p:xfrm>
          <a:off x="4341118" y="476632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4734" y="352732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065437" y="447828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9373" y="4118248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(501,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420096" y="447828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4032" y="4118248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(NULL,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4894" y="440628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6312" y="440628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4734" y="60624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수행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기본키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충돌 및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NULL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삽입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ko-KR" altLang="en-US" sz="1600" dirty="0" smtClean="0">
                <a:latin typeface="+mn-ea"/>
              </a:rPr>
              <a:t>학과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부모 </a:t>
            </a:r>
            <a:r>
              <a:rPr lang="ko-KR" altLang="en-US" sz="1600" dirty="0" err="1" smtClean="0">
                <a:latin typeface="+mn-ea"/>
              </a:rPr>
              <a:t>릴레이션</a:t>
            </a:r>
            <a:r>
              <a:rPr lang="en-US" altLang="ko-KR" sz="1600" dirty="0" smtClean="0">
                <a:latin typeface="+mn-ea"/>
              </a:rPr>
              <a:t>) : </a:t>
            </a:r>
            <a:r>
              <a:rPr lang="ko-KR" altLang="en-US" sz="1600" dirty="0" err="1" smtClean="0">
                <a:latin typeface="+mn-ea"/>
              </a:rPr>
              <a:t>투플</a:t>
            </a:r>
            <a:r>
              <a:rPr lang="ko-KR" altLang="en-US" sz="1600" dirty="0" smtClean="0">
                <a:latin typeface="+mn-ea"/>
              </a:rPr>
              <a:t> 삽입한 후 수행하면 정상적으로 진행된다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 smtClean="0">
                <a:latin typeface="+mn-ea"/>
              </a:rPr>
              <a:t>학생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자식 </a:t>
            </a:r>
            <a:r>
              <a:rPr lang="ko-KR" altLang="en-US" sz="1600" dirty="0" err="1" smtClean="0">
                <a:latin typeface="+mn-ea"/>
              </a:rPr>
              <a:t>릴레이션</a:t>
            </a:r>
            <a:r>
              <a:rPr lang="en-US" altLang="ko-KR" sz="1600" dirty="0" smtClean="0">
                <a:latin typeface="+mn-ea"/>
              </a:rPr>
              <a:t>) : </a:t>
            </a:r>
            <a:r>
              <a:rPr lang="ko-KR" altLang="en-US" sz="1600" dirty="0" err="1" smtClean="0">
                <a:latin typeface="+mn-ea"/>
              </a:rPr>
              <a:t>참조받는</a:t>
            </a:r>
            <a:r>
              <a:rPr lang="ko-KR" altLang="en-US" sz="1600" dirty="0" smtClean="0">
                <a:latin typeface="+mn-ea"/>
              </a:rPr>
              <a:t> 테이블에 </a:t>
            </a:r>
            <a:r>
              <a:rPr lang="ko-KR" altLang="en-US" sz="1600" dirty="0" err="1" smtClean="0">
                <a:latin typeface="+mn-ea"/>
              </a:rPr>
              <a:t>외래키</a:t>
            </a:r>
            <a:r>
              <a:rPr lang="ko-KR" altLang="en-US" sz="1600" dirty="0" smtClean="0">
                <a:latin typeface="+mn-ea"/>
              </a:rPr>
              <a:t> 값이 없으므로 삽입이 금지된다</a:t>
            </a:r>
            <a:r>
              <a:rPr lang="en-US" altLang="ko-KR" sz="1600" b="1" dirty="0" smtClean="0">
                <a:latin typeface="+mn-ea"/>
              </a:rPr>
              <a:t>. 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89115"/>
              </p:ext>
            </p:extLst>
          </p:nvPr>
        </p:nvGraphicFramePr>
        <p:xfrm>
          <a:off x="971600" y="285293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49856"/>
              </p:ext>
            </p:extLst>
          </p:nvPr>
        </p:nvGraphicFramePr>
        <p:xfrm>
          <a:off x="4139952" y="2852936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자식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학과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부모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3023828" y="4113076"/>
            <a:ext cx="21602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840" y="4221088"/>
            <a:ext cx="14401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 flipH="1" flipV="1">
            <a:off x="4211960" y="3861048"/>
            <a:ext cx="7200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423212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79712" y="4725144"/>
            <a:ext cx="309634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</a:t>
            </a: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 </a:t>
            </a:r>
            <a:r>
              <a:rPr lang="ko-KR" altLang="en-US" sz="1400" b="1" dirty="0" smtClean="0">
                <a:latin typeface="+mn-ea"/>
                <a:ea typeface="+mn-ea"/>
              </a:rPr>
              <a:t>학생관리 데이터베이스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5408" y="2843411"/>
            <a:ext cx="960487" cy="1152128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39952" y="2852936"/>
            <a:ext cx="864096" cy="648072"/>
          </a:xfrm>
          <a:prstGeom prst="rect">
            <a:avLst/>
          </a:prstGeom>
          <a:solidFill>
            <a:schemeClr val="accent3">
              <a:lumMod val="75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24936" cy="5472608"/>
          </a:xfrm>
        </p:spPr>
        <p:txBody>
          <a:bodyPr/>
          <a:lstStyle/>
          <a:p>
            <a:pPr marL="216000" indent="-216000"/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sz="1600" dirty="0" smtClean="0">
                <a:latin typeface="+mn-ea"/>
              </a:rPr>
              <a:t>학과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부모 </a:t>
            </a:r>
            <a:r>
              <a:rPr lang="ko-KR" altLang="en-US" sz="1600" dirty="0" err="1" smtClean="0">
                <a:latin typeface="+mn-ea"/>
              </a:rPr>
              <a:t>릴레이션</a:t>
            </a:r>
            <a:r>
              <a:rPr lang="en-US" altLang="ko-KR" sz="1600" dirty="0" smtClean="0">
                <a:latin typeface="+mn-ea"/>
              </a:rPr>
              <a:t>) : </a:t>
            </a:r>
            <a:r>
              <a:rPr lang="ko-KR" altLang="en-US" sz="1600" dirty="0" smtClean="0">
                <a:latin typeface="+mn-ea"/>
              </a:rPr>
              <a:t>참조하는 테이블을 같이 삭제할 수 있어서 금지하거나 다른 추가 작업이 필요함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학생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자식 </a:t>
            </a:r>
            <a:r>
              <a:rPr lang="ko-KR" altLang="en-US" sz="1600" dirty="0" err="1" smtClean="0">
                <a:latin typeface="+mn-ea"/>
              </a:rPr>
              <a:t>릴레이션</a:t>
            </a:r>
            <a:r>
              <a:rPr lang="en-US" altLang="ko-KR" sz="1600" dirty="0" smtClean="0">
                <a:latin typeface="+mn-ea"/>
              </a:rPr>
              <a:t>) : </a:t>
            </a:r>
            <a:r>
              <a:rPr lang="ko-KR" altLang="en-US" sz="1600" dirty="0" smtClean="0">
                <a:latin typeface="+mn-ea"/>
              </a:rPr>
              <a:t>바로 삭제 가능함</a:t>
            </a:r>
            <a:r>
              <a:rPr lang="en-US" altLang="ko-KR" sz="1600" smtClean="0">
                <a:latin typeface="+mn-ea"/>
              </a:rPr>
              <a:t>. </a:t>
            </a:r>
            <a:endParaRPr lang="en-US" altLang="ko-KR" sz="1600" dirty="0">
              <a:latin typeface="+mn-ea"/>
            </a:endParaRPr>
          </a:p>
          <a:p>
            <a:pPr marL="288000" lvl="1" indent="0"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부모 </a:t>
            </a:r>
            <a:r>
              <a:rPr lang="ko-KR" altLang="en-US" sz="1600" dirty="0" err="1" smtClean="0"/>
              <a:t>릴레이션에서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투플을</a:t>
            </a:r>
            <a:r>
              <a:rPr lang="ko-KR" altLang="en-US" sz="1600" dirty="0" smtClean="0"/>
              <a:t> 삭제할 경우 참조 </a:t>
            </a:r>
            <a:r>
              <a:rPr lang="ko-KR" altLang="en-US" sz="1600" dirty="0" err="1" smtClean="0"/>
              <a:t>무결성</a:t>
            </a:r>
            <a:r>
              <a:rPr lang="ko-KR" altLang="en-US" sz="1600" dirty="0" smtClean="0"/>
              <a:t> 조건을 수행하기 위한 고려사항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b="0" dirty="0" smtClean="0"/>
              <a:t>즉시 작업을 중지</a:t>
            </a:r>
            <a:endParaRPr lang="en-US" altLang="ko-KR" b="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b="0" dirty="0" smtClean="0"/>
              <a:t>	</a:t>
            </a:r>
            <a:r>
              <a:rPr lang="en-US" altLang="ko-KR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</a:t>
            </a:r>
            <a:r>
              <a:rPr lang="en-US" altLang="ko-KR" b="0" dirty="0" smtClean="0">
                <a:sym typeface="Wingdings"/>
              </a:rPr>
              <a:t> </a:t>
            </a:r>
            <a:r>
              <a:rPr lang="ko-KR" altLang="en-US" b="0" dirty="0" smtClean="0"/>
              <a:t>자식 </a:t>
            </a:r>
            <a:r>
              <a:rPr lang="ko-KR" altLang="en-US" b="0" dirty="0" err="1" smtClean="0"/>
              <a:t>릴레이션의</a:t>
            </a:r>
            <a:r>
              <a:rPr lang="ko-KR" altLang="en-US" b="0" dirty="0" smtClean="0"/>
              <a:t> 관련 </a:t>
            </a:r>
            <a:r>
              <a:rPr lang="ko-KR" altLang="en-US" b="0" dirty="0" err="1" smtClean="0"/>
              <a:t>투플을</a:t>
            </a:r>
            <a:r>
              <a:rPr lang="ko-KR" altLang="en-US" b="0" dirty="0" smtClean="0"/>
              <a:t> 삭제</a:t>
            </a:r>
            <a:endParaRPr lang="en-US" altLang="ko-KR" b="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b="0" dirty="0" smtClean="0"/>
              <a:t>	</a:t>
            </a:r>
            <a:r>
              <a:rPr lang="en-US" altLang="ko-KR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</a:t>
            </a:r>
            <a:r>
              <a:rPr lang="en-US" altLang="ko-KR" b="0" dirty="0" smtClean="0">
                <a:sym typeface="Wingdings"/>
              </a:rPr>
              <a:t> </a:t>
            </a:r>
            <a:r>
              <a:rPr lang="ko-KR" altLang="en-US" b="0" dirty="0" smtClean="0"/>
              <a:t>초기에 설정된 다른 어떤 값으로 변경</a:t>
            </a:r>
            <a:endParaRPr lang="en-US" altLang="ko-KR" b="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b="0" dirty="0" smtClean="0"/>
              <a:t>	</a:t>
            </a:r>
            <a:r>
              <a:rPr lang="en-US" altLang="ko-KR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</a:t>
            </a:r>
            <a:r>
              <a:rPr lang="en-US" altLang="ko-KR" b="0" dirty="0" smtClean="0">
                <a:sym typeface="Wingdings"/>
              </a:rPr>
              <a:t> </a:t>
            </a:r>
            <a:r>
              <a:rPr lang="en-US" altLang="ko-KR" b="0" dirty="0" smtClean="0"/>
              <a:t>NULL </a:t>
            </a:r>
            <a:r>
              <a:rPr lang="ko-KR" altLang="en-US" b="0" smtClean="0"/>
              <a:t>값으로 설정</a:t>
            </a:r>
            <a:endParaRPr lang="en-US" altLang="ko-KR" dirty="0" smtClean="0"/>
          </a:p>
          <a:p>
            <a:pPr marL="216000" indent="-216000">
              <a:spcBef>
                <a:spcPts val="1200"/>
              </a:spcBef>
            </a:pP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ko-KR" altLang="en-US" sz="1600" b="0" dirty="0" smtClean="0">
                <a:latin typeface="+mn-ea"/>
              </a:rPr>
              <a:t>삭제와 삽입 명령이 연속해서 </a:t>
            </a:r>
            <a:r>
              <a:rPr lang="ko-KR" altLang="en-US" sz="1600" b="0" smtClean="0">
                <a:latin typeface="+mn-ea"/>
              </a:rPr>
              <a:t>수행됨</a:t>
            </a:r>
            <a:r>
              <a:rPr lang="en-US" altLang="ko-KR" sz="1600" b="0" smtClean="0">
                <a:latin typeface="+mn-ea"/>
              </a:rPr>
              <a:t>.</a:t>
            </a:r>
          </a:p>
          <a:p>
            <a:pPr lvl="1"/>
            <a:r>
              <a:rPr lang="ko-KR" altLang="en-US" sz="1600" b="0" smtClean="0">
                <a:latin typeface="+mn-ea"/>
              </a:rPr>
              <a:t>부모 </a:t>
            </a:r>
            <a:r>
              <a:rPr lang="ko-KR" altLang="en-US" sz="1600" b="0" dirty="0" err="1" smtClean="0">
                <a:latin typeface="+mn-ea"/>
              </a:rPr>
              <a:t>릴레이션의</a:t>
            </a:r>
            <a:r>
              <a:rPr lang="ko-KR" altLang="en-US" sz="1600" b="0" dirty="0" smtClean="0">
                <a:latin typeface="+mn-ea"/>
              </a:rPr>
              <a:t> 수정이 일어날 경우 삭제 옵션에 따라 처리된 후 문제가 없으면 다시 삽입 제약조건에 따라 처리됨</a:t>
            </a:r>
            <a:r>
              <a:rPr lang="en-US" altLang="ko-KR" sz="1600" b="0" dirty="0" smtClean="0">
                <a:latin typeface="+mn-ea"/>
              </a:rPr>
              <a:t>.</a:t>
            </a:r>
            <a:endParaRPr lang="ko-KR" altLang="en-US" sz="1600" b="0" dirty="0" smtClean="0">
              <a:latin typeface="+mn-ea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904" y="1052736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 : </a:t>
            </a:r>
            <a:r>
              <a:rPr lang="ko-KR" altLang="en-US" dirty="0" smtClean="0"/>
              <a:t>행과 열로 구성된 테이블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72343"/>
              </p:ext>
            </p:extLst>
          </p:nvPr>
        </p:nvGraphicFramePr>
        <p:xfrm>
          <a:off x="1010464" y="2060846"/>
          <a:ext cx="7416825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한글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라고 하지 않음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 model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 모델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database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데이터베이스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algebra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relationship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0464" y="17008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 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관련된 한글 용어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05419"/>
              </p:ext>
            </p:extLst>
          </p:nvPr>
        </p:nvGraphicFramePr>
        <p:xfrm>
          <a:off x="395536" y="1556792"/>
          <a:ext cx="8424936" cy="3096345"/>
        </p:xfrm>
        <a:graphic>
          <a:graphicData uri="http://schemas.openxmlformats.org/drawingml/2006/table">
            <a:tbl>
              <a:tblPr/>
              <a:tblGrid>
                <a:gridCol w="1368152"/>
                <a:gridCol w="3384376"/>
                <a:gridCol w="3672408"/>
              </a:tblGrid>
              <a:tr h="422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68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RESTRICTED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릴레이션에서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참조하고 있을 경우 부모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작업을 </a:t>
                      </a:r>
                      <a:r>
                        <a:rPr lang="ko-KR" altLang="en-US" sz="1300" dirty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거부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거부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9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CASCADE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관련 </a:t>
                      </a:r>
                      <a:r>
                        <a:rPr lang="ko-KR" altLang="en-US" sz="1300" dirty="0" err="1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300" dirty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 같이 삭제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1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미리 설정해둔 </a:t>
                      </a:r>
                      <a:r>
                        <a:rPr lang="ko-KR" altLang="en-US" sz="1300" dirty="0" smtClean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300" dirty="0" smtClean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1300" dirty="0" smtClean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300" dirty="0" smtClean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으로 변경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다른 학과로 자동 배정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관련 </a:t>
                      </a:r>
                      <a:r>
                        <a:rPr lang="ko-KR" altLang="en-US" sz="1300" dirty="0" err="1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300" dirty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300" dirty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값으로 설정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(NULL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허가한 경우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1115489"/>
            <a:ext cx="72728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표</a:t>
            </a:r>
            <a:r>
              <a:rPr lang="en-US" altLang="ko-KR" sz="16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smtClean="0">
                <a:latin typeface="+mn-ea"/>
                <a:ea typeface="+mn-ea"/>
              </a:rPr>
              <a:t>참조 </a:t>
            </a:r>
            <a:r>
              <a:rPr lang="ko-KR" altLang="en-US" sz="1600" b="1" dirty="0" err="1" smtClean="0">
                <a:latin typeface="+mn-ea"/>
                <a:ea typeface="+mn-ea"/>
              </a:rPr>
              <a:t>무결성</a:t>
            </a:r>
            <a:r>
              <a:rPr lang="ko-KR" altLang="en-US" sz="1600" b="1" dirty="0" smtClean="0">
                <a:latin typeface="+mn-ea"/>
                <a:ea typeface="+mn-ea"/>
              </a:rPr>
              <a:t> 제약조건의 옵션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부모 </a:t>
            </a:r>
            <a:r>
              <a:rPr lang="ko-KR" altLang="en-US" sz="1600" b="1" dirty="0" err="1" smtClean="0">
                <a:latin typeface="+mn-ea"/>
                <a:ea typeface="+mn-ea"/>
              </a:rPr>
              <a:t>릴레이션에서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  <a:ea typeface="+mn-ea"/>
              </a:rPr>
              <a:t>투플을</a:t>
            </a:r>
            <a:r>
              <a:rPr lang="ko-KR" altLang="en-US" sz="1600" b="1" dirty="0" smtClean="0">
                <a:latin typeface="+mn-ea"/>
                <a:ea typeface="+mn-ea"/>
              </a:rPr>
              <a:t> 삭제할 경우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33973"/>
              </p:ext>
            </p:extLst>
          </p:nvPr>
        </p:nvGraphicFramePr>
        <p:xfrm>
          <a:off x="1053927" y="177281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01380"/>
              </p:ext>
            </p:extLst>
          </p:nvPr>
        </p:nvGraphicFramePr>
        <p:xfrm>
          <a:off x="4222279" y="1772816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1919" y="14847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0271" y="14847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학과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34447" y="1412776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①삭제 요청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3927" y="5373216"/>
            <a:ext cx="626469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</a:t>
            </a: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mtClean="0">
                <a:latin typeface="+mn-ea"/>
                <a:ea typeface="+mn-ea"/>
              </a:rPr>
              <a:t>참조 </a:t>
            </a:r>
            <a:r>
              <a:rPr lang="ko-KR" altLang="en-US" sz="1400" b="1" dirty="0" err="1" smtClean="0">
                <a:latin typeface="+mn-ea"/>
                <a:ea typeface="+mn-ea"/>
              </a:rPr>
              <a:t>무결성</a:t>
            </a:r>
            <a:r>
              <a:rPr lang="ko-KR" altLang="en-US" sz="1400" b="1" dirty="0" smtClean="0">
                <a:latin typeface="+mn-ea"/>
                <a:ea typeface="+mn-ea"/>
              </a:rPr>
              <a:t> 제약조건에서 부모 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릴레이션의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투플을</a:t>
            </a:r>
            <a:r>
              <a:rPr lang="ko-KR" altLang="en-US" sz="1400" b="1" dirty="0" smtClean="0">
                <a:latin typeface="+mn-ea"/>
                <a:ea typeface="+mn-ea"/>
              </a:rPr>
              <a:t> 삭제할 경우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2998143" y="1556792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214167" y="1340768"/>
            <a:ext cx="14401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438303" y="1556792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718223" y="2320305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718223" y="2564904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3466195" y="2816932"/>
            <a:ext cx="93610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00595" y="1135777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(2001, </a:t>
            </a:r>
            <a:r>
              <a:rPr lang="ko-KR" altLang="en-US" sz="1200" b="1" dirty="0" smtClean="0">
                <a:latin typeface="+mn-ea"/>
                <a:ea typeface="+mn-ea"/>
              </a:rPr>
              <a:t>체육학과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527948" y="1509167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38128" y="1052736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②참조 확인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0231" y="328498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③옵션 선택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6130" y="3789040"/>
            <a:ext cx="7560840" cy="14327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500" smtClean="0">
                <a:latin typeface="+mn-ea"/>
                <a:ea typeface="+mn-ea"/>
              </a:rPr>
              <a:t> RESTRICTED </a:t>
            </a:r>
            <a:r>
              <a:rPr lang="en-US" altLang="ko-KR" sz="1500" dirty="0">
                <a:latin typeface="+mn-ea"/>
                <a:ea typeface="+mn-ea"/>
              </a:rPr>
              <a:t>: </a:t>
            </a:r>
            <a:r>
              <a:rPr lang="ko-KR" altLang="en-US" sz="1500" dirty="0">
                <a:latin typeface="+mn-ea"/>
                <a:ea typeface="+mn-ea"/>
              </a:rPr>
              <a:t>요청한</a:t>
            </a:r>
            <a:r>
              <a:rPr lang="en-US" altLang="ko-KR" sz="1500" dirty="0">
                <a:latin typeface="+mn-ea"/>
                <a:ea typeface="+mn-ea"/>
              </a:rPr>
              <a:t> </a:t>
            </a:r>
            <a:r>
              <a:rPr lang="ko-KR" altLang="en-US" sz="1500" dirty="0">
                <a:latin typeface="+mn-ea"/>
                <a:ea typeface="+mn-ea"/>
              </a:rPr>
              <a:t>삭제 작업중지</a:t>
            </a:r>
            <a:r>
              <a:rPr lang="en-US" altLang="ko-KR" sz="1500" dirty="0">
                <a:latin typeface="+mn-ea"/>
                <a:ea typeface="+mn-ea"/>
              </a:rPr>
              <a:t>(</a:t>
            </a:r>
            <a:r>
              <a:rPr lang="ko-KR" altLang="en-US" sz="1500" dirty="0">
                <a:latin typeface="+mn-ea"/>
                <a:ea typeface="+mn-ea"/>
              </a:rPr>
              <a:t>에러 처리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500" smtClean="0">
                <a:latin typeface="+mn-ea"/>
                <a:ea typeface="+mn-ea"/>
              </a:rPr>
              <a:t> CASCADE </a:t>
            </a:r>
            <a:r>
              <a:rPr lang="en-US" altLang="ko-KR" sz="1500" dirty="0">
                <a:latin typeface="+mn-ea"/>
                <a:ea typeface="+mn-ea"/>
              </a:rPr>
              <a:t>: </a:t>
            </a:r>
            <a:r>
              <a:rPr lang="ko-KR" altLang="en-US" sz="1500" dirty="0" smtClean="0">
                <a:latin typeface="+mn-ea"/>
                <a:ea typeface="+mn-ea"/>
              </a:rPr>
              <a:t>학생 </a:t>
            </a:r>
            <a:r>
              <a:rPr lang="ko-KR" altLang="en-US" sz="1500" dirty="0" err="1" smtClean="0">
                <a:latin typeface="+mn-ea"/>
                <a:ea typeface="+mn-ea"/>
              </a:rPr>
              <a:t>릴레이션의</a:t>
            </a:r>
            <a:r>
              <a:rPr lang="ko-KR" altLang="en-US" sz="1500" dirty="0" smtClean="0">
                <a:latin typeface="+mn-ea"/>
                <a:ea typeface="+mn-ea"/>
              </a:rPr>
              <a:t> </a:t>
            </a:r>
            <a:r>
              <a:rPr lang="ko-KR" altLang="en-US" sz="1500" dirty="0">
                <a:latin typeface="+mn-ea"/>
                <a:ea typeface="+mn-ea"/>
              </a:rPr>
              <a:t>해당 </a:t>
            </a:r>
            <a:r>
              <a:rPr lang="ko-KR" altLang="en-US" sz="1500" dirty="0" err="1" smtClean="0">
                <a:latin typeface="+mn-ea"/>
                <a:ea typeface="+mn-ea"/>
              </a:rPr>
              <a:t>투플을</a:t>
            </a:r>
            <a:r>
              <a:rPr lang="ko-KR" altLang="en-US" sz="1500" dirty="0" smtClean="0">
                <a:latin typeface="+mn-ea"/>
                <a:ea typeface="+mn-ea"/>
              </a:rPr>
              <a:t> </a:t>
            </a:r>
            <a:r>
              <a:rPr lang="ko-KR" altLang="en-US" sz="1500" dirty="0">
                <a:latin typeface="+mn-ea"/>
                <a:ea typeface="+mn-ea"/>
              </a:rPr>
              <a:t>같이 </a:t>
            </a:r>
            <a:r>
              <a:rPr lang="ko-KR" altLang="en-US" sz="1500" dirty="0" smtClean="0">
                <a:latin typeface="+mn-ea"/>
                <a:ea typeface="+mn-ea"/>
              </a:rPr>
              <a:t>연쇄적으로 삭제</a:t>
            </a:r>
            <a:r>
              <a:rPr lang="en-US" altLang="ko-KR" sz="1500" dirty="0" smtClean="0">
                <a:latin typeface="+mn-ea"/>
                <a:ea typeface="+mn-ea"/>
              </a:rPr>
              <a:t>(</a:t>
            </a:r>
            <a:r>
              <a:rPr lang="en-US" altLang="ko-KR" sz="1500" dirty="0">
                <a:latin typeface="+mn-ea"/>
                <a:ea typeface="+mn-ea"/>
              </a:rPr>
              <a:t>CASCADE)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500" smtClean="0">
                <a:latin typeface="+mn-ea"/>
                <a:ea typeface="+mn-ea"/>
              </a:rPr>
              <a:t> 기본값으로 </a:t>
            </a:r>
            <a:r>
              <a:rPr lang="ko-KR" altLang="en-US" sz="1500" dirty="0" smtClean="0">
                <a:latin typeface="+mn-ea"/>
                <a:ea typeface="+mn-ea"/>
              </a:rPr>
              <a:t>변경</a:t>
            </a:r>
            <a:r>
              <a:rPr lang="en-US" altLang="ko-KR" sz="1500" dirty="0" smtClean="0">
                <a:latin typeface="+mn-ea"/>
                <a:ea typeface="+mn-ea"/>
              </a:rPr>
              <a:t>(</a:t>
            </a:r>
            <a:r>
              <a:rPr lang="ko-KR" altLang="en-US" sz="1500" dirty="0">
                <a:latin typeface="+mn-ea"/>
                <a:ea typeface="+mn-ea"/>
              </a:rPr>
              <a:t>미리 </a:t>
            </a:r>
            <a:r>
              <a:rPr lang="ko-KR" altLang="en-US" sz="1500" dirty="0" smtClean="0">
                <a:latin typeface="+mn-ea"/>
                <a:ea typeface="+mn-ea"/>
              </a:rPr>
              <a:t>설정한 </a:t>
            </a:r>
            <a:r>
              <a:rPr lang="ko-KR" altLang="en-US" sz="1500" dirty="0">
                <a:latin typeface="+mn-ea"/>
                <a:ea typeface="+mn-ea"/>
              </a:rPr>
              <a:t>값</a:t>
            </a:r>
            <a:r>
              <a:rPr lang="en-US" altLang="ko-KR" sz="1500" dirty="0">
                <a:latin typeface="+mn-ea"/>
                <a:ea typeface="+mn-ea"/>
              </a:rPr>
              <a:t>, DEFAULT)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500" smtClean="0">
                <a:latin typeface="+mn-ea"/>
                <a:ea typeface="+mn-ea"/>
              </a:rPr>
              <a:t> NULL </a:t>
            </a:r>
            <a:r>
              <a:rPr lang="ko-KR" altLang="en-US" sz="1500" dirty="0">
                <a:latin typeface="+mn-ea"/>
                <a:ea typeface="+mn-ea"/>
              </a:rPr>
              <a:t>값으로 </a:t>
            </a:r>
            <a:r>
              <a:rPr lang="ko-KR" altLang="en-US" sz="1500" dirty="0" smtClean="0">
                <a:latin typeface="+mn-ea"/>
                <a:ea typeface="+mn-ea"/>
              </a:rPr>
              <a:t>설정</a:t>
            </a:r>
            <a:endParaRPr lang="en-US" altLang="ko-KR" sz="15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7920880" cy="38884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외래키</a:t>
            </a:r>
            <a:r>
              <a:rPr lang="en-US" altLang="ko-KR" sz="1400" dirty="0" smtClean="0"/>
              <a:t>(FK, Foreign Key)</a:t>
            </a:r>
            <a:r>
              <a:rPr lang="ko-KR" altLang="en-US" sz="1400" dirty="0" smtClean="0"/>
              <a:t>에 대한 설명으로 옳은 것은</a:t>
            </a:r>
            <a:r>
              <a:rPr lang="en-US" altLang="ko-KR" sz="1400" dirty="0" smtClean="0"/>
              <a:t>?</a:t>
            </a:r>
            <a:endParaRPr lang="ko-KR" altLang="en-US" sz="1400" dirty="0" smtClean="0"/>
          </a:p>
          <a:p>
            <a:pPr marL="104775" lvl="1" indent="0">
              <a:buNone/>
            </a:pPr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err="1" smtClean="0"/>
              <a:t>릴레이션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R1</a:t>
            </a:r>
            <a:r>
              <a:rPr lang="ko-KR" altLang="en-US" sz="1400" dirty="0" smtClean="0"/>
              <a:t>에 속한 속성 집합 </a:t>
            </a:r>
            <a:r>
              <a:rPr lang="en-US" altLang="ko-KR" sz="1400" dirty="0" smtClean="0"/>
              <a:t>FK</a:t>
            </a:r>
            <a:r>
              <a:rPr lang="ko-KR" altLang="en-US" sz="1400" dirty="0" smtClean="0"/>
              <a:t>가 다른 </a:t>
            </a:r>
            <a:r>
              <a:rPr lang="ko-KR" altLang="en-US" sz="1400" dirty="0" err="1" smtClean="0"/>
              <a:t>릴레이션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R2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기본키인</a:t>
            </a:r>
            <a:r>
              <a:rPr lang="ko-KR" altLang="en-US" sz="1400" dirty="0" smtClean="0"/>
              <a:t> 것을 말한다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marL="104775" lvl="1" indent="0">
              <a:buNone/>
            </a:pPr>
            <a:r>
              <a:rPr lang="ko-KR" altLang="en-US" sz="1400" dirty="0" smtClean="0"/>
              <a:t>② </a:t>
            </a:r>
            <a:r>
              <a:rPr lang="ko-KR" altLang="en-US" sz="1400" dirty="0" err="1" smtClean="0"/>
              <a:t>외래키와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외래키가</a:t>
            </a:r>
            <a:r>
              <a:rPr lang="ko-KR" altLang="en-US" sz="1400" dirty="0" smtClean="0"/>
              <a:t> 참조하는 </a:t>
            </a:r>
            <a:r>
              <a:rPr lang="ko-KR" altLang="en-US" sz="1400" dirty="0" err="1" smtClean="0"/>
              <a:t>기본키가</a:t>
            </a:r>
            <a:r>
              <a:rPr lang="ko-KR" altLang="en-US" sz="1400" dirty="0" smtClean="0"/>
              <a:t> 정의된 도메인은 다를 수도 있다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marL="104775" lvl="1" indent="0">
              <a:buNone/>
            </a:pPr>
            <a:r>
              <a:rPr lang="ko-KR" altLang="en-US" sz="1400" dirty="0" smtClean="0"/>
              <a:t>③ </a:t>
            </a:r>
            <a:r>
              <a:rPr lang="ko-KR" altLang="en-US" sz="1400" dirty="0" err="1" smtClean="0"/>
              <a:t>외래키는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NULL </a:t>
            </a:r>
            <a:r>
              <a:rPr lang="ko-KR" altLang="en-US" sz="1400" dirty="0" smtClean="0"/>
              <a:t>값을 가질 수 없다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marL="104775" lvl="1" indent="0">
              <a:buNone/>
            </a:pPr>
            <a:r>
              <a:rPr lang="ko-KR" altLang="en-US" sz="1400" dirty="0" smtClean="0"/>
              <a:t>④ 둘 이상의 </a:t>
            </a:r>
            <a:r>
              <a:rPr lang="ko-KR" altLang="en-US" sz="1400" dirty="0" err="1" smtClean="0"/>
              <a:t>후보키</a:t>
            </a:r>
            <a:r>
              <a:rPr lang="ko-KR" altLang="en-US" sz="1400" dirty="0" smtClean="0"/>
              <a:t> 중에서 하나를 선정하여 대표로 삼은 키를 말한다</a:t>
            </a:r>
            <a:r>
              <a:rPr lang="en-US" altLang="ko-KR" sz="1400" dirty="0" smtClean="0"/>
              <a:t>.(</a:t>
            </a:r>
            <a:r>
              <a:rPr lang="ko-KR" altLang="en-US" sz="1400" dirty="0" err="1" smtClean="0"/>
              <a:t>기본키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pPr marL="177800" indent="-177800">
              <a:spcBef>
                <a:spcPts val="600"/>
              </a:spcBef>
              <a:buNone/>
            </a:pPr>
            <a:r>
              <a:rPr lang="en-US" altLang="ko-KR" sz="1400" dirty="0"/>
              <a:t>5. </a:t>
            </a:r>
            <a:r>
              <a:rPr lang="ko-KR" altLang="en-US" sz="1400" dirty="0"/>
              <a:t>한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기본키를</a:t>
            </a:r>
            <a:r>
              <a:rPr lang="ko-KR" altLang="en-US" sz="1400" dirty="0"/>
              <a:t> 구성하는 어떠한 속성 값도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값이나 </a:t>
            </a:r>
            <a:r>
              <a:rPr lang="ko-KR" altLang="en-US" sz="1400" dirty="0" err="1"/>
              <a:t>중복값을</a:t>
            </a:r>
            <a:r>
              <a:rPr lang="ko-KR" altLang="en-US" sz="1400" dirty="0"/>
              <a:t> 가질 수 없다는 것을 의미하는 제약조건은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104775" lvl="1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①</a:t>
            </a:r>
            <a:r>
              <a:rPr lang="ko-KR" altLang="en-US" sz="1400" dirty="0"/>
              <a:t> 개체 </a:t>
            </a:r>
            <a:r>
              <a:rPr lang="ko-KR" altLang="en-US" sz="1400" dirty="0" err="1"/>
              <a:t>무결성</a:t>
            </a:r>
            <a:r>
              <a:rPr lang="ko-KR" altLang="en-US" sz="1400" dirty="0"/>
              <a:t> 제약조건 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② </a:t>
            </a:r>
            <a:r>
              <a:rPr lang="ko-KR" altLang="en-US" sz="1400" dirty="0"/>
              <a:t>참조 </a:t>
            </a:r>
            <a:r>
              <a:rPr lang="ko-KR" altLang="en-US" sz="1400" dirty="0" err="1"/>
              <a:t>무결성</a:t>
            </a:r>
            <a:r>
              <a:rPr lang="ko-KR" altLang="en-US" sz="1400" dirty="0"/>
              <a:t> 제약조건</a:t>
            </a:r>
          </a:p>
          <a:p>
            <a:pPr marL="104775" lvl="1" indent="0">
              <a:buNone/>
            </a:pPr>
            <a:r>
              <a:rPr lang="ko-KR" altLang="en-US" sz="1400" dirty="0"/>
              <a:t>③ 보안 </a:t>
            </a:r>
            <a:r>
              <a:rPr lang="ko-KR" altLang="en-US" sz="1400" dirty="0" err="1"/>
              <a:t>무결성</a:t>
            </a:r>
            <a:r>
              <a:rPr lang="ko-KR" altLang="en-US" sz="1400" dirty="0"/>
              <a:t> 제약조건 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④ </a:t>
            </a:r>
            <a:r>
              <a:rPr lang="ko-KR" altLang="en-US" sz="1400" dirty="0"/>
              <a:t>정보 </a:t>
            </a:r>
            <a:r>
              <a:rPr lang="ko-KR" altLang="en-US" sz="1400" dirty="0" err="1"/>
              <a:t>무결성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제약조건</a:t>
            </a:r>
            <a:r>
              <a:rPr lang="en-US" altLang="ko-KR" sz="1400" dirty="0" smtClean="0"/>
              <a:t> </a:t>
            </a:r>
          </a:p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kumimoji="1" lang="en-US" altLang="ko-KR" sz="1400" dirty="0">
                <a:solidFill>
                  <a:schemeClr val="accent4"/>
                </a:solidFill>
                <a:latin typeface="+mj-ea"/>
                <a:ea typeface="+mj-ea"/>
              </a:rPr>
              <a:t>11. </a:t>
            </a:r>
            <a:r>
              <a:rPr kumimoji="1" lang="ko-KR" altLang="en-US" sz="1400" dirty="0">
                <a:solidFill>
                  <a:schemeClr val="accent4"/>
                </a:solidFill>
                <a:latin typeface="+mj-ea"/>
                <a:ea typeface="+mj-ea"/>
              </a:rPr>
              <a:t>다음은 </a:t>
            </a:r>
            <a:r>
              <a:rPr kumimoji="1" lang="ko-KR" altLang="en-US" sz="1400" dirty="0" err="1" smtClean="0">
                <a:solidFill>
                  <a:schemeClr val="accent4"/>
                </a:solidFill>
                <a:latin typeface="+mj-ea"/>
                <a:ea typeface="+mj-ea"/>
              </a:rPr>
              <a:t>릴레이션에서</a:t>
            </a:r>
            <a:r>
              <a:rPr kumimoji="1" lang="en-US" altLang="ko-KR" sz="140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dirty="0" smtClean="0">
                <a:solidFill>
                  <a:schemeClr val="accent4"/>
                </a:solidFill>
                <a:latin typeface="+mj-ea"/>
                <a:ea typeface="+mj-ea"/>
              </a:rPr>
              <a:t>더는 </a:t>
            </a:r>
            <a:r>
              <a:rPr kumimoji="1" lang="ko-KR" altLang="en-US" sz="1400" dirty="0">
                <a:solidFill>
                  <a:schemeClr val="accent4"/>
                </a:solidFill>
                <a:latin typeface="+mj-ea"/>
                <a:ea typeface="+mj-ea"/>
              </a:rPr>
              <a:t>삽입되는 데이터가 없다고 </a:t>
            </a:r>
            <a:r>
              <a:rPr kumimoji="1" lang="ko-KR" altLang="en-US" sz="1400" dirty="0" smtClean="0">
                <a:solidFill>
                  <a:schemeClr val="accent4"/>
                </a:solidFill>
                <a:latin typeface="+mj-ea"/>
                <a:ea typeface="+mj-ea"/>
              </a:rPr>
              <a:t>가정한다</a:t>
            </a:r>
            <a:r>
              <a:rPr kumimoji="1" lang="en-US" altLang="ko-KR" sz="1400" dirty="0" smtClean="0">
                <a:solidFill>
                  <a:schemeClr val="accent4"/>
                </a:solidFill>
                <a:latin typeface="+mj-ea"/>
                <a:ea typeface="+mj-ea"/>
              </a:rPr>
              <a:t>. </a:t>
            </a:r>
            <a:r>
              <a:rPr kumimoji="1" lang="ko-KR" altLang="en-US" sz="1400" dirty="0" smtClean="0">
                <a:solidFill>
                  <a:schemeClr val="accent4"/>
                </a:solidFill>
                <a:latin typeface="+mj-ea"/>
                <a:ea typeface="+mj-ea"/>
              </a:rPr>
              <a:t>다음 물음에 </a:t>
            </a:r>
            <a:r>
              <a:rPr kumimoji="1" lang="ko-KR" altLang="en-US" sz="1400" dirty="0">
                <a:solidFill>
                  <a:schemeClr val="accent4"/>
                </a:solidFill>
                <a:latin typeface="+mj-ea"/>
                <a:ea typeface="+mj-ea"/>
              </a:rPr>
              <a:t>답하여라</a:t>
            </a:r>
            <a:r>
              <a:rPr kumimoji="1" lang="en-US" altLang="ko-KR" sz="1400" dirty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</a:p>
          <a:p>
            <a:pPr marL="104775" lvl="1" indent="0" algn="just" latinLnBrk="0">
              <a:spcBef>
                <a:spcPct val="0"/>
              </a:spcBef>
              <a:buNone/>
            </a:pPr>
            <a:r>
              <a:rPr kumimoji="1" lang="en-US" altLang="ko-KR" sz="1400" dirty="0" smtClean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kumimoji="1" lang="en-US" altLang="ko-KR" sz="1400" dirty="0">
                <a:solidFill>
                  <a:schemeClr val="accent4"/>
                </a:solidFill>
                <a:latin typeface="+mj-ea"/>
                <a:ea typeface="+mj-ea"/>
              </a:rPr>
              <a:t>1) </a:t>
            </a:r>
            <a:r>
              <a:rPr kumimoji="1" lang="ko-KR" altLang="en-US" sz="1400" dirty="0" err="1">
                <a:solidFill>
                  <a:schemeClr val="accent4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sz="140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chemeClr val="accent4"/>
                </a:solidFill>
                <a:latin typeface="+mj-ea"/>
                <a:ea typeface="+mj-ea"/>
              </a:rPr>
              <a:t>R</a:t>
            </a:r>
            <a:r>
              <a:rPr kumimoji="1" lang="ko-KR" altLang="en-US" sz="1400" dirty="0">
                <a:solidFill>
                  <a:schemeClr val="accent4"/>
                </a:solidFill>
                <a:latin typeface="+mj-ea"/>
                <a:ea typeface="+mj-ea"/>
              </a:rPr>
              <a:t>과 </a:t>
            </a:r>
            <a:r>
              <a:rPr kumimoji="1" lang="en-US" altLang="ko-KR" sz="1400" dirty="0">
                <a:solidFill>
                  <a:schemeClr val="accent4"/>
                </a:solidFill>
                <a:latin typeface="+mj-ea"/>
                <a:ea typeface="+mj-ea"/>
              </a:rPr>
              <a:t>S</a:t>
            </a:r>
            <a:r>
              <a:rPr kumimoji="1" lang="ko-KR" altLang="en-US" sz="1400" dirty="0">
                <a:solidFill>
                  <a:schemeClr val="accent4"/>
                </a:solidFill>
                <a:latin typeface="+mj-ea"/>
                <a:ea typeface="+mj-ea"/>
              </a:rPr>
              <a:t>의 </a:t>
            </a:r>
            <a:r>
              <a:rPr kumimoji="1" lang="ko-KR" altLang="en-US" sz="1400" dirty="0" err="1">
                <a:solidFill>
                  <a:schemeClr val="accent4"/>
                </a:solidFill>
                <a:latin typeface="+mj-ea"/>
                <a:ea typeface="+mj-ea"/>
              </a:rPr>
              <a:t>후보키를</a:t>
            </a:r>
            <a:r>
              <a:rPr kumimoji="1" lang="ko-KR" altLang="en-US" sz="1400" dirty="0">
                <a:solidFill>
                  <a:schemeClr val="accent4"/>
                </a:solidFill>
                <a:latin typeface="+mj-ea"/>
                <a:ea typeface="+mj-ea"/>
              </a:rPr>
              <a:t> 모두 </a:t>
            </a:r>
            <a:r>
              <a:rPr kumimoji="1" lang="ko-KR" altLang="en-US" sz="1400" dirty="0" smtClean="0">
                <a:solidFill>
                  <a:schemeClr val="accent4"/>
                </a:solidFill>
                <a:latin typeface="+mj-ea"/>
                <a:ea typeface="+mj-ea"/>
              </a:rPr>
              <a:t>보이시오</a:t>
            </a:r>
            <a:r>
              <a:rPr kumimoji="1" lang="en-US" altLang="ko-KR" sz="1400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kumimoji="1" lang="en-US" altLang="ko-KR" sz="14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104775" lvl="1" indent="0" algn="just" latinLnBrk="0">
              <a:spcBef>
                <a:spcPct val="0"/>
              </a:spcBef>
              <a:buNone/>
            </a:pPr>
            <a:r>
              <a:rPr kumimoji="1" lang="en-US" altLang="ko-KR" sz="1400" dirty="0">
                <a:solidFill>
                  <a:schemeClr val="accent4"/>
                </a:solidFill>
                <a:latin typeface="+mj-ea"/>
                <a:ea typeface="+mj-ea"/>
              </a:rPr>
              <a:t>(2) </a:t>
            </a:r>
            <a:r>
              <a:rPr kumimoji="1" lang="ko-KR" altLang="en-US" sz="1400" dirty="0" err="1" smtClean="0">
                <a:solidFill>
                  <a:schemeClr val="accent4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sz="140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chemeClr val="accent4"/>
                </a:solidFill>
                <a:latin typeface="+mj-ea"/>
                <a:ea typeface="+mj-ea"/>
              </a:rPr>
              <a:t>R</a:t>
            </a:r>
            <a:r>
              <a:rPr kumimoji="1" lang="ko-KR" altLang="en-US" sz="1400" dirty="0">
                <a:solidFill>
                  <a:schemeClr val="accent4"/>
                </a:solidFill>
                <a:latin typeface="+mj-ea"/>
                <a:ea typeface="+mj-ea"/>
              </a:rPr>
              <a:t>과 </a:t>
            </a:r>
            <a:r>
              <a:rPr kumimoji="1" lang="en-US" altLang="ko-KR" sz="1400" dirty="0">
                <a:solidFill>
                  <a:schemeClr val="accent4"/>
                </a:solidFill>
                <a:latin typeface="+mj-ea"/>
                <a:ea typeface="+mj-ea"/>
              </a:rPr>
              <a:t>S</a:t>
            </a:r>
            <a:r>
              <a:rPr kumimoji="1" lang="ko-KR" altLang="en-US" sz="1400" dirty="0">
                <a:solidFill>
                  <a:schemeClr val="accent4"/>
                </a:solidFill>
                <a:latin typeface="+mj-ea"/>
                <a:ea typeface="+mj-ea"/>
              </a:rPr>
              <a:t>의 </a:t>
            </a:r>
            <a:r>
              <a:rPr kumimoji="1" lang="ko-KR" altLang="en-US" sz="1400" dirty="0" err="1">
                <a:solidFill>
                  <a:schemeClr val="accent4"/>
                </a:solidFill>
                <a:latin typeface="+mj-ea"/>
                <a:ea typeface="+mj-ea"/>
              </a:rPr>
              <a:t>기본키는</a:t>
            </a:r>
            <a:r>
              <a:rPr kumimoji="1" lang="ko-KR" altLang="en-US" sz="1400" dirty="0">
                <a:solidFill>
                  <a:schemeClr val="accent4"/>
                </a:solidFill>
                <a:latin typeface="+mj-ea"/>
                <a:ea typeface="+mj-ea"/>
              </a:rPr>
              <a:t> 어떤 것이 </a:t>
            </a:r>
            <a:r>
              <a:rPr kumimoji="1" lang="ko-KR" altLang="en-US" sz="1400" dirty="0" smtClean="0">
                <a:solidFill>
                  <a:schemeClr val="accent4"/>
                </a:solidFill>
                <a:latin typeface="+mj-ea"/>
                <a:ea typeface="+mj-ea"/>
              </a:rPr>
              <a:t>좋을지 선택하시오</a:t>
            </a:r>
            <a:r>
              <a:rPr kumimoji="1" lang="en-US" altLang="ko-KR" sz="1400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</a:p>
          <a:p>
            <a:pPr marL="0" lvl="0" indent="0" algn="just" latinLnBrk="0">
              <a:lnSpc>
                <a:spcPct val="100000"/>
              </a:lnSpc>
              <a:spcBef>
                <a:spcPct val="0"/>
              </a:spcBef>
              <a:buNone/>
            </a:pPr>
            <a:endParaRPr kumimoji="1"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just" latinLnBrk="0">
              <a:spcBef>
                <a:spcPct val="0"/>
              </a:spcBef>
              <a:buNone/>
            </a:pP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</a:rPr>
              <a:t>R                                           S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033635"/>
              </p:ext>
            </p:extLst>
          </p:nvPr>
        </p:nvGraphicFramePr>
        <p:xfrm>
          <a:off x="1907704" y="5157191"/>
          <a:ext cx="20510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2023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87624"/>
              </p:ext>
            </p:extLst>
          </p:nvPr>
        </p:nvGraphicFramePr>
        <p:xfrm>
          <a:off x="4644008" y="5085184"/>
          <a:ext cx="20637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5800"/>
                <a:gridCol w="688975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6625431" cy="548680"/>
          </a:xfrm>
          <a:noFill/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 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03. </a:t>
            </a:r>
            <a:r>
              <a:rPr lang="ko-KR" altLang="en-US" dirty="0" smtClean="0">
                <a:solidFill>
                  <a:srgbClr val="FF0000"/>
                </a:solidFill>
              </a:rPr>
              <a:t>관계대수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r>
              <a:rPr lang="ko-KR" altLang="en-US" dirty="0" err="1" smtClean="0"/>
              <a:t>셀렉션과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r>
              <a:rPr lang="ko-KR" altLang="en-US" dirty="0" smtClean="0"/>
              <a:t>조인</a:t>
            </a:r>
            <a:endParaRPr lang="en-US" altLang="ko-KR" dirty="0" smtClean="0"/>
          </a:p>
          <a:p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r>
              <a:rPr lang="ko-KR" altLang="en-US" dirty="0" smtClean="0"/>
              <a:t>관계대수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9804" y="980728"/>
            <a:ext cx="8064896" cy="2736304"/>
          </a:xfrm>
        </p:spPr>
        <p:txBody>
          <a:bodyPr/>
          <a:lstStyle/>
          <a:p>
            <a:pPr marL="180000" indent="-180000">
              <a:lnSpc>
                <a:spcPct val="100000"/>
              </a:lnSpc>
              <a:spcBef>
                <a:spcPts val="1200"/>
              </a:spcBef>
            </a:pPr>
            <a:r>
              <a:rPr lang="ko-KR" altLang="en-US" sz="1400" smtClean="0"/>
              <a:t> 관계대수</a:t>
            </a:r>
            <a:r>
              <a:rPr lang="en-US" altLang="ko-KR" sz="1400" dirty="0" smtClean="0"/>
              <a:t>(relational algebra, </a:t>
            </a:r>
            <a:r>
              <a:rPr lang="ko-KR" altLang="en-US" sz="1400" smtClean="0"/>
              <a:t>關係代數</a:t>
            </a:r>
            <a:r>
              <a:rPr lang="en-US" altLang="ko-KR" sz="140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smtClean="0"/>
              <a:t>    </a:t>
            </a:r>
            <a:r>
              <a:rPr lang="ko-KR" altLang="en-US" sz="1400" b="0" smtClean="0"/>
              <a:t>릴레이션에서 </a:t>
            </a:r>
            <a:r>
              <a:rPr lang="ko-KR" altLang="en-US" sz="1400" b="0" dirty="0" smtClean="0"/>
              <a:t>원하는 결과를 얻기 위해 </a:t>
            </a:r>
            <a:r>
              <a:rPr lang="ko-KR" altLang="en-US" sz="1400" dirty="0" smtClean="0"/>
              <a:t>수학의 대수와 같은 연산을 이용하여 </a:t>
            </a:r>
            <a:r>
              <a:rPr lang="ko-KR" altLang="en-US" sz="1400" smtClean="0"/>
              <a:t>질의하는 방법</a:t>
            </a:r>
            <a:r>
              <a:rPr lang="ko-KR" altLang="en-US" sz="1400" b="0" smtClean="0"/>
              <a:t>을</a:t>
            </a:r>
            <a:endParaRPr lang="en-US" altLang="ko-KR" sz="1400" b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/>
              <a:t> </a:t>
            </a:r>
            <a:r>
              <a:rPr lang="en-US" altLang="ko-KR" sz="1400" b="0" smtClean="0"/>
              <a:t> </a:t>
            </a:r>
            <a:r>
              <a:rPr lang="ko-KR" altLang="en-US" sz="1400" b="0" smtClean="0"/>
              <a:t>  기술하는 언어</a:t>
            </a:r>
            <a:endParaRPr lang="en-US" altLang="ko-KR" sz="1400" dirty="0" smtClean="0"/>
          </a:p>
          <a:p>
            <a:pPr marL="180000" indent="-180000">
              <a:spcBef>
                <a:spcPts val="600"/>
              </a:spcBef>
            </a:pPr>
            <a:r>
              <a:rPr lang="ko-KR" altLang="en-US" sz="1400" smtClean="0"/>
              <a:t> 관계대수와 </a:t>
            </a:r>
            <a:r>
              <a:rPr lang="ko-KR" altLang="en-US" sz="1400" dirty="0" smtClean="0"/>
              <a:t>관계해석</a:t>
            </a:r>
            <a:endParaRPr lang="en-US" altLang="ko-KR" sz="1400" dirty="0" smtClean="0"/>
          </a:p>
          <a:p>
            <a:pPr marL="360000" lvl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/>
              <a:t>관계대수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어떻게 찾는지에 대한 처리 절차를 명시하는 </a:t>
            </a:r>
            <a:r>
              <a:rPr lang="ko-KR" altLang="en-US" sz="1400" b="1" dirty="0" smtClean="0"/>
              <a:t>절차적인 </a:t>
            </a:r>
            <a:r>
              <a:rPr lang="ko-KR" altLang="en-US" sz="1400" b="1" smtClean="0"/>
              <a:t>언어</a:t>
            </a:r>
            <a:r>
              <a:rPr lang="ko-KR" altLang="en-US" sz="1400" b="0" smtClean="0"/>
              <a:t>이며</a:t>
            </a:r>
            <a:r>
              <a:rPr lang="en-US" altLang="ko-KR" sz="1400" b="0" smtClean="0"/>
              <a:t>,</a:t>
            </a:r>
          </a:p>
          <a:p>
            <a:pPr marL="17902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              </a:t>
            </a:r>
            <a:r>
              <a:rPr lang="en-US" altLang="ko-KR" sz="1400" b="0" smtClean="0"/>
              <a:t>DBMS </a:t>
            </a:r>
            <a:r>
              <a:rPr lang="ko-KR" altLang="en-US" sz="1400" b="0" dirty="0" smtClean="0"/>
              <a:t>내부의 처리 언어로 사용됨</a:t>
            </a:r>
            <a:endParaRPr lang="en-US" altLang="ko-KR" sz="1400" b="0" dirty="0" smtClean="0"/>
          </a:p>
          <a:p>
            <a:pPr marL="360000" lvl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/>
              <a:t>관계해석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</a:t>
            </a:r>
            <a:r>
              <a:rPr lang="ko-KR" altLang="en-US" sz="1400" b="0" dirty="0" err="1" smtClean="0"/>
              <a:t>찾는지만</a:t>
            </a:r>
            <a:r>
              <a:rPr lang="ko-KR" altLang="en-US" sz="1400" b="0" dirty="0" smtClean="0"/>
              <a:t> 명시하는 </a:t>
            </a:r>
            <a:r>
              <a:rPr lang="ko-KR" altLang="en-US" sz="1400" b="1" dirty="0" smtClean="0"/>
              <a:t>선언적인 언어</a:t>
            </a:r>
            <a:r>
              <a:rPr lang="ko-KR" altLang="en-US" sz="1400" b="0" dirty="0" smtClean="0"/>
              <a:t>로 관계대수와 함께 관계 </a:t>
            </a:r>
            <a:r>
              <a:rPr lang="en-US" altLang="ko-KR" sz="1400" b="0" smtClean="0"/>
              <a:t>DBMS</a:t>
            </a:r>
            <a:r>
              <a:rPr lang="ko-KR" altLang="en-US" sz="1400" b="0" smtClean="0"/>
              <a:t>의</a:t>
            </a:r>
            <a:endParaRPr lang="en-US" altLang="ko-KR" sz="1400" b="0" smtClean="0"/>
          </a:p>
          <a:p>
            <a:pPr marL="17902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              </a:t>
            </a:r>
            <a:r>
              <a:rPr lang="ko-KR" altLang="en-US" sz="1400" b="0" smtClean="0"/>
              <a:t>표준 </a:t>
            </a:r>
            <a:r>
              <a:rPr lang="ko-KR" altLang="en-US" sz="1400" b="0" dirty="0" smtClean="0"/>
              <a:t>언어인 </a:t>
            </a:r>
            <a:r>
              <a:rPr lang="en-US" altLang="ko-KR" sz="1400" b="0" dirty="0" smtClean="0"/>
              <a:t>SQL</a:t>
            </a:r>
            <a:r>
              <a:rPr lang="ko-KR" altLang="en-US" sz="1400" b="0" dirty="0" smtClean="0"/>
              <a:t>의 이론적인 </a:t>
            </a:r>
            <a:r>
              <a:rPr lang="ko-KR" altLang="en-US" sz="1400" b="0" smtClean="0"/>
              <a:t>기반을 제공함</a:t>
            </a:r>
            <a:endParaRPr lang="en-US" altLang="ko-KR" sz="1400" b="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smtClean="0"/>
              <a:t>  → </a:t>
            </a:r>
            <a:r>
              <a:rPr lang="ko-KR" altLang="en-US" sz="1400" dirty="0" smtClean="0"/>
              <a:t>관계대수와 관계해석은 모두 관계 데이터 모델의 </a:t>
            </a:r>
            <a:r>
              <a:rPr lang="ko-KR" altLang="en-US" sz="1400" smtClean="0"/>
              <a:t>중요한 언어이며</a:t>
            </a:r>
            <a:r>
              <a:rPr lang="en-US" altLang="ko-KR" sz="1400" smtClean="0"/>
              <a:t>,</a:t>
            </a:r>
            <a:r>
              <a:rPr lang="ko-KR" altLang="en-US" sz="1400" smtClean="0"/>
              <a:t> </a:t>
            </a:r>
            <a:r>
              <a:rPr lang="ko-KR" altLang="en-US" sz="1400" dirty="0" smtClean="0"/>
              <a:t>실제 동일한 표현 능력을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smtClean="0"/>
              <a:t>      </a:t>
            </a:r>
            <a:r>
              <a:rPr lang="ko-KR" altLang="en-US" sz="1400" smtClean="0"/>
              <a:t>가지고 </a:t>
            </a:r>
            <a:r>
              <a:rPr lang="ko-KR" altLang="en-US" sz="1400" dirty="0" smtClean="0"/>
              <a:t>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94529" y="3861048"/>
            <a:ext cx="8064896" cy="2005599"/>
          </a:xfrm>
          <a:prstGeom prst="roundRect">
            <a:avLst>
              <a:gd name="adj" fmla="val 771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00000"/>
              </a:lnSpc>
            </a:pPr>
            <a:r>
              <a:rPr lang="ko-KR" altLang="en-US" sz="1400" smtClean="0"/>
              <a:t> 대수 </a:t>
            </a:r>
            <a:r>
              <a:rPr lang="en-US" altLang="ko-KR" sz="1400" smtClean="0"/>
              <a:t>: </a:t>
            </a:r>
            <a:r>
              <a:rPr lang="ko-KR" altLang="en-US" sz="1400" b="0" smtClean="0"/>
              <a:t>수 대신 문자를 사용해서 문제를 쉽게하고</a:t>
            </a:r>
            <a:r>
              <a:rPr lang="en-US" altLang="ko-KR" sz="1400" b="0" smtClean="0"/>
              <a:t>, </a:t>
            </a:r>
            <a:r>
              <a:rPr lang="ko-KR" altLang="en-US" sz="1400" b="0" smtClean="0"/>
              <a:t>수학적인 법칙을 간단하고 명확하게 </a:t>
            </a:r>
            <a:endParaRPr lang="en-US" altLang="ko-KR" sz="1400" b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/>
              <a:t> </a:t>
            </a:r>
            <a:r>
              <a:rPr lang="en-US" altLang="ko-KR" sz="1400" b="0" smtClean="0"/>
              <a:t>           </a:t>
            </a:r>
            <a:r>
              <a:rPr lang="ko-KR" altLang="en-US" sz="1400" b="0" smtClean="0"/>
              <a:t>표현하는 것을 뜻함</a:t>
            </a:r>
            <a:endParaRPr lang="en-US" altLang="ko-KR" sz="1400" smtClean="0"/>
          </a:p>
          <a:p>
            <a:pPr marL="180000" indent="-180000">
              <a:lnSpc>
                <a:spcPct val="100000"/>
              </a:lnSpc>
              <a:spcBef>
                <a:spcPts val="1000"/>
              </a:spcBef>
            </a:pPr>
            <a:r>
              <a:rPr lang="ko-KR" altLang="en-US" sz="1400" smtClean="0"/>
              <a:t> 관계대수 </a:t>
            </a:r>
            <a:r>
              <a:rPr lang="en-US" altLang="ko-KR" sz="1400" smtClean="0"/>
              <a:t>: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0"/>
              <a:t> </a:t>
            </a:r>
            <a:r>
              <a:rPr lang="en-US" altLang="ko-KR" sz="1400" b="0" smtClean="0"/>
              <a:t>  - </a:t>
            </a:r>
            <a:r>
              <a:rPr lang="ko-KR" altLang="en-US" sz="1400" b="0" smtClean="0"/>
              <a:t>관계 데이터 모델에서 </a:t>
            </a:r>
            <a:r>
              <a:rPr lang="ko-KR" altLang="en-US" sz="1400" smtClean="0"/>
              <a:t>데이터베이스에 저장된 데이터</a:t>
            </a:r>
            <a:r>
              <a:rPr lang="ko-KR" altLang="en-US" sz="1400" b="0" smtClean="0"/>
              <a:t>를 </a:t>
            </a:r>
            <a:r>
              <a:rPr lang="ko-KR" altLang="en-US" sz="1400" smtClean="0"/>
              <a:t>문자를 사용한 연산</a:t>
            </a:r>
            <a:r>
              <a:rPr lang="ko-KR" altLang="en-US" sz="1400" b="0" smtClean="0"/>
              <a:t>을 통해 사용자가</a:t>
            </a:r>
            <a:endParaRPr lang="en-US" altLang="ko-KR" sz="1400" b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sz="1400" b="0"/>
              <a:t> </a:t>
            </a:r>
            <a:r>
              <a:rPr lang="en-US" altLang="ko-KR" sz="1400" b="0" smtClean="0"/>
              <a:t>   </a:t>
            </a:r>
            <a:r>
              <a:rPr lang="ko-KR" altLang="en-US" sz="1400" b="0" smtClean="0"/>
              <a:t> 요청한 데이터를 정보화하여 얻을 수 있는데 그 원리가 산술 연산자와 유사하다</a:t>
            </a:r>
            <a:r>
              <a:rPr lang="en-US" altLang="ko-KR" sz="1400" b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/>
              <a:t> </a:t>
            </a:r>
            <a:r>
              <a:rPr lang="en-US" altLang="ko-KR" sz="1400" b="0" smtClean="0"/>
              <a:t>  - </a:t>
            </a:r>
            <a:r>
              <a:rPr lang="ko-KR" altLang="en-US" sz="1400" b="0" smtClean="0"/>
              <a:t>산술연산자와 유사하게 단일 릴레이션이나 두 개의 릴레이션</a:t>
            </a:r>
            <a:r>
              <a:rPr lang="en-US" altLang="ko-KR" sz="1400" b="0" smtClean="0"/>
              <a:t>(</a:t>
            </a:r>
            <a:r>
              <a:rPr lang="ko-KR" altLang="en-US" sz="1400" b="0" smtClean="0"/>
              <a:t>기존의 릴리이션들을</a:t>
            </a:r>
            <a:r>
              <a:rPr lang="en-US" altLang="ko-KR" sz="1400" b="0" smtClean="0"/>
              <a:t>) </a:t>
            </a:r>
            <a:r>
              <a:rPr lang="ko-KR" altLang="en-US" sz="1400" b="0" smtClean="0"/>
              <a:t>입력으로</a:t>
            </a:r>
            <a:endParaRPr lang="en-US" altLang="ko-KR" sz="1400" b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/>
              <a:t> </a:t>
            </a:r>
            <a:r>
              <a:rPr lang="en-US" altLang="ko-KR" sz="1400" b="0" smtClean="0"/>
              <a:t>   </a:t>
            </a:r>
            <a:r>
              <a:rPr lang="ko-KR" altLang="en-US" sz="1400" b="0" smtClean="0"/>
              <a:t> 받아 하나의 결과 릴레이션을 새롭게 생성한다</a:t>
            </a:r>
            <a:r>
              <a:rPr lang="en-US" altLang="ko-KR" sz="1400" b="0" smtClean="0"/>
              <a:t>.</a:t>
            </a:r>
            <a:endParaRPr lang="ko-KR" alt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640960" cy="5472608"/>
          </a:xfrm>
        </p:spPr>
        <p:txBody>
          <a:bodyPr/>
          <a:lstStyle/>
          <a:p>
            <a:pPr marL="180000" indent="-180000">
              <a:spcAft>
                <a:spcPts val="600"/>
              </a:spcAft>
            </a:pPr>
            <a:r>
              <a:rPr lang="ko-KR" altLang="en-US" smtClean="0"/>
              <a:t> </a:t>
            </a:r>
            <a:r>
              <a:rPr lang="ko-KR" altLang="en-US" sz="1800" smtClean="0"/>
              <a:t>릴레이션</a:t>
            </a:r>
            <a:r>
              <a:rPr lang="en-US" altLang="ko-KR" sz="1800" dirty="0" smtClean="0"/>
              <a:t>(relation)</a:t>
            </a:r>
            <a:r>
              <a:rPr lang="ko-KR" altLang="en-US" sz="1800" dirty="0" smtClean="0"/>
              <a:t>의 </a:t>
            </a:r>
            <a:r>
              <a:rPr lang="ko-KR" altLang="en-US" sz="1800" smtClean="0"/>
              <a:t>수학적 개념</a:t>
            </a:r>
            <a:endParaRPr lang="en-US" altLang="ko-KR" sz="1800" smtClean="0"/>
          </a:p>
          <a:p>
            <a:pPr>
              <a:lnSpc>
                <a:spcPct val="100000"/>
              </a:lnSpc>
              <a:buNone/>
            </a:pPr>
            <a:r>
              <a:rPr lang="en-US" altLang="ko-KR" b="0">
                <a:sym typeface="Symbol" pitchFamily="18" charset="2"/>
              </a:rPr>
              <a:t> </a:t>
            </a:r>
            <a:r>
              <a:rPr lang="en-US" altLang="ko-KR" b="0" smtClean="0">
                <a:sym typeface="Symbol" pitchFamily="18" charset="2"/>
              </a:rPr>
              <a:t>   </a:t>
            </a:r>
            <a:r>
              <a:rPr lang="ko-KR" altLang="en-US" b="0" smtClean="0">
                <a:sym typeface="Symbol" pitchFamily="18" charset="2"/>
              </a:rPr>
              <a:t>관계 </a:t>
            </a:r>
            <a:r>
              <a:rPr lang="ko-KR" altLang="en-US" b="0">
                <a:sym typeface="Symbol" pitchFamily="18" charset="2"/>
              </a:rPr>
              <a:t>데이터베이스는 릴레이션이라는 수학적 개념에 기초한다</a:t>
            </a:r>
            <a:r>
              <a:rPr lang="en-US" altLang="ko-KR" b="0">
                <a:sym typeface="Symbol" pitchFamily="18" charset="2"/>
              </a:rPr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ko-KR" altLang="en-US" b="0" smtClean="0">
                <a:sym typeface="Symbol" pitchFamily="18" charset="2"/>
              </a:rPr>
              <a:t>    수학적 </a:t>
            </a:r>
            <a:r>
              <a:rPr lang="ko-KR" altLang="en-US" b="0">
                <a:sym typeface="Symbol" pitchFamily="18" charset="2"/>
              </a:rPr>
              <a:t>의미의 릴레이션을 알아보고</a:t>
            </a:r>
            <a:r>
              <a:rPr lang="en-US" altLang="ko-KR" b="0">
                <a:sym typeface="Symbol" pitchFamily="18" charset="2"/>
              </a:rPr>
              <a:t>, </a:t>
            </a:r>
            <a:r>
              <a:rPr lang="ko-KR" altLang="en-US" b="0">
                <a:sym typeface="Symbol" pitchFamily="18" charset="2"/>
              </a:rPr>
              <a:t>데이터베이스에 어떻게 적용하는지 살펴본다</a:t>
            </a:r>
            <a:r>
              <a:rPr lang="en-US" altLang="ko-KR" b="0">
                <a:sym typeface="Symbol" pitchFamily="18" charset="2"/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smtClean="0"/>
              <a:t>    </a:t>
            </a:r>
            <a:r>
              <a:rPr lang="ko-KR" altLang="en-US" b="0" smtClean="0"/>
              <a:t>집합은 숫자</a:t>
            </a:r>
            <a:r>
              <a:rPr lang="en-US" altLang="ko-KR" b="0" smtClean="0"/>
              <a:t>, </a:t>
            </a:r>
            <a:r>
              <a:rPr lang="ko-KR" altLang="en-US" b="0" smtClean="0"/>
              <a:t>사람</a:t>
            </a:r>
            <a:r>
              <a:rPr lang="en-US" altLang="ko-KR" b="0" smtClean="0"/>
              <a:t>, </a:t>
            </a:r>
            <a:r>
              <a:rPr lang="ko-KR" altLang="en-US" b="0" smtClean="0"/>
              <a:t>문자 등 객체의 모임이다</a:t>
            </a:r>
            <a:r>
              <a:rPr lang="en-US" altLang="ko-KR" b="0" smtClean="0"/>
              <a:t>. </a:t>
            </a:r>
            <a:endParaRPr lang="en-US" altLang="ko-KR" b="0" dirty="0" smtClean="0"/>
          </a:p>
          <a:p>
            <a:pPr>
              <a:buNone/>
            </a:pPr>
            <a:r>
              <a:rPr lang="en-US" altLang="ko-KR" dirty="0" smtClean="0">
                <a:sym typeface="Symbol" pitchFamily="18" charset="2"/>
              </a:rPr>
              <a:t>	</a:t>
            </a:r>
            <a:r>
              <a:rPr lang="ko-KR" altLang="en-US" b="0" dirty="0" smtClean="0">
                <a:sym typeface="Symbol" pitchFamily="18" charset="2"/>
              </a:rPr>
              <a:t>예</a:t>
            </a:r>
            <a:r>
              <a:rPr lang="en-US" altLang="ko-KR" b="0" smtClean="0">
                <a:sym typeface="Symbol" pitchFamily="18" charset="2"/>
              </a:rPr>
              <a:t>) </a:t>
            </a:r>
            <a:r>
              <a:rPr lang="ko-KR" altLang="en-US" b="0" smtClean="0">
                <a:sym typeface="Symbol" pitchFamily="18" charset="2"/>
              </a:rPr>
              <a:t>임의의 두 집합 </a:t>
            </a:r>
            <a:r>
              <a:rPr lang="en-US" altLang="ko-KR" b="0" smtClean="0"/>
              <a:t>A </a:t>
            </a:r>
            <a:r>
              <a:rPr lang="en-US" altLang="ko-KR" b="0" dirty="0" smtClean="0">
                <a:sym typeface="Symbol" pitchFamily="18" charset="2"/>
              </a:rPr>
              <a:t> {2, 4}, B  {1, 3, 5} </a:t>
            </a:r>
            <a:r>
              <a:rPr lang="ko-KR" altLang="en-US" b="0" dirty="0" smtClean="0">
                <a:sym typeface="Symbol" pitchFamily="18" charset="2"/>
              </a:rPr>
              <a:t>일 때</a:t>
            </a:r>
            <a:endParaRPr lang="en-US" altLang="ko-KR" b="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b="0" dirty="0" smtClean="0">
                <a:sym typeface="Symbol" pitchFamily="18" charset="2"/>
              </a:rPr>
              <a:t>	     </a:t>
            </a:r>
            <a:r>
              <a:rPr lang="en-US" altLang="ko-KR" b="0" dirty="0" smtClean="0"/>
              <a:t>A</a:t>
            </a:r>
            <a:r>
              <a:rPr lang="en-US" altLang="ko-KR" b="0" dirty="0" smtClean="0">
                <a:sym typeface="Symbol" pitchFamily="18" charset="2"/>
              </a:rPr>
              <a:t>B  {(2,1), (2,3), (2,5), (4,1), (4,3), (</a:t>
            </a:r>
            <a:r>
              <a:rPr lang="en-US" altLang="ko-KR" b="0" smtClean="0">
                <a:sym typeface="Symbol" pitchFamily="18" charset="2"/>
              </a:rPr>
              <a:t>4,5)} </a:t>
            </a:r>
            <a:r>
              <a:rPr lang="en-US" altLang="ko-KR" b="0" smtClean="0">
                <a:latin typeface="맑은 고딕"/>
                <a:ea typeface="맑은 고딕"/>
                <a:sym typeface="Symbol" pitchFamily="18" charset="2"/>
              </a:rPr>
              <a:t>⇒ </a:t>
            </a:r>
            <a:r>
              <a:rPr lang="ko-KR" altLang="en-US" b="0" smtClean="0">
                <a:latin typeface="맑은 고딕"/>
                <a:ea typeface="맑은 고딕"/>
                <a:sym typeface="Symbol" pitchFamily="18" charset="2"/>
              </a:rPr>
              <a:t>두 집합의 카티전 프로덕트 </a:t>
            </a:r>
            <a:r>
              <a:rPr lang="en-US" altLang="ko-KR" b="0"/>
              <a:t>A</a:t>
            </a:r>
            <a:r>
              <a:rPr lang="en-US" altLang="ko-KR" b="0">
                <a:sym typeface="Symbol" pitchFamily="18" charset="2"/>
              </a:rPr>
              <a:t></a:t>
            </a:r>
            <a:r>
              <a:rPr lang="en-US" altLang="ko-KR" b="0" smtClean="0">
                <a:sym typeface="Symbol" pitchFamily="18" charset="2"/>
              </a:rPr>
              <a:t>B</a:t>
            </a:r>
            <a:r>
              <a:rPr lang="ko-KR" altLang="en-US" b="0" smtClean="0">
                <a:sym typeface="Symbol" pitchFamily="18" charset="2"/>
              </a:rPr>
              <a:t>는 </a:t>
            </a:r>
            <a:endParaRPr lang="en-US" altLang="ko-KR" b="0" smtClean="0">
              <a:sym typeface="Symbol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b="0">
                <a:sym typeface="Symbol" pitchFamily="18" charset="2"/>
              </a:rPr>
              <a:t> </a:t>
            </a:r>
            <a:r>
              <a:rPr lang="en-US" altLang="ko-KR" b="0" smtClean="0">
                <a:sym typeface="Symbol" pitchFamily="18" charset="2"/>
              </a:rPr>
              <a:t>                                                                  A</a:t>
            </a:r>
            <a:r>
              <a:rPr lang="ko-KR" altLang="en-US" b="0" smtClean="0">
                <a:sym typeface="Symbol" pitchFamily="18" charset="2"/>
              </a:rPr>
              <a:t>원소와 </a:t>
            </a:r>
            <a:r>
              <a:rPr lang="en-US" altLang="ko-KR" b="0" smtClean="0">
                <a:sym typeface="Symbol" pitchFamily="18" charset="2"/>
              </a:rPr>
              <a:t>B</a:t>
            </a:r>
            <a:r>
              <a:rPr lang="ko-KR" altLang="en-US" b="0" smtClean="0">
                <a:sym typeface="Symbol" pitchFamily="18" charset="2"/>
              </a:rPr>
              <a:t>원소의 순서쌍의 집합</a:t>
            </a:r>
            <a:endParaRPr lang="en-US" altLang="ko-KR" b="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b="0" dirty="0" smtClean="0">
                <a:sym typeface="Symbol" pitchFamily="18" charset="2"/>
              </a:rPr>
              <a:t>	</a:t>
            </a:r>
            <a:r>
              <a:rPr lang="ko-KR" altLang="en-US" b="0" smtClean="0">
                <a:sym typeface="Symbol" pitchFamily="18" charset="2"/>
              </a:rPr>
              <a:t> </a:t>
            </a:r>
            <a:r>
              <a:rPr lang="en-US" altLang="ko-KR" b="0" smtClean="0">
                <a:sym typeface="Symbol" pitchFamily="18" charset="2"/>
              </a:rPr>
              <a:t>- </a:t>
            </a:r>
            <a:r>
              <a:rPr lang="ko-KR" altLang="en-US" b="0" smtClean="0">
                <a:sym typeface="Symbol" pitchFamily="18" charset="2"/>
              </a:rPr>
              <a:t>릴레이션 </a:t>
            </a:r>
            <a:r>
              <a:rPr lang="en-US" altLang="ko-KR" b="0" dirty="0" smtClean="0">
                <a:sym typeface="Symbol" pitchFamily="18" charset="2"/>
              </a:rPr>
              <a:t>R</a:t>
            </a:r>
            <a:r>
              <a:rPr lang="ko-KR" altLang="en-US" b="0" dirty="0" smtClean="0">
                <a:sym typeface="Symbol" pitchFamily="18" charset="2"/>
              </a:rPr>
              <a:t>은 </a:t>
            </a:r>
            <a:r>
              <a:rPr lang="ko-KR" altLang="en-US" dirty="0" smtClean="0">
                <a:sym typeface="Symbol" pitchFamily="18" charset="2"/>
              </a:rPr>
              <a:t>카티전 </a:t>
            </a:r>
            <a:r>
              <a:rPr lang="ko-KR" altLang="en-US" dirty="0" err="1" smtClean="0">
                <a:sym typeface="Symbol" pitchFamily="18" charset="2"/>
              </a:rPr>
              <a:t>프로덕트의</a:t>
            </a:r>
            <a:r>
              <a:rPr lang="ko-KR" altLang="en-US" dirty="0" smtClean="0">
                <a:sym typeface="Symbol" pitchFamily="18" charset="2"/>
              </a:rPr>
              <a:t> 부분집합</a:t>
            </a:r>
            <a:r>
              <a:rPr lang="ko-KR" altLang="en-US" b="0" dirty="0" smtClean="0">
                <a:sym typeface="Symbol" pitchFamily="18" charset="2"/>
              </a:rPr>
              <a:t>으로 정의</a:t>
            </a:r>
            <a:endParaRPr lang="en-US" altLang="ko-KR" b="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b="0" dirty="0" smtClean="0">
                <a:sym typeface="Symbol" pitchFamily="18" charset="2"/>
              </a:rPr>
              <a:t>	</a:t>
            </a:r>
            <a:r>
              <a:rPr lang="en-US" altLang="ko-KR" b="0" smtClean="0">
                <a:sym typeface="Symbol" pitchFamily="18" charset="2"/>
              </a:rPr>
              <a:t>    </a:t>
            </a:r>
            <a:r>
              <a:rPr lang="ko-KR" altLang="en-US" b="0" smtClean="0">
                <a:sym typeface="Symbol" pitchFamily="18" charset="2"/>
              </a:rPr>
              <a:t>예</a:t>
            </a:r>
            <a:r>
              <a:rPr lang="en-US" altLang="ko-KR" b="0" dirty="0" smtClean="0">
                <a:sym typeface="Symbol" pitchFamily="18" charset="2"/>
              </a:rPr>
              <a:t>) R1  {(2,1), (4,1)}, </a:t>
            </a:r>
            <a:r>
              <a:rPr lang="pt-BR" altLang="ko-KR" b="0" dirty="0" smtClean="0"/>
              <a:t>R2={(2, 1), (2, 3), (2, </a:t>
            </a:r>
            <a:r>
              <a:rPr lang="en-US" altLang="ko-KR" b="0" dirty="0" smtClean="0"/>
              <a:t>5)}, </a:t>
            </a:r>
            <a:r>
              <a:rPr lang="pt-BR" altLang="ko-KR" b="0" dirty="0" smtClean="0"/>
              <a:t>R3={(2, 3), (2, 5), (4, 3), (4, </a:t>
            </a:r>
            <a:r>
              <a:rPr lang="pt-BR" altLang="ko-KR" b="0" smtClean="0"/>
              <a:t>5)}</a:t>
            </a:r>
            <a:endParaRPr lang="pt-BR" altLang="ko-KR" b="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altLang="ko-KR" b="0" dirty="0" smtClean="0">
                <a:sym typeface="Symbol" pitchFamily="18" charset="2"/>
              </a:rPr>
              <a:t>	</a:t>
            </a:r>
            <a:r>
              <a:rPr lang="pt-BR" altLang="ko-KR" b="0" smtClean="0">
                <a:sym typeface="Symbol" pitchFamily="18" charset="2"/>
              </a:rPr>
              <a:t> - </a:t>
            </a:r>
            <a:r>
              <a:rPr lang="ko-KR" altLang="en-US" b="0" smtClean="0"/>
              <a:t>원소 </a:t>
            </a:r>
            <a:r>
              <a:rPr lang="ko-KR" altLang="en-US" b="0" dirty="0" smtClean="0"/>
              <a:t>개수가 </a:t>
            </a:r>
            <a:r>
              <a:rPr lang="en-US" altLang="ko-KR" b="0" dirty="0" smtClean="0"/>
              <a:t>n</a:t>
            </a:r>
            <a:r>
              <a:rPr lang="ko-KR" altLang="en-US" b="0" dirty="0" smtClean="0"/>
              <a:t>인 집합 </a:t>
            </a:r>
            <a:r>
              <a:rPr lang="en-US" altLang="ko-KR" b="0" dirty="0" smtClean="0"/>
              <a:t>S</a:t>
            </a:r>
            <a:r>
              <a:rPr lang="ko-KR" altLang="en-US" b="0" dirty="0" smtClean="0"/>
              <a:t>의 부분집합의 개수는 </a:t>
            </a:r>
            <a:r>
              <a:rPr lang="en-US" altLang="ko-KR" b="0" dirty="0" smtClean="0"/>
              <a:t>2ⁿ</a:t>
            </a:r>
            <a:r>
              <a:rPr lang="ko-KR" altLang="en-US" b="0" dirty="0" smtClean="0"/>
              <a:t>이므로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카티전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프로덕트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A×B</a:t>
            </a:r>
            <a:r>
              <a:rPr lang="ko-KR" altLang="en-US" b="0" dirty="0" smtClean="0"/>
              <a:t>의</a:t>
            </a:r>
            <a:endParaRPr lang="en-US" altLang="ko-KR" b="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b="0" dirty="0" smtClean="0"/>
              <a:t>	</a:t>
            </a:r>
            <a:r>
              <a:rPr lang="en-US" altLang="ko-KR" b="0" smtClean="0"/>
              <a:t>   </a:t>
            </a:r>
            <a:r>
              <a:rPr lang="ko-KR" altLang="en-US" b="0" smtClean="0"/>
              <a:t>부분집합의 개수는           임</a:t>
            </a:r>
            <a:r>
              <a:rPr lang="en-US" altLang="ko-KR" b="0" smtClean="0"/>
              <a:t>.</a:t>
            </a:r>
            <a:r>
              <a:rPr lang="en-US" altLang="ko-KR" b="0" smtClean="0">
                <a:sym typeface="Symbol" pitchFamily="18" charset="2"/>
              </a:rPr>
              <a:t> (2</a:t>
            </a:r>
            <a:r>
              <a:rPr lang="en-US" altLang="ko-KR" b="0" baseline="30000" smtClean="0">
                <a:sym typeface="Symbol" pitchFamily="18" charset="2"/>
              </a:rPr>
              <a:t>6</a:t>
            </a:r>
            <a:r>
              <a:rPr lang="en-US" altLang="ko-KR" b="0" smtClean="0">
                <a:sym typeface="Symbol" pitchFamily="18" charset="2"/>
              </a:rPr>
              <a:t>=64</a:t>
            </a:r>
            <a:r>
              <a:rPr lang="ko-KR" altLang="en-US" b="0" smtClean="0">
                <a:sym typeface="Symbol" pitchFamily="18" charset="2"/>
              </a:rPr>
              <a:t>개의 릴레이션이 가능</a:t>
            </a:r>
            <a:r>
              <a:rPr lang="en-US" altLang="ko-KR" b="0" smtClean="0">
                <a:sym typeface="Symbol" pitchFamily="18" charset="2"/>
              </a:rPr>
              <a:t>)</a:t>
            </a:r>
            <a:endParaRPr lang="en-US" altLang="ko-KR" b="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b="0" dirty="0" smtClean="0">
                <a:sym typeface="Symbol" pitchFamily="18" charset="2"/>
              </a:rPr>
              <a:t>	</a:t>
            </a:r>
            <a:r>
              <a:rPr lang="en-US" altLang="ko-KR" b="0" smtClean="0">
                <a:sym typeface="Symbol" pitchFamily="18" charset="2"/>
              </a:rPr>
              <a:t> - </a:t>
            </a:r>
            <a:r>
              <a:rPr lang="ko-KR" altLang="en-US" b="0" smtClean="0"/>
              <a:t>카티전 </a:t>
            </a:r>
            <a:r>
              <a:rPr lang="ko-KR" altLang="en-US" b="0" dirty="0" err="1" smtClean="0"/>
              <a:t>프로덕트의</a:t>
            </a:r>
            <a:r>
              <a:rPr lang="ko-KR" altLang="en-US" b="0" dirty="0" smtClean="0"/>
              <a:t> 기초 집합 </a:t>
            </a:r>
            <a:r>
              <a:rPr lang="en-US" altLang="ko-KR" b="0" dirty="0" smtClean="0"/>
              <a:t>A, B </a:t>
            </a:r>
            <a:r>
              <a:rPr lang="ko-KR" altLang="en-US" b="0" dirty="0" smtClean="0"/>
              <a:t>각각이 가질 수 있는 값의 범위를 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(</a:t>
            </a:r>
            <a:r>
              <a:rPr lang="en-US" altLang="ko-KR" smtClean="0"/>
              <a:t>domain)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b="0"/>
              <a:t> </a:t>
            </a:r>
            <a:r>
              <a:rPr lang="en-US" altLang="ko-KR" b="0" smtClean="0"/>
              <a:t>       </a:t>
            </a:r>
            <a:r>
              <a:rPr lang="ko-KR" altLang="en-US" b="0" smtClean="0"/>
              <a:t>이라고 </a:t>
            </a:r>
            <a:r>
              <a:rPr lang="ko-KR" altLang="en-US" b="0" dirty="0" smtClean="0"/>
              <a:t>함</a:t>
            </a:r>
            <a:r>
              <a:rPr lang="en-US" altLang="ko-KR" b="0" smtClean="0"/>
              <a:t>. </a:t>
            </a:r>
            <a:r>
              <a:rPr lang="ko-KR" altLang="en-US" b="0" smtClean="0"/>
              <a:t>즉</a:t>
            </a:r>
            <a:r>
              <a:rPr lang="en-US" altLang="ko-KR" b="0" smtClean="0"/>
              <a:t>,</a:t>
            </a:r>
            <a:r>
              <a:rPr lang="ko-KR" altLang="en-US" b="0" smtClean="0"/>
              <a:t> </a:t>
            </a:r>
            <a:r>
              <a:rPr lang="ko-KR" altLang="en-US" b="0" dirty="0" smtClean="0"/>
              <a:t>집합 </a:t>
            </a:r>
            <a:r>
              <a:rPr lang="en-US" altLang="ko-KR" b="0" dirty="0" smtClean="0"/>
              <a:t>A</a:t>
            </a:r>
            <a:r>
              <a:rPr lang="ko-KR" altLang="en-US" b="0" dirty="0" smtClean="0"/>
              <a:t>의 도메인은 </a:t>
            </a:r>
            <a:r>
              <a:rPr lang="en-US" altLang="ko-KR" b="0" dirty="0" smtClean="0"/>
              <a:t>{2, 4}</a:t>
            </a:r>
            <a:r>
              <a:rPr lang="ko-KR" altLang="en-US" b="0" smtClean="0"/>
              <a:t>임</a:t>
            </a:r>
            <a:r>
              <a:rPr lang="en-US" altLang="ko-KR" b="0" smtClean="0"/>
              <a:t>.</a:t>
            </a:r>
            <a:endParaRPr lang="en-US" altLang="ko-KR" b="0" dirty="0" smtClean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b="0" dirty="0" smtClean="0"/>
              <a:t>	</a:t>
            </a:r>
            <a:r>
              <a:rPr lang="en-US" altLang="ko-KR" b="0" smtClean="0"/>
              <a:t> - </a:t>
            </a:r>
            <a:r>
              <a:rPr lang="ko-KR" altLang="en-US" b="0" smtClean="0"/>
              <a:t>릴레이션 </a:t>
            </a:r>
            <a:r>
              <a:rPr lang="ko-KR" altLang="en-US" b="0" dirty="0" smtClean="0"/>
              <a:t>역시 집합이므로 집합에서 집합에서 가능한 연산은 합집합</a:t>
            </a:r>
            <a:r>
              <a:rPr lang="en-US" altLang="ko-KR" b="0" dirty="0" smtClean="0"/>
              <a:t>(∪), </a:t>
            </a:r>
            <a:r>
              <a:rPr lang="ko-KR" altLang="en-US" b="0" dirty="0" smtClean="0"/>
              <a:t>교집합</a:t>
            </a:r>
            <a:r>
              <a:rPr lang="en-US" altLang="ko-KR" b="0" dirty="0" smtClean="0"/>
              <a:t>(∩</a:t>
            </a:r>
            <a:r>
              <a:rPr lang="en-US" altLang="ko-KR" b="0" smtClean="0"/>
              <a:t>), 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b="0"/>
              <a:t> </a:t>
            </a:r>
            <a:r>
              <a:rPr lang="en-US" altLang="ko-KR" b="0" smtClean="0"/>
              <a:t>       </a:t>
            </a:r>
            <a:r>
              <a:rPr lang="ko-KR" altLang="en-US" b="0" smtClean="0"/>
              <a:t>카티전 </a:t>
            </a:r>
            <a:r>
              <a:rPr lang="ko-KR" altLang="en-US" b="0" dirty="0" err="1" smtClean="0"/>
              <a:t>프로덕트</a:t>
            </a:r>
            <a:r>
              <a:rPr lang="en-US" altLang="ko-KR" b="0" smtClean="0"/>
              <a:t>(×) </a:t>
            </a:r>
            <a:r>
              <a:rPr lang="ko-KR" altLang="en-US" b="0" smtClean="0"/>
              <a:t>등이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</a:t>
            </a:r>
          </a:p>
          <a:p>
            <a:pPr>
              <a:buNone/>
            </a:pPr>
            <a:r>
              <a:rPr lang="en-US" altLang="ko-KR" b="0" dirty="0" smtClean="0"/>
              <a:t>	     </a:t>
            </a:r>
            <a:r>
              <a:rPr lang="pt-BR" altLang="ko-KR" b="0" dirty="0" smtClean="0"/>
              <a:t>R1 ∪ R2 = {(2, 1), (4, 1), (2, 3), (2, 5)}</a:t>
            </a:r>
          </a:p>
          <a:p>
            <a:pPr>
              <a:buNone/>
            </a:pPr>
            <a:r>
              <a:rPr lang="pt-BR" altLang="ko-KR" b="0" dirty="0" smtClean="0"/>
              <a:t>	     </a:t>
            </a:r>
            <a:r>
              <a:rPr lang="en-US" altLang="ko-KR" b="0" dirty="0" smtClean="0"/>
              <a:t>R1 ∩ R2 = {(2, 1)}</a:t>
            </a:r>
            <a:endParaRPr lang="ko-KR" altLang="en-US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7178" y="4048150"/>
            <a:ext cx="61786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472608"/>
          </a:xfrm>
        </p:spPr>
        <p:txBody>
          <a:bodyPr/>
          <a:lstStyle/>
          <a:p>
            <a:pPr marL="216000" indent="-216000"/>
            <a:r>
              <a:rPr lang="ko-KR" altLang="en-US" sz="1700" dirty="0" err="1" smtClean="0"/>
              <a:t>릴레이션</a:t>
            </a:r>
            <a:r>
              <a:rPr lang="en-US" altLang="ko-KR" sz="1700" dirty="0" smtClean="0"/>
              <a:t>(relation)</a:t>
            </a:r>
            <a:r>
              <a:rPr lang="ko-KR" altLang="en-US" sz="1700" dirty="0" smtClean="0"/>
              <a:t>의 현실 세계 적용</a:t>
            </a:r>
            <a:endParaRPr lang="en-US" altLang="ko-KR" sz="1700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400" b="0" dirty="0" smtClean="0">
                <a:sym typeface="Symbol" pitchFamily="18" charset="2"/>
              </a:rPr>
              <a:t>예</a:t>
            </a:r>
            <a:r>
              <a:rPr lang="en-US" altLang="ko-KR" sz="1400" b="0" dirty="0" smtClean="0">
                <a:sym typeface="Symbol" pitchFamily="18" charset="2"/>
              </a:rPr>
              <a:t>) </a:t>
            </a:r>
            <a:r>
              <a:rPr lang="ko-KR" altLang="en-US" sz="1400" b="0" dirty="0" smtClean="0"/>
              <a:t>학번</a:t>
            </a:r>
            <a:r>
              <a:rPr lang="en-US" altLang="ko-KR" sz="1400" b="0" dirty="0" smtClean="0"/>
              <a:t>={2, 4}, </a:t>
            </a:r>
            <a:r>
              <a:rPr lang="ko-KR" altLang="en-US" sz="1400" b="0" dirty="0" smtClean="0"/>
              <a:t>과목</a:t>
            </a:r>
            <a:r>
              <a:rPr lang="en-US" altLang="ko-KR" sz="1400" b="0" dirty="0" smtClean="0"/>
              <a:t>={</a:t>
            </a:r>
            <a:r>
              <a:rPr lang="ko-KR" altLang="en-US" sz="1400" b="0" dirty="0" smtClean="0"/>
              <a:t>데이터베이스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자료구조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프로그래밍</a:t>
            </a:r>
            <a:r>
              <a:rPr lang="en-US" altLang="ko-KR" sz="1400" b="0" dirty="0" smtClean="0"/>
              <a:t>}</a:t>
            </a:r>
            <a:r>
              <a:rPr lang="ko-KR" altLang="en-US" sz="1400" b="0" dirty="0" smtClean="0"/>
              <a:t>일 때</a:t>
            </a:r>
            <a:endParaRPr lang="en-US" altLang="ko-KR" sz="14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400" b="0" dirty="0" smtClean="0"/>
              <a:t>	     </a:t>
            </a:r>
            <a:r>
              <a:rPr lang="ko-KR" altLang="en-US" sz="1400" b="0" dirty="0" smtClean="0"/>
              <a:t>두 집합의 </a:t>
            </a:r>
            <a:r>
              <a:rPr lang="ko-KR" altLang="en-US" sz="1400" b="0" dirty="0" err="1" smtClean="0"/>
              <a:t>카티전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프로덕트</a:t>
            </a:r>
            <a:r>
              <a:rPr lang="ko-KR" altLang="en-US" sz="1400" b="0" dirty="0" smtClean="0"/>
              <a:t> 학번</a:t>
            </a:r>
            <a:r>
              <a:rPr lang="en-US" altLang="ko-KR" sz="1400" b="0" dirty="0" smtClean="0"/>
              <a:t>×</a:t>
            </a:r>
            <a:r>
              <a:rPr lang="ko-KR" altLang="en-US" sz="1400" b="0" dirty="0" smtClean="0"/>
              <a:t>과목은 학번 원소와 과목 원소의 순서쌍의 집합임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sz="1400" b="0" dirty="0" smtClean="0">
                <a:sym typeface="Symbol" pitchFamily="18" charset="2"/>
              </a:rPr>
              <a:t>	     </a:t>
            </a:r>
            <a:r>
              <a:rPr lang="ko-KR" altLang="en-US" sz="1400" b="0" dirty="0" smtClean="0">
                <a:sym typeface="Symbol" pitchFamily="18" charset="2"/>
              </a:rPr>
              <a:t>즉</a:t>
            </a:r>
            <a:r>
              <a:rPr lang="en-US" altLang="ko-KR" sz="1400" b="0" dirty="0" smtClean="0">
                <a:sym typeface="Symbol" pitchFamily="18" charset="2"/>
              </a:rPr>
              <a:t>, </a:t>
            </a:r>
            <a:r>
              <a:rPr lang="ko-KR" altLang="en-US" sz="1400" b="0" dirty="0" smtClean="0">
                <a:sym typeface="Symbol" pitchFamily="18" charset="2"/>
              </a:rPr>
              <a:t>학</a:t>
            </a:r>
            <a:r>
              <a:rPr lang="ko-KR" altLang="en-US" sz="1400" b="0" dirty="0" smtClean="0"/>
              <a:t>번</a:t>
            </a:r>
            <a:r>
              <a:rPr lang="en-US" altLang="ko-KR" sz="1400" b="0" dirty="0" smtClean="0"/>
              <a:t>×</a:t>
            </a:r>
            <a:r>
              <a:rPr lang="ko-KR" altLang="en-US" sz="1400" b="0" dirty="0" smtClean="0"/>
              <a:t>과목</a:t>
            </a:r>
            <a:r>
              <a:rPr lang="en-US" altLang="ko-KR" sz="1400" b="0" dirty="0" smtClean="0"/>
              <a:t>={(2, </a:t>
            </a:r>
            <a:r>
              <a:rPr lang="ko-KR" altLang="en-US" sz="1400" b="0" dirty="0" smtClean="0"/>
              <a:t>데이터베이스</a:t>
            </a:r>
            <a:r>
              <a:rPr lang="en-US" altLang="ko-KR" sz="1400" b="0" dirty="0" smtClean="0"/>
              <a:t>), (2, </a:t>
            </a:r>
            <a:r>
              <a:rPr lang="ko-KR" altLang="en-US" sz="1400" b="0" dirty="0" smtClean="0"/>
              <a:t>자료구조</a:t>
            </a:r>
            <a:r>
              <a:rPr lang="en-US" altLang="ko-KR" sz="1400" b="0" dirty="0" smtClean="0"/>
              <a:t>), (2, </a:t>
            </a:r>
            <a:r>
              <a:rPr lang="ko-KR" altLang="en-US" sz="1400" b="0" dirty="0" smtClean="0"/>
              <a:t>프로그래밍</a:t>
            </a:r>
            <a:r>
              <a:rPr lang="en-US" altLang="ko-KR" sz="1400" b="0" dirty="0" smtClean="0"/>
              <a:t>), (4, </a:t>
            </a:r>
            <a:r>
              <a:rPr lang="ko-KR" altLang="en-US" sz="1400" b="0" dirty="0" smtClean="0"/>
              <a:t>데이터베이스</a:t>
            </a:r>
            <a:r>
              <a:rPr lang="en-US" altLang="ko-KR" sz="1400" b="0" dirty="0" smtClean="0"/>
              <a:t>), (4, </a:t>
            </a:r>
            <a:r>
              <a:rPr lang="ko-KR" altLang="en-US" sz="1400" b="0" dirty="0" smtClean="0"/>
              <a:t>자료구조</a:t>
            </a:r>
            <a:r>
              <a:rPr lang="en-US" altLang="ko-KR" sz="1400" b="0" dirty="0" smtClean="0"/>
              <a:t>), </a:t>
            </a:r>
            <a:br>
              <a:rPr lang="en-US" altLang="ko-KR" sz="1400" b="0" dirty="0" smtClean="0"/>
            </a:br>
            <a:r>
              <a:rPr lang="en-US" altLang="ko-KR" sz="1400" b="0" dirty="0" smtClean="0"/>
              <a:t>     (4, </a:t>
            </a:r>
            <a:r>
              <a:rPr lang="ko-KR" altLang="en-US" sz="1400" b="0" dirty="0" smtClean="0"/>
              <a:t>프로그래밍</a:t>
            </a:r>
            <a:r>
              <a:rPr lang="en-US" altLang="ko-KR" sz="1400" b="0" dirty="0" smtClean="0"/>
              <a:t>)}</a:t>
            </a:r>
            <a:r>
              <a:rPr lang="ko-KR" altLang="en-US" sz="1400" b="0" dirty="0" smtClean="0"/>
              <a:t>을 </a:t>
            </a:r>
            <a:r>
              <a:rPr lang="ko-KR" altLang="en-US" sz="1400" b="0" smtClean="0"/>
              <a:t>말함</a:t>
            </a:r>
            <a:r>
              <a:rPr lang="en-US" altLang="ko-KR" sz="1400" b="0" smtClean="0"/>
              <a:t>.</a:t>
            </a:r>
            <a:endParaRPr lang="en-US" altLang="ko-KR" sz="1400" b="0" dirty="0" smtClean="0">
              <a:sym typeface="Symbol" pitchFamily="18" charset="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1400" b="0" dirty="0" smtClean="0">
                <a:sym typeface="Symbol" pitchFamily="18" charset="2"/>
              </a:rPr>
              <a:t>	     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×</a:t>
            </a:r>
            <a:r>
              <a:rPr lang="ko-KR" altLang="en-US" sz="1400" dirty="0" smtClean="0"/>
              <a:t>과목의 각 원소</a:t>
            </a:r>
            <a:r>
              <a:rPr lang="ko-KR" altLang="en-US" sz="1400" b="0" dirty="0" smtClean="0"/>
              <a:t>는 </a:t>
            </a:r>
            <a:r>
              <a:rPr lang="ko-KR" altLang="en-US" sz="1400" dirty="0" smtClean="0"/>
              <a:t>학생이 과목을 수강할 수 있는 모든 경우</a:t>
            </a:r>
            <a:r>
              <a:rPr lang="ko-KR" altLang="en-US" sz="1400" b="0" dirty="0" smtClean="0"/>
              <a:t>를 나열한 것임</a:t>
            </a:r>
            <a:r>
              <a:rPr lang="en-US" altLang="ko-KR" sz="1400" b="0" dirty="0" smtClean="0"/>
              <a:t>. </a:t>
            </a:r>
            <a:br>
              <a:rPr lang="en-US" altLang="ko-KR" sz="1400" b="0" dirty="0" smtClean="0"/>
            </a:br>
            <a:r>
              <a:rPr lang="en-US" altLang="ko-KR" sz="1400" b="0" dirty="0" smtClean="0"/>
              <a:t>     </a:t>
            </a:r>
            <a:r>
              <a:rPr lang="ko-KR" altLang="en-US" sz="1400" b="0" dirty="0" smtClean="0"/>
              <a:t>수강</a:t>
            </a:r>
            <a:r>
              <a:rPr lang="en-US" altLang="ko-KR" sz="1400" b="0" dirty="0" smtClean="0"/>
              <a:t>={(2, </a:t>
            </a:r>
            <a:r>
              <a:rPr lang="ko-KR" altLang="en-US" sz="1400" b="0" dirty="0" smtClean="0"/>
              <a:t>데이터베이스</a:t>
            </a:r>
            <a:r>
              <a:rPr lang="en-US" altLang="ko-KR" sz="1400" b="0" dirty="0" smtClean="0"/>
              <a:t>), (2, </a:t>
            </a:r>
            <a:r>
              <a:rPr lang="ko-KR" altLang="en-US" sz="1400" b="0" dirty="0" smtClean="0"/>
              <a:t>자료구조</a:t>
            </a:r>
            <a:r>
              <a:rPr lang="en-US" altLang="ko-KR" sz="1400" b="0" dirty="0" smtClean="0"/>
              <a:t>), (4, </a:t>
            </a:r>
            <a:r>
              <a:rPr lang="ko-KR" altLang="en-US" sz="1400" b="0" dirty="0" smtClean="0"/>
              <a:t>프로그래밍</a:t>
            </a:r>
            <a:r>
              <a:rPr lang="en-US" altLang="ko-KR" sz="1400" b="0" dirty="0" smtClean="0"/>
              <a:t>)}</a:t>
            </a:r>
            <a:r>
              <a:rPr lang="ko-KR" altLang="en-US" sz="1400" b="0" dirty="0" smtClean="0"/>
              <a:t>은 </a:t>
            </a:r>
            <a:r>
              <a:rPr lang="ko-KR" altLang="en-US" sz="1400" dirty="0" smtClean="0"/>
              <a:t>카티전 </a:t>
            </a:r>
            <a:r>
              <a:rPr lang="ko-KR" altLang="en-US" sz="1400" dirty="0" err="1" smtClean="0"/>
              <a:t>프로덕트</a:t>
            </a:r>
            <a:r>
              <a:rPr lang="ko-KR" altLang="en-US" sz="1400" dirty="0" smtClean="0"/>
              <a:t> 학번</a:t>
            </a:r>
            <a:r>
              <a:rPr lang="en-US" altLang="ko-KR" sz="1400" dirty="0" smtClean="0"/>
              <a:t>×</a:t>
            </a:r>
            <a:r>
              <a:rPr lang="ko-KR" altLang="en-US" sz="1400" smtClean="0"/>
              <a:t>과목의 </a:t>
            </a:r>
            <a:endParaRPr lang="en-US" altLang="ko-KR" sz="1400" smtClean="0"/>
          </a:p>
          <a:p>
            <a:pP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        </a:t>
            </a:r>
            <a:r>
              <a:rPr lang="ko-KR" altLang="en-US" sz="1400" smtClean="0"/>
              <a:t>부분집합</a:t>
            </a:r>
            <a:r>
              <a:rPr lang="ko-KR" altLang="en-US" sz="1400" b="0" smtClean="0"/>
              <a:t>으로</a:t>
            </a:r>
            <a:r>
              <a:rPr lang="en-US" altLang="ko-KR" sz="1400" b="0" smtClean="0"/>
              <a:t> </a:t>
            </a:r>
            <a:r>
              <a:rPr lang="ko-KR" altLang="en-US" sz="1400" b="0" dirty="0" smtClean="0"/>
              <a:t>하나의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인스턴스임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수강 </a:t>
            </a:r>
            <a:r>
              <a:rPr lang="ko-KR" altLang="en-US" sz="1400" b="0" dirty="0" err="1" smtClean="0"/>
              <a:t>릴레이션의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투플은</a:t>
            </a:r>
            <a:r>
              <a:rPr lang="ko-KR" altLang="en-US" sz="1400" b="0" dirty="0" smtClean="0"/>
              <a:t> 위에서 나열한 여섯 </a:t>
            </a:r>
            <a:r>
              <a:rPr lang="ko-KR" altLang="en-US" sz="1400" b="0" smtClean="0"/>
              <a:t>개 원소</a:t>
            </a:r>
            <a:endParaRPr lang="en-US" altLang="ko-KR" sz="1400" b="0" smtClean="0"/>
          </a:p>
          <a:p>
            <a:pPr>
              <a:buNone/>
            </a:pPr>
            <a:r>
              <a:rPr lang="en-US" altLang="ko-KR" sz="1400" b="0"/>
              <a:t> </a:t>
            </a:r>
            <a:r>
              <a:rPr lang="en-US" altLang="ko-KR" sz="1400" b="0" smtClean="0"/>
              <a:t>         </a:t>
            </a:r>
            <a:r>
              <a:rPr lang="ko-KR" altLang="en-US" sz="1400" b="0" smtClean="0"/>
              <a:t> </a:t>
            </a:r>
            <a:r>
              <a:rPr lang="ko-KR" altLang="en-US" sz="1400" b="0" dirty="0" smtClean="0"/>
              <a:t>중 하나로</a:t>
            </a:r>
            <a:r>
              <a:rPr lang="en-US" altLang="ko-KR" sz="1400" b="0" smtClean="0"/>
              <a:t>, </a:t>
            </a:r>
            <a:r>
              <a:rPr lang="ko-KR" altLang="en-US" sz="1400" b="0" smtClean="0"/>
              <a:t>아래 </a:t>
            </a:r>
            <a:r>
              <a:rPr lang="ko-KR" altLang="en-US" sz="1400" b="0" dirty="0" smtClean="0"/>
              <a:t>수강 테이블을 데이터베이스에서는 </a:t>
            </a:r>
            <a:r>
              <a:rPr lang="ko-KR" altLang="en-US" sz="1400" dirty="0" err="1" smtClean="0"/>
              <a:t>릴레이션</a:t>
            </a:r>
            <a:r>
              <a:rPr lang="en-US" altLang="ko-KR" sz="1400" dirty="0" smtClean="0"/>
              <a:t>(relation)</a:t>
            </a:r>
            <a:r>
              <a:rPr lang="ko-KR" altLang="en-US" sz="1400" b="0" dirty="0" smtClean="0"/>
              <a:t>이라고 함</a:t>
            </a:r>
            <a:r>
              <a:rPr lang="en-US" altLang="ko-KR" sz="1400" b="0" dirty="0" smtClean="0"/>
              <a:t>.</a:t>
            </a:r>
            <a:endParaRPr lang="pt-BR" altLang="ko-KR" sz="1400" b="0" dirty="0" smtClean="0">
              <a:sym typeface="Symbol" pitchFamily="18" charset="2"/>
            </a:endParaRPr>
          </a:p>
          <a:p>
            <a:pPr>
              <a:buNone/>
            </a:pPr>
            <a:r>
              <a:rPr lang="pt-BR" altLang="ko-KR" sz="1400" dirty="0" smtClean="0">
                <a:sym typeface="Symbol" pitchFamily="18" charset="2"/>
              </a:rPr>
              <a:t>	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41647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07"/>
              </p:ext>
            </p:extLst>
          </p:nvPr>
        </p:nvGraphicFramePr>
        <p:xfrm>
          <a:off x="1403648" y="4464504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1536171"/>
              </a:tblGrid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데이터베이스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자료구조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프로그래밍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3648" y="571526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</a:t>
            </a: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 </a:t>
            </a:r>
            <a:r>
              <a:rPr lang="ko-KR" altLang="en-US" sz="1400" b="1" smtClean="0">
                <a:latin typeface="+mn-ea"/>
                <a:ea typeface="+mn-ea"/>
              </a:rPr>
              <a:t>수강 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관계대수 연산자</a:t>
            </a:r>
            <a:endParaRPr lang="ko-KR" altLang="en-US" dirty="0"/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539552" y="908720"/>
            <a:ext cx="8280920" cy="5472608"/>
          </a:xfrm>
        </p:spPr>
        <p:txBody>
          <a:bodyPr/>
          <a:lstStyle/>
          <a:p>
            <a:pPr marL="216000" indent="-216000"/>
            <a:r>
              <a:rPr lang="ko-KR" altLang="en-US" sz="1500" dirty="0" smtClean="0"/>
              <a:t>수학에서 연산자 </a:t>
            </a:r>
            <a:r>
              <a:rPr lang="en-US" altLang="ko-KR" sz="1500" dirty="0" smtClean="0"/>
              <a:t>: </a:t>
            </a:r>
            <a:r>
              <a:rPr lang="ko-KR" altLang="en-US" sz="1500" b="0" dirty="0" err="1" smtClean="0"/>
              <a:t>피연산자에</a:t>
            </a:r>
            <a:r>
              <a:rPr lang="ko-KR" altLang="en-US" sz="1500" b="0" dirty="0" smtClean="0"/>
              <a:t> 적용되는 연산 기호</a:t>
            </a:r>
            <a:endParaRPr lang="en-US" altLang="ko-KR" sz="1500" b="0" dirty="0" smtClean="0"/>
          </a:p>
          <a:p>
            <a:pPr marL="216000" indent="-216000"/>
            <a:r>
              <a:rPr lang="ko-KR" altLang="en-US" sz="1500" dirty="0" smtClean="0"/>
              <a:t>관계대수 연산자</a:t>
            </a:r>
            <a:r>
              <a:rPr lang="ko-KR" altLang="en-US" sz="1500" b="0" dirty="0" smtClean="0"/>
              <a:t> </a:t>
            </a:r>
            <a:r>
              <a:rPr lang="en-US" altLang="ko-KR" sz="1500" b="0" dirty="0" smtClean="0"/>
              <a:t>: </a:t>
            </a:r>
            <a:r>
              <a:rPr lang="ko-KR" altLang="en-US" sz="1500" b="0" dirty="0" err="1" smtClean="0"/>
              <a:t>릴레이션</a:t>
            </a:r>
            <a:r>
              <a:rPr lang="ko-KR" altLang="en-US" sz="1500" b="0" dirty="0" smtClean="0"/>
              <a:t> 연산에 사용되는 기호로 </a:t>
            </a:r>
            <a:r>
              <a:rPr lang="ko-KR" altLang="en-US" sz="1500" b="0" dirty="0" err="1" smtClean="0"/>
              <a:t>릴레이션을</a:t>
            </a:r>
            <a:r>
              <a:rPr lang="ko-KR" altLang="en-US" sz="1500" b="0" dirty="0" smtClean="0"/>
              <a:t> </a:t>
            </a:r>
            <a:r>
              <a:rPr lang="ko-KR" altLang="en-US" sz="1500" b="0" dirty="0" err="1" smtClean="0"/>
              <a:t>피연산자로</a:t>
            </a:r>
            <a:r>
              <a:rPr lang="ko-KR" altLang="en-US" sz="1500" b="0" dirty="0" smtClean="0"/>
              <a:t> 한다</a:t>
            </a:r>
            <a:r>
              <a:rPr lang="en-US" altLang="ko-KR" sz="1500" b="0" dirty="0" smtClean="0"/>
              <a:t>.</a:t>
            </a:r>
          </a:p>
          <a:p>
            <a:pPr marL="180000" indent="-18000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500" b="0" dirty="0" smtClean="0"/>
              <a:t> </a:t>
            </a:r>
            <a:r>
              <a:rPr lang="ko-KR" altLang="en-US" sz="1500" dirty="0" smtClean="0"/>
              <a:t>관계대수 연산자 </a:t>
            </a:r>
            <a:r>
              <a:rPr lang="ko-KR" altLang="en-US" sz="1500" dirty="0" err="1" smtClean="0"/>
              <a:t>두개의</a:t>
            </a:r>
            <a:r>
              <a:rPr lang="ko-KR" altLang="en-US" sz="1500" dirty="0" smtClean="0"/>
              <a:t> 그룹으로 구분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b="0" dirty="0" smtClean="0"/>
              <a:t>  - </a:t>
            </a:r>
            <a:r>
              <a:rPr lang="ko-KR" altLang="en-US" sz="1500" i="1" dirty="0" smtClean="0"/>
              <a:t>순수 관계연산</a:t>
            </a:r>
            <a:r>
              <a:rPr lang="ko-KR" altLang="en-US" sz="1500" b="0" i="1" dirty="0" smtClean="0"/>
              <a:t> </a:t>
            </a:r>
            <a:r>
              <a:rPr lang="en-US" altLang="ko-KR" sz="1500" b="0" dirty="0" smtClean="0"/>
              <a:t>: </a:t>
            </a:r>
            <a:r>
              <a:rPr lang="ko-KR" altLang="en-US" sz="1500" b="0" dirty="0" err="1" smtClean="0"/>
              <a:t>셀렉션</a:t>
            </a:r>
            <a:r>
              <a:rPr lang="en-US" altLang="ko-KR" sz="1500" b="0" dirty="0" smtClean="0"/>
              <a:t>, </a:t>
            </a:r>
            <a:r>
              <a:rPr lang="ko-KR" altLang="en-US" sz="1500" b="0" dirty="0" err="1" smtClean="0"/>
              <a:t>프로젝션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조인</a:t>
            </a:r>
            <a:r>
              <a:rPr lang="en-US" altLang="ko-KR" sz="1500" b="0" dirty="0" smtClean="0"/>
              <a:t>, </a:t>
            </a:r>
            <a:r>
              <a:rPr lang="ko-KR" altLang="en-US" sz="1500" b="0" dirty="0" err="1" smtClean="0"/>
              <a:t>디비전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개명</a:t>
            </a:r>
            <a:endParaRPr lang="en-US" altLang="ko-KR" sz="1500" b="0" dirty="0" smtClean="0"/>
          </a:p>
          <a:p>
            <a:pPr marL="0" indent="0">
              <a:buNone/>
            </a:pPr>
            <a:r>
              <a:rPr lang="en-US" altLang="ko-KR" sz="1500" b="0" dirty="0"/>
              <a:t> </a:t>
            </a:r>
            <a:r>
              <a:rPr lang="en-US" altLang="ko-KR" sz="1500" b="0" dirty="0" smtClean="0"/>
              <a:t> - </a:t>
            </a:r>
            <a:r>
              <a:rPr lang="ko-KR" altLang="en-US" sz="1500" i="1" dirty="0" smtClean="0"/>
              <a:t>일반 집합연산</a:t>
            </a:r>
            <a:r>
              <a:rPr lang="ko-KR" altLang="en-US" sz="1500" b="0" i="1" dirty="0" smtClean="0"/>
              <a:t> </a:t>
            </a:r>
            <a:r>
              <a:rPr lang="en-US" altLang="ko-KR" sz="1500" b="0" dirty="0" smtClean="0"/>
              <a:t>: </a:t>
            </a:r>
            <a:r>
              <a:rPr lang="ko-KR" altLang="en-US" sz="1500" b="0" dirty="0" smtClean="0"/>
              <a:t>합집합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교집합</a:t>
            </a:r>
            <a:r>
              <a:rPr lang="en-US" altLang="ko-KR" sz="1500" b="0" dirty="0" smtClean="0"/>
              <a:t>, </a:t>
            </a:r>
            <a:r>
              <a:rPr lang="ko-KR" altLang="en-US" sz="1500" b="0" dirty="0" err="1" smtClean="0"/>
              <a:t>차집합</a:t>
            </a:r>
            <a:r>
              <a:rPr lang="en-US" altLang="ko-KR" sz="1500" b="0" dirty="0" smtClean="0"/>
              <a:t>, </a:t>
            </a:r>
            <a:r>
              <a:rPr lang="ko-KR" altLang="en-US" sz="1500" b="0" dirty="0" err="1" smtClean="0"/>
              <a:t>카티전</a:t>
            </a:r>
            <a:r>
              <a:rPr lang="ko-KR" altLang="en-US" sz="1500" b="0" dirty="0" smtClean="0"/>
              <a:t> </a:t>
            </a:r>
            <a:r>
              <a:rPr lang="ko-KR" altLang="en-US" sz="1500" b="0" dirty="0" err="1" smtClean="0"/>
              <a:t>프로덕트</a:t>
            </a:r>
            <a:endParaRPr lang="en-US" altLang="ko-KR" sz="1500" b="0" dirty="0" smtClean="0"/>
          </a:p>
          <a:p>
            <a:pPr marL="0" indent="0">
              <a:buNone/>
            </a:pPr>
            <a:endParaRPr lang="en-US" altLang="ko-KR" sz="800" b="0" dirty="0" smtClean="0"/>
          </a:p>
          <a:p>
            <a:pPr marL="0" indent="0">
              <a:buNone/>
            </a:pPr>
            <a:r>
              <a:rPr lang="ko-KR" altLang="en-US" sz="1500" b="0" dirty="0" smtClean="0"/>
              <a:t>  </a:t>
            </a:r>
            <a:r>
              <a:rPr lang="en-US" altLang="ko-KR" sz="1500" b="0" dirty="0" smtClean="0"/>
              <a:t>- </a:t>
            </a:r>
            <a:r>
              <a:rPr lang="ko-KR" altLang="en-US" sz="1500" dirty="0" err="1" smtClean="0"/>
              <a:t>단항연산자</a:t>
            </a:r>
            <a:r>
              <a:rPr lang="ko-KR" altLang="en-US" sz="1500" b="0" dirty="0" smtClean="0"/>
              <a:t> </a:t>
            </a:r>
            <a:r>
              <a:rPr lang="en-US" altLang="ko-KR" sz="1500" b="0" dirty="0" smtClean="0"/>
              <a:t>: </a:t>
            </a:r>
            <a:r>
              <a:rPr lang="ko-KR" altLang="en-US" sz="1500" b="0" dirty="0" smtClean="0"/>
              <a:t>연산자 중 </a:t>
            </a:r>
            <a:r>
              <a:rPr lang="ko-KR" altLang="en-US" sz="1500" b="0" dirty="0" err="1" smtClean="0"/>
              <a:t>피연산자의</a:t>
            </a:r>
            <a:r>
              <a:rPr lang="ko-KR" altLang="en-US" sz="1500" b="0" dirty="0" smtClean="0"/>
              <a:t> 개수가 한 개인 연산자</a:t>
            </a:r>
            <a:endParaRPr lang="en-US" altLang="ko-KR" sz="1500" b="0" dirty="0" smtClean="0"/>
          </a:p>
          <a:p>
            <a:pPr marL="0" indent="0">
              <a:buNone/>
            </a:pPr>
            <a:r>
              <a:rPr lang="ko-KR" altLang="en-US" sz="1500" b="0" dirty="0" smtClean="0"/>
              <a:t>  </a:t>
            </a:r>
            <a:r>
              <a:rPr lang="en-US" altLang="ko-KR" sz="1500" b="0" dirty="0" smtClean="0"/>
              <a:t>- </a:t>
            </a:r>
            <a:r>
              <a:rPr lang="ko-KR" altLang="en-US" sz="1500" dirty="0" smtClean="0"/>
              <a:t>이항 연산자</a:t>
            </a:r>
            <a:r>
              <a:rPr lang="ko-KR" altLang="en-US" sz="1500" b="0" dirty="0" smtClean="0"/>
              <a:t> </a:t>
            </a:r>
            <a:r>
              <a:rPr lang="en-US" altLang="ko-KR" sz="1500" b="0" dirty="0" smtClean="0"/>
              <a:t>: </a:t>
            </a:r>
            <a:r>
              <a:rPr lang="ko-KR" altLang="en-US" sz="1500" b="0" dirty="0"/>
              <a:t>연산자 중 </a:t>
            </a:r>
            <a:r>
              <a:rPr lang="ko-KR" altLang="en-US" sz="1500" b="0" dirty="0" err="1"/>
              <a:t>피연산자의</a:t>
            </a:r>
            <a:r>
              <a:rPr lang="ko-KR" altLang="en-US" sz="1500" b="0" dirty="0"/>
              <a:t> 개수가 </a:t>
            </a:r>
            <a:r>
              <a:rPr lang="ko-KR" altLang="en-US" sz="1500" b="0" dirty="0" smtClean="0"/>
              <a:t>두 </a:t>
            </a:r>
            <a:r>
              <a:rPr lang="ko-KR" altLang="en-US" sz="1500" b="0" dirty="0"/>
              <a:t>개인 </a:t>
            </a:r>
            <a:r>
              <a:rPr lang="ko-KR" altLang="en-US" sz="1500" b="0" dirty="0" smtClean="0"/>
              <a:t>연산자</a:t>
            </a:r>
            <a:endParaRPr lang="en-US" altLang="ko-KR" sz="1500" b="0" dirty="0" smtClean="0"/>
          </a:p>
          <a:p>
            <a:pPr marL="0" indent="0">
              <a:buNone/>
            </a:pPr>
            <a:r>
              <a:rPr lang="ko-KR" altLang="en-US" sz="1500" b="0" dirty="0" smtClean="0"/>
              <a:t>  </a:t>
            </a:r>
            <a:r>
              <a:rPr lang="en-US" altLang="ko-KR" sz="1500" b="0" dirty="0" smtClean="0"/>
              <a:t>- </a:t>
            </a:r>
            <a:r>
              <a:rPr lang="ko-KR" altLang="en-US" sz="1500" b="0" dirty="0" smtClean="0"/>
              <a:t>기본 연산자 다섯 개와 기본 연산자로 부터 유도가 가능한 유도 연산자로 구분</a:t>
            </a:r>
            <a:endParaRPr lang="en-US" altLang="ko-KR" sz="1500" b="0" dirty="0" smtClean="0"/>
          </a:p>
        </p:txBody>
      </p:sp>
    </p:spTree>
    <p:extLst>
      <p:ext uri="{BB962C8B-B14F-4D97-AF65-F5344CB8AC3E}">
        <p14:creationId xmlns:p14="http://schemas.microsoft.com/office/powerpoint/2010/main" val="24332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3.1.2 </a:t>
            </a:r>
            <a:r>
              <a:rPr lang="ko-KR" altLang="en-US" dirty="0" smtClean="0">
                <a:solidFill>
                  <a:srgbClr val="FF0000"/>
                </a:solidFill>
              </a:rPr>
              <a:t>관계대수 연산자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609478"/>
              </p:ext>
            </p:extLst>
          </p:nvPr>
        </p:nvGraphicFramePr>
        <p:xfrm>
          <a:off x="539552" y="990953"/>
          <a:ext cx="7841121" cy="557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504056"/>
                <a:gridCol w="311297"/>
                <a:gridCol w="584927"/>
                <a:gridCol w="511811"/>
                <a:gridCol w="511811"/>
                <a:gridCol w="4697139"/>
              </a:tblGrid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기호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셀렉션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조건에 만족하는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프로젝션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속성을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릴레이션이나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속성의 이름을 변경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디비전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부모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포함된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값을 모두 갖고 있는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분자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합집합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합집합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차집합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교집합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카디전</a:t>
                      </a:r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프로덕트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속한 모든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조인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세타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비교 조건에 만족하는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동등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같은 값을 가진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동등 조인에서 중복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오른쪽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왼쪽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자연 조인 후 각각 왼쪽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(left),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(right),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양쪽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(full)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모든 값을 결과로 추출</a:t>
                      </a:r>
                      <a:endParaRPr lang="en-US" altLang="ko-KR" sz="105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조인이 실패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또는 값이 없을 경우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쪽의 값을 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채움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full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81848" y="67508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2-5 </a:t>
            </a:r>
            <a:r>
              <a:rPr lang="ko-KR" altLang="en-US" sz="1400" b="1" dirty="0" smtClean="0">
                <a:latin typeface="+mn-ea"/>
                <a:ea typeface="+mn-ea"/>
              </a:rPr>
              <a:t>관계대수 연산자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5216" y="1394152"/>
            <a:ext cx="1954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2181" y="1646704"/>
            <a:ext cx="1851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1231" y="1898784"/>
            <a:ext cx="157808" cy="21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8576" y="2228376"/>
            <a:ext cx="162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519" y="2694275"/>
            <a:ext cx="1690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06149" y="3226906"/>
            <a:ext cx="1714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11482" y="3668479"/>
            <a:ext cx="1728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77574" y="4182060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51110" y="4558867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60635" y="4808823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9685" y="5053398"/>
            <a:ext cx="328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70160" y="5312855"/>
            <a:ext cx="302273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89210" y="5601812"/>
            <a:ext cx="283954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70699" y="5807362"/>
            <a:ext cx="29376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52103" y="6104332"/>
            <a:ext cx="350001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60635" y="6311442"/>
            <a:ext cx="332939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err="1" smtClean="0"/>
              <a:t>관계대수식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08720"/>
            <a:ext cx="8280920" cy="5472608"/>
          </a:xfrm>
        </p:spPr>
        <p:txBody>
          <a:bodyPr/>
          <a:lstStyle/>
          <a:p>
            <a:pPr marL="216000" indent="-216000"/>
            <a:r>
              <a:rPr lang="ko-KR" altLang="en-US" sz="1500" dirty="0" err="1" smtClean="0"/>
              <a:t>관계대수식</a:t>
            </a:r>
            <a:endParaRPr lang="en-US" altLang="ko-KR" sz="1500" dirty="0" smtClean="0"/>
          </a:p>
          <a:p>
            <a:pPr marL="216000" indent="-21600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500" b="0" smtClean="0"/>
              <a:t>   </a:t>
            </a:r>
            <a:r>
              <a:rPr lang="en-US" altLang="ko-KR" sz="1500" b="0" smtClean="0"/>
              <a:t>- </a:t>
            </a:r>
            <a:r>
              <a:rPr lang="ko-KR" altLang="en-US" sz="1500" b="0" smtClean="0"/>
              <a:t>관계대수는 </a:t>
            </a:r>
            <a:r>
              <a:rPr lang="ko-KR" altLang="en-US" sz="1500" dirty="0" err="1" smtClean="0"/>
              <a:t>릴레이션</a:t>
            </a:r>
            <a:r>
              <a:rPr lang="ko-KR" altLang="en-US" sz="1500" dirty="0" smtClean="0"/>
              <a:t> 간 연산을 통해 결과 </a:t>
            </a:r>
            <a:r>
              <a:rPr lang="ko-KR" altLang="en-US" sz="1500" dirty="0" err="1" smtClean="0"/>
              <a:t>릴레이션을</a:t>
            </a:r>
            <a:r>
              <a:rPr lang="ko-KR" altLang="en-US" sz="1500" dirty="0" smtClean="0"/>
              <a:t> 찾는 절차를 기술한 언어</a:t>
            </a:r>
            <a:r>
              <a:rPr lang="ko-KR" altLang="en-US" sz="1500" b="0" dirty="0" smtClean="0"/>
              <a:t>로</a:t>
            </a:r>
            <a:r>
              <a:rPr lang="en-US" altLang="ko-KR" sz="1500" b="0" smtClean="0"/>
              <a:t>, </a:t>
            </a:r>
          </a:p>
          <a:p>
            <a:pPr marL="216000" indent="-21600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sz="1500" b="0"/>
              <a:t> </a:t>
            </a:r>
            <a:r>
              <a:rPr lang="en-US" altLang="ko-KR" sz="1500" b="0" smtClean="0"/>
              <a:t>    </a:t>
            </a:r>
            <a:r>
              <a:rPr lang="ko-KR" altLang="en-US" sz="1500" b="0" smtClean="0"/>
              <a:t>이 </a:t>
            </a:r>
            <a:r>
              <a:rPr lang="ko-KR" altLang="en-US" sz="1500" b="0" dirty="0" smtClean="0"/>
              <a:t>연산을 수행하기 위한 식을 관계대수식</a:t>
            </a:r>
            <a:r>
              <a:rPr lang="en-US" altLang="ko-KR" sz="1500" b="0" dirty="0" smtClean="0"/>
              <a:t>(relational algebra expression)</a:t>
            </a:r>
            <a:r>
              <a:rPr lang="ko-KR" altLang="en-US" sz="1500" b="0" dirty="0" smtClean="0"/>
              <a:t>이라고 함</a:t>
            </a:r>
            <a:r>
              <a:rPr lang="en-US" altLang="ko-KR" sz="1500" b="0" smtClean="0"/>
              <a:t>. </a:t>
            </a:r>
          </a:p>
          <a:p>
            <a:pPr marL="216000" indent="-2160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500" b="0"/>
              <a:t> </a:t>
            </a:r>
            <a:r>
              <a:rPr lang="en-US" altLang="ko-KR" sz="1500" b="0" smtClean="0"/>
              <a:t>  - </a:t>
            </a:r>
            <a:r>
              <a:rPr lang="ko-KR" altLang="en-US" sz="1500" b="0" smtClean="0"/>
              <a:t>관계대수식은 </a:t>
            </a:r>
            <a:r>
              <a:rPr lang="ko-KR" altLang="en-US" sz="1500" b="0" dirty="0" smtClean="0"/>
              <a:t>대상이 되는 </a:t>
            </a:r>
            <a:r>
              <a:rPr lang="ko-KR" altLang="en-US" sz="1500" b="0" dirty="0" err="1" smtClean="0"/>
              <a:t>릴레이션과</a:t>
            </a:r>
            <a:r>
              <a:rPr lang="ko-KR" altLang="en-US" sz="1500" b="0" dirty="0" smtClean="0"/>
              <a:t> 연산자로 구성되며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결과는 </a:t>
            </a:r>
            <a:r>
              <a:rPr lang="ko-KR" altLang="en-US" sz="1500" b="0" dirty="0" err="1" smtClean="0"/>
              <a:t>릴레이션으로</a:t>
            </a:r>
            <a:r>
              <a:rPr lang="ko-KR" altLang="en-US" sz="1500" b="0" dirty="0" smtClean="0"/>
              <a:t> </a:t>
            </a:r>
            <a:r>
              <a:rPr lang="ko-KR" altLang="en-US" sz="1500" b="0" smtClean="0"/>
              <a:t>반환됨</a:t>
            </a:r>
            <a:r>
              <a:rPr lang="en-US" altLang="ko-KR" sz="1500" b="0" smtClean="0"/>
              <a:t>.</a:t>
            </a:r>
          </a:p>
          <a:p>
            <a:pPr marL="216000" indent="-2160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500" b="0"/>
              <a:t> </a:t>
            </a:r>
            <a:r>
              <a:rPr lang="en-US" altLang="ko-KR" sz="1500" b="0" smtClean="0"/>
              <a:t>    </a:t>
            </a:r>
            <a:r>
              <a:rPr lang="ko-KR" altLang="en-US" sz="1500" b="0" smtClean="0"/>
              <a:t>반환된 </a:t>
            </a:r>
            <a:r>
              <a:rPr lang="ko-KR" altLang="en-US" sz="1500" b="0" dirty="0" err="1" smtClean="0"/>
              <a:t>릴레이션은</a:t>
            </a:r>
            <a:r>
              <a:rPr lang="ko-KR" altLang="en-US" sz="1500" b="0" dirty="0" smtClean="0"/>
              <a:t> </a:t>
            </a:r>
            <a:r>
              <a:rPr lang="ko-KR" altLang="en-US" sz="1500" b="0" dirty="0" err="1" smtClean="0"/>
              <a:t>릴레이션의</a:t>
            </a:r>
            <a:r>
              <a:rPr lang="ko-KR" altLang="en-US" sz="1500" b="0" dirty="0" smtClean="0"/>
              <a:t> 모든 특징을 따름</a:t>
            </a:r>
            <a:r>
              <a:rPr lang="en-US" altLang="ko-KR" sz="1500" b="0" dirty="0" smtClean="0"/>
              <a:t>. </a:t>
            </a:r>
          </a:p>
          <a:p>
            <a:pPr marL="0" indent="0">
              <a:buNone/>
            </a:pPr>
            <a:endParaRPr lang="en-US" altLang="ko-KR" sz="1500" b="0" dirty="0" smtClean="0"/>
          </a:p>
          <a:p>
            <a:pPr lvl="1"/>
            <a:r>
              <a:rPr lang="ko-KR" altLang="en-US" sz="1500" b="1" dirty="0" err="1" smtClean="0">
                <a:latin typeface="+mn-ea"/>
              </a:rPr>
              <a:t>단항</a:t>
            </a:r>
            <a:r>
              <a:rPr lang="ko-KR" altLang="en-US" sz="1500" b="1" dirty="0" smtClean="0">
                <a:latin typeface="+mn-ea"/>
              </a:rPr>
              <a:t> 연산자 </a:t>
            </a:r>
            <a:r>
              <a:rPr lang="en-US" altLang="ko-KR" sz="1500" b="1" dirty="0" smtClean="0">
                <a:latin typeface="+mn-ea"/>
              </a:rPr>
              <a:t>: </a:t>
            </a:r>
            <a:r>
              <a:rPr lang="ko-KR" altLang="en-US" sz="1500" b="1" dirty="0" smtClean="0">
                <a:latin typeface="+mn-ea"/>
              </a:rPr>
              <a:t>연산자</a:t>
            </a:r>
            <a:r>
              <a:rPr lang="en-US" altLang="ko-KR" sz="1500" b="1" baseline="-25000" dirty="0" smtClean="0">
                <a:latin typeface="+mn-ea"/>
              </a:rPr>
              <a:t>&lt;</a:t>
            </a:r>
            <a:r>
              <a:rPr lang="ko-KR" altLang="en-US" sz="1500" b="1" baseline="-25000" dirty="0" smtClean="0">
                <a:latin typeface="+mn-ea"/>
              </a:rPr>
              <a:t>조건</a:t>
            </a:r>
            <a:r>
              <a:rPr lang="en-US" altLang="ko-KR" sz="1500" b="1" baseline="-25000" dirty="0" smtClean="0">
                <a:latin typeface="+mn-ea"/>
              </a:rPr>
              <a:t>&gt;</a:t>
            </a:r>
            <a:r>
              <a:rPr lang="ko-KR" altLang="en-US" sz="1500" b="1" baseline="-25000" dirty="0" smtClean="0">
                <a:latin typeface="+mn-ea"/>
              </a:rPr>
              <a:t> </a:t>
            </a:r>
            <a:r>
              <a:rPr lang="ko-KR" altLang="en-US" sz="1500" b="1" dirty="0" err="1" smtClean="0">
                <a:latin typeface="+mn-ea"/>
              </a:rPr>
              <a:t>릴레이션</a:t>
            </a:r>
            <a:endParaRPr lang="en-US" altLang="ko-KR" sz="1500" b="1" dirty="0" smtClean="0">
              <a:latin typeface="+mn-ea"/>
            </a:endParaRPr>
          </a:p>
          <a:p>
            <a:pPr lvl="1"/>
            <a:r>
              <a:rPr lang="ko-KR" altLang="en-US" sz="1500" b="1" dirty="0" smtClean="0">
                <a:latin typeface="+mn-ea"/>
              </a:rPr>
              <a:t>이항 연산자 </a:t>
            </a:r>
            <a:r>
              <a:rPr lang="en-US" altLang="ko-KR" sz="1500" b="1" dirty="0" smtClean="0">
                <a:latin typeface="+mn-ea"/>
              </a:rPr>
              <a:t>: </a:t>
            </a:r>
            <a:r>
              <a:rPr lang="ko-KR" altLang="en-US" sz="1500" b="1" dirty="0" err="1" smtClean="0">
                <a:latin typeface="+mn-ea"/>
              </a:rPr>
              <a:t>릴레이션</a:t>
            </a:r>
            <a:r>
              <a:rPr lang="en-US" altLang="ko-KR" sz="1500" b="1" dirty="0" smtClean="0">
                <a:latin typeface="+mn-ea"/>
              </a:rPr>
              <a:t>1 </a:t>
            </a:r>
            <a:r>
              <a:rPr lang="ko-KR" altLang="en-US" sz="1500" b="1" dirty="0" smtClean="0">
                <a:latin typeface="+mn-ea"/>
              </a:rPr>
              <a:t>연산자</a:t>
            </a:r>
            <a:r>
              <a:rPr lang="en-US" altLang="ko-KR" sz="1500" b="1" baseline="-25000" dirty="0" smtClean="0">
                <a:latin typeface="+mn-ea"/>
              </a:rPr>
              <a:t>&lt;</a:t>
            </a:r>
            <a:r>
              <a:rPr lang="ko-KR" altLang="en-US" sz="1500" b="1" baseline="-25000" dirty="0" smtClean="0">
                <a:latin typeface="+mn-ea"/>
              </a:rPr>
              <a:t>조건</a:t>
            </a:r>
            <a:r>
              <a:rPr lang="en-US" altLang="ko-KR" sz="1500" b="1" baseline="-25000" dirty="0" smtClean="0">
                <a:latin typeface="+mn-ea"/>
              </a:rPr>
              <a:t>&gt;</a:t>
            </a:r>
            <a:r>
              <a:rPr lang="ko-KR" altLang="en-US" sz="1500" b="1" baseline="-25000" dirty="0" smtClean="0">
                <a:latin typeface="+mn-ea"/>
              </a:rPr>
              <a:t> </a:t>
            </a:r>
            <a:r>
              <a:rPr lang="ko-KR" altLang="en-US" sz="1500" b="1" dirty="0" err="1" smtClean="0">
                <a:latin typeface="+mn-ea"/>
              </a:rPr>
              <a:t>릴레이션</a:t>
            </a:r>
            <a:r>
              <a:rPr lang="en-US" altLang="ko-KR" sz="1500" b="1" dirty="0" smtClean="0">
                <a:latin typeface="+mn-ea"/>
              </a:rPr>
              <a:t>2</a:t>
            </a:r>
            <a:endParaRPr lang="ko-KR" altLang="en-US" sz="15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69526"/>
              </p:ext>
            </p:extLst>
          </p:nvPr>
        </p:nvGraphicFramePr>
        <p:xfrm>
          <a:off x="1547624" y="3973928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b4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1424" y="3696336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6341"/>
              </p:ext>
            </p:extLst>
          </p:nvPr>
        </p:nvGraphicFramePr>
        <p:xfrm>
          <a:off x="3383057" y="3973928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06857" y="3696336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4794" y="5282570"/>
            <a:ext cx="4110702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</a:t>
            </a: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 </a:t>
            </a:r>
            <a:r>
              <a:rPr lang="ko-KR" altLang="en-US" sz="1400" b="1" dirty="0" err="1" smtClean="0">
                <a:latin typeface="+mn-ea"/>
                <a:ea typeface="+mn-ea"/>
              </a:rPr>
              <a:t>관계대수식을</a:t>
            </a:r>
            <a:r>
              <a:rPr lang="ko-KR" altLang="en-US" sz="1400" b="1" dirty="0" smtClean="0">
                <a:latin typeface="+mn-ea"/>
                <a:ea typeface="+mn-ea"/>
              </a:rPr>
              <a:t> 이해하기 위한 예제 데이터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24378"/>
            <a:ext cx="8136904" cy="5472608"/>
          </a:xfrm>
        </p:spPr>
        <p:txBody>
          <a:bodyPr/>
          <a:lstStyle/>
          <a:p>
            <a:pPr marL="180000" indent="-180000">
              <a:lnSpc>
                <a:spcPct val="100000"/>
              </a:lnSpc>
            </a:pP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릴레이션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relation)</a:t>
            </a:r>
            <a:r>
              <a:rPr lang="en-US" altLang="ko-KR"/>
              <a:t> </a:t>
            </a:r>
            <a:r>
              <a:rPr lang="ko-KR" altLang="en-US" smtClean="0"/>
              <a:t>이란</a:t>
            </a:r>
            <a:r>
              <a:rPr lang="en-US" altLang="ko-KR" smtClean="0"/>
              <a:t>? </a:t>
            </a:r>
            <a:r>
              <a:rPr lang="ko-KR" altLang="en-US" smtClean="0"/>
              <a:t>관계 데이터 모델의 핵심적인 개념으로 </a:t>
            </a:r>
            <a:endParaRPr lang="en-US" altLang="ko-KR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 </a:t>
            </a:r>
            <a:r>
              <a:rPr lang="en-US" altLang="ko-KR" smtClean="0"/>
              <a:t>                                  </a:t>
            </a:r>
            <a:r>
              <a:rPr lang="ko-KR" altLang="en-US" smtClean="0"/>
              <a:t>행과 </a:t>
            </a:r>
            <a:r>
              <a:rPr lang="ko-KR" altLang="en-US"/>
              <a:t>열로 구성된 테이블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spcBef>
                <a:spcPts val="1200"/>
              </a:spcBef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</a:t>
            </a:r>
            <a:r>
              <a:rPr lang="ko-KR" altLang="en-US" sz="1300" smtClean="0"/>
              <a:t>도서번호 </a:t>
            </a:r>
            <a:r>
              <a:rPr lang="en-US" altLang="ko-KR" sz="1300" smtClean="0"/>
              <a:t>	= </a:t>
            </a:r>
            <a:r>
              <a:rPr lang="en-US" altLang="ko-KR" sz="1300" dirty="0" smtClean="0"/>
              <a:t>{1,2,3,4,5}</a:t>
            </a:r>
          </a:p>
          <a:p>
            <a:pPr marL="266700" indent="-266700">
              <a:buNone/>
            </a:pPr>
            <a:r>
              <a:rPr lang="en-US" altLang="ko-KR" sz="1300" dirty="0" smtClean="0"/>
              <a:t>     </a:t>
            </a:r>
            <a:r>
              <a:rPr lang="ko-KR" altLang="en-US" sz="1300" dirty="0" smtClean="0"/>
              <a:t>도서이름 </a:t>
            </a:r>
            <a:r>
              <a:rPr lang="en-US" altLang="ko-KR" sz="1300" dirty="0" smtClean="0"/>
              <a:t>	= {</a:t>
            </a:r>
            <a:r>
              <a:rPr lang="ko-KR" altLang="en-US" sz="1300" dirty="0" smtClean="0"/>
              <a:t>축구의 역사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축구아는</a:t>
            </a:r>
            <a:r>
              <a:rPr lang="ko-KR" altLang="en-US" sz="1300" dirty="0" smtClean="0"/>
              <a:t> 여자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축구의 이해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골프 바이블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피겨 교본</a:t>
            </a:r>
            <a:r>
              <a:rPr lang="en-US" altLang="ko-KR" sz="1300" dirty="0" smtClean="0"/>
              <a:t>}</a:t>
            </a:r>
          </a:p>
          <a:p>
            <a:pPr marL="266700" indent="-266700">
              <a:buNone/>
            </a:pPr>
            <a:r>
              <a:rPr lang="en-US" altLang="ko-KR" sz="1300" dirty="0" smtClean="0"/>
              <a:t>     </a:t>
            </a:r>
            <a:r>
              <a:rPr lang="ko-KR" altLang="en-US" sz="1300" dirty="0" smtClean="0"/>
              <a:t>출판사 </a:t>
            </a:r>
            <a:r>
              <a:rPr lang="en-US" altLang="ko-KR" sz="1300" dirty="0" smtClean="0"/>
              <a:t>		= {</a:t>
            </a:r>
            <a:r>
              <a:rPr lang="ko-KR" altLang="en-US" sz="1300" dirty="0" err="1" smtClean="0"/>
              <a:t>굿스포츠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나무수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대한미디어</a:t>
            </a:r>
            <a:r>
              <a:rPr lang="en-US" altLang="ko-KR" sz="1300" dirty="0" smtClean="0"/>
              <a:t>}</a:t>
            </a:r>
          </a:p>
          <a:p>
            <a:pPr marL="266700" indent="-266700">
              <a:buNone/>
            </a:pPr>
            <a:r>
              <a:rPr lang="en-US" altLang="ko-KR" sz="1300" dirty="0" smtClean="0"/>
              <a:t>     </a:t>
            </a:r>
            <a:r>
              <a:rPr lang="ko-KR" altLang="en-US" sz="1300" dirty="0" smtClean="0"/>
              <a:t>가격 </a:t>
            </a:r>
            <a:r>
              <a:rPr lang="en-US" altLang="ko-KR" sz="1300" dirty="0" smtClean="0"/>
              <a:t>		= {7000, 13000, 22000, 35000, 8000}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400" b="0" smtClean="0"/>
              <a:t>     → </a:t>
            </a:r>
            <a:r>
              <a:rPr lang="ko-KR" altLang="en-US" sz="1400" smtClean="0"/>
              <a:t>릴레이션</a:t>
            </a:r>
            <a:r>
              <a:rPr lang="ko-KR" altLang="en-US" sz="1400" b="0" smtClean="0"/>
              <a:t>은 </a:t>
            </a:r>
            <a:r>
              <a:rPr lang="ko-KR" altLang="en-US" sz="1400" smtClean="0"/>
              <a:t>수학의 집합</a:t>
            </a:r>
            <a:r>
              <a:rPr lang="ko-KR" altLang="en-US" sz="1400" b="0" smtClean="0"/>
              <a:t>에서 나온 개념</a:t>
            </a:r>
            <a:endParaRPr lang="en-US" altLang="ko-KR" sz="1400" b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400" b="0" smtClean="0"/>
              <a:t>     </a:t>
            </a:r>
            <a:r>
              <a:rPr lang="ko-KR" altLang="en-US" sz="1400" b="0"/>
              <a:t>→ </a:t>
            </a:r>
            <a:r>
              <a:rPr lang="ko-KR" altLang="en-US" sz="1400" smtClean="0"/>
              <a:t>도서 릴레이션의 구성</a:t>
            </a:r>
            <a:r>
              <a:rPr lang="ko-KR" altLang="en-US" sz="1400" b="0" smtClean="0"/>
              <a:t> </a:t>
            </a:r>
            <a:r>
              <a:rPr lang="en-US" altLang="ko-KR" sz="1400" b="0" smtClean="0"/>
              <a:t>: </a:t>
            </a:r>
            <a:r>
              <a:rPr lang="ko-KR" altLang="en-US" sz="1400" b="0" smtClean="0"/>
              <a:t>네 개의 집합 도서번호</a:t>
            </a:r>
            <a:r>
              <a:rPr lang="en-US" altLang="ko-KR" sz="1400" b="0" smtClean="0"/>
              <a:t>, </a:t>
            </a:r>
            <a:r>
              <a:rPr lang="ko-KR" altLang="en-US" sz="1400" b="0" smtClean="0"/>
              <a:t>도서이름</a:t>
            </a:r>
            <a:r>
              <a:rPr lang="en-US" altLang="ko-KR" sz="1400" b="0" smtClean="0"/>
              <a:t>, </a:t>
            </a:r>
            <a:r>
              <a:rPr lang="ko-KR" altLang="en-US" sz="1400" b="0" smtClean="0"/>
              <a:t>출판사</a:t>
            </a:r>
            <a:r>
              <a:rPr lang="en-US" altLang="ko-KR" sz="1400" b="0" smtClean="0"/>
              <a:t>, </a:t>
            </a:r>
            <a:r>
              <a:rPr lang="ko-KR" altLang="en-US" sz="1400" b="0" smtClean="0"/>
              <a:t>가격으로 구성</a:t>
            </a:r>
            <a:endParaRPr lang="en-US" altLang="ko-KR" sz="1400" b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400" b="0" smtClean="0"/>
              <a:t> </a:t>
            </a:r>
            <a:r>
              <a:rPr lang="ko-KR" altLang="en-US" sz="1400" b="0"/>
              <a:t> </a:t>
            </a:r>
            <a:r>
              <a:rPr lang="ko-KR" altLang="en-US" sz="1400" b="0" smtClean="0"/>
              <a:t>   → 각 집합은 원소를 갖고 있다</a:t>
            </a:r>
            <a:r>
              <a:rPr lang="en-US" altLang="ko-KR" sz="1400" b="0" smtClean="0"/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ko-KR" altLang="en-US" sz="1400" b="0" smtClean="0"/>
              <a:t>     → 첫 번째 </a:t>
            </a:r>
            <a:r>
              <a:rPr lang="ko-KR" altLang="en-US" sz="1400" b="0" dirty="0" smtClean="0"/>
              <a:t>행</a:t>
            </a:r>
            <a:r>
              <a:rPr lang="en-US" altLang="ko-KR" sz="1400" b="0" dirty="0" smtClean="0"/>
              <a:t>(1, </a:t>
            </a:r>
            <a:r>
              <a:rPr lang="ko-KR" altLang="en-US" sz="1400" b="0" dirty="0" smtClean="0"/>
              <a:t>축구의 역사</a:t>
            </a:r>
            <a:r>
              <a:rPr lang="en-US" altLang="ko-KR" sz="1400" b="0" dirty="0" smtClean="0"/>
              <a:t>, </a:t>
            </a:r>
            <a:r>
              <a:rPr lang="ko-KR" altLang="en-US" sz="1400" b="0" dirty="0" err="1" smtClean="0"/>
              <a:t>굿스포츠</a:t>
            </a:r>
            <a:r>
              <a:rPr lang="en-US" altLang="ko-KR" sz="1400" b="0" dirty="0" smtClean="0"/>
              <a:t>, 7000)</a:t>
            </a:r>
            <a:r>
              <a:rPr lang="ko-KR" altLang="en-US" sz="1400" b="0" dirty="0" smtClean="0"/>
              <a:t>의 경우 네 개의 집합에서 각각 원소 한 </a:t>
            </a:r>
            <a:r>
              <a:rPr lang="ko-KR" altLang="en-US" sz="1400" b="0" smtClean="0"/>
              <a:t>개씩 </a:t>
            </a:r>
            <a:endParaRPr lang="en-US" altLang="ko-KR" sz="1400" b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400" b="0"/>
              <a:t> </a:t>
            </a:r>
            <a:r>
              <a:rPr lang="en-US" altLang="ko-KR" sz="1400" b="0" smtClean="0"/>
              <a:t>        </a:t>
            </a:r>
            <a:r>
              <a:rPr lang="ko-KR" altLang="en-US" sz="1400" b="0" smtClean="0"/>
              <a:t>선택하여 만들어진 것으로 </a:t>
            </a:r>
            <a:r>
              <a:rPr lang="ko-KR" altLang="en-US" sz="1400" b="0"/>
              <a:t>이 원소들이 관계</a:t>
            </a:r>
            <a:r>
              <a:rPr lang="en-US" altLang="ko-KR" sz="1400" b="0"/>
              <a:t>(relationship)</a:t>
            </a:r>
            <a:r>
              <a:rPr lang="ko-KR" altLang="en-US" sz="1400" b="0"/>
              <a:t>를</a:t>
            </a:r>
            <a:r>
              <a:rPr lang="en-US" altLang="ko-KR" sz="1400" b="0"/>
              <a:t> </a:t>
            </a:r>
            <a:r>
              <a:rPr lang="ko-KR" altLang="en-US" sz="1400" b="0"/>
              <a:t>맺고 있다</a:t>
            </a:r>
            <a:r>
              <a:rPr lang="en-US" altLang="ko-KR" sz="1400" b="0"/>
              <a:t>.</a:t>
            </a:r>
          </a:p>
          <a:p>
            <a:pPr>
              <a:buNone/>
            </a:pPr>
            <a:endParaRPr lang="en-US" altLang="ko-KR" sz="1400" b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9894" y="2360636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10" name="TextBox 9"/>
          <p:cNvSpPr txBox="1"/>
          <p:nvPr/>
        </p:nvSpPr>
        <p:spPr>
          <a:xfrm>
            <a:off x="898601" y="3328634"/>
            <a:ext cx="2520280" cy="288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smtClean="0">
                <a:latin typeface="+mn-ea"/>
                <a:ea typeface="+mn-ea"/>
              </a:rPr>
              <a:t>데이터와 </a:t>
            </a:r>
            <a:r>
              <a:rPr lang="ko-KR" altLang="en-US" sz="1400" b="1" dirty="0" smtClean="0">
                <a:latin typeface="+mn-ea"/>
                <a:ea typeface="+mn-ea"/>
              </a:rPr>
              <a:t>테이블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54024"/>
              </p:ext>
            </p:extLst>
          </p:nvPr>
        </p:nvGraphicFramePr>
        <p:xfrm>
          <a:off x="4117273" y="1700808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/>
                <a:gridCol w="1432008"/>
                <a:gridCol w="1179301"/>
                <a:gridCol w="1010829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49702" y="1844825"/>
            <a:ext cx="3135522" cy="1368152"/>
            <a:chOff x="296152" y="1844824"/>
            <a:chExt cx="3135522" cy="13681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96152" y="2996952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5, 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피겨 교본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  </a:t>
              </a:r>
              <a:r>
                <a:rPr lang="ko-KR" altLang="en-US" sz="1200" dirty="0" err="1" smtClean="0">
                  <a:solidFill>
                    <a:schemeClr val="tx1"/>
                  </a:solidFill>
                  <a:ea typeface="굴림" pitchFamily="50" charset="-127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  8000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96152" y="2708920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4, 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골프 바이블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35000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6152" y="2420888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3, 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축구의 이해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22000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96152" y="2132856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2,  </a:t>
              </a:r>
              <a:r>
                <a:rPr lang="ko-KR" altLang="en-US" sz="1200" dirty="0" err="1" smtClean="0">
                  <a:solidFill>
                    <a:schemeClr val="tx1"/>
                  </a:solidFill>
                  <a:ea typeface="굴림" pitchFamily="50" charset="-127"/>
                </a:rPr>
                <a:t>축구아는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여자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ea typeface="굴림" pitchFamily="50" charset="-127"/>
                </a:rPr>
                <a:t>나무수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13000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6152" y="1844824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1, 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축구의 역사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ea typeface="굴림" pitchFamily="50" charset="-127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7000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041084"/>
              </p:ext>
            </p:extLst>
          </p:nvPr>
        </p:nvGraphicFramePr>
        <p:xfrm>
          <a:off x="467544" y="1304850"/>
          <a:ext cx="8208714" cy="54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347"/>
                <a:gridCol w="1392618"/>
                <a:gridCol w="3200445"/>
                <a:gridCol w="2736304"/>
              </a:tblGrid>
              <a:tr h="25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연산자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 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셀렉션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l-GR" altLang="ko-KR" sz="1000" b="1" dirty="0" smtClean="0">
                          <a:latin typeface="+mn-ea"/>
                          <a:ea typeface="+mn-ea"/>
                        </a:rPr>
                        <a:t>σ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         (R1)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투플을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l-GR" altLang="ko-KR" sz="10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π)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(R2)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속성만을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합집합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(∪)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∪ R2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합집합을 구함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(-)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R1 - R2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          R2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카티전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구하여 조건에 맞는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61545"/>
              </p:ext>
            </p:extLst>
          </p:nvPr>
        </p:nvGraphicFramePr>
        <p:xfrm>
          <a:off x="2872185" y="1622251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/>
                <a:gridCol w="408045"/>
                <a:gridCol w="408045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48236"/>
              </p:ext>
            </p:extLst>
          </p:nvPr>
        </p:nvGraphicFramePr>
        <p:xfrm>
          <a:off x="2872185" y="2505397"/>
          <a:ext cx="86409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98858"/>
              </p:ext>
            </p:extLst>
          </p:nvPr>
        </p:nvGraphicFramePr>
        <p:xfrm>
          <a:off x="2872185" y="5673749"/>
          <a:ext cx="295232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9"/>
                <a:gridCol w="513449"/>
                <a:gridCol w="496111"/>
                <a:gridCol w="476440"/>
                <a:gridCol w="476440"/>
                <a:gridCol w="476440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7119"/>
              </p:ext>
            </p:extLst>
          </p:nvPr>
        </p:nvGraphicFramePr>
        <p:xfrm>
          <a:off x="2872185" y="3628950"/>
          <a:ext cx="12444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28"/>
                <a:gridCol w="414828"/>
                <a:gridCol w="414828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86002"/>
              </p:ext>
            </p:extLst>
          </p:nvPr>
        </p:nvGraphicFramePr>
        <p:xfrm>
          <a:off x="2872185" y="5001294"/>
          <a:ext cx="100811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189" y="1977305"/>
            <a:ext cx="504055" cy="10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72" y="2989609"/>
            <a:ext cx="144016" cy="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2630" y="6081761"/>
            <a:ext cx="595114" cy="14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20341" y="8316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관계대수 식의 사용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48260"/>
              </p:ext>
            </p:extLst>
          </p:nvPr>
        </p:nvGraphicFramePr>
        <p:xfrm>
          <a:off x="5076056" y="206416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b4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08520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70010"/>
              </p:ext>
            </p:extLst>
          </p:nvPr>
        </p:nvGraphicFramePr>
        <p:xfrm>
          <a:off x="7236296" y="188640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76256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(selection)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864314"/>
            <a:ext cx="8064896" cy="2060630"/>
          </a:xfrm>
        </p:spPr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추출하기 위한 연산임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하는 </a:t>
            </a:r>
            <a:r>
              <a:rPr lang="ko-KR" altLang="en-US" sz="1400" dirty="0" err="1" smtClean="0"/>
              <a:t>단항</a:t>
            </a:r>
            <a:r>
              <a:rPr lang="ko-KR" altLang="en-US" sz="1400" dirty="0" smtClean="0"/>
              <a:t> 연산자며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찾고자 하는 </a:t>
            </a:r>
            <a:r>
              <a:rPr lang="ko-KR" altLang="en-US" sz="1400" dirty="0" err="1" smtClean="0"/>
              <a:t>투플의</a:t>
            </a:r>
            <a:r>
              <a:rPr lang="ko-KR" altLang="en-US" sz="1400" dirty="0" smtClean="0"/>
              <a:t> 조건</a:t>
            </a:r>
            <a:r>
              <a:rPr lang="en-US" altLang="ko-KR" sz="1400" dirty="0" smtClean="0"/>
              <a:t>(predicate)</a:t>
            </a:r>
            <a:r>
              <a:rPr lang="ko-KR" altLang="en-US" sz="1400" dirty="0" smtClean="0"/>
              <a:t>을 명시하고 그 조건에 만족하는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endParaRPr lang="en-US" altLang="ko-KR" sz="500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</a:t>
            </a:r>
            <a:r>
              <a:rPr lang="en-US" altLang="ko-KR" sz="2000" b="0" dirty="0" smtClean="0"/>
              <a:t> </a:t>
            </a:r>
            <a:r>
              <a:rPr lang="el-GR" altLang="ko-KR" sz="2000" b="0" dirty="0" smtClean="0"/>
              <a:t>σ</a:t>
            </a:r>
            <a:r>
              <a:rPr lang="en-US" altLang="ko-KR" sz="1400" b="0" baseline="-25000" dirty="0" smtClean="0"/>
              <a:t>&lt;</a:t>
            </a:r>
            <a:r>
              <a:rPr lang="ko-KR" altLang="en-US" sz="1400" b="0" baseline="-25000" dirty="0" smtClean="0"/>
              <a:t>조건</a:t>
            </a:r>
            <a:r>
              <a:rPr lang="en-US" altLang="ko-KR" sz="1400" b="0" baseline="-25000" dirty="0" smtClean="0"/>
              <a:t>&gt; </a:t>
            </a:r>
            <a:r>
              <a:rPr lang="en-US" altLang="ko-KR" b="0" dirty="0" smtClean="0"/>
              <a:t>(R)   (R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릴레이션</a:t>
            </a:r>
            <a:r>
              <a:rPr lang="en-US" altLang="ko-KR" b="0" smtClean="0"/>
              <a:t>, </a:t>
            </a:r>
            <a:r>
              <a:rPr lang="el-GR" altLang="ko-KR" sz="2000" b="0" smtClean="0"/>
              <a:t>σ</a:t>
            </a:r>
            <a:r>
              <a:rPr lang="ko-KR" altLang="en-US" b="0" smtClean="0"/>
              <a:t>는 </a:t>
            </a:r>
            <a:r>
              <a:rPr lang="ko-KR" altLang="en-US" b="0" dirty="0" smtClean="0"/>
              <a:t>그리스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문자이며 대문자는 </a:t>
            </a:r>
            <a:r>
              <a:rPr lang="el-GR" altLang="ko-KR" b="0" dirty="0" smtClean="0"/>
              <a:t>Σ</a:t>
            </a:r>
            <a:r>
              <a:rPr lang="en-US" altLang="ko-KR" b="0" dirty="0" smtClean="0"/>
              <a:t> 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91323"/>
              </p:ext>
            </p:extLst>
          </p:nvPr>
        </p:nvGraphicFramePr>
        <p:xfrm>
          <a:off x="899592" y="2132856"/>
          <a:ext cx="7560840" cy="75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/>
              </a:tblGrid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2-1) </a:t>
                      </a:r>
                      <a:r>
                        <a:rPr lang="ko-KR" altLang="en-US" sz="1400" b="1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마당서점에서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판매하는 도서 중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이하인 도서를 검색하시오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3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mtClean="0"/>
                        <a:t>          </a:t>
                      </a:r>
                      <a:r>
                        <a:rPr lang="el-GR" altLang="ko-KR" sz="2000" b="0" smtClean="0"/>
                        <a:t>σ</a:t>
                      </a:r>
                      <a:r>
                        <a:rPr lang="ko-KR" altLang="en-US" sz="1400" b="0" baseline="-25000" smtClean="0"/>
                        <a:t>가격</a:t>
                      </a:r>
                      <a:r>
                        <a:rPr lang="en-US" altLang="ko-KR" sz="1400" b="0" baseline="-25000" dirty="0" smtClean="0"/>
                        <a:t>&lt;=8000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도서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34071"/>
              </p:ext>
            </p:extLst>
          </p:nvPr>
        </p:nvGraphicFramePr>
        <p:xfrm>
          <a:off x="1203061" y="3187343"/>
          <a:ext cx="3672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68"/>
                <a:gridCol w="1138736"/>
                <a:gridCol w="1127872"/>
                <a:gridCol w="708332"/>
              </a:tblGrid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28746" y="29258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2932108" y="478148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2932108" y="537598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00865" y="4913862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>
                <a:latin typeface="+mn-ea"/>
                <a:ea typeface="+mn-ea"/>
              </a:rPr>
              <a:t>σ</a:t>
            </a:r>
            <a:r>
              <a:rPr lang="ko-KR" altLang="en-US" sz="1400" baseline="-25000" dirty="0" smtClean="0">
                <a:latin typeface="+mn-ea"/>
                <a:ea typeface="+mn-ea"/>
              </a:rPr>
              <a:t>가격</a:t>
            </a:r>
            <a:r>
              <a:rPr lang="en-US" altLang="ko-KR" sz="1400" baseline="-25000" dirty="0" smtClean="0">
                <a:latin typeface="+mn-ea"/>
                <a:ea typeface="+mn-ea"/>
              </a:rPr>
              <a:t>&lt;=8000</a:t>
            </a:r>
            <a:r>
              <a:rPr lang="en-US" sz="1400" baseline="-25000" dirty="0" smtClean="0">
                <a:latin typeface="+mn-ea"/>
                <a:ea typeface="+mn-ea"/>
              </a:rPr>
              <a:t> </a:t>
            </a:r>
            <a:r>
              <a:rPr lang="en-US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도서</a:t>
            </a:r>
            <a:r>
              <a:rPr lang="en-US" sz="1200" dirty="0" smtClean="0">
                <a:latin typeface="+mn-ea"/>
                <a:ea typeface="+mn-ea"/>
              </a:rPr>
              <a:t>)</a:t>
            </a:r>
            <a:endParaRPr lang="el-GR" sz="1200" dirty="0">
              <a:latin typeface="+mn-ea"/>
              <a:ea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52937"/>
              </p:ext>
            </p:extLst>
          </p:nvPr>
        </p:nvGraphicFramePr>
        <p:xfrm>
          <a:off x="1202206" y="5644962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38"/>
                <a:gridCol w="1138166"/>
                <a:gridCol w="1127872"/>
                <a:gridCol w="708332"/>
              </a:tblGrid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148064" y="630576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σ</a:t>
            </a:r>
            <a:r>
              <a:rPr lang="en-US" altLang="ko-KR" sz="1400" baseline="-25000" dirty="0" smtClean="0"/>
              <a:t>&lt;</a:t>
            </a:r>
            <a:r>
              <a:rPr lang="ko-KR" altLang="en-US" sz="1400" baseline="-25000" dirty="0" smtClean="0"/>
              <a:t>복합조건</a:t>
            </a:r>
            <a:r>
              <a:rPr lang="en-US" altLang="ko-KR" sz="1400" baseline="-25000" dirty="0" smtClean="0"/>
              <a:t>&gt; </a:t>
            </a:r>
            <a:r>
              <a:rPr lang="en-US" altLang="ko-KR" b="0" dirty="0" smtClean="0"/>
              <a:t>(R</a:t>
            </a:r>
            <a:r>
              <a:rPr lang="en-US" altLang="ko-KR" b="0" smtClean="0"/>
              <a:t>) (</a:t>
            </a:r>
            <a:r>
              <a:rPr lang="en-US" altLang="ko-KR" b="0" dirty="0" smtClean="0"/>
              <a:t>R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릴레이션</a:t>
            </a:r>
            <a:r>
              <a:rPr lang="en-US" altLang="ko-KR" b="0" smtClean="0"/>
              <a:t>, </a:t>
            </a:r>
            <a:r>
              <a:rPr lang="el-GR" altLang="ko-KR" b="0" smtClean="0"/>
              <a:t>σ</a:t>
            </a:r>
            <a:r>
              <a:rPr lang="ko-KR" altLang="en-US" b="0" smtClean="0"/>
              <a:t>는 그리스</a:t>
            </a:r>
            <a:r>
              <a:rPr lang="en-US" altLang="ko-KR" b="0" smtClean="0"/>
              <a:t> </a:t>
            </a:r>
            <a:r>
              <a:rPr lang="ko-KR" altLang="en-US" b="0" smtClean="0"/>
              <a:t>문자이며</a:t>
            </a:r>
            <a:r>
              <a:rPr lang="en-US" altLang="ko-KR" b="0" smtClean="0"/>
              <a:t>,</a:t>
            </a:r>
            <a:r>
              <a:rPr lang="ko-KR" altLang="en-US" b="0" smtClean="0"/>
              <a:t> </a:t>
            </a:r>
            <a:r>
              <a:rPr lang="ko-KR" altLang="en-US" b="0" dirty="0" smtClean="0"/>
              <a:t>대문자는 </a:t>
            </a:r>
            <a:r>
              <a:rPr lang="el-GR" altLang="ko-KR" b="0" smtClean="0"/>
              <a:t>Σ</a:t>
            </a:r>
            <a:r>
              <a:rPr lang="en-US" altLang="ko-KR" b="0" smtClean="0"/>
              <a:t> )</a:t>
            </a:r>
            <a:br>
              <a:rPr lang="en-US" altLang="ko-KR" b="0" smtClean="0"/>
            </a:br>
            <a:endParaRPr lang="en-US" altLang="ko-KR" b="0" smtClean="0"/>
          </a:p>
          <a:p>
            <a:r>
              <a:rPr lang="ko-KR" altLang="en-US" b="0" smtClean="0"/>
              <a:t>여러 </a:t>
            </a:r>
            <a:r>
              <a:rPr lang="ko-KR" altLang="en-US" b="0" dirty="0" smtClean="0"/>
              <a:t>개의 조건을 ∧</a:t>
            </a:r>
            <a:r>
              <a:rPr lang="en-US" altLang="ko-KR" b="0" dirty="0" smtClean="0"/>
              <a:t>(and), </a:t>
            </a:r>
            <a:r>
              <a:rPr lang="ko-KR" altLang="en-US" b="0" dirty="0" smtClean="0"/>
              <a:t>∨ </a:t>
            </a:r>
            <a:r>
              <a:rPr lang="en-US" altLang="ko-KR" b="0" dirty="0" smtClean="0"/>
              <a:t>(or), </a:t>
            </a:r>
            <a:r>
              <a:rPr lang="ko-KR" altLang="en-US" b="0" dirty="0"/>
              <a:t>┑</a:t>
            </a:r>
            <a:r>
              <a:rPr lang="en-US" altLang="ko-KR" b="0" dirty="0" smtClean="0"/>
              <a:t>(not) </a:t>
            </a:r>
            <a:r>
              <a:rPr lang="ko-KR" altLang="en-US" b="0" dirty="0" smtClean="0"/>
              <a:t>기호를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이용하여 복합조건을 표시할 수 있다</a:t>
            </a:r>
            <a:r>
              <a:rPr lang="en-US" altLang="ko-KR" b="0" smtClean="0"/>
              <a:t>. </a:t>
            </a:r>
            <a:r>
              <a:rPr lang="ko-KR" altLang="en-US" b="0" smtClean="0"/>
              <a:t>예를 </a:t>
            </a:r>
            <a:r>
              <a:rPr lang="ko-KR" altLang="en-US" b="0" dirty="0" smtClean="0"/>
              <a:t>들어</a:t>
            </a:r>
            <a:r>
              <a:rPr lang="en-US" altLang="ko-KR" b="0" dirty="0" smtClean="0"/>
              <a:t>, “</a:t>
            </a:r>
            <a:r>
              <a:rPr lang="ko-KR" altLang="en-US" b="0" dirty="0" smtClean="0"/>
              <a:t>가격이 </a:t>
            </a:r>
            <a:r>
              <a:rPr lang="en-US" altLang="ko-KR" b="0" dirty="0" smtClean="0"/>
              <a:t>8,000</a:t>
            </a:r>
            <a:r>
              <a:rPr lang="ko-KR" altLang="en-US" b="0" dirty="0" smtClean="0"/>
              <a:t>원 이하이고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도서번호가 </a:t>
            </a:r>
            <a:r>
              <a:rPr lang="en-US" altLang="ko-KR" b="0" dirty="0" smtClean="0"/>
              <a:t>3 </a:t>
            </a:r>
            <a:r>
              <a:rPr lang="ko-KR" altLang="en-US" b="0" dirty="0" smtClean="0"/>
              <a:t>이상인 책을 찾아라</a:t>
            </a:r>
            <a:r>
              <a:rPr lang="en-US" altLang="ko-KR" b="0" dirty="0" smtClean="0"/>
              <a:t>”</a:t>
            </a:r>
            <a:r>
              <a:rPr lang="ko-KR" altLang="en-US" b="0" smtClean="0"/>
              <a:t>는 질의는 다음과 같이 표현한다</a:t>
            </a:r>
            <a:r>
              <a:rPr lang="en-US" altLang="ko-KR" b="0" smtClean="0"/>
              <a:t>.</a:t>
            </a:r>
            <a:br>
              <a:rPr lang="en-US" altLang="ko-KR" b="0" smtClean="0"/>
            </a:br>
            <a:r>
              <a:rPr lang="el-GR" altLang="ko-KR" sz="2400" b="0" smtClean="0"/>
              <a:t>σ</a:t>
            </a:r>
            <a:r>
              <a:rPr lang="en-US" altLang="ko-KR" sz="1800" b="0" baseline="-25000" smtClean="0"/>
              <a:t>(</a:t>
            </a:r>
            <a:r>
              <a:rPr lang="ko-KR" altLang="en-US" sz="1800" b="0" baseline="-25000" dirty="0" smtClean="0"/>
              <a:t>가격</a:t>
            </a:r>
            <a:r>
              <a:rPr lang="en-US" altLang="ko-KR" sz="1800" b="0" baseline="-25000" dirty="0"/>
              <a:t>&lt;=</a:t>
            </a:r>
            <a:r>
              <a:rPr lang="en-US" altLang="ko-KR" sz="1800" b="0" baseline="-25000" dirty="0" smtClean="0"/>
              <a:t>8000 </a:t>
            </a:r>
            <a:r>
              <a:rPr lang="ko-KR" altLang="en-US" sz="1800" b="0" baseline="-25000" dirty="0"/>
              <a:t>∧ </a:t>
            </a:r>
            <a:r>
              <a:rPr lang="ko-KR" altLang="en-US" sz="1800" b="0" baseline="-25000" dirty="0" smtClean="0"/>
              <a:t>도서번호 </a:t>
            </a:r>
            <a:r>
              <a:rPr lang="en-US" altLang="ko-KR" sz="1800" b="0" baseline="-25000" dirty="0" smtClean="0"/>
              <a:t>&gt;=3) </a:t>
            </a:r>
            <a:r>
              <a:rPr lang="en-US" altLang="ko-KR" b="0" dirty="0"/>
              <a:t>(</a:t>
            </a:r>
            <a:r>
              <a:rPr lang="ko-KR" altLang="en-US" b="0" dirty="0"/>
              <a:t>도서</a:t>
            </a:r>
            <a:r>
              <a:rPr lang="en-US" altLang="ko-KR" b="0" dirty="0"/>
              <a:t>)</a:t>
            </a:r>
            <a:endParaRPr lang="ko-KR" altLang="en-US" b="0" dirty="0">
              <a:solidFill>
                <a:sysClr val="windowText" lastClr="000000"/>
              </a:solidFill>
            </a:endParaRPr>
          </a:p>
          <a:p>
            <a:pPr marL="355600" indent="0">
              <a:buNone/>
            </a:pPr>
            <a:r>
              <a:rPr lang="ko-KR" altLang="en-US" b="0" dirty="0" smtClean="0"/>
              <a:t>  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/>
            </a:r>
            <a:br>
              <a:rPr lang="en-US" altLang="ko-KR" b="0" dirty="0"/>
            </a:br>
            <a:endParaRPr lang="en-US" altLang="ko-KR" b="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(</a:t>
            </a:r>
            <a:r>
              <a:rPr lang="en-US" altLang="ko-KR" smtClean="0"/>
              <a:t>selection)</a:t>
            </a:r>
            <a:r>
              <a:rPr lang="ko-KR" altLang="en-US" smtClean="0"/>
              <a:t>의 확장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3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(projection)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08720"/>
            <a:ext cx="8136904" cy="5472608"/>
          </a:xfrm>
        </p:spPr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속성을 추출하기 위한 연산으로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π</a:t>
            </a:r>
            <a:r>
              <a:rPr lang="el-GR" altLang="ko-KR" sz="1400" b="0" baseline="-25000" dirty="0" smtClean="0"/>
              <a:t>&lt;</a:t>
            </a:r>
            <a:r>
              <a:rPr lang="ko-KR" altLang="en-US" sz="1400" b="0" baseline="-25000" dirty="0" smtClean="0"/>
              <a:t>속성리스트</a:t>
            </a:r>
            <a:r>
              <a:rPr lang="en-US" altLang="ko-KR" sz="1400" b="0" baseline="-25000" dirty="0" smtClean="0"/>
              <a:t>&gt; </a:t>
            </a:r>
            <a:r>
              <a:rPr lang="en-US" altLang="ko-KR" b="0" dirty="0" smtClean="0"/>
              <a:t>(R</a:t>
            </a:r>
            <a:r>
              <a:rPr lang="en-US" altLang="ko-KR" b="0" dirty="0"/>
              <a:t>) </a:t>
            </a:r>
            <a:r>
              <a:rPr lang="en-US" altLang="ko-KR" b="0" dirty="0" smtClean="0"/>
              <a:t> (</a:t>
            </a:r>
            <a:r>
              <a:rPr lang="en-US" altLang="ko-KR" b="0" dirty="0"/>
              <a:t>R</a:t>
            </a:r>
            <a:r>
              <a:rPr lang="ko-KR" altLang="en-US" b="0" dirty="0"/>
              <a:t>은 </a:t>
            </a:r>
            <a:r>
              <a:rPr lang="ko-KR" altLang="en-US" b="0" dirty="0" err="1"/>
              <a:t>릴레이션</a:t>
            </a:r>
            <a:r>
              <a:rPr lang="en-US" altLang="ko-KR" b="0"/>
              <a:t>, </a:t>
            </a:r>
            <a:r>
              <a:rPr lang="el-GR" altLang="ko-KR" b="0" smtClean="0"/>
              <a:t>π</a:t>
            </a:r>
            <a:r>
              <a:rPr lang="ko-KR" altLang="en-US" b="0" smtClean="0"/>
              <a:t>는 </a:t>
            </a:r>
            <a:r>
              <a:rPr lang="ko-KR" altLang="en-US" b="0" dirty="0"/>
              <a:t>그리스</a:t>
            </a:r>
            <a:r>
              <a:rPr lang="en-US" altLang="ko-KR" b="0" dirty="0"/>
              <a:t> </a:t>
            </a:r>
            <a:r>
              <a:rPr lang="ko-KR" altLang="en-US" b="0" dirty="0"/>
              <a:t>문자이며 대문자는 </a:t>
            </a:r>
            <a:r>
              <a:rPr lang="el-GR" altLang="ko-KR" b="0" dirty="0" smtClean="0"/>
              <a:t>Π</a:t>
            </a:r>
            <a:r>
              <a:rPr lang="en-US" altLang="ko-KR" b="0" dirty="0" smtClean="0"/>
              <a:t> </a:t>
            </a:r>
            <a:r>
              <a:rPr lang="en-US" altLang="ko-KR" b="0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47464"/>
              </p:ext>
            </p:extLst>
          </p:nvPr>
        </p:nvGraphicFramePr>
        <p:xfrm>
          <a:off x="876441" y="1916832"/>
          <a:ext cx="7632848" cy="979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330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2-2) </a:t>
                      </a:r>
                      <a:r>
                        <a:rPr lang="ko-KR" altLang="en-US" sz="1400" b="1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신간도서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안내를 위해 고객의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핸드폰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적힌 카탈로그 </a:t>
                      </a:r>
                      <a:r>
                        <a:rPr lang="ko-KR" altLang="en-US" sz="1400" b="1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주소록을 </a:t>
                      </a:r>
                      <a:endParaRPr lang="en-US" altLang="ko-KR" sz="1400" b="1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="1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ko-KR" altLang="en-US" sz="1400" b="1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만드시오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1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    π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핸드폰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1320" y="29375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272805" y="448878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3272805" y="494274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08513" y="4566830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dk1"/>
                </a:solidFill>
                <a:latin typeface="+mn-ea"/>
                <a:ea typeface="+mn-ea"/>
              </a:rPr>
              <a:t>π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이름</a:t>
            </a:r>
            <a:r>
              <a:rPr lang="en-US" altLang="ko-KR" sz="1200" baseline="-2500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주소</a:t>
            </a:r>
            <a:r>
              <a:rPr lang="en-US" altLang="ko-KR" sz="1200" baseline="-2500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핸드폰 </a:t>
            </a:r>
            <a:r>
              <a:rPr lang="en-US" altLang="ko-KR" sz="140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dk1"/>
                </a:solidFill>
                <a:latin typeface="+mn-ea"/>
                <a:ea typeface="+mn-ea"/>
              </a:rPr>
              <a:t>고객</a:t>
            </a:r>
            <a:r>
              <a:rPr lang="en-US" altLang="ko-KR" sz="140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601" y="63123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81427"/>
              </p:ext>
            </p:extLst>
          </p:nvPr>
        </p:nvGraphicFramePr>
        <p:xfrm>
          <a:off x="1122662" y="3224078"/>
          <a:ext cx="47863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6"/>
                <a:gridCol w="591910"/>
                <a:gridCol w="1192091"/>
                <a:gridCol w="1218343"/>
                <a:gridCol w="1087805"/>
              </a:tblGrid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810225-1111111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900905-2222222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831009-2333333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820713-1444444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20174"/>
              </p:ext>
            </p:extLst>
          </p:nvPr>
        </p:nvGraphicFramePr>
        <p:xfrm>
          <a:off x="1986758" y="5230777"/>
          <a:ext cx="2898058" cy="124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10"/>
                <a:gridCol w="1218343"/>
                <a:gridCol w="1087805"/>
              </a:tblGrid>
              <a:tr h="249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합집합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411" y="958155"/>
            <a:ext cx="8064896" cy="54726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400" dirty="0" smtClean="0"/>
              <a:t>두 개의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합하여 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때 두 개의 릴레이션은 서로 같은 속성 순서와 도메인을 가져야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∪ S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40446"/>
              </p:ext>
            </p:extLst>
          </p:nvPr>
        </p:nvGraphicFramePr>
        <p:xfrm>
          <a:off x="981005" y="1888838"/>
          <a:ext cx="770485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2-3)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마당서점은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지점의 도서는 각 지점에서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관리하며 </a:t>
                      </a:r>
                      <a:endParaRPr lang="en-US" altLang="ko-KR" sz="14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이름은 각각 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하나의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도서</a:t>
                      </a:r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</a:rPr>
                        <a:t>A </a:t>
                      </a:r>
                      <a:r>
                        <a:rPr lang="en-US" altLang="ko-KR" sz="1400" b="1" dirty="0" smtClean="0"/>
                        <a:t>∪ </a:t>
                      </a:r>
                      <a:r>
                        <a:rPr lang="ko-KR" altLang="en-US" sz="1400" b="1" dirty="0" smtClean="0"/>
                        <a:t>도서</a:t>
                      </a:r>
                      <a:r>
                        <a:rPr lang="en-US" altLang="ko-KR" sz="1400" b="1" dirty="0" smtClean="0"/>
                        <a:t>B</a:t>
                      </a:r>
                      <a:endParaRPr lang="ko-KR" altLang="en-US" sz="14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52247"/>
              </p:ext>
            </p:extLst>
          </p:nvPr>
        </p:nvGraphicFramePr>
        <p:xfrm>
          <a:off x="990981" y="3561576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781" y="3295260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67510"/>
              </p:ext>
            </p:extLst>
          </p:nvPr>
        </p:nvGraphicFramePr>
        <p:xfrm>
          <a:off x="990981" y="5128212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781" y="4847222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08405"/>
              </p:ext>
            </p:extLst>
          </p:nvPr>
        </p:nvGraphicFramePr>
        <p:xfrm>
          <a:off x="4875221" y="4087348"/>
          <a:ext cx="35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642973" y="468489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84909" y="473542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33433" y="58875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교집합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70" y="908720"/>
            <a:ext cx="8064896" cy="5472608"/>
          </a:xfrm>
        </p:spPr>
        <p:txBody>
          <a:bodyPr/>
          <a:lstStyle/>
          <a:p>
            <a:r>
              <a:rPr lang="ko-KR" altLang="en-US" sz="1400" dirty="0" err="1" smtClean="0"/>
              <a:t>합병가능한</a:t>
            </a:r>
            <a:r>
              <a:rPr lang="ko-KR" altLang="en-US" sz="1400" dirty="0" smtClean="0"/>
              <a:t> 두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릴레이션이</a:t>
            </a:r>
            <a:r>
              <a:rPr lang="ko-KR" altLang="en-US" sz="1400" dirty="0" smtClean="0"/>
              <a:t> 공통으로 가지고 있는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∩ 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54675"/>
              </p:ext>
            </p:extLst>
          </p:nvPr>
        </p:nvGraphicFramePr>
        <p:xfrm>
          <a:off x="905510" y="1700808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2-4)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두 지점에서 동일하게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4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06931"/>
              </p:ext>
            </p:extLst>
          </p:nvPr>
        </p:nvGraphicFramePr>
        <p:xfrm>
          <a:off x="1101356" y="2948666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5156" y="2717268"/>
            <a:ext cx="601447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43502"/>
              </p:ext>
            </p:extLst>
          </p:nvPr>
        </p:nvGraphicFramePr>
        <p:xfrm>
          <a:off x="1101356" y="4515302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5156" y="4269230"/>
            <a:ext cx="590226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86289"/>
              </p:ext>
            </p:extLst>
          </p:nvPr>
        </p:nvGraphicFramePr>
        <p:xfrm>
          <a:off x="4985596" y="4002878"/>
          <a:ext cx="352440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753348" y="4103829"/>
            <a:ext cx="389850" cy="372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dk1"/>
                </a:solidFill>
                <a:latin typeface="+mn-ea"/>
                <a:ea typeface="+mn-ea"/>
              </a:rPr>
              <a:t>∩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695284" y="4160563"/>
            <a:ext cx="214314" cy="23574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75856" y="5796854"/>
            <a:ext cx="1872208" cy="3168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교집합의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err="1" smtClean="0"/>
              <a:t>차집합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435" y="908720"/>
            <a:ext cx="8064896" cy="5472608"/>
          </a:xfrm>
        </p:spPr>
        <p:txBody>
          <a:bodyPr/>
          <a:lstStyle/>
          <a:p>
            <a:r>
              <a:rPr lang="ko-KR" altLang="en-US" sz="1400" dirty="0" smtClean="0"/>
              <a:t>첫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속하고 두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속하지 않는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- 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47241"/>
              </p:ext>
            </p:extLst>
          </p:nvPr>
        </p:nvGraphicFramePr>
        <p:xfrm>
          <a:off x="977632" y="1772816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2-5)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 두 지점 중 지점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 - 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12816"/>
              </p:ext>
            </p:extLst>
          </p:nvPr>
        </p:nvGraphicFramePr>
        <p:xfrm>
          <a:off x="948955" y="3261934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755" y="2995618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38057"/>
              </p:ext>
            </p:extLst>
          </p:nvPr>
        </p:nvGraphicFramePr>
        <p:xfrm>
          <a:off x="948955" y="4828570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2755" y="4547580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8321" y="4385256"/>
            <a:ext cx="269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dk1"/>
                </a:solidFill>
                <a:latin typeface="+mn-ea"/>
              </a:rPr>
              <a:t>-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42883" y="443577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64369" y="544389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차집합의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02703"/>
              </p:ext>
            </p:extLst>
          </p:nvPr>
        </p:nvGraphicFramePr>
        <p:xfrm>
          <a:off x="4833195" y="4166796"/>
          <a:ext cx="35244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/>
              <a:t>(</a:t>
            </a:r>
            <a:r>
              <a:rPr lang="en-US" altLang="ko-KR" dirty="0" err="1"/>
              <a:t>cartesian</a:t>
            </a:r>
            <a:r>
              <a:rPr lang="en-US" altLang="ko-KR" dirty="0"/>
              <a:t> product)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08720"/>
            <a:ext cx="8352928" cy="5472608"/>
          </a:xfrm>
        </p:spPr>
        <p:txBody>
          <a:bodyPr/>
          <a:lstStyle/>
          <a:p>
            <a:pPr marL="216000" indent="-216000">
              <a:spcAft>
                <a:spcPts val="600"/>
              </a:spcAft>
            </a:pPr>
            <a:r>
              <a:rPr lang="ko-KR" altLang="en-US" sz="1500" dirty="0" smtClean="0"/>
              <a:t>두 </a:t>
            </a:r>
            <a:r>
              <a:rPr lang="ko-KR" altLang="en-US" sz="1500" dirty="0" err="1" smtClean="0"/>
              <a:t>릴레이션을</a:t>
            </a:r>
            <a:r>
              <a:rPr lang="ko-KR" altLang="en-US" sz="1500" dirty="0" smtClean="0"/>
              <a:t> 연결시켜 하나로 합칠 때 사용함</a:t>
            </a:r>
            <a:r>
              <a:rPr lang="en-US" altLang="ko-KR" sz="1500" smtClean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/>
              <a:t> </a:t>
            </a:r>
            <a:r>
              <a:rPr lang="en-US" altLang="ko-KR" sz="1500" smtClean="0"/>
              <a:t>  </a:t>
            </a:r>
            <a:r>
              <a:rPr lang="en-US" altLang="ko-KR" sz="1500" b="0" smtClean="0"/>
              <a:t>- </a:t>
            </a:r>
            <a:r>
              <a:rPr lang="ko-KR" altLang="en-US" sz="1500" b="0" smtClean="0"/>
              <a:t>결과 </a:t>
            </a:r>
            <a:r>
              <a:rPr lang="ko-KR" altLang="en-US" sz="1500" b="0" dirty="0" err="1" smtClean="0"/>
              <a:t>릴레이션은</a:t>
            </a:r>
            <a:r>
              <a:rPr lang="ko-KR" altLang="en-US" sz="1500" b="0" dirty="0" smtClean="0"/>
              <a:t> 첫 번째 </a:t>
            </a:r>
            <a:r>
              <a:rPr lang="ko-KR" altLang="en-US" sz="1500" b="0" dirty="0" err="1" smtClean="0"/>
              <a:t>릴레이션의</a:t>
            </a:r>
            <a:r>
              <a:rPr lang="ko-KR" altLang="en-US" sz="1500" b="0" dirty="0" smtClean="0"/>
              <a:t> 오른쪽에 두 번째 </a:t>
            </a:r>
            <a:r>
              <a:rPr lang="ko-KR" altLang="en-US" sz="1500" b="0" dirty="0" err="1" smtClean="0"/>
              <a:t>릴레이션의</a:t>
            </a:r>
            <a:r>
              <a:rPr lang="ko-KR" altLang="en-US" sz="1500" b="0" dirty="0" smtClean="0"/>
              <a:t> 모든 </a:t>
            </a:r>
            <a:r>
              <a:rPr lang="ko-KR" altLang="en-US" sz="1500" b="0" err="1" smtClean="0"/>
              <a:t>투플을</a:t>
            </a:r>
            <a:r>
              <a:rPr lang="ko-KR" altLang="en-US" sz="1500" b="0" smtClean="0"/>
              <a:t> 순서대로</a:t>
            </a:r>
            <a:endParaRPr lang="en-US" altLang="ko-KR" sz="1500" b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sz="1500" b="0"/>
              <a:t> </a:t>
            </a:r>
            <a:r>
              <a:rPr lang="en-US" altLang="ko-KR" sz="1500" b="0" smtClean="0"/>
              <a:t>     </a:t>
            </a:r>
            <a:r>
              <a:rPr lang="ko-KR" altLang="en-US" sz="1500" b="0" smtClean="0"/>
              <a:t>배열하여 </a:t>
            </a:r>
            <a:r>
              <a:rPr lang="ko-KR" altLang="en-US" sz="1500" b="0" dirty="0" smtClean="0"/>
              <a:t>반환함</a:t>
            </a:r>
            <a:r>
              <a:rPr lang="en-US" altLang="ko-KR" sz="1500" b="0" smtClean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b="0"/>
              <a:t> </a:t>
            </a:r>
            <a:r>
              <a:rPr lang="en-US" altLang="ko-KR" sz="1500" b="0" smtClean="0"/>
              <a:t>  - </a:t>
            </a:r>
            <a:r>
              <a:rPr lang="ko-KR" altLang="en-US" sz="1500" b="0" smtClean="0"/>
              <a:t>결과 </a:t>
            </a:r>
            <a:r>
              <a:rPr lang="ko-KR" altLang="en-US" sz="1500" b="0" dirty="0" err="1" smtClean="0"/>
              <a:t>릴레이션의</a:t>
            </a:r>
            <a:r>
              <a:rPr lang="ko-KR" altLang="en-US" sz="1500" b="0" dirty="0" smtClean="0"/>
              <a:t> 차수는 두 </a:t>
            </a:r>
            <a:r>
              <a:rPr lang="ko-KR" altLang="en-US" sz="1500" b="0" dirty="0" err="1" smtClean="0"/>
              <a:t>릴레이션의</a:t>
            </a:r>
            <a:r>
              <a:rPr lang="ko-KR" altLang="en-US" sz="1500" b="0" dirty="0" smtClean="0"/>
              <a:t> 차수의 합이며</a:t>
            </a:r>
            <a:r>
              <a:rPr lang="en-US" altLang="ko-KR" sz="1500" b="0" dirty="0" smtClean="0"/>
              <a:t>, </a:t>
            </a:r>
            <a:r>
              <a:rPr lang="ko-KR" altLang="en-US" sz="1500" b="0" dirty="0" err="1" smtClean="0"/>
              <a:t>카디날리티는</a:t>
            </a:r>
            <a:r>
              <a:rPr lang="ko-KR" altLang="en-US" sz="1500" b="0" dirty="0" smtClean="0"/>
              <a:t> 두 </a:t>
            </a:r>
            <a:r>
              <a:rPr lang="ko-KR" altLang="en-US" sz="1500" b="0" err="1" smtClean="0"/>
              <a:t>릴레이션의</a:t>
            </a:r>
            <a:r>
              <a:rPr lang="ko-KR" altLang="en-US" sz="1500" b="0" smtClean="0"/>
              <a:t> </a:t>
            </a:r>
            <a:endParaRPr lang="en-US" altLang="ko-KR" sz="1500" b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b="0"/>
              <a:t> </a:t>
            </a:r>
            <a:r>
              <a:rPr lang="en-US" altLang="ko-KR" sz="1500" b="0" smtClean="0"/>
              <a:t>     </a:t>
            </a:r>
            <a:r>
              <a:rPr lang="ko-KR" altLang="en-US" sz="1500" b="0" smtClean="0"/>
              <a:t>카디날리티의 곱임</a:t>
            </a:r>
            <a:r>
              <a:rPr lang="en-US" altLang="ko-KR" sz="1500" b="0" dirty="0" smtClean="0"/>
              <a:t>.</a:t>
            </a:r>
          </a:p>
          <a:p>
            <a:pPr marL="216000" indent="-216000"/>
            <a:endParaRPr lang="en-US" altLang="ko-KR" sz="1500" dirty="0" smtClean="0"/>
          </a:p>
          <a:p>
            <a:pPr marL="216000" indent="-216000"/>
            <a:r>
              <a:rPr lang="ko-KR" altLang="en-US" sz="1500" dirty="0" smtClean="0"/>
              <a:t>형식 </a:t>
            </a:r>
            <a:r>
              <a:rPr lang="en-US" altLang="ko-KR" sz="1500" dirty="0" smtClean="0"/>
              <a:t>: R × S</a:t>
            </a:r>
            <a:endParaRPr lang="ko-KR" altLang="en-US" sz="15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53087"/>
              </p:ext>
            </p:extLst>
          </p:nvPr>
        </p:nvGraphicFramePr>
        <p:xfrm>
          <a:off x="899592" y="3356992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2-6)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주문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카티전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결과가 많으므로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일부 삭제한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× 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cartesian</a:t>
            </a:r>
            <a:r>
              <a:rPr lang="en-US" altLang="ko-KR" dirty="0" smtClean="0"/>
              <a:t> product)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42403"/>
              </p:ext>
            </p:extLst>
          </p:nvPr>
        </p:nvGraphicFramePr>
        <p:xfrm>
          <a:off x="394893" y="1202695"/>
          <a:ext cx="3832381" cy="97536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057104"/>
              </a:tblGrid>
              <a:tr h="198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87552"/>
              </p:ext>
            </p:extLst>
          </p:nvPr>
        </p:nvGraphicFramePr>
        <p:xfrm>
          <a:off x="4571357" y="1202695"/>
          <a:ext cx="4177058" cy="1219200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60381"/>
              </p:ext>
            </p:extLst>
          </p:nvPr>
        </p:nvGraphicFramePr>
        <p:xfrm>
          <a:off x="519859" y="2786871"/>
          <a:ext cx="8064896" cy="3169920"/>
        </p:xfrm>
        <a:graphic>
          <a:graphicData uri="http://schemas.openxmlformats.org/drawingml/2006/table">
            <a:tbl>
              <a:tblPr/>
              <a:tblGrid>
                <a:gridCol w="792088"/>
                <a:gridCol w="792088"/>
                <a:gridCol w="1224136"/>
                <a:gridCol w="1080120"/>
                <a:gridCol w="792088"/>
                <a:gridCol w="792088"/>
                <a:gridCol w="792088"/>
                <a:gridCol w="792088"/>
                <a:gridCol w="1008112"/>
              </a:tblGrid>
              <a:tr h="2271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2885" y="914663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2862" y="914663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20842" y="1562735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×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323135" y="250950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3478" y="609157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2-23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4287713"/>
          </a:xfrm>
        </p:spPr>
        <p:txBody>
          <a:bodyPr/>
          <a:lstStyle/>
          <a:p>
            <a:pPr marL="180000" indent="-180000"/>
            <a:r>
              <a:rPr lang="ko-KR" altLang="en-US" dirty="0" smtClean="0"/>
              <a:t>두 릴레이션의 공통 속성을 기준으로 속성 값이 같은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수평으로 결합하는 연산임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조인을 수행하기 위해서는 두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조인에 참여하는 속성이 서로 동일한 도메인으로 구성되어야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 연산의 결과는 공통 속성의 속성 값이 동일한 </a:t>
            </a:r>
            <a:r>
              <a:rPr lang="ko-KR" altLang="en-US" dirty="0" err="1" smtClean="0"/>
              <a:t>투플만을</a:t>
            </a:r>
            <a:r>
              <a:rPr lang="ko-KR" altLang="en-US" dirty="0" smtClean="0"/>
              <a:t> </a:t>
            </a:r>
            <a:r>
              <a:rPr lang="ko-KR" altLang="en-US" smtClean="0"/>
              <a:t>반환함</a:t>
            </a:r>
            <a:r>
              <a:rPr lang="en-US" altLang="ko-KR" smtClean="0"/>
              <a:t>.</a:t>
            </a:r>
          </a:p>
          <a:p>
            <a:pPr marL="180000" indent="-180000"/>
            <a:endParaRPr lang="en-US" altLang="ko-KR" dirty="0" smtClean="0"/>
          </a:p>
          <a:p>
            <a:pPr marL="180000" indent="-180000"/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pt-BR" altLang="ko-KR" b="0" dirty="0" smtClean="0"/>
              <a:t>R    </a:t>
            </a:r>
            <a:r>
              <a:rPr lang="pt-BR" altLang="ko-KR" sz="800" b="0" smtClean="0"/>
              <a:t>C</a:t>
            </a:r>
            <a:r>
              <a:rPr lang="pt-BR" altLang="ko-KR" b="0" smtClean="0"/>
              <a:t> S </a:t>
            </a:r>
            <a:r>
              <a:rPr lang="pt-BR" altLang="ko-KR" b="0" dirty="0" smtClean="0"/>
              <a:t>= </a:t>
            </a:r>
            <a:r>
              <a:rPr lang="el-GR" altLang="ko-KR" sz="2000" b="0" smtClean="0"/>
              <a:t>σ</a:t>
            </a:r>
            <a:r>
              <a:rPr lang="pt-BR" altLang="ko-KR" b="0" baseline="-25000" smtClean="0"/>
              <a:t>c </a:t>
            </a:r>
            <a:r>
              <a:rPr lang="pt-BR" altLang="ko-KR" b="0" smtClean="0"/>
              <a:t>(R×S</a:t>
            </a:r>
            <a:r>
              <a:rPr lang="pt-BR" altLang="ko-KR" b="0" dirty="0" smtClean="0"/>
              <a:t>)   (R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S</a:t>
            </a:r>
            <a:r>
              <a:rPr lang="ko-KR" altLang="en-US" b="0" dirty="0" smtClean="0"/>
              <a:t>는 릴레이션</a:t>
            </a:r>
            <a:r>
              <a:rPr lang="en-US" altLang="ko-KR" b="0" dirty="0" smtClean="0"/>
              <a:t>, c </a:t>
            </a:r>
            <a:r>
              <a:rPr lang="ko-KR" altLang="en-US" b="0" dirty="0" smtClean="0"/>
              <a:t>는 조인조</a:t>
            </a:r>
            <a:r>
              <a:rPr lang="ko-KR" altLang="en-US" b="0" dirty="0"/>
              <a:t>건</a:t>
            </a:r>
            <a:r>
              <a:rPr lang="en-US" altLang="ko-KR" b="0" dirty="0" smtClean="0"/>
              <a:t>)</a:t>
            </a:r>
          </a:p>
          <a:p>
            <a:pPr marL="180000" indent="-180000">
              <a:buNone/>
            </a:pPr>
            <a:endParaRPr lang="en-US" altLang="ko-KR" dirty="0" smtClean="0"/>
          </a:p>
          <a:p>
            <a:pPr marL="180000" indent="-180000"/>
            <a:r>
              <a:rPr lang="ko-KR" altLang="en-US" dirty="0" smtClean="0"/>
              <a:t>조인 연산의 구분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기본연산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세타조인</a:t>
            </a:r>
            <a:r>
              <a:rPr lang="en-US" altLang="ko-KR" sz="1600" b="1" dirty="0" smtClean="0">
                <a:latin typeface="+mn-ea"/>
              </a:rPr>
              <a:t>(      ), </a:t>
            </a:r>
            <a:r>
              <a:rPr lang="ko-KR" altLang="en-US" sz="1600" b="1" dirty="0" smtClean="0">
                <a:latin typeface="+mn-ea"/>
              </a:rPr>
              <a:t>동등조인</a:t>
            </a:r>
            <a:r>
              <a:rPr lang="en-US" altLang="ko-KR" sz="1600" b="1" dirty="0" smtClean="0">
                <a:latin typeface="+mn-ea"/>
              </a:rPr>
              <a:t>(     ), </a:t>
            </a:r>
            <a:r>
              <a:rPr lang="ko-KR" altLang="en-US" sz="1600" b="1" dirty="0" smtClean="0">
                <a:latin typeface="+mn-ea"/>
              </a:rPr>
              <a:t>자연조인</a:t>
            </a:r>
            <a:r>
              <a:rPr lang="en-US" altLang="ko-KR" sz="1600" b="1" dirty="0" smtClean="0">
                <a:latin typeface="+mn-ea"/>
              </a:rPr>
              <a:t>(      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확장된 조인 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세미조인</a:t>
            </a:r>
            <a:r>
              <a:rPr lang="en-US" altLang="ko-KR" sz="1600" b="1" dirty="0" smtClean="0">
                <a:latin typeface="+mn-ea"/>
              </a:rPr>
              <a:t>(          ), </a:t>
            </a:r>
            <a:r>
              <a:rPr lang="ko-KR" altLang="en-US" sz="1600" b="1" dirty="0" smtClean="0">
                <a:latin typeface="+mn-ea"/>
              </a:rPr>
              <a:t>외부조인</a:t>
            </a:r>
            <a:r>
              <a:rPr lang="en-US" altLang="ko-KR" sz="1600" b="1" dirty="0" smtClean="0">
                <a:latin typeface="+mn-ea"/>
              </a:rPr>
              <a:t>(                 )  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068" y="3180940"/>
            <a:ext cx="21915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6700" y="4328793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8314" y="4332699"/>
            <a:ext cx="360040" cy="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0239" y="4767479"/>
            <a:ext cx="655499" cy="22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28274" y="4809850"/>
            <a:ext cx="1080120" cy="18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7420" y="4316887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208912" cy="5472608"/>
          </a:xfrm>
        </p:spPr>
        <p:txBody>
          <a:bodyPr/>
          <a:lstStyle/>
          <a:p>
            <a:pPr marL="180000" indent="-180000">
              <a:spcAft>
                <a:spcPts val="600"/>
              </a:spcAft>
            </a:pPr>
            <a:r>
              <a:rPr lang="ko-KR" altLang="en-US" sz="1800" dirty="0" smtClean="0"/>
              <a:t>관계</a:t>
            </a:r>
            <a:r>
              <a:rPr lang="en-US" altLang="ko-KR" sz="1800" dirty="0" smtClean="0"/>
              <a:t>(relationship)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b="0" dirty="0" err="1" smtClean="0"/>
              <a:t>릴레이션</a:t>
            </a:r>
            <a:r>
              <a:rPr lang="ko-KR" altLang="en-US" b="0" dirty="0" smtClean="0"/>
              <a:t> 내에서 생성되는 관계 </a:t>
            </a:r>
            <a:r>
              <a:rPr lang="en-US" altLang="ko-KR" b="0" dirty="0" smtClean="0"/>
              <a:t>: </a:t>
            </a:r>
            <a:r>
              <a:rPr lang="ko-KR" altLang="en-US" b="0" dirty="0" err="1" smtClean="0"/>
              <a:t>릴레이션</a:t>
            </a:r>
            <a:r>
              <a:rPr lang="ko-KR" altLang="en-US" b="0" dirty="0" smtClean="0"/>
              <a:t> 내 </a:t>
            </a:r>
            <a:r>
              <a:rPr lang="ko-KR" altLang="en-US" b="0" smtClean="0"/>
              <a:t>데이터들의 관계로 관련 있는 실제 </a:t>
            </a:r>
            <a:endParaRPr lang="en-US" altLang="ko-KR" b="0" smtClean="0"/>
          </a:p>
          <a:p>
            <a:pPr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b="0"/>
              <a:t> </a:t>
            </a:r>
            <a:r>
              <a:rPr lang="en-US" altLang="ko-KR" b="0" smtClean="0"/>
              <a:t>                                                  </a:t>
            </a:r>
            <a:r>
              <a:rPr lang="ko-KR" altLang="en-US" b="0" smtClean="0"/>
              <a:t>데이터들의 집합</a:t>
            </a:r>
            <a:endParaRPr lang="en-US" altLang="ko-KR" b="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/>
              </a:rPr>
              <a:t>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b="0" dirty="0" err="1" smtClean="0"/>
              <a:t>릴레이션</a:t>
            </a:r>
            <a:r>
              <a:rPr lang="ko-KR" altLang="en-US" b="0" dirty="0" smtClean="0"/>
              <a:t> 간에 생성되는 관계 </a:t>
            </a:r>
            <a:r>
              <a:rPr lang="en-US" altLang="ko-KR" b="0" dirty="0" smtClean="0"/>
              <a:t>: </a:t>
            </a:r>
            <a:r>
              <a:rPr lang="ko-KR" altLang="en-US" b="0" dirty="0" err="1" smtClean="0"/>
              <a:t>릴레이션</a:t>
            </a:r>
            <a:r>
              <a:rPr lang="ko-KR" altLang="en-US" b="0" dirty="0" smtClean="0"/>
              <a:t> </a:t>
            </a:r>
            <a:r>
              <a:rPr lang="ko-KR" altLang="en-US" b="0" smtClean="0"/>
              <a:t>간의 관계로 한 릴레이션에서 다른 </a:t>
            </a:r>
            <a:endParaRPr lang="en-US" altLang="ko-KR" b="0" smtClean="0"/>
          </a:p>
          <a:p>
            <a:pPr>
              <a:lnSpc>
                <a:spcPct val="100000"/>
              </a:lnSpc>
              <a:buNone/>
            </a:pPr>
            <a:r>
              <a:rPr lang="en-US" altLang="ko-KR" b="0"/>
              <a:t> </a:t>
            </a:r>
            <a:r>
              <a:rPr lang="en-US" altLang="ko-KR" b="0" smtClean="0"/>
              <a:t>                                                 </a:t>
            </a:r>
            <a:r>
              <a:rPr lang="ko-KR" altLang="en-US" b="0"/>
              <a:t>릴레이션으로 식별 가능한 값을 이용하여 연결</a:t>
            </a:r>
            <a:r>
              <a:rPr lang="en-US" altLang="ko-KR" b="0"/>
              <a:t> </a:t>
            </a:r>
            <a:endParaRPr lang="ko-KR" altLang="en-US" b="0"/>
          </a:p>
          <a:p>
            <a:pPr>
              <a:lnSpc>
                <a:spcPct val="100000"/>
              </a:lnSpc>
              <a:buNone/>
            </a:pPr>
            <a:endParaRPr lang="en-US" altLang="ko-KR" b="0" smtClean="0"/>
          </a:p>
          <a:p>
            <a:pPr>
              <a:lnSpc>
                <a:spcPct val="100000"/>
              </a:lnSpc>
              <a:buNone/>
            </a:pPr>
            <a:r>
              <a:rPr lang="en-US" altLang="ko-KR" b="0"/>
              <a:t> </a:t>
            </a:r>
            <a:r>
              <a:rPr lang="en-US" altLang="ko-KR" b="0" smtClean="0"/>
              <a:t>                                                 </a:t>
            </a:r>
            <a:endParaRPr lang="ko-KR" alt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1755304" y="504997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간의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35696" y="3825838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ysClr val="windowText" lastClr="000000"/>
                </a:solidFill>
                <a:latin typeface="+mn-ea"/>
              </a:rPr>
              <a:t>주문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ysClr val="windowText" lastClr="000000"/>
                </a:solidFill>
                <a:latin typeface="+mn-ea"/>
              </a:rPr>
              <a:t>판매가격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ysClr val="windowText" lastClr="000000"/>
                </a:solidFill>
                <a:latin typeface="+mn-ea"/>
              </a:rPr>
              <a:t>주문일자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b="1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35696" y="3105758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ysClr val="windowText" lastClr="000000"/>
                </a:solidFill>
                <a:latin typeface="+mn-ea"/>
              </a:rPr>
              <a:t>도서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ysClr val="windowText" lastClr="000000"/>
                </a:solidFill>
                <a:latin typeface="+mn-ea"/>
              </a:rPr>
              <a:t>도서이름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ysClr val="windowText" lastClr="000000"/>
                </a:solidFill>
                <a:latin typeface="+mn-ea"/>
              </a:rPr>
              <a:t>출판사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ysClr val="windowText" lastClr="000000"/>
                </a:solidFill>
                <a:latin typeface="+mn-ea"/>
              </a:rPr>
              <a:t>가격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b="1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35696" y="4545918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ysClr val="windowText" lastClr="000000"/>
                </a:solidFill>
                <a:latin typeface="+mn-ea"/>
              </a:rPr>
              <a:t>고객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ysClr val="windowText" lastClr="000000"/>
                </a:solidFill>
                <a:latin typeface="+mn-ea"/>
              </a:rPr>
              <a:t>이름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ysClr val="windowText" lastClr="000000"/>
                </a:solidFill>
                <a:latin typeface="+mn-ea"/>
              </a:rPr>
              <a:t>주민번호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ysClr val="windowText" lastClr="000000"/>
                </a:solidFill>
                <a:latin typeface="+mn-ea"/>
              </a:rPr>
              <a:t>주소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ysClr val="windowText" lastClr="000000"/>
                </a:solidFill>
                <a:latin typeface="+mn-ea"/>
              </a:rPr>
              <a:t>핸드폰</a:t>
            </a:r>
            <a:r>
              <a:rPr lang="en-US" altLang="ko-KR" sz="1400" b="1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b="1" dirty="0" smtClean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2446970" y="3645818"/>
            <a:ext cx="50485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699792" y="4113870"/>
            <a:ext cx="792088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세타조인</a:t>
            </a:r>
            <a:r>
              <a:rPr lang="en-US" altLang="ko-KR" dirty="0" smtClean="0"/>
              <a:t>(theta join, θ)</a:t>
            </a:r>
          </a:p>
          <a:p>
            <a:pPr lvl="1"/>
            <a:r>
              <a:rPr lang="ko-KR" altLang="en-US" sz="1400" dirty="0" smtClean="0"/>
              <a:t>조인에 참여하는 두 릴레이션의 속성 값을 비교하여 </a:t>
            </a:r>
            <a:r>
              <a:rPr lang="ko-KR" altLang="en-US" sz="1400" b="1" dirty="0" smtClean="0"/>
              <a:t>조건을 만족하는 </a:t>
            </a:r>
            <a:r>
              <a:rPr lang="ko-KR" altLang="en-US" sz="1400" b="1" dirty="0" err="1" smtClean="0"/>
              <a:t>투플만</a:t>
            </a:r>
            <a:r>
              <a:rPr lang="ko-KR" altLang="en-US" sz="1400" b="1" dirty="0" smtClean="0"/>
              <a:t> 반환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 </a:t>
            </a:r>
          </a:p>
          <a:p>
            <a:pPr lvl="1"/>
            <a:r>
              <a:rPr lang="ko-KR" altLang="en-US" sz="1400" dirty="0" err="1" smtClean="0"/>
              <a:t>세타조인의</a:t>
            </a:r>
            <a:r>
              <a:rPr lang="ko-KR" altLang="en-US" sz="1400" dirty="0" smtClean="0"/>
              <a:t> 조건은 </a:t>
            </a:r>
            <a:r>
              <a:rPr lang="en-US" altLang="ko-KR" sz="1400" dirty="0" smtClean="0"/>
              <a:t>{=, ≠, ≤, ≥, </a:t>
            </a:r>
            <a:r>
              <a:rPr lang="ko-KR" altLang="en-US" sz="1400" dirty="0" smtClean="0"/>
              <a:t>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＞</a:t>
            </a:r>
            <a:r>
              <a:rPr lang="en-US" altLang="ko-KR" sz="1400" dirty="0" smtClean="0"/>
              <a:t>} </a:t>
            </a:r>
            <a:r>
              <a:rPr lang="ko-KR" altLang="en-US" sz="1400" dirty="0" smtClean="0"/>
              <a:t>중 하나가 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</a:t>
            </a:r>
            <a:r>
              <a:rPr lang="ko-KR" altLang="en-US" sz="1400" baseline="-25000" dirty="0" smtClean="0"/>
              <a:t>조건 </a:t>
            </a:r>
            <a:r>
              <a:rPr lang="en-US" altLang="ko-KR" sz="1400" baseline="-25000" dirty="0" smtClean="0"/>
              <a:t>s) </a:t>
            </a:r>
            <a:r>
              <a:rPr lang="en-US" altLang="ko-KR" sz="1400" dirty="0" smtClean="0"/>
              <a:t>S (R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는 릴레이션이며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, 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 join)</a:t>
            </a:r>
          </a:p>
          <a:p>
            <a:pPr lvl="1"/>
            <a:r>
              <a:rPr lang="ko-KR" altLang="en-US" sz="1400" b="1" dirty="0" err="1" smtClean="0"/>
              <a:t>세타조인에서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= </a:t>
            </a:r>
            <a:r>
              <a:rPr lang="ko-KR" altLang="en-US" sz="1400" b="1" dirty="0" smtClean="0"/>
              <a:t>연산자를 사용한 조인</a:t>
            </a:r>
            <a:r>
              <a:rPr lang="ko-KR" altLang="en-US" sz="1400" dirty="0" smtClean="0"/>
              <a:t>을 말함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보통 조인 연산이라고 하면 동등조인을 지칭함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= s)</a:t>
            </a:r>
            <a:r>
              <a:rPr lang="en-US" altLang="ko-KR" sz="1400" dirty="0" smtClean="0"/>
              <a:t> S</a:t>
            </a:r>
            <a:endParaRPr lang="ko-KR" altLang="en-US" sz="14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722" y="2177962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588" y="3722080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92531"/>
              </p:ext>
            </p:extLst>
          </p:nvPr>
        </p:nvGraphicFramePr>
        <p:xfrm>
          <a:off x="827584" y="427085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2-7)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065" y="4922118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6424"/>
              </p:ext>
            </p:extLst>
          </p:nvPr>
        </p:nvGraphicFramePr>
        <p:xfrm>
          <a:off x="324365" y="1163679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15289"/>
              </p:ext>
            </p:extLst>
          </p:nvPr>
        </p:nvGraphicFramePr>
        <p:xfrm>
          <a:off x="4572243" y="1163679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58790"/>
              </p:ext>
            </p:extLst>
          </p:nvPr>
        </p:nvGraphicFramePr>
        <p:xfrm>
          <a:off x="324365" y="3900159"/>
          <a:ext cx="8424938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2357" y="875647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2442" y="875647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324615" y="3611951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39473" y="317990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04685" y="3323919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latin typeface="+mn-ea"/>
                <a:ea typeface="+mn-ea"/>
              </a:rPr>
              <a:t>고객      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9318" y="3610306"/>
            <a:ext cx="284610" cy="16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39231" y="3922821"/>
            <a:ext cx="811138" cy="2026459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20071" y="3890991"/>
            <a:ext cx="854571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4633" y="61544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동등조인의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자연조인</a:t>
            </a:r>
            <a:r>
              <a:rPr lang="en-US" altLang="ko-KR" dirty="0" smtClean="0"/>
              <a:t>(</a:t>
            </a:r>
            <a:r>
              <a:rPr lang="en-US" altLang="ko-KR" dirty="0"/>
              <a:t>natural 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동등조인에서 조인에 참여한 속성이 두 번 나오지 않도록 두 번째 속성을 제거한 결과를 반환함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n-US" altLang="ko-KR" b="0" dirty="0" smtClean="0"/>
              <a:t>R     </a:t>
            </a:r>
            <a:r>
              <a:rPr lang="en-US" altLang="ko-KR" sz="800" b="0" dirty="0" smtClean="0"/>
              <a:t>N(r, s) </a:t>
            </a:r>
            <a:r>
              <a:rPr lang="en-US" altLang="ko-KR" b="0" dirty="0" smtClean="0"/>
              <a:t>S</a:t>
            </a:r>
            <a:endParaRPr lang="ko-KR" altLang="en-US" b="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1205" y="1979315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73808"/>
              </p:ext>
            </p:extLst>
          </p:nvPr>
        </p:nvGraphicFramePr>
        <p:xfrm>
          <a:off x="827584" y="2564904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2-8)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보여주되 같은 속성은 한 번만 표시하시오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7249" y="3206787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자연조인</a:t>
            </a:r>
            <a:r>
              <a:rPr lang="en-US" altLang="ko-KR" dirty="0"/>
              <a:t>(natural join)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61333"/>
              </p:ext>
            </p:extLst>
          </p:nvPr>
        </p:nvGraphicFramePr>
        <p:xfrm>
          <a:off x="324365" y="1124744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78136"/>
              </p:ext>
            </p:extLst>
          </p:nvPr>
        </p:nvGraphicFramePr>
        <p:xfrm>
          <a:off x="4572243" y="1124744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50963"/>
              </p:ext>
            </p:extLst>
          </p:nvPr>
        </p:nvGraphicFramePr>
        <p:xfrm>
          <a:off x="712442" y="3861224"/>
          <a:ext cx="7604811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2357" y="83671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2442" y="83671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24615" y="357301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339473" y="314096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4685" y="3284984"/>
            <a:ext cx="2624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N(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9289" y="3337759"/>
            <a:ext cx="288032" cy="17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21130" y="3861048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7468" y="62332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자연조인의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7982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외부조인</a:t>
            </a:r>
            <a:r>
              <a:rPr lang="en-US" altLang="ko-KR" dirty="0" smtClean="0"/>
              <a:t>(outer join)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자연조인 시 조인에 실패한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모두 보여주되 값이 없는 대응 속성에는 </a:t>
            </a:r>
            <a:r>
              <a:rPr lang="en-US" altLang="ko-KR" sz="1300" dirty="0" smtClean="0"/>
              <a:t>NULL </a:t>
            </a:r>
            <a:r>
              <a:rPr lang="ko-KR" altLang="en-US" sz="1300" dirty="0" smtClean="0"/>
              <a:t>값을 채워서 반환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모든 속성을 보여주는 기준 </a:t>
            </a:r>
            <a:r>
              <a:rPr lang="ko-KR" altLang="en-US" sz="1300" dirty="0" err="1" smtClean="0"/>
              <a:t>릴레이션</a:t>
            </a:r>
            <a:r>
              <a:rPr lang="ko-KR" altLang="en-US" sz="1300" dirty="0" smtClean="0"/>
              <a:t> 위치에 따라 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외부조인으로 나뉨</a:t>
            </a:r>
            <a:r>
              <a:rPr lang="en-US" altLang="ko-KR" sz="13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형식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	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        </a:t>
            </a:r>
            <a:r>
              <a:rPr lang="ko-KR" altLang="en-US" sz="1300" dirty="0" smtClean="0"/>
              <a:t> 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- R      </a:t>
            </a:r>
            <a:r>
              <a:rPr lang="en-US" altLang="ko-KR" sz="1300" baseline="-25000" dirty="0" smtClean="0"/>
              <a:t>(r, s)</a:t>
            </a:r>
            <a:r>
              <a:rPr lang="en-US" altLang="ko-KR" sz="1300" dirty="0" smtClean="0"/>
              <a:t> 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607" y="2636912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0854" y="3068960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7926" y="3501008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69994"/>
              </p:ext>
            </p:extLst>
          </p:nvPr>
        </p:nvGraphicFramePr>
        <p:xfrm>
          <a:off x="1584187" y="4147477"/>
          <a:ext cx="1371600" cy="857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44068"/>
              </p:ext>
            </p:extLst>
          </p:nvPr>
        </p:nvGraphicFramePr>
        <p:xfrm>
          <a:off x="3456395" y="4140631"/>
          <a:ext cx="1371600" cy="857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ff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7507"/>
              </p:ext>
            </p:extLst>
          </p:nvPr>
        </p:nvGraphicFramePr>
        <p:xfrm>
          <a:off x="2232259" y="5672818"/>
          <a:ext cx="2057400" cy="8477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213209" y="6095341"/>
            <a:ext cx="2088232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17512" y="3859445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4387" y="3871649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3064157" y="542992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3079015" y="4997881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39527" y="5141897"/>
            <a:ext cx="1507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R1      </a:t>
            </a:r>
            <a:r>
              <a:rPr lang="en-US" altLang="ko-KR" sz="800" b="1" dirty="0" smtClean="0"/>
              <a:t>(R1.B, R2.B) </a:t>
            </a:r>
            <a:r>
              <a:rPr lang="en-US" altLang="ko-KR" sz="1200" b="1" dirty="0" smtClean="0"/>
              <a:t>R2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788" y="5175675"/>
            <a:ext cx="324995" cy="20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644008" y="607685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 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34500"/>
              </p:ext>
            </p:extLst>
          </p:nvPr>
        </p:nvGraphicFramePr>
        <p:xfrm>
          <a:off x="683568" y="1196752"/>
          <a:ext cx="7848872" cy="224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1302256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2-9)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고객과 고객의 주문 내역을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60000" indent="-216000">
                        <a:lnSpc>
                          <a:spcPts val="21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기준으로 주문내역이 없는 고객도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60000" indent="-216000">
                        <a:lnSpc>
                          <a:spcPts val="21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주문내역이 없는 고객과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60000" indent="-216000">
                        <a:lnSpc>
                          <a:spcPts val="21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 기준으로 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726" y="2746827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1483" y="2978850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7585" y="3207450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19"/>
              </p:ext>
            </p:extLst>
          </p:nvPr>
        </p:nvGraphicFramePr>
        <p:xfrm>
          <a:off x="3024335" y="1460401"/>
          <a:ext cx="1368152" cy="1066800"/>
        </p:xfrm>
        <a:graphic>
          <a:graphicData uri="http://schemas.openxmlformats.org/drawingml/2006/table">
            <a:tbl>
              <a:tblPr/>
              <a:tblGrid>
                <a:gridCol w="720080"/>
                <a:gridCol w="648072"/>
              </a:tblGrid>
              <a:tr h="187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24492"/>
              </p:ext>
            </p:extLst>
          </p:nvPr>
        </p:nvGraphicFramePr>
        <p:xfrm>
          <a:off x="4752527" y="1446684"/>
          <a:ext cx="2267745" cy="1728192"/>
        </p:xfrm>
        <a:graphic>
          <a:graphicData uri="http://schemas.openxmlformats.org/drawingml/2006/table">
            <a:tbl>
              <a:tblPr/>
              <a:tblGrid>
                <a:gridCol w="781981"/>
                <a:gridCol w="730187"/>
                <a:gridCol w="755577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21010"/>
              </p:ext>
            </p:extLst>
          </p:nvPr>
        </p:nvGraphicFramePr>
        <p:xfrm>
          <a:off x="244624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84636"/>
              </p:ext>
            </p:extLst>
          </p:nvPr>
        </p:nvGraphicFramePr>
        <p:xfrm>
          <a:off x="6084168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27501"/>
              </p:ext>
            </p:extLst>
          </p:nvPr>
        </p:nvGraphicFramePr>
        <p:xfrm>
          <a:off x="3168438" y="3861048"/>
          <a:ext cx="2743200" cy="193167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4322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51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432176" y="307067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02807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432176" y="361188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51127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734640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152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994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75273" y="5589240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93693" y="5157192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636" y="3296017"/>
            <a:ext cx="2366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676" y="3381375"/>
            <a:ext cx="238253" cy="15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72" y="3390900"/>
            <a:ext cx="2190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6213326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9936" y="3400425"/>
            <a:ext cx="214312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04360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① 왼쪽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02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② 완전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4248" y="5974230"/>
            <a:ext cx="13003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③ 오른쪽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64" y="639726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세미조인</a:t>
            </a:r>
            <a:r>
              <a:rPr lang="en-US" altLang="ko-KR" dirty="0" smtClean="0"/>
              <a:t>(semi join)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자연조인을 한 후 두 릴레이션 중 한쪽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결과만 반환하며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기호에서 닫힌 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형식  </a:t>
            </a:r>
            <a:r>
              <a:rPr lang="en-US" altLang="ko-KR" sz="1600" dirty="0" smtClean="0"/>
              <a:t>: R     </a:t>
            </a:r>
            <a:r>
              <a:rPr lang="en-US" altLang="ko-KR" sz="1600" baseline="-25000" dirty="0" smtClean="0"/>
              <a:t>(r, s) </a:t>
            </a:r>
            <a:r>
              <a:rPr lang="en-US" altLang="ko-KR" sz="1600" dirty="0" smtClean="0"/>
              <a:t>S	</a:t>
            </a:r>
          </a:p>
          <a:p>
            <a:pPr lvl="1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603" y="2380809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12897"/>
              </p:ext>
            </p:extLst>
          </p:nvPr>
        </p:nvGraphicFramePr>
        <p:xfrm>
          <a:off x="827584" y="309010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2-10)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 중 주문 내역이 있는 고객의 고객 정보를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36082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12647"/>
              </p:ext>
            </p:extLst>
          </p:nvPr>
        </p:nvGraphicFramePr>
        <p:xfrm>
          <a:off x="362591" y="1345918"/>
          <a:ext cx="3930229" cy="1226594"/>
        </p:xfrm>
        <a:graphic>
          <a:graphicData uri="http://schemas.openxmlformats.org/drawingml/2006/table">
            <a:tbl>
              <a:tblPr/>
              <a:tblGrid>
                <a:gridCol w="810047"/>
                <a:gridCol w="810047"/>
                <a:gridCol w="1170068"/>
                <a:gridCol w="1140067"/>
              </a:tblGrid>
              <a:tr h="25123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82460"/>
              </p:ext>
            </p:extLst>
          </p:nvPr>
        </p:nvGraphicFramePr>
        <p:xfrm>
          <a:off x="2584351" y="4317479"/>
          <a:ext cx="3972327" cy="1080120"/>
        </p:xfrm>
        <a:graphic>
          <a:graphicData uri="http://schemas.openxmlformats.org/drawingml/2006/table">
            <a:tbl>
              <a:tblPr/>
              <a:tblGrid>
                <a:gridCol w="818724"/>
                <a:gridCol w="818724"/>
                <a:gridCol w="1182601"/>
                <a:gridCol w="1152278"/>
              </a:tblGrid>
              <a:tr h="270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98213"/>
              </p:ext>
            </p:extLst>
          </p:nvPr>
        </p:nvGraphicFramePr>
        <p:xfrm>
          <a:off x="4478648" y="1340768"/>
          <a:ext cx="4205012" cy="1950720"/>
        </p:xfrm>
        <a:graphic>
          <a:graphicData uri="http://schemas.openxmlformats.org/drawingml/2006/table">
            <a:tbl>
              <a:tblPr/>
              <a:tblGrid>
                <a:gridCol w="706376"/>
                <a:gridCol w="747384"/>
                <a:gridCol w="815328"/>
                <a:gridCol w="815328"/>
                <a:gridCol w="1120596"/>
              </a:tblGrid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0732" y="105924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6801" y="105924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71491" y="352325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3848" y="3821532"/>
            <a:ext cx="2505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,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7796" y="3888023"/>
            <a:ext cx="24002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2555776" y="4327004"/>
            <a:ext cx="864096" cy="108012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06440" y="595381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세미조인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왼쪽이 닫힌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디비전</a:t>
            </a:r>
            <a:r>
              <a:rPr lang="en-US" altLang="ko-KR" dirty="0" smtClean="0"/>
              <a:t>(</a:t>
            </a:r>
            <a:r>
              <a:rPr lang="en-US" altLang="ko-KR" dirty="0"/>
              <a:t>division)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속성 값의 집합으로 연산을 수행함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÷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64961"/>
              </p:ext>
            </p:extLst>
          </p:nvPr>
        </p:nvGraphicFramePr>
        <p:xfrm>
          <a:off x="971600" y="2060848"/>
          <a:ext cx="4680520" cy="3841194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342900"/>
                <a:gridCol w="558676"/>
                <a:gridCol w="504056"/>
                <a:gridCol w="679152"/>
                <a:gridCol w="544984"/>
                <a:gridCol w="679152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7884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38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1444576" y="2564904"/>
            <a:ext cx="2263328" cy="70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4576" y="349989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44576" y="4147964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44576" y="4796036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452688" y="2492896"/>
            <a:ext cx="1327224" cy="1006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52688" y="2635796"/>
            <a:ext cx="1224136" cy="151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 flipH="1" flipV="1">
            <a:off x="1964730" y="3052862"/>
            <a:ext cx="2231132" cy="1255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4600575" y="239650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607618" y="391819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4605908" y="52160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디비전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025924" y="3296947"/>
            <a:ext cx="3456384" cy="837275"/>
            <a:chOff x="3025924" y="3099276"/>
            <a:chExt cx="3456384" cy="837275"/>
          </a:xfrm>
        </p:grpSpPr>
        <p:sp>
          <p:nvSpPr>
            <p:cNvPr id="6" name="TextBox 5"/>
            <p:cNvSpPr txBox="1"/>
            <p:nvPr/>
          </p:nvSpPr>
          <p:spPr>
            <a:xfrm>
              <a:off x="3746004" y="3099276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속성</a:t>
              </a:r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(</a:t>
              </a:r>
              <a:r>
                <a:rPr lang="ko-KR" altLang="en-US" sz="12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애트리뷰트</a:t>
              </a:r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), </a:t>
              </a:r>
            </a:p>
            <a:p>
              <a:r>
                <a:rPr lang="ko-KR" altLang="en-US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열</a:t>
              </a:r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(column) </a:t>
              </a:r>
              <a:r>
                <a:rPr lang="ko-KR" altLang="en-US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이라고도 함</a:t>
              </a:r>
              <a:endPara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endParaRPr>
            </a:p>
            <a:p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(</a:t>
              </a:r>
              <a:r>
                <a:rPr lang="ko-KR" altLang="en-US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차수</a:t>
              </a:r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=4)</a:t>
              </a:r>
              <a:endPara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8" name="왼쪽 대괄호 7"/>
            <p:cNvSpPr/>
            <p:nvPr/>
          </p:nvSpPr>
          <p:spPr>
            <a:xfrm rot="5400000">
              <a:off x="4658644" y="2112887"/>
              <a:ext cx="190944" cy="345638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20804" y="4581825"/>
            <a:ext cx="2146359" cy="1260000"/>
            <a:chOff x="120804" y="4384154"/>
            <a:chExt cx="2146359" cy="1260000"/>
          </a:xfrm>
        </p:grpSpPr>
        <p:sp>
          <p:nvSpPr>
            <p:cNvPr id="10" name="TextBox 9"/>
            <p:cNvSpPr txBox="1"/>
            <p:nvPr/>
          </p:nvSpPr>
          <p:spPr>
            <a:xfrm>
              <a:off x="120804" y="4609702"/>
              <a:ext cx="1893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투플</a:t>
              </a:r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(tuple), </a:t>
              </a:r>
            </a:p>
            <a:p>
              <a:pPr algn="r"/>
              <a:r>
                <a:rPr lang="ko-KR" altLang="en-US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행</a:t>
              </a:r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(row) </a:t>
              </a:r>
              <a:r>
                <a:rPr lang="ko-KR" altLang="en-US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이라고도 함</a:t>
              </a:r>
              <a:endPara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endParaRPr>
            </a:p>
            <a:p>
              <a:pPr algn="r"/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(</a:t>
              </a:r>
              <a:r>
                <a:rPr lang="ko-KR" altLang="en-US" sz="12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카디널리티</a:t>
              </a:r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=5)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105995" y="4384154"/>
              <a:ext cx="161168" cy="1260000"/>
              <a:chOff x="2105995" y="4384154"/>
              <a:chExt cx="161168" cy="1260000"/>
            </a:xfrm>
          </p:grpSpPr>
          <p:sp>
            <p:nvSpPr>
              <p:cNvPr id="7" name="오른쪽 대괄호 6"/>
              <p:cNvSpPr/>
              <p:nvPr/>
            </p:nvSpPr>
            <p:spPr>
              <a:xfrm rot="10800000">
                <a:off x="2105995" y="4384154"/>
                <a:ext cx="144016" cy="1260000"/>
              </a:xfrm>
              <a:prstGeom prst="righ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2123147" y="4738189"/>
                <a:ext cx="144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2123147" y="5055703"/>
                <a:ext cx="144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123147" y="5373216"/>
                <a:ext cx="144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39010"/>
              </p:ext>
            </p:extLst>
          </p:nvPr>
        </p:nvGraphicFramePr>
        <p:xfrm>
          <a:off x="2377852" y="4174160"/>
          <a:ext cx="4752528" cy="178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03"/>
                <a:gridCol w="1524396"/>
                <a:gridCol w="1255385"/>
                <a:gridCol w="1076044"/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7158955" y="4087294"/>
            <a:ext cx="1951137" cy="1710120"/>
            <a:chOff x="7158955" y="3889623"/>
            <a:chExt cx="1951137" cy="1710120"/>
          </a:xfrm>
        </p:grpSpPr>
        <p:sp>
          <p:nvSpPr>
            <p:cNvPr id="12" name="오른쪽 대괄호 11"/>
            <p:cNvSpPr/>
            <p:nvPr/>
          </p:nvSpPr>
          <p:spPr>
            <a:xfrm>
              <a:off x="7168480" y="4339743"/>
              <a:ext cx="144016" cy="126000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158955" y="4134222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850460" y="3889623"/>
              <a:ext cx="1259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스키마</a:t>
              </a:r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(</a:t>
              </a:r>
              <a:r>
                <a:rPr lang="ko-KR" altLang="en-US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내포</a:t>
              </a:r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)</a:t>
              </a:r>
            </a:p>
            <a:p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Schema</a:t>
              </a: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7336879" y="5041751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68344" y="4825727"/>
              <a:ext cx="1259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인스턴스</a:t>
              </a:r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(</a:t>
              </a:r>
              <a:r>
                <a:rPr lang="ko-KR" altLang="en-US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외연</a:t>
              </a:r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)</a:t>
              </a:r>
            </a:p>
            <a:p>
              <a:r>
                <a:rPr lang="en-US" altLang="ko-KR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Instance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63888" y="612892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</a:t>
            </a: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mtClean="0">
                <a:latin typeface="+mn-ea"/>
                <a:ea typeface="+mn-ea"/>
              </a:rPr>
              <a:t>도서 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05844" y="381481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도서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052736"/>
            <a:ext cx="864096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endParaRPr lang="ko-KR" altLang="en-US" sz="3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68278" y="911917"/>
            <a:ext cx="8108178" cy="23850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80000" indent="-180000"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ko-KR" altLang="en-US" smtClean="0">
                <a:latin typeface="+mn-ea"/>
                <a:ea typeface="+mn-ea"/>
              </a:rPr>
              <a:t>릴레이션 </a:t>
            </a:r>
            <a:r>
              <a:rPr lang="en-US" altLang="ko-KR" smtClean="0">
                <a:latin typeface="+mn-ea"/>
                <a:ea typeface="+mn-ea"/>
              </a:rPr>
              <a:t>: </a:t>
            </a:r>
            <a:r>
              <a:rPr lang="ko-KR" altLang="en-US" smtClean="0">
                <a:latin typeface="+mn-ea"/>
                <a:ea typeface="+mn-ea"/>
              </a:rPr>
              <a:t>스키마와 인스턴스로 이루어 진다</a:t>
            </a:r>
            <a:r>
              <a:rPr lang="en-US" altLang="ko-KR" smtClean="0">
                <a:latin typeface="+mn-ea"/>
                <a:ea typeface="+mn-ea"/>
              </a:rPr>
              <a:t>.</a:t>
            </a:r>
          </a:p>
          <a:p>
            <a:pPr marL="180000" indent="-180000">
              <a:buClr>
                <a:srgbClr val="FF0000"/>
              </a:buClr>
              <a:buFont typeface="Arial" pitchFamily="34" charset="0"/>
              <a:buChar char="•"/>
            </a:pPr>
            <a:r>
              <a:rPr lang="ko-KR" altLang="en-US" b="1" smtClean="0">
                <a:latin typeface="+mn-ea"/>
                <a:ea typeface="+mn-ea"/>
              </a:rPr>
              <a:t>스키마</a:t>
            </a:r>
            <a:r>
              <a:rPr lang="en-US" altLang="ko-KR" b="1" smtClean="0">
                <a:latin typeface="+mn-ea"/>
                <a:ea typeface="+mn-ea"/>
              </a:rPr>
              <a:t>(schema)</a:t>
            </a:r>
            <a:r>
              <a:rPr lang="en-US" altLang="ko-KR" smtClean="0">
                <a:latin typeface="+mn-ea"/>
                <a:ea typeface="+mn-ea"/>
              </a:rPr>
              <a:t> : </a:t>
            </a:r>
          </a:p>
          <a:p>
            <a:r>
              <a:rPr lang="ko-KR" altLang="en-US" smtClean="0">
                <a:latin typeface="+mn-ea"/>
                <a:ea typeface="+mn-ea"/>
              </a:rPr>
              <a:t>  </a:t>
            </a:r>
            <a:r>
              <a:rPr lang="en-US" altLang="ko-KR" smtClean="0">
                <a:latin typeface="+mn-ea"/>
                <a:ea typeface="+mn-ea"/>
              </a:rPr>
              <a:t>- </a:t>
            </a:r>
            <a:r>
              <a:rPr lang="ko-KR" altLang="en-US" smtClean="0">
                <a:latin typeface="+mn-ea"/>
                <a:ea typeface="+mn-ea"/>
              </a:rPr>
              <a:t>관계 데이터베이스의 릴레이션이 어떻게 구성되는지</a:t>
            </a:r>
            <a:r>
              <a:rPr lang="en-US" altLang="ko-KR" smtClean="0">
                <a:latin typeface="+mn-ea"/>
                <a:ea typeface="+mn-ea"/>
              </a:rPr>
              <a:t>, </a:t>
            </a:r>
            <a:r>
              <a:rPr lang="ko-KR" altLang="en-US" smtClean="0">
                <a:latin typeface="+mn-ea"/>
                <a:ea typeface="+mn-ea"/>
              </a:rPr>
              <a:t>어떤 정보를 담고 </a:t>
            </a:r>
            <a:endParaRPr lang="en-US" altLang="ko-KR" smtClean="0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 </a:t>
            </a:r>
            <a:r>
              <a:rPr lang="en-US" altLang="ko-KR" smtClean="0">
                <a:latin typeface="+mn-ea"/>
                <a:ea typeface="+mn-ea"/>
              </a:rPr>
              <a:t>   </a:t>
            </a:r>
            <a:r>
              <a:rPr lang="ko-KR" altLang="en-US" smtClean="0">
                <a:latin typeface="+mn-ea"/>
                <a:ea typeface="+mn-ea"/>
              </a:rPr>
              <a:t>있는지에 대한 기본적인 구조를 정의</a:t>
            </a:r>
            <a:endParaRPr lang="en-US" altLang="ko-KR" smtClean="0">
              <a:latin typeface="+mn-ea"/>
              <a:ea typeface="+mn-ea"/>
            </a:endParaRPr>
          </a:p>
          <a:p>
            <a:r>
              <a:rPr lang="ko-KR" altLang="en-US" smtClean="0">
                <a:latin typeface="+mn-ea"/>
                <a:ea typeface="+mn-ea"/>
              </a:rPr>
              <a:t>  </a:t>
            </a:r>
            <a:r>
              <a:rPr lang="en-US" altLang="ko-KR" smtClean="0">
                <a:latin typeface="+mn-ea"/>
                <a:ea typeface="+mn-ea"/>
              </a:rPr>
              <a:t>- </a:t>
            </a:r>
            <a:r>
              <a:rPr lang="ko-KR" altLang="en-US" smtClean="0">
                <a:latin typeface="+mn-ea"/>
                <a:ea typeface="+mn-ea"/>
              </a:rPr>
              <a:t>테이블에서 스키마는 테이블의 첫 행인 헤더에 나타나며</a:t>
            </a:r>
            <a:r>
              <a:rPr lang="en-US" altLang="ko-KR" smtClean="0">
                <a:latin typeface="+mn-ea"/>
                <a:ea typeface="+mn-ea"/>
              </a:rPr>
              <a:t>,</a:t>
            </a:r>
          </a:p>
          <a:p>
            <a:r>
              <a:rPr lang="ko-KR" altLang="en-US" smtClean="0">
                <a:latin typeface="+mn-ea"/>
                <a:ea typeface="+mn-ea"/>
              </a:rPr>
              <a:t>  </a:t>
            </a:r>
            <a:r>
              <a:rPr lang="en-US" altLang="ko-KR" smtClean="0">
                <a:latin typeface="+mn-ea"/>
                <a:ea typeface="+mn-ea"/>
              </a:rPr>
              <a:t>- </a:t>
            </a:r>
            <a:r>
              <a:rPr lang="ko-KR" altLang="en-US" smtClean="0">
                <a:latin typeface="+mn-ea"/>
                <a:ea typeface="+mn-ea"/>
              </a:rPr>
              <a:t>각 데이터의 특징을 나타내는 속성</a:t>
            </a:r>
            <a:r>
              <a:rPr lang="en-US" altLang="ko-KR" smtClean="0">
                <a:latin typeface="+mn-ea"/>
                <a:ea typeface="+mn-ea"/>
              </a:rPr>
              <a:t>, </a:t>
            </a:r>
            <a:r>
              <a:rPr lang="ko-KR" altLang="en-US" smtClean="0">
                <a:latin typeface="+mn-ea"/>
                <a:ea typeface="+mn-ea"/>
              </a:rPr>
              <a:t>자료 타입 등의 정보를 담고 있음</a:t>
            </a:r>
            <a:endParaRPr lang="en-US" altLang="ko-KR" smtClean="0">
              <a:latin typeface="+mn-ea"/>
              <a:ea typeface="+mn-ea"/>
            </a:endParaRPr>
          </a:p>
          <a:p>
            <a:pPr marL="180000" indent="-18000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ko-KR" altLang="en-US" b="1" smtClean="0">
                <a:latin typeface="+mn-ea"/>
                <a:ea typeface="+mn-ea"/>
              </a:rPr>
              <a:t>인스턴스</a:t>
            </a:r>
            <a:r>
              <a:rPr lang="en-US" altLang="ko-KR" b="1" smtClean="0">
                <a:latin typeface="+mn-ea"/>
                <a:ea typeface="+mn-ea"/>
              </a:rPr>
              <a:t>(instance)</a:t>
            </a:r>
            <a:r>
              <a:rPr lang="en-US" altLang="ko-KR" smtClean="0">
                <a:latin typeface="+mn-ea"/>
                <a:ea typeface="+mn-ea"/>
              </a:rPr>
              <a:t> : </a:t>
            </a:r>
            <a:r>
              <a:rPr lang="ko-KR" altLang="en-US" smtClean="0">
                <a:latin typeface="+mn-ea"/>
                <a:ea typeface="+mn-ea"/>
              </a:rPr>
              <a:t>정의된 스키마에 따라 테이블에 실제로 저장되는 데이터의 집합을 의미</a:t>
            </a:r>
            <a:endParaRPr lang="ko-KR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마당서점의 지점이 하나인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000" b="0" dirty="0" smtClean="0"/>
              <a:t> 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dirty="0" smtClean="0"/>
              <a:t>도서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44363"/>
              </p:ext>
            </p:extLst>
          </p:nvPr>
        </p:nvGraphicFramePr>
        <p:xfrm>
          <a:off x="683568" y="1052736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2-11)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중 가격이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이하인 도서이름과 출판사를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18092"/>
              </p:ext>
            </p:extLst>
          </p:nvPr>
        </p:nvGraphicFramePr>
        <p:xfrm>
          <a:off x="827584" y="5217760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080120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49766"/>
              </p:ext>
            </p:extLst>
          </p:nvPr>
        </p:nvGraphicFramePr>
        <p:xfrm>
          <a:off x="5868144" y="5217760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99952"/>
              </p:ext>
            </p:extLst>
          </p:nvPr>
        </p:nvGraphicFramePr>
        <p:xfrm>
          <a:off x="827584" y="2996952"/>
          <a:ext cx="36684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1412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2565301" y="4609703"/>
            <a:ext cx="206499" cy="48919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3472" y="270892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472514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104631" y="5085184"/>
            <a:ext cx="216024" cy="1008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1398" y="5695156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6208208"/>
            <a:ext cx="1872208" cy="2380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521743" y="896973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마당서점의 지점이 둘 이상인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A</a:t>
            </a:r>
            <a:r>
              <a:rPr lang="en-US" altLang="ko-KR" dirty="0" smtClean="0"/>
              <a:t>) ∪ 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B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90357"/>
              </p:ext>
            </p:extLst>
          </p:nvPr>
        </p:nvGraphicFramePr>
        <p:xfrm>
          <a:off x="692723" y="3318133"/>
          <a:ext cx="366841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06152"/>
              </p:ext>
            </p:extLst>
          </p:nvPr>
        </p:nvGraphicFramePr>
        <p:xfrm>
          <a:off x="4720006" y="3318133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99843"/>
              </p:ext>
            </p:extLst>
          </p:nvPr>
        </p:nvGraphicFramePr>
        <p:xfrm>
          <a:off x="2707772" y="4337685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55"/>
                <a:gridCol w="1091954"/>
                <a:gridCol w="1126647"/>
                <a:gridCol w="707562"/>
              </a:tblGrid>
              <a:tr h="18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99890"/>
              </p:ext>
            </p:extLst>
          </p:nvPr>
        </p:nvGraphicFramePr>
        <p:xfrm>
          <a:off x="3351854" y="5406365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53935"/>
              </p:ext>
            </p:extLst>
          </p:nvPr>
        </p:nvGraphicFramePr>
        <p:xfrm>
          <a:off x="687558" y="1994173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32"/>
                <a:gridCol w="1119077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8098"/>
              </p:ext>
            </p:extLst>
          </p:nvPr>
        </p:nvGraphicFramePr>
        <p:xfrm>
          <a:off x="4720006" y="1994173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50"/>
                <a:gridCol w="108995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5550" y="1711489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2615" y="1716822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2308" y="2955816"/>
            <a:ext cx="1516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9898" y="2974866"/>
            <a:ext cx="151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59966" y="352250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443209" y="409365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451024" y="515053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53331" y="5095865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552" y="629151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두 개 이상의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3.6.2 </a:t>
            </a:r>
            <a:r>
              <a:rPr lang="ko-KR" altLang="en-US" sz="2000" dirty="0" err="1" smtClean="0"/>
              <a:t>카티전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프로덕트를</a:t>
            </a:r>
            <a:r>
              <a:rPr lang="ko-KR" altLang="en-US" sz="2000" dirty="0" smtClean="0"/>
              <a:t> 사용한 연산과 조인을 사용한 연산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en-US" altLang="ko-KR" sz="800" dirty="0" smtClean="0"/>
              <a:t>AND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×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68765"/>
              </p:ext>
            </p:extLst>
          </p:nvPr>
        </p:nvGraphicFramePr>
        <p:xfrm>
          <a:off x="611560" y="1401976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2-12)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박지성 고객의 거래 내역 중 주문번호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18402"/>
              </p:ext>
            </p:extLst>
          </p:nvPr>
        </p:nvGraphicFramePr>
        <p:xfrm>
          <a:off x="4885230" y="309143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61426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16385"/>
              </p:ext>
            </p:extLst>
          </p:nvPr>
        </p:nvGraphicFramePr>
        <p:xfrm>
          <a:off x="331357" y="309143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54977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00578"/>
              </p:ext>
            </p:extLst>
          </p:nvPr>
        </p:nvGraphicFramePr>
        <p:xfrm>
          <a:off x="323528" y="1916832"/>
          <a:ext cx="8352930" cy="2432760"/>
        </p:xfrm>
        <a:graphic>
          <a:graphicData uri="http://schemas.openxmlformats.org/drawingml/2006/table">
            <a:tbl>
              <a:tblPr/>
              <a:tblGrid>
                <a:gridCol w="667246"/>
                <a:gridCol w="667246"/>
                <a:gridCol w="1309777"/>
                <a:gridCol w="932625"/>
                <a:gridCol w="913065"/>
                <a:gridCol w="702358"/>
                <a:gridCol w="702358"/>
                <a:gridCol w="763465"/>
                <a:gridCol w="641250"/>
                <a:gridCol w="1053540"/>
              </a:tblGrid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900905-2222222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04968"/>
              </p:ext>
            </p:extLst>
          </p:nvPr>
        </p:nvGraphicFramePr>
        <p:xfrm>
          <a:off x="323525" y="4740273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39715"/>
              </p:ext>
            </p:extLst>
          </p:nvPr>
        </p:nvGraphicFramePr>
        <p:xfrm>
          <a:off x="4103162" y="5887098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94837" y="1620015"/>
            <a:ext cx="877163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고객</a:t>
            </a:r>
            <a:r>
              <a:rPr lang="en-US" altLang="ko-KR" sz="1000" b="1" dirty="0" smtClean="0">
                <a:latin typeface="+mn-ea"/>
              </a:rPr>
              <a:t> × </a:t>
            </a:r>
            <a:r>
              <a:rPr lang="ko-KR" altLang="en-US" sz="1000" b="1" dirty="0" smtClean="0">
                <a:latin typeface="+mn-ea"/>
              </a:rPr>
              <a:t>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4398281"/>
            <a:ext cx="2396810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 </a:t>
            </a:r>
            <a:r>
              <a:rPr lang="en-US" altLang="ko-KR" sz="1000" b="1" baseline="-25000" dirty="0" smtClean="0"/>
              <a:t>AND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536419"/>
            <a:ext cx="190949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고객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6288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형 설명선 17"/>
          <p:cNvSpPr/>
          <p:nvPr/>
        </p:nvSpPr>
        <p:spPr>
          <a:xfrm>
            <a:off x="8037358" y="2852936"/>
            <a:ext cx="944165" cy="623034"/>
          </a:xfrm>
          <a:prstGeom prst="wedgeEllipseCallout">
            <a:avLst>
              <a:gd name="adj1" fmla="val -19554"/>
              <a:gd name="adj2" fmla="val 7469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CC"/>
                </a:solidFill>
                <a:latin typeface="HY엽서L" pitchFamily="18" charset="-127"/>
                <a:ea typeface="HY엽서L" pitchFamily="18" charset="-127"/>
              </a:rPr>
              <a:t>결과생략</a:t>
            </a:r>
            <a:endParaRPr lang="ko-KR" altLang="en-US" sz="1200" b="1" dirty="0">
              <a:solidFill>
                <a:srgbClr val="0000CC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573710" y="444236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59448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4372" y="614627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3.6.2 </a:t>
            </a:r>
            <a:r>
              <a:rPr lang="ko-KR" altLang="en-US" sz="2000" dirty="0" err="1" smtClean="0"/>
              <a:t>카티전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프로덕트를</a:t>
            </a:r>
            <a:r>
              <a:rPr lang="ko-KR" altLang="en-US" sz="2000" dirty="0" smtClean="0"/>
              <a:t> 사용한 연산과 조인을 사용한 연산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조인을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     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sz="800" dirty="0" smtClean="0"/>
              <a:t>  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9437" y="1673399"/>
            <a:ext cx="362921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80648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pPr>
              <a:buClr>
                <a:schemeClr val="accent1"/>
              </a:buClr>
            </a:pPr>
            <a:r>
              <a:rPr kumimoji="0" lang="ko-KR" altLang="en-US" dirty="0" err="1" smtClean="0"/>
              <a:t>카티전</a:t>
            </a:r>
            <a:r>
              <a:rPr kumimoji="0" lang="ko-KR" altLang="en-US" dirty="0" smtClean="0"/>
              <a:t> </a:t>
            </a:r>
            <a:r>
              <a:rPr kumimoji="0" lang="ko-KR" altLang="en-US" dirty="0" err="1" smtClean="0"/>
              <a:t>프로덕트를</a:t>
            </a:r>
            <a:r>
              <a:rPr kumimoji="0" lang="ko-KR" altLang="en-US" dirty="0" smtClean="0"/>
              <a:t> 사용한 연산 </a:t>
            </a:r>
            <a:r>
              <a:rPr kumimoji="0" lang="en-US" altLang="ko-KR" dirty="0" smtClean="0"/>
              <a:t>(</a:t>
            </a:r>
            <a:r>
              <a:rPr kumimoji="0" lang="ko-KR" altLang="en-US" b="0" dirty="0" smtClean="0"/>
              <a:t>위 </a:t>
            </a:r>
            <a:r>
              <a:rPr kumimoji="0" lang="ko-KR" altLang="en-US" b="0" dirty="0" err="1" smtClean="0"/>
              <a:t>연산식과</a:t>
            </a:r>
            <a:r>
              <a:rPr kumimoji="0" lang="ko-KR" altLang="en-US" b="0" dirty="0" smtClean="0"/>
              <a:t> 동일함</a:t>
            </a:r>
            <a:r>
              <a:rPr kumimoji="0" lang="en-US" altLang="ko-KR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kumimoji="0" lang="en-US" altLang="ko-KR" dirty="0" smtClean="0"/>
              <a:t>	 </a:t>
            </a:r>
            <a:r>
              <a:rPr kumimoji="0" lang="en-US" altLang="ko-KR" sz="2000" b="0" dirty="0" smtClean="0"/>
              <a:t>π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주문번호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판매가격 </a:t>
            </a:r>
            <a:r>
              <a:rPr kumimoji="0" lang="en-US" altLang="ko-KR" dirty="0" smtClean="0"/>
              <a:t>(</a:t>
            </a:r>
            <a:r>
              <a:rPr kumimoji="0" lang="en-US" altLang="ko-KR" sz="2000" b="0" dirty="0" smtClean="0"/>
              <a:t>σ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</a:t>
            </a:r>
            <a:r>
              <a:rPr kumimoji="0" lang="en-US" altLang="ko-KR" sz="800" dirty="0" smtClean="0"/>
              <a:t>=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 </a:t>
            </a:r>
            <a:r>
              <a:rPr kumimoji="0" lang="en-US" altLang="ko-KR" sz="800" dirty="0" smtClean="0"/>
              <a:t>AND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=‘</a:t>
            </a:r>
            <a:r>
              <a:rPr kumimoji="0" lang="ko-KR" altLang="en-US" sz="800" dirty="0" smtClean="0"/>
              <a:t>박지성’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고객</a:t>
            </a:r>
            <a:r>
              <a:rPr kumimoji="0" lang="en-US" altLang="ko-KR" dirty="0" smtClean="0"/>
              <a:t>×</a:t>
            </a:r>
            <a:r>
              <a:rPr kumimoji="0" lang="ko-KR" altLang="en-US" dirty="0" smtClean="0"/>
              <a:t>주문</a:t>
            </a:r>
            <a:r>
              <a:rPr kumimoji="0" lang="en-US" altLang="ko-KR" dirty="0" smtClean="0"/>
              <a:t>))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19675"/>
              </p:ext>
            </p:extLst>
          </p:nvPr>
        </p:nvGraphicFramePr>
        <p:xfrm>
          <a:off x="4885230" y="597175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349458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48047"/>
              </p:ext>
            </p:extLst>
          </p:nvPr>
        </p:nvGraphicFramePr>
        <p:xfrm>
          <a:off x="331357" y="597175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34300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20566"/>
              </p:ext>
            </p:extLst>
          </p:nvPr>
        </p:nvGraphicFramePr>
        <p:xfrm>
          <a:off x="323525" y="4275048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05291"/>
              </p:ext>
            </p:extLst>
          </p:nvPr>
        </p:nvGraphicFramePr>
        <p:xfrm>
          <a:off x="3453952" y="5401289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35696" y="1908047"/>
            <a:ext cx="2137124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/>
              <a:t>고객    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ko-KR" altLang="en-US" sz="1000" b="1" dirty="0" smtClean="0"/>
              <a:t> 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3933056"/>
            <a:ext cx="82426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071194"/>
            <a:ext cx="1269899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91683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4573710" y="397713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12926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7609" y="600475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조인을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6846"/>
              </p:ext>
            </p:extLst>
          </p:nvPr>
        </p:nvGraphicFramePr>
        <p:xfrm>
          <a:off x="323528" y="2204864"/>
          <a:ext cx="8352928" cy="1706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0176"/>
                <a:gridCol w="645229"/>
                <a:gridCol w="1106108"/>
                <a:gridCol w="1149989"/>
                <a:gridCol w="1062226"/>
                <a:gridCol w="693524"/>
                <a:gridCol w="596935"/>
                <a:gridCol w="737405"/>
                <a:gridCol w="737405"/>
                <a:gridCol w="1013931"/>
              </a:tblGrid>
              <a:tr h="162679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이름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주민번호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주소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핸드폰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주문번호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도서번호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판매가격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주문일자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박지성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영국 맨체스타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7000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810225-1111111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13000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김연아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900905-2222222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대한민국 서울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000-6000-0001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8000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장미란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831009-2333333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대한민국 강원도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000-7000-0001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13000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820713-1444444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미국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클리블랜드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35000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820713-1444444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미국 클리블랜드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17" y="1973982"/>
            <a:ext cx="201943" cy="12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08720"/>
            <a:ext cx="8064896" cy="5472608"/>
          </a:xfrm>
        </p:spPr>
        <p:txBody>
          <a:bodyPr/>
          <a:lstStyle/>
          <a:p>
            <a:endParaRPr lang="en-US" altLang="ko-KR" sz="1400" b="1" dirty="0" smtClean="0"/>
          </a:p>
          <a:p>
            <a:pPr marL="177800" indent="-177800">
              <a:buNone/>
            </a:pPr>
            <a:r>
              <a:rPr lang="en-US" altLang="ko-KR" sz="1400" b="1" dirty="0" smtClean="0"/>
              <a:t>6</a:t>
            </a:r>
            <a:r>
              <a:rPr lang="en-US" altLang="ko-KR" sz="1400" b="1" dirty="0"/>
              <a:t>. </a:t>
            </a:r>
            <a:r>
              <a:rPr lang="ko-KR" altLang="en-US" sz="1400" b="1" dirty="0" err="1"/>
              <a:t>릴레이션에서</a:t>
            </a:r>
            <a:r>
              <a:rPr lang="ko-KR" altLang="en-US" sz="1400" b="1" dirty="0"/>
              <a:t> 특정 속성에 해당하는 열을 선택하는 데 사용하며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릴레이션의</a:t>
            </a:r>
            <a:r>
              <a:rPr lang="ko-KR" altLang="en-US" sz="1400" b="1" dirty="0"/>
              <a:t> 수직적 부분 집합을 반환하는 관계대수 </a:t>
            </a:r>
            <a:r>
              <a:rPr lang="ko-KR" altLang="en-US" sz="1400" b="1"/>
              <a:t>연산자는</a:t>
            </a:r>
            <a:r>
              <a:rPr lang="en-US" altLang="ko-KR" sz="1400" b="1" smtClean="0"/>
              <a:t>? </a:t>
            </a:r>
            <a:r>
              <a:rPr lang="en-US" altLang="ko-KR" sz="1400" b="1" smtClean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400" b="1" dirty="0" smtClean="0"/>
              <a:t>   ① </a:t>
            </a:r>
            <a:r>
              <a:rPr lang="en-US" altLang="ko-KR" sz="1400" b="1" dirty="0"/>
              <a:t>projection </a:t>
            </a:r>
            <a:r>
              <a:rPr lang="en-US" altLang="ko-KR" sz="1400" b="1" dirty="0" smtClean="0"/>
              <a:t>		</a:t>
            </a:r>
            <a:r>
              <a:rPr lang="ko-KR" altLang="en-US" sz="1400" b="1" dirty="0" smtClean="0"/>
              <a:t>② </a:t>
            </a:r>
            <a:r>
              <a:rPr lang="en-US" altLang="ko-KR" sz="1400" b="1" dirty="0"/>
              <a:t>join</a:t>
            </a:r>
            <a:endParaRPr lang="ko-KR" altLang="en-US" sz="1400" b="1" dirty="0"/>
          </a:p>
          <a:p>
            <a:pPr marL="0" indent="0">
              <a:buNone/>
            </a:pPr>
            <a:r>
              <a:rPr lang="ko-KR" altLang="en-US" sz="1400" b="1" dirty="0" smtClean="0"/>
              <a:t>   ③ </a:t>
            </a:r>
            <a:r>
              <a:rPr lang="en-US" altLang="ko-KR" sz="1400" b="1" dirty="0"/>
              <a:t>division </a:t>
            </a:r>
            <a:r>
              <a:rPr lang="en-US" altLang="ko-KR" sz="1400" b="1" dirty="0" smtClean="0"/>
              <a:t>   		</a:t>
            </a:r>
            <a:r>
              <a:rPr lang="ko-KR" altLang="en-US" sz="1400" b="1" dirty="0" smtClean="0"/>
              <a:t>④ </a:t>
            </a:r>
            <a:r>
              <a:rPr lang="en-US" altLang="ko-KR" sz="1400" b="1" dirty="0"/>
              <a:t>selection</a:t>
            </a:r>
            <a:endParaRPr lang="ko-KR" altLang="en-US" sz="1400" b="1" dirty="0"/>
          </a:p>
          <a:p>
            <a:endParaRPr lang="en-US" altLang="ko-KR" sz="1400" b="1" dirty="0" smtClean="0"/>
          </a:p>
          <a:p>
            <a:pPr marL="177800" indent="-177800">
              <a:buNone/>
            </a:pPr>
            <a:r>
              <a:rPr lang="en-US" altLang="ko-KR" sz="1400" b="1" dirty="0" smtClean="0"/>
              <a:t>7.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가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A(X, Y)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B(Y, Z)</a:t>
            </a:r>
            <a:r>
              <a:rPr lang="ko-KR" altLang="en-US" sz="1400" b="1" dirty="0" smtClean="0"/>
              <a:t>를 </a:t>
            </a:r>
            <a:r>
              <a:rPr lang="ko-KR" altLang="en-US" sz="1400" b="1" dirty="0" err="1"/>
              <a:t>자연조인한</a:t>
            </a:r>
            <a:r>
              <a:rPr lang="ko-KR" altLang="en-US" sz="1400" b="1" dirty="0"/>
              <a:t> 결과일 때 다음 중 맞는 설명을 모두 </a:t>
            </a:r>
            <a:r>
              <a:rPr lang="ko-KR" altLang="en-US" sz="1400" b="1" smtClean="0"/>
              <a:t>고르시오</a:t>
            </a:r>
            <a:r>
              <a:rPr lang="en-US" altLang="ko-KR" sz="1400" b="1" smtClean="0"/>
              <a:t>. </a:t>
            </a:r>
            <a:r>
              <a:rPr lang="en-US" altLang="ko-KR" sz="1400" b="1" smtClean="0">
                <a:solidFill>
                  <a:schemeClr val="bg1"/>
                </a:solidFill>
              </a:rPr>
              <a:t>1, 3</a:t>
            </a:r>
            <a:endParaRPr lang="ko-KR" altLang="en-US" sz="1400" b="1" dirty="0">
              <a:solidFill>
                <a:schemeClr val="bg1"/>
              </a:solidFill>
            </a:endParaRPr>
          </a:p>
          <a:p>
            <a:pPr marL="177800" indent="-177800">
              <a:buNone/>
            </a:pPr>
            <a:r>
              <a:rPr lang="ko-KR" altLang="en-US" sz="1400" b="1" dirty="0" smtClean="0"/>
              <a:t>   ①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많다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②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적다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③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많다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④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적다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⑤ </a:t>
            </a:r>
            <a:r>
              <a:rPr lang="ko-KR" altLang="en-US" sz="1400" b="1" dirty="0"/>
              <a:t>모두 틀리다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endParaRPr lang="ko-KR" altLang="en-US" sz="1400" b="1" dirty="0"/>
          </a:p>
          <a:p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58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980728"/>
            <a:ext cx="7500698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12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 smtClean="0">
                <a:latin typeface="+mj-ea"/>
                <a:ea typeface="+mj-ea"/>
              </a:rPr>
              <a:t>다음 </a:t>
            </a:r>
            <a:r>
              <a:rPr lang="ko-KR" altLang="en-US" sz="1400" b="1" dirty="0" err="1" smtClean="0">
                <a:latin typeface="+mj-ea"/>
                <a:ea typeface="+mj-ea"/>
              </a:rPr>
              <a:t>릴레이션에서</a:t>
            </a:r>
            <a:r>
              <a:rPr lang="ko-KR" altLang="en-US" sz="1400" b="1" dirty="0" smtClean="0">
                <a:latin typeface="+mj-ea"/>
                <a:ea typeface="+mj-ea"/>
              </a:rPr>
              <a:t> 관계대수 식의 </a:t>
            </a:r>
            <a:r>
              <a:rPr lang="ko-KR" altLang="en-US" sz="1400" b="1" dirty="0">
                <a:latin typeface="+mj-ea"/>
                <a:ea typeface="+mj-ea"/>
              </a:rPr>
              <a:t>결과를 </a:t>
            </a:r>
            <a:r>
              <a:rPr lang="ko-KR" altLang="en-US" sz="1400" b="1" smtClean="0">
                <a:latin typeface="+mj-ea"/>
                <a:ea typeface="+mj-ea"/>
              </a:rPr>
              <a:t>작성하시오</a:t>
            </a:r>
            <a:r>
              <a:rPr lang="en-US" altLang="ko-KR" sz="1400" b="1" smtClean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1) </a:t>
            </a:r>
            <a:r>
              <a:rPr lang="pt-BR" altLang="ko-KR" sz="2000" dirty="0">
                <a:latin typeface="+mj-ea"/>
                <a:ea typeface="+mj-ea"/>
              </a:rPr>
              <a:t>σ</a:t>
            </a:r>
            <a:r>
              <a:rPr lang="pt-BR" altLang="ko-KR" sz="1400" baseline="-25000" dirty="0">
                <a:latin typeface="+mj-ea"/>
                <a:ea typeface="+mj-ea"/>
              </a:rPr>
              <a:t>A=a2 </a:t>
            </a:r>
            <a:r>
              <a:rPr lang="pt-BR" altLang="ko-KR" sz="1400" dirty="0">
                <a:latin typeface="+mj-ea"/>
                <a:ea typeface="+mj-ea"/>
              </a:rPr>
              <a:t>(R)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2</a:t>
            </a:r>
            <a:r>
              <a:rPr lang="pt-BR" altLang="ko-KR" sz="1400">
                <a:latin typeface="+mj-ea"/>
                <a:ea typeface="+mj-ea"/>
              </a:rPr>
              <a:t>) </a:t>
            </a:r>
            <a:r>
              <a:rPr lang="pt-BR" altLang="ko-KR" sz="2000" smtClean="0">
                <a:latin typeface="+mj-ea"/>
                <a:ea typeface="+mj-ea"/>
              </a:rPr>
              <a:t>π</a:t>
            </a:r>
            <a:r>
              <a:rPr lang="pt-BR" altLang="ko-KR" sz="1400" baseline="-25000" smtClean="0">
                <a:latin typeface="+mj-ea"/>
                <a:ea typeface="+mj-ea"/>
              </a:rPr>
              <a:t>A,B </a:t>
            </a:r>
            <a:r>
              <a:rPr lang="pt-BR" altLang="ko-KR" sz="1400" dirty="0">
                <a:latin typeface="+mj-ea"/>
                <a:ea typeface="+mj-ea"/>
              </a:rPr>
              <a:t>(R)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3</a:t>
            </a:r>
            <a:r>
              <a:rPr lang="pt-BR" altLang="ko-KR" sz="1400">
                <a:latin typeface="+mj-ea"/>
                <a:ea typeface="+mj-ea"/>
              </a:rPr>
              <a:t>) </a:t>
            </a:r>
            <a:r>
              <a:rPr lang="pt-BR" altLang="ko-KR" sz="1400" smtClean="0">
                <a:latin typeface="+mj-ea"/>
                <a:ea typeface="+mj-ea"/>
              </a:rPr>
              <a:t>R     </a:t>
            </a:r>
            <a:r>
              <a:rPr lang="pt-BR" altLang="ko-KR" sz="1400" baseline="-25000" smtClean="0">
                <a:latin typeface="+mj-ea"/>
                <a:ea typeface="+mj-ea"/>
              </a:rPr>
              <a:t>R.c=S.c</a:t>
            </a:r>
            <a:r>
              <a:rPr lang="pt-BR" altLang="ko-KR" sz="1400" smtClean="0">
                <a:latin typeface="+mj-ea"/>
                <a:ea typeface="+mj-ea"/>
              </a:rPr>
              <a:t> S </a:t>
            </a:r>
            <a:endParaRPr lang="pt-BR" altLang="ko-KR" sz="1400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     R                                           S</a:t>
            </a: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13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다음 수강신청 관련 </a:t>
            </a:r>
            <a:r>
              <a:rPr lang="ko-KR" altLang="en-US" sz="1400" b="1" dirty="0" err="1">
                <a:latin typeface="+mj-ea"/>
                <a:ea typeface="+mj-ea"/>
              </a:rPr>
              <a:t>릴레이션에</a:t>
            </a:r>
            <a:r>
              <a:rPr lang="ko-KR" altLang="en-US" sz="1400" b="1" dirty="0">
                <a:latin typeface="+mj-ea"/>
                <a:ea typeface="+mj-ea"/>
              </a:rPr>
              <a:t> 대한 </a:t>
            </a:r>
            <a:r>
              <a:rPr lang="ko-KR" altLang="en-US" sz="1400" b="1" dirty="0" err="1">
                <a:latin typeface="+mj-ea"/>
                <a:ea typeface="+mj-ea"/>
              </a:rPr>
              <a:t>질의문을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err="1">
                <a:latin typeface="+mj-ea"/>
                <a:ea typeface="+mj-ea"/>
              </a:rPr>
              <a:t>관계대수식으로</a:t>
            </a:r>
            <a:r>
              <a:rPr lang="ko-KR" altLang="en-US" sz="1400" b="1" dirty="0">
                <a:latin typeface="+mj-ea"/>
                <a:ea typeface="+mj-ea"/>
              </a:rPr>
              <a:t> 표현하시오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학생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학번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이름，전공，학년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수강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과목코드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학번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수강학기，성적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과목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과목코드，과목이름，강의실，요일，담당교수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endParaRPr lang="ko-KR" altLang="en-US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(</a:t>
            </a:r>
            <a:r>
              <a:rPr lang="en-US" altLang="ko-KR" sz="1400" b="1" dirty="0">
                <a:latin typeface="+mn-ea"/>
                <a:ea typeface="+mn-ea"/>
              </a:rPr>
              <a:t>1) </a:t>
            </a:r>
            <a:r>
              <a:rPr lang="ko-KR" altLang="en-US" sz="1400" b="1" dirty="0">
                <a:latin typeface="+mn-ea"/>
                <a:ea typeface="+mn-ea"/>
              </a:rPr>
              <a:t>과목코드가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이고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성적이 </a:t>
            </a:r>
            <a:r>
              <a:rPr lang="en-US" altLang="ko-KR" sz="1400" b="1" dirty="0">
                <a:latin typeface="+mn-ea"/>
                <a:ea typeface="+mn-ea"/>
              </a:rPr>
              <a:t>A</a:t>
            </a:r>
            <a:r>
              <a:rPr lang="ko-KR" altLang="en-US" sz="1400" b="1" dirty="0">
                <a:latin typeface="+mn-ea"/>
                <a:ea typeface="+mn-ea"/>
              </a:rPr>
              <a:t>인 모든 학생의 학번을 </a:t>
            </a:r>
            <a:r>
              <a:rPr lang="ko-KR" altLang="en-US" sz="1400" b="1" dirty="0" smtClean="0">
                <a:latin typeface="+mn-ea"/>
                <a:ea typeface="+mn-ea"/>
              </a:rPr>
              <a:t>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(</a:t>
            </a:r>
            <a:r>
              <a:rPr lang="en-US" altLang="ko-KR" sz="1400" b="1" dirty="0">
                <a:latin typeface="+mn-ea"/>
                <a:ea typeface="+mn-ea"/>
              </a:rPr>
              <a:t>2) </a:t>
            </a:r>
            <a:r>
              <a:rPr lang="ko-KR" altLang="en-US" sz="1400" b="1" dirty="0">
                <a:latin typeface="+mn-ea"/>
                <a:ea typeface="+mn-ea"/>
              </a:rPr>
              <a:t>과목코드가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인 과목을 등록한 학생의 이름과 전공을 </a:t>
            </a:r>
            <a:r>
              <a:rPr lang="ko-KR" altLang="en-US" sz="1400" b="1" dirty="0" smtClean="0">
                <a:latin typeface="+mn-ea"/>
                <a:ea typeface="+mn-ea"/>
              </a:rPr>
              <a:t>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latin typeface="+mn-ea"/>
                <a:ea typeface="+mn-ea"/>
              </a:rPr>
              <a:t>  (3) </a:t>
            </a:r>
            <a:r>
              <a:rPr lang="ko-KR" altLang="en-US" sz="1400" b="1" dirty="0">
                <a:latin typeface="+mn-ea"/>
                <a:ea typeface="+mn-ea"/>
              </a:rPr>
              <a:t>과목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에 등록하지 않은 학생의 이름을 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latin typeface="+mn-ea"/>
                <a:ea typeface="+mn-ea"/>
              </a:rPr>
              <a:t>  (4) </a:t>
            </a:r>
            <a:r>
              <a:rPr lang="ko-KR" altLang="en-US" sz="1400" b="1" dirty="0" smtClean="0">
                <a:latin typeface="+mn-ea"/>
                <a:ea typeface="+mn-ea"/>
              </a:rPr>
              <a:t>모든 </a:t>
            </a:r>
            <a:r>
              <a:rPr lang="ko-KR" altLang="en-US" sz="1400" b="1" dirty="0">
                <a:latin typeface="+mn-ea"/>
                <a:ea typeface="+mn-ea"/>
              </a:rPr>
              <a:t>과목에 등록한 학생의 이름을 보이시오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  <a:p>
            <a:endParaRPr lang="en-US" altLang="ko-KR" sz="1400" b="1" dirty="0" smtClean="0"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8384"/>
              </p:ext>
            </p:extLst>
          </p:nvPr>
        </p:nvGraphicFramePr>
        <p:xfrm>
          <a:off x="1331640" y="3027272"/>
          <a:ext cx="20510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1926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93512"/>
              </p:ext>
            </p:extLst>
          </p:nvPr>
        </p:nvGraphicFramePr>
        <p:xfrm>
          <a:off x="4067944" y="3027272"/>
          <a:ext cx="20637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5800"/>
                <a:gridCol w="688975"/>
              </a:tblGrid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492" y="2471690"/>
            <a:ext cx="255156" cy="15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9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08720"/>
            <a:ext cx="806489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15 [</a:t>
            </a:r>
            <a:r>
              <a:rPr lang="ko-KR" altLang="en-US" sz="1400" b="1" dirty="0">
                <a:latin typeface="+mj-ea"/>
                <a:ea typeface="+mj-ea"/>
              </a:rPr>
              <a:t>판매원 데이터베이스</a:t>
            </a:r>
            <a:r>
              <a:rPr lang="en-US" altLang="ko-KR" sz="1400" b="1" dirty="0">
                <a:latin typeface="+mj-ea"/>
                <a:ea typeface="+mj-ea"/>
              </a:rPr>
              <a:t>] </a:t>
            </a:r>
            <a:r>
              <a:rPr lang="ko-KR" altLang="en-US" sz="1400" b="1" dirty="0">
                <a:latin typeface="+mj-ea"/>
                <a:ea typeface="+mj-ea"/>
              </a:rPr>
              <a:t>다음 </a:t>
            </a:r>
            <a:r>
              <a:rPr lang="ko-KR" altLang="en-US" sz="1400" b="1" dirty="0" err="1">
                <a:latin typeface="+mj-ea"/>
                <a:ea typeface="+mj-ea"/>
              </a:rPr>
              <a:t>릴레이션을</a:t>
            </a:r>
            <a:r>
              <a:rPr lang="ko-KR" altLang="en-US" sz="1400" b="1" dirty="0">
                <a:latin typeface="+mj-ea"/>
                <a:ea typeface="+mj-ea"/>
              </a:rPr>
              <a:t> 보고 물음에 답하시오</a:t>
            </a:r>
            <a:r>
              <a:rPr lang="en-US" altLang="ko-KR" sz="1400" b="1" dirty="0">
                <a:latin typeface="+mj-ea"/>
                <a:ea typeface="+mj-ea"/>
              </a:rPr>
              <a:t>. Salesperson</a:t>
            </a:r>
            <a:r>
              <a:rPr lang="ko-KR" altLang="en-US" sz="1400" b="1" dirty="0">
                <a:latin typeface="+mj-ea"/>
                <a:ea typeface="+mj-ea"/>
              </a:rPr>
              <a:t>은 판매원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    Order</a:t>
            </a:r>
            <a:r>
              <a:rPr lang="ko-KR" altLang="en-US" sz="1400" b="1" dirty="0">
                <a:latin typeface="+mj-ea"/>
                <a:ea typeface="+mj-ea"/>
              </a:rPr>
              <a:t>는 주문</a:t>
            </a:r>
            <a:r>
              <a:rPr lang="en-US" altLang="ko-KR" sz="1400" b="1" dirty="0">
                <a:latin typeface="+mj-ea"/>
                <a:ea typeface="+mj-ea"/>
              </a:rPr>
              <a:t>, Customer</a:t>
            </a:r>
            <a:r>
              <a:rPr lang="ko-KR" altLang="en-US" sz="1400" b="1" dirty="0">
                <a:latin typeface="+mj-ea"/>
                <a:ea typeface="+mj-ea"/>
              </a:rPr>
              <a:t>는 고객을 나타낸다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밑줄 친 속성은 </a:t>
            </a:r>
            <a:r>
              <a:rPr lang="ko-KR" altLang="en-US" sz="1400" b="1" dirty="0" err="1" smtClean="0">
                <a:latin typeface="+mj-ea"/>
                <a:ea typeface="+mj-ea"/>
              </a:rPr>
              <a:t>기본키고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latin typeface="+mj-ea"/>
                <a:ea typeface="+mj-ea"/>
              </a:rPr>
              <a:t>custname</a:t>
            </a:r>
            <a:r>
              <a:rPr lang="ko-KR" altLang="en-US" sz="1400" b="1" dirty="0">
                <a:latin typeface="+mj-ea"/>
                <a:ea typeface="+mj-ea"/>
              </a:rPr>
              <a:t>과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    salesperson</a:t>
            </a:r>
            <a:r>
              <a:rPr lang="ko-KR" altLang="en-US" sz="1400" b="1" dirty="0">
                <a:latin typeface="+mj-ea"/>
                <a:ea typeface="+mj-ea"/>
              </a:rPr>
              <a:t>은 각각 </a:t>
            </a:r>
            <a:r>
              <a:rPr lang="en-US" altLang="ko-KR" sz="1400" b="1" dirty="0">
                <a:latin typeface="+mj-ea"/>
                <a:ea typeface="+mj-ea"/>
              </a:rPr>
              <a:t>Customer.name</a:t>
            </a:r>
            <a:r>
              <a:rPr lang="ko-KR" altLang="en-US" sz="1400" b="1" dirty="0">
                <a:latin typeface="+mj-ea"/>
                <a:ea typeface="+mj-ea"/>
              </a:rPr>
              <a:t>과 </a:t>
            </a:r>
            <a:r>
              <a:rPr lang="en-US" altLang="ko-KR" sz="1400" b="1" dirty="0">
                <a:latin typeface="+mj-ea"/>
                <a:ea typeface="+mj-ea"/>
              </a:rPr>
              <a:t>Salesperson.name</a:t>
            </a:r>
            <a:r>
              <a:rPr lang="ko-KR" altLang="en-US" sz="1400" b="1" dirty="0">
                <a:latin typeface="+mj-ea"/>
                <a:ea typeface="+mj-ea"/>
              </a:rPr>
              <a:t>을 참조하는 </a:t>
            </a:r>
            <a:r>
              <a:rPr lang="ko-KR" altLang="en-US" sz="1400" b="1" dirty="0" err="1" smtClean="0">
                <a:latin typeface="+mj-ea"/>
                <a:ea typeface="+mj-ea"/>
              </a:rPr>
              <a:t>외래키다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Salesperson(</a:t>
            </a:r>
            <a:r>
              <a:rPr lang="en-US" altLang="ko-KR" sz="1400" b="1" u="sng" dirty="0" smtClean="0">
                <a:latin typeface="+mj-ea"/>
                <a:ea typeface="+mj-ea"/>
              </a:rPr>
              <a:t>name</a:t>
            </a:r>
            <a:r>
              <a:rPr lang="en-US" altLang="ko-KR" sz="1400" b="1" dirty="0">
                <a:latin typeface="+mj-ea"/>
                <a:ea typeface="+mj-ea"/>
              </a:rPr>
              <a:t>, age, salary)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Order(</a:t>
            </a:r>
            <a:r>
              <a:rPr lang="en-US" altLang="ko-KR" sz="1400" b="1" u="sng" dirty="0" smtClean="0">
                <a:latin typeface="+mj-ea"/>
                <a:ea typeface="+mj-ea"/>
              </a:rPr>
              <a:t>number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en-US" altLang="ko-KR" sz="1400" b="1" dirty="0" err="1">
                <a:latin typeface="+mj-ea"/>
                <a:ea typeface="+mj-ea"/>
              </a:rPr>
              <a:t>custname</a:t>
            </a:r>
            <a:r>
              <a:rPr lang="en-US" altLang="ko-KR" sz="1400" b="1" dirty="0">
                <a:latin typeface="+mj-ea"/>
                <a:ea typeface="+mj-ea"/>
              </a:rPr>
              <a:t>, salesperson, amount)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Customer(</a:t>
            </a:r>
            <a:r>
              <a:rPr lang="en-US" altLang="ko-KR" sz="1400" b="1" u="sng" dirty="0" smtClean="0">
                <a:latin typeface="+mj-ea"/>
                <a:ea typeface="+mj-ea"/>
              </a:rPr>
              <a:t>name</a:t>
            </a:r>
            <a:r>
              <a:rPr lang="en-US" altLang="ko-KR" sz="1400" b="1" dirty="0">
                <a:latin typeface="+mj-ea"/>
                <a:ea typeface="+mj-ea"/>
              </a:rPr>
              <a:t>, city, </a:t>
            </a:r>
            <a:r>
              <a:rPr lang="en-US" altLang="ko-KR" sz="1400" b="1" dirty="0" err="1">
                <a:latin typeface="+mj-ea"/>
                <a:ea typeface="+mj-ea"/>
              </a:rPr>
              <a:t>industrytype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en-US" altLang="ko-KR" sz="1400" b="1" dirty="0">
                <a:latin typeface="+mj-ea"/>
                <a:ea typeface="+mj-ea"/>
              </a:rPr>
              <a:t>1) </a:t>
            </a:r>
            <a:r>
              <a:rPr lang="ko-KR" altLang="en-US" sz="1400" b="1" dirty="0">
                <a:latin typeface="+mj-ea"/>
                <a:ea typeface="+mj-ea"/>
              </a:rPr>
              <a:t>모든 판매원</a:t>
            </a:r>
            <a:r>
              <a:rPr lang="en-US" altLang="ko-KR" sz="1400" b="1" dirty="0">
                <a:latin typeface="+mj-ea"/>
                <a:ea typeface="+mj-ea"/>
              </a:rPr>
              <a:t>(Salesperson)</a:t>
            </a:r>
            <a:r>
              <a:rPr lang="ko-KR" altLang="en-US" sz="1400" b="1" dirty="0">
                <a:latin typeface="+mj-ea"/>
                <a:ea typeface="+mj-ea"/>
              </a:rPr>
              <a:t>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(2) </a:t>
            </a:r>
            <a:r>
              <a:rPr lang="ko-KR" altLang="en-US" sz="1400" b="1" dirty="0">
                <a:latin typeface="+mj-ea"/>
                <a:ea typeface="+mj-ea"/>
              </a:rPr>
              <a:t>고객 ‘홍길동’의 주문을 수주한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(3) </a:t>
            </a:r>
            <a:r>
              <a:rPr lang="ko-KR" altLang="en-US" sz="1400" b="1" dirty="0">
                <a:latin typeface="+mj-ea"/>
                <a:ea typeface="+mj-ea"/>
              </a:rPr>
              <a:t>주문이 있는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(4) </a:t>
            </a:r>
            <a:r>
              <a:rPr lang="ko-KR" altLang="en-US" sz="1400" b="1" dirty="0">
                <a:latin typeface="+mj-ea"/>
                <a:ea typeface="+mj-ea"/>
              </a:rPr>
              <a:t>주문이 없는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(5) </a:t>
            </a:r>
            <a:r>
              <a:rPr lang="ko-KR" altLang="en-US" sz="1400" b="1" dirty="0">
                <a:latin typeface="+mj-ea"/>
                <a:ea typeface="+mj-ea"/>
              </a:rPr>
              <a:t>고객 ‘홍길동’의 주문을 수주한 판매원의 나이를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(6) </a:t>
            </a:r>
            <a:r>
              <a:rPr lang="ko-KR" altLang="en-US" sz="1400" b="1" dirty="0">
                <a:latin typeface="+mj-ea"/>
                <a:ea typeface="+mj-ea"/>
              </a:rPr>
              <a:t>나이가 </a:t>
            </a:r>
            <a:r>
              <a:rPr lang="en-US" altLang="ko-KR" sz="1400" b="1" dirty="0">
                <a:latin typeface="+mj-ea"/>
                <a:ea typeface="+mj-ea"/>
              </a:rPr>
              <a:t>25</a:t>
            </a:r>
            <a:r>
              <a:rPr lang="ko-KR" altLang="en-US" sz="1400" b="1" dirty="0">
                <a:latin typeface="+mj-ea"/>
                <a:ea typeface="+mj-ea"/>
              </a:rPr>
              <a:t>살인 판매원에게 주문한 고객의 </a:t>
            </a:r>
            <a:r>
              <a:rPr lang="en-US" altLang="ko-KR" sz="1400" b="1" dirty="0">
                <a:latin typeface="+mj-ea"/>
                <a:ea typeface="+mj-ea"/>
              </a:rPr>
              <a:t>city </a:t>
            </a:r>
            <a:r>
              <a:rPr lang="ko-KR" altLang="en-US" sz="1400" b="1" dirty="0">
                <a:latin typeface="+mj-ea"/>
                <a:ea typeface="+mj-ea"/>
              </a:rPr>
              <a:t>값을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(7) </a:t>
            </a:r>
            <a:r>
              <a:rPr lang="ko-KR" altLang="en-US" sz="1400" b="1" dirty="0">
                <a:latin typeface="+mj-ea"/>
                <a:ea typeface="+mj-ea"/>
              </a:rPr>
              <a:t>판매원의 이름과 그 판매원에게 주문을 한 고객의 이름을 보이시오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단 주문이 없는 판매원</a:t>
            </a:r>
          </a:p>
          <a:p>
            <a:pPr marL="0" indent="0">
              <a:buNone/>
            </a:pPr>
            <a:r>
              <a:rPr lang="ko-KR" altLang="en-US" sz="1400" b="1" dirty="0" smtClean="0">
                <a:latin typeface="+mj-ea"/>
                <a:ea typeface="+mj-ea"/>
              </a:rPr>
              <a:t>    도 </a:t>
            </a:r>
            <a:r>
              <a:rPr lang="ko-KR" altLang="en-US" sz="1400" b="1" dirty="0">
                <a:latin typeface="+mj-ea"/>
                <a:ea typeface="+mj-ea"/>
              </a:rPr>
              <a:t>포함하여 구한다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85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 데이터베이스 시스템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제약조건의 옵션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셀렉션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2132856"/>
            <a:ext cx="8064896" cy="3312368"/>
          </a:xfrm>
        </p:spPr>
        <p:txBody>
          <a:bodyPr/>
          <a:lstStyle/>
          <a:p>
            <a:pPr marL="180000" indent="-180000"/>
            <a:r>
              <a:rPr lang="ko-KR" altLang="en-US" sz="1800" smtClean="0"/>
              <a:t> 스키마의 </a:t>
            </a:r>
            <a:r>
              <a:rPr lang="ko-KR" altLang="en-US" sz="1800" dirty="0" smtClean="0"/>
              <a:t>요소</a:t>
            </a:r>
            <a:endParaRPr lang="en-US" altLang="ko-KR" sz="1800" dirty="0" smtClean="0"/>
          </a:p>
          <a:p>
            <a:pPr lvl="1">
              <a:spcAft>
                <a:spcPts val="600"/>
              </a:spcAft>
            </a:pPr>
            <a:r>
              <a:rPr lang="ko-KR" altLang="en-US" sz="1600" dirty="0" smtClean="0">
                <a:latin typeface="+mn-ea"/>
              </a:rPr>
              <a:t>속성</a:t>
            </a:r>
            <a:r>
              <a:rPr lang="en-US" altLang="ko-KR" sz="1600" dirty="0" smtClean="0">
                <a:latin typeface="+mn-ea"/>
              </a:rPr>
              <a:t>(attribute) : </a:t>
            </a:r>
            <a:r>
              <a:rPr lang="ko-KR" altLang="en-US" sz="1600" dirty="0" err="1" smtClean="0">
                <a:latin typeface="+mn-ea"/>
              </a:rPr>
              <a:t>릴레이션</a:t>
            </a:r>
            <a:r>
              <a:rPr lang="ko-KR" altLang="en-US" sz="1600" dirty="0" smtClean="0">
                <a:latin typeface="+mn-ea"/>
              </a:rPr>
              <a:t> 스키마의 열</a:t>
            </a:r>
            <a:endParaRPr lang="en-US" altLang="ko-KR" sz="1600" dirty="0" smtClean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latin typeface="+mn-ea"/>
              </a:rPr>
              <a:t>도메인</a:t>
            </a:r>
            <a:r>
              <a:rPr lang="en-US" altLang="ko-KR" sz="1600" dirty="0" smtClean="0">
                <a:latin typeface="+mn-ea"/>
              </a:rPr>
              <a:t>(domain) : </a:t>
            </a:r>
            <a:r>
              <a:rPr lang="ko-KR" altLang="en-US" sz="1600" dirty="0" smtClean="0">
                <a:latin typeface="+mn-ea"/>
              </a:rPr>
              <a:t>속성이 가질 수 있는 </a:t>
            </a:r>
            <a:r>
              <a:rPr lang="ko-KR" altLang="en-US" sz="1600" smtClean="0">
                <a:latin typeface="+mn-ea"/>
              </a:rPr>
              <a:t>값의 집합</a:t>
            </a:r>
            <a:endParaRPr lang="en-US" altLang="ko-KR" sz="1600" smtClean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smtClean="0">
                <a:latin typeface="+mn-ea"/>
              </a:rPr>
              <a:t>                         </a:t>
            </a:r>
            <a:r>
              <a:rPr lang="ko-KR" altLang="en-US" sz="1600" smtClean="0">
                <a:latin typeface="+mn-ea"/>
              </a:rPr>
              <a:t>각 속성들이 어떤 값을 가질 수 있는지를  도메인이라는 </a:t>
            </a:r>
            <a:endParaRPr lang="en-US" altLang="ko-KR" sz="1600" smtClean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+mn-ea"/>
              </a:rPr>
              <a:t> </a:t>
            </a:r>
            <a:r>
              <a:rPr lang="en-US" altLang="ko-KR" sz="1600" smtClean="0">
                <a:latin typeface="+mn-ea"/>
              </a:rPr>
              <a:t>                        </a:t>
            </a:r>
            <a:r>
              <a:rPr lang="ko-KR" altLang="en-US" sz="1600" smtClean="0">
                <a:latin typeface="+mn-ea"/>
              </a:rPr>
              <a:t>용어를 사용하여 정의</a:t>
            </a:r>
            <a:endParaRPr lang="en-US" altLang="ko-KR" sz="1600" dirty="0" smtClean="0"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ko-KR" altLang="en-US" sz="1600" dirty="0" smtClean="0">
                <a:latin typeface="+mn-ea"/>
              </a:rPr>
              <a:t>차수</a:t>
            </a:r>
            <a:r>
              <a:rPr lang="en-US" altLang="ko-KR" sz="1600" dirty="0" smtClean="0">
                <a:latin typeface="+mn-ea"/>
              </a:rPr>
              <a:t>(degree) : </a:t>
            </a:r>
            <a:r>
              <a:rPr lang="ko-KR" altLang="en-US" sz="1600" smtClean="0">
                <a:latin typeface="+mn-ea"/>
              </a:rPr>
              <a:t>속성의 개수</a:t>
            </a:r>
            <a:endParaRPr lang="en-US" altLang="ko-KR" dirty="0" smtClean="0"/>
          </a:p>
          <a:p>
            <a:pPr marL="180000" indent="-180000">
              <a:spcBef>
                <a:spcPts val="600"/>
              </a:spcBef>
            </a:pPr>
            <a:r>
              <a:rPr lang="ko-KR" altLang="en-US" sz="1800" smtClean="0"/>
              <a:t> 스키마의 </a:t>
            </a:r>
            <a:r>
              <a:rPr lang="ko-KR" altLang="en-US" sz="1800" dirty="0" smtClean="0"/>
              <a:t>표현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>
                <a:latin typeface="+mn-ea"/>
              </a:rPr>
              <a:t>릴레이션</a:t>
            </a:r>
            <a:r>
              <a:rPr lang="ko-KR" altLang="en-US" sz="1600" dirty="0" smtClean="0">
                <a:latin typeface="+mn-ea"/>
              </a:rPr>
              <a:t> 이름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속성</a:t>
            </a:r>
            <a:r>
              <a:rPr lang="en-US" altLang="ko-KR" sz="1600" dirty="0" smtClean="0">
                <a:latin typeface="+mn-ea"/>
              </a:rPr>
              <a:t>1 : </a:t>
            </a:r>
            <a:r>
              <a:rPr lang="ko-KR" altLang="en-US" sz="1600" dirty="0" smtClean="0">
                <a:latin typeface="+mn-ea"/>
              </a:rPr>
              <a:t>도메인</a:t>
            </a:r>
            <a:r>
              <a:rPr lang="en-US" altLang="ko-KR" sz="1600" dirty="0" smtClean="0">
                <a:latin typeface="+mn-ea"/>
              </a:rPr>
              <a:t>1, </a:t>
            </a:r>
            <a:r>
              <a:rPr lang="ko-KR" altLang="en-US" sz="1600" dirty="0" smtClean="0">
                <a:latin typeface="+mn-ea"/>
              </a:rPr>
              <a:t>속성</a:t>
            </a:r>
            <a:r>
              <a:rPr lang="en-US" altLang="ko-KR" sz="1600" dirty="0" smtClean="0">
                <a:latin typeface="+mn-ea"/>
              </a:rPr>
              <a:t>2 : </a:t>
            </a:r>
            <a:r>
              <a:rPr lang="ko-KR" altLang="en-US" sz="1600" dirty="0" smtClean="0">
                <a:latin typeface="+mn-ea"/>
              </a:rPr>
              <a:t>도메인</a:t>
            </a:r>
            <a:r>
              <a:rPr lang="en-US" altLang="ko-KR" sz="1600" dirty="0" smtClean="0">
                <a:latin typeface="+mn-ea"/>
              </a:rPr>
              <a:t>2, </a:t>
            </a:r>
            <a:r>
              <a:rPr lang="ko-KR" altLang="en-US" sz="1600" dirty="0" smtClean="0">
                <a:latin typeface="+mn-ea"/>
              </a:rPr>
              <a:t>속성</a:t>
            </a:r>
            <a:r>
              <a:rPr lang="en-US" altLang="ko-KR" sz="1600" dirty="0" smtClean="0">
                <a:latin typeface="+mn-ea"/>
              </a:rPr>
              <a:t>3 : </a:t>
            </a:r>
            <a:r>
              <a:rPr lang="ko-KR" altLang="en-US" sz="1600" dirty="0" smtClean="0">
                <a:latin typeface="+mn-ea"/>
              </a:rPr>
              <a:t>도메인</a:t>
            </a:r>
            <a:r>
              <a:rPr lang="en-US" altLang="ko-KR" sz="1600" dirty="0" smtClean="0">
                <a:latin typeface="+mn-ea"/>
              </a:rPr>
              <a:t>3 …)</a:t>
            </a:r>
          </a:p>
          <a:p>
            <a:pPr lvl="1">
              <a:buNone/>
            </a:pPr>
            <a:r>
              <a:rPr lang="en-US" altLang="ko-KR" sz="1600" dirty="0" smtClean="0">
                <a:latin typeface="+mn-ea"/>
              </a:rPr>
              <a:t>	EX) </a:t>
            </a:r>
            <a:r>
              <a:rPr lang="ko-KR" altLang="en-US" sz="1600" dirty="0" smtClean="0">
                <a:latin typeface="+mn-ea"/>
              </a:rPr>
              <a:t>도서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도서번호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도서이름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출판사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가격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40153"/>
            <a:ext cx="8064896" cy="94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/>
            <a:r>
              <a:rPr lang="ko-KR" altLang="en-US" sz="1800" smtClean="0"/>
              <a:t> 릴레이션 스키마</a:t>
            </a:r>
            <a:endParaRPr lang="en-US" altLang="ko-KR" sz="1800" smtClean="0"/>
          </a:p>
          <a:p>
            <a:pPr lvl="1"/>
            <a:r>
              <a:rPr lang="ko-KR" altLang="en-US" sz="1600" smtClean="0">
                <a:latin typeface="+mn-ea"/>
              </a:rPr>
              <a:t>릴레이션에 어떤 정보가 담길 지를 정의</a:t>
            </a:r>
            <a:endParaRPr lang="en-US" altLang="ko-KR" sz="160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472608"/>
          </a:xfrm>
        </p:spPr>
        <p:txBody>
          <a:bodyPr/>
          <a:lstStyle/>
          <a:p>
            <a:pPr marL="180000" indent="-180000"/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요소</a:t>
            </a:r>
            <a:endParaRPr lang="en-US" altLang="ko-KR" sz="1800" dirty="0" smtClean="0"/>
          </a:p>
          <a:p>
            <a:endParaRPr lang="en-US" altLang="ko-KR" sz="800" dirty="0" smtClean="0"/>
          </a:p>
          <a:p>
            <a:pPr lvl="1">
              <a:spcBef>
                <a:spcPts val="0"/>
              </a:spcBef>
            </a:pPr>
            <a:r>
              <a:rPr lang="ko-KR" altLang="en-US" sz="1600" dirty="0" err="1" smtClean="0">
                <a:latin typeface="+mn-ea"/>
              </a:rPr>
              <a:t>투플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tuple</a:t>
            </a:r>
            <a:r>
              <a:rPr lang="en-US" altLang="ko-KR" sz="1600" dirty="0" smtClean="0">
                <a:latin typeface="+mn-ea"/>
              </a:rPr>
              <a:t>) : </a:t>
            </a:r>
            <a:r>
              <a:rPr lang="ko-KR" altLang="en-US" sz="1600" dirty="0" err="1" smtClean="0">
                <a:latin typeface="+mn-ea"/>
              </a:rPr>
              <a:t>릴레이션의</a:t>
            </a:r>
            <a:r>
              <a:rPr lang="ko-KR" altLang="en-US" sz="1600" dirty="0" smtClean="0">
                <a:latin typeface="+mn-ea"/>
              </a:rPr>
              <a:t> 행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err="1" smtClean="0">
                <a:latin typeface="+mn-ea"/>
              </a:rPr>
              <a:t>카디날리티</a:t>
            </a:r>
            <a:r>
              <a:rPr lang="en-US" altLang="ko-KR" sz="1600" dirty="0" smtClean="0">
                <a:latin typeface="+mn-ea"/>
              </a:rPr>
              <a:t>(cardinality) : </a:t>
            </a:r>
            <a:r>
              <a:rPr lang="ko-KR" altLang="en-US" sz="1600" dirty="0" err="1" smtClean="0">
                <a:latin typeface="+mn-ea"/>
              </a:rPr>
              <a:t>투플의</a:t>
            </a:r>
            <a:r>
              <a:rPr lang="ko-KR" altLang="en-US" sz="1600" dirty="0" smtClean="0">
                <a:latin typeface="+mn-ea"/>
              </a:rPr>
              <a:t> 수</a:t>
            </a:r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27068"/>
              </p:ext>
            </p:extLst>
          </p:nvPr>
        </p:nvGraphicFramePr>
        <p:xfrm>
          <a:off x="821135" y="2852934"/>
          <a:ext cx="7416825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같은 의미로 통용되는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파일 시스템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(relation)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(table)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스키마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(schema)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내포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헤더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(header)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인스턴스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(instance)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외연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(extension)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(data)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투플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tuple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행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(row)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레코드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(record)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(attribute)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(column)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(field)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1134" y="2492896"/>
            <a:ext cx="3030785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표</a:t>
            </a: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mtClean="0">
                <a:latin typeface="+mn-ea"/>
                <a:ea typeface="+mn-ea"/>
              </a:rPr>
              <a:t>릴레이션 </a:t>
            </a:r>
            <a:r>
              <a:rPr lang="ko-KR" altLang="en-US" sz="1400" b="1" dirty="0" smtClean="0">
                <a:latin typeface="+mn-ea"/>
                <a:ea typeface="+mn-ea"/>
              </a:rPr>
              <a:t>구조와 관련된 용어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1412776"/>
            <a:ext cx="50405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lvl="2"/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→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투플이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가지는 속성의 개수는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릴레이션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스키마의 차수와 동일하고</a:t>
            </a:r>
            <a:r>
              <a:rPr lang="en-US" altLang="ko-KR" sz="12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</a:p>
          <a:p>
            <a:pPr marL="0" lvl="2"/>
            <a:r>
              <a:rPr lang="en-US" altLang="ko-KR" sz="12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릴레이션 </a:t>
            </a:r>
            <a:r>
              <a:rPr lang="ko-KR" altLang="en-US" sz="12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내의 모든 투플들은 서로 중복되지 않아야 </a:t>
            </a:r>
            <a:r>
              <a:rPr lang="ko-KR" alt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함</a:t>
            </a:r>
            <a:r>
              <a:rPr lang="en-US" altLang="ko-KR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.                                                     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1.3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릴레이션의</a:t>
            </a:r>
            <a:r>
              <a:rPr lang="ko-KR" altLang="en-US" dirty="0" smtClean="0">
                <a:solidFill>
                  <a:srgbClr val="FF0000"/>
                </a:solidFill>
              </a:rPr>
              <a:t> 특징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280920" cy="5472608"/>
          </a:xfrm>
        </p:spPr>
        <p:txBody>
          <a:bodyPr/>
          <a:lstStyle/>
          <a:p>
            <a:pPr marL="180000" indent="-180000"/>
            <a:r>
              <a:rPr lang="ko-KR" altLang="en-US" sz="1500" dirty="0" smtClean="0">
                <a:solidFill>
                  <a:srgbClr val="FF0000"/>
                </a:solidFill>
              </a:rPr>
              <a:t>속성은 단일 값을 가진다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pPr marL="180000" indent="-180000">
              <a:buNone/>
            </a:pPr>
            <a:r>
              <a:rPr lang="en-US" altLang="ko-KR" sz="1500" b="0" dirty="0" smtClean="0"/>
              <a:t>	</a:t>
            </a:r>
            <a:r>
              <a:rPr lang="ko-KR" altLang="en-US" sz="1500" b="0" dirty="0" smtClean="0"/>
              <a:t>각 속성의 값은 도메인에 정의된 값만을 가지며 그 값은 모두 단일 </a:t>
            </a:r>
            <a:r>
              <a:rPr lang="ko-KR" altLang="en-US" sz="1500" b="0" dirty="0" err="1" smtClean="0"/>
              <a:t>값이여야</a:t>
            </a:r>
            <a:r>
              <a:rPr lang="ko-KR" altLang="en-US" sz="1500" b="0" dirty="0" smtClean="0"/>
              <a:t> 함</a:t>
            </a:r>
            <a:r>
              <a:rPr lang="en-US" altLang="ko-KR" sz="1500" b="0" dirty="0" smtClean="0"/>
              <a:t>.</a:t>
            </a:r>
          </a:p>
          <a:p>
            <a:pPr marL="180000" indent="-180000">
              <a:spcBef>
                <a:spcPts val="600"/>
              </a:spcBef>
            </a:pPr>
            <a:r>
              <a:rPr lang="ko-KR" altLang="en-US" sz="1500" dirty="0" smtClean="0">
                <a:solidFill>
                  <a:srgbClr val="FF0000"/>
                </a:solidFill>
              </a:rPr>
              <a:t>속성은 서로 다른 이름을 가진다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pPr marL="180000" indent="-180000">
              <a:buNone/>
            </a:pPr>
            <a:r>
              <a:rPr lang="en-US" altLang="ko-KR" sz="1500" b="0" dirty="0" smtClean="0"/>
              <a:t>	</a:t>
            </a:r>
            <a:r>
              <a:rPr lang="ko-KR" altLang="en-US" sz="1500" b="0" dirty="0" smtClean="0"/>
              <a:t>속성은 한 </a:t>
            </a:r>
            <a:r>
              <a:rPr lang="ko-KR" altLang="en-US" sz="1500" b="0" dirty="0" err="1" smtClean="0"/>
              <a:t>릴레이션에서</a:t>
            </a:r>
            <a:r>
              <a:rPr lang="ko-KR" altLang="en-US" sz="1500" b="0" dirty="0" smtClean="0"/>
              <a:t> 서로 다른 이름을 가져야만 함</a:t>
            </a:r>
            <a:r>
              <a:rPr lang="en-US" altLang="ko-KR" sz="1500" b="0" dirty="0" smtClean="0"/>
              <a:t>.</a:t>
            </a:r>
          </a:p>
          <a:p>
            <a:pPr marL="180000" indent="-180000">
              <a:spcBef>
                <a:spcPts val="600"/>
              </a:spcBef>
            </a:pPr>
            <a:r>
              <a:rPr lang="ko-KR" altLang="en-US" sz="1500" dirty="0" smtClean="0">
                <a:solidFill>
                  <a:srgbClr val="FF0000"/>
                </a:solidFill>
              </a:rPr>
              <a:t>한 속성의 값은 모두 같은 도메인 값을 가진다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pPr marL="180000" indent="-180000">
              <a:buNone/>
            </a:pPr>
            <a:r>
              <a:rPr lang="en-US" altLang="ko-KR" sz="1500" b="0" dirty="0" smtClean="0"/>
              <a:t>	</a:t>
            </a:r>
            <a:r>
              <a:rPr lang="ko-KR" altLang="en-US" sz="1500" b="0" dirty="0" smtClean="0"/>
              <a:t>한 속성에 속한 열은 모두 그 속성에서 정의한 도메인 값만 가질 수 있음</a:t>
            </a:r>
            <a:r>
              <a:rPr lang="en-US" altLang="ko-KR" sz="1500" b="0" dirty="0" smtClean="0"/>
              <a:t>.</a:t>
            </a:r>
          </a:p>
          <a:p>
            <a:pPr marL="180000" indent="-180000">
              <a:spcBef>
                <a:spcPts val="600"/>
              </a:spcBef>
            </a:pPr>
            <a:r>
              <a:rPr lang="ko-KR" altLang="en-US" sz="1500" dirty="0" smtClean="0">
                <a:solidFill>
                  <a:srgbClr val="FF0000"/>
                </a:solidFill>
              </a:rPr>
              <a:t>속성의 순서는 상관없다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pPr marL="180000" indent="-180000">
              <a:lnSpc>
                <a:spcPct val="100000"/>
              </a:lnSpc>
              <a:buNone/>
            </a:pPr>
            <a:r>
              <a:rPr lang="en-US" altLang="ko-KR" sz="1500" b="0" dirty="0" smtClean="0"/>
              <a:t>	</a:t>
            </a:r>
            <a:r>
              <a:rPr lang="ko-KR" altLang="en-US" sz="1500" b="0" dirty="0" smtClean="0"/>
              <a:t>속성의 순서가 달라도 </a:t>
            </a:r>
            <a:r>
              <a:rPr lang="ko-KR" altLang="en-US" sz="1500" b="0" dirty="0" err="1" smtClean="0"/>
              <a:t>릴레이션</a:t>
            </a:r>
            <a:r>
              <a:rPr lang="ko-KR" altLang="en-US" sz="1500" b="0" dirty="0" smtClean="0"/>
              <a:t> 스키마는 같음</a:t>
            </a:r>
            <a:r>
              <a:rPr lang="en-US" altLang="ko-KR" sz="1500" b="0" dirty="0" smtClean="0"/>
              <a:t>.</a:t>
            </a:r>
          </a:p>
          <a:p>
            <a:pPr marL="180000" indent="-180000">
              <a:lnSpc>
                <a:spcPct val="100000"/>
              </a:lnSpc>
              <a:buNone/>
            </a:pPr>
            <a:r>
              <a:rPr lang="en-US" altLang="ko-KR" sz="1500" b="0" dirty="0"/>
              <a:t> </a:t>
            </a:r>
            <a:r>
              <a:rPr lang="en-US" altLang="ko-KR" sz="1500" b="0" dirty="0" smtClean="0"/>
              <a:t>  </a:t>
            </a:r>
            <a:r>
              <a:rPr lang="ko-KR" altLang="en-US" sz="1500" b="0" dirty="0" smtClean="0"/>
              <a:t>예</a:t>
            </a:r>
            <a:r>
              <a:rPr lang="en-US" altLang="ko-KR" sz="1500" b="0" dirty="0" smtClean="0"/>
              <a:t>) </a:t>
            </a:r>
            <a:r>
              <a:rPr lang="ko-KR" altLang="en-US" sz="1500" b="0" dirty="0" err="1" smtClean="0"/>
              <a:t>릴레이션</a:t>
            </a:r>
            <a:r>
              <a:rPr lang="ko-KR" altLang="en-US" sz="1500" b="0" dirty="0" smtClean="0"/>
              <a:t> 스키마에서 </a:t>
            </a:r>
            <a:r>
              <a:rPr lang="en-US" altLang="ko-KR" sz="1500" b="0" dirty="0" smtClean="0"/>
              <a:t>(</a:t>
            </a:r>
            <a:r>
              <a:rPr lang="ko-KR" altLang="en-US" sz="1500" b="0" dirty="0" smtClean="0"/>
              <a:t>이름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주소</a:t>
            </a:r>
            <a:r>
              <a:rPr lang="en-US" altLang="ko-KR" sz="1500" b="0" dirty="0" smtClean="0"/>
              <a:t>) </a:t>
            </a:r>
            <a:r>
              <a:rPr lang="ko-KR" altLang="en-US" sz="1500" b="0" dirty="0" smtClean="0"/>
              <a:t>순으로 속성을 표시하거나 </a:t>
            </a:r>
            <a:r>
              <a:rPr lang="en-US" altLang="ko-KR" sz="1500" b="0" dirty="0" smtClean="0"/>
              <a:t>(</a:t>
            </a:r>
            <a:r>
              <a:rPr lang="ko-KR" altLang="en-US" sz="1500" b="0" dirty="0" smtClean="0"/>
              <a:t>주소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이름</a:t>
            </a:r>
            <a:r>
              <a:rPr lang="en-US" altLang="ko-KR" sz="1500" b="0" dirty="0" smtClean="0"/>
              <a:t>) </a:t>
            </a:r>
            <a:r>
              <a:rPr lang="ko-KR" altLang="en-US" sz="1500" b="0" dirty="0" smtClean="0"/>
              <a:t>순으로 표시하여도 상관없음</a:t>
            </a:r>
            <a:r>
              <a:rPr lang="en-US" altLang="ko-KR" sz="1500" b="0" dirty="0" smtClean="0"/>
              <a:t>.</a:t>
            </a:r>
          </a:p>
          <a:p>
            <a:pPr marL="180000" indent="-180000">
              <a:spcBef>
                <a:spcPts val="600"/>
              </a:spcBef>
            </a:pPr>
            <a:r>
              <a:rPr lang="ko-KR" altLang="en-US" sz="1500" dirty="0" err="1" smtClean="0">
                <a:solidFill>
                  <a:srgbClr val="FF0000"/>
                </a:solidFill>
              </a:rPr>
              <a:t>릴레이션</a:t>
            </a:r>
            <a:r>
              <a:rPr lang="ko-KR" altLang="en-US" sz="1500" dirty="0" smtClean="0">
                <a:solidFill>
                  <a:srgbClr val="FF0000"/>
                </a:solidFill>
              </a:rPr>
              <a:t> 내의 중복된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투플은</a:t>
            </a:r>
            <a:r>
              <a:rPr lang="ko-KR" altLang="en-US" sz="1500" dirty="0" smtClean="0">
                <a:solidFill>
                  <a:srgbClr val="FF0000"/>
                </a:solidFill>
              </a:rPr>
              <a:t> 허용하지 않는다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pPr marL="180000" indent="-180000">
              <a:lnSpc>
                <a:spcPct val="100000"/>
              </a:lnSpc>
              <a:buNone/>
            </a:pPr>
            <a:r>
              <a:rPr lang="en-US" altLang="ko-KR" sz="1500" b="0" dirty="0" smtClean="0"/>
              <a:t>	</a:t>
            </a:r>
            <a:r>
              <a:rPr lang="ko-KR" altLang="en-US" sz="1500" b="0" dirty="0" smtClean="0"/>
              <a:t>하나의 </a:t>
            </a:r>
            <a:r>
              <a:rPr lang="ko-KR" altLang="en-US" sz="1500" b="0" dirty="0" err="1" smtClean="0"/>
              <a:t>릴레이션</a:t>
            </a:r>
            <a:r>
              <a:rPr lang="ko-KR" altLang="en-US" sz="1500" b="0" dirty="0" smtClean="0"/>
              <a:t> </a:t>
            </a:r>
            <a:r>
              <a:rPr lang="ko-KR" altLang="en-US" sz="1500" b="0" dirty="0" err="1" smtClean="0"/>
              <a:t>인스턴스</a:t>
            </a:r>
            <a:r>
              <a:rPr lang="ko-KR" altLang="en-US" sz="1500" b="0" dirty="0" smtClean="0"/>
              <a:t> 내에서는 서로 중복된 값을 가질 수 없음</a:t>
            </a:r>
            <a:r>
              <a:rPr lang="en-US" altLang="ko-KR" sz="1500" b="0" dirty="0" smtClean="0"/>
              <a:t>. </a:t>
            </a:r>
            <a:r>
              <a:rPr lang="ko-KR" altLang="en-US" sz="1500" b="0" dirty="0" smtClean="0"/>
              <a:t>즉 모든 </a:t>
            </a:r>
            <a:r>
              <a:rPr lang="ko-KR" altLang="en-US" sz="1500" b="0" dirty="0" err="1" smtClean="0"/>
              <a:t>투플은</a:t>
            </a:r>
            <a:r>
              <a:rPr lang="ko-KR" altLang="en-US" sz="1500" b="0" dirty="0" smtClean="0"/>
              <a:t> 서로 값이 달라야 함</a:t>
            </a:r>
            <a:r>
              <a:rPr lang="en-US" altLang="ko-KR" sz="1500" b="0" dirty="0" smtClean="0"/>
              <a:t>.</a:t>
            </a:r>
          </a:p>
          <a:p>
            <a:pPr marL="180000" indent="-180000">
              <a:spcBef>
                <a:spcPts val="600"/>
              </a:spcBef>
            </a:pPr>
            <a:r>
              <a:rPr lang="ko-KR" altLang="en-US" sz="1500" dirty="0" err="1" smtClean="0">
                <a:solidFill>
                  <a:srgbClr val="FF0000"/>
                </a:solidFill>
              </a:rPr>
              <a:t>투플의</a:t>
            </a:r>
            <a:r>
              <a:rPr lang="ko-KR" altLang="en-US" sz="1500" dirty="0" smtClean="0">
                <a:solidFill>
                  <a:srgbClr val="FF0000"/>
                </a:solidFill>
              </a:rPr>
              <a:t> 순서는 상관없다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pPr marL="180000" indent="-180000">
              <a:lnSpc>
                <a:spcPct val="100000"/>
              </a:lnSpc>
              <a:buNone/>
            </a:pPr>
            <a:r>
              <a:rPr lang="en-US" altLang="ko-KR" sz="1500" b="0" dirty="0" smtClean="0"/>
              <a:t>	</a:t>
            </a:r>
            <a:r>
              <a:rPr lang="ko-KR" altLang="en-US" sz="1500" b="0" dirty="0" err="1" smtClean="0"/>
              <a:t>투플의</a:t>
            </a:r>
            <a:r>
              <a:rPr lang="ko-KR" altLang="en-US" sz="1500" b="0" dirty="0" smtClean="0"/>
              <a:t> 순서가 달라도 같은 </a:t>
            </a:r>
            <a:r>
              <a:rPr lang="ko-KR" altLang="en-US" sz="1500" b="0" dirty="0" err="1" smtClean="0"/>
              <a:t>릴레이션임</a:t>
            </a:r>
            <a:r>
              <a:rPr lang="en-US" altLang="ko-KR" sz="1500" b="0" dirty="0" smtClean="0"/>
              <a:t>. </a:t>
            </a:r>
            <a:r>
              <a:rPr lang="ko-KR" altLang="en-US" sz="1500" b="0" dirty="0" smtClean="0"/>
              <a:t>관계 데이터 모델의 </a:t>
            </a:r>
            <a:r>
              <a:rPr lang="ko-KR" altLang="en-US" sz="1500" b="0" dirty="0" err="1" smtClean="0"/>
              <a:t>투플은</a:t>
            </a:r>
            <a:r>
              <a:rPr lang="ko-KR" altLang="en-US" sz="1500" b="0" dirty="0" smtClean="0"/>
              <a:t> 실제적인 값을 가지고 있으며</a:t>
            </a:r>
            <a:r>
              <a:rPr lang="en-US" altLang="ko-KR" sz="1500" b="0" dirty="0" smtClean="0"/>
              <a:t>,</a:t>
            </a:r>
            <a:r>
              <a:rPr lang="ko-KR" altLang="en-US" sz="1500" b="0" dirty="0" smtClean="0"/>
              <a:t> 이 값은 시간이 지남에 따라 데이터의 삭제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수정</a:t>
            </a:r>
            <a:r>
              <a:rPr lang="en-US" altLang="ko-KR" sz="1500" b="0" dirty="0" smtClean="0"/>
              <a:t>, </a:t>
            </a:r>
            <a:r>
              <a:rPr lang="ko-KR" altLang="en-US" sz="1500" b="0" dirty="0" smtClean="0"/>
              <a:t>삽입에 따라 순서가 바뀔 수 있음</a:t>
            </a:r>
            <a:r>
              <a:rPr lang="en-US" altLang="ko-KR" sz="1500" b="0" dirty="0" smtClean="0"/>
              <a:t>.</a:t>
            </a:r>
            <a:endParaRPr lang="ko-KR" altLang="en-US" sz="15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6364</Words>
  <Application>Microsoft Office PowerPoint</Application>
  <PresentationFormat>화면 슬라이드 쇼(4:3)</PresentationFormat>
  <Paragraphs>2989</Paragraphs>
  <Slides>69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2_Office 테마</vt:lpstr>
      <vt:lpstr>PowerPoint 프레젠테이션</vt:lpstr>
      <vt:lpstr>01. 관계 데이터 모델의 개념</vt:lpstr>
      <vt:lpstr>1.1 릴레이션</vt:lpstr>
      <vt:lpstr>1.1 릴레이션</vt:lpstr>
      <vt:lpstr>1.1 릴레이션</vt:lpstr>
      <vt:lpstr>1.2 릴레이션 스키마와 인스턴스</vt:lpstr>
      <vt:lpstr>1.2.1 릴레이션 스키마</vt:lpstr>
      <vt:lpstr>1.2.2 릴레이션 인스턴스</vt:lpstr>
      <vt:lpstr>1.3 릴레이션의 특징</vt:lpstr>
      <vt:lpstr>1.3 릴레이션의 특징</vt:lpstr>
      <vt:lpstr>1.4 관계 데이터 모델</vt:lpstr>
      <vt:lpstr>연습문제 풀이 </vt:lpstr>
      <vt:lpstr>02. 무결성 제약조건</vt:lpstr>
      <vt:lpstr>2.1 키</vt:lpstr>
      <vt:lpstr>2.1 키</vt:lpstr>
      <vt:lpstr>2.1.1 슈퍼키(super key) 개념이 없다</vt:lpstr>
      <vt:lpstr>2.1.2 후보키</vt:lpstr>
      <vt:lpstr>2.1.3 기본키</vt:lpstr>
      <vt:lpstr>2.1.4 대리키</vt:lpstr>
      <vt:lpstr>2.1.5 대체키</vt:lpstr>
      <vt:lpstr>2.1.6 외래키</vt:lpstr>
      <vt:lpstr>2.1.6 외래키</vt:lpstr>
      <vt:lpstr>2.1.6 외래키</vt:lpstr>
      <vt:lpstr>2.1 키 – 내용 요약</vt:lpstr>
      <vt:lpstr>2.2 무결성 제약조건</vt:lpstr>
      <vt:lpstr>2.2 무결성 제약조건</vt:lpstr>
      <vt:lpstr>2.3.1 개체 무결성 제약조건</vt:lpstr>
      <vt:lpstr>2.3.2 참조 무결성 제약조건</vt:lpstr>
      <vt:lpstr>2.3.2 참조 무결성 제약조건</vt:lpstr>
      <vt:lpstr>2.3.2 참조 무결성 제약조건</vt:lpstr>
      <vt:lpstr>2.3.2 참조 무결성 제약조건</vt:lpstr>
      <vt:lpstr>연습문제 풀이 </vt:lpstr>
      <vt:lpstr>03. 관계대수</vt:lpstr>
      <vt:lpstr>3.1 관계대수</vt:lpstr>
      <vt:lpstr>3.1.1 관계의 수학적 의미</vt:lpstr>
      <vt:lpstr>3.1.1 관계의 수학적 의미</vt:lpstr>
      <vt:lpstr>3.1.2 관계대수 연산자</vt:lpstr>
      <vt:lpstr>3.1.2 관계대수 연산자</vt:lpstr>
      <vt:lpstr>3.1.3 관계대수식</vt:lpstr>
      <vt:lpstr>PowerPoint 프레젠테이션</vt:lpstr>
      <vt:lpstr>3.2.1 셀렉션(selection)</vt:lpstr>
      <vt:lpstr>3.2.1 셀렉션(selection)의 확장</vt:lpstr>
      <vt:lpstr>3.2.2 프로젝션(projection)</vt:lpstr>
      <vt:lpstr>3.3.1 합집합</vt:lpstr>
      <vt:lpstr>3.3.2 교집합</vt:lpstr>
      <vt:lpstr>3.3.3 차집합</vt:lpstr>
      <vt:lpstr>3.3.4 카티전 프로덕트(cartesian product)</vt:lpstr>
      <vt:lpstr>3.3.4 카티전 프로덕트(cartesian product)</vt:lpstr>
      <vt:lpstr>3.4 조인(join)</vt:lpstr>
      <vt:lpstr>3.4.1 세타조인과 동등조인</vt:lpstr>
      <vt:lpstr>3.4.1 세타조인과 동등조인</vt:lpstr>
      <vt:lpstr>3.4.2 자연조인(natural join)</vt:lpstr>
      <vt:lpstr>3.4.2 자연조인(natural join)</vt:lpstr>
      <vt:lpstr>3.4.3 외부조인과 세미조인</vt:lpstr>
      <vt:lpstr>3.4.3 외부조인과 세미조인</vt:lpstr>
      <vt:lpstr>3.4.3 외부조인과 세미조인</vt:lpstr>
      <vt:lpstr>3.4.3 외부조인과 세미조인</vt:lpstr>
      <vt:lpstr>3.4.3 외부조인과 세미조인</vt:lpstr>
      <vt:lpstr>3.5 디비전(division)</vt:lpstr>
      <vt:lpstr>3.6.1 셀렉션, 프로젝션, 집합연산의 복합 사용</vt:lpstr>
      <vt:lpstr>3.6.1 셀렉션, 프로젝션, 집합연산의 복합 사용</vt:lpstr>
      <vt:lpstr>3.6.2 카티전 프로덕트를 사용한 연산과 조인을 사용한 연산</vt:lpstr>
      <vt:lpstr>PowerPoint 프레젠테이션</vt:lpstr>
      <vt:lpstr>3.6.2 카티전 프로덕트를 사용한 연산과 조인을 사용한 연산</vt:lpstr>
      <vt:lpstr>PowerPoint 프레젠테이션</vt:lpstr>
      <vt:lpstr>연습문제 풀이</vt:lpstr>
      <vt:lpstr>연습문제 풀이</vt:lpstr>
      <vt:lpstr>연습문제 풀이</vt:lpstr>
      <vt:lpstr>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user</cp:lastModifiedBy>
  <cp:revision>740</cp:revision>
  <dcterms:created xsi:type="dcterms:W3CDTF">2012-07-11T10:23:22Z</dcterms:created>
  <dcterms:modified xsi:type="dcterms:W3CDTF">2016-10-11T06:46:04Z</dcterms:modified>
</cp:coreProperties>
</file>