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>
  <p:sldMasterIdLst>
    <p:sldMasterId id="2147484084" r:id="rId1"/>
  </p:sldMasterIdLst>
  <p:notesMasterIdLst>
    <p:notesMasterId r:id="rId45"/>
  </p:notesMasterIdLst>
  <p:sldIdLst>
    <p:sldId id="739" r:id="rId2"/>
    <p:sldId id="820" r:id="rId3"/>
    <p:sldId id="821" r:id="rId4"/>
    <p:sldId id="786" r:id="rId5"/>
    <p:sldId id="822" r:id="rId6"/>
    <p:sldId id="823" r:id="rId7"/>
    <p:sldId id="782" r:id="rId8"/>
    <p:sldId id="787" r:id="rId9"/>
    <p:sldId id="824" r:id="rId10"/>
    <p:sldId id="788" r:id="rId11"/>
    <p:sldId id="789" r:id="rId12"/>
    <p:sldId id="825" r:id="rId13"/>
    <p:sldId id="826" r:id="rId14"/>
    <p:sldId id="800" r:id="rId15"/>
    <p:sldId id="801" r:id="rId16"/>
    <p:sldId id="827" r:id="rId17"/>
    <p:sldId id="802" r:id="rId18"/>
    <p:sldId id="803" r:id="rId19"/>
    <p:sldId id="828" r:id="rId20"/>
    <p:sldId id="804" r:id="rId21"/>
    <p:sldId id="805" r:id="rId22"/>
    <p:sldId id="829" r:id="rId23"/>
    <p:sldId id="806" r:id="rId24"/>
    <p:sldId id="807" r:id="rId25"/>
    <p:sldId id="830" r:id="rId26"/>
    <p:sldId id="831" r:id="rId27"/>
    <p:sldId id="832" r:id="rId28"/>
    <p:sldId id="833" r:id="rId29"/>
    <p:sldId id="848" r:id="rId30"/>
    <p:sldId id="849" r:id="rId31"/>
    <p:sldId id="834" r:id="rId32"/>
    <p:sldId id="835" r:id="rId33"/>
    <p:sldId id="850" r:id="rId34"/>
    <p:sldId id="837" r:id="rId35"/>
    <p:sldId id="851" r:id="rId36"/>
    <p:sldId id="839" r:id="rId37"/>
    <p:sldId id="840" r:id="rId38"/>
    <p:sldId id="841" r:id="rId39"/>
    <p:sldId id="842" r:id="rId40"/>
    <p:sldId id="852" r:id="rId41"/>
    <p:sldId id="844" r:id="rId42"/>
    <p:sldId id="846" r:id="rId43"/>
    <p:sldId id="847" r:id="rId44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222E465-8CB9-411A-A83B-CC45C4EBA811}">
          <p14:sldIdLst>
            <p14:sldId id="739"/>
          </p14:sldIdLst>
        </p14:section>
        <p14:section name="1. 관계대수" id="{893EB029-9E5F-4189-9912-2880B6CBE1E9}">
          <p14:sldIdLst>
            <p14:sldId id="820"/>
            <p14:sldId id="821"/>
            <p14:sldId id="786"/>
            <p14:sldId id="822"/>
            <p14:sldId id="823"/>
            <p14:sldId id="782"/>
            <p14:sldId id="787"/>
            <p14:sldId id="824"/>
            <p14:sldId id="788"/>
            <p14:sldId id="789"/>
            <p14:sldId id="825"/>
            <p14:sldId id="826"/>
            <p14:sldId id="800"/>
            <p14:sldId id="801"/>
            <p14:sldId id="827"/>
            <p14:sldId id="802"/>
            <p14:sldId id="803"/>
            <p14:sldId id="828"/>
            <p14:sldId id="804"/>
            <p14:sldId id="805"/>
            <p14:sldId id="829"/>
            <p14:sldId id="806"/>
            <p14:sldId id="807"/>
            <p14:sldId id="830"/>
            <p14:sldId id="831"/>
            <p14:sldId id="832"/>
            <p14:sldId id="833"/>
            <p14:sldId id="848"/>
            <p14:sldId id="849"/>
            <p14:sldId id="834"/>
            <p14:sldId id="835"/>
            <p14:sldId id="850"/>
            <p14:sldId id="837"/>
            <p14:sldId id="851"/>
            <p14:sldId id="839"/>
            <p14:sldId id="840"/>
            <p14:sldId id="841"/>
            <p14:sldId id="842"/>
            <p14:sldId id="852"/>
            <p14:sldId id="844"/>
            <p14:sldId id="846"/>
            <p14:sldId id="84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FAF"/>
    <a:srgbClr val="000099"/>
    <a:srgbClr val="586D2D"/>
    <a:srgbClr val="336699"/>
    <a:srgbClr val="66CCFF"/>
    <a:srgbClr val="22340E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02" autoAdjust="0"/>
    <p:restoredTop sz="94625" autoAdjust="0"/>
  </p:normalViewPr>
  <p:slideViewPr>
    <p:cSldViewPr>
      <p:cViewPr varScale="1">
        <p:scale>
          <a:sx n="102" d="100"/>
          <a:sy n="102" d="100"/>
        </p:scale>
        <p:origin x="-396" y="-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44807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387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0097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4756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4756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0097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730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3378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3378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1883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9847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9847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27405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5467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4279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42791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99116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89523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89523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89523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89523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89523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8952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1051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89523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89523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89523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89523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89523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89523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89523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89523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89523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8952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06817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89523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89523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89523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8952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0681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0681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8584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4253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425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92DFD0-6CDE-4307-B8E0-84D33968B808}" type="datetime1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487780" y="6669360"/>
            <a:ext cx="2311400" cy="124126"/>
          </a:xfrm>
        </p:spPr>
        <p:txBody>
          <a:bodyPr/>
          <a:lstStyle>
            <a:lvl1pPr>
              <a:defRPr b="1">
                <a:latin typeface="+mn-ea"/>
                <a:ea typeface="+mn-ea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TextBox 6"/>
          <p:cNvSpPr txBox="1"/>
          <p:nvPr userDrawn="1"/>
        </p:nvSpPr>
        <p:spPr>
          <a:xfrm>
            <a:off x="7761312" y="6089600"/>
            <a:ext cx="1764337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ko-KR" altLang="en-US" sz="1500" b="1" smtClean="0">
                <a:latin typeface="+mn-ea"/>
                <a:ea typeface="+mn-ea"/>
              </a:rPr>
              <a:t>擔當敎授 </a:t>
            </a:r>
            <a:r>
              <a:rPr lang="en-US" altLang="ko-KR" sz="1500" b="1" smtClean="0">
                <a:latin typeface="+mn-ea"/>
                <a:ea typeface="+mn-ea"/>
              </a:rPr>
              <a:t>: </a:t>
            </a:r>
            <a:r>
              <a:rPr lang="ko-KR" altLang="en-US" sz="1500" b="1" smtClean="0">
                <a:latin typeface="+mn-ea"/>
                <a:ea typeface="+mn-ea"/>
              </a:rPr>
              <a:t>陸桂山</a:t>
            </a:r>
            <a:endParaRPr lang="ko-KR" altLang="en-US" sz="1500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25722" y="359356"/>
            <a:ext cx="1424702" cy="2937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ko-KR" altLang="en-US" sz="1500" b="1" smtClean="0">
                <a:solidFill>
                  <a:schemeClr val="accent2"/>
                </a:solidFill>
                <a:latin typeface="HY동녘M" pitchFamily="18" charset="-127"/>
                <a:ea typeface="HY동녘M" pitchFamily="18" charset="-127"/>
              </a:rPr>
              <a:t>데이터베이스</a:t>
            </a:r>
            <a:endParaRPr lang="ko-KR" altLang="en-US" sz="1500" b="1" dirty="0" smtClean="0">
              <a:solidFill>
                <a:schemeClr val="accent2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695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E5D576-BAD6-4D8C-B632-489C7A638D5E}" type="datetime1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C4057-39F0-4FBF-8BD8-2A260575B1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551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AA0688-D12A-407C-82DC-DEBBDE34364D}" type="datetime1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C4057-39F0-4FBF-8BD8-2A260575B1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960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066800"/>
            <a:ext cx="92202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3">
                    <a:lumMod val="75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57416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2" y="1066800"/>
            <a:ext cx="9448800" cy="5410200"/>
          </a:xfrm>
          <a:prstGeom prst="rect">
            <a:avLst/>
          </a:prstGeom>
          <a:ln w="190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3">
                    <a:lumMod val="75000"/>
                  </a:schemeClr>
                </a:solidFill>
                <a:effectLst/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  <a:effectLst/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  <a:effectLst/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  <a:effectLst/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  <a:effectLst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6" y="332656"/>
            <a:ext cx="6126136" cy="37680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236476" y="836712"/>
            <a:ext cx="9433048" cy="36000"/>
            <a:chOff x="0" y="692696"/>
            <a:chExt cx="9144000" cy="0"/>
          </a:xfrm>
        </p:grpSpPr>
        <p:cxnSp>
          <p:nvCxnSpPr>
            <p:cNvPr id="11" name="직선 연결선 10"/>
            <p:cNvCxnSpPr/>
            <p:nvPr userDrawn="1"/>
          </p:nvCxnSpPr>
          <p:spPr>
            <a:xfrm>
              <a:off x="2124744" y="692696"/>
              <a:ext cx="2339752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4464496" y="692696"/>
              <a:ext cx="2339752" cy="0"/>
            </a:xfrm>
            <a:prstGeom prst="line">
              <a:avLst/>
            </a:prstGeom>
            <a:ln w="76200">
              <a:solidFill>
                <a:schemeClr val="accent3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804248" y="692696"/>
              <a:ext cx="2339752" cy="0"/>
            </a:xfrm>
            <a:prstGeom prst="line">
              <a:avLst/>
            </a:prstGeom>
            <a:ln w="76200">
              <a:solidFill>
                <a:schemeClr val="accent3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 userDrawn="1"/>
          </p:nvCxnSpPr>
          <p:spPr>
            <a:xfrm>
              <a:off x="0" y="692696"/>
              <a:ext cx="2339752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92ECFA-4487-4230-AF08-D0AC17C92730}" type="datetime1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C4057-39F0-4FBF-8BD8-2A260575B1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977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8B9A18-5A0B-4632-901F-D675295E977E}" type="datetime1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C4057-39F0-4FBF-8BD8-2A260575B1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870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B25097-8F9B-4184-9A3B-54D724A759C8}" type="datetime1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C4057-39F0-4FBF-8BD8-2A260575B1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575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B284AE-A9F8-4A8D-B17A-730B104D23CE}" type="datetime1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C4057-39F0-4FBF-8BD8-2A260575B1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035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50656F-AEAA-4A0E-967E-F3167933D157}" type="datetime1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C4057-39F0-4FBF-8BD8-2A260575B1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276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16D6E0-3708-4B45-AA07-482CFAF9A730}" type="datetime1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C4057-39F0-4FBF-8BD8-2A260575B1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427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882EEC-C9DE-43AF-A0A6-8817553EB63F}" type="datetime1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C4057-39F0-4FBF-8BD8-2A260575B1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965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D83BEA-BD83-43A2-8DAB-D7A929058172}" type="datetime1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C4057-39F0-4FBF-8BD8-2A260575B1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881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03EF19-43F7-4F66-9EA7-B123DC495740}" type="datetime1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직사각형 6"/>
          <p:cNvSpPr/>
          <p:nvPr userDrawn="1"/>
        </p:nvSpPr>
        <p:spPr bwMode="auto">
          <a:xfrm rot="16200000">
            <a:off x="7086600" y="4049490"/>
            <a:ext cx="228600" cy="5410200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209006" y="217714"/>
            <a:ext cx="9496522" cy="6411687"/>
          </a:xfrm>
          <a:prstGeom prst="roundRect">
            <a:avLst>
              <a:gd name="adj" fmla="val 5013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13271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  <p:sldLayoutId id="2147484097" r:id="rId12"/>
    <p:sldLayoutId id="2147484099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360712" y="2130428"/>
            <a:ext cx="5472608" cy="147002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3050843" y="2348069"/>
            <a:ext cx="383568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lang="en-US" altLang="ko-KR" sz="280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Ch 04  </a:t>
            </a:r>
            <a:r>
              <a:rPr lang="ko-KR" altLang="en-US" sz="3500" smtClean="0">
                <a:latin typeface="HY견고딕" pitchFamily="18" charset="-127"/>
                <a:ea typeface="HY견고딕" pitchFamily="18" charset="-127"/>
              </a:rPr>
              <a:t>관계 대수</a:t>
            </a:r>
            <a:endParaRPr lang="ko-KR" altLang="en-US" sz="350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mtClean="0">
                <a:solidFill>
                  <a:schemeClr val="tx1"/>
                </a:solidFill>
              </a:rPr>
              <a:t>1-2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프로젝션 연산자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 프로젝트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(PROJECT, </a:t>
            </a:r>
            <a:r>
              <a:rPr lang="el-GR" altLang="ko-KR" smtClean="0">
                <a:solidFill>
                  <a:schemeClr val="tx1"/>
                </a:solidFill>
                <a:latin typeface="+mn-ea"/>
              </a:rPr>
              <a:t>π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), </a:t>
            </a:r>
          </a:p>
          <a:p>
            <a:pPr marL="360000" lvl="1" indent="-180000">
              <a:lnSpc>
                <a:spcPct val="150000"/>
              </a:lnSpc>
              <a:spcBef>
                <a:spcPts val="0"/>
              </a:spcBef>
            </a:pPr>
            <a:r>
              <a:rPr lang="ko-KR" altLang="en-US" sz="1800" smtClean="0">
                <a:latin typeface="+mn-ea"/>
              </a:rPr>
              <a:t>한 </a:t>
            </a:r>
            <a:r>
              <a:rPr lang="ko-KR" altLang="en-US" sz="1800">
                <a:latin typeface="+mn-ea"/>
              </a:rPr>
              <a:t>릴레이션의 </a:t>
            </a:r>
            <a:r>
              <a:rPr lang="ko-KR" altLang="en-US" sz="1800" b="1">
                <a:latin typeface="+mn-ea"/>
              </a:rPr>
              <a:t>애트리뷰트들의 부분 집합</a:t>
            </a:r>
            <a:r>
              <a:rPr lang="ko-KR" altLang="en-US" sz="1800">
                <a:latin typeface="+mn-ea"/>
              </a:rPr>
              <a:t>을 </a:t>
            </a:r>
            <a:r>
              <a:rPr lang="ko-KR" altLang="en-US" sz="1800" smtClean="0">
                <a:latin typeface="+mn-ea"/>
              </a:rPr>
              <a:t>구함</a:t>
            </a:r>
            <a:endParaRPr lang="en-US" altLang="ko-KR" sz="1800" smtClean="0">
              <a:latin typeface="+mn-ea"/>
            </a:endParaRPr>
          </a:p>
          <a:p>
            <a:pPr marL="360000" lvl="1" indent="-180000">
              <a:lnSpc>
                <a:spcPct val="150000"/>
              </a:lnSpc>
              <a:spcBef>
                <a:spcPts val="0"/>
              </a:spcBef>
            </a:pPr>
            <a:r>
              <a:rPr lang="ko-KR" altLang="en-US" sz="1800">
                <a:latin typeface="+mn-ea"/>
              </a:rPr>
              <a:t>주어진 릴레이션에서 </a:t>
            </a:r>
            <a:r>
              <a:rPr lang="ko-KR" altLang="en-US" sz="1800"/>
              <a:t>애트리뷰트 리스트에 제시된 애트리뷰트만을 추출하는 연산자</a:t>
            </a:r>
            <a:endParaRPr lang="en-US" altLang="ko-KR" sz="1800"/>
          </a:p>
          <a:p>
            <a:pPr marL="360000" lvl="1" indent="-180000">
              <a:lnSpc>
                <a:spcPct val="150000"/>
              </a:lnSpc>
              <a:spcBef>
                <a:spcPts val="0"/>
              </a:spcBef>
            </a:pPr>
            <a:endParaRPr lang="en-US" altLang="ko-KR" sz="1800" smtClean="0">
              <a:latin typeface="+mn-ea"/>
            </a:endParaRPr>
          </a:p>
          <a:p>
            <a:pPr marL="360000" lvl="1" indent="-180000">
              <a:lnSpc>
                <a:spcPct val="150000"/>
              </a:lnSpc>
              <a:spcBef>
                <a:spcPts val="0"/>
              </a:spcBef>
            </a:pPr>
            <a:endParaRPr lang="ko-KR" altLang="en-US" sz="1800">
              <a:latin typeface="+mn-ea"/>
            </a:endParaRPr>
          </a:p>
          <a:p>
            <a:pPr marL="360000" lvl="1" indent="-18000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10000"/>
              <a:buNone/>
            </a:pPr>
            <a:r>
              <a:rPr lang="en-US" altLang="ko-KR" sz="1800" smtClean="0">
                <a:latin typeface="+mn-ea"/>
              </a:rPr>
              <a:t>- </a:t>
            </a:r>
            <a:r>
              <a:rPr lang="ko-KR" altLang="en-US" sz="1800" smtClean="0">
                <a:latin typeface="+mn-ea"/>
              </a:rPr>
              <a:t>결과로 </a:t>
            </a:r>
            <a:r>
              <a:rPr lang="ko-KR" altLang="en-US" sz="1800">
                <a:latin typeface="+mn-ea"/>
              </a:rPr>
              <a:t>생성되는 릴레이션은 </a:t>
            </a:r>
            <a:r>
              <a:rPr lang="en-US" altLang="ko-KR" sz="1800">
                <a:latin typeface="+mn-ea"/>
              </a:rPr>
              <a:t>&lt;</a:t>
            </a:r>
            <a:r>
              <a:rPr lang="ko-KR" altLang="en-US" sz="1800">
                <a:latin typeface="+mn-ea"/>
              </a:rPr>
              <a:t>애트리뷰트 리스트</a:t>
            </a:r>
            <a:r>
              <a:rPr lang="en-US" altLang="ko-KR" sz="1800">
                <a:latin typeface="+mn-ea"/>
              </a:rPr>
              <a:t>&gt;</a:t>
            </a:r>
            <a:r>
              <a:rPr lang="ko-KR" altLang="en-US" sz="1800">
                <a:latin typeface="+mn-ea"/>
              </a:rPr>
              <a:t>에 </a:t>
            </a:r>
            <a:r>
              <a:rPr lang="ko-KR" altLang="en-US" sz="1800" smtClean="0">
                <a:latin typeface="+mn-ea"/>
              </a:rPr>
              <a:t>명시된 애트리뷰트들만 </a:t>
            </a:r>
            <a:r>
              <a:rPr lang="ko-KR" altLang="en-US" sz="1800">
                <a:latin typeface="+mn-ea"/>
              </a:rPr>
              <a:t>가짐</a:t>
            </a:r>
          </a:p>
          <a:p>
            <a:pPr marL="360000" lvl="1" indent="-180000">
              <a:lnSpc>
                <a:spcPct val="150000"/>
              </a:lnSpc>
              <a:spcBef>
                <a:spcPts val="0"/>
              </a:spcBef>
            </a:pPr>
            <a:r>
              <a:rPr lang="ko-KR" altLang="en-US" sz="1800">
                <a:latin typeface="+mn-ea"/>
              </a:rPr>
              <a:t>실렉션의 결과 릴레이션에는 중복 투플이 존재할 수 없지만</a:t>
            </a:r>
            <a:r>
              <a:rPr lang="en-US" altLang="ko-KR" sz="1800">
                <a:latin typeface="+mn-ea"/>
              </a:rPr>
              <a:t>, </a:t>
            </a:r>
            <a:r>
              <a:rPr lang="ko-KR" altLang="en-US" sz="1800">
                <a:latin typeface="+mn-ea"/>
              </a:rPr>
              <a:t>프로젝션 </a:t>
            </a:r>
            <a:r>
              <a:rPr lang="ko-KR" altLang="en-US" sz="1800" smtClean="0">
                <a:latin typeface="+mn-ea"/>
              </a:rPr>
              <a:t>연산의 결과 </a:t>
            </a:r>
            <a:endParaRPr lang="en-US" altLang="ko-KR" sz="1800" smtClean="0">
              <a:latin typeface="+mn-ea"/>
            </a:endParaRPr>
          </a:p>
          <a:p>
            <a:pPr marL="3600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+mn-ea"/>
              </a:rPr>
              <a:t> </a:t>
            </a:r>
            <a:r>
              <a:rPr lang="ko-KR" altLang="en-US" sz="1800" smtClean="0">
                <a:latin typeface="+mn-ea"/>
              </a:rPr>
              <a:t>릴레이션에는 </a:t>
            </a:r>
            <a:r>
              <a:rPr lang="ko-KR" altLang="en-US" sz="1800">
                <a:latin typeface="+mn-ea"/>
              </a:rPr>
              <a:t>중복된 투플들이 존재할 수 </a:t>
            </a:r>
            <a:r>
              <a:rPr lang="ko-KR" altLang="en-US" sz="1800" smtClean="0">
                <a:latin typeface="+mn-ea"/>
              </a:rPr>
              <a:t>있음</a:t>
            </a:r>
            <a:endParaRPr lang="en-US" altLang="ko-KR" sz="1800" smtClean="0">
              <a:latin typeface="+mn-ea"/>
            </a:endParaRPr>
          </a:p>
          <a:p>
            <a:pPr marL="360000" lvl="1" indent="-180000"/>
            <a:endParaRPr lang="en-US" altLang="ko-KR" sz="1800" dirty="0" smtClean="0"/>
          </a:p>
          <a:p>
            <a:pPr marL="360000" lvl="1" indent="-180000"/>
            <a:endParaRPr lang="en-US" altLang="ko-KR" sz="1800" dirty="0" smtClean="0"/>
          </a:p>
          <a:p>
            <a:pPr marL="360000" lvl="1" indent="-180000"/>
            <a:endParaRPr lang="en-US" altLang="ko-KR" sz="1800" dirty="0" smtClean="0"/>
          </a:p>
          <a:p>
            <a:pPr marL="360000" lvl="1" indent="-180000"/>
            <a:endParaRPr lang="en-US" altLang="ko-KR" sz="1800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관계대수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920552" y="2492896"/>
            <a:ext cx="5040560" cy="504056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smtClean="0">
                <a:latin typeface="+mn-ea"/>
              </a:rPr>
              <a:t> </a:t>
            </a:r>
            <a:r>
              <a:rPr lang="en-US" altLang="ko-KR" sz="2000" smtClean="0">
                <a:latin typeface="+mn-ea"/>
              </a:rPr>
              <a:t>&lt;</a:t>
            </a:r>
            <a:r>
              <a:rPr lang="ko-KR" altLang="en-US" sz="2000" smtClean="0">
                <a:latin typeface="+mn-ea"/>
              </a:rPr>
              <a:t>형식</a:t>
            </a:r>
            <a:r>
              <a:rPr lang="en-US" altLang="ko-KR" sz="2000" smtClean="0">
                <a:latin typeface="+mn-ea"/>
              </a:rPr>
              <a:t>&gt;          </a:t>
            </a:r>
            <a:r>
              <a:rPr lang="el-GR" altLang="ko-KR" sz="2000">
                <a:latin typeface="+mn-ea"/>
              </a:rPr>
              <a:t>π </a:t>
            </a:r>
            <a:r>
              <a:rPr lang="en-US" altLang="ko-KR" sz="2000" baseline="-25000" smtClean="0">
                <a:latin typeface="+mn-ea"/>
              </a:rPr>
              <a:t>&lt;</a:t>
            </a:r>
            <a:r>
              <a:rPr lang="ko-KR" altLang="en-US" sz="2000" baseline="-25000">
                <a:latin typeface="+mn-ea"/>
              </a:rPr>
              <a:t>애</a:t>
            </a:r>
            <a:r>
              <a:rPr lang="ko-KR" altLang="en-US" sz="2000" baseline="-25000" smtClean="0">
                <a:latin typeface="+mn-ea"/>
              </a:rPr>
              <a:t>트리뷰트 </a:t>
            </a:r>
            <a:r>
              <a:rPr lang="ko-KR" altLang="en-US" sz="2000" baseline="-25000">
                <a:latin typeface="+mn-ea"/>
              </a:rPr>
              <a:t>리스트</a:t>
            </a:r>
            <a:r>
              <a:rPr lang="en-US" altLang="ko-KR" sz="2000" baseline="-25000">
                <a:latin typeface="+mn-ea"/>
              </a:rPr>
              <a:t>&gt; </a:t>
            </a:r>
            <a:r>
              <a:rPr lang="en-US" altLang="ko-KR" sz="2000">
                <a:latin typeface="+mn-ea"/>
              </a:rPr>
              <a:t>(R)</a:t>
            </a:r>
            <a:endParaRPr lang="ko-KR" altLang="en-US" sz="2000" dirty="0">
              <a:latin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80000" indent="-180000"/>
            <a:r>
              <a:rPr lang="ko-KR" altLang="en-US" smtClean="0">
                <a:solidFill>
                  <a:schemeClr val="tx1"/>
                </a:solidFill>
              </a:rPr>
              <a:t> 학생 </a:t>
            </a:r>
            <a:r>
              <a:rPr lang="ko-KR" altLang="en-US" dirty="0" err="1" smtClean="0">
                <a:solidFill>
                  <a:schemeClr val="tx1"/>
                </a:solidFill>
              </a:rPr>
              <a:t>릴레이션에</a:t>
            </a:r>
            <a:r>
              <a:rPr lang="ko-KR" altLang="en-US" dirty="0" smtClean="0">
                <a:solidFill>
                  <a:schemeClr val="tx1"/>
                </a:solidFill>
              </a:rPr>
              <a:t> 대한 프로젝트 연산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관계 대수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grpSp>
        <p:nvGrpSpPr>
          <p:cNvPr id="9" name="그룹 8"/>
          <p:cNvGrpSpPr/>
          <p:nvPr/>
        </p:nvGrpSpPr>
        <p:grpSpPr>
          <a:xfrm>
            <a:off x="812540" y="1795081"/>
            <a:ext cx="8640960" cy="3024336"/>
            <a:chOff x="416495" y="2276872"/>
            <a:chExt cx="9145017" cy="2686643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6495" y="2276872"/>
              <a:ext cx="6830015" cy="2666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401272" y="2348880"/>
              <a:ext cx="2160240" cy="2614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직사각형 1"/>
          <p:cNvSpPr/>
          <p:nvPr/>
        </p:nvSpPr>
        <p:spPr>
          <a:xfrm>
            <a:off x="1352600" y="5229200"/>
            <a:ext cx="7560840" cy="64633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/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Q</a:t>
            </a:r>
            <a:r>
              <a:rPr lang="ko-KR" altLang="en-US" dirty="0" smtClean="0">
                <a:latin typeface="+mn-ea"/>
                <a:ea typeface="+mn-ea"/>
              </a:rPr>
              <a:t>‘</a:t>
            </a:r>
            <a:r>
              <a:rPr lang="ko-KR" altLang="en-US" dirty="0">
                <a:latin typeface="+mn-ea"/>
                <a:ea typeface="+mn-ea"/>
              </a:rPr>
              <a:t>학생’ </a:t>
            </a:r>
            <a:r>
              <a:rPr lang="ko-KR" altLang="en-US" dirty="0" err="1">
                <a:latin typeface="+mn-ea"/>
                <a:ea typeface="+mn-ea"/>
              </a:rPr>
              <a:t>릴레이션에서</a:t>
            </a:r>
            <a:r>
              <a:rPr lang="ko-KR" altLang="en-US" dirty="0">
                <a:latin typeface="+mn-ea"/>
                <a:ea typeface="+mn-ea"/>
              </a:rPr>
              <a:t> 이름과 전공 </a:t>
            </a:r>
            <a:r>
              <a:rPr lang="ko-KR" altLang="en-US" dirty="0" err="1">
                <a:latin typeface="+mn-ea"/>
                <a:ea typeface="+mn-ea"/>
              </a:rPr>
              <a:t>애트리뷰트를</a:t>
            </a:r>
            <a:r>
              <a:rPr lang="ko-KR" altLang="en-US" dirty="0">
                <a:latin typeface="+mn-ea"/>
                <a:ea typeface="+mn-ea"/>
              </a:rPr>
              <a:t> 선택하기 위한 학생 </a:t>
            </a:r>
            <a:r>
              <a:rPr lang="ko-KR" altLang="en-US" dirty="0" err="1">
                <a:latin typeface="+mn-ea"/>
                <a:ea typeface="+mn-ea"/>
              </a:rPr>
              <a:t>릴레이션에</a:t>
            </a:r>
            <a:r>
              <a:rPr lang="ko-KR" altLang="en-US" dirty="0">
                <a:latin typeface="+mn-ea"/>
                <a:ea typeface="+mn-ea"/>
              </a:rPr>
              <a:t> 대한 프로젝트 연산을 하는 관계 대수 표현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95462" y="270892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36976" y="2708920"/>
            <a:ext cx="1985730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관계 대수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1" y="1120321"/>
            <a:ext cx="3096344" cy="724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65" y="2132856"/>
            <a:ext cx="5583163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Grp="1" noChangeAspect="1" noChangeArrowheads="1"/>
          </p:cNvPicPr>
          <p:nvPr>
            <p:ph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65168" y="1268760"/>
            <a:ext cx="2520280" cy="4945062"/>
          </a:xfrm>
          <a:noFill/>
        </p:spPr>
      </p:pic>
    </p:spTree>
    <p:extLst>
      <p:ext uri="{BB962C8B-B14F-4D97-AF65-F5344CB8AC3E}">
        <p14:creationId xmlns:p14="http://schemas.microsoft.com/office/powerpoint/2010/main" val="20179584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관계대수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88504" y="1124744"/>
            <a:ext cx="8856984" cy="4392488"/>
          </a:xfrm>
          <a:prstGeom prst="rect">
            <a:avLst/>
          </a:prstGeom>
          <a:ln w="190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3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3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ko-KR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1-3 </a:t>
            </a:r>
            <a:r>
              <a:rPr lang="ko-KR" altLang="en-US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집합 연산자</a:t>
            </a:r>
          </a:p>
          <a:p>
            <a:pPr marL="360000" lvl="1" indent="-180000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릴레이션이 투플들의 집합이기 때문에 기존의 집합 연산이 릴레이션에 적용됨</a:t>
            </a:r>
          </a:p>
          <a:p>
            <a:pPr marL="360000" lvl="1" indent="-180000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세 가지 집합 연산자 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합집합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교집합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차집합 연산자</a:t>
            </a:r>
          </a:p>
          <a:p>
            <a:pPr marL="360000" lvl="1" indent="-180000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집합 연산자의 입력으로 사용되는 두 개의 릴레이션은 합집합 호환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합병 가능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, union compatible)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이어야 함</a:t>
            </a:r>
            <a:endParaRPr lang="ko-KR" altLang="en-US" b="1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40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ko-KR" altLang="en-US" sz="18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합집합 호환</a:t>
            </a:r>
            <a:r>
              <a:rPr lang="en-US" altLang="ko-KR" sz="18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합병 가능</a:t>
            </a:r>
            <a:r>
              <a:rPr lang="en-US" altLang="ko-KR" sz="18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60000" lvl="1" indent="-180000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두 릴레이션 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R1(A1, A2, ..., An)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R2(B1, B2, ..., Bm)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가 있을 때 이 두 릴레이션의 차수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애트리뷰트의 수가 같고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(n=m), 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대응되는 애트리뷰트 별로 도메인이 같아야 한다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>
              <a:latin typeface="맑은 고딕" pitchFamily="50" charset="-127"/>
              <a:ea typeface="맑은 고딕" pitchFamily="50" charset="-127"/>
            </a:endParaRPr>
          </a:p>
          <a:p>
            <a:pPr marL="360000" lvl="1" indent="-180000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즉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이 합집합 호환일 필요 충분 조건은 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n=m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모든 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1&lt;=i&lt;=n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에 대해 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domain(Ai)=domain(Bi)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87187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468661" y="1124744"/>
            <a:ext cx="8968678" cy="5352256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ko-KR" altLang="en-US" dirty="0" smtClean="0">
                <a:solidFill>
                  <a:schemeClr val="tx1"/>
                </a:solidFill>
              </a:rPr>
              <a:t>합집합</a:t>
            </a:r>
            <a:r>
              <a:rPr lang="en-US" altLang="ko-KR" dirty="0" smtClean="0">
                <a:solidFill>
                  <a:schemeClr val="tx1"/>
                </a:solidFill>
              </a:rPr>
              <a:t>(UNION, ∪) </a:t>
            </a:r>
            <a:r>
              <a:rPr lang="ko-KR" altLang="en-US" dirty="0" smtClean="0">
                <a:solidFill>
                  <a:schemeClr val="tx1"/>
                </a:solidFill>
              </a:rPr>
              <a:t>연산자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432000" lvl="1" indent="-18000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6"/>
              </a:buClr>
              <a:buSzPct val="110000"/>
              <a:buFont typeface="Wingdings" pitchFamily="2" charset="2"/>
              <a:buChar char="§"/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두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릴레이션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R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S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의 합집합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R∪S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R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S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에 있거나 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R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S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모두에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속한 </a:t>
            </a:r>
            <a:r>
              <a:rPr lang="ko-KR" altLang="en-US" sz="1800" b="1" dirty="0" err="1">
                <a:latin typeface="맑은 고딕" pitchFamily="50" charset="-127"/>
                <a:ea typeface="맑은 고딕" pitchFamily="50" charset="-127"/>
              </a:rPr>
              <a:t>투플들로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 이루어진 </a:t>
            </a:r>
            <a:r>
              <a:rPr lang="ko-KR" altLang="en-US" sz="1800" b="1" dirty="0" err="1" smtClean="0">
                <a:latin typeface="맑은 고딕" pitchFamily="50" charset="-127"/>
                <a:ea typeface="맑은 고딕" pitchFamily="50" charset="-127"/>
              </a:rPr>
              <a:t>릴레이션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b="1" dirty="0" err="1" smtClean="0">
                <a:latin typeface="맑은 고딕" pitchFamily="50" charset="-127"/>
                <a:ea typeface="맑은 고딕" pitchFamily="50" charset="-127"/>
              </a:rPr>
              <a:t>ㅇㅣ항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ko-KR" altLang="en-US" sz="1800" b="1" dirty="0" err="1" smtClean="0">
                <a:latin typeface="맑은 고딕" pitchFamily="50" charset="-127"/>
                <a:ea typeface="맑은 고딕" pitchFamily="50" charset="-127"/>
              </a:rPr>
              <a:t>릴레이션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  <a:p>
            <a:pPr marL="432000" lvl="1" indent="-18000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6"/>
              </a:buClr>
              <a:buSzPct val="110000"/>
              <a:buFont typeface="Wingdings" pitchFamily="2" charset="2"/>
              <a:buChar char="§"/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결과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릴레이션에서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중복된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투플들은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제외됨</a:t>
            </a:r>
          </a:p>
          <a:p>
            <a:pPr marL="432000" lvl="1" indent="-18000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6"/>
              </a:buClr>
              <a:buSzPct val="110000"/>
              <a:buFont typeface="Wingdings" pitchFamily="2" charset="2"/>
              <a:buChar char="§"/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결과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릴레이션의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차수는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R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S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의 차수와 같으며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결과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릴레이션의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애트리뷰트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이름들은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R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애트리뷰트들의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이름과 같거나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S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애트리뷰트들의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이름과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같음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관계 대수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8" name="모서리가 둥근 직사각형 7"/>
          <p:cNvSpPr/>
          <p:nvPr/>
        </p:nvSpPr>
        <p:spPr>
          <a:xfrm>
            <a:off x="1208584" y="3645024"/>
            <a:ext cx="5295861" cy="864096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R∪S = </a:t>
            </a:r>
            <a:r>
              <a:rPr lang="en-US" altLang="ko-KR" sz="2000" smtClean="0"/>
              <a:t>{t | t</a:t>
            </a:r>
            <a:r>
              <a:rPr lang="en-US" altLang="ko-KR" sz="2000" dirty="0" err="1" smtClean="0"/>
              <a:t>∈R</a:t>
            </a:r>
            <a:r>
              <a:rPr lang="en-US" altLang="ko-KR" sz="2000" dirty="0" smtClean="0"/>
              <a:t> ∨ </a:t>
            </a:r>
            <a:r>
              <a:rPr lang="en-US" altLang="ko-KR" sz="2000" dirty="0" err="1" smtClean="0"/>
              <a:t>t∈S</a:t>
            </a:r>
            <a:r>
              <a:rPr lang="en-US" altLang="ko-KR" sz="2000" dirty="0" smtClean="0"/>
              <a:t>}</a:t>
            </a:r>
          </a:p>
          <a:p>
            <a:pPr algn="ctr"/>
            <a:r>
              <a:rPr lang="en-US" altLang="ko-KR" sz="2000" dirty="0" smtClean="0"/>
              <a:t>R, S</a:t>
            </a:r>
            <a:r>
              <a:rPr lang="ko-KR" altLang="en-US" sz="2000" dirty="0" smtClean="0"/>
              <a:t>에 속하는 모든 튜플의 집합</a:t>
            </a:r>
            <a:endParaRPr lang="ko-KR" alt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560512" y="1052736"/>
            <a:ext cx="1695870" cy="432048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합집합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관계 대수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grpSp>
        <p:nvGrpSpPr>
          <p:cNvPr id="12" name="그룹 11"/>
          <p:cNvGrpSpPr/>
          <p:nvPr/>
        </p:nvGrpSpPr>
        <p:grpSpPr>
          <a:xfrm>
            <a:off x="1064568" y="1700808"/>
            <a:ext cx="6984776" cy="4538012"/>
            <a:chOff x="1568625" y="1052736"/>
            <a:chExt cx="8136903" cy="5561998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68625" y="1052736"/>
              <a:ext cx="3384376" cy="3071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03015" y="1052736"/>
              <a:ext cx="3502513" cy="3178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160912" y="3645024"/>
              <a:ext cx="2736304" cy="2969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관계 대수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1124744"/>
            <a:ext cx="518457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2348880"/>
            <a:ext cx="3960440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208584" y="4941168"/>
            <a:ext cx="374441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529064" y="3861048"/>
            <a:ext cx="3744416" cy="43204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89104" y="5085184"/>
            <a:ext cx="3744416" cy="43204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089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304802" y="1066800"/>
            <a:ext cx="9328718" cy="541020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ko-KR" altLang="en-US" dirty="0" smtClean="0">
                <a:solidFill>
                  <a:schemeClr val="tx1"/>
                </a:solidFill>
              </a:rPr>
              <a:t>교집합</a:t>
            </a:r>
            <a:r>
              <a:rPr lang="en-US" altLang="ko-KR" dirty="0" smtClean="0">
                <a:solidFill>
                  <a:schemeClr val="tx1"/>
                </a:solidFill>
              </a:rPr>
              <a:t>(INTERSECT, </a:t>
            </a:r>
            <a:r>
              <a:rPr lang="en-US" altLang="ko-KR" smtClean="0">
                <a:solidFill>
                  <a:schemeClr val="tx1"/>
                </a:solidFill>
              </a:rPr>
              <a:t>∩) </a:t>
            </a:r>
            <a:r>
              <a:rPr lang="ko-KR" altLang="en-US" smtClean="0">
                <a:solidFill>
                  <a:schemeClr val="tx1"/>
                </a:solidFill>
              </a:rPr>
              <a:t>연산자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432000" lvl="1" indent="-180000">
              <a:lnSpc>
                <a:spcPct val="140000"/>
              </a:lnSpc>
              <a:spcBef>
                <a:spcPct val="0"/>
              </a:spcBef>
              <a:spcAft>
                <a:spcPts val="1200"/>
              </a:spcAft>
              <a:buClr>
                <a:srgbClr val="FF0000"/>
              </a:buClr>
              <a:buSzPct val="110000"/>
              <a:buFont typeface="Wingdings" pitchFamily="2" charset="2"/>
              <a:buChar char="§"/>
            </a:pPr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두 릴레이션 </a:t>
            </a: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R</a:t>
            </a:r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S</a:t>
            </a:r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의 교집합 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R∩S</a:t>
            </a:r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R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S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모두에 속한 투플들로 이루어진 </a:t>
            </a:r>
            <a:r>
              <a:rPr lang="ko-KR" altLang="en-US" sz="1800" b="1" smtClean="0">
                <a:latin typeface="맑은 고딕" pitchFamily="50" charset="-127"/>
                <a:ea typeface="맑은 고딕" pitchFamily="50" charset="-127"/>
              </a:rPr>
              <a:t>릴레이션</a:t>
            </a:r>
          </a:p>
          <a:p>
            <a:pPr marL="432000" lvl="1" indent="-180000">
              <a:lnSpc>
                <a:spcPct val="140000"/>
              </a:lnSpc>
              <a:spcBef>
                <a:spcPct val="0"/>
              </a:spcBef>
              <a:buClr>
                <a:srgbClr val="FF0000"/>
              </a:buClr>
              <a:buSzPct val="110000"/>
              <a:buFont typeface="Wingdings" pitchFamily="2" charset="2"/>
              <a:buChar char="§"/>
            </a:pP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결과 릴레이션의 차수는 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R 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S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의 차수와 같으며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결과 릴레이션의 애트리뷰트 </a:t>
            </a:r>
            <a:endParaRPr lang="en-US" altLang="ko-KR" sz="1800" smtClean="0">
              <a:latin typeface="맑은 고딕" pitchFamily="50" charset="-127"/>
              <a:ea typeface="맑은 고딕" pitchFamily="50" charset="-127"/>
            </a:endParaRPr>
          </a:p>
          <a:p>
            <a:pPr marL="252000" lvl="1" indent="0">
              <a:lnSpc>
                <a:spcPct val="140000"/>
              </a:lnSpc>
              <a:spcBef>
                <a:spcPct val="0"/>
              </a:spcBef>
              <a:spcAft>
                <a:spcPts val="1200"/>
              </a:spcAft>
              <a:buClr>
                <a:srgbClr val="FF0000"/>
              </a:buClr>
              <a:buSzPct val="110000"/>
              <a:buNone/>
            </a:pP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이름들은 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R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의 애트리뷰트들의 이름과 같거나 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S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의 애트리뷰트들의 이름과 같음</a:t>
            </a:r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관계 대수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8" name="모서리가 둥근 직사각형 7"/>
          <p:cNvSpPr/>
          <p:nvPr/>
        </p:nvSpPr>
        <p:spPr>
          <a:xfrm>
            <a:off x="992560" y="3049340"/>
            <a:ext cx="5400600" cy="785542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R∩S = </a:t>
            </a:r>
            <a:r>
              <a:rPr lang="en-US" altLang="ko-KR" smtClean="0"/>
              <a:t>{t | t</a:t>
            </a:r>
            <a:r>
              <a:rPr lang="en-US" altLang="ko-KR" dirty="0" err="1" smtClean="0"/>
              <a:t>∈R</a:t>
            </a:r>
            <a:r>
              <a:rPr lang="en-US" altLang="ko-KR" dirty="0" smtClean="0"/>
              <a:t> ∧ </a:t>
            </a:r>
            <a:r>
              <a:rPr lang="en-US" altLang="ko-KR" dirty="0" err="1" smtClean="0"/>
              <a:t>t∈S</a:t>
            </a:r>
            <a:r>
              <a:rPr lang="en-US" altLang="ko-KR" dirty="0" smtClean="0"/>
              <a:t>}</a:t>
            </a:r>
          </a:p>
          <a:p>
            <a:pPr algn="ctr"/>
            <a:r>
              <a:rPr lang="en-US" altLang="ko-KR" dirty="0" smtClean="0"/>
              <a:t>R, S </a:t>
            </a:r>
            <a:r>
              <a:rPr lang="ko-KR" altLang="en-US" dirty="0" smtClean="0"/>
              <a:t>양쪽 모두에 속하는 모든 </a:t>
            </a:r>
            <a:r>
              <a:rPr lang="ko-KR" altLang="en-US" dirty="0" err="1" smtClean="0"/>
              <a:t>튜플의</a:t>
            </a:r>
            <a:r>
              <a:rPr lang="ko-KR" altLang="en-US" dirty="0" smtClean="0"/>
              <a:t> 집합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632520" y="1052736"/>
            <a:ext cx="2232248" cy="489992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교집합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관계 대수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4568" y="1700808"/>
            <a:ext cx="5904656" cy="4486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관계 대수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980728"/>
            <a:ext cx="4392488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24" y="2305264"/>
            <a:ext cx="4032449" cy="141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040" y="3933057"/>
            <a:ext cx="4161457" cy="2416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857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300" dirty="0" smtClean="0"/>
              <a:t>1 </a:t>
            </a:r>
            <a:r>
              <a:rPr lang="ko-KR" altLang="en-US" sz="2300" dirty="0" smtClean="0"/>
              <a:t>관계 대수</a:t>
            </a:r>
            <a:endParaRPr lang="ko-KR" altLang="en-US" sz="23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560512" y="1124744"/>
            <a:ext cx="8640960" cy="390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2000" b="1" smtClean="0">
                <a:latin typeface="+mn-ea"/>
                <a:ea typeface="+mn-ea"/>
              </a:rPr>
              <a:t> 관계 </a:t>
            </a:r>
            <a:r>
              <a:rPr lang="ko-KR" altLang="en-US" sz="2000" b="1">
                <a:latin typeface="+mn-ea"/>
                <a:ea typeface="+mn-ea"/>
              </a:rPr>
              <a:t>데이터 모델에서 지원되는 두 가지 정형적인 언어</a:t>
            </a:r>
          </a:p>
          <a:p>
            <a:pPr marL="180000" lvl="1" eaLnBrk="1" hangingPunct="1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>
                <a:latin typeface="+mn-ea"/>
                <a:ea typeface="+mn-ea"/>
              </a:rPr>
              <a:t> </a:t>
            </a:r>
            <a:r>
              <a:rPr lang="ko-KR" altLang="en-US" sz="1900" b="1">
                <a:solidFill>
                  <a:srgbClr val="FF3300"/>
                </a:solidFill>
                <a:latin typeface="+mn-ea"/>
                <a:ea typeface="+mn-ea"/>
              </a:rPr>
              <a:t>관계 해석</a:t>
            </a:r>
            <a:r>
              <a:rPr lang="en-US" altLang="ko-KR" sz="1900" b="1">
                <a:latin typeface="+mn-ea"/>
                <a:ea typeface="+mn-ea"/>
              </a:rPr>
              <a:t>(relational calculus</a:t>
            </a:r>
            <a:r>
              <a:rPr lang="en-US" altLang="ko-KR" sz="1900" b="1" smtClean="0">
                <a:latin typeface="+mn-ea"/>
                <a:ea typeface="+mn-ea"/>
              </a:rPr>
              <a:t>)</a:t>
            </a:r>
            <a:endParaRPr lang="en-US" altLang="ko-KR" sz="1900" b="1">
              <a:latin typeface="+mn-ea"/>
              <a:ea typeface="+mn-ea"/>
            </a:endParaRPr>
          </a:p>
          <a:p>
            <a:pPr marL="540000" lvl="2" indent="-180000" eaLnBrk="1" hangingPunct="1">
              <a:spcAft>
                <a:spcPts val="1200"/>
              </a:spcAft>
              <a:buFont typeface="Wingdings" pitchFamily="2" charset="2"/>
              <a:buChar char="§"/>
            </a:pPr>
            <a:r>
              <a:rPr lang="ko-KR" altLang="en-US" smtClean="0">
                <a:latin typeface="+mn-ea"/>
                <a:ea typeface="+mn-ea"/>
              </a:rPr>
              <a:t>원하는 데이터가 무엇인지만</a:t>
            </a:r>
            <a:r>
              <a:rPr lang="en-US" altLang="ko-KR">
                <a:latin typeface="+mn-ea"/>
                <a:ea typeface="+mn-ea"/>
              </a:rPr>
              <a:t>(what)</a:t>
            </a:r>
            <a:r>
              <a:rPr lang="ko-KR" altLang="en-US">
                <a:latin typeface="+mn-ea"/>
                <a:ea typeface="+mn-ea"/>
              </a:rPr>
              <a:t>을 명시하고 질의를 어떻게 수행할 것인가는 명시하지 않는 </a:t>
            </a:r>
            <a:r>
              <a:rPr lang="ko-KR" altLang="en-US" smtClean="0">
                <a:latin typeface="+mn-ea"/>
                <a:ea typeface="+mn-ea"/>
              </a:rPr>
              <a:t>비절차적</a:t>
            </a:r>
            <a:r>
              <a:rPr lang="en-US" altLang="ko-KR" smtClean="0">
                <a:latin typeface="+mn-ea"/>
                <a:ea typeface="+mn-ea"/>
              </a:rPr>
              <a:t>(</a:t>
            </a:r>
            <a:r>
              <a:rPr lang="ko-KR" altLang="en-US" smtClean="0">
                <a:latin typeface="+mn-ea"/>
                <a:ea typeface="+mn-ea"/>
              </a:rPr>
              <a:t>선언적</a:t>
            </a:r>
            <a:r>
              <a:rPr lang="en-US" altLang="ko-KR" smtClean="0">
                <a:latin typeface="+mn-ea"/>
                <a:ea typeface="+mn-ea"/>
              </a:rPr>
              <a:t>)</a:t>
            </a:r>
            <a:r>
              <a:rPr lang="ko-KR" altLang="en-US" smtClean="0">
                <a:latin typeface="+mn-ea"/>
                <a:ea typeface="+mn-ea"/>
              </a:rPr>
              <a:t> </a:t>
            </a:r>
            <a:r>
              <a:rPr lang="ko-KR" altLang="en-US">
                <a:latin typeface="+mn-ea"/>
                <a:ea typeface="+mn-ea"/>
              </a:rPr>
              <a:t>언어</a:t>
            </a:r>
            <a:endParaRPr lang="en-US" altLang="ko-KR">
              <a:latin typeface="+mn-ea"/>
              <a:ea typeface="+mn-ea"/>
            </a:endParaRPr>
          </a:p>
          <a:p>
            <a:pPr marL="360000" lvl="2" indent="-180000" eaLnBrk="1" hangingPunct="1"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ü"/>
            </a:pPr>
            <a:r>
              <a:rPr lang="ko-KR" altLang="en-US" sz="1900" b="1" smtClean="0">
                <a:solidFill>
                  <a:srgbClr val="FF3300"/>
                </a:solidFill>
                <a:latin typeface="+mn-ea"/>
                <a:ea typeface="+mn-ea"/>
              </a:rPr>
              <a:t>관계 </a:t>
            </a:r>
            <a:r>
              <a:rPr lang="ko-KR" altLang="en-US" sz="1900" b="1">
                <a:solidFill>
                  <a:srgbClr val="FF3300"/>
                </a:solidFill>
                <a:latin typeface="+mn-ea"/>
                <a:ea typeface="+mn-ea"/>
              </a:rPr>
              <a:t>대수</a:t>
            </a:r>
            <a:r>
              <a:rPr lang="en-US" altLang="ko-KR" sz="1900" b="1">
                <a:latin typeface="+mn-ea"/>
                <a:ea typeface="+mn-ea"/>
              </a:rPr>
              <a:t>(relational algebra)</a:t>
            </a:r>
          </a:p>
          <a:p>
            <a:pPr marL="540000" lvl="2" indent="-180000" eaLnBrk="1" hangingPunct="1">
              <a:buFont typeface="Wingdings" pitchFamily="2" charset="2"/>
              <a:buChar char="§"/>
            </a:pPr>
            <a:r>
              <a:rPr lang="ko-KR" altLang="en-US" smtClean="0">
                <a:latin typeface="+mn-ea"/>
                <a:ea typeface="+mn-ea"/>
              </a:rPr>
              <a:t>원하는 </a:t>
            </a:r>
            <a:r>
              <a:rPr lang="ko-KR" altLang="en-US">
                <a:latin typeface="+mn-ea"/>
                <a:ea typeface="+mn-ea"/>
              </a:rPr>
              <a:t>데이터를 얻기 위해서 </a:t>
            </a:r>
            <a:r>
              <a:rPr lang="ko-KR" altLang="en-US" b="1">
                <a:solidFill>
                  <a:srgbClr val="FF0000"/>
                </a:solidFill>
                <a:latin typeface="+mn-ea"/>
                <a:ea typeface="+mn-ea"/>
              </a:rPr>
              <a:t>어떻게</a:t>
            </a:r>
            <a:r>
              <a:rPr lang="en-US" altLang="ko-KR" b="1">
                <a:solidFill>
                  <a:srgbClr val="FF0000"/>
                </a:solidFill>
                <a:latin typeface="+mn-ea"/>
                <a:ea typeface="+mn-ea"/>
              </a:rPr>
              <a:t>(how) </a:t>
            </a:r>
            <a:r>
              <a:rPr lang="ko-KR" altLang="en-US" b="1">
                <a:solidFill>
                  <a:srgbClr val="FF0000"/>
                </a:solidFill>
                <a:latin typeface="+mn-ea"/>
                <a:ea typeface="+mn-ea"/>
              </a:rPr>
              <a:t>질의</a:t>
            </a:r>
            <a:r>
              <a:rPr lang="ko-KR" altLang="en-US">
                <a:latin typeface="+mn-ea"/>
                <a:ea typeface="+mn-ea"/>
              </a:rPr>
              <a:t>를 수행할 것인지 일련의 연산을 순서대로 </a:t>
            </a:r>
            <a:r>
              <a:rPr lang="ko-KR" altLang="en-US" smtClean="0">
                <a:latin typeface="+mn-ea"/>
                <a:ea typeface="+mn-ea"/>
              </a:rPr>
              <a:t>명시하는 </a:t>
            </a:r>
            <a:r>
              <a:rPr lang="ko-KR" altLang="en-US">
                <a:latin typeface="+mn-ea"/>
                <a:ea typeface="+mn-ea"/>
              </a:rPr>
              <a:t>절차적 </a:t>
            </a:r>
            <a:r>
              <a:rPr lang="ko-KR" altLang="en-US" smtClean="0">
                <a:latin typeface="+mn-ea"/>
                <a:ea typeface="+mn-ea"/>
              </a:rPr>
              <a:t>언어</a:t>
            </a:r>
            <a:endParaRPr lang="en-US" altLang="ko-KR" smtClean="0">
              <a:latin typeface="+mn-ea"/>
              <a:ea typeface="+mn-ea"/>
            </a:endParaRPr>
          </a:p>
          <a:p>
            <a:pPr marL="540000" lvl="2" indent="-180000"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+mn-ea"/>
                <a:ea typeface="+mn-ea"/>
              </a:rPr>
              <a:t>관계 </a:t>
            </a:r>
            <a:r>
              <a:rPr lang="ko-KR" altLang="en-US">
                <a:latin typeface="+mn-ea"/>
                <a:ea typeface="+mn-ea"/>
              </a:rPr>
              <a:t>대수는 상용 관계 </a:t>
            </a:r>
            <a:r>
              <a:rPr lang="en-US" altLang="ko-KR">
                <a:latin typeface="+mn-ea"/>
                <a:ea typeface="+mn-ea"/>
              </a:rPr>
              <a:t>DBMS</a:t>
            </a:r>
            <a:r>
              <a:rPr lang="ko-KR" altLang="en-US">
                <a:latin typeface="+mn-ea"/>
                <a:ea typeface="+mn-ea"/>
              </a:rPr>
              <a:t>들에서 널리 사용되는 </a:t>
            </a:r>
            <a:r>
              <a:rPr lang="en-US" altLang="ko-KR">
                <a:latin typeface="+mn-ea"/>
                <a:ea typeface="+mn-ea"/>
              </a:rPr>
              <a:t>SQL</a:t>
            </a:r>
            <a:r>
              <a:rPr lang="ko-KR" altLang="en-US">
                <a:latin typeface="+mn-ea"/>
                <a:ea typeface="+mn-ea"/>
              </a:rPr>
              <a:t>의 이론적인 기초</a:t>
            </a:r>
          </a:p>
          <a:p>
            <a:pPr marL="540000" lvl="2" indent="-180000" eaLnBrk="1" hangingPunct="1">
              <a:buFont typeface="Wingdings" pitchFamily="2" charset="2"/>
              <a:buChar char="§"/>
            </a:pPr>
            <a:r>
              <a:rPr lang="ko-KR" altLang="en-US" smtClean="0">
                <a:latin typeface="+mn-ea"/>
                <a:ea typeface="+mn-ea"/>
              </a:rPr>
              <a:t>관계 </a:t>
            </a:r>
            <a:r>
              <a:rPr lang="ko-KR" altLang="en-US">
                <a:latin typeface="+mn-ea"/>
                <a:ea typeface="+mn-ea"/>
              </a:rPr>
              <a:t>대수는 </a:t>
            </a:r>
            <a:r>
              <a:rPr lang="en-US" altLang="ko-KR">
                <a:latin typeface="+mn-ea"/>
                <a:ea typeface="+mn-ea"/>
              </a:rPr>
              <a:t>SQL</a:t>
            </a:r>
            <a:r>
              <a:rPr lang="ko-KR" altLang="en-US">
                <a:latin typeface="+mn-ea"/>
                <a:ea typeface="+mn-ea"/>
              </a:rPr>
              <a:t>을 구현하고 최적화하기 위해 </a:t>
            </a:r>
            <a:r>
              <a:rPr lang="en-US" altLang="ko-KR">
                <a:latin typeface="+mn-ea"/>
                <a:ea typeface="+mn-ea"/>
              </a:rPr>
              <a:t>DBMS</a:t>
            </a:r>
            <a:r>
              <a:rPr lang="ko-KR" altLang="en-US">
                <a:latin typeface="+mn-ea"/>
                <a:ea typeface="+mn-ea"/>
              </a:rPr>
              <a:t>의 내부 언어로서도 사용됨 </a:t>
            </a:r>
          </a:p>
        </p:txBody>
      </p:sp>
    </p:spTree>
    <p:extLst>
      <p:ext uri="{BB962C8B-B14F-4D97-AF65-F5344CB8AC3E}">
        <p14:creationId xmlns:p14="http://schemas.microsoft.com/office/powerpoint/2010/main" val="607458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304802" y="1066800"/>
            <a:ext cx="9112694" cy="2218184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ko-KR" altLang="en-US" dirty="0" err="1" smtClean="0">
                <a:solidFill>
                  <a:schemeClr val="tx1"/>
                </a:solidFill>
              </a:rPr>
              <a:t>차집합</a:t>
            </a:r>
            <a:r>
              <a:rPr lang="en-US" altLang="ko-KR" dirty="0" smtClean="0">
                <a:solidFill>
                  <a:schemeClr val="tx1"/>
                </a:solidFill>
              </a:rPr>
              <a:t>(DIFFERENCE</a:t>
            </a:r>
            <a:r>
              <a:rPr lang="en-US" altLang="ko-KR" smtClean="0">
                <a:solidFill>
                  <a:schemeClr val="tx1"/>
                </a:solidFill>
              </a:rPr>
              <a:t>, -) </a:t>
            </a:r>
            <a:r>
              <a:rPr lang="ko-KR" altLang="en-US" smtClean="0">
                <a:solidFill>
                  <a:schemeClr val="tx1"/>
                </a:solidFill>
              </a:rPr>
              <a:t>연산자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540000" lvl="1" indent="-180000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두 릴레이션 </a:t>
            </a: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R</a:t>
            </a:r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S</a:t>
            </a:r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의 차집합 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R-S</a:t>
            </a:r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R</a:t>
            </a:r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에는 속하지만 </a:t>
            </a: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S</a:t>
            </a:r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에는 속하지 않은 투플들로 이루어진 릴레이션</a:t>
            </a:r>
          </a:p>
          <a:p>
            <a:pPr marL="540000" lvl="1" indent="-180000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결과 릴레이션의 차수는 </a:t>
            </a: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R </a:t>
            </a:r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S</a:t>
            </a:r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의 차수와 같으며</a:t>
            </a: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결과 릴레이션의 애트리뷰트 이름들은 </a:t>
            </a: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R</a:t>
            </a:r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의 애트리뷰트들의 이름과 같거나 </a:t>
            </a: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S</a:t>
            </a:r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의 애트리뷰트들의 이름과 같음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관계 대수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8" name="모서리가 둥근 직사각형 7"/>
          <p:cNvSpPr/>
          <p:nvPr/>
        </p:nvSpPr>
        <p:spPr>
          <a:xfrm>
            <a:off x="1280592" y="3429000"/>
            <a:ext cx="6019211" cy="785542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</a:t>
            </a:r>
            <a:r>
              <a:rPr lang="ko-KR" altLang="en-US" dirty="0" smtClean="0"/>
              <a:t>그</a:t>
            </a:r>
            <a:r>
              <a:rPr lang="en-US" altLang="ko-KR" dirty="0" smtClean="0"/>
              <a:t>S = </a:t>
            </a:r>
            <a:r>
              <a:rPr lang="en-US" altLang="ko-KR" smtClean="0"/>
              <a:t>{t | t</a:t>
            </a:r>
            <a:r>
              <a:rPr lang="en-US" altLang="ko-KR" dirty="0" err="1" smtClean="0"/>
              <a:t>∈R</a:t>
            </a:r>
            <a:r>
              <a:rPr lang="en-US" altLang="ko-KR" dirty="0" smtClean="0"/>
              <a:t> ∧ t    S}</a:t>
            </a:r>
          </a:p>
          <a:p>
            <a:pPr algn="ctr"/>
            <a:r>
              <a:rPr lang="en-US" altLang="ko-KR" dirty="0" smtClean="0"/>
              <a:t>R</a:t>
            </a:r>
            <a:r>
              <a:rPr lang="ko-KR" altLang="en-US" dirty="0" smtClean="0"/>
              <a:t>에는 속하고</a:t>
            </a:r>
            <a:r>
              <a:rPr lang="en-US" altLang="ko-KR" dirty="0" smtClean="0"/>
              <a:t>, S</a:t>
            </a:r>
            <a:r>
              <a:rPr lang="ko-KR" altLang="en-US" dirty="0" smtClean="0"/>
              <a:t>에는 속하지 않는 모든 튜플의 집합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632520" y="1052736"/>
            <a:ext cx="3280046" cy="417984"/>
          </a:xfrm>
        </p:spPr>
        <p:txBody>
          <a:bodyPr>
            <a:noAutofit/>
          </a:bodyPr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차집합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관계대수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2560" y="1591738"/>
            <a:ext cx="5688632" cy="475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관계대수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1052736"/>
            <a:ext cx="4536504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62" y="5013176"/>
            <a:ext cx="1906588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660" y="1484785"/>
            <a:ext cx="4170759" cy="490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15749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200472" y="1066800"/>
            <a:ext cx="9433048" cy="5410200"/>
          </a:xfrm>
        </p:spPr>
        <p:txBody>
          <a:bodyPr>
            <a:noAutofit/>
          </a:bodyPr>
          <a:lstStyle/>
          <a:p>
            <a:pPr marL="180000" indent="-180000">
              <a:spcAft>
                <a:spcPts val="600"/>
              </a:spcAft>
            </a:pPr>
            <a:r>
              <a:rPr lang="ko-KR" altLang="en-US" smtClean="0">
                <a:solidFill>
                  <a:schemeClr val="tx1"/>
                </a:solidFill>
              </a:rPr>
              <a:t> 카티션 곱 </a:t>
            </a:r>
            <a:r>
              <a:rPr lang="ko-KR" altLang="en-US" dirty="0" smtClean="0">
                <a:solidFill>
                  <a:schemeClr val="tx1"/>
                </a:solidFill>
              </a:rPr>
              <a:t>연산자</a:t>
            </a:r>
            <a:r>
              <a:rPr lang="en-US" altLang="ko-KR" dirty="0" smtClean="0">
                <a:solidFill>
                  <a:schemeClr val="tx1"/>
                </a:solidFill>
              </a:rPr>
              <a:t>(CARTESIAN </a:t>
            </a:r>
            <a:r>
              <a:rPr lang="en-US" altLang="ko-KR" smtClean="0">
                <a:solidFill>
                  <a:schemeClr val="tx1"/>
                </a:solidFill>
              </a:rPr>
              <a:t>PRODUCT, ×)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432000" lvl="1" indent="-18000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chemeClr val="accent6"/>
              </a:buClr>
              <a:buSzPct val="110000"/>
              <a:buFont typeface="Wingdings" pitchFamily="2" charset="2"/>
              <a:buChar char="§"/>
            </a:pPr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카디날리티가 </a:t>
            </a: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인 릴레이션 </a:t>
            </a: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R(A1, A2, ..., An)</a:t>
            </a:r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과 카디날리티가 </a:t>
            </a: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j</a:t>
            </a:r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인 릴레이션 </a:t>
            </a: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S(B1, B2, ..., Bm)</a:t>
            </a:r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의 카티션 곱 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R×S</a:t>
            </a:r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는 차수가 </a:t>
            </a: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n+m</a:t>
            </a:r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카디날리티가 </a:t>
            </a: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i*j</a:t>
            </a:r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애트리뷰트가 </a:t>
            </a: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(A1, A2, ..., An, B1, B2, ..., Bm)</a:t>
            </a:r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이며</a:t>
            </a: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, R</a:t>
            </a:r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S</a:t>
            </a:r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의 투플들의 모든 가능한 조합으로 이루어진 릴레이션</a:t>
            </a:r>
          </a:p>
          <a:p>
            <a:pPr marL="432000" lvl="1" indent="-18000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chemeClr val="accent6"/>
              </a:buClr>
              <a:buSzPct val="110000"/>
              <a:buFont typeface="Wingdings" pitchFamily="2" charset="2"/>
              <a:buChar char="§"/>
            </a:pPr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카티션 곱의 결과 릴레이션의 크기가 매우 클 수 있으며</a:t>
            </a: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사용자가 실제로 원하는 것은 카티션 곱의 결과 릴레이션의 일부인 경우가 대부분이므로 카티션 곱 자체는 유용한 연산자가 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아님</a:t>
            </a:r>
            <a:endParaRPr lang="en-US" altLang="ko-KR" sz="1800" smtClean="0">
              <a:latin typeface="맑은 고딕" pitchFamily="50" charset="-127"/>
              <a:ea typeface="맑은 고딕" pitchFamily="50" charset="-127"/>
            </a:endParaRPr>
          </a:p>
          <a:p>
            <a:pPr marL="432000" lvl="1" indent="-18000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chemeClr val="accent6"/>
              </a:buClr>
              <a:buSzPct val="110000"/>
              <a:buFont typeface="Wingdings" pitchFamily="2" charset="2"/>
              <a:buChar char="§"/>
            </a:pP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동일한 애트리뷰트가 두 릴레이션에 포함되어 있을 수 있기 때문에 결과 릴레이션에서 이런 애트리뷰트를 구분하기 위해서 애트리뷰트 이름 앞에 릴레이션 이름을 붙인다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관계 대수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8" name="모서리가 둥근 직사각형 7"/>
          <p:cNvSpPr/>
          <p:nvPr/>
        </p:nvSpPr>
        <p:spPr>
          <a:xfrm>
            <a:off x="992560" y="4744894"/>
            <a:ext cx="4968552" cy="785542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R×S </a:t>
            </a:r>
            <a:r>
              <a:rPr lang="ko-KR" altLang="en-US" dirty="0" smtClean="0"/>
              <a:t>＝ </a:t>
            </a:r>
            <a:r>
              <a:rPr lang="en-US" altLang="ko-KR" dirty="0" smtClean="0"/>
              <a:t>{ </a:t>
            </a:r>
            <a:r>
              <a:rPr lang="en-US" altLang="ko-KR" dirty="0" err="1" smtClean="0"/>
              <a:t>r·s</a:t>
            </a:r>
            <a:r>
              <a:rPr lang="en-US" altLang="ko-KR" dirty="0" smtClean="0"/>
              <a:t> | </a:t>
            </a:r>
            <a:r>
              <a:rPr lang="en-US" altLang="ko-KR" dirty="0" err="1" smtClean="0"/>
              <a:t>r∈R</a:t>
            </a:r>
            <a:r>
              <a:rPr lang="en-US" altLang="ko-KR" dirty="0" smtClean="0"/>
              <a:t> ∧ </a:t>
            </a:r>
            <a:r>
              <a:rPr lang="en-US" altLang="ko-KR" dirty="0" err="1" smtClean="0"/>
              <a:t>s∈S</a:t>
            </a:r>
            <a:r>
              <a:rPr lang="en-US" altLang="ko-KR" dirty="0" smtClean="0"/>
              <a:t> }</a:t>
            </a:r>
          </a:p>
          <a:p>
            <a:pPr algn="ctr"/>
            <a:r>
              <a:rPr lang="en-US" altLang="ko-KR" dirty="0" smtClean="0"/>
              <a:t>R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</a:t>
            </a:r>
            <a:r>
              <a:rPr lang="ko-KR" altLang="en-US" dirty="0" smtClean="0"/>
              <a:t>의 접속인 모든 튜플의 집합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612677" y="980728"/>
            <a:ext cx="3496070" cy="489992"/>
          </a:xfrm>
        </p:spPr>
        <p:txBody>
          <a:bodyPr>
            <a:noAutofit/>
          </a:bodyPr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카티션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프로덕트</a:t>
            </a:r>
            <a:r>
              <a:rPr lang="ko-KR" altLang="en-US" dirty="0" smtClean="0">
                <a:solidFill>
                  <a:schemeClr val="tx1"/>
                </a:solidFill>
              </a:rPr>
              <a:t> 연산자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관계 대수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grpSp>
        <p:nvGrpSpPr>
          <p:cNvPr id="14" name="그룹 13"/>
          <p:cNvGrpSpPr/>
          <p:nvPr/>
        </p:nvGrpSpPr>
        <p:grpSpPr>
          <a:xfrm>
            <a:off x="992560" y="1556792"/>
            <a:ext cx="5999727" cy="4680520"/>
            <a:chOff x="1784648" y="1052736"/>
            <a:chExt cx="5910985" cy="5560865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84648" y="1052736"/>
              <a:ext cx="2592288" cy="2467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465168" y="1052737"/>
              <a:ext cx="1230465" cy="2376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92" name="Picture 4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728864" y="2522703"/>
              <a:ext cx="3096344" cy="4090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관계 대수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1136650"/>
            <a:ext cx="6745288" cy="92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7" y="2348880"/>
            <a:ext cx="568863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6691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관계 대수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24508" y="1180524"/>
            <a:ext cx="8856984" cy="4902200"/>
          </a:xfrm>
          <a:prstGeom prst="rect">
            <a:avLst/>
          </a:prstGeom>
          <a:ln w="190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3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3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ko-KR" altLang="en-US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관계 대수의 완전성</a:t>
            </a:r>
          </a:p>
          <a:p>
            <a:pPr marL="540000" lvl="1" indent="-180000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실렉션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프로젝션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합집합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차집합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카티션 곱은 관계 대수의 필수적인 연산자</a:t>
            </a:r>
          </a:p>
          <a:p>
            <a:pPr marL="540000" lvl="1" indent="-180000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다른 관계 연산자들은 필수적인 관계 연산자를 두 개 이상 조합하여 표현할 수 있음</a:t>
            </a:r>
          </a:p>
          <a:p>
            <a:pPr marL="540000" lvl="1" indent="-180000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임의의 질의어가 적어도 필수적인 관계 대수 연산자들만큼의 표현력을 갖고 있으면 관계적으로 완전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(relationally complete)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하다고 말함 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7693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관계 대수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8484" y="1149587"/>
            <a:ext cx="9289032" cy="3215517"/>
          </a:xfrm>
          <a:prstGeom prst="rect">
            <a:avLst/>
          </a:prstGeom>
          <a:ln w="190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3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3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ko-KR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1-4 </a:t>
            </a:r>
            <a:r>
              <a:rPr lang="ko-KR" altLang="en-US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조인 연산자</a:t>
            </a:r>
            <a:r>
              <a:rPr lang="en-US" altLang="ko-KR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조인</a:t>
            </a:r>
            <a:r>
              <a:rPr lang="en-US" altLang="ko-KR">
                <a:solidFill>
                  <a:schemeClr val="tx1"/>
                </a:solidFill>
              </a:rPr>
              <a:t>(JOIN, </a:t>
            </a:r>
            <a:r>
              <a:rPr lang="ko-KR" altLang="ko-KR" smtClean="0">
                <a:solidFill>
                  <a:schemeClr val="tx1"/>
                </a:solidFill>
                <a:sym typeface="Wingdings 3"/>
              </a:rPr>
              <a:t>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ko-KR" altLang="en-US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540000" lvl="1" indent="-180000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두 개의 릴레이션으로부터 연관된 투플들을 결합하는 연산자</a:t>
            </a:r>
            <a:endParaRPr lang="en-US" altLang="ko-KR" sz="1800" smtClean="0">
              <a:latin typeface="맑은 고딕" pitchFamily="50" charset="-127"/>
              <a:ea typeface="맑은 고딕" pitchFamily="50" charset="-127"/>
            </a:endParaRPr>
          </a:p>
          <a:p>
            <a:pPr marL="540000" lvl="1" indent="-180000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800" b="1" smtClean="0">
                <a:latin typeface="맑은 고딕" pitchFamily="50" charset="-127"/>
                <a:ea typeface="맑은 고딕" pitchFamily="50" charset="-127"/>
              </a:rPr>
              <a:t>공통 속성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을 중심으로 두 개의 릴레이션을 </a:t>
            </a:r>
            <a:r>
              <a:rPr lang="ko-KR" altLang="en-US" sz="1800" b="1" smtClean="0">
                <a:latin typeface="맑은 고딕" pitchFamily="50" charset="-127"/>
                <a:ea typeface="맑은 고딕" pitchFamily="50" charset="-127"/>
              </a:rPr>
              <a:t>하나로 합쳐서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 새로운 릴레이션을 만듦 </a:t>
            </a:r>
          </a:p>
          <a:p>
            <a:pPr marL="540000" lvl="1" indent="-180000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관계 데이터베이스에서 두 개 이상의 릴레이션들의 관계를 다루는데 매우 중요한 연산자</a:t>
            </a:r>
          </a:p>
          <a:p>
            <a:pPr marL="540000" lvl="1" indent="-180000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세타 조인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(theta join), 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동등 조인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(equijoin), 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자연 조인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(natural join), 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외부 조인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(outer join), 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세미 조인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(semijoin) 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등 이 있다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8587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관계 대수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16496" y="1196752"/>
            <a:ext cx="9001000" cy="2952328"/>
          </a:xfrm>
          <a:prstGeom prst="rect">
            <a:avLst/>
          </a:prstGeom>
          <a:ln w="190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3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3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세타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조인과 동등 조인</a:t>
            </a:r>
          </a:p>
          <a:p>
            <a:pPr marL="540000" lvl="1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두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릴레이션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R(A1, A2, ..., An)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S(B1, B2, ..., </a:t>
            </a:r>
            <a:r>
              <a:rPr lang="en-US" altLang="ko-KR" sz="1800" dirty="0" err="1" smtClean="0">
                <a:latin typeface="맑은 고딕" pitchFamily="50" charset="-127"/>
                <a:ea typeface="맑은 고딕" pitchFamily="50" charset="-127"/>
              </a:rPr>
              <a:t>Bm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세타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조인의 결과로 얻어지는 차수는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릴레이션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R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의 차수와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릴레이션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S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의 차수를 합한 </a:t>
            </a:r>
            <a:r>
              <a:rPr lang="en-US" altLang="ko-KR" sz="1800" b="1" dirty="0" err="1" smtClean="0">
                <a:latin typeface="맑은 고딕" pitchFamily="50" charset="-127"/>
                <a:ea typeface="맑은 고딕" pitchFamily="50" charset="-127"/>
              </a:rPr>
              <a:t>n+m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marL="540000" lvl="1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애트리뷰트는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(A1, A2, ..., An, B1, B2, ..., </a:t>
            </a:r>
            <a:r>
              <a:rPr lang="en-US" altLang="ko-KR" sz="1800" dirty="0" err="1" smtClean="0">
                <a:latin typeface="맑은 고딕" pitchFamily="50" charset="-127"/>
                <a:ea typeface="맑은 고딕" pitchFamily="50" charset="-127"/>
              </a:rPr>
              <a:t>Bm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이며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조인 조건을 만족하는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투플들로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이루어진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릴레이션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세타는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en-US" altLang="ko-KR" sz="1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=, &lt;&gt;, &lt;=, &lt;, &gt;=, &gt;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중의 하나</a:t>
            </a:r>
          </a:p>
          <a:p>
            <a:pPr marL="540000" lvl="1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동등 조인은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세타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조인 중에서 비교 연산자가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인 조인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61091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관계 대수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16496" y="1196752"/>
            <a:ext cx="9001000" cy="1872208"/>
          </a:xfrm>
          <a:prstGeom prst="rect">
            <a:avLst/>
          </a:prstGeom>
          <a:ln w="190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3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3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동등 조인</a:t>
            </a:r>
          </a:p>
          <a:p>
            <a:pPr marL="540000" lvl="1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동등 조인은 세타 조인 중에서 </a:t>
            </a:r>
            <a:r>
              <a:rPr lang="ko-KR" altLang="en-US" sz="1800" b="1" smtClean="0">
                <a:latin typeface="맑은 고딕" pitchFamily="50" charset="-127"/>
                <a:ea typeface="맑은 고딕" pitchFamily="50" charset="-127"/>
              </a:rPr>
              <a:t>비교 연산자가 </a:t>
            </a:r>
            <a:r>
              <a:rPr lang="en-US" altLang="ko-KR" sz="24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인 조인이고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/>
              <a:t>표기 형식은 그리스문자 </a:t>
            </a:r>
            <a:r>
              <a:rPr lang="ko-KR" altLang="ko-KR" sz="1800" b="1">
                <a:sym typeface="Wingdings 3"/>
              </a:rPr>
              <a:t></a:t>
            </a:r>
            <a:r>
              <a:rPr lang="ko-KR" altLang="en-US" sz="1800" smtClean="0"/>
              <a:t>를 사용</a:t>
            </a:r>
            <a:endParaRPr lang="en-US" altLang="ko-KR" sz="1800" smtClean="0"/>
          </a:p>
          <a:p>
            <a:pPr marL="540000" lvl="1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학생 릴레이션과 성적 릴레이션의 동등 조인을 위한 관계 대수 표현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496616" y="3176972"/>
            <a:ext cx="5112568" cy="504056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smtClean="0"/>
              <a:t>&lt;</a:t>
            </a:r>
            <a:r>
              <a:rPr lang="ko-KR" altLang="en-US" b="1" smtClean="0"/>
              <a:t>정의</a:t>
            </a:r>
            <a:r>
              <a:rPr lang="en-US" altLang="ko-KR" b="1" smtClean="0"/>
              <a:t>&gt;          </a:t>
            </a:r>
            <a:r>
              <a:rPr lang="en-US" altLang="ko-KR" sz="2000" b="1" smtClean="0"/>
              <a:t>R </a:t>
            </a:r>
            <a:r>
              <a:rPr lang="ko-KR" altLang="ko-KR" b="1">
                <a:sym typeface="Wingdings 3"/>
              </a:rPr>
              <a:t></a:t>
            </a:r>
            <a:r>
              <a:rPr lang="en-US" altLang="ko-KR" sz="2000" b="1" smtClean="0"/>
              <a:t> </a:t>
            </a:r>
            <a:r>
              <a:rPr lang="ko-KR" altLang="en-US" sz="2000" b="1" baseline="-25000" dirty="0" smtClean="0"/>
              <a:t>키 속성</a:t>
            </a:r>
            <a:r>
              <a:rPr lang="en-US" altLang="ko-KR" sz="2000" b="1" baseline="-25000" dirty="0" smtClean="0"/>
              <a:t>r=</a:t>
            </a:r>
            <a:r>
              <a:rPr lang="ko-KR" altLang="en-US" sz="2000" b="1" baseline="-25000" dirty="0" smtClean="0"/>
              <a:t>키 속성</a:t>
            </a:r>
            <a:r>
              <a:rPr lang="en-US" altLang="ko-KR" sz="2000" b="1" baseline="-25000" dirty="0" smtClean="0"/>
              <a:t>s </a:t>
            </a:r>
            <a:r>
              <a:rPr lang="en-US" altLang="ko-KR" sz="2000" b="1" dirty="0" err="1" smtClean="0"/>
              <a:t>S</a:t>
            </a:r>
            <a:endParaRPr lang="ko-KR" altLang="en-US" sz="2000" b="1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496616" y="4067364"/>
            <a:ext cx="5203102" cy="643096"/>
            <a:chOff x="704527" y="1736812"/>
            <a:chExt cx="8856985" cy="1260140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920552" y="1916832"/>
              <a:ext cx="8640960" cy="1080120"/>
            </a:xfrm>
            <a:prstGeom prst="round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smtClean="0"/>
                <a:t>학생 </a:t>
              </a:r>
              <a:r>
                <a:rPr lang="ko-KR" altLang="ko-KR" b="1">
                  <a:sym typeface="Wingdings 3"/>
                </a:rPr>
                <a:t></a:t>
              </a:r>
              <a:r>
                <a:rPr lang="ko-KR" altLang="en-US" sz="2000" b="1" smtClean="0"/>
                <a:t> </a:t>
              </a:r>
              <a:r>
                <a:rPr lang="ko-KR" altLang="en-US" sz="2000" b="1" baseline="-25000" dirty="0" smtClean="0"/>
                <a:t>학번</a:t>
              </a:r>
              <a:r>
                <a:rPr lang="en-US" altLang="ko-KR" sz="2000" b="1" baseline="-25000" dirty="0" smtClean="0"/>
                <a:t>=</a:t>
              </a:r>
              <a:r>
                <a:rPr lang="ko-KR" altLang="en-US" sz="2000" b="1" baseline="-25000" dirty="0" smtClean="0"/>
                <a:t>학번 </a:t>
              </a:r>
              <a:r>
                <a:rPr lang="ko-KR" altLang="en-US" sz="2000" b="1" dirty="0" smtClean="0"/>
                <a:t>성적</a:t>
              </a:r>
              <a:endParaRPr lang="ko-KR" altLang="en-US" sz="2000" b="1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704527" y="1736812"/>
              <a:ext cx="690334" cy="60404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/>
                <a:t>예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989850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관계 대수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2" name="직사각형 1"/>
          <p:cNvSpPr/>
          <p:nvPr/>
        </p:nvSpPr>
        <p:spPr>
          <a:xfrm>
            <a:off x="632520" y="1196752"/>
            <a:ext cx="864096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40000"/>
              </a:lnSpc>
              <a:spcAft>
                <a:spcPts val="1200"/>
              </a:spcAft>
              <a:buFont typeface="Wingdings" pitchFamily="2" charset="2"/>
              <a:buChar char="q"/>
            </a:pPr>
            <a:r>
              <a:rPr lang="ko-KR" altLang="en-US" sz="2000" b="1" smtClean="0">
                <a:latin typeface="맑은 고딕" pitchFamily="50" charset="-127"/>
                <a:ea typeface="맑은 고딕" pitchFamily="50" charset="-127"/>
              </a:rPr>
              <a:t> 관계 </a:t>
            </a:r>
            <a:r>
              <a:rPr lang="ko-KR" altLang="en-US" sz="2000" b="1">
                <a:latin typeface="맑은 고딕" pitchFamily="50" charset="-127"/>
                <a:ea typeface="맑은 고딕" pitchFamily="50" charset="-127"/>
              </a:rPr>
              <a:t>대수 </a:t>
            </a:r>
          </a:p>
          <a:p>
            <a:pPr marL="432000" lvl="1" indent="-180000" eaLnBrk="1" hangingPunct="1">
              <a:spcAft>
                <a:spcPts val="1200"/>
              </a:spcAft>
              <a:buClr>
                <a:srgbClr val="FF0000"/>
              </a:buClr>
              <a:buSzPct val="110000"/>
              <a:buFont typeface="Wingdings" pitchFamily="2" charset="2"/>
              <a:buChar char="§"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기존의 릴레이션들로부터 새로운 릴레이션을 생성함</a:t>
            </a:r>
          </a:p>
          <a:p>
            <a:pPr marL="432000" lvl="1" indent="-180000" eaLnBrk="1" hangingPunct="1">
              <a:spcAft>
                <a:spcPts val="1200"/>
              </a:spcAft>
              <a:buClr>
                <a:srgbClr val="FF0000"/>
              </a:buClr>
              <a:buSzPct val="110000"/>
              <a:buFont typeface="Wingdings" pitchFamily="2" charset="2"/>
              <a:buChar char="§"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릴레이션이나 관계 대수식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이것의 결과도 릴레이션임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에 연산자들을 적용하여 보다 복잡한 관계 대수식을 점차적으로 만들 수 있음</a:t>
            </a:r>
          </a:p>
          <a:p>
            <a:pPr marL="432000" lvl="1" indent="-180000" eaLnBrk="1" hangingPunct="1">
              <a:spcAft>
                <a:spcPts val="1200"/>
              </a:spcAft>
              <a:buClr>
                <a:srgbClr val="FF0000"/>
              </a:buClr>
              <a:buSzPct val="110000"/>
              <a:buFont typeface="Wingdings" pitchFamily="2" charset="2"/>
              <a:buChar char="§"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기본적인 연산자들의 집합으로 이루어짐</a:t>
            </a:r>
          </a:p>
          <a:p>
            <a:pPr marL="432000" lvl="1" indent="-180000" eaLnBrk="1" hangingPunct="1">
              <a:spcAft>
                <a:spcPts val="0"/>
              </a:spcAft>
              <a:buClr>
                <a:srgbClr val="FF0000"/>
              </a:buClr>
              <a:buSzPct val="110000"/>
              <a:buFont typeface="Wingdings" pitchFamily="2" charset="2"/>
              <a:buChar char="§"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산술 연산자와 유사하게 단일 릴레이션이나 두 개의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릴레이션을 입력으로 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 marL="252000" lvl="1" eaLnBrk="1" hangingPunct="1">
              <a:spcAft>
                <a:spcPts val="1200"/>
              </a:spcAft>
              <a:buClr>
                <a:srgbClr val="FF0000"/>
              </a:buClr>
              <a:buSzPct val="110000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받아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하나의 결과 릴레이션을 생성함</a:t>
            </a:r>
          </a:p>
          <a:p>
            <a:pPr marL="432000" lvl="1" indent="-180000" eaLnBrk="1" hangingPunct="1">
              <a:spcAft>
                <a:spcPts val="1200"/>
              </a:spcAft>
              <a:buClr>
                <a:srgbClr val="FF0000"/>
              </a:buClr>
              <a:buSzPct val="110000"/>
              <a:buFont typeface="Wingdings" pitchFamily="2" charset="2"/>
              <a:buChar char="§"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결과 릴레이션은 또 다른 관계 연산자의 입력으로 사용될 수 있음</a:t>
            </a:r>
          </a:p>
        </p:txBody>
      </p:sp>
    </p:spTree>
    <p:extLst>
      <p:ext uri="{BB962C8B-B14F-4D97-AF65-F5344CB8AC3E}">
        <p14:creationId xmlns:p14="http://schemas.microsoft.com/office/powerpoint/2010/main" val="5790611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관계 대수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488504" y="980728"/>
            <a:ext cx="6151984" cy="504056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학생과 성적 </a:t>
            </a:r>
            <a:r>
              <a:rPr lang="ko-KR" altLang="en-US" dirty="0" err="1" smtClean="0">
                <a:solidFill>
                  <a:schemeClr val="tx1"/>
                </a:solidFill>
              </a:rPr>
              <a:t>릴레이션에</a:t>
            </a:r>
            <a:r>
              <a:rPr lang="ko-KR" altLang="en-US" dirty="0" smtClean="0">
                <a:solidFill>
                  <a:schemeClr val="tx1"/>
                </a:solidFill>
              </a:rPr>
              <a:t> 대한 동등 조인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19634" y="1556792"/>
            <a:ext cx="6265613" cy="4824536"/>
            <a:chOff x="2144688" y="1052736"/>
            <a:chExt cx="5400600" cy="5549306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44688" y="1484784"/>
              <a:ext cx="2567214" cy="2376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69024" y="1052736"/>
              <a:ext cx="2376264" cy="2806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87303" y="3861048"/>
              <a:ext cx="3331395" cy="27409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5819661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관계 대수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41" y="2132856"/>
            <a:ext cx="6229008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64568" y="1111153"/>
            <a:ext cx="7272808" cy="615553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700" b="1" smtClean="0">
                <a:latin typeface="+mn-ea"/>
                <a:ea typeface="+mn-ea"/>
              </a:rPr>
              <a:t>예 </a:t>
            </a:r>
            <a:r>
              <a:rPr lang="en-US" altLang="ko-KR" sz="1700" b="1" smtClean="0">
                <a:latin typeface="+mn-ea"/>
                <a:ea typeface="+mn-ea"/>
              </a:rPr>
              <a:t>: </a:t>
            </a:r>
            <a:r>
              <a:rPr lang="ko-KR" altLang="en-US" sz="1700" b="1" smtClean="0">
                <a:latin typeface="+mn-ea"/>
                <a:ea typeface="+mn-ea"/>
              </a:rPr>
              <a:t>동등조인</a:t>
            </a:r>
            <a:endParaRPr lang="en-US" altLang="ko-KR" sz="1700" b="1" smtClean="0">
              <a:latin typeface="+mn-ea"/>
              <a:ea typeface="+mn-ea"/>
            </a:endParaRPr>
          </a:p>
          <a:p>
            <a:r>
              <a:rPr lang="ko-KR" altLang="en-US" sz="1700" b="1" smtClean="0">
                <a:latin typeface="+mn-ea"/>
                <a:ea typeface="+mn-ea"/>
              </a:rPr>
              <a:t>질의 </a:t>
            </a:r>
            <a:r>
              <a:rPr lang="en-US" altLang="ko-KR" sz="1700" b="1" smtClean="0">
                <a:latin typeface="+mn-ea"/>
                <a:ea typeface="+mn-ea"/>
              </a:rPr>
              <a:t>: </a:t>
            </a:r>
            <a:r>
              <a:rPr lang="en-US" altLang="ko-KR" sz="1700" smtClean="0">
                <a:latin typeface="+mn-ea"/>
                <a:ea typeface="+mn-ea"/>
              </a:rPr>
              <a:t>EMPLOYEE </a:t>
            </a:r>
            <a:r>
              <a:rPr lang="ko-KR" altLang="en-US" sz="1700" smtClean="0">
                <a:latin typeface="+mn-ea"/>
                <a:ea typeface="+mn-ea"/>
              </a:rPr>
              <a:t>릴레이션과 </a:t>
            </a:r>
            <a:r>
              <a:rPr lang="en-US" altLang="ko-KR" sz="1700" smtClean="0">
                <a:latin typeface="+mn-ea"/>
                <a:ea typeface="+mn-ea"/>
              </a:rPr>
              <a:t>DEPARTMENT </a:t>
            </a:r>
            <a:r>
              <a:rPr lang="ko-KR" altLang="en-US" sz="1700" smtClean="0">
                <a:latin typeface="+mn-ea"/>
                <a:ea typeface="+mn-ea"/>
              </a:rPr>
              <a:t>릴레이션을 동등 조인하라</a:t>
            </a:r>
            <a:r>
              <a:rPr lang="en-US" altLang="ko-KR" sz="1700" smtClean="0">
                <a:latin typeface="+mn-ea"/>
                <a:ea typeface="+mn-ea"/>
              </a:rPr>
              <a:t>.</a:t>
            </a:r>
            <a:r>
              <a:rPr lang="ko-KR" altLang="en-US" sz="1700" smtClean="0">
                <a:latin typeface="+mn-ea"/>
                <a:ea typeface="+mn-ea"/>
              </a:rPr>
              <a:t> </a:t>
            </a:r>
            <a:endParaRPr lang="ko-KR" altLang="en-US" sz="17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6038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관계 대수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60512" y="908720"/>
            <a:ext cx="8712968" cy="1800200"/>
          </a:xfrm>
          <a:prstGeom prst="rect">
            <a:avLst/>
          </a:prstGeom>
          <a:ln w="190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3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3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자연 조인</a:t>
            </a:r>
          </a:p>
          <a:p>
            <a:pPr marL="540000" lvl="1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동등 조인의 결과로 얻어진 </a:t>
            </a:r>
            <a:r>
              <a:rPr lang="ko-KR" altLang="en-US" sz="1800" b="1" smtClean="0">
                <a:latin typeface="맑은 고딕" pitchFamily="50" charset="-127"/>
                <a:ea typeface="맑은 고딕" pitchFamily="50" charset="-127"/>
              </a:rPr>
              <a:t>불필요한 중복되는 애트리뷰트를 제외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한 조인</a:t>
            </a:r>
          </a:p>
          <a:p>
            <a:pPr marL="540000" lvl="1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여러 가지 조인 연산자들 중에서 가장 자주 사용됨</a:t>
            </a:r>
          </a:p>
          <a:p>
            <a:pPr marL="540000" lvl="1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실제로 관계 데이터베이스에서 대부분의 질의는 실렉션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프로젝션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자연 조인으로 표현 가능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430" y="3429000"/>
            <a:ext cx="6864914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84430" y="2708920"/>
            <a:ext cx="7272808" cy="615553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700" b="1" smtClean="0">
                <a:latin typeface="+mn-ea"/>
                <a:ea typeface="+mn-ea"/>
              </a:rPr>
              <a:t>예 </a:t>
            </a:r>
            <a:r>
              <a:rPr lang="en-US" altLang="ko-KR" sz="1700" b="1" smtClean="0">
                <a:latin typeface="+mn-ea"/>
                <a:ea typeface="+mn-ea"/>
              </a:rPr>
              <a:t>: </a:t>
            </a:r>
            <a:r>
              <a:rPr lang="ko-KR" altLang="en-US" sz="1700" b="1" smtClean="0">
                <a:latin typeface="+mn-ea"/>
                <a:ea typeface="+mn-ea"/>
              </a:rPr>
              <a:t>자연조인</a:t>
            </a:r>
            <a:endParaRPr lang="en-US" altLang="ko-KR" sz="1700" b="1" smtClean="0">
              <a:latin typeface="+mn-ea"/>
              <a:ea typeface="+mn-ea"/>
            </a:endParaRPr>
          </a:p>
          <a:p>
            <a:r>
              <a:rPr lang="ko-KR" altLang="en-US" sz="1700" b="1" smtClean="0">
                <a:latin typeface="+mn-ea"/>
                <a:ea typeface="+mn-ea"/>
              </a:rPr>
              <a:t>질의 </a:t>
            </a:r>
            <a:r>
              <a:rPr lang="en-US" altLang="ko-KR" sz="1700" b="1" smtClean="0">
                <a:latin typeface="+mn-ea"/>
                <a:ea typeface="+mn-ea"/>
              </a:rPr>
              <a:t>: </a:t>
            </a:r>
            <a:r>
              <a:rPr lang="en-US" altLang="ko-KR" sz="1700" smtClean="0">
                <a:latin typeface="+mn-ea"/>
                <a:ea typeface="+mn-ea"/>
              </a:rPr>
              <a:t>EMPLOYEE </a:t>
            </a:r>
            <a:r>
              <a:rPr lang="ko-KR" altLang="en-US" sz="1700" smtClean="0">
                <a:latin typeface="+mn-ea"/>
                <a:ea typeface="+mn-ea"/>
              </a:rPr>
              <a:t>릴레이션과 </a:t>
            </a:r>
            <a:r>
              <a:rPr lang="en-US" altLang="ko-KR" sz="1700" smtClean="0">
                <a:latin typeface="+mn-ea"/>
                <a:ea typeface="+mn-ea"/>
              </a:rPr>
              <a:t>DEPARTMENT </a:t>
            </a:r>
            <a:r>
              <a:rPr lang="ko-KR" altLang="en-US" sz="1700" smtClean="0">
                <a:latin typeface="+mn-ea"/>
                <a:ea typeface="+mn-ea"/>
              </a:rPr>
              <a:t>릴레이션을 자연 조인하라</a:t>
            </a:r>
            <a:r>
              <a:rPr lang="en-US" altLang="ko-KR" sz="1700" smtClean="0">
                <a:latin typeface="+mn-ea"/>
                <a:ea typeface="+mn-ea"/>
              </a:rPr>
              <a:t>.</a:t>
            </a:r>
            <a:r>
              <a:rPr lang="ko-KR" altLang="en-US" sz="1700" smtClean="0">
                <a:latin typeface="+mn-ea"/>
                <a:ea typeface="+mn-ea"/>
              </a:rPr>
              <a:t> </a:t>
            </a:r>
            <a:endParaRPr lang="ko-KR" altLang="en-US" sz="170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30941" y="5030554"/>
            <a:ext cx="34964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▲ </a:t>
            </a:r>
            <a:r>
              <a:rPr lang="ko-KR" altLang="en-US" sz="1100" dirty="0" smtClean="0"/>
              <a:t>프로그램마다 다 다름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그리스문자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특수기호 등등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463013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관계 대수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  <p:sp>
        <p:nvSpPr>
          <p:cNvPr id="8" name="내용 개체 틀 9"/>
          <p:cNvSpPr>
            <a:spLocks noGrp="1"/>
          </p:cNvSpPr>
          <p:nvPr>
            <p:ph idx="1"/>
          </p:nvPr>
        </p:nvSpPr>
        <p:spPr>
          <a:xfrm>
            <a:off x="632520" y="980728"/>
            <a:ext cx="5944344" cy="504056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학생과 성적 </a:t>
            </a:r>
            <a:r>
              <a:rPr lang="ko-KR" altLang="en-US" dirty="0" err="1" smtClean="0">
                <a:solidFill>
                  <a:schemeClr val="tx1"/>
                </a:solidFill>
              </a:rPr>
              <a:t>릴레이션에</a:t>
            </a:r>
            <a:r>
              <a:rPr lang="ko-KR" altLang="en-US" dirty="0" smtClean="0">
                <a:solidFill>
                  <a:schemeClr val="tx1"/>
                </a:solidFill>
              </a:rPr>
              <a:t> 대한 자연 조인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881517" y="1608882"/>
            <a:ext cx="6264693" cy="4844454"/>
            <a:chOff x="2000674" y="1024154"/>
            <a:chExt cx="6264693" cy="5617822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00674" y="1484784"/>
              <a:ext cx="2634036" cy="244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10835" y="1024154"/>
              <a:ext cx="2454532" cy="2908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5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55175" y="3771116"/>
              <a:ext cx="3744416" cy="2870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6942853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관계 대수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16496" y="953750"/>
            <a:ext cx="8856984" cy="2304256"/>
          </a:xfrm>
          <a:prstGeom prst="rect">
            <a:avLst/>
          </a:prstGeom>
          <a:ln w="190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3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3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디비전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연산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디비전</a:t>
            </a:r>
            <a:r>
              <a:rPr lang="en-US" altLang="ko-KR" dirty="0">
                <a:solidFill>
                  <a:schemeClr val="tx1"/>
                </a:solidFill>
              </a:rPr>
              <a:t>(DIVISION, </a:t>
            </a:r>
            <a:r>
              <a:rPr lang="en-US" altLang="ko-KR" dirty="0" smtClean="0">
                <a:solidFill>
                  <a:schemeClr val="tx1"/>
                </a:solidFill>
              </a:rPr>
              <a:t>÷) </a:t>
            </a:r>
            <a:r>
              <a:rPr lang="ko-KR" altLang="en-US" dirty="0" err="1" smtClean="0">
                <a:solidFill>
                  <a:schemeClr val="accent5"/>
                </a:solidFill>
              </a:rPr>
              <a:t>아리송아리송헷갈려</a:t>
            </a:r>
            <a:endParaRPr lang="ko-KR" altLang="en-US" dirty="0" smtClean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60000" lvl="1" indent="-18000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ko-KR" sz="1800" dirty="0" smtClean="0"/>
              <a:t> X⊃Y</a:t>
            </a:r>
            <a:r>
              <a:rPr lang="ko-KR" altLang="en-US" sz="1800" dirty="0"/>
              <a:t>인 </a:t>
            </a:r>
            <a:r>
              <a:rPr lang="en-US" altLang="ko-KR" sz="1800" dirty="0"/>
              <a:t>2</a:t>
            </a:r>
            <a:r>
              <a:rPr lang="ko-KR" altLang="en-US" sz="1800" dirty="0"/>
              <a:t>개의 </a:t>
            </a:r>
            <a:r>
              <a:rPr lang="ko-KR" altLang="en-US" sz="1800" dirty="0" err="1"/>
              <a:t>릴레이션에서</a:t>
            </a:r>
            <a:r>
              <a:rPr lang="ko-KR" altLang="en-US" sz="1800" dirty="0"/>
              <a:t> </a:t>
            </a:r>
            <a:r>
              <a:rPr lang="en-US" altLang="ko-KR" sz="1800" dirty="0"/>
              <a:t>R(X)</a:t>
            </a:r>
            <a:r>
              <a:rPr lang="ko-KR" altLang="en-US" sz="1800" dirty="0"/>
              <a:t>와 </a:t>
            </a:r>
            <a:r>
              <a:rPr lang="en-US" altLang="ko-KR" sz="1800" dirty="0"/>
              <a:t>S(Y)</a:t>
            </a:r>
            <a:r>
              <a:rPr lang="ko-KR" altLang="en-US" sz="1800" dirty="0"/>
              <a:t>가 있을 때</a:t>
            </a:r>
            <a:r>
              <a:rPr lang="en-US" altLang="ko-KR" sz="1800" dirty="0"/>
              <a:t>, R</a:t>
            </a:r>
            <a:r>
              <a:rPr lang="ko-KR" altLang="en-US" sz="1800" dirty="0"/>
              <a:t>의 속성이 </a:t>
            </a:r>
            <a:r>
              <a:rPr lang="en-US" altLang="ko-KR" sz="1800" dirty="0"/>
              <a:t>S</a:t>
            </a:r>
            <a:r>
              <a:rPr lang="ko-KR" altLang="en-US" sz="1800" dirty="0"/>
              <a:t>의 속성값을 모두 가진 </a:t>
            </a:r>
            <a:r>
              <a:rPr lang="ko-KR" altLang="en-US" sz="1800" dirty="0" err="1"/>
              <a:t>튜플에서</a:t>
            </a:r>
            <a:r>
              <a:rPr lang="ko-KR" altLang="en-US" sz="1800" dirty="0"/>
              <a:t> </a:t>
            </a:r>
            <a:r>
              <a:rPr lang="en-US" altLang="ko-KR" sz="1800" dirty="0"/>
              <a:t>S</a:t>
            </a:r>
            <a:r>
              <a:rPr lang="ko-KR" altLang="en-US" sz="1800" dirty="0"/>
              <a:t>가 가진 속성을 제외한 속성만을 구하는 </a:t>
            </a:r>
            <a:r>
              <a:rPr lang="ko-KR" altLang="en-US" sz="1800" dirty="0" smtClean="0"/>
              <a:t>연산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marL="360000" lvl="1" indent="-18000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Ø"/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차수가 </a:t>
            </a:r>
            <a:r>
              <a:rPr lang="en-US" altLang="ko-KR" sz="1800" dirty="0" err="1" smtClean="0">
                <a:latin typeface="맑은 고딕" pitchFamily="50" charset="-127"/>
                <a:ea typeface="맑은 고딕" pitchFamily="50" charset="-127"/>
              </a:rPr>
              <a:t>n+m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릴레이션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R(A1, A2, ..., An, B1, B2, ..., </a:t>
            </a:r>
            <a:r>
              <a:rPr lang="en-US" altLang="ko-KR" sz="1800" dirty="0" err="1" smtClean="0">
                <a:latin typeface="맑은 고딕" pitchFamily="50" charset="-127"/>
                <a:ea typeface="맑은 고딕" pitchFamily="50" charset="-127"/>
              </a:rPr>
              <a:t>Bm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과 차수가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릴레이션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S(B1, B2, ..., </a:t>
            </a:r>
            <a:r>
              <a:rPr lang="en-US" altLang="ko-KR" sz="1800" dirty="0" err="1" smtClean="0">
                <a:latin typeface="맑은 고딕" pitchFamily="50" charset="-127"/>
                <a:ea typeface="맑은 고딕" pitchFamily="50" charset="-127"/>
              </a:rPr>
              <a:t>Bm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디비전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R÷S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는 차수가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n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S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에 속하는 모든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투플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u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에 대하여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투플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err="1" smtClean="0">
                <a:latin typeface="맑은 고딕" pitchFamily="50" charset="-127"/>
                <a:ea typeface="맑은 고딕" pitchFamily="50" charset="-127"/>
              </a:rPr>
              <a:t>tu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투플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t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투플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u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을 결합한 것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R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에 존재하는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투플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t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들의 집합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31167" y="3212976"/>
            <a:ext cx="5040560" cy="432048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smtClean="0"/>
              <a:t>&lt;</a:t>
            </a:r>
            <a:r>
              <a:rPr lang="ko-KR" altLang="en-US" b="1" smtClean="0"/>
              <a:t>정의</a:t>
            </a:r>
            <a:r>
              <a:rPr lang="en-US" altLang="ko-KR" b="1" smtClean="0"/>
              <a:t>&gt;             </a:t>
            </a:r>
            <a:r>
              <a:rPr lang="en-US" altLang="ko-KR" sz="2000" b="1" smtClean="0"/>
              <a:t>R </a:t>
            </a:r>
            <a:r>
              <a:rPr lang="en-US" altLang="ko-KR" sz="2000" b="1" baseline="-25000" dirty="0" smtClean="0"/>
              <a:t>[</a:t>
            </a:r>
            <a:r>
              <a:rPr lang="ko-KR" altLang="en-US" sz="2000" b="1" baseline="-25000" dirty="0" smtClean="0"/>
              <a:t>속성</a:t>
            </a:r>
            <a:r>
              <a:rPr lang="en-US" altLang="ko-KR" sz="2000" b="1" baseline="-25000" dirty="0" smtClean="0"/>
              <a:t>r ÷ </a:t>
            </a:r>
            <a:r>
              <a:rPr lang="ko-KR" altLang="en-US" sz="2000" b="1" baseline="-25000" dirty="0" smtClean="0"/>
              <a:t>속성</a:t>
            </a:r>
            <a:r>
              <a:rPr lang="en-US" altLang="ko-KR" sz="2000" b="1" baseline="-25000" dirty="0" smtClean="0"/>
              <a:t>s]</a:t>
            </a:r>
            <a:r>
              <a:rPr lang="en-US" altLang="ko-KR" sz="2000" b="1" dirty="0" smtClean="0"/>
              <a:t> S </a:t>
            </a:r>
            <a:endParaRPr lang="ko-KR" altLang="en-US" sz="2000" b="1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48" y="3789040"/>
            <a:ext cx="6524625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2363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관계 대수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  <p:sp>
        <p:nvSpPr>
          <p:cNvPr id="8" name="내용 개체 틀 9"/>
          <p:cNvSpPr>
            <a:spLocks noGrp="1"/>
          </p:cNvSpPr>
          <p:nvPr>
            <p:ph idx="1"/>
          </p:nvPr>
        </p:nvSpPr>
        <p:spPr>
          <a:xfrm>
            <a:off x="632520" y="1052736"/>
            <a:ext cx="3191710" cy="432048"/>
          </a:xfrm>
        </p:spPr>
        <p:txBody>
          <a:bodyPr>
            <a:noAutofit/>
          </a:bodyPr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디비전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60" y="1772816"/>
            <a:ext cx="6192688" cy="4641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4844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관계 대수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28865" y="1006083"/>
            <a:ext cx="3676063" cy="576064"/>
          </a:xfrm>
          <a:prstGeom prst="rect">
            <a:avLst/>
          </a:prstGeom>
          <a:ln w="190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3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3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관계 대수 질의의 예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8" y="1772816"/>
            <a:ext cx="6048672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9" y="4005065"/>
            <a:ext cx="6048672" cy="1296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64968" y="4293096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너무어려움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69018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관계 대수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60512" y="1196752"/>
            <a:ext cx="8640960" cy="4902200"/>
          </a:xfrm>
          <a:prstGeom prst="rect">
            <a:avLst/>
          </a:prstGeom>
          <a:ln w="190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3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3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관계 대수의 한계</a:t>
            </a:r>
          </a:p>
          <a:p>
            <a:pPr marL="540000" lvl="1" indent="-180000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관계 대수는 산술 연산을 할 수 없음</a:t>
            </a:r>
          </a:p>
          <a:p>
            <a:pPr marL="540000" lvl="1" indent="-180000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집단 함수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(aggregate function)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를 지원하지 않음</a:t>
            </a:r>
          </a:p>
          <a:p>
            <a:pPr marL="540000" lvl="1" indent="-180000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정렬을 나타낼 수 없음</a:t>
            </a:r>
          </a:p>
          <a:p>
            <a:pPr marL="540000" lvl="1" indent="-180000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데이터베이스를 수정할 수 없음</a:t>
            </a:r>
          </a:p>
          <a:p>
            <a:pPr marL="540000" lvl="1" indent="-180000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프로젝션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연산의 결과에 중복된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투플을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나타내는 것이 필요할 때가 있는데 이를 명시하지 못함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endParaRPr lang="ko-KR" altLang="en-US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1385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관계 대수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07876" y="1019064"/>
            <a:ext cx="8458200" cy="864096"/>
          </a:xfrm>
          <a:prstGeom prst="rect">
            <a:avLst/>
          </a:prstGeom>
          <a:ln w="190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3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3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mtClean="0">
                <a:solidFill>
                  <a:schemeClr val="tx1"/>
                </a:solidFill>
              </a:rPr>
              <a:t>추가된 관계 대수 연산</a:t>
            </a:r>
            <a:endParaRPr lang="en-US" altLang="ko-KR" smtClean="0">
              <a:solidFill>
                <a:schemeClr val="tx1"/>
              </a:solidFill>
            </a:endParaRPr>
          </a:p>
          <a:p>
            <a:pPr mar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ko-KR" smtClean="0">
                <a:solidFill>
                  <a:schemeClr val="tx1"/>
                </a:solidFill>
              </a:rPr>
              <a:t>     </a:t>
            </a:r>
            <a:r>
              <a:rPr lang="ko-KR" altLang="en-US" sz="1800" b="0" smtClean="0">
                <a:solidFill>
                  <a:schemeClr val="tx1"/>
                </a:solidFill>
              </a:rPr>
              <a:t>관계대수의 표현력을 높이기 위해서 몇 가지 새로운 연산자들이 도입 됨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947" y="2132856"/>
            <a:ext cx="4536504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07876" y="2132856"/>
            <a:ext cx="1800200" cy="433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Char char="v"/>
            </a:pPr>
            <a:r>
              <a:rPr lang="ko-KR" altLang="en-US" b="1" smtClean="0">
                <a:latin typeface="+mn-ea"/>
                <a:ea typeface="+mn-ea"/>
              </a:rPr>
              <a:t>집단함수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40532" y="2633261"/>
            <a:ext cx="40684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+mn-ea"/>
                <a:ea typeface="+mn-ea"/>
              </a:rPr>
              <a:t>SQL</a:t>
            </a:r>
            <a:r>
              <a:rPr lang="ko-KR" altLang="en-US">
                <a:latin typeface="+mn-ea"/>
                <a:ea typeface="+mn-ea"/>
              </a:rPr>
              <a:t>은 집단 함수</a:t>
            </a:r>
            <a:r>
              <a:rPr lang="en-US" altLang="ko-KR">
                <a:latin typeface="+mn-ea"/>
                <a:ea typeface="+mn-ea"/>
              </a:rPr>
              <a:t>(</a:t>
            </a:r>
            <a:r>
              <a:rPr lang="ko-KR" altLang="en-US">
                <a:latin typeface="+mn-ea"/>
                <a:ea typeface="+mn-ea"/>
              </a:rPr>
              <a:t>열 함수라고도 함</a:t>
            </a:r>
            <a:r>
              <a:rPr lang="en-US" altLang="ko-KR">
                <a:latin typeface="+mn-ea"/>
                <a:ea typeface="+mn-ea"/>
              </a:rPr>
              <a:t>)</a:t>
            </a:r>
            <a:r>
              <a:rPr lang="ko-KR" altLang="en-US">
                <a:latin typeface="+mn-ea"/>
                <a:ea typeface="+mn-ea"/>
              </a:rPr>
              <a:t>를 사용하여 데이타베이스에서 추출된 데이타를 요약한다</a:t>
            </a:r>
            <a:r>
              <a:rPr lang="en-US" altLang="ko-KR" smtClean="0">
                <a:latin typeface="+mn-ea"/>
                <a:ea typeface="+mn-ea"/>
              </a:rPr>
              <a:t>.</a:t>
            </a:r>
          </a:p>
          <a:p>
            <a:endParaRPr lang="en-US" altLang="ko-KR">
              <a:latin typeface="+mn-ea"/>
              <a:ea typeface="+mn-ea"/>
            </a:endParaRPr>
          </a:p>
          <a:p>
            <a:r>
              <a:rPr lang="ko-KR" altLang="en-US">
                <a:latin typeface="+mn-ea"/>
                <a:ea typeface="+mn-ea"/>
              </a:rPr>
              <a:t>집단 함수 </a:t>
            </a:r>
            <a:r>
              <a:rPr lang="en-US" altLang="ko-KR">
                <a:latin typeface="+mn-ea"/>
                <a:ea typeface="+mn-ea"/>
              </a:rPr>
              <a:t>AVG()</a:t>
            </a:r>
            <a:r>
              <a:rPr lang="ko-KR" altLang="en-US">
                <a:latin typeface="+mn-ea"/>
                <a:ea typeface="+mn-ea"/>
              </a:rPr>
              <a:t>는 단일 열에 속하는 값들의 평균을 </a:t>
            </a:r>
            <a:r>
              <a:rPr lang="ko-KR" altLang="en-US" smtClean="0">
                <a:latin typeface="+mn-ea"/>
                <a:ea typeface="+mn-ea"/>
              </a:rPr>
              <a:t>구한다</a:t>
            </a:r>
            <a:r>
              <a:rPr lang="en-US" altLang="ko-KR" smtClean="0">
                <a:latin typeface="+mn-ea"/>
                <a:ea typeface="+mn-ea"/>
              </a:rPr>
              <a:t>.</a:t>
            </a:r>
            <a:endParaRPr lang="ko-KR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09707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관계 대수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67476" y="980728"/>
            <a:ext cx="8458200" cy="504056"/>
          </a:xfrm>
          <a:prstGeom prst="rect">
            <a:avLst/>
          </a:prstGeom>
          <a:ln w="190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3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3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추가된 관계 대수 연산자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계속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)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926" y="2780928"/>
            <a:ext cx="6353378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76536" y="1544245"/>
            <a:ext cx="1165704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1" indent="-285750"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Char char="v"/>
            </a:pPr>
            <a:r>
              <a:rPr lang="ko-KR" altLang="en-US" b="1">
                <a:latin typeface="+mn-ea"/>
                <a:ea typeface="+mn-ea"/>
              </a:rPr>
              <a:t>그룹화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32236" y="2024375"/>
            <a:ext cx="82412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>
                <a:latin typeface="+mn-ea"/>
                <a:ea typeface="+mn-ea"/>
              </a:rPr>
              <a:t>릴레이션은 그룹화 애트리뷰트의 값에 의해서 분할되고</a:t>
            </a:r>
            <a:r>
              <a:rPr lang="en-US" altLang="ko-KR" smtClean="0">
                <a:latin typeface="+mn-ea"/>
                <a:ea typeface="+mn-ea"/>
              </a:rPr>
              <a:t>, </a:t>
            </a:r>
            <a:r>
              <a:rPr lang="ko-KR" altLang="en-US" smtClean="0">
                <a:latin typeface="+mn-ea"/>
                <a:ea typeface="+mn-ea"/>
              </a:rPr>
              <a:t>각 그룹에 속하는 투플들에 대해서 집단함수를 적용할 수 있다</a:t>
            </a:r>
            <a:r>
              <a:rPr lang="en-US" altLang="ko-KR" smtClean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1583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416496" y="1066800"/>
            <a:ext cx="9073008" cy="5410200"/>
          </a:xfrm>
        </p:spPr>
        <p:txBody>
          <a:bodyPr>
            <a:noAutofit/>
          </a:bodyPr>
          <a:lstStyle/>
          <a:p>
            <a:pPr marL="180000" indent="-180000">
              <a:spcBef>
                <a:spcPts val="0"/>
              </a:spcBef>
            </a:pPr>
            <a:r>
              <a:rPr lang="ko-KR" altLang="en-US" sz="1700" smtClean="0">
                <a:solidFill>
                  <a:schemeClr val="tx1"/>
                </a:solidFill>
              </a:rPr>
              <a:t> 대수</a:t>
            </a:r>
            <a:endParaRPr lang="en-US" altLang="ko-KR" sz="1700" dirty="0" smtClean="0">
              <a:solidFill>
                <a:schemeClr val="tx1"/>
              </a:solidFill>
            </a:endParaRPr>
          </a:p>
          <a:p>
            <a:pPr marL="540000" lvl="1" indent="-180000">
              <a:spcBef>
                <a:spcPts val="0"/>
              </a:spcBef>
            </a:pPr>
            <a:r>
              <a:rPr lang="ko-KR" altLang="en-US" sz="1700" dirty="0" smtClean="0"/>
              <a:t>수 대신 문자를 사용해서 문제를 쉽게 하고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수학적인 법칙을 간단하고 명확하게 </a:t>
            </a:r>
            <a:r>
              <a:rPr lang="ko-KR" altLang="en-US" sz="1700" smtClean="0"/>
              <a:t>표현하는 것</a:t>
            </a:r>
            <a:endParaRPr lang="en-US" altLang="ko-KR" sz="1700" dirty="0" smtClean="0"/>
          </a:p>
          <a:p>
            <a:pPr marL="180000" indent="-180000">
              <a:spcBef>
                <a:spcPts val="1200"/>
              </a:spcBef>
            </a:pPr>
            <a:r>
              <a:rPr lang="ko-KR" altLang="en-US" sz="1700" smtClean="0">
                <a:solidFill>
                  <a:schemeClr val="tx1"/>
                </a:solidFill>
              </a:rPr>
              <a:t> 관계 </a:t>
            </a:r>
            <a:r>
              <a:rPr lang="ko-KR" altLang="en-US" sz="1700" dirty="0" smtClean="0">
                <a:solidFill>
                  <a:schemeClr val="tx1"/>
                </a:solidFill>
              </a:rPr>
              <a:t>대수</a:t>
            </a:r>
            <a:endParaRPr lang="en-US" altLang="ko-KR" sz="1700" dirty="0" smtClean="0">
              <a:solidFill>
                <a:schemeClr val="tx1"/>
              </a:solidFill>
            </a:endParaRPr>
          </a:p>
          <a:p>
            <a:pPr marL="540000" lvl="1" indent="-180000">
              <a:spcBef>
                <a:spcPts val="0"/>
              </a:spcBef>
            </a:pPr>
            <a:r>
              <a:rPr lang="ko-KR" altLang="en-US" sz="1700" smtClean="0"/>
              <a:t>기본적인 연산자들의 집합으로 이루어 진다</a:t>
            </a:r>
            <a:r>
              <a:rPr lang="en-US" altLang="ko-KR" sz="1700" smtClean="0"/>
              <a:t>.</a:t>
            </a:r>
          </a:p>
          <a:p>
            <a:pPr marL="540000" lvl="1" indent="-180000">
              <a:spcBef>
                <a:spcPts val="0"/>
              </a:spcBef>
            </a:pPr>
            <a:r>
              <a:rPr lang="ko-KR" altLang="en-US" sz="1700" smtClean="0"/>
              <a:t>하나의 관계 연산은 한 개 이상의 입력 릴레이션에 연산자를 적용하여 새로운 릴레이션 하나를 결과로 생성한다</a:t>
            </a:r>
            <a:r>
              <a:rPr lang="en-US" altLang="ko-KR" sz="1700" smtClean="0"/>
              <a:t>. </a:t>
            </a:r>
            <a:r>
              <a:rPr lang="ko-KR" altLang="en-US" sz="1700" smtClean="0"/>
              <a:t>이는 산술연산과 원리면에서 유사하다</a:t>
            </a:r>
            <a:r>
              <a:rPr lang="en-US" altLang="ko-KR" sz="1700" smtClean="0"/>
              <a:t>.</a:t>
            </a:r>
          </a:p>
          <a:p>
            <a:pPr marL="540000" lvl="1" indent="-180000">
              <a:spcBef>
                <a:spcPts val="0"/>
              </a:spcBef>
            </a:pPr>
            <a:r>
              <a:rPr lang="ko-KR" altLang="en-US" sz="1700" smtClean="0"/>
              <a:t>즉</a:t>
            </a:r>
            <a:r>
              <a:rPr lang="en-US" altLang="ko-KR" sz="1700" smtClean="0"/>
              <a:t>, </a:t>
            </a:r>
            <a:r>
              <a:rPr lang="ko-KR" altLang="en-US" sz="1700" smtClean="0"/>
              <a:t>데이터베이스에 </a:t>
            </a:r>
            <a:r>
              <a:rPr lang="ko-KR" altLang="en-US" sz="1700" dirty="0" smtClean="0"/>
              <a:t>저장된 데이터를 문자와 사용한 연산을 통해 요청한 </a:t>
            </a:r>
            <a:r>
              <a:rPr lang="ko-KR" altLang="en-US" sz="1700" smtClean="0"/>
              <a:t>데이터를 </a:t>
            </a:r>
            <a:endParaRPr lang="en-US" altLang="ko-KR" sz="1700" smtClean="0"/>
          </a:p>
          <a:p>
            <a:pPr marL="360000" lvl="1" indent="0">
              <a:spcBef>
                <a:spcPts val="0"/>
              </a:spcBef>
              <a:buNone/>
            </a:pPr>
            <a:r>
              <a:rPr lang="ko-KR" altLang="en-US" sz="1700" smtClean="0"/>
              <a:t>   정보화하여 </a:t>
            </a:r>
            <a:r>
              <a:rPr lang="ko-KR" altLang="en-US" sz="1700" dirty="0" smtClean="0"/>
              <a:t>얻을 </a:t>
            </a:r>
            <a:r>
              <a:rPr lang="ko-KR" altLang="en-US" sz="1700" smtClean="0"/>
              <a:t>수 있는데 </a:t>
            </a:r>
            <a:r>
              <a:rPr lang="ko-KR" altLang="en-US" sz="1700" dirty="0" smtClean="0"/>
              <a:t>그 원리가 산술 </a:t>
            </a:r>
            <a:r>
              <a:rPr lang="ko-KR" altLang="en-US" sz="1700" smtClean="0"/>
              <a:t>연산자와 유사</a:t>
            </a:r>
            <a:endParaRPr lang="en-US" altLang="ko-KR" sz="1700" dirty="0" smtClean="0"/>
          </a:p>
          <a:p>
            <a:pPr marL="180000" indent="-180000">
              <a:spcBef>
                <a:spcPts val="1200"/>
              </a:spcBef>
            </a:pPr>
            <a:r>
              <a:rPr lang="ko-KR" altLang="en-US" sz="1700" smtClean="0">
                <a:solidFill>
                  <a:schemeClr val="tx1"/>
                </a:solidFill>
              </a:rPr>
              <a:t> 순수 </a:t>
            </a:r>
            <a:r>
              <a:rPr lang="ko-KR" altLang="en-US" sz="1700" dirty="0" smtClean="0">
                <a:solidFill>
                  <a:schemeClr val="tx1"/>
                </a:solidFill>
              </a:rPr>
              <a:t>관계 연산자</a:t>
            </a:r>
            <a:endParaRPr lang="en-US" altLang="ko-KR" sz="1700" dirty="0" smtClean="0">
              <a:solidFill>
                <a:schemeClr val="tx1"/>
              </a:solidFill>
            </a:endParaRPr>
          </a:p>
          <a:p>
            <a:pPr marL="540000" lvl="1" indent="-180000">
              <a:spcBef>
                <a:spcPts val="0"/>
              </a:spcBef>
            </a:pPr>
            <a:r>
              <a:rPr lang="en-US" altLang="ko-KR" sz="1700" dirty="0" smtClean="0"/>
              <a:t>SELECT, PROJECT, JOIN</a:t>
            </a:r>
            <a:r>
              <a:rPr lang="en-US" altLang="ko-KR" sz="1700" smtClean="0"/>
              <a:t>, DI­VISION</a:t>
            </a:r>
            <a:endParaRPr lang="en-US" altLang="ko-KR" sz="1700" dirty="0" smtClean="0"/>
          </a:p>
          <a:p>
            <a:pPr marL="180000" indent="-180000">
              <a:spcBef>
                <a:spcPts val="1200"/>
              </a:spcBef>
            </a:pPr>
            <a:r>
              <a:rPr lang="ko-KR" altLang="en-US" sz="1700" smtClean="0">
                <a:solidFill>
                  <a:schemeClr val="tx1"/>
                </a:solidFill>
              </a:rPr>
              <a:t> 일반 </a:t>
            </a:r>
            <a:r>
              <a:rPr lang="ko-KR" altLang="en-US" sz="1700" dirty="0" smtClean="0">
                <a:solidFill>
                  <a:schemeClr val="tx1"/>
                </a:solidFill>
              </a:rPr>
              <a:t>집합 연산자</a:t>
            </a:r>
            <a:endParaRPr lang="en-US" altLang="ko-KR" sz="1700" dirty="0" smtClean="0">
              <a:solidFill>
                <a:schemeClr val="tx1"/>
              </a:solidFill>
            </a:endParaRPr>
          </a:p>
          <a:p>
            <a:pPr marL="540000" lvl="1" indent="-180000">
              <a:spcBef>
                <a:spcPts val="0"/>
              </a:spcBef>
            </a:pPr>
            <a:r>
              <a:rPr lang="ko-KR" altLang="en-US" sz="1700" dirty="0" smtClean="0"/>
              <a:t>합집합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교집합</a:t>
            </a:r>
            <a:r>
              <a:rPr lang="en-US" altLang="ko-KR" sz="1700" dirty="0" smtClean="0"/>
              <a:t>, </a:t>
            </a:r>
            <a:r>
              <a:rPr lang="ko-KR" altLang="en-US" sz="1700" dirty="0" err="1" smtClean="0"/>
              <a:t>차집합</a:t>
            </a:r>
            <a:r>
              <a:rPr lang="en-US" altLang="ko-KR" sz="1700" dirty="0" smtClean="0"/>
              <a:t>, </a:t>
            </a:r>
            <a:r>
              <a:rPr lang="ko-KR" altLang="en-US" sz="1700" dirty="0" err="1" smtClean="0"/>
              <a:t>카티션</a:t>
            </a:r>
            <a:r>
              <a:rPr lang="ko-KR" altLang="en-US" sz="1700" dirty="0" smtClean="0"/>
              <a:t> </a:t>
            </a:r>
            <a:r>
              <a:rPr lang="ko-KR" altLang="en-US" sz="1700" dirty="0" err="1" smtClean="0"/>
              <a:t>프로덕트</a:t>
            </a:r>
            <a:r>
              <a:rPr lang="en-US" altLang="ko-KR" sz="1700" dirty="0" smtClean="0"/>
              <a:t>(Cartesian Product)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관계 대수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관계 대수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  <p:sp>
        <p:nvSpPr>
          <p:cNvPr id="2" name="직사각형 1"/>
          <p:cNvSpPr/>
          <p:nvPr/>
        </p:nvSpPr>
        <p:spPr>
          <a:xfrm>
            <a:off x="707096" y="1908085"/>
            <a:ext cx="9073008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80000" latinLnBrk="1">
              <a:spcAft>
                <a:spcPts val="0"/>
              </a:spcAft>
              <a:buClr>
                <a:srgbClr val="FF0000"/>
              </a:buClr>
              <a:buSzPct val="120000"/>
              <a:buFont typeface="Wingdings" pitchFamily="2" charset="2"/>
              <a:buChar char="§"/>
            </a:pPr>
            <a:r>
              <a:rPr lang="ko-KR" altLang="en-US" sz="1700">
                <a:latin typeface="+mn-ea"/>
                <a:ea typeface="+mn-ea"/>
              </a:rPr>
              <a:t>외부조인</a:t>
            </a:r>
            <a:r>
              <a:rPr lang="en-US" altLang="ko-KR" sz="1700">
                <a:latin typeface="+mn-ea"/>
                <a:ea typeface="+mn-ea"/>
              </a:rPr>
              <a:t>(outer join)</a:t>
            </a:r>
            <a:r>
              <a:rPr lang="ko-KR" altLang="en-US" sz="1700">
                <a:latin typeface="+mn-ea"/>
                <a:ea typeface="+mn-ea"/>
              </a:rPr>
              <a:t>은 </a:t>
            </a:r>
            <a:r>
              <a:rPr lang="ko-KR" altLang="en-US" sz="1700" b="1">
                <a:latin typeface="+mn-ea"/>
                <a:ea typeface="+mn-ea"/>
              </a:rPr>
              <a:t>확장된 조인연산</a:t>
            </a:r>
            <a:r>
              <a:rPr lang="en-US" altLang="ko-KR" sz="1700" b="1">
                <a:latin typeface="+mn-ea"/>
                <a:ea typeface="+mn-ea"/>
              </a:rPr>
              <a:t>(extended join operation</a:t>
            </a:r>
            <a:r>
              <a:rPr lang="en-US" altLang="ko-KR" sz="1700" b="1" smtClean="0">
                <a:latin typeface="+mn-ea"/>
                <a:ea typeface="+mn-ea"/>
              </a:rPr>
              <a:t>)</a:t>
            </a:r>
            <a:r>
              <a:rPr lang="ko-KR" altLang="en-US" sz="1700" smtClean="0">
                <a:latin typeface="+mn-ea"/>
                <a:ea typeface="+mn-ea"/>
              </a:rPr>
              <a:t>이다</a:t>
            </a:r>
            <a:r>
              <a:rPr lang="en-US" altLang="ko-KR" sz="1700">
                <a:latin typeface="+mn-ea"/>
                <a:ea typeface="+mn-ea"/>
              </a:rPr>
              <a:t>.</a:t>
            </a:r>
            <a:endParaRPr lang="ko-KR" altLang="en-US" sz="1700">
              <a:latin typeface="+mn-ea"/>
              <a:ea typeface="+mn-ea"/>
            </a:endParaRPr>
          </a:p>
          <a:p>
            <a:pPr latinLnBrk="1">
              <a:spcAft>
                <a:spcPts val="0"/>
              </a:spcAft>
              <a:buClr>
                <a:srgbClr val="FF0000"/>
              </a:buClr>
              <a:buSzPct val="120000"/>
            </a:pPr>
            <a:r>
              <a:rPr lang="ko-KR" altLang="en-US" sz="1700" smtClean="0">
                <a:latin typeface="+mn-ea"/>
                <a:ea typeface="+mn-ea"/>
              </a:rPr>
              <a:t>   자연조인</a:t>
            </a:r>
            <a:r>
              <a:rPr lang="en-US" altLang="ko-KR" sz="1700">
                <a:latin typeface="+mn-ea"/>
                <a:ea typeface="+mn-ea"/>
              </a:rPr>
              <a:t>(natural join)</a:t>
            </a:r>
            <a:r>
              <a:rPr lang="ko-KR" altLang="en-US" sz="1700">
                <a:latin typeface="+mn-ea"/>
                <a:ea typeface="+mn-ea"/>
              </a:rPr>
              <a:t>으로는 뭔가 부족한 것이 있어서 </a:t>
            </a:r>
            <a:r>
              <a:rPr lang="ko-KR" altLang="en-US" sz="1700" b="1" smtClean="0">
                <a:latin typeface="+mn-ea"/>
                <a:ea typeface="+mn-ea"/>
              </a:rPr>
              <a:t>확장</a:t>
            </a:r>
            <a:r>
              <a:rPr lang="en-US" altLang="ko-KR" sz="1700" b="1">
                <a:latin typeface="+mn-ea"/>
                <a:ea typeface="+mn-ea"/>
              </a:rPr>
              <a:t>(extension</a:t>
            </a:r>
            <a:r>
              <a:rPr lang="en-US" altLang="ko-KR" sz="1700" b="1" smtClean="0">
                <a:latin typeface="+mn-ea"/>
                <a:ea typeface="+mn-ea"/>
              </a:rPr>
              <a:t>)</a:t>
            </a:r>
            <a:r>
              <a:rPr lang="ko-KR" altLang="en-US" sz="1700" smtClean="0">
                <a:latin typeface="+mn-ea"/>
                <a:ea typeface="+mn-ea"/>
              </a:rPr>
              <a:t>을 </a:t>
            </a:r>
            <a:r>
              <a:rPr lang="ko-KR" altLang="en-US" sz="1700">
                <a:latin typeface="+mn-ea"/>
                <a:ea typeface="+mn-ea"/>
              </a:rPr>
              <a:t>했겠지요</a:t>
            </a:r>
            <a:r>
              <a:rPr lang="en-US" altLang="ko-KR" sz="1700">
                <a:latin typeface="+mn-ea"/>
                <a:ea typeface="+mn-ea"/>
              </a:rPr>
              <a:t>.</a:t>
            </a:r>
            <a:endParaRPr lang="ko-KR" altLang="en-US" sz="1700">
              <a:latin typeface="+mn-ea"/>
              <a:ea typeface="+mn-ea"/>
            </a:endParaRPr>
          </a:p>
          <a:p>
            <a:pPr latinLnBrk="1">
              <a:spcAft>
                <a:spcPts val="600"/>
              </a:spcAft>
              <a:buClr>
                <a:srgbClr val="FF0000"/>
              </a:buClr>
              <a:buSzPct val="120000"/>
            </a:pPr>
            <a:r>
              <a:rPr lang="ko-KR" altLang="en-US" sz="1700" smtClean="0">
                <a:latin typeface="+mn-ea"/>
                <a:ea typeface="+mn-ea"/>
              </a:rPr>
              <a:t>   무엇이 부족했을까</a:t>
            </a:r>
            <a:r>
              <a:rPr lang="en-US" altLang="ko-KR" sz="1700" smtClean="0">
                <a:latin typeface="+mn-ea"/>
                <a:ea typeface="+mn-ea"/>
              </a:rPr>
              <a:t>?</a:t>
            </a:r>
            <a:endParaRPr lang="ko-KR" altLang="en-US" sz="1700">
              <a:latin typeface="+mn-ea"/>
              <a:ea typeface="+mn-ea"/>
            </a:endParaRPr>
          </a:p>
          <a:p>
            <a:pPr marL="180000" indent="-180000" latinLnBrk="1">
              <a:spcAft>
                <a:spcPts val="0"/>
              </a:spcAft>
              <a:buClr>
                <a:srgbClr val="FF0000"/>
              </a:buClr>
              <a:buSzPct val="120000"/>
              <a:buFont typeface="Wingdings" pitchFamily="2" charset="2"/>
              <a:buChar char="§"/>
            </a:pPr>
            <a:r>
              <a:rPr lang="ko-KR" altLang="en-US" sz="1700">
                <a:latin typeface="+mn-ea"/>
                <a:ea typeface="+mn-ea"/>
              </a:rPr>
              <a:t>릴레이션의 하나의 투플은 보존하고 관리할 가치가 있는 정보의 </a:t>
            </a:r>
            <a:r>
              <a:rPr lang="ko-KR" altLang="en-US" sz="1700" smtClean="0">
                <a:latin typeface="+mn-ea"/>
                <a:ea typeface="+mn-ea"/>
              </a:rPr>
              <a:t>집합체이다</a:t>
            </a:r>
            <a:r>
              <a:rPr lang="en-US" altLang="ko-KR" sz="1700">
                <a:latin typeface="+mn-ea"/>
                <a:ea typeface="+mn-ea"/>
              </a:rPr>
              <a:t>.</a:t>
            </a:r>
            <a:endParaRPr lang="ko-KR" altLang="en-US" sz="1700">
              <a:latin typeface="+mn-ea"/>
              <a:ea typeface="+mn-ea"/>
            </a:endParaRPr>
          </a:p>
          <a:p>
            <a:pPr latinLnBrk="1">
              <a:spcAft>
                <a:spcPts val="0"/>
              </a:spcAft>
              <a:buClr>
                <a:srgbClr val="FF0000"/>
              </a:buClr>
              <a:buSzPct val="120000"/>
            </a:pPr>
            <a:r>
              <a:rPr lang="ko-KR" altLang="en-US" sz="1700" smtClean="0">
                <a:latin typeface="+mn-ea"/>
                <a:ea typeface="+mn-ea"/>
              </a:rPr>
              <a:t>   하나라도 </a:t>
            </a:r>
            <a:r>
              <a:rPr lang="ko-KR" altLang="en-US" sz="1700">
                <a:latin typeface="+mn-ea"/>
                <a:ea typeface="+mn-ea"/>
              </a:rPr>
              <a:t>그냥 버릴게 없는</a:t>
            </a:r>
            <a:r>
              <a:rPr lang="en-US" altLang="ko-KR" sz="1700">
                <a:latin typeface="+mn-ea"/>
                <a:ea typeface="+mn-ea"/>
              </a:rPr>
              <a:t>, </a:t>
            </a:r>
            <a:r>
              <a:rPr lang="ko-KR" altLang="en-US" sz="1700">
                <a:latin typeface="+mn-ea"/>
                <a:ea typeface="+mn-ea"/>
              </a:rPr>
              <a:t>우리에게 꼭 필요한 ‘정보’들인 </a:t>
            </a:r>
            <a:r>
              <a:rPr lang="ko-KR" altLang="en-US" sz="1700" smtClean="0">
                <a:latin typeface="+mn-ea"/>
                <a:ea typeface="+mn-ea"/>
              </a:rPr>
              <a:t>것이다</a:t>
            </a:r>
            <a:r>
              <a:rPr lang="en-US" altLang="ko-KR" sz="1700">
                <a:latin typeface="+mn-ea"/>
                <a:ea typeface="+mn-ea"/>
              </a:rPr>
              <a:t>.</a:t>
            </a:r>
            <a:endParaRPr lang="ko-KR" altLang="en-US" sz="1700">
              <a:latin typeface="+mn-ea"/>
              <a:ea typeface="+mn-ea"/>
            </a:endParaRPr>
          </a:p>
          <a:p>
            <a:pPr latinLnBrk="1">
              <a:spcAft>
                <a:spcPts val="0"/>
              </a:spcAft>
              <a:buClr>
                <a:srgbClr val="FF0000"/>
              </a:buClr>
              <a:buSzPct val="120000"/>
            </a:pPr>
            <a:r>
              <a:rPr lang="ko-KR" altLang="en-US" sz="1700" smtClean="0">
                <a:latin typeface="+mn-ea"/>
                <a:ea typeface="+mn-ea"/>
              </a:rPr>
              <a:t>   그러나 </a:t>
            </a:r>
            <a:r>
              <a:rPr lang="ko-KR" altLang="en-US" sz="1700">
                <a:latin typeface="+mn-ea"/>
                <a:ea typeface="+mn-ea"/>
              </a:rPr>
              <a:t>자연조인 등의 일반조인연산을 하면</a:t>
            </a:r>
            <a:r>
              <a:rPr lang="en-US" altLang="ko-KR" sz="1700">
                <a:latin typeface="+mn-ea"/>
                <a:ea typeface="+mn-ea"/>
              </a:rPr>
              <a:t>, </a:t>
            </a:r>
            <a:r>
              <a:rPr lang="ko-KR" altLang="en-US" sz="1700">
                <a:latin typeface="+mn-ea"/>
                <a:ea typeface="+mn-ea"/>
              </a:rPr>
              <a:t>공통된 속성을 매개로 하지 않는 </a:t>
            </a:r>
            <a:r>
              <a:rPr lang="ko-KR" altLang="en-US" sz="1700" smtClean="0">
                <a:latin typeface="+mn-ea"/>
                <a:ea typeface="+mn-ea"/>
              </a:rPr>
              <a:t>투플들은</a:t>
            </a:r>
            <a:endParaRPr lang="en-US" altLang="ko-KR" sz="1700" smtClean="0">
              <a:latin typeface="+mn-ea"/>
              <a:ea typeface="+mn-ea"/>
            </a:endParaRPr>
          </a:p>
          <a:p>
            <a:pPr latinLnBrk="1">
              <a:spcAft>
                <a:spcPts val="600"/>
              </a:spcAft>
              <a:buClr>
                <a:srgbClr val="FF0000"/>
              </a:buClr>
              <a:buSzPct val="120000"/>
            </a:pPr>
            <a:r>
              <a:rPr lang="en-US" altLang="ko-KR" sz="1700">
                <a:latin typeface="+mn-ea"/>
                <a:ea typeface="+mn-ea"/>
              </a:rPr>
              <a:t> </a:t>
            </a:r>
            <a:r>
              <a:rPr lang="en-US" altLang="ko-KR" sz="1700" smtClean="0">
                <a:latin typeface="+mn-ea"/>
                <a:ea typeface="+mn-ea"/>
              </a:rPr>
              <a:t> </a:t>
            </a:r>
            <a:r>
              <a:rPr lang="ko-KR" altLang="en-US" sz="1700" smtClean="0">
                <a:latin typeface="+mn-ea"/>
                <a:ea typeface="+mn-ea"/>
              </a:rPr>
              <a:t> </a:t>
            </a:r>
            <a:r>
              <a:rPr lang="ko-KR" altLang="en-US" sz="1700">
                <a:latin typeface="+mn-ea"/>
                <a:ea typeface="+mn-ea"/>
              </a:rPr>
              <a:t>모두 </a:t>
            </a:r>
            <a:r>
              <a:rPr lang="ko-KR" altLang="en-US" sz="1700" smtClean="0">
                <a:latin typeface="+mn-ea"/>
                <a:ea typeface="+mn-ea"/>
              </a:rPr>
              <a:t>버려진다</a:t>
            </a:r>
            <a:r>
              <a:rPr lang="en-US" altLang="ko-KR" sz="1700">
                <a:latin typeface="+mn-ea"/>
                <a:ea typeface="+mn-ea"/>
              </a:rPr>
              <a:t>. </a:t>
            </a:r>
            <a:endParaRPr lang="en-US" altLang="ko-KR" sz="1700" smtClean="0">
              <a:latin typeface="+mn-ea"/>
              <a:ea typeface="+mn-ea"/>
            </a:endParaRPr>
          </a:p>
          <a:p>
            <a:pPr marL="180000" indent="-180000" latinLnBrk="1">
              <a:spcAft>
                <a:spcPts val="0"/>
              </a:spcAft>
              <a:buClr>
                <a:srgbClr val="FF0000"/>
              </a:buClr>
              <a:buSzPct val="120000"/>
              <a:buFont typeface="Wingdings" pitchFamily="2" charset="2"/>
              <a:buChar char="§"/>
            </a:pPr>
            <a:r>
              <a:rPr lang="ko-KR" altLang="en-US" sz="1700" smtClean="0">
                <a:latin typeface="+mn-ea"/>
                <a:ea typeface="+mn-ea"/>
              </a:rPr>
              <a:t>경우에 </a:t>
            </a:r>
            <a:r>
              <a:rPr lang="ko-KR" altLang="en-US" sz="1700">
                <a:latin typeface="+mn-ea"/>
                <a:ea typeface="+mn-ea"/>
              </a:rPr>
              <a:t>따라서 공통된 속성은 아니더라도 이 정보를 남기고 싶을 경우 어떻게 해야 </a:t>
            </a:r>
            <a:r>
              <a:rPr lang="ko-KR" altLang="en-US" sz="1700" smtClean="0">
                <a:latin typeface="+mn-ea"/>
                <a:ea typeface="+mn-ea"/>
              </a:rPr>
              <a:t>할까</a:t>
            </a:r>
            <a:r>
              <a:rPr lang="en-US" altLang="ko-KR" sz="1700" smtClean="0">
                <a:latin typeface="+mn-ea"/>
                <a:ea typeface="+mn-ea"/>
              </a:rPr>
              <a:t>?</a:t>
            </a:r>
            <a:endParaRPr lang="ko-KR" altLang="en-US" sz="1700">
              <a:latin typeface="+mn-ea"/>
              <a:ea typeface="+mn-ea"/>
            </a:endParaRPr>
          </a:p>
          <a:p>
            <a:pPr latinLnBrk="1">
              <a:spcAft>
                <a:spcPts val="0"/>
              </a:spcAft>
              <a:buClr>
                <a:srgbClr val="FF0000"/>
              </a:buClr>
              <a:buSzPct val="120000"/>
            </a:pPr>
            <a:r>
              <a:rPr lang="ko-KR" altLang="en-US" sz="1700" smtClean="0">
                <a:latin typeface="+mn-ea"/>
                <a:ea typeface="+mn-ea"/>
              </a:rPr>
              <a:t>   바로 </a:t>
            </a:r>
            <a:r>
              <a:rPr lang="ko-KR" altLang="en-US" sz="1700">
                <a:latin typeface="+mn-ea"/>
                <a:ea typeface="+mn-ea"/>
              </a:rPr>
              <a:t>이 해결책을 </a:t>
            </a:r>
            <a:r>
              <a:rPr lang="ko-KR" altLang="en-US" sz="1700" b="1">
                <a:latin typeface="+mn-ea"/>
                <a:ea typeface="+mn-ea"/>
              </a:rPr>
              <a:t>외부조인</a:t>
            </a:r>
            <a:r>
              <a:rPr lang="en-US" altLang="ko-KR" sz="1700" b="1">
                <a:latin typeface="+mn-ea"/>
                <a:ea typeface="+mn-ea"/>
              </a:rPr>
              <a:t>(outer join)</a:t>
            </a:r>
            <a:r>
              <a:rPr lang="ko-KR" altLang="en-US" sz="1700">
                <a:latin typeface="+mn-ea"/>
                <a:ea typeface="+mn-ea"/>
              </a:rPr>
              <a:t>이 가져다 </a:t>
            </a:r>
            <a:r>
              <a:rPr lang="ko-KR" altLang="en-US" sz="1700" smtClean="0">
                <a:latin typeface="+mn-ea"/>
                <a:ea typeface="+mn-ea"/>
              </a:rPr>
              <a:t>준다</a:t>
            </a:r>
            <a:r>
              <a:rPr lang="en-US" altLang="ko-KR" sz="1700" smtClean="0">
                <a:latin typeface="+mn-ea"/>
                <a:ea typeface="+mn-ea"/>
              </a:rPr>
              <a:t>.</a:t>
            </a:r>
            <a:endParaRPr lang="ko-KR" altLang="en-US" sz="1700" smtClean="0">
              <a:latin typeface="+mn-ea"/>
              <a:ea typeface="+mn-ea"/>
            </a:endParaRPr>
          </a:p>
          <a:p>
            <a:pPr latinLnBrk="1">
              <a:spcAft>
                <a:spcPts val="0"/>
              </a:spcAft>
              <a:buClr>
                <a:srgbClr val="FF0000"/>
              </a:buClr>
              <a:buSzPct val="120000"/>
            </a:pPr>
            <a:r>
              <a:rPr lang="ko-KR" altLang="en-US" sz="1700" smtClean="0">
                <a:latin typeface="+mn-ea"/>
                <a:ea typeface="+mn-ea"/>
              </a:rPr>
              <a:t>   공통된 속성을 매개로 하는 정보는 아니더라도 버리지 않고 연산의 결과 릴레이션에 </a:t>
            </a:r>
            <a:endParaRPr lang="en-US" altLang="ko-KR" sz="1700" smtClean="0">
              <a:latin typeface="+mn-ea"/>
              <a:ea typeface="+mn-ea"/>
            </a:endParaRPr>
          </a:p>
          <a:p>
            <a:pPr latinLnBrk="1">
              <a:spcAft>
                <a:spcPts val="600"/>
              </a:spcAft>
              <a:buClr>
                <a:srgbClr val="FF0000"/>
              </a:buClr>
              <a:buSzPct val="120000"/>
            </a:pPr>
            <a:r>
              <a:rPr lang="en-US" altLang="ko-KR" sz="1700">
                <a:latin typeface="+mn-ea"/>
                <a:ea typeface="+mn-ea"/>
              </a:rPr>
              <a:t> </a:t>
            </a:r>
            <a:r>
              <a:rPr lang="en-US" altLang="ko-KR" sz="1700" smtClean="0">
                <a:latin typeface="+mn-ea"/>
                <a:ea typeface="+mn-ea"/>
              </a:rPr>
              <a:t>  </a:t>
            </a:r>
            <a:r>
              <a:rPr lang="ko-KR" altLang="en-US" sz="1700" smtClean="0">
                <a:latin typeface="+mn-ea"/>
                <a:ea typeface="+mn-ea"/>
              </a:rPr>
              <a:t>정보를 남겨 두는 것이다</a:t>
            </a:r>
            <a:r>
              <a:rPr lang="en-US" altLang="ko-KR" sz="1700" smtClean="0">
                <a:latin typeface="+mn-ea"/>
                <a:ea typeface="+mn-ea"/>
              </a:rPr>
              <a:t>.</a:t>
            </a:r>
          </a:p>
          <a:p>
            <a:pPr marL="180000" lvl="2" indent="-180000">
              <a:spcAft>
                <a:spcPts val="600"/>
              </a:spcAft>
              <a:buClr>
                <a:srgbClr val="FF0000"/>
              </a:buClr>
              <a:buSzPct val="120000"/>
              <a:buFont typeface="Wingdings" pitchFamily="2" charset="2"/>
              <a:buChar char="§"/>
            </a:pPr>
            <a:r>
              <a:rPr lang="ko-KR" altLang="en-US" sz="1700" smtClean="0">
                <a:latin typeface="+mn-ea"/>
                <a:ea typeface="+mn-ea"/>
              </a:rPr>
              <a:t>두 </a:t>
            </a:r>
            <a:r>
              <a:rPr lang="ko-KR" altLang="en-US" sz="1700">
                <a:latin typeface="+mn-ea"/>
                <a:ea typeface="+mn-ea"/>
              </a:rPr>
              <a:t>릴레이션에서 대응되는 투플들을 결합하면서</a:t>
            </a:r>
            <a:r>
              <a:rPr lang="en-US" altLang="ko-KR" sz="1700">
                <a:latin typeface="+mn-ea"/>
                <a:ea typeface="+mn-ea"/>
              </a:rPr>
              <a:t>, </a:t>
            </a:r>
            <a:r>
              <a:rPr lang="ko-KR" altLang="en-US" sz="1700">
                <a:latin typeface="+mn-ea"/>
                <a:ea typeface="+mn-ea"/>
              </a:rPr>
              <a:t>대응되는 투플을 갖지 않는 투플과 조인 애트리뷰트에 널값을 갖는 투플도 결과에 포함시킴</a:t>
            </a:r>
          </a:p>
          <a:p>
            <a:pPr marL="180000" lvl="2" indent="-180000">
              <a:spcAft>
                <a:spcPts val="0"/>
              </a:spcAft>
              <a:buClr>
                <a:srgbClr val="FF0000"/>
              </a:buClr>
              <a:buSzPct val="120000"/>
              <a:buFont typeface="Wingdings" pitchFamily="2" charset="2"/>
              <a:buChar char="§"/>
            </a:pPr>
            <a:r>
              <a:rPr lang="ko-KR" altLang="en-US" sz="1700">
                <a:latin typeface="+mn-ea"/>
                <a:ea typeface="+mn-ea"/>
              </a:rPr>
              <a:t> 왼쪽 외부 조인</a:t>
            </a:r>
            <a:r>
              <a:rPr lang="en-US" altLang="ko-KR" sz="1700">
                <a:latin typeface="+mn-ea"/>
                <a:ea typeface="+mn-ea"/>
              </a:rPr>
              <a:t>(left outer join), </a:t>
            </a:r>
            <a:r>
              <a:rPr lang="ko-KR" altLang="en-US" sz="1700">
                <a:latin typeface="+mn-ea"/>
                <a:ea typeface="+mn-ea"/>
              </a:rPr>
              <a:t>오른쪽 외부 조인</a:t>
            </a:r>
            <a:r>
              <a:rPr lang="en-US" altLang="ko-KR" sz="1700">
                <a:latin typeface="+mn-ea"/>
                <a:ea typeface="+mn-ea"/>
              </a:rPr>
              <a:t>(right outer join), </a:t>
            </a:r>
            <a:r>
              <a:rPr lang="ko-KR" altLang="en-US" sz="1700">
                <a:latin typeface="+mn-ea"/>
                <a:ea typeface="+mn-ea"/>
              </a:rPr>
              <a:t>완전 외부 조인</a:t>
            </a:r>
            <a:r>
              <a:rPr lang="en-US" altLang="ko-KR" sz="1700">
                <a:latin typeface="+mn-ea"/>
                <a:ea typeface="+mn-ea"/>
              </a:rPr>
              <a:t>(full outer join)</a:t>
            </a:r>
          </a:p>
          <a:p>
            <a:pPr latinLnBrk="1"/>
            <a:endParaRPr lang="ko-KR" altLang="en-US" sz="1700"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88504" y="980728"/>
            <a:ext cx="8458200" cy="504056"/>
          </a:xfrm>
          <a:prstGeom prst="rect">
            <a:avLst/>
          </a:prstGeom>
          <a:ln w="190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3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3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추가된 관계 대수 연산자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계속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)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2520" y="1412773"/>
            <a:ext cx="1478290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1" indent="-285750"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Char char="v"/>
            </a:pPr>
            <a:r>
              <a:rPr lang="ko-KR" altLang="en-US" b="1" smtClean="0">
                <a:latin typeface="+mn-ea"/>
                <a:ea typeface="+mn-ea"/>
              </a:rPr>
              <a:t>외부 조인</a:t>
            </a:r>
            <a:endParaRPr lang="ko-KR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711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관계 대수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60512" y="1052736"/>
            <a:ext cx="8458200" cy="1440160"/>
          </a:xfrm>
          <a:prstGeom prst="rect">
            <a:avLst/>
          </a:prstGeom>
          <a:ln w="190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3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3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왼쪽 외부 조인</a:t>
            </a:r>
          </a:p>
          <a:p>
            <a:pPr marL="540000" lvl="1" indent="-18000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릴레이션 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R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S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의 왼쪽 외부 조인 연산은 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R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의 모든 투플들을 결과에 포함시키고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만일 릴레이션 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S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에 관련된 투플이 없으면 결과 릴레이션에서 릴레이션 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S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의 애트리뷰트들은 널값으로 채움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89788" y="2529204"/>
            <a:ext cx="8458200" cy="1368152"/>
          </a:xfrm>
          <a:prstGeom prst="rect">
            <a:avLst/>
          </a:prstGeom>
          <a:ln w="190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3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3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오른쪽 외부 조인</a:t>
            </a:r>
          </a:p>
          <a:p>
            <a:pPr marL="540000" lvl="1" indent="-18000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릴레이션 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R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S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의 오른쪽 외부 조인 연산은 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S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의 모든 투플들을 결과에 포함시키고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만일 릴레이션 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R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에 관련된 투플이 없으면 결과 릴레이션에서 릴레이션 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R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의 애트리뷰트들은 널값으로 채움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565" y="4221088"/>
            <a:ext cx="6800788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88348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관계 대수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268760"/>
            <a:ext cx="7148661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28864" y="1485757"/>
            <a:ext cx="2358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조인 기준에 따라서 값이 달라짐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083905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관계 대수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32520" y="1052736"/>
            <a:ext cx="8458200" cy="1800200"/>
          </a:xfrm>
          <a:prstGeom prst="rect">
            <a:avLst/>
          </a:prstGeom>
          <a:ln w="190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3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3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완전 외부 조인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릴레이션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R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S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의 완전 외부 조인 연산은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R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S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의 모든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투플들을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결과에 포함시키고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만일 상대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릴레이션에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관련된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투플이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없으면 결과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릴레이션에서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상대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릴레이션의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애트리뷰트들은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널값으로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채움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604" y="3068960"/>
            <a:ext cx="7128792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81392" y="4654877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왼쪽</a:t>
            </a:r>
            <a:endParaRPr lang="en-US" altLang="ko-KR" dirty="0" smtClean="0"/>
          </a:p>
          <a:p>
            <a:r>
              <a:rPr lang="ko-KR" altLang="en-US" dirty="0" smtClean="0"/>
              <a:t>기준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오른쪽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3572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관계 대수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1268761"/>
            <a:ext cx="820891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6490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관계 대수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60" y="1238250"/>
            <a:ext cx="7704856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84648" y="20792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투플뽑기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16896" y="208307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에트리뷰트뽑기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741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457200" y="1124744"/>
            <a:ext cx="9032304" cy="4920208"/>
          </a:xfrm>
          <a:ln>
            <a:solidFill>
              <a:srgbClr val="FFAFAF"/>
            </a:solidFill>
          </a:ln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1-1 </a:t>
            </a:r>
            <a:r>
              <a:rPr lang="ko-KR" altLang="en-US" dirty="0" err="1" smtClean="0">
                <a:solidFill>
                  <a:schemeClr val="tx1"/>
                </a:solidFill>
              </a:rPr>
              <a:t>실렉션연산자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</a:rPr>
              <a:t>실렉트</a:t>
            </a:r>
            <a:r>
              <a:rPr lang="en-US" altLang="ko-KR" dirty="0">
                <a:solidFill>
                  <a:schemeClr val="tx1"/>
                </a:solidFill>
              </a:rPr>
              <a:t>(SELECT, </a:t>
            </a:r>
            <a:r>
              <a:rPr lang="el-GR" altLang="ko-KR" dirty="0">
                <a:solidFill>
                  <a:schemeClr val="tx1"/>
                </a:solidFill>
              </a:rPr>
              <a:t>σ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</a:p>
          <a:p>
            <a:pPr marL="360000" lvl="1" indent="-180000">
              <a:spcBef>
                <a:spcPts val="0"/>
              </a:spcBef>
            </a:pPr>
            <a:r>
              <a:rPr lang="ko-KR" altLang="en-US" sz="1800" dirty="0" smtClean="0"/>
              <a:t>한 </a:t>
            </a:r>
            <a:r>
              <a:rPr lang="ko-KR" altLang="en-US" sz="1800" dirty="0" err="1" smtClean="0"/>
              <a:t>릴레이션에서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실렉션</a:t>
            </a:r>
            <a:r>
              <a:rPr lang="ko-KR" altLang="en-US" sz="1800" dirty="0" smtClean="0"/>
              <a:t> 조건을 만족하는 </a:t>
            </a:r>
            <a:r>
              <a:rPr lang="ko-KR" altLang="en-US" sz="1800" dirty="0" err="1" smtClean="0"/>
              <a:t>투플들의</a:t>
            </a:r>
            <a:r>
              <a:rPr lang="ko-KR" altLang="en-US" sz="1800" dirty="0" smtClean="0"/>
              <a:t>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부분집합</a:t>
            </a:r>
            <a:r>
              <a:rPr lang="ko-KR" altLang="en-US" sz="1800" dirty="0" smtClean="0"/>
              <a:t>을 생성</a:t>
            </a:r>
            <a:endParaRPr lang="en-US" altLang="ko-KR" sz="1800" dirty="0" smtClean="0"/>
          </a:p>
          <a:p>
            <a:pPr marL="360000" lvl="1" indent="-180000">
              <a:spcBef>
                <a:spcPts val="0"/>
              </a:spcBef>
            </a:pPr>
            <a:r>
              <a:rPr lang="ko-KR" altLang="en-US" sz="1800" dirty="0" err="1" smtClean="0"/>
              <a:t>릴레이션에서</a:t>
            </a:r>
            <a:r>
              <a:rPr lang="ko-KR" altLang="en-US" sz="1800" dirty="0" smtClean="0"/>
              <a:t> 주어진 조건에 만족하는 </a:t>
            </a:r>
            <a:r>
              <a:rPr lang="ko-KR" altLang="en-US" sz="1800" dirty="0" err="1" smtClean="0"/>
              <a:t>튜플을</a:t>
            </a:r>
            <a:r>
              <a:rPr lang="ko-KR" altLang="en-US" sz="1800" dirty="0" smtClean="0"/>
              <a:t> 선택하는</a:t>
            </a:r>
            <a:r>
              <a:rPr lang="en-US" altLang="ko-KR" sz="1800" dirty="0"/>
              <a:t>(</a:t>
            </a:r>
            <a:r>
              <a:rPr lang="ko-KR" altLang="en-US" sz="1800" dirty="0" smtClean="0"/>
              <a:t>걸러내는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연산자</a:t>
            </a:r>
            <a:endParaRPr lang="en-US" altLang="ko-KR" sz="1800" dirty="0" smtClean="0"/>
          </a:p>
          <a:p>
            <a:pPr marL="360000" lvl="1" indent="-180000">
              <a:spcBef>
                <a:spcPts val="0"/>
              </a:spcBef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결과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릴레이션의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차수는 입력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릴레이션의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차수와 같음</a:t>
            </a:r>
          </a:p>
          <a:p>
            <a:pPr marL="360000" lvl="1" indent="-180000">
              <a:spcBef>
                <a:spcPts val="0"/>
              </a:spcBef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결과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릴레이션의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카디날리티는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항상 원래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릴레이션의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카디날리티보다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작거나 같음</a:t>
            </a:r>
          </a:p>
          <a:p>
            <a:pPr marL="360000" lvl="1" indent="-180000">
              <a:spcBef>
                <a:spcPts val="0"/>
              </a:spcBef>
            </a:pP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실렉션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조건을 </a:t>
            </a:r>
            <a:r>
              <a:rPr lang="ko-KR" altLang="en-US" sz="18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프레디키트</a:t>
            </a:r>
            <a:r>
              <a:rPr lang="en-US" altLang="ko-KR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(predicate</a:t>
            </a:r>
            <a:r>
              <a:rPr lang="en-US" altLang="ko-KR" sz="1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시험시험시험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라고도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함</a:t>
            </a:r>
          </a:p>
          <a:p>
            <a:pPr marL="360000" lvl="1" indent="-180000">
              <a:spcBef>
                <a:spcPts val="0"/>
              </a:spcBef>
            </a:pP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실렉션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조건은 일반적으로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릴레이션의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임의의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애트리뷰트와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상수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= , &lt;&gt;, &lt;=, &lt;, &gt;=, &gt;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등의 비교 연산자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AND, OR, NOT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등의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부울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연산자를 포함할 수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있음</a:t>
            </a:r>
            <a:endParaRPr lang="en-US" altLang="ko-KR" sz="1800" dirty="0" smtClean="0"/>
          </a:p>
          <a:p>
            <a:pPr marL="360000" lvl="1" indent="-180000">
              <a:spcBef>
                <a:spcPts val="0"/>
              </a:spcBef>
            </a:pPr>
            <a:r>
              <a:rPr lang="ko-KR" altLang="en-US" sz="1800" dirty="0" smtClean="0"/>
              <a:t>표기 형식은 그리스 문자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시그마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(sigma)</a:t>
            </a:r>
            <a:r>
              <a:rPr lang="ko-KR" altLang="en-US" sz="1800" dirty="0" smtClean="0"/>
              <a:t>를 사용한 연산자 기호인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σ</a:t>
            </a:r>
            <a:r>
              <a:rPr lang="ko-KR" altLang="en-US" sz="1800" dirty="0" smtClean="0"/>
              <a:t>를 사용 </a:t>
            </a:r>
            <a:endParaRPr lang="en-US" altLang="ko-KR" sz="1800" dirty="0" smtClean="0"/>
          </a:p>
          <a:p>
            <a:pPr marL="360000" lvl="1" indent="-180000">
              <a:spcBef>
                <a:spcPts val="0"/>
              </a:spcBef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(</a:t>
            </a:r>
            <a:r>
              <a:rPr lang="ko-KR" altLang="en-US" sz="1800" dirty="0" smtClean="0"/>
              <a:t>단</a:t>
            </a:r>
            <a:r>
              <a:rPr lang="en-US" altLang="ko-KR" sz="1800" dirty="0" smtClean="0"/>
              <a:t>, R</a:t>
            </a:r>
            <a:r>
              <a:rPr lang="ko-KR" altLang="en-US" sz="1800" dirty="0" smtClean="0"/>
              <a:t>은 릴레이션</a:t>
            </a:r>
            <a:r>
              <a:rPr lang="en-US" altLang="ko-KR" sz="1800" dirty="0" smtClean="0"/>
              <a:t>)</a:t>
            </a:r>
          </a:p>
          <a:p>
            <a:pPr marL="360000" lvl="1" indent="-180000">
              <a:spcBef>
                <a:spcPts val="0"/>
              </a:spcBef>
            </a:pPr>
            <a:endParaRPr lang="en-US" altLang="ko-KR" sz="1800" dirty="0" smtClean="0"/>
          </a:p>
          <a:p>
            <a:pPr marL="360000" lvl="1" indent="-180000">
              <a:spcBef>
                <a:spcPts val="0"/>
              </a:spcBef>
            </a:pPr>
            <a:endParaRPr lang="en-US" altLang="ko-KR" sz="1800" dirty="0" smtClean="0"/>
          </a:p>
          <a:p>
            <a:pPr marL="360000" lvl="1" indent="-180000">
              <a:spcBef>
                <a:spcPts val="0"/>
              </a:spcBef>
            </a:pPr>
            <a:endParaRPr lang="en-US" altLang="ko-KR" sz="800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관계 대수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36576" y="5085184"/>
            <a:ext cx="5040560" cy="504056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smtClean="0"/>
              <a:t> </a:t>
            </a:r>
            <a:r>
              <a:rPr lang="en-US" altLang="ko-KR" sz="2000" smtClean="0"/>
              <a:t>&lt;</a:t>
            </a:r>
            <a:r>
              <a:rPr lang="ko-KR" altLang="en-US" sz="2000" smtClean="0"/>
              <a:t>형식</a:t>
            </a:r>
            <a:r>
              <a:rPr lang="en-US" altLang="ko-KR" sz="2000" smtClean="0"/>
              <a:t>&gt;          </a:t>
            </a:r>
            <a:r>
              <a:rPr lang="el-GR" altLang="ko-KR" sz="2000" smtClean="0"/>
              <a:t>σ</a:t>
            </a:r>
            <a:r>
              <a:rPr lang="ko-KR" altLang="en-US" sz="2000" smtClean="0"/>
              <a:t> </a:t>
            </a:r>
            <a:r>
              <a:rPr lang="en-US" altLang="ko-KR" sz="2000" baseline="-25000" smtClean="0"/>
              <a:t>&lt;</a:t>
            </a:r>
            <a:r>
              <a:rPr lang="ko-KR" altLang="en-US" sz="2000" baseline="-25000" smtClean="0"/>
              <a:t>실렉션 조건</a:t>
            </a:r>
            <a:r>
              <a:rPr lang="en-US" altLang="ko-KR" sz="2000" baseline="-25000" dirty="0" smtClean="0"/>
              <a:t>&gt;  </a:t>
            </a:r>
            <a:r>
              <a:rPr lang="en-US" altLang="ko-KR" sz="2000" dirty="0" smtClean="0"/>
              <a:t>(R)</a:t>
            </a:r>
            <a:endParaRPr lang="ko-KR" alt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606696" y="1052736"/>
            <a:ext cx="4504182" cy="432048"/>
          </a:xfrm>
        </p:spPr>
        <p:txBody>
          <a:bodyPr>
            <a:noAutofit/>
          </a:bodyPr>
          <a:lstStyle/>
          <a:p>
            <a:pPr marL="180000" indent="-180000"/>
            <a:r>
              <a:rPr lang="ko-KR" altLang="en-US" smtClean="0">
                <a:solidFill>
                  <a:schemeClr val="tx1"/>
                </a:solidFill>
              </a:rPr>
              <a:t> 학생 </a:t>
            </a:r>
            <a:r>
              <a:rPr lang="ko-KR" altLang="en-US" dirty="0" err="1" smtClean="0">
                <a:solidFill>
                  <a:schemeClr val="tx1"/>
                </a:solidFill>
              </a:rPr>
              <a:t>릴레이션에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대한 </a:t>
            </a:r>
            <a:r>
              <a:rPr lang="ko-KR" altLang="en-US">
                <a:solidFill>
                  <a:schemeClr val="tx1"/>
                </a:solidFill>
              </a:rPr>
              <a:t>실</a:t>
            </a:r>
            <a:r>
              <a:rPr lang="ko-KR" altLang="en-US" smtClean="0">
                <a:solidFill>
                  <a:schemeClr val="tx1"/>
                </a:solidFill>
              </a:rPr>
              <a:t>렉션 </a:t>
            </a:r>
            <a:r>
              <a:rPr lang="ko-KR" altLang="en-US" dirty="0" smtClean="0">
                <a:solidFill>
                  <a:schemeClr val="tx1"/>
                </a:solidFill>
              </a:rPr>
              <a:t>연산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관계 대수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grpSp>
        <p:nvGrpSpPr>
          <p:cNvPr id="2" name="그룹 1"/>
          <p:cNvGrpSpPr/>
          <p:nvPr/>
        </p:nvGrpSpPr>
        <p:grpSpPr>
          <a:xfrm>
            <a:off x="848544" y="1628800"/>
            <a:ext cx="3816424" cy="4464496"/>
            <a:chOff x="1568624" y="1694272"/>
            <a:chExt cx="3816424" cy="389362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68624" y="1694272"/>
              <a:ext cx="3816424" cy="2526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65446" y="3573016"/>
              <a:ext cx="3719602" cy="2014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직사각형 2"/>
          <p:cNvSpPr/>
          <p:nvPr/>
        </p:nvSpPr>
        <p:spPr>
          <a:xfrm>
            <a:off x="5097016" y="2133111"/>
            <a:ext cx="4392488" cy="120032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spcBef>
                <a:spcPts val="0"/>
              </a:spcBef>
            </a:pPr>
            <a:r>
              <a:rPr lang="ko-KR" altLang="en-US">
                <a:latin typeface="+mn-ea"/>
                <a:ea typeface="+mn-ea"/>
              </a:rPr>
              <a:t>‘학생’ 릴레이션에서 점수 속성값이 </a:t>
            </a:r>
            <a:r>
              <a:rPr lang="en-US" altLang="ko-KR">
                <a:latin typeface="+mn-ea"/>
                <a:ea typeface="+mn-ea"/>
              </a:rPr>
              <a:t>80</a:t>
            </a:r>
            <a:r>
              <a:rPr lang="ko-KR" altLang="en-US">
                <a:latin typeface="+mn-ea"/>
                <a:ea typeface="+mn-ea"/>
              </a:rPr>
              <a:t>점 이상인 튜플을 선택하기 위한 학생 릴레이션에 대한 셀렉트 연산을 하는 관계 대수 </a:t>
            </a:r>
            <a:r>
              <a:rPr lang="ko-KR" altLang="en-US" smtClean="0">
                <a:latin typeface="+mn-ea"/>
                <a:ea typeface="+mn-ea"/>
              </a:rPr>
              <a:t>표현</a:t>
            </a:r>
            <a:endParaRPr lang="en-US" altLang="ko-KR" dirty="0">
              <a:latin typeface="+mn-ea"/>
              <a:ea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413276" y="3723568"/>
            <a:ext cx="3528392" cy="609936"/>
            <a:chOff x="704527" y="1736812"/>
            <a:chExt cx="8856985" cy="1260140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920552" y="1916832"/>
              <a:ext cx="8640960" cy="1080120"/>
            </a:xfrm>
            <a:prstGeom prst="round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l-GR" altLang="ko-KR" sz="2000" dirty="0" smtClean="0"/>
                <a:t>σ </a:t>
              </a:r>
              <a:r>
                <a:rPr lang="ko-KR" altLang="en-US" sz="2000" baseline="-25000" dirty="0" smtClean="0"/>
                <a:t>점수≥</a:t>
              </a:r>
              <a:r>
                <a:rPr lang="en-US" altLang="ko-KR" sz="2000" baseline="-25000" dirty="0" smtClean="0"/>
                <a:t>80 </a:t>
              </a:r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학생</a:t>
              </a:r>
              <a:r>
                <a:rPr lang="en-US" altLang="ko-KR" sz="2000" dirty="0" smtClean="0"/>
                <a:t>)</a:t>
              </a:r>
              <a:endParaRPr lang="ko-KR" altLang="en-US" sz="2000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704527" y="1736812"/>
              <a:ext cx="690334" cy="60404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예</a:t>
              </a:r>
              <a:endParaRPr lang="ko-KR" alt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085511" y="46531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답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44888" y="14625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문제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관계 대수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2060848"/>
            <a:ext cx="7948239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1052737"/>
            <a:ext cx="6652096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990623" y="4725144"/>
            <a:ext cx="8280920" cy="194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758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2052</Words>
  <Application>Microsoft Office PowerPoint</Application>
  <PresentationFormat>A4 용지(210x297mm)</PresentationFormat>
  <Paragraphs>301</Paragraphs>
  <Slides>43</Slides>
  <Notes>43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Office 테마</vt:lpstr>
      <vt:lpstr> </vt:lpstr>
      <vt:lpstr>1 관계 대수</vt:lpstr>
      <vt:lpstr>1 관계 대수</vt:lpstr>
      <vt:lpstr>1 관계 대수</vt:lpstr>
      <vt:lpstr>1 관계 대수</vt:lpstr>
      <vt:lpstr>1 관계 대수</vt:lpstr>
      <vt:lpstr>1 관계 대수</vt:lpstr>
      <vt:lpstr>1 관계 대수</vt:lpstr>
      <vt:lpstr>1 관계 대수</vt:lpstr>
      <vt:lpstr>1 관계대수</vt:lpstr>
      <vt:lpstr>1 관계 대수</vt:lpstr>
      <vt:lpstr>1 관계 대수</vt:lpstr>
      <vt:lpstr>1 관계대수</vt:lpstr>
      <vt:lpstr>1 관계 대수</vt:lpstr>
      <vt:lpstr>1 관계 대수</vt:lpstr>
      <vt:lpstr>1 관계 대수</vt:lpstr>
      <vt:lpstr>1 관계 대수</vt:lpstr>
      <vt:lpstr>1 관계 대수</vt:lpstr>
      <vt:lpstr>1 관계 대수</vt:lpstr>
      <vt:lpstr>1 관계 대수</vt:lpstr>
      <vt:lpstr>1 관계대수</vt:lpstr>
      <vt:lpstr>1 관계대수</vt:lpstr>
      <vt:lpstr>1 관계 대수</vt:lpstr>
      <vt:lpstr>1 관계 대수</vt:lpstr>
      <vt:lpstr>1 관계 대수</vt:lpstr>
      <vt:lpstr>1 관계 대수</vt:lpstr>
      <vt:lpstr>1 관계 대수</vt:lpstr>
      <vt:lpstr>1 관계 대수</vt:lpstr>
      <vt:lpstr>1 관계 대수</vt:lpstr>
      <vt:lpstr>1 관계 대수</vt:lpstr>
      <vt:lpstr>1 관계 대수</vt:lpstr>
      <vt:lpstr>1 관계 대수</vt:lpstr>
      <vt:lpstr>1 관계 대수</vt:lpstr>
      <vt:lpstr>1 관계 대수</vt:lpstr>
      <vt:lpstr>1 관계 대수</vt:lpstr>
      <vt:lpstr>1 관계 대수</vt:lpstr>
      <vt:lpstr>1 관계 대수</vt:lpstr>
      <vt:lpstr>1 관계 대수</vt:lpstr>
      <vt:lpstr>1 관계 대수</vt:lpstr>
      <vt:lpstr>1 관계 대수</vt:lpstr>
      <vt:lpstr>1 관계 대수</vt:lpstr>
      <vt:lpstr>1 관계 대수</vt:lpstr>
      <vt:lpstr>1 관계 대수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2016-10-04T08:22:08Z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