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heme/theme2.xml" ContentType="application/vnd.openxmlformats-officedocument.them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4"/>
  </p:notesMasterIdLst>
  <p:sldIdLst>
    <p:sldId id="256" r:id="rId2"/>
    <p:sldId id="257" r:id="rId3"/>
    <p:sldId id="260" r:id="rId4"/>
    <p:sldId id="313" r:id="rId5"/>
    <p:sldId id="311" r:id="rId6"/>
    <p:sldId id="292" r:id="rId7"/>
    <p:sldId id="315" r:id="rId8"/>
    <p:sldId id="301" r:id="rId9"/>
    <p:sldId id="325" r:id="rId10"/>
    <p:sldId id="302" r:id="rId11"/>
    <p:sldId id="316" r:id="rId12"/>
    <p:sldId id="317" r:id="rId13"/>
    <p:sldId id="326" r:id="rId14"/>
    <p:sldId id="322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5E618E6-2A4E-4F81-B2E9-E6FF38135BFA}">
          <p14:sldIdLst>
            <p14:sldId id="256"/>
            <p14:sldId id="257"/>
          </p14:sldIdLst>
        </p14:section>
        <p14:section name="1. 데이터베이스와 테이블 개념" id="{0C844046-F08A-4148-99D0-9054F7AE8B21}">
          <p14:sldIdLst>
            <p14:sldId id="260"/>
            <p14:sldId id="313"/>
          </p14:sldIdLst>
        </p14:section>
        <p14:section name="2. 데이터베이스 만들기" id="{CD0FBADA-48FD-4603-BAE4-3DB95E6F0674}">
          <p14:sldIdLst>
            <p14:sldId id="311"/>
            <p14:sldId id="292"/>
            <p14:sldId id="315"/>
            <p14:sldId id="301"/>
            <p14:sldId id="325"/>
          </p14:sldIdLst>
        </p14:section>
        <p14:section name="3. 테이블 만들기" id="{2AABCEDD-4604-42C7-9431-7614AF76C2AF}">
          <p14:sldIdLst>
            <p14:sldId id="302"/>
            <p14:sldId id="316"/>
            <p14:sldId id="317"/>
            <p14:sldId id="326"/>
            <p14:sldId id="322"/>
            <p14:sldId id="327"/>
          </p14:sldIdLst>
        </p14:section>
        <p14:section name="4. 기번키 설정하기" id="{8F957EE7-6FD9-4A69-B242-5FC15B13A836}">
          <p14:sldIdLst>
            <p14:sldId id="328"/>
          </p14:sldIdLst>
        </p14:section>
        <p14:section name="5. 인덱스 설정하기" id="{28CC4208-B6B2-4AD8-85FC-6ED30C9113E4}">
          <p14:sldIdLst>
            <p14:sldId id="329"/>
            <p14:sldId id="330"/>
          </p14:sldIdLst>
        </p14:section>
        <p14:section name="6. 조회와 입력 마스크 마법사" id="{142455A6-22A5-4E0D-BFEB-34B7C28BD9E5}">
          <p14:sldIdLst>
            <p14:sldId id="331"/>
            <p14:sldId id="332"/>
          </p14:sldIdLst>
        </p14:section>
        <p14:section name="7. 관계 설정하기" id="{94EC4EB4-0564-46A8-AB3C-819220A5EE8F}">
          <p14:sldIdLst>
            <p14:sldId id="333"/>
            <p14:sldId id="33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993366"/>
    <a:srgbClr val="66CCFF"/>
    <a:srgbClr val="4F78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44" autoAdjust="0"/>
    <p:restoredTop sz="94669" autoAdjust="0"/>
  </p:normalViewPr>
  <p:slideViewPr>
    <p:cSldViewPr>
      <p:cViewPr varScale="1">
        <p:scale>
          <a:sx n="102" d="100"/>
          <a:sy n="102" d="100"/>
        </p:scale>
        <p:origin x="-17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2" Type="http://schemas.openxmlformats.org/officeDocument/2006/relationships/tags" Target="../tags/tag13.xml"/><Relationship Id="rId16" Type="http://schemas.openxmlformats.org/officeDocument/2006/relationships/image" Target="../media/image2.jpe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image" Target="../media/image1.png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7" name="Group 169"/>
          <p:cNvGrpSpPr>
            <a:grpSpLocks/>
          </p:cNvGrpSpPr>
          <p:nvPr userDrawn="1">
            <p:custDataLst>
              <p:tags r:id="rId2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609600" y="171881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7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8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6" name="Rectangle 6"/>
          <p:cNvSpPr>
            <a:spLocks noGrp="1" noChangeArrowheads="1"/>
          </p:cNvSpPr>
          <p:nvPr>
            <p:ph type="sldNum" sz="quarter" idx="4"/>
            <p:custDataLst>
              <p:tags r:id="rId9"/>
            </p:custDataLst>
          </p:nvPr>
        </p:nvSpPr>
        <p:spPr bwMode="gray">
          <a:xfrm>
            <a:off x="139700" y="6525345"/>
            <a:ext cx="8756650" cy="28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 baseline="0">
                <a:solidFill>
                  <a:srgbClr val="000000"/>
                </a:solidFill>
                <a:latin typeface="+mn-lt"/>
                <a:ea typeface="굴림" charset="-127"/>
              </a:defRPr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47" name="Freeform 170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11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12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3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611561" y="1104891"/>
            <a:ext cx="7920880" cy="5420453"/>
          </a:xfrm>
          <a:prstGeom prst="roundRect">
            <a:avLst>
              <a:gd name="adj" fmla="val 412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2600" b="1" baseline="0"/>
            </a:lvl1pPr>
            <a:lvl2pPr marL="627063" indent="-269875">
              <a:buClr>
                <a:srgbClr val="4F784C"/>
              </a:buClr>
              <a:buFont typeface="Wingdings" pitchFamily="2" charset="2"/>
              <a:buChar char="ü"/>
              <a:defRPr sz="2200" baseline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117559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179388" y="1052736"/>
            <a:ext cx="8713787" cy="5483002"/>
          </a:xfrm>
        </p:spPr>
        <p:txBody>
          <a:bodyPr>
            <a:normAutofit/>
          </a:bodyPr>
          <a:lstStyle>
            <a:lvl1pPr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Line 10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1" name="직사각형 11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572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Q</a:t>
            </a:r>
            <a:r>
              <a:rPr lang="en-US" altLang="ko-KR" sz="4400" b="1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 &amp; A</a:t>
            </a:r>
            <a:endParaRPr lang="en-US" altLang="ko-KR" sz="4400" b="1" dirty="0">
              <a:solidFill>
                <a:schemeClr val="accent3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6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tags" Target="../tags/tag7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12" Type="http://schemas.openxmlformats.org/officeDocument/2006/relationships/tags" Target="../tags/tag6.xml"/><Relationship Id="rId17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0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9.xml"/><Relationship Id="rId10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Relationship Id="rId14" Type="http://schemas.openxmlformats.org/officeDocument/2006/relationships/tags" Target="../tags/tag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그림 7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" name="Group 169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51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41" name="Rectangle 6"/>
          <p:cNvSpPr>
            <a:spLocks noGrp="1" noChangeArrowheads="1"/>
          </p:cNvSpPr>
          <p:nvPr>
            <p:ph type="sldNum" sz="quarter" idx="4"/>
            <p:custDataLst>
              <p:tags r:id="rId10"/>
            </p:custDataLst>
          </p:nvPr>
        </p:nvSpPr>
        <p:spPr bwMode="gray">
          <a:xfrm>
            <a:off x="139700" y="6525345"/>
            <a:ext cx="8756650" cy="28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 baseline="0">
                <a:solidFill>
                  <a:srgbClr val="000000"/>
                </a:solidFill>
                <a:latin typeface="+mn-lt"/>
                <a:ea typeface="굴림" charset="-127"/>
              </a:defRPr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56" name="Freeform 170"/>
          <p:cNvSpPr>
            <a:spLocks/>
          </p:cNvSpPr>
          <p:nvPr>
            <p:custDataLst>
              <p:tags r:id="rId11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Freeform 171"/>
          <p:cNvSpPr>
            <a:spLocks/>
          </p:cNvSpPr>
          <p:nvPr>
            <p:custDataLst>
              <p:tags r:id="rId12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182728" y="980727"/>
            <a:ext cx="8713622" cy="554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875982" y="158476"/>
            <a:ext cx="7656458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14" name="Group 169"/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15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" name="Freeform 170"/>
          <p:cNvSpPr>
            <a:spLocks/>
          </p:cNvSpPr>
          <p:nvPr>
            <p:custDataLst>
              <p:tags r:id="rId16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Freeform 171"/>
          <p:cNvSpPr>
            <a:spLocks/>
          </p:cNvSpPr>
          <p:nvPr>
            <p:custDataLst>
              <p:tags r:id="rId17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6755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2" r:id="rId4"/>
    <p:sldLayoutId id="2147483681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dirty="0">
          <a:solidFill>
            <a:srgbClr val="4F784C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C4A2D2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BBD98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3.jpg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54.xml"/><Relationship Id="rId7" Type="http://schemas.openxmlformats.org/officeDocument/2006/relationships/image" Target="../media/image6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01570" y="1763815"/>
            <a:ext cx="7924800" cy="685800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 </a:t>
            </a:r>
            <a:r>
              <a:rPr lang="en-US" altLang="ko-KR" sz="3600">
                <a:solidFill>
                  <a:srgbClr val="FF0000"/>
                </a:solidFill>
              </a:rPr>
              <a:t>4</a:t>
            </a:r>
            <a:r>
              <a:rPr lang="ko-KR" altLang="en-US" sz="3600" smtClean="0">
                <a:solidFill>
                  <a:srgbClr val="FF0000"/>
                </a:solidFill>
              </a:rPr>
              <a:t>장</a:t>
            </a:r>
            <a:r>
              <a:rPr lang="en-US" altLang="ko-KR" sz="3600" smtClean="0">
                <a:solidFill>
                  <a:srgbClr val="FF0000"/>
                </a:solidFill>
              </a:rPr>
              <a:t> </a:t>
            </a:r>
            <a:r>
              <a:rPr lang="ko-KR" altLang="en-US" sz="3000" dirty="0" smtClean="0"/>
              <a:t>데이터베이스와 테이블</a:t>
            </a:r>
            <a:endParaRPr lang="ko-KR" alt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323850" y="6121594"/>
            <a:ext cx="2197894" cy="3917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담당교수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HC인장체" panose="02030600000101010101" pitchFamily="18" charset="-127"/>
              </a:rPr>
              <a:t>陸 桂 山</a:t>
            </a:r>
            <a:endParaRPr lang="ko-KR" altLang="en-US" sz="1600" b="1" dirty="0">
              <a:latin typeface="맑은 고딕" panose="020B0503020000020004" pitchFamily="50" charset="-127"/>
              <a:ea typeface="HC인장체" panose="0203060000010101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498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03. </a:t>
            </a:r>
            <a:r>
              <a:rPr lang="ko-KR" altLang="en-US" sz="2800" dirty="0" smtClean="0"/>
              <a:t>테이블 만들기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31540" y="908720"/>
            <a:ext cx="828092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spcAft>
                <a:spcPts val="600"/>
              </a:spcAft>
              <a:buClr>
                <a:schemeClr val="accent4">
                  <a:lumMod val="40000"/>
                  <a:lumOff val="60000"/>
                </a:schemeClr>
              </a:buClr>
              <a:buFont typeface="Wingdings" pitchFamily="2" charset="2"/>
              <a:buChar char="v"/>
            </a:pPr>
            <a:r>
              <a:rPr lang="ko-KR" altLang="en-US" sz="2000" b="1" dirty="0" smtClean="0">
                <a:latin typeface="+mj-ea"/>
                <a:ea typeface="+mj-ea"/>
              </a:rPr>
              <a:t> 액세스 </a:t>
            </a:r>
            <a:r>
              <a:rPr lang="en-US" altLang="ko-KR" sz="2000" b="1" dirty="0" smtClean="0">
                <a:latin typeface="+mj-ea"/>
                <a:ea typeface="+mj-ea"/>
              </a:rPr>
              <a:t>2010</a:t>
            </a:r>
            <a:r>
              <a:rPr lang="ko-KR" altLang="en-US" sz="2000" b="1" dirty="0" smtClean="0">
                <a:latin typeface="+mj-ea"/>
                <a:ea typeface="+mj-ea"/>
              </a:rPr>
              <a:t>에서 테이블을 생성하는 방법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800100" lvl="2" indent="-342900">
              <a:buClr>
                <a:srgbClr val="4F784C"/>
              </a:buClr>
              <a:buFont typeface="Wingdings" pitchFamily="2" charset="2"/>
              <a:buChar char="§"/>
            </a:pPr>
            <a:r>
              <a:rPr lang="ko-KR" altLang="en-US" sz="2000" dirty="0" smtClean="0"/>
              <a:t>테이블 서식 파일로 테이블 만들기</a:t>
            </a:r>
            <a:endParaRPr lang="en-US" altLang="ko-KR" sz="2000" dirty="0" smtClean="0"/>
          </a:p>
          <a:p>
            <a:pPr marL="800100" lvl="2" indent="-342900">
              <a:buClr>
                <a:srgbClr val="4F784C"/>
              </a:buClr>
              <a:buFont typeface="Wingdings" pitchFamily="2" charset="2"/>
              <a:buChar char="§"/>
            </a:pPr>
            <a:r>
              <a:rPr lang="ko-KR" altLang="en-US" sz="2000" dirty="0" smtClean="0"/>
              <a:t>데이터시트를 이용해 테이블 만들기</a:t>
            </a:r>
            <a:endParaRPr lang="en-US" altLang="ko-KR" sz="2000" dirty="0" smtClean="0"/>
          </a:p>
          <a:p>
            <a:pPr marL="800100" lvl="2" indent="-342900">
              <a:buClr>
                <a:srgbClr val="4F784C"/>
              </a:buClr>
              <a:buFont typeface="Wingdings" pitchFamily="2" charset="2"/>
              <a:buChar char="§"/>
            </a:pPr>
            <a:r>
              <a:rPr lang="ko-KR" altLang="en-US" sz="2000" dirty="0" smtClean="0"/>
              <a:t>디자인 보기에서 테이블 만들기</a:t>
            </a:r>
            <a:endParaRPr lang="en-US" altLang="ko-KR" sz="2000" dirty="0" smtClean="0"/>
          </a:p>
          <a:p>
            <a:pPr marL="800100" lvl="2" indent="-342900">
              <a:buClr>
                <a:srgbClr val="4F784C"/>
              </a:buClr>
              <a:buFont typeface="Wingdings" pitchFamily="2" charset="2"/>
              <a:buChar char="§"/>
            </a:pPr>
            <a:r>
              <a:rPr lang="ko-KR" altLang="en-US" sz="2000" dirty="0" smtClean="0"/>
              <a:t>테이블 가져오기와 연결하기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Clr>
                <a:schemeClr val="accent4">
                  <a:lumMod val="40000"/>
                  <a:lumOff val="60000"/>
                </a:schemeClr>
              </a:buClr>
              <a:buFont typeface="Wingdings" pitchFamily="2" charset="2"/>
              <a:buChar char="v"/>
            </a:pPr>
            <a:r>
              <a:rPr lang="ko-KR" altLang="en-US" sz="2000" b="1" dirty="0">
                <a:solidFill>
                  <a:prstClr val="black"/>
                </a:solidFill>
              </a:rPr>
              <a:t> </a:t>
            </a:r>
            <a:r>
              <a:rPr lang="ko-KR" altLang="en-US" sz="2000" b="1" dirty="0" smtClean="0">
                <a:solidFill>
                  <a:prstClr val="black"/>
                </a:solidFill>
              </a:rPr>
              <a:t>인터넷 서점 데이터베이스에서 사용할 테이블</a:t>
            </a:r>
            <a:endParaRPr lang="en-US" altLang="ko-KR" sz="20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114250"/>
              </p:ext>
            </p:extLst>
          </p:nvPr>
        </p:nvGraphicFramePr>
        <p:xfrm>
          <a:off x="1016605" y="3293985"/>
          <a:ext cx="6096000" cy="32709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95155"/>
                <a:gridCol w="470084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테이블명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기능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042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사용자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/>
                        <a:t>데이터베이스 관리자와 사용자 정보 저장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분야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/>
                        <a:t>각 도서를 주제별로 분류하기 위한 정보 저장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도서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/>
                        <a:t>인터넷 서점에서 판매하고 있는 도서에 관한 정보 저장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주문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/>
                        <a:t>주문 정보 관리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주문내역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/>
                        <a:t>주문 테이블에 대한 상세 내역 정보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제품별 주문내역</a:t>
                      </a:r>
                      <a:r>
                        <a:rPr lang="en-US" altLang="ko-KR" sz="1300" dirty="0" smtClean="0"/>
                        <a:t>) </a:t>
                      </a:r>
                      <a:r>
                        <a:rPr lang="ko-KR" altLang="en-US" sz="1300" dirty="0" smtClean="0"/>
                        <a:t>관리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회원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/>
                        <a:t>인터넷 서점의 회원 정보 관리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배송업체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/>
                        <a:t>주문 상품을 배송하기 위한 배송업체에 관한 정보 저장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출판사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/>
                        <a:t>각 </a:t>
                      </a:r>
                      <a:r>
                        <a:rPr lang="ko-KR" altLang="en-US" sz="1300" dirty="0" err="1" smtClean="0"/>
                        <a:t>도서별</a:t>
                      </a:r>
                      <a:r>
                        <a:rPr lang="ko-KR" altLang="en-US" sz="1300" dirty="0" smtClean="0"/>
                        <a:t> 출판사에 관한 정보 관리</a:t>
                      </a:r>
                      <a:endParaRPr lang="ko-KR" altLang="en-US" sz="13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87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테이블 만들기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33721" y="1043735"/>
            <a:ext cx="828092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spcAft>
                <a:spcPts val="600"/>
              </a:spcAft>
              <a:buClr>
                <a:schemeClr val="accent4">
                  <a:lumMod val="40000"/>
                  <a:lumOff val="60000"/>
                </a:schemeClr>
              </a:buClr>
              <a:buFont typeface="Wingdings" pitchFamily="2" charset="2"/>
              <a:buChar char="v"/>
            </a:pPr>
            <a:r>
              <a:rPr lang="ko-KR" altLang="en-US" sz="2000" b="1" dirty="0" smtClean="0">
                <a:latin typeface="+mj-ea"/>
                <a:ea typeface="+mj-ea"/>
              </a:rPr>
              <a:t> 테이블 서식 파일로 테이블 만들기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800100" lvl="2" indent="-342900">
              <a:buClr>
                <a:srgbClr val="4F784C"/>
              </a:buClr>
              <a:buFont typeface="Wingdings" pitchFamily="2" charset="2"/>
              <a:buChar char="§"/>
            </a:pPr>
            <a:r>
              <a:rPr lang="ko-KR" altLang="en-US" sz="2000" dirty="0" smtClean="0"/>
              <a:t>액세스 </a:t>
            </a:r>
            <a:r>
              <a:rPr lang="en-US" altLang="ko-KR" sz="2000" dirty="0" smtClean="0"/>
              <a:t>2010</a:t>
            </a:r>
            <a:r>
              <a:rPr lang="ko-KR" altLang="en-US" sz="2000" dirty="0" smtClean="0"/>
              <a:t>에서 주제별로 다양하게 제공하는 데이터베이스 서식 파일로 테이블을 만듦</a:t>
            </a:r>
            <a:endParaRPr lang="en-US" altLang="ko-KR" sz="2000" dirty="0" smtClean="0"/>
          </a:p>
          <a:p>
            <a:pPr marL="800100" lvl="2" indent="-342900">
              <a:buClr>
                <a:srgbClr val="4F784C"/>
              </a:buClr>
              <a:buFont typeface="Wingdings" pitchFamily="2" charset="2"/>
              <a:buChar char="§"/>
            </a:pPr>
            <a:r>
              <a:rPr lang="ko-KR" altLang="en-US" sz="2000" dirty="0"/>
              <a:t>실습 </a:t>
            </a:r>
            <a:r>
              <a:rPr lang="en-US" altLang="ko-KR" sz="2000" dirty="0"/>
              <a:t>: </a:t>
            </a:r>
            <a:r>
              <a:rPr lang="ko-KR" altLang="en-US" sz="2000" dirty="0"/>
              <a:t>교재 </a:t>
            </a:r>
            <a:r>
              <a:rPr lang="en-US" altLang="ko-KR" sz="2000" dirty="0" smtClean="0"/>
              <a:t>106p </a:t>
            </a:r>
            <a:r>
              <a:rPr lang="en-US" altLang="ko-KR" sz="2000" dirty="0"/>
              <a:t>[</a:t>
            </a:r>
            <a:r>
              <a:rPr lang="ko-KR" altLang="en-US" sz="2000" dirty="0"/>
              <a:t>실습 </a:t>
            </a:r>
            <a:r>
              <a:rPr lang="en-US" altLang="ko-KR" sz="2000" dirty="0" smtClean="0"/>
              <a:t>4-6]</a:t>
            </a:r>
            <a:endParaRPr lang="en-US" altLang="ko-KR" sz="2000" dirty="0"/>
          </a:p>
          <a:p>
            <a:pPr marL="1257300" lvl="3" indent="-342900">
              <a:buClr>
                <a:srgbClr val="4F784C"/>
              </a:buClr>
              <a:buFont typeface="Arial" pitchFamily="34" charset="0"/>
              <a:buChar char="•"/>
            </a:pPr>
            <a:r>
              <a:rPr lang="ko-KR" altLang="en-US" dirty="0" smtClean="0"/>
              <a:t>인터넷 서점 데이터베이스 열기  </a:t>
            </a:r>
            <a:r>
              <a:rPr lang="ko-KR" altLang="en-US" dirty="0"/>
              <a:t>→ </a:t>
            </a:r>
            <a:r>
              <a:rPr lang="ko-KR" altLang="en-US" dirty="0" smtClean="0"/>
              <a:t>서식 파일로 사용자 테이블 만들기 → 사용자 테이블 더블 클릭하기</a:t>
            </a:r>
            <a:r>
              <a:rPr lang="ko-KR" altLang="en-US" dirty="0"/>
              <a:t> → </a:t>
            </a:r>
            <a:r>
              <a:rPr lang="ko-KR" altLang="en-US" dirty="0" smtClean="0"/>
              <a:t>사용자 테이블에 데이터 </a:t>
            </a:r>
            <a:r>
              <a:rPr lang="ko-KR" altLang="en-US" smtClean="0"/>
              <a:t>입력하기 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spcAft>
                <a:spcPts val="600"/>
              </a:spcAft>
              <a:buClr>
                <a:schemeClr val="accent4">
                  <a:lumMod val="40000"/>
                  <a:lumOff val="60000"/>
                </a:schemeClr>
              </a:buClr>
              <a:buFont typeface="Wingdings" pitchFamily="2" charset="2"/>
              <a:buChar char="v"/>
            </a:pPr>
            <a:r>
              <a:rPr lang="ko-KR" altLang="en-US" sz="2000" b="1" dirty="0">
                <a:solidFill>
                  <a:prstClr val="black"/>
                </a:solidFill>
              </a:rPr>
              <a:t> </a:t>
            </a:r>
            <a:r>
              <a:rPr lang="ko-KR" altLang="en-US" sz="2000" b="1" dirty="0" smtClean="0">
                <a:solidFill>
                  <a:prstClr val="black"/>
                </a:solidFill>
              </a:rPr>
              <a:t>데이터시트를 이용해 테이블 만들기</a:t>
            </a:r>
            <a:endParaRPr lang="en-US" altLang="ko-KR" sz="2000" b="1" dirty="0" smtClean="0">
              <a:solidFill>
                <a:prstClr val="black"/>
              </a:solidFill>
            </a:endParaRPr>
          </a:p>
          <a:p>
            <a:pPr marL="800100" lvl="2" indent="-342900">
              <a:buClr>
                <a:srgbClr val="4F784C"/>
              </a:buClr>
              <a:buFont typeface="Wingdings" pitchFamily="2" charset="2"/>
              <a:buChar char="§"/>
            </a:pPr>
            <a:r>
              <a:rPr lang="ko-KR" altLang="en-US" sz="2000" dirty="0" smtClean="0"/>
              <a:t>엑셀의 스프레드시트에 데이터를 직접 입력하는 것처럼 데이터시트에 값을 입력하면서 테이블을 만듦</a:t>
            </a:r>
            <a:endParaRPr lang="en-US" altLang="ko-KR" sz="2000" dirty="0" smtClean="0"/>
          </a:p>
          <a:p>
            <a:pPr marL="800100" lvl="2" indent="-342900">
              <a:buClr>
                <a:srgbClr val="4F784C"/>
              </a:buClr>
              <a:buFont typeface="Wingdings" pitchFamily="2" charset="2"/>
              <a:buChar char="§"/>
            </a:pPr>
            <a:r>
              <a:rPr lang="ko-KR" altLang="en-US" sz="2000" dirty="0" smtClean="0"/>
              <a:t>실습 </a:t>
            </a:r>
            <a:r>
              <a:rPr lang="en-US" altLang="ko-KR" sz="2000" dirty="0"/>
              <a:t>: </a:t>
            </a:r>
            <a:r>
              <a:rPr lang="ko-KR" altLang="en-US" sz="2000" dirty="0"/>
              <a:t>교재 </a:t>
            </a:r>
            <a:r>
              <a:rPr lang="en-US" altLang="ko-KR" sz="2000" dirty="0" smtClean="0"/>
              <a:t>110p </a:t>
            </a:r>
            <a:r>
              <a:rPr lang="en-US" altLang="ko-KR" sz="2000" dirty="0"/>
              <a:t>[</a:t>
            </a:r>
            <a:r>
              <a:rPr lang="ko-KR" altLang="en-US" sz="2000" dirty="0"/>
              <a:t>실습 </a:t>
            </a:r>
            <a:r>
              <a:rPr lang="en-US" altLang="ko-KR" sz="2000" dirty="0" smtClean="0"/>
              <a:t>4-7]</a:t>
            </a:r>
            <a:endParaRPr lang="en-US" altLang="ko-KR" sz="2000" dirty="0"/>
          </a:p>
          <a:p>
            <a:pPr marL="1257300" lvl="3" indent="-342900">
              <a:buClr>
                <a:srgbClr val="4F784C"/>
              </a:buClr>
              <a:buFont typeface="Arial" pitchFamily="34" charset="0"/>
              <a:buChar char="•"/>
            </a:pPr>
            <a:r>
              <a:rPr lang="ko-KR" altLang="en-US" dirty="0" smtClean="0"/>
              <a:t>테이블 만들기 실행  </a:t>
            </a:r>
            <a:r>
              <a:rPr lang="ko-KR" altLang="en-US" dirty="0"/>
              <a:t>→ 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새 항목 추가하기 </a:t>
            </a:r>
            <a:r>
              <a:rPr lang="ko-KR" altLang="en-US" dirty="0"/>
              <a:t>→ </a:t>
            </a:r>
            <a:r>
              <a:rPr lang="ko-KR" altLang="en-US" dirty="0" smtClean="0"/>
              <a:t>가정과 생활 분야에 대한 설명 입력하기 → 도서 분야에 관한 데이터 모두 입력하기</a:t>
            </a:r>
            <a:r>
              <a:rPr lang="ko-KR" altLang="en-US" dirty="0"/>
              <a:t> → </a:t>
            </a:r>
            <a:r>
              <a:rPr lang="ko-KR" altLang="en-US" dirty="0" err="1" smtClean="0"/>
              <a:t>필드명</a:t>
            </a:r>
            <a:r>
              <a:rPr lang="ko-KR" altLang="en-US" dirty="0" smtClean="0"/>
              <a:t> 변경하기 </a:t>
            </a:r>
            <a:r>
              <a:rPr lang="ko-KR" altLang="en-US" dirty="0"/>
              <a:t> → </a:t>
            </a:r>
            <a:r>
              <a:rPr lang="ko-KR" altLang="en-US" dirty="0" smtClean="0"/>
              <a:t>테이블 이름 저장하기</a:t>
            </a:r>
            <a:endParaRPr lang="en-US" altLang="ko-KR" dirty="0" smtClean="0"/>
          </a:p>
          <a:p>
            <a:pPr marL="1257300" lvl="3" indent="-342900">
              <a:buClr>
                <a:srgbClr val="4F784C"/>
              </a:buClr>
              <a:buFont typeface="Arial" pitchFamily="34" charset="0"/>
              <a:buChar char="•"/>
            </a:pPr>
            <a:r>
              <a:rPr lang="ko-KR" altLang="en-US" dirty="0" smtClean="0"/>
              <a:t>테이블 수정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113p</a:t>
            </a:r>
          </a:p>
        </p:txBody>
      </p:sp>
    </p:spTree>
    <p:extLst>
      <p:ext uri="{BB962C8B-B14F-4D97-AF65-F5344CB8AC3E}">
        <p14:creationId xmlns:p14="http://schemas.microsoft.com/office/powerpoint/2010/main" val="5777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테이블 만들기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31540" y="908720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Clr>
                <a:schemeClr val="accent4">
                  <a:lumMod val="40000"/>
                  <a:lumOff val="60000"/>
                </a:schemeClr>
              </a:buClr>
              <a:buFont typeface="Wingdings" pitchFamily="2" charset="2"/>
              <a:buChar char="v"/>
            </a:pPr>
            <a:r>
              <a:rPr lang="ko-KR" altLang="en-US" sz="2400" b="1" dirty="0" smtClean="0"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</a:rPr>
              <a:t>액세스 </a:t>
            </a:r>
            <a:r>
              <a:rPr lang="en-US" altLang="ko-KR" sz="2000" b="1" dirty="0" smtClean="0">
                <a:latin typeface="+mj-ea"/>
                <a:ea typeface="+mj-ea"/>
              </a:rPr>
              <a:t>2010</a:t>
            </a:r>
            <a:r>
              <a:rPr lang="ko-KR" altLang="en-US" sz="2000" b="1" dirty="0" smtClean="0">
                <a:latin typeface="+mj-ea"/>
                <a:ea typeface="+mj-ea"/>
              </a:rPr>
              <a:t>에서 사용 가능한 데이터 형식과 속성</a:t>
            </a:r>
            <a:endParaRPr lang="en-US" altLang="ko-KR" sz="20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891334"/>
              </p:ext>
            </p:extLst>
          </p:nvPr>
        </p:nvGraphicFramePr>
        <p:xfrm>
          <a:off x="656565" y="1448780"/>
          <a:ext cx="7110790" cy="4881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35115"/>
                <a:gridCol w="607567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데이터형식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설명</a:t>
                      </a:r>
                      <a:endParaRPr lang="ko-KR" alt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텍스트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문자를 최대 </a:t>
                      </a:r>
                      <a:r>
                        <a:rPr lang="en-US" altLang="ko-KR" sz="1200" dirty="0" smtClean="0"/>
                        <a:t>255</a:t>
                      </a:r>
                      <a:r>
                        <a:rPr lang="ko-KR" altLang="en-US" sz="1200" dirty="0" smtClean="0"/>
                        <a:t>자까지 저장하기 위한 데이터 형식이다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계산이 필요 없는 숫자나 문자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숫자의 조합으로도 사용할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메모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긴 텍스트를 위한 형식으로 </a:t>
                      </a:r>
                      <a:r>
                        <a:rPr lang="en-US" altLang="ko-KR" sz="1200" dirty="0" smtClean="0"/>
                        <a:t>63,999</a:t>
                      </a:r>
                      <a:r>
                        <a:rPr lang="ko-KR" altLang="en-US" sz="1200" dirty="0" smtClean="0"/>
                        <a:t>자까지 문자를 저장할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숫자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계산에 사용되는 정수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실수와 같은 숫자 데이터를 저장한다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날짜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시간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100</a:t>
                      </a:r>
                      <a:r>
                        <a:rPr lang="ko-KR" altLang="en-US" sz="1200" dirty="0" smtClean="0"/>
                        <a:t>년부터 </a:t>
                      </a:r>
                      <a:r>
                        <a:rPr lang="en-US" altLang="ko-KR" sz="1200" dirty="0" smtClean="0"/>
                        <a:t>9999</a:t>
                      </a:r>
                      <a:r>
                        <a:rPr lang="ko-KR" altLang="en-US" sz="1200" dirty="0" smtClean="0"/>
                        <a:t>년까지의 날짜와 시간을 저장할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통화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계산에 사용되는 통화 값 및 숫자 데이터다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숫자를 소수점 위 </a:t>
                      </a:r>
                      <a:r>
                        <a:rPr lang="en-US" altLang="ko-KR" sz="1200" dirty="0" smtClean="0"/>
                        <a:t>15</a:t>
                      </a:r>
                      <a:r>
                        <a:rPr lang="ko-KR" altLang="en-US" sz="1200" dirty="0" smtClean="0"/>
                        <a:t>자리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소수점 아래 </a:t>
                      </a:r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자리까지 저장할 수 있으며 반올림하지 않는 계산에 유용하다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일련번호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새로운 레코드가 테이블에 추가될 때 자동으로 할당되는 일련번호 형태의 숫자이며 값을 변경할 수 없다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예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아니오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두 값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참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거짓</a:t>
                      </a:r>
                      <a:r>
                        <a:rPr lang="en-US" altLang="ko-KR" sz="1200" dirty="0" smtClean="0"/>
                        <a:t>) </a:t>
                      </a:r>
                      <a:r>
                        <a:rPr lang="ko-KR" altLang="en-US" sz="1200" dirty="0" smtClean="0"/>
                        <a:t>중 하나만 갖는 필드에 사용한다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OLE </a:t>
                      </a:r>
                      <a:r>
                        <a:rPr lang="ko-KR" altLang="en-US" sz="1200" dirty="0" smtClean="0"/>
                        <a:t>개체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엑셀 스프레드시트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워드 문서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그림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소리 등의 개체를 테이블에 연결하거나 포함시킬 때 사용한다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하이퍼링크 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텍스트로 저장되고 하이퍼링크 주소로 사용된다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최대 세 부분으로 구성되며 </a:t>
                      </a:r>
                      <a:r>
                        <a:rPr lang="en-US" altLang="ko-KR" sz="1200" dirty="0" smtClean="0"/>
                        <a:t>URL </a:t>
                      </a:r>
                      <a:r>
                        <a:rPr lang="ko-KR" altLang="en-US" sz="1200" dirty="0" smtClean="0"/>
                        <a:t>경로를 저장할 수 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각 부분에 최대 </a:t>
                      </a:r>
                      <a:r>
                        <a:rPr lang="en-US" altLang="ko-KR" sz="1200" dirty="0" smtClean="0"/>
                        <a:t>2,048</a:t>
                      </a:r>
                      <a:r>
                        <a:rPr lang="ko-KR" altLang="en-US" sz="1200" dirty="0" smtClean="0"/>
                        <a:t>자를 포함할 수 있다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첨부 파일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이미지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스프레드시트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문서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차트 등 여러 형식의 파일을 테이블에 포함할 때 사용한다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조회 마법사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다른 테이블이나 지정된 목록에서 값을 선택하도록 하는 필드를 만들 때 사용한다</a:t>
                      </a:r>
                      <a:r>
                        <a:rPr lang="en-US" altLang="ko-KR" sz="1200" dirty="0" smtClean="0"/>
                        <a:t>. 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10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테이블 만들기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31540" y="908720"/>
            <a:ext cx="828092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spcAft>
                <a:spcPts val="600"/>
              </a:spcAft>
              <a:buClr>
                <a:schemeClr val="accent4">
                  <a:lumMod val="40000"/>
                  <a:lumOff val="60000"/>
                </a:schemeClr>
              </a:buClr>
              <a:buFont typeface="Wingdings" pitchFamily="2" charset="2"/>
              <a:buChar char="v"/>
            </a:pPr>
            <a:r>
              <a:rPr lang="ko-KR" altLang="en-US" sz="2400" b="1" dirty="0" smtClean="0"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</a:rPr>
              <a:t>디자인 보기에서 테이블 만들기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540000" lvl="2" indent="-180000">
              <a:buClr>
                <a:srgbClr val="4F784C"/>
              </a:buClr>
              <a:buFont typeface="Wingdings" pitchFamily="2" charset="2"/>
              <a:buChar char="§"/>
            </a:pPr>
            <a:r>
              <a:rPr lang="ko-KR" altLang="en-US" sz="2000" dirty="0" smtClean="0"/>
              <a:t>가장 많이 사용되는 방법으로 테이블의 모든 필드에 대한 세부적인 처리와 상세한 명세가 가능함</a:t>
            </a:r>
            <a:endParaRPr lang="en-US" altLang="ko-KR" sz="2000" dirty="0" smtClean="0"/>
          </a:p>
          <a:p>
            <a:pPr marL="540000" lvl="2" indent="-180000">
              <a:spcBef>
                <a:spcPts val="600"/>
              </a:spcBef>
              <a:buClr>
                <a:srgbClr val="4F784C"/>
              </a:buClr>
              <a:buFont typeface="Wingdings" pitchFamily="2" charset="2"/>
              <a:buChar char="§"/>
            </a:pPr>
            <a:r>
              <a:rPr lang="ko-KR" altLang="en-US" sz="2000" dirty="0"/>
              <a:t>실습 </a:t>
            </a:r>
            <a:r>
              <a:rPr lang="en-US" altLang="ko-KR" sz="2000" dirty="0"/>
              <a:t>: </a:t>
            </a:r>
            <a:r>
              <a:rPr lang="ko-KR" altLang="en-US" sz="2000" dirty="0"/>
              <a:t>교재 </a:t>
            </a:r>
            <a:r>
              <a:rPr lang="en-US" altLang="ko-KR" sz="2000" dirty="0" smtClean="0"/>
              <a:t>115p </a:t>
            </a:r>
            <a:r>
              <a:rPr lang="en-US" altLang="ko-KR" sz="2000" dirty="0"/>
              <a:t>[</a:t>
            </a:r>
            <a:r>
              <a:rPr lang="ko-KR" altLang="en-US" sz="2000" dirty="0"/>
              <a:t>실습 </a:t>
            </a:r>
            <a:r>
              <a:rPr lang="en-US" altLang="ko-KR" sz="2000" dirty="0" smtClean="0"/>
              <a:t>4-8]</a:t>
            </a:r>
            <a:endParaRPr lang="en-US" altLang="ko-KR" sz="2000" dirty="0"/>
          </a:p>
          <a:p>
            <a:pPr marL="1257300" lvl="3" indent="-342900">
              <a:buClr>
                <a:srgbClr val="4F784C"/>
              </a:buClr>
              <a:buFont typeface="Arial" pitchFamily="34" charset="0"/>
              <a:buChar char="•"/>
            </a:pPr>
            <a:r>
              <a:rPr lang="ko-KR" altLang="en-US" dirty="0" smtClean="0"/>
              <a:t>디자인 보기로 테이블 만들기  </a:t>
            </a:r>
            <a:r>
              <a:rPr lang="ko-KR" altLang="en-US" dirty="0"/>
              <a:t>→ </a:t>
            </a:r>
            <a:r>
              <a:rPr lang="ko-KR" altLang="en-US" dirty="0" smtClean="0"/>
              <a:t>필드 추가하기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제품코드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도서명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수량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정가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출판사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발행일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할인율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저자소개</a:t>
            </a:r>
            <a:r>
              <a:rPr lang="en-US" altLang="ko-KR" dirty="0" smtClean="0"/>
              <a:t>,</a:t>
            </a:r>
            <a:r>
              <a:rPr lang="ko-KR" altLang="en-US" dirty="0" smtClean="0"/>
              <a:t>  목차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미리 보기 → 기본 키 설정하기 </a:t>
            </a:r>
            <a:r>
              <a:rPr lang="ko-KR" altLang="en-US" dirty="0"/>
              <a:t> → </a:t>
            </a:r>
            <a:r>
              <a:rPr lang="ko-KR" altLang="en-US" dirty="0" smtClean="0"/>
              <a:t>필드 사이에 행 삽입하기 </a:t>
            </a:r>
            <a:r>
              <a:rPr lang="ko-KR" altLang="en-US" dirty="0"/>
              <a:t> → </a:t>
            </a:r>
            <a:r>
              <a:rPr lang="ko-KR" altLang="en-US" dirty="0" smtClean="0"/>
              <a:t>책 소개 필드 추가하기 </a:t>
            </a:r>
            <a:r>
              <a:rPr lang="ko-KR" altLang="en-US" dirty="0"/>
              <a:t> → </a:t>
            </a:r>
            <a:r>
              <a:rPr lang="ko-KR" altLang="en-US" smtClean="0"/>
              <a:t>테이블 </a:t>
            </a:r>
            <a:r>
              <a:rPr lang="ko-KR" altLang="en-US" smtClean="0"/>
              <a:t>저장하기</a:t>
            </a:r>
            <a:endParaRPr lang="en-US" altLang="ko-KR" dirty="0" smtClean="0"/>
          </a:p>
          <a:p>
            <a:endParaRPr lang="en-US" altLang="ko-KR" dirty="0"/>
          </a:p>
          <a:p>
            <a:pPr marL="342900" lvl="0" indent="-342900" fontAlgn="base">
              <a:spcBef>
                <a:spcPct val="20000"/>
              </a:spcBef>
              <a:spcAft>
                <a:spcPts val="600"/>
              </a:spcAft>
              <a:buClr>
                <a:srgbClr val="C4A2D2"/>
              </a:buClr>
              <a:buFont typeface="Wingdings" pitchFamily="2" charset="2"/>
              <a:buChar char="v"/>
            </a:pPr>
            <a:r>
              <a:rPr lang="ko-KR" altLang="en-US" sz="2000" b="1" dirty="0" smtClean="0">
                <a:solidFill>
                  <a:prstClr val="black"/>
                </a:solidFill>
              </a:rPr>
              <a:t> </a:t>
            </a: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rPr>
              <a:t>테이블 가져오기와 연결하기</a:t>
            </a:r>
          </a:p>
          <a:p>
            <a:pPr marL="540000" lvl="1" indent="-180000">
              <a:buClr>
                <a:srgbClr val="4F784C"/>
              </a:buClr>
              <a:buFont typeface="Wingdings" pitchFamily="2" charset="2"/>
              <a:buChar char="§"/>
            </a:pPr>
            <a:r>
              <a:rPr lang="ko-KR" altLang="en-US" sz="2000" dirty="0"/>
              <a:t>공통점</a:t>
            </a:r>
            <a:endParaRPr lang="en-US" altLang="ko-KR" sz="2000" dirty="0"/>
          </a:p>
          <a:p>
            <a:pPr marL="720000" lvl="2" indent="-180000">
              <a:buFont typeface="Arial" pitchFamily="34" charset="0"/>
              <a:buChar char="•"/>
            </a:pPr>
            <a:r>
              <a:rPr lang="ko-KR" altLang="en-US" dirty="0"/>
              <a:t>다른 액세스 데이터베이스의 테이블이나 </a:t>
            </a:r>
            <a:r>
              <a:rPr lang="ko-KR" altLang="en-US" dirty="0" smtClean="0"/>
              <a:t>엑셀과 </a:t>
            </a:r>
            <a:r>
              <a:rPr lang="ko-KR" altLang="en-US" dirty="0"/>
              <a:t>같은 다른 형식의 파일을 가져와서 새 테이블을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540000" lvl="1" indent="-180000">
              <a:spcBef>
                <a:spcPts val="600"/>
              </a:spcBef>
              <a:buClr>
                <a:srgbClr val="4F784C"/>
              </a:buClr>
              <a:buFont typeface="Wingdings" pitchFamily="2" charset="2"/>
              <a:buChar char="§"/>
            </a:pPr>
            <a:r>
              <a:rPr lang="ko-KR" altLang="en-US" sz="2000" dirty="0"/>
              <a:t>차이점</a:t>
            </a:r>
          </a:p>
          <a:p>
            <a:pPr marL="720000" lvl="2" indent="-180000">
              <a:buFont typeface="Arial" pitchFamily="34" charset="0"/>
              <a:buChar char="•"/>
            </a:pPr>
            <a:r>
              <a:rPr lang="ko-KR" altLang="en-US" dirty="0" smtClean="0"/>
              <a:t>가져오기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원본 데이터의 사본을 별도로 만들어 새로운 </a:t>
            </a:r>
            <a:r>
              <a:rPr lang="ko-KR" altLang="en-US" dirty="0" smtClean="0"/>
              <a:t>테이블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720000" lvl="2" indent="-180000">
              <a:buFont typeface="Arial" pitchFamily="34" charset="0"/>
              <a:buChar char="•"/>
            </a:pPr>
            <a:r>
              <a:rPr lang="ko-KR" altLang="en-US" dirty="0" smtClean="0"/>
              <a:t>연결하기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원본 데이터에 연결하여 동일한 데이터를 공유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203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테이블 만들기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6"/>
            <a:ext cx="8668087" cy="5483002"/>
          </a:xfrm>
        </p:spPr>
        <p:txBody>
          <a:bodyPr/>
          <a:lstStyle/>
          <a:p>
            <a:pPr lvl="0">
              <a:spcAft>
                <a:spcPts val="600"/>
              </a:spcAft>
            </a:pPr>
            <a:r>
              <a:rPr lang="ko-KR" altLang="en-US" sz="2000" dirty="0">
                <a:solidFill>
                  <a:prstClr val="black"/>
                </a:solidFill>
              </a:rPr>
              <a:t> 테이블 가져오기와 연결하기</a:t>
            </a:r>
          </a:p>
          <a:p>
            <a:pPr marL="540000" lvl="1" indent="-180000">
              <a:buClr>
                <a:srgbClr val="4F784C"/>
              </a:buClr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125p [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4-9]</a:t>
            </a:r>
          </a:p>
          <a:p>
            <a:pPr marL="720000" lvl="2" indent="-180000">
              <a:buFont typeface="Arial" pitchFamily="34" charset="0"/>
              <a:buChar char="•"/>
            </a:pPr>
            <a:r>
              <a:rPr lang="ko-KR" altLang="en-US" dirty="0"/>
              <a:t>엑셀 프로그램으로 만든 </a:t>
            </a:r>
            <a:r>
              <a:rPr lang="ko-KR" altLang="en-US" dirty="0" smtClean="0"/>
              <a:t>다음 데이터를 </a:t>
            </a:r>
            <a:r>
              <a:rPr lang="ko-KR" altLang="en-US" dirty="0"/>
              <a:t>가져와 인터넷 서점 데이터베이스의 배송업체 </a:t>
            </a:r>
            <a:r>
              <a:rPr lang="ko-KR" altLang="en-US" dirty="0" smtClean="0"/>
              <a:t>테이블 생성</a:t>
            </a:r>
            <a:endParaRPr lang="en-US" altLang="ko-KR" dirty="0"/>
          </a:p>
        </p:txBody>
      </p:sp>
      <p:pic>
        <p:nvPicPr>
          <p:cNvPr id="2050" name="Picture 2" descr="C:\Documents and Settings\SeheeWork\바탕 화면\데이터베이스 기초\[05] 교열원고\[교열]ch04_데이터베이스와 테이블_完\ch04_img\ch04-1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630" y="2753925"/>
            <a:ext cx="4860540" cy="337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96625" y="634735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그림 </a:t>
            </a:r>
            <a:r>
              <a:rPr lang="en-US" altLang="ko-KR" sz="1200" dirty="0"/>
              <a:t>4-10] </a:t>
            </a:r>
            <a:r>
              <a:rPr lang="ko-KR" altLang="en-US" sz="1200" dirty="0"/>
              <a:t>엑셀 프로그램으로 만든 배송업체 원본 파일</a:t>
            </a:r>
          </a:p>
        </p:txBody>
      </p:sp>
    </p:spTree>
    <p:extLst>
      <p:ext uri="{BB962C8B-B14F-4D97-AF65-F5344CB8AC3E}">
        <p14:creationId xmlns:p14="http://schemas.microsoft.com/office/powerpoint/2010/main" val="419965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테이블 만들기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6"/>
            <a:ext cx="8803102" cy="5483002"/>
          </a:xfrm>
        </p:spPr>
        <p:txBody>
          <a:bodyPr/>
          <a:lstStyle/>
          <a:p>
            <a:pPr lvl="0">
              <a:spcAft>
                <a:spcPts val="600"/>
              </a:spcAft>
            </a:pP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sz="2000" dirty="0">
                <a:solidFill>
                  <a:prstClr val="black"/>
                </a:solidFill>
              </a:rPr>
              <a:t>테이블 가져오기와 연결하기</a:t>
            </a:r>
          </a:p>
          <a:p>
            <a:pPr marL="540000" lvl="1" indent="-180000">
              <a:buClr>
                <a:srgbClr val="4F784C"/>
              </a:buClr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128p [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4-10]</a:t>
            </a:r>
          </a:p>
          <a:p>
            <a:pPr marL="720000" lvl="2" indent="-180000">
              <a:buFont typeface="Arial" pitchFamily="34" charset="0"/>
              <a:buChar char="•"/>
            </a:pPr>
            <a:r>
              <a:rPr lang="ko-KR" altLang="en-US" dirty="0" smtClean="0"/>
              <a:t>다른 액세스 데이터베이스에서 테이블 가져오기</a:t>
            </a:r>
            <a:endParaRPr lang="en-US" altLang="ko-KR" dirty="0" smtClean="0"/>
          </a:p>
          <a:p>
            <a:pPr marL="720000" lvl="2" indent="-180000">
              <a:buFont typeface="Arial" pitchFamily="34" charset="0"/>
              <a:buChar char="•"/>
            </a:pPr>
            <a:r>
              <a:rPr lang="ko-KR" altLang="en-US" dirty="0" smtClean="0"/>
              <a:t>외부 데이터 가져오기  </a:t>
            </a:r>
            <a:r>
              <a:rPr lang="ko-KR" altLang="en-US" dirty="0"/>
              <a:t>→ </a:t>
            </a:r>
            <a:r>
              <a:rPr lang="ko-KR" altLang="en-US" dirty="0" smtClean="0"/>
              <a:t>가져올 파일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테이블  선택하기  </a:t>
            </a:r>
            <a:r>
              <a:rPr lang="ko-KR" altLang="en-US" dirty="0"/>
              <a:t>→ </a:t>
            </a:r>
            <a:r>
              <a:rPr lang="ko-KR" altLang="en-US" dirty="0" smtClean="0"/>
              <a:t>외부 데이터 가져오기 창 닫기  </a:t>
            </a:r>
            <a:r>
              <a:rPr lang="ko-KR" altLang="en-US" dirty="0"/>
              <a:t>→ </a:t>
            </a:r>
            <a:r>
              <a:rPr lang="ko-KR" altLang="en-US" dirty="0" smtClean="0"/>
              <a:t>테이블 삭제하고 테이블 이름 변경하기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987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04. </a:t>
            </a:r>
            <a:r>
              <a:rPr lang="ko-KR" altLang="en-US" sz="2800" dirty="0" smtClean="0"/>
              <a:t>기본 키 설정하기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6"/>
            <a:ext cx="8803102" cy="5483002"/>
          </a:xfrm>
        </p:spPr>
        <p:txBody>
          <a:bodyPr/>
          <a:lstStyle/>
          <a:p>
            <a:pPr lvl="0">
              <a:spcAft>
                <a:spcPts val="600"/>
              </a:spcAft>
            </a:pPr>
            <a:r>
              <a:rPr lang="ko-KR" altLang="en-US" sz="2000" dirty="0">
                <a:solidFill>
                  <a:prstClr val="black"/>
                </a:solidFill>
              </a:rPr>
              <a:t> </a:t>
            </a:r>
            <a:r>
              <a:rPr lang="ko-KR" altLang="en-US" sz="2000" dirty="0" smtClean="0">
                <a:solidFill>
                  <a:prstClr val="black"/>
                </a:solidFill>
              </a:rPr>
              <a:t>테이블에 저장된 데이터 레코드를 구분하기 위한 과정</a:t>
            </a:r>
            <a:endParaRPr lang="en-US" altLang="ko-KR" sz="2000" dirty="0" smtClean="0">
              <a:solidFill>
                <a:prstClr val="black"/>
              </a:solidFill>
            </a:endParaRPr>
          </a:p>
          <a:p>
            <a:pPr marL="720000" lvl="1" indent="-180000">
              <a:buFont typeface="Arial" pitchFamily="34" charset="0"/>
              <a:buChar char="•"/>
            </a:pPr>
            <a:r>
              <a:rPr lang="ko-KR" altLang="en-US" dirty="0"/>
              <a:t>기본 키는 필드 하나 혹은 여러 개의 필드 조합으로 만듦</a:t>
            </a:r>
            <a:endParaRPr lang="en-US" altLang="ko-KR" dirty="0"/>
          </a:p>
          <a:p>
            <a:pPr marL="720000" lvl="1" indent="-180000">
              <a:buFont typeface="Arial" pitchFamily="34" charset="0"/>
              <a:buChar char="•"/>
            </a:pPr>
            <a:r>
              <a:rPr lang="ko-KR" altLang="en-US" dirty="0"/>
              <a:t>기본 </a:t>
            </a:r>
            <a:r>
              <a:rPr lang="ko-KR" altLang="en-US" dirty="0" smtClean="0"/>
              <a:t>키로 설정된 </a:t>
            </a:r>
            <a:r>
              <a:rPr lang="ko-KR" altLang="en-US" dirty="0"/>
              <a:t>필드는 해당 값이 반드시 입력되어야 하며 같은 값은 못 들어 감</a:t>
            </a:r>
            <a:endParaRPr lang="en-US" altLang="ko-KR" dirty="0"/>
          </a:p>
          <a:p>
            <a:pPr marL="540000" lvl="1" indent="-180000">
              <a:buClr>
                <a:srgbClr val="4F784C"/>
              </a:buClr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131p [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4-11]</a:t>
            </a:r>
          </a:p>
          <a:p>
            <a:pPr marL="720000" lvl="2" indent="-180000">
              <a:buFont typeface="Arial" pitchFamily="34" charset="0"/>
              <a:buChar char="•"/>
            </a:pPr>
            <a:r>
              <a:rPr lang="ko-KR" altLang="en-US" dirty="0" smtClean="0"/>
              <a:t>배송업체 테이블을 디자인 보기로 연 후 업체번호 필드를 기본 키로 선택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836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05. </a:t>
            </a:r>
            <a:r>
              <a:rPr lang="ko-KR" altLang="en-US" sz="2800" dirty="0" smtClean="0"/>
              <a:t>인덱스 설정하기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6"/>
            <a:ext cx="8803102" cy="5483002"/>
          </a:xfrm>
        </p:spPr>
        <p:txBody>
          <a:bodyPr/>
          <a:lstStyle/>
          <a:p>
            <a:pPr lvl="0" indent="-180000"/>
            <a:r>
              <a:rPr lang="ko-KR" altLang="en-US" sz="2000" dirty="0">
                <a:solidFill>
                  <a:prstClr val="black"/>
                </a:solidFill>
              </a:rPr>
              <a:t> </a:t>
            </a:r>
            <a:r>
              <a:rPr lang="ko-KR" altLang="en-US" sz="2000" dirty="0" smtClean="0">
                <a:solidFill>
                  <a:prstClr val="black"/>
                </a:solidFill>
              </a:rPr>
              <a:t>인덱스</a:t>
            </a:r>
            <a:endParaRPr lang="en-US" altLang="ko-KR" sz="2000" dirty="0" smtClean="0">
              <a:solidFill>
                <a:prstClr val="black"/>
              </a:solidFill>
            </a:endParaRPr>
          </a:p>
          <a:p>
            <a:pPr marL="540000" lvl="1" indent="-180000">
              <a:buFont typeface="Arial" pitchFamily="34" charset="0"/>
              <a:buChar char="•"/>
            </a:pPr>
            <a:r>
              <a:rPr lang="ko-KR" altLang="en-US" dirty="0" smtClean="0">
                <a:solidFill>
                  <a:prstClr val="black"/>
                </a:solidFill>
              </a:rPr>
              <a:t>책 뒤편의 정렬된 찾아보기</a:t>
            </a:r>
            <a:r>
              <a:rPr lang="en-US" altLang="ko-KR" dirty="0" smtClean="0">
                <a:solidFill>
                  <a:prstClr val="black"/>
                </a:solidFill>
              </a:rPr>
              <a:t>(Index) </a:t>
            </a:r>
            <a:r>
              <a:rPr lang="ko-KR" altLang="en-US" dirty="0" smtClean="0">
                <a:solidFill>
                  <a:prstClr val="black"/>
                </a:solidFill>
              </a:rPr>
              <a:t>개념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540000" lvl="1" indent="-180000">
              <a:buFont typeface="Arial" pitchFamily="34" charset="0"/>
              <a:buChar char="•"/>
            </a:pPr>
            <a:r>
              <a:rPr lang="ko-KR" altLang="en-US" dirty="0" smtClean="0">
                <a:solidFill>
                  <a:prstClr val="black"/>
                </a:solidFill>
              </a:rPr>
              <a:t>특징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 smtClean="0">
                <a:solidFill>
                  <a:prstClr val="black"/>
                </a:solidFill>
              </a:rPr>
              <a:t>데이터베이스에서도 원하는 데이터를 쉽게 찾을 수 있어 정렬이나 검색 시간을 훨씬 단축할 수 있음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540000" lvl="1" indent="-180000">
              <a:buFont typeface="Arial" pitchFamily="34" charset="0"/>
              <a:buChar char="•"/>
            </a:pPr>
            <a:r>
              <a:rPr lang="ko-KR" altLang="en-US" dirty="0" smtClean="0">
                <a:solidFill>
                  <a:prstClr val="black"/>
                </a:solidFill>
              </a:rPr>
              <a:t>주의점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 smtClean="0">
                <a:solidFill>
                  <a:prstClr val="black"/>
                </a:solidFill>
              </a:rPr>
              <a:t>데이터 변경 시 인덱스 정보도 함께 관리해야 해 시간 소요 큼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endParaRPr lang="en-US" altLang="ko-KR" dirty="0" smtClean="0">
              <a:solidFill>
                <a:prstClr val="black"/>
              </a:solidFill>
            </a:endParaRPr>
          </a:p>
          <a:p>
            <a:pPr lvl="0"/>
            <a:r>
              <a:rPr lang="ko-KR" altLang="en-US" dirty="0" smtClean="0"/>
              <a:t> </a:t>
            </a:r>
            <a:r>
              <a:rPr lang="ko-KR" altLang="en-US" sz="2000" dirty="0" smtClean="0"/>
              <a:t>액세스 </a:t>
            </a:r>
            <a:r>
              <a:rPr lang="en-US" altLang="ko-KR" sz="2000" dirty="0" smtClean="0"/>
              <a:t>2010 </a:t>
            </a:r>
            <a:r>
              <a:rPr lang="ko-KR" altLang="en-US" sz="2000" dirty="0" smtClean="0"/>
              <a:t>인덱스 설정 방법</a:t>
            </a:r>
            <a:endParaRPr lang="en-US" altLang="ko-KR" sz="20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421107"/>
              </p:ext>
            </p:extLst>
          </p:nvPr>
        </p:nvGraphicFramePr>
        <p:xfrm>
          <a:off x="701570" y="3834045"/>
          <a:ext cx="8010890" cy="1778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2267"/>
                <a:gridCol w="3466701"/>
                <a:gridCol w="309192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종류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사용 예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아니오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인덱스를 설정하지 않음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예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중복 가능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인덱스를 설정하며 데이터 값의 중복을 허용함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도서 테이블에서 출판사 필드로 </a:t>
                      </a: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/>
                        <a:t>인덱싱하는</a:t>
                      </a:r>
                      <a:r>
                        <a:rPr lang="ko-KR" altLang="en-US" sz="1400" dirty="0" smtClean="0"/>
                        <a:t> 경우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예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중복 불가능</a:t>
                      </a:r>
                      <a:r>
                        <a:rPr lang="en-US" altLang="ko-KR" sz="140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인덱스를 설정하며 데이터 값의 중복을 허용하지 않음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회원 테이블에서 회원</a:t>
                      </a:r>
                      <a:r>
                        <a:rPr lang="en-US" altLang="ko-KR" sz="1400" dirty="0" smtClean="0"/>
                        <a:t>ID </a:t>
                      </a:r>
                      <a:r>
                        <a:rPr lang="ko-KR" altLang="en-US" sz="1400" smtClean="0"/>
                        <a:t>필드로 </a:t>
                      </a:r>
                      <a:endParaRPr lang="en-US" altLang="ko-KR" sz="1400" smtClean="0"/>
                    </a:p>
                    <a:p>
                      <a:pPr latinLnBrk="1"/>
                      <a:r>
                        <a:rPr lang="ko-KR" altLang="en-US" sz="1400" smtClean="0"/>
                        <a:t>인덱싱하는 </a:t>
                      </a:r>
                      <a:r>
                        <a:rPr lang="ko-KR" altLang="en-US" sz="1400" dirty="0" smtClean="0"/>
                        <a:t>경우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회원</a:t>
                      </a:r>
                      <a:r>
                        <a:rPr lang="en-US" altLang="ko-KR" sz="1400" dirty="0" smtClean="0"/>
                        <a:t>ID</a:t>
                      </a:r>
                      <a:r>
                        <a:rPr lang="ko-KR" altLang="en-US" sz="1400" dirty="0" smtClean="0"/>
                        <a:t>는 고유한 값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1570" y="576461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 smtClean="0"/>
              <a:t>**</a:t>
            </a:r>
            <a:r>
              <a:rPr lang="ko-KR" altLang="en-US" sz="1300" dirty="0" smtClean="0"/>
              <a:t>기본 </a:t>
            </a:r>
            <a:r>
              <a:rPr lang="ko-KR" altLang="en-US" sz="1300" dirty="0"/>
              <a:t>키로 설정된 필드는 ‘예</a:t>
            </a:r>
            <a:r>
              <a:rPr lang="en-US" altLang="ko-KR" sz="1300" dirty="0"/>
              <a:t>(</a:t>
            </a:r>
            <a:r>
              <a:rPr lang="ko-KR" altLang="en-US" sz="1300" dirty="0"/>
              <a:t>중복 불가능</a:t>
            </a:r>
            <a:r>
              <a:rPr lang="en-US" altLang="ko-KR" sz="1300" dirty="0"/>
              <a:t>)’ </a:t>
            </a:r>
            <a:r>
              <a:rPr lang="ko-KR" altLang="en-US" sz="1300" dirty="0"/>
              <a:t>인덱스로 자동 설정된다</a:t>
            </a:r>
            <a:r>
              <a:rPr lang="en-US" altLang="ko-KR" sz="1300" dirty="0"/>
              <a:t>.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96798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인덱스 설정하기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6"/>
            <a:ext cx="8803102" cy="5483002"/>
          </a:xfrm>
        </p:spPr>
        <p:txBody>
          <a:bodyPr/>
          <a:lstStyle/>
          <a:p>
            <a:pPr lvl="0">
              <a:spcAft>
                <a:spcPts val="600"/>
              </a:spcAft>
            </a:pPr>
            <a:r>
              <a:rPr lang="ko-KR" altLang="en-US" sz="2000" dirty="0">
                <a:solidFill>
                  <a:prstClr val="black"/>
                </a:solidFill>
              </a:rPr>
              <a:t> </a:t>
            </a:r>
            <a:r>
              <a:rPr lang="ko-KR" altLang="en-US" sz="2000" dirty="0" smtClean="0">
                <a:solidFill>
                  <a:prstClr val="black"/>
                </a:solidFill>
              </a:rPr>
              <a:t>인덱스 설정하기</a:t>
            </a:r>
            <a:endParaRPr lang="ko-KR" altLang="en-US" sz="2000" dirty="0">
              <a:solidFill>
                <a:prstClr val="black"/>
              </a:solidFill>
            </a:endParaRPr>
          </a:p>
          <a:p>
            <a:pPr marL="540000" lvl="1" indent="-180000">
              <a:spcAft>
                <a:spcPts val="600"/>
              </a:spcAft>
              <a:buClr>
                <a:srgbClr val="4F784C"/>
              </a:buClr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134p [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4-12]</a:t>
            </a:r>
          </a:p>
          <a:p>
            <a:pPr marL="720000" lvl="2" indent="-180000">
              <a:buFont typeface="Arial" pitchFamily="34" charset="0"/>
              <a:buChar char="•"/>
            </a:pPr>
            <a:r>
              <a:rPr lang="ko-KR" altLang="en-US" dirty="0" smtClean="0"/>
              <a:t>도서 테이블을 디자인 보기로 연 후 인덱스 설정 및 삭제하기</a:t>
            </a:r>
            <a:endParaRPr lang="en-US" altLang="ko-KR" dirty="0" smtClean="0"/>
          </a:p>
          <a:p>
            <a:pPr marL="720000" lvl="2" indent="-180000">
              <a:buFont typeface="Arial" pitchFamily="34" charset="0"/>
              <a:buChar char="•"/>
            </a:pPr>
            <a:r>
              <a:rPr lang="ko-KR" altLang="en-US" dirty="0" smtClean="0"/>
              <a:t>설정된 인덱스 목록 확인 작업 및 다중 필드 인덱스 설정하기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257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Documents and Settings\SeheeWork\바탕 화면\데이터베이스 기초\[05] 교열원고\[교열]ch04_데이터베이스와 테이블_完\ch04_img\ch04-17(2)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30" y="3498297"/>
            <a:ext cx="5625625" cy="29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06. </a:t>
            </a:r>
            <a:r>
              <a:rPr lang="ko-KR" altLang="en-US" sz="2800" dirty="0" smtClean="0"/>
              <a:t>조회와 입력 마스크 마법사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6"/>
            <a:ext cx="8803102" cy="5483002"/>
          </a:xfrm>
        </p:spPr>
        <p:txBody>
          <a:bodyPr/>
          <a:lstStyle/>
          <a:p>
            <a:pPr lvl="0">
              <a:spcAft>
                <a:spcPts val="600"/>
              </a:spcAft>
            </a:pPr>
            <a:r>
              <a:rPr lang="ko-KR" altLang="en-US" sz="2000" dirty="0">
                <a:solidFill>
                  <a:prstClr val="black"/>
                </a:solidFill>
              </a:rPr>
              <a:t> </a:t>
            </a:r>
            <a:r>
              <a:rPr lang="ko-KR" altLang="en-US" sz="2000" dirty="0" smtClean="0">
                <a:solidFill>
                  <a:prstClr val="black"/>
                </a:solidFill>
              </a:rPr>
              <a:t>조회 속성 설정하기</a:t>
            </a:r>
            <a:endParaRPr lang="ko-KR" altLang="en-US" sz="2000" dirty="0">
              <a:solidFill>
                <a:prstClr val="black"/>
              </a:solidFill>
            </a:endParaRPr>
          </a:p>
          <a:p>
            <a:pPr marL="742950" lvl="1" indent="-285750">
              <a:buClr>
                <a:srgbClr val="4F784C"/>
              </a:buClr>
            </a:pPr>
            <a:r>
              <a:rPr lang="ko-KR" altLang="en-US" dirty="0" smtClean="0"/>
              <a:t>테이블에 입력할 값이 정해진 범위에 있거나 다른 테이블에서 조회할 수 있는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좀더 편리하고 정확하게 데이터 입력 가능</a:t>
            </a:r>
            <a:endParaRPr lang="en-US" altLang="ko-KR" dirty="0" smtClean="0"/>
          </a:p>
          <a:p>
            <a:pPr marL="742950" lvl="1" indent="-285750">
              <a:buClr>
                <a:srgbClr val="4F784C"/>
              </a:buClr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138p [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4-13]</a:t>
            </a:r>
          </a:p>
          <a:p>
            <a:pPr marL="974725" lvl="2" indent="-342900">
              <a:buFont typeface="Arial" pitchFamily="34" charset="0"/>
              <a:buChar char="•"/>
            </a:pPr>
            <a:r>
              <a:rPr lang="ko-KR" altLang="en-US" dirty="0" smtClean="0"/>
              <a:t>도서 테이블의 분야를 직접 입력하지 않고 분야 테이블에 저장된 값들을 목록으로 나타내 선택할 수 있도록 조회 속성 설정하기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521550" y="639933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그림 </a:t>
            </a:r>
            <a:r>
              <a:rPr lang="en-US" altLang="ko-KR" sz="1200" dirty="0" smtClean="0"/>
              <a:t>4-12] </a:t>
            </a:r>
            <a:r>
              <a:rPr lang="ko-KR" altLang="en-US" sz="1200" dirty="0" smtClean="0"/>
              <a:t>조회 마법사로 만</a:t>
            </a:r>
            <a:r>
              <a:rPr lang="ko-KR" altLang="en-US" sz="1200" dirty="0"/>
              <a:t>든 </a:t>
            </a:r>
            <a:r>
              <a:rPr lang="ko-KR" altLang="en-US" sz="1200" dirty="0" err="1" smtClean="0"/>
              <a:t>콤보</a:t>
            </a:r>
            <a:r>
              <a:rPr lang="ko-KR" altLang="en-US" sz="1200" dirty="0" smtClean="0"/>
              <a:t> 목록 상자</a:t>
            </a:r>
            <a:endParaRPr lang="ko-KR" altLang="en-US" sz="1200" dirty="0"/>
          </a:p>
        </p:txBody>
      </p:sp>
      <p:pic>
        <p:nvPicPr>
          <p:cNvPr id="3074" name="Picture 2" descr="C:\Documents and Settings\SeheeWork\바탕 화면\데이터베이스 기초\[05] 교열원고\[교열]ch04_데이터베이스와 테이블_完\ch04_img\ch04-P13(11)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905" y="3256176"/>
            <a:ext cx="5040560" cy="32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1466655" y="3879050"/>
            <a:ext cx="5040560" cy="2385265"/>
            <a:chOff x="1466655" y="3879050"/>
            <a:chExt cx="5040560" cy="2385265"/>
          </a:xfrm>
        </p:grpSpPr>
        <p:sp>
          <p:nvSpPr>
            <p:cNvPr id="4" name="직사각형 3"/>
            <p:cNvSpPr/>
            <p:nvPr/>
          </p:nvSpPr>
          <p:spPr>
            <a:xfrm>
              <a:off x="1466655" y="3879050"/>
              <a:ext cx="1080120" cy="23852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 flipV="1">
              <a:off x="2546775" y="4216587"/>
              <a:ext cx="3960440" cy="2250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891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  <p:custDataLst>
              <p:tags r:id="rId3"/>
            </p:custDataLst>
          </p:nvPr>
        </p:nvSpPr>
        <p:spPr>
          <a:xfrm>
            <a:off x="386535" y="1043735"/>
            <a:ext cx="8550950" cy="243026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 sz="2000" dirty="0" smtClean="0"/>
              <a:t>학습목표</a:t>
            </a:r>
            <a:endParaRPr lang="en-US" altLang="ko-KR" sz="2000" dirty="0" smtClean="0"/>
          </a:p>
          <a:p>
            <a:pPr lvl="1">
              <a:spcBef>
                <a:spcPts val="0"/>
              </a:spcBef>
              <a:spcAft>
                <a:spcPts val="300"/>
              </a:spcAft>
              <a:buClr>
                <a:srgbClr val="006666"/>
              </a:buClr>
            </a:pPr>
            <a:r>
              <a:rPr lang="ko-KR" altLang="en-US" sz="1800" dirty="0"/>
              <a:t>액세스 </a:t>
            </a:r>
            <a:r>
              <a:rPr lang="en-US" altLang="ko-KR" sz="1800" dirty="0"/>
              <a:t>2010</a:t>
            </a:r>
            <a:r>
              <a:rPr lang="ko-KR" altLang="en-US" sz="1800" dirty="0"/>
              <a:t>에서 데이터베이스를 만드는 방법을 익힌다</a:t>
            </a:r>
            <a:r>
              <a:rPr lang="en-US" altLang="ko-KR" sz="1800" dirty="0"/>
              <a:t>.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Clr>
                <a:srgbClr val="006666"/>
              </a:buClr>
            </a:pPr>
            <a:r>
              <a:rPr lang="ko-KR" altLang="en-US" sz="1800" dirty="0" smtClean="0"/>
              <a:t>데이터베이스 </a:t>
            </a:r>
            <a:r>
              <a:rPr lang="ko-KR" altLang="en-US" sz="1800" dirty="0"/>
              <a:t>구성 요소 중 테이블 개체의 구조를 이해한다</a:t>
            </a:r>
            <a:r>
              <a:rPr lang="en-US" altLang="ko-KR" sz="1800" dirty="0"/>
              <a:t>.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Clr>
                <a:srgbClr val="006666"/>
              </a:buClr>
            </a:pPr>
            <a:r>
              <a:rPr lang="ko-KR" altLang="en-US" sz="1800" dirty="0" smtClean="0"/>
              <a:t>테이블의 </a:t>
            </a:r>
            <a:r>
              <a:rPr lang="ko-KR" altLang="en-US" sz="1800" dirty="0"/>
              <a:t>생성과 변경</a:t>
            </a:r>
            <a:r>
              <a:rPr lang="en-US" altLang="ko-KR" sz="1800" dirty="0"/>
              <a:t>, </a:t>
            </a:r>
            <a:r>
              <a:rPr lang="ko-KR" altLang="en-US" sz="1800" dirty="0"/>
              <a:t>삭제 방법을 익힌다</a:t>
            </a:r>
            <a:r>
              <a:rPr lang="en-US" altLang="ko-KR" sz="1800" dirty="0"/>
              <a:t>.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Clr>
                <a:srgbClr val="006666"/>
              </a:buClr>
            </a:pPr>
            <a:r>
              <a:rPr lang="ko-KR" altLang="en-US" sz="1800" dirty="0" smtClean="0"/>
              <a:t>기본 </a:t>
            </a:r>
            <a:r>
              <a:rPr lang="ko-KR" altLang="en-US" sz="1800" dirty="0"/>
              <a:t>키의 개념을 이해하고</a:t>
            </a:r>
            <a:r>
              <a:rPr lang="en-US" altLang="ko-KR" sz="1800" dirty="0"/>
              <a:t>, </a:t>
            </a:r>
            <a:r>
              <a:rPr lang="ko-KR" altLang="en-US" sz="1800" dirty="0"/>
              <a:t>테이블에서 기본 키를 설정하는 방법을 익힌다</a:t>
            </a:r>
            <a:r>
              <a:rPr lang="en-US" altLang="ko-KR" sz="1800" dirty="0"/>
              <a:t>.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Clr>
                <a:srgbClr val="006666"/>
              </a:buClr>
            </a:pPr>
            <a:r>
              <a:rPr lang="ko-KR" altLang="en-US" sz="1800" dirty="0" smtClean="0"/>
              <a:t>인덱스를 </a:t>
            </a:r>
            <a:r>
              <a:rPr lang="ko-KR" altLang="en-US" sz="1800" dirty="0"/>
              <a:t>만드는 목적과 인덱스를 설정하는 방법을 익힌다</a:t>
            </a:r>
            <a:r>
              <a:rPr lang="en-US" altLang="ko-KR" sz="1800" dirty="0"/>
              <a:t>.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Clr>
                <a:srgbClr val="006666"/>
              </a:buClr>
            </a:pPr>
            <a:r>
              <a:rPr lang="ko-KR" altLang="en-US" sz="1800" dirty="0" smtClean="0"/>
              <a:t>테이블들 </a:t>
            </a:r>
            <a:r>
              <a:rPr lang="ko-KR" altLang="en-US" sz="1800" dirty="0"/>
              <a:t>간의 관계에 대한 개념을 이해하고 관계를 설정하는 </a:t>
            </a:r>
            <a:r>
              <a:rPr lang="ko-KR" altLang="en-US" sz="1800"/>
              <a:t>방법을 </a:t>
            </a:r>
            <a:r>
              <a:rPr lang="ko-KR" altLang="en-US" sz="1800" smtClean="0"/>
              <a:t>익힌다</a:t>
            </a:r>
            <a:r>
              <a:rPr lang="en-US" altLang="ko-KR" sz="1800" smtClean="0"/>
              <a:t>.</a:t>
            </a:r>
            <a:endParaRPr lang="en-US" altLang="ko-KR" sz="1800" dirty="0" smtClean="0"/>
          </a:p>
        </p:txBody>
      </p:sp>
      <p:sp>
        <p:nvSpPr>
          <p:cNvPr id="4" name="내용 개체 틀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31540" y="3654025"/>
            <a:ext cx="8505945" cy="2745305"/>
          </a:xfrm>
          <a:prstGeom prst="roundRect">
            <a:avLst>
              <a:gd name="adj" fmla="val 4120"/>
            </a:avLst>
          </a:prstGeom>
          <a:gradFill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600" b="1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7063" marR="0" indent="-26987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 typeface="Wingdings" pitchFamily="2" charset="2"/>
              <a:buChar char="ü"/>
              <a:tabLst/>
              <a:defRPr sz="22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ko-KR" altLang="en-US" sz="2000" smtClean="0"/>
              <a:t>내용</a:t>
            </a:r>
            <a:endParaRPr lang="en-US" altLang="ko-KR" sz="200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ko-KR" altLang="en-US" sz="1800" smtClean="0"/>
              <a:t>데이터베이스와 테이블 개념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ko-KR" altLang="en-US" sz="1800" smtClean="0"/>
              <a:t>데이터베이스 만들기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ko-KR" altLang="en-US" sz="1800" smtClean="0"/>
              <a:t>테이블 만들기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ko-KR" altLang="en-US" sz="1800" smtClean="0"/>
              <a:t>기본 키 설정하기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ko-KR" altLang="en-US" sz="1800" smtClean="0"/>
              <a:t>인덱스 설정하기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ko-KR" altLang="en-US" sz="1800" smtClean="0"/>
              <a:t>조회와 입력 마스크 마법사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ko-KR" altLang="en-US" sz="1800" smtClean="0"/>
              <a:t>관계 설정하기</a:t>
            </a:r>
            <a:endParaRPr lang="en-US" altLang="ko-KR" sz="18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703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조회와 입력 마스크 마법사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953725"/>
            <a:ext cx="8803102" cy="5483002"/>
          </a:xfrm>
        </p:spPr>
        <p:txBody>
          <a:bodyPr/>
          <a:lstStyle/>
          <a:p>
            <a:pPr lvl="0">
              <a:spcAft>
                <a:spcPts val="600"/>
              </a:spcAft>
            </a:pPr>
            <a:r>
              <a:rPr lang="ko-KR" altLang="en-US" sz="2000" dirty="0">
                <a:solidFill>
                  <a:prstClr val="black"/>
                </a:solidFill>
              </a:rPr>
              <a:t> </a:t>
            </a:r>
            <a:r>
              <a:rPr lang="ko-KR" altLang="en-US" sz="2000" dirty="0" smtClean="0">
                <a:solidFill>
                  <a:prstClr val="black"/>
                </a:solidFill>
              </a:rPr>
              <a:t>입력 마스크 설정하기</a:t>
            </a:r>
            <a:endParaRPr lang="ko-KR" altLang="en-US" sz="2000" dirty="0">
              <a:solidFill>
                <a:prstClr val="black"/>
              </a:solidFill>
            </a:endParaRPr>
          </a:p>
          <a:p>
            <a:pPr marL="742950" lvl="1" indent="-285750">
              <a:buClr>
                <a:srgbClr val="4F784C"/>
              </a:buClr>
            </a:pPr>
            <a:r>
              <a:rPr lang="ko-KR" altLang="en-US" dirty="0" smtClean="0"/>
              <a:t>입력 마스크 지정 시 우편번호나 주민등록번호처럼 일정한 형식이나 기호가 포함된 데이터를 입력하기 쉽게 만들 수 있음</a:t>
            </a:r>
            <a:endParaRPr lang="en-US" altLang="ko-KR" dirty="0" smtClean="0"/>
          </a:p>
          <a:p>
            <a:pPr marL="742950" lvl="1" indent="-285750">
              <a:buClr>
                <a:srgbClr val="4F784C"/>
              </a:buClr>
            </a:pPr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교재 </a:t>
            </a:r>
            <a:r>
              <a:rPr lang="en-US" altLang="ko-KR" dirty="0"/>
              <a:t>143p [</a:t>
            </a:r>
            <a:r>
              <a:rPr lang="ko-KR" altLang="en-US" dirty="0"/>
              <a:t>실습 </a:t>
            </a:r>
            <a:r>
              <a:rPr lang="en-US" altLang="ko-KR" dirty="0"/>
              <a:t>4-14]</a:t>
            </a:r>
          </a:p>
          <a:p>
            <a:pPr marL="974725" lvl="2" indent="-342900">
              <a:buFont typeface="Arial" pitchFamily="34" charset="0"/>
              <a:buChar char="•"/>
            </a:pPr>
            <a:r>
              <a:rPr lang="ko-KR" altLang="en-US" dirty="0" smtClean="0"/>
              <a:t>직원 </a:t>
            </a:r>
            <a:r>
              <a:rPr lang="ko-KR" altLang="en-US" dirty="0"/>
              <a:t>테이블에서 휴대폰 필드에 입력 마스크를 </a:t>
            </a:r>
            <a:r>
              <a:rPr lang="ko-KR" altLang="en-US" dirty="0" smtClean="0"/>
              <a:t>적용</a:t>
            </a:r>
            <a:endParaRPr lang="en-US" altLang="ko-KR" dirty="0"/>
          </a:p>
          <a:p>
            <a:pPr lvl="0">
              <a:spcBef>
                <a:spcPts val="600"/>
              </a:spcBef>
            </a:pPr>
            <a:r>
              <a:rPr lang="ko-KR" altLang="en-US" sz="2000" dirty="0">
                <a:solidFill>
                  <a:prstClr val="black"/>
                </a:solidFill>
              </a:rPr>
              <a:t> 입력 마스크 </a:t>
            </a:r>
            <a:r>
              <a:rPr lang="ko-KR" altLang="en-US" sz="2000" dirty="0" smtClean="0">
                <a:solidFill>
                  <a:prstClr val="black"/>
                </a:solidFill>
              </a:rPr>
              <a:t>문</a:t>
            </a:r>
            <a:r>
              <a:rPr lang="ko-KR" altLang="en-US" sz="2000" dirty="0">
                <a:solidFill>
                  <a:prstClr val="black"/>
                </a:solidFill>
              </a:rPr>
              <a:t>자</a:t>
            </a:r>
          </a:p>
          <a:p>
            <a:pPr marL="742950" lvl="1" indent="-285750">
              <a:buClr>
                <a:srgbClr val="4F784C"/>
              </a:buClr>
            </a:pPr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679375"/>
              </p:ext>
            </p:extLst>
          </p:nvPr>
        </p:nvGraphicFramePr>
        <p:xfrm>
          <a:off x="701570" y="3338990"/>
          <a:ext cx="8055894" cy="3200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5045"/>
                <a:gridCol w="3313060"/>
                <a:gridCol w="476680"/>
                <a:gridCol w="3861109"/>
              </a:tblGrid>
              <a:tr h="127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문자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설명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문자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설명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0</a:t>
                      </a:r>
                      <a:r>
                        <a:rPr lang="ko-KR" altLang="en-US" sz="1300" dirty="0" smtClean="0"/>
                        <a:t>에서 </a:t>
                      </a:r>
                      <a:r>
                        <a:rPr lang="en-US" altLang="ko-KR" sz="1300" dirty="0" smtClean="0"/>
                        <a:t>9 </a:t>
                      </a:r>
                      <a:r>
                        <a:rPr lang="ko-KR" altLang="en-US" sz="1300" dirty="0" smtClean="0"/>
                        <a:t>사이의 수를 필수적으로 입력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&amp;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/>
                        <a:t>문자나 숫자 및 공백을 필수적으로 입력</a:t>
                      </a:r>
                      <a:endParaRPr lang="ko-KR" alt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/>
                        <a:t>숫자나 공백을 선택적으로 입력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C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/>
                        <a:t>문자나 숫자 및 공백을 선택적으로 입력</a:t>
                      </a:r>
                      <a:endParaRPr lang="ko-KR" alt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#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/>
                        <a:t>숫자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공백이나 </a:t>
                      </a:r>
                      <a:r>
                        <a:rPr lang="en-US" altLang="ko-KR" sz="1300" dirty="0" smtClean="0"/>
                        <a:t>+, - </a:t>
                      </a:r>
                      <a:r>
                        <a:rPr lang="ko-KR" altLang="en-US" sz="1300" dirty="0" smtClean="0"/>
                        <a:t>기호 선택적으로 입력</a:t>
                      </a:r>
                    </a:p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. , : ; - /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/>
                        <a:t>소수점</a:t>
                      </a:r>
                      <a:r>
                        <a:rPr lang="en-US" altLang="ko-KR" sz="1300" dirty="0" smtClean="0"/>
                        <a:t>, 1000 </a:t>
                      </a:r>
                      <a:r>
                        <a:rPr lang="ko-KR" altLang="en-US" sz="1300" dirty="0" smtClean="0"/>
                        <a:t>단위 표시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날짜나 시간의 구분 기호</a:t>
                      </a:r>
                    </a:p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L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/>
                        <a:t>단일 문자 입력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&gt;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/>
                        <a:t>모든 문자가 대문자로 변환</a:t>
                      </a:r>
                      <a:endParaRPr lang="ko-KR" alt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?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/>
                        <a:t>단일 문자를 선택적으로 입력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&lt;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모든 문자가 소문자로 변환</a:t>
                      </a:r>
                      <a:endParaRPr lang="ko-KR" alt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A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단일 문자나 숫자를 필수적으로 입력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!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/>
                        <a:t>왼쪽에서 오른쪽으로 입력되도록 왼쪽 정렬</a:t>
                      </a:r>
                      <a:endParaRPr lang="ko-KR" alt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a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단일 문자나 숫자를 선택적으로 입력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￦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뒤에 나올 문자를 입력할 때 표시하기 위한 기호</a:t>
                      </a:r>
                      <a:endParaRPr lang="ko-KR" altLang="en-US" sz="13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2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07. </a:t>
            </a:r>
            <a:r>
              <a:rPr lang="ko-KR" altLang="en-US" sz="2800" dirty="0" smtClean="0"/>
              <a:t>관계 설정하기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6"/>
            <a:ext cx="8803102" cy="5483002"/>
          </a:xfrm>
        </p:spPr>
        <p:txBody>
          <a:bodyPr/>
          <a:lstStyle/>
          <a:p>
            <a:pPr lvl="0">
              <a:spcAft>
                <a:spcPts val="600"/>
              </a:spcAft>
            </a:pPr>
            <a:r>
              <a:rPr lang="ko-KR" altLang="en-US" sz="2000" dirty="0" smtClean="0">
                <a:solidFill>
                  <a:prstClr val="black"/>
                </a:solidFill>
              </a:rPr>
              <a:t>테이블 간의 관계 설정</a:t>
            </a:r>
            <a:endParaRPr lang="en-US" altLang="ko-KR" sz="2000" dirty="0" smtClean="0">
              <a:solidFill>
                <a:prstClr val="black"/>
              </a:solidFill>
            </a:endParaRPr>
          </a:p>
          <a:p>
            <a:pPr lvl="1">
              <a:spcAft>
                <a:spcPts val="1200"/>
              </a:spcAft>
            </a:pPr>
            <a:r>
              <a:rPr lang="ko-KR" altLang="en-US" dirty="0"/>
              <a:t>여러 개의 </a:t>
            </a:r>
            <a:r>
              <a:rPr lang="ko-KR" altLang="en-US" dirty="0" smtClean="0"/>
              <a:t>테이블에 </a:t>
            </a:r>
            <a:r>
              <a:rPr lang="ko-KR" altLang="en-US" dirty="0"/>
              <a:t>있는 데이터를 연결시키는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>
              <a:spcAft>
                <a:spcPts val="1200"/>
              </a:spcAft>
            </a:pPr>
            <a:r>
              <a:rPr lang="ko-KR" altLang="en-US" dirty="0" smtClean="0"/>
              <a:t>테이블 간 관계 설정 시 </a:t>
            </a:r>
            <a:r>
              <a:rPr lang="ko-KR" altLang="en-US" b="1" dirty="0" smtClean="0"/>
              <a:t>참조 </a:t>
            </a:r>
            <a:r>
              <a:rPr lang="ko-KR" altLang="en-US" b="1" dirty="0" err="1" smtClean="0"/>
              <a:t>무결성</a:t>
            </a:r>
            <a:r>
              <a:rPr lang="ko-KR" altLang="en-US" dirty="0" err="1" smtClean="0"/>
              <a:t>이</a:t>
            </a:r>
            <a:r>
              <a:rPr lang="ko-KR" altLang="en-US" dirty="0" smtClean="0"/>
              <a:t> 유지되어야 함</a:t>
            </a:r>
            <a:endParaRPr lang="en-US" altLang="ko-KR" dirty="0" smtClean="0"/>
          </a:p>
          <a:p>
            <a:pPr lvl="1">
              <a:spcAft>
                <a:spcPts val="1200"/>
              </a:spcAft>
            </a:pPr>
            <a:r>
              <a:rPr lang="ko-KR" altLang="en-US" b="1" dirty="0" smtClean="0"/>
              <a:t>참조 </a:t>
            </a:r>
            <a:r>
              <a:rPr lang="ko-KR" altLang="en-US" b="1" dirty="0" err="1" smtClean="0"/>
              <a:t>무결성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관계가 </a:t>
            </a:r>
            <a:r>
              <a:rPr lang="ko-KR" altLang="en-US" dirty="0"/>
              <a:t>설정된 테이블들 간의 데이터가 유효한지</a:t>
            </a:r>
            <a:r>
              <a:rPr lang="en-US" altLang="ko-KR" dirty="0"/>
              <a:t>, </a:t>
            </a:r>
            <a:r>
              <a:rPr lang="ko-KR" altLang="en-US" dirty="0"/>
              <a:t>관련 데이터가 사용자의 실수로 삭제 혹은 변경되었는지 검사하는 </a:t>
            </a:r>
            <a:r>
              <a:rPr lang="ko-KR" altLang="en-US" dirty="0" smtClean="0"/>
              <a:t>규칙</a:t>
            </a:r>
            <a:endParaRPr lang="en-US" altLang="ko-KR" dirty="0" smtClean="0"/>
          </a:p>
          <a:p>
            <a:pPr lvl="1"/>
            <a:r>
              <a:rPr lang="ko-KR" altLang="en-US" dirty="0"/>
              <a:t>참조 </a:t>
            </a:r>
            <a:r>
              <a:rPr lang="ko-KR" altLang="en-US" dirty="0" smtClean="0"/>
              <a:t>무결성의 예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</a:p>
          <a:p>
            <a:pPr lvl="2"/>
            <a:r>
              <a:rPr lang="en-US" altLang="ko-KR" dirty="0" smtClean="0"/>
              <a:t> </a:t>
            </a:r>
            <a:r>
              <a:rPr lang="ko-KR" altLang="en-US" dirty="0" smtClean="0"/>
              <a:t>회원 </a:t>
            </a:r>
            <a:r>
              <a:rPr lang="ko-KR" altLang="en-US" dirty="0"/>
              <a:t>테이블에 등록된 회원만 주문을 할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 회원 </a:t>
            </a:r>
            <a:r>
              <a:rPr lang="ko-KR" altLang="en-US" dirty="0"/>
              <a:t>테이블에 입력되어 있지 않은 회원이 주문했을 경우</a:t>
            </a:r>
            <a:r>
              <a:rPr lang="en-US" altLang="ko-KR" dirty="0"/>
              <a:t>, </a:t>
            </a:r>
            <a:r>
              <a:rPr lang="ko-KR" altLang="en-US" dirty="0"/>
              <a:t>주문 테이블에 입력되지 못하게 막아줌</a:t>
            </a:r>
          </a:p>
          <a:p>
            <a:pPr lvl="1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30070" y="639933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그림 </a:t>
            </a:r>
            <a:r>
              <a:rPr lang="en-US" altLang="ko-KR" sz="1200" dirty="0" smtClean="0"/>
              <a:t>4-16] </a:t>
            </a:r>
            <a:r>
              <a:rPr lang="ko-KR" altLang="en-US" sz="1200" dirty="0" smtClean="0"/>
              <a:t>회원 테이블과 주문 테이블의 관계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5528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관계 설정하기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6"/>
            <a:ext cx="8803102" cy="5483002"/>
          </a:xfrm>
        </p:spPr>
        <p:txBody>
          <a:bodyPr/>
          <a:lstStyle/>
          <a:p>
            <a:pPr lvl="0">
              <a:spcAft>
                <a:spcPts val="600"/>
              </a:spcAft>
            </a:pPr>
            <a:r>
              <a:rPr lang="ko-KR" altLang="en-US" sz="2000" dirty="0" smtClean="0">
                <a:solidFill>
                  <a:prstClr val="black"/>
                </a:solidFill>
              </a:rPr>
              <a:t>테이블 간의 관계 설정</a:t>
            </a:r>
            <a:endParaRPr lang="en-US" altLang="ko-KR" sz="2000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: </a:t>
            </a:r>
            <a:r>
              <a:rPr lang="ko-KR" altLang="en-US" dirty="0"/>
              <a:t>교재 </a:t>
            </a:r>
            <a:r>
              <a:rPr lang="en-US" altLang="ko-KR" dirty="0" smtClean="0"/>
              <a:t>150p </a:t>
            </a:r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4-15]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36" y="1898830"/>
            <a:ext cx="6654369" cy="4500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11560" y="639933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그림 </a:t>
            </a:r>
            <a:r>
              <a:rPr lang="en-US" altLang="ko-KR" sz="1200" dirty="0" smtClean="0"/>
              <a:t>4-16] </a:t>
            </a:r>
            <a:r>
              <a:rPr lang="ko-KR" altLang="en-US" sz="1200" dirty="0" smtClean="0"/>
              <a:t>회원 테이블과 주문 테이블의 관계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3866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01. </a:t>
            </a:r>
            <a:r>
              <a:rPr lang="ko-KR" altLang="en-US" sz="2800" dirty="0" smtClean="0"/>
              <a:t>데이터베이스와 테이블 개념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  <p:custDataLst>
              <p:tags r:id="rId3"/>
            </p:custDataLst>
          </p:nvPr>
        </p:nvSpPr>
        <p:spPr>
          <a:xfrm>
            <a:off x="476545" y="998730"/>
            <a:ext cx="8713787" cy="1710190"/>
          </a:xfrm>
          <a:ln>
            <a:solidFill>
              <a:schemeClr val="bg1"/>
            </a:solidFill>
          </a:ln>
        </p:spPr>
        <p:txBody>
          <a:bodyPr/>
          <a:lstStyle/>
          <a:p>
            <a:pPr>
              <a:spcAft>
                <a:spcPts val="600"/>
              </a:spcAft>
            </a:pPr>
            <a:r>
              <a:rPr lang="ko-KR" altLang="en-US" sz="2000" dirty="0" smtClean="0"/>
              <a:t>데이터베이스</a:t>
            </a:r>
            <a:endParaRPr lang="en-US" altLang="ko-KR" sz="2000" dirty="0"/>
          </a:p>
          <a:p>
            <a:pPr lvl="1"/>
            <a:r>
              <a:rPr lang="ko-KR" altLang="en-US" sz="1800" smtClean="0">
                <a:latin typeface="+mn-ea"/>
                <a:ea typeface="+mn-ea"/>
              </a:rPr>
              <a:t>특정 </a:t>
            </a:r>
            <a:r>
              <a:rPr lang="ko-KR" altLang="en-US" sz="1800" dirty="0" smtClean="0">
                <a:latin typeface="+mn-ea"/>
                <a:ea typeface="+mn-ea"/>
              </a:rPr>
              <a:t>주제나 목적과 같은 정보를 모아 놓은 것 </a:t>
            </a:r>
            <a:endParaRPr lang="en-US" altLang="ko-KR" sz="1800" dirty="0" smtClean="0">
              <a:latin typeface="+mn-ea"/>
              <a:ea typeface="+mn-ea"/>
            </a:endParaRPr>
          </a:p>
          <a:p>
            <a:pPr lvl="1"/>
            <a:r>
              <a:rPr lang="ko-KR" altLang="en-US" sz="1800" smtClean="0">
                <a:latin typeface="+mn-ea"/>
                <a:ea typeface="+mn-ea"/>
              </a:rPr>
              <a:t>테이블이라는 </a:t>
            </a:r>
            <a:r>
              <a:rPr lang="ko-KR" altLang="en-US" sz="1800" dirty="0" smtClean="0">
                <a:latin typeface="+mn-ea"/>
                <a:ea typeface="+mn-ea"/>
              </a:rPr>
              <a:t>개체에 실제 데이터를 </a:t>
            </a:r>
            <a:r>
              <a:rPr lang="ko-KR" altLang="en-US" sz="1800" smtClean="0">
                <a:latin typeface="+mn-ea"/>
                <a:ea typeface="+mn-ea"/>
              </a:rPr>
              <a:t>나누어 </a:t>
            </a:r>
            <a:r>
              <a:rPr lang="ko-KR" altLang="en-US" sz="1800" smtClean="0">
                <a:latin typeface="+mn-ea"/>
                <a:ea typeface="+mn-ea"/>
              </a:rPr>
              <a:t>저장함</a:t>
            </a:r>
            <a:endParaRPr lang="en-US" altLang="ko-KR" sz="1800" smtClean="0">
              <a:latin typeface="+mn-ea"/>
              <a:ea typeface="+mn-ea"/>
            </a:endParaRPr>
          </a:p>
          <a:p>
            <a:pPr lvl="1"/>
            <a:r>
              <a:rPr lang="ko-KR" altLang="en-US" sz="1800" smtClean="0">
                <a:latin typeface="+mn-ea"/>
                <a:ea typeface="+mn-ea"/>
              </a:rPr>
              <a:t>데이터베이스</a:t>
            </a:r>
            <a:r>
              <a:rPr lang="en-US" altLang="ko-KR" sz="1800" smtClean="0">
                <a:latin typeface="+mn-ea"/>
                <a:ea typeface="+mn-ea"/>
              </a:rPr>
              <a:t> </a:t>
            </a:r>
            <a:r>
              <a:rPr lang="ko-KR" altLang="en-US" sz="1800" smtClean="0">
                <a:latin typeface="+mn-ea"/>
                <a:ea typeface="+mn-ea"/>
              </a:rPr>
              <a:t>하나에 데이터와 응용프로그램이 함께 존재</a:t>
            </a:r>
            <a:endParaRPr lang="en-US" altLang="ko-KR" sz="1800" dirty="0" smtClean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625" y="2753925"/>
            <a:ext cx="5048250" cy="3429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01. </a:t>
            </a:r>
            <a:r>
              <a:rPr lang="ko-KR" altLang="en-US" sz="2800" dirty="0" smtClean="0"/>
              <a:t>데이터베이스와 테이블 개념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  <p:custDataLst>
              <p:tags r:id="rId3"/>
            </p:custDataLst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ko-KR" altLang="en-US" dirty="0" smtClean="0"/>
              <a:t>액세스 </a:t>
            </a:r>
            <a:r>
              <a:rPr lang="en-US" altLang="ko-KR" dirty="0" smtClean="0"/>
              <a:t>2010 </a:t>
            </a:r>
            <a:r>
              <a:rPr lang="ko-KR" altLang="en-US" dirty="0" smtClean="0"/>
              <a:t>데이터베이스의 구성</a:t>
            </a:r>
            <a:endParaRPr lang="en-US" altLang="ko-KR" dirty="0"/>
          </a:p>
          <a:p>
            <a:pPr marL="357187" lvl="1" indent="0">
              <a:buNone/>
            </a:pPr>
            <a:r>
              <a:rPr lang="ko-KR" altLang="en-US" sz="1800" dirty="0" smtClean="0">
                <a:latin typeface="+mn-ea"/>
                <a:ea typeface="+mn-ea"/>
              </a:rPr>
              <a:t> </a:t>
            </a:r>
            <a:endParaRPr lang="en-US" altLang="ko-KR" sz="1800" dirty="0" smtClean="0">
              <a:latin typeface="+mn-ea"/>
              <a:ea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66555" y="1614718"/>
            <a:ext cx="7478179" cy="2341324"/>
            <a:chOff x="566555" y="1614718"/>
            <a:chExt cx="7478179" cy="2341324"/>
          </a:xfrm>
        </p:grpSpPr>
        <p:pic>
          <p:nvPicPr>
            <p:cNvPr id="1026" name="Picture 2" descr="C:\Documents and Settings\SeheeWork\바탕 화면\데이터베이스 기초\[05] 교열원고\[교열]ch04_데이터베이스와 테이블_完\ch04_img\ch04-01(3).bmp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9296" y="1631942"/>
              <a:ext cx="6675438" cy="2324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66555" y="1614718"/>
              <a:ext cx="990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u="sng" dirty="0" smtClean="0">
                  <a:latin typeface="HY견고딕" pitchFamily="18" charset="-127"/>
                  <a:ea typeface="HY견고딕" pitchFamily="18" charset="-127"/>
                </a:rPr>
                <a:t>테이블</a:t>
              </a:r>
              <a:endParaRPr lang="ko-KR" altLang="en-US" u="sng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667549" y="1853825"/>
            <a:ext cx="6414841" cy="3417237"/>
            <a:chOff x="1331640" y="1631943"/>
            <a:chExt cx="6414841" cy="3417237"/>
          </a:xfrm>
        </p:grpSpPr>
        <p:sp>
          <p:nvSpPr>
            <p:cNvPr id="9" name="TextBox 8"/>
            <p:cNvSpPr txBox="1"/>
            <p:nvPr/>
          </p:nvSpPr>
          <p:spPr>
            <a:xfrm>
              <a:off x="1331640" y="3734743"/>
              <a:ext cx="990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u="sng" dirty="0" smtClean="0">
                  <a:latin typeface="HY견고딕" pitchFamily="18" charset="-127"/>
                  <a:ea typeface="HY견고딕" pitchFamily="18" charset="-127"/>
                </a:rPr>
                <a:t>쿼</a:t>
              </a:r>
              <a:r>
                <a:rPr lang="ko-KR" altLang="en-US" u="sng" dirty="0">
                  <a:latin typeface="HY견고딕" pitchFamily="18" charset="-127"/>
                  <a:ea typeface="HY견고딕" pitchFamily="18" charset="-127"/>
                </a:rPr>
                <a:t>리</a:t>
              </a:r>
              <a:endParaRPr lang="ko-KR" altLang="en-US" u="sng" dirty="0"/>
            </a:p>
          </p:txBody>
        </p:sp>
        <p:pic>
          <p:nvPicPr>
            <p:cNvPr id="1027" name="Picture 3" descr="C:\Documents and Settings\SeheeWork\바탕 화면\데이터베이스 기초\[05] 교열원고\[교열]ch04_데이터베이스와 테이블_完\ch04_img\ch04-01(5).bmp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4991" y="1631943"/>
              <a:ext cx="5761490" cy="3417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그룹 14"/>
          <p:cNvGrpSpPr/>
          <p:nvPr/>
        </p:nvGrpSpPr>
        <p:grpSpPr>
          <a:xfrm>
            <a:off x="3165234" y="1631943"/>
            <a:ext cx="3747026" cy="4661944"/>
            <a:chOff x="2501770" y="1631943"/>
            <a:chExt cx="3747026" cy="4661944"/>
          </a:xfrm>
        </p:grpSpPr>
        <p:sp>
          <p:nvSpPr>
            <p:cNvPr id="11" name="TextBox 10"/>
            <p:cNvSpPr txBox="1"/>
            <p:nvPr/>
          </p:nvSpPr>
          <p:spPr>
            <a:xfrm>
              <a:off x="2501770" y="5049180"/>
              <a:ext cx="990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u="sng" dirty="0">
                  <a:latin typeface="HY견고딕" pitchFamily="18" charset="-127"/>
                  <a:ea typeface="HY견고딕" pitchFamily="18" charset="-127"/>
                </a:rPr>
                <a:t>폼</a:t>
              </a:r>
              <a:endParaRPr lang="ko-KR" altLang="en-US" u="sng" dirty="0"/>
            </a:p>
          </p:txBody>
        </p:sp>
        <p:pic>
          <p:nvPicPr>
            <p:cNvPr id="1028" name="Picture 4" descr="C:\Documents and Settings\SeheeWork\바탕 화면\데이터베이스 기초\[05] 교열원고\[교열]ch04_데이터베이스와 테이블_完\ch04_img\ch04-01(8).bmp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1810" y="1631943"/>
              <a:ext cx="3386986" cy="4661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그룹 15"/>
          <p:cNvGrpSpPr/>
          <p:nvPr/>
        </p:nvGrpSpPr>
        <p:grpSpPr>
          <a:xfrm>
            <a:off x="656565" y="2258870"/>
            <a:ext cx="6953062" cy="4213617"/>
            <a:chOff x="656565" y="2258870"/>
            <a:chExt cx="6953062" cy="4213617"/>
          </a:xfrm>
        </p:grpSpPr>
        <p:sp>
          <p:nvSpPr>
            <p:cNvPr id="19" name="TextBox 18"/>
            <p:cNvSpPr txBox="1"/>
            <p:nvPr/>
          </p:nvSpPr>
          <p:spPr>
            <a:xfrm>
              <a:off x="6619517" y="5162094"/>
              <a:ext cx="990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u="sng" dirty="0" smtClean="0">
                  <a:latin typeface="HY견고딕" pitchFamily="18" charset="-127"/>
                  <a:ea typeface="HY견고딕" pitchFamily="18" charset="-127"/>
                </a:rPr>
                <a:t> 보고서</a:t>
              </a:r>
              <a:endParaRPr lang="ko-KR" altLang="en-US" u="sng" dirty="0"/>
            </a:p>
          </p:txBody>
        </p:sp>
        <p:pic>
          <p:nvPicPr>
            <p:cNvPr id="1029" name="Picture 5" descr="C:\Documents and Settings\SeheeWork\바탕 화면\데이터베이스 기초\[05] 교열원고\[교열]ch04_데이터베이스와 테이블_完\ch04_img\ch04-01(4).bmp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565" y="2258870"/>
              <a:ext cx="6052480" cy="4213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그룹 16"/>
          <p:cNvGrpSpPr/>
          <p:nvPr/>
        </p:nvGrpSpPr>
        <p:grpSpPr>
          <a:xfrm>
            <a:off x="4378128" y="1745821"/>
            <a:ext cx="4482778" cy="4788524"/>
            <a:chOff x="4378128" y="1112234"/>
            <a:chExt cx="4482778" cy="4788524"/>
          </a:xfrm>
        </p:grpSpPr>
        <p:sp>
          <p:nvSpPr>
            <p:cNvPr id="22" name="TextBox 21"/>
            <p:cNvSpPr txBox="1"/>
            <p:nvPr/>
          </p:nvSpPr>
          <p:spPr>
            <a:xfrm>
              <a:off x="7251426" y="5531426"/>
              <a:ext cx="990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견고딕" pitchFamily="18" charset="-127"/>
                  <a:ea typeface="HY견고딕" pitchFamily="18" charset="-127"/>
                </a:rPr>
                <a:t>매크로</a:t>
              </a:r>
              <a:endParaRPr lang="ko-KR" altLang="en-US" dirty="0"/>
            </a:p>
          </p:txBody>
        </p:sp>
        <p:pic>
          <p:nvPicPr>
            <p:cNvPr id="1030" name="Picture 6" descr="C:\Documents and Settings\SeheeWork\바탕 화면\데이터베이스 기초\[05] 교열원고\[교열]ch04_데이터베이스와 테이블_完\ch04_img\ch04-01(6).bmp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8128" y="1112234"/>
              <a:ext cx="4482778" cy="4419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그룹 17"/>
          <p:cNvGrpSpPr/>
          <p:nvPr/>
        </p:nvGrpSpPr>
        <p:grpSpPr>
          <a:xfrm>
            <a:off x="1196625" y="2704995"/>
            <a:ext cx="6399744" cy="3829350"/>
            <a:chOff x="2345949" y="2483895"/>
            <a:chExt cx="6399744" cy="3829350"/>
          </a:xfrm>
        </p:grpSpPr>
        <p:sp>
          <p:nvSpPr>
            <p:cNvPr id="25" name="TextBox 24"/>
            <p:cNvSpPr txBox="1"/>
            <p:nvPr/>
          </p:nvSpPr>
          <p:spPr>
            <a:xfrm>
              <a:off x="7755583" y="5943913"/>
              <a:ext cx="990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u="sng" dirty="0" smtClean="0">
                  <a:latin typeface="HY견고딕" pitchFamily="18" charset="-127"/>
                  <a:ea typeface="HY견고딕" pitchFamily="18" charset="-127"/>
                </a:rPr>
                <a:t>모듈</a:t>
              </a:r>
              <a:endParaRPr lang="ko-KR" altLang="en-US" u="sng" dirty="0"/>
            </a:p>
          </p:txBody>
        </p:sp>
        <p:pic>
          <p:nvPicPr>
            <p:cNvPr id="1031" name="Picture 7" descr="C:\Documents and Settings\SeheeWork\바탕 화면\데이터베이스 기초\[05] 교열원고\[교열]ch04_데이터베이스와 테이블_完\ch04_img\ch04-01(7).bmp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5949" y="2483895"/>
              <a:ext cx="5421406" cy="3797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11573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02. </a:t>
            </a:r>
            <a:r>
              <a:rPr lang="ko-KR" altLang="en-US" sz="2800" dirty="0" smtClean="0"/>
              <a:t>데이터베이스 만들기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  <p:custDataLst>
              <p:tags r:id="rId3"/>
            </p:custDataLst>
          </p:nvPr>
        </p:nvSpPr>
        <p:spPr>
          <a:xfrm>
            <a:off x="431540" y="1178750"/>
            <a:ext cx="8237242" cy="5302982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ko-KR" altLang="en-US" sz="2000" smtClean="0"/>
              <a:t>데이터베이스를 만든다는 것 </a:t>
            </a:r>
            <a:r>
              <a:rPr lang="en-US" altLang="ko-KR" sz="2000" smtClean="0"/>
              <a:t>: </a:t>
            </a:r>
            <a:r>
              <a:rPr lang="ko-KR" altLang="en-US" sz="2000" b="0" smtClean="0"/>
              <a:t>각 개체를 만들기 전에 데이터와 응용 프로그램이 저장될 공간을 미리 확보하는 작업</a:t>
            </a:r>
            <a:r>
              <a:rPr lang="en-US" altLang="ko-KR" sz="2000" b="0" smtClean="0"/>
              <a:t>, </a:t>
            </a:r>
            <a:r>
              <a:rPr lang="ko-KR" altLang="en-US" sz="2000" b="0" smtClean="0"/>
              <a:t>혹은 틀을 잡는 작업</a:t>
            </a:r>
            <a:endParaRPr lang="en-US" altLang="ko-KR" sz="2000" b="0" smtClean="0"/>
          </a:p>
          <a:p>
            <a:pPr>
              <a:spcAft>
                <a:spcPts val="1200"/>
              </a:spcAft>
            </a:pPr>
            <a:r>
              <a:rPr lang="ko-KR" altLang="en-US" sz="2000" smtClean="0"/>
              <a:t>액세스 </a:t>
            </a:r>
            <a:r>
              <a:rPr lang="en-US" altLang="ko-KR" sz="2000" smtClean="0"/>
              <a:t>2010</a:t>
            </a:r>
            <a:r>
              <a:rPr lang="ko-KR" altLang="en-US" sz="2000" smtClean="0"/>
              <a:t>에서 데이터베이스를 만드는 방법</a:t>
            </a:r>
            <a:endParaRPr lang="en-US" altLang="ko-KR" sz="2000" dirty="0"/>
          </a:p>
          <a:p>
            <a:pPr lvl="1"/>
            <a:r>
              <a:rPr lang="ko-KR" altLang="en-US" b="1" dirty="0" smtClean="0"/>
              <a:t>서식 파일을 이용</a:t>
            </a:r>
            <a:r>
              <a:rPr lang="ko-KR" altLang="en-US" dirty="0" smtClean="0"/>
              <a:t>해 데이터베이스 만들기</a:t>
            </a:r>
          </a:p>
          <a:p>
            <a:pPr lvl="1"/>
            <a:r>
              <a:rPr lang="ko-KR" altLang="en-US" b="1" dirty="0" smtClean="0"/>
              <a:t>사용자가</a:t>
            </a:r>
            <a:r>
              <a:rPr lang="ko-KR" altLang="en-US" dirty="0" smtClean="0"/>
              <a:t> 데이터베이스 직접 만들기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생성된 데이터베이스 열기와 닫기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 이름 변경하기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930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서식 파일을 이용해 데이터베이스 만들기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31540" y="998730"/>
            <a:ext cx="801089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spcAft>
                <a:spcPts val="600"/>
              </a:spcAft>
              <a:buClr>
                <a:schemeClr val="accent4">
                  <a:lumMod val="40000"/>
                  <a:lumOff val="60000"/>
                </a:schemeClr>
              </a:buClr>
              <a:buFont typeface="Wingdings" pitchFamily="2" charset="2"/>
              <a:buChar char="v"/>
            </a:pPr>
            <a:r>
              <a:rPr lang="ko-KR" altLang="en-US" sz="2000" b="1" dirty="0" smtClean="0">
                <a:latin typeface="+mj-ea"/>
                <a:ea typeface="+mj-ea"/>
              </a:rPr>
              <a:t> 서식 </a:t>
            </a:r>
            <a:r>
              <a:rPr lang="ko-KR" altLang="en-US" sz="2000" b="1" dirty="0">
                <a:latin typeface="+mj-ea"/>
                <a:ea typeface="+mj-ea"/>
              </a:rPr>
              <a:t>파일을 이용해 데이터베이스 만들기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540000" lvl="2" indent="-180000">
              <a:buClr>
                <a:srgbClr val="4F784C"/>
              </a:buClr>
              <a:buFont typeface="Wingdings" pitchFamily="2" charset="2"/>
              <a:buChar char="§"/>
            </a:pPr>
            <a:r>
              <a:rPr lang="ko-KR" altLang="en-US" dirty="0" smtClean="0"/>
              <a:t>액세스 </a:t>
            </a:r>
            <a:r>
              <a:rPr lang="en-US" altLang="ko-KR" dirty="0" smtClean="0"/>
              <a:t>2010</a:t>
            </a:r>
            <a:r>
              <a:rPr lang="ko-KR" altLang="en-US" dirty="0" smtClean="0"/>
              <a:t>이 </a:t>
            </a:r>
            <a:r>
              <a:rPr lang="ko-KR" altLang="en-US" dirty="0"/>
              <a:t>제공하는 </a:t>
            </a:r>
            <a:r>
              <a:rPr lang="ko-KR" altLang="en-US" dirty="0" smtClean="0"/>
              <a:t>서식 파일로 데이터베이스 생성</a:t>
            </a:r>
            <a:endParaRPr lang="en-US" altLang="ko-KR" dirty="0" smtClean="0"/>
          </a:p>
          <a:p>
            <a:pPr marL="540000" lvl="2" indent="-180000">
              <a:buClr>
                <a:srgbClr val="4F784C"/>
              </a:buClr>
              <a:buFont typeface="Wingdings" pitchFamily="2" charset="2"/>
              <a:buChar char="§"/>
            </a:pPr>
            <a:r>
              <a:rPr lang="ko-KR" altLang="en-US" dirty="0" smtClean="0"/>
              <a:t>액세스 </a:t>
            </a:r>
            <a:r>
              <a:rPr lang="en-US" altLang="ko-KR" dirty="0" smtClean="0"/>
              <a:t>2010</a:t>
            </a:r>
            <a:r>
              <a:rPr lang="ko-KR" altLang="en-US" dirty="0" smtClean="0"/>
              <a:t>에서 제공하는 서식 파일</a:t>
            </a:r>
            <a:r>
              <a:rPr lang="en-US" altLang="ko-KR" dirty="0" smtClean="0"/>
              <a:t>(1)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354749"/>
              </p:ext>
            </p:extLst>
          </p:nvPr>
        </p:nvGraphicFramePr>
        <p:xfrm>
          <a:off x="521550" y="2168860"/>
          <a:ext cx="8325924" cy="43501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3994"/>
                <a:gridCol w="2253979"/>
                <a:gridCol w="5427951"/>
              </a:tblGrid>
              <a:tr h="317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종류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299650">
                <a:tc rowSpan="12"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 smtClean="0"/>
                        <a:t>예제</a:t>
                      </a:r>
                      <a:endParaRPr lang="en-US" altLang="ko-KR" sz="1700" dirty="0" smtClean="0"/>
                    </a:p>
                    <a:p>
                      <a:pPr algn="l" latinLnBrk="1"/>
                      <a:r>
                        <a:rPr lang="ko-KR" altLang="en-US" sz="1700" dirty="0" smtClean="0"/>
                        <a:t>서식</a:t>
                      </a:r>
                      <a:endParaRPr lang="en-US" altLang="ko-KR" sz="1700" dirty="0" smtClean="0"/>
                    </a:p>
                    <a:p>
                      <a:pPr algn="l" latinLnBrk="1"/>
                      <a:r>
                        <a:rPr lang="ko-KR" altLang="en-US" sz="1700" dirty="0" smtClean="0"/>
                        <a:t>파일</a:t>
                      </a:r>
                      <a:endParaRPr lang="ko-KR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kern="800" baseline="0" dirty="0" err="1" smtClean="0"/>
                        <a:t>Northwind</a:t>
                      </a:r>
                      <a:endParaRPr lang="ko-KR" altLang="en-US" sz="1300" kern="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800" baseline="0" dirty="0" smtClean="0"/>
                        <a:t>고객</a:t>
                      </a:r>
                      <a:r>
                        <a:rPr lang="en-US" altLang="ko-KR" sz="1300" kern="800" baseline="0" dirty="0" smtClean="0"/>
                        <a:t>, </a:t>
                      </a:r>
                      <a:r>
                        <a:rPr lang="ko-KR" altLang="en-US" sz="1300" kern="800" baseline="0" dirty="0" smtClean="0"/>
                        <a:t>직원</a:t>
                      </a:r>
                      <a:r>
                        <a:rPr lang="en-US" altLang="ko-KR" sz="1300" kern="800" baseline="0" dirty="0" smtClean="0"/>
                        <a:t>, </a:t>
                      </a:r>
                      <a:r>
                        <a:rPr lang="ko-KR" altLang="en-US" sz="1300" kern="800" baseline="0" dirty="0" smtClean="0"/>
                        <a:t>주문 정보 등의 관리</a:t>
                      </a:r>
                      <a:endParaRPr lang="ko-KR" altLang="en-US" sz="1300" kern="800" baseline="0" dirty="0"/>
                    </a:p>
                  </a:txBody>
                  <a:tcPr anchor="ctr"/>
                </a:tc>
              </a:tr>
              <a:tr h="2996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kern="800" baseline="0" dirty="0" smtClean="0"/>
                        <a:t>교직원</a:t>
                      </a:r>
                      <a:endParaRPr lang="ko-KR" altLang="en-US" sz="1300" kern="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kern="800" baseline="0" dirty="0" smtClean="0"/>
                        <a:t>전화번호</a:t>
                      </a:r>
                      <a:r>
                        <a:rPr lang="en-US" altLang="ko-KR" sz="1300" kern="800" baseline="0" dirty="0" smtClean="0"/>
                        <a:t>, </a:t>
                      </a:r>
                      <a:r>
                        <a:rPr lang="ko-KR" altLang="en-US" sz="1300" kern="800" baseline="0" dirty="0" smtClean="0"/>
                        <a:t>주소</a:t>
                      </a:r>
                      <a:r>
                        <a:rPr lang="en-US" altLang="ko-KR" sz="1300" kern="800" baseline="0" dirty="0" smtClean="0"/>
                        <a:t>, </a:t>
                      </a:r>
                      <a:r>
                        <a:rPr lang="ko-KR" altLang="en-US" sz="1300" kern="800" baseline="0" dirty="0" smtClean="0"/>
                        <a:t>비상 연락망</a:t>
                      </a:r>
                      <a:r>
                        <a:rPr lang="en-US" altLang="ko-KR" sz="1300" kern="800" baseline="0" dirty="0" smtClean="0"/>
                        <a:t>, </a:t>
                      </a:r>
                      <a:r>
                        <a:rPr lang="ko-KR" altLang="en-US" sz="1300" kern="800" baseline="0" dirty="0" smtClean="0"/>
                        <a:t>고용 정보 등 교직원 정보 관리</a:t>
                      </a:r>
                      <a:endParaRPr lang="ko-KR" altLang="en-US" sz="1300" b="1" kern="800" baseline="0" dirty="0"/>
                    </a:p>
                  </a:txBody>
                  <a:tcPr anchor="ctr"/>
                </a:tc>
              </a:tr>
              <a:tr h="2996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kern="800" baseline="0" dirty="0" smtClean="0"/>
                        <a:t>마케팅 프로젝트</a:t>
                      </a:r>
                      <a:endParaRPr lang="ko-KR" altLang="en-US" sz="1300" kern="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kern="800" baseline="0" dirty="0" smtClean="0"/>
                        <a:t>프로젝트 마케팅 정보 관리</a:t>
                      </a:r>
                      <a:r>
                        <a:rPr lang="en-US" altLang="ko-KR" sz="1300" kern="800" baseline="0" dirty="0" smtClean="0"/>
                        <a:t>, </a:t>
                      </a:r>
                      <a:r>
                        <a:rPr lang="ko-KR" altLang="en-US" sz="1300" kern="800" baseline="0" dirty="0" smtClean="0"/>
                        <a:t>프로젝트 결과물 제출 일정 관리</a:t>
                      </a:r>
                      <a:endParaRPr lang="ko-KR" altLang="en-US" sz="1300" kern="800" baseline="0" dirty="0"/>
                    </a:p>
                  </a:txBody>
                  <a:tcPr anchor="ctr"/>
                </a:tc>
              </a:tr>
              <a:tr h="4671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kern="800" baseline="0" dirty="0" smtClean="0"/>
                        <a:t>문제점 웹 데이터베이스</a:t>
                      </a:r>
                      <a:endParaRPr lang="ko-KR" altLang="en-US" sz="1300" kern="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kern="800" baseline="0" dirty="0" smtClean="0"/>
                        <a:t>문제점 할당</a:t>
                      </a:r>
                      <a:r>
                        <a:rPr lang="en-US" altLang="ko-KR" sz="1300" kern="800" baseline="0" dirty="0" smtClean="0"/>
                        <a:t>, </a:t>
                      </a:r>
                      <a:r>
                        <a:rPr lang="ko-KR" altLang="en-US" sz="1300" kern="800" baseline="0" dirty="0" smtClean="0"/>
                        <a:t>우선순위 지정 등 여러 가지 문제의 진행 상황 관리 웹 데이터베이스</a:t>
                      </a:r>
                      <a:endParaRPr lang="ko-KR" altLang="en-US" sz="1300" kern="800" baseline="0" dirty="0"/>
                    </a:p>
                  </a:txBody>
                  <a:tcPr anchor="ctr"/>
                </a:tc>
              </a:tr>
              <a:tr h="3664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kern="800" baseline="0" dirty="0" smtClean="0"/>
                        <a:t>연락처 웹 데이터베이스</a:t>
                      </a:r>
                      <a:endParaRPr lang="ko-KR" altLang="en-US" sz="1300" kern="8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800" baseline="0" dirty="0" smtClean="0"/>
                        <a:t>이름</a:t>
                      </a:r>
                      <a:r>
                        <a:rPr lang="en-US" altLang="ko-KR" sz="1300" kern="800" baseline="0" dirty="0" smtClean="0"/>
                        <a:t>, </a:t>
                      </a:r>
                      <a:r>
                        <a:rPr lang="ko-KR" altLang="en-US" sz="1300" kern="800" baseline="0" dirty="0" smtClean="0"/>
                        <a:t>주소</a:t>
                      </a:r>
                      <a:r>
                        <a:rPr lang="en-US" altLang="ko-KR" sz="1300" kern="800" baseline="0" dirty="0" smtClean="0"/>
                        <a:t>, </a:t>
                      </a:r>
                      <a:r>
                        <a:rPr lang="ko-KR" altLang="en-US" sz="1300" kern="800" baseline="0" dirty="0" smtClean="0"/>
                        <a:t>전화번호</a:t>
                      </a:r>
                      <a:r>
                        <a:rPr lang="en-US" altLang="ko-KR" sz="1300" kern="800" baseline="0" dirty="0" smtClean="0"/>
                        <a:t>, </a:t>
                      </a:r>
                      <a:r>
                        <a:rPr lang="ko-KR" altLang="en-US" sz="1300" kern="800" baseline="0" dirty="0" smtClean="0"/>
                        <a:t>메일 주소</a:t>
                      </a:r>
                      <a:r>
                        <a:rPr lang="en-US" altLang="ko-KR" sz="1300" kern="800" baseline="0" dirty="0" smtClean="0"/>
                        <a:t>, </a:t>
                      </a:r>
                      <a:r>
                        <a:rPr lang="ko-KR" altLang="en-US" sz="1300" kern="800" baseline="0" dirty="0" smtClean="0"/>
                        <a:t>사진 등의 정보 관리 웹 데이터베이스</a:t>
                      </a:r>
                      <a:endParaRPr lang="ko-KR" altLang="en-US" sz="1300" b="1" kern="800" baseline="0" dirty="0"/>
                    </a:p>
                  </a:txBody>
                  <a:tcPr anchor="ctr"/>
                </a:tc>
              </a:tr>
              <a:tr h="2996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kern="800" baseline="0" dirty="0" smtClean="0"/>
                        <a:t>영업 파이프라인</a:t>
                      </a:r>
                      <a:endParaRPr lang="ko-KR" altLang="en-US" sz="1300" kern="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800" baseline="0" dirty="0" smtClean="0"/>
                        <a:t>소규모 영업에서의 영업 진행 상태 관리</a:t>
                      </a:r>
                      <a:endParaRPr lang="ko-KR" altLang="en-US" sz="1300" kern="800" baseline="0" dirty="0"/>
                    </a:p>
                  </a:txBody>
                  <a:tcPr anchor="ctr"/>
                </a:tc>
              </a:tr>
              <a:tr h="2996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kern="800" baseline="0" dirty="0" smtClean="0"/>
                        <a:t>이벤트</a:t>
                      </a:r>
                      <a:endParaRPr lang="ko-KR" altLang="en-US" sz="1300" kern="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kern="800" baseline="0" dirty="0" smtClean="0"/>
                        <a:t>모임이나 일정 및 기타 중요 행사 관리</a:t>
                      </a:r>
                      <a:endParaRPr lang="ko-KR" altLang="en-US" sz="1300" kern="800" baseline="0" dirty="0"/>
                    </a:p>
                  </a:txBody>
                  <a:tcPr anchor="ctr"/>
                </a:tc>
              </a:tr>
              <a:tr h="34580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kern="800" baseline="0" dirty="0" smtClean="0"/>
                        <a:t>자산 웹 데이터베이스</a:t>
                      </a:r>
                      <a:endParaRPr lang="ko-KR" altLang="en-US" sz="1300" kern="8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kern="800" baseline="0" dirty="0" smtClean="0"/>
                        <a:t>자산 정보</a:t>
                      </a:r>
                      <a:r>
                        <a:rPr lang="en-US" altLang="ko-KR" sz="1300" kern="800" baseline="0" dirty="0" smtClean="0"/>
                        <a:t>, </a:t>
                      </a:r>
                      <a:r>
                        <a:rPr lang="ko-KR" altLang="en-US" sz="1300" kern="800" baseline="0" dirty="0" smtClean="0"/>
                        <a:t>소유자 등 자산 관련 정보 관리 웹 데이터베이스</a:t>
                      </a:r>
                      <a:endParaRPr lang="ko-KR" altLang="en-US" sz="1300" kern="800" baseline="0" dirty="0"/>
                    </a:p>
                  </a:txBody>
                  <a:tcPr anchor="ctr"/>
                </a:tc>
              </a:tr>
              <a:tr h="3600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kern="800" baseline="0" dirty="0" smtClean="0"/>
                        <a:t>자선 기부 웹 데이터베이스</a:t>
                      </a:r>
                      <a:endParaRPr lang="ko-KR" altLang="en-US" sz="1300" kern="8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800" baseline="0" dirty="0" smtClean="0"/>
                        <a:t>자선 모금 활동에 대한 활동 관리 웹 데이터베이스</a:t>
                      </a:r>
                      <a:endParaRPr lang="ko-KR" altLang="en-US" sz="1300" kern="800" baseline="0" dirty="0"/>
                    </a:p>
                  </a:txBody>
                  <a:tcPr anchor="ctr"/>
                </a:tc>
              </a:tr>
              <a:tr h="2996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kern="800" baseline="0" dirty="0" smtClean="0"/>
                        <a:t>작업</a:t>
                      </a:r>
                      <a:endParaRPr lang="ko-KR" altLang="en-US" sz="1300" kern="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800" baseline="0" dirty="0" smtClean="0"/>
                        <a:t>사용자 및 </a:t>
                      </a:r>
                      <a:r>
                        <a:rPr lang="ko-KR" altLang="en-US" sz="1300" kern="800" baseline="0" dirty="0" err="1" smtClean="0"/>
                        <a:t>팀별</a:t>
                      </a:r>
                      <a:r>
                        <a:rPr lang="ko-KR" altLang="en-US" sz="1300" kern="800" baseline="0" dirty="0" smtClean="0"/>
                        <a:t> 진행 작업 관리</a:t>
                      </a:r>
                      <a:endParaRPr lang="ko-KR" altLang="en-US" sz="1300" kern="800" baseline="0" dirty="0"/>
                    </a:p>
                  </a:txBody>
                  <a:tcPr anchor="ctr"/>
                </a:tc>
              </a:tr>
              <a:tr h="3754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kern="800" baseline="0" dirty="0" smtClean="0"/>
                        <a:t>프로젝트 웹 데이터베이스</a:t>
                      </a:r>
                      <a:endParaRPr lang="ko-KR" altLang="en-US" sz="1300" kern="8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kern="800" baseline="0" dirty="0" smtClean="0"/>
                        <a:t>프로젝트 및 작업의 할당과 </a:t>
                      </a:r>
                      <a:r>
                        <a:rPr lang="ko-KR" altLang="en-US" sz="1300" kern="800" baseline="0" dirty="0" err="1" smtClean="0"/>
                        <a:t>완료율</a:t>
                      </a:r>
                      <a:r>
                        <a:rPr lang="ko-KR" altLang="en-US" sz="1300" kern="800" baseline="0" dirty="0" smtClean="0"/>
                        <a:t> 관리 웹 데이터베이스</a:t>
                      </a:r>
                      <a:endParaRPr lang="ko-KR" altLang="en-US" sz="1300" kern="800" baseline="0" dirty="0"/>
                    </a:p>
                  </a:txBody>
                  <a:tcPr anchor="ctr"/>
                </a:tc>
              </a:tr>
              <a:tr h="2996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kern="800" baseline="0" dirty="0" smtClean="0"/>
                        <a:t>학생</a:t>
                      </a:r>
                      <a:endParaRPr lang="ko-KR" altLang="en-US" sz="1300" kern="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kern="800" baseline="0" dirty="0" smtClean="0"/>
                        <a:t>비상 연락처</a:t>
                      </a:r>
                      <a:r>
                        <a:rPr lang="en-US" altLang="ko-KR" sz="1300" kern="800" baseline="0" dirty="0" smtClean="0"/>
                        <a:t>, </a:t>
                      </a:r>
                      <a:r>
                        <a:rPr lang="ko-KR" altLang="en-US" sz="1300" kern="800" baseline="0" dirty="0" smtClean="0"/>
                        <a:t>의료 및 보호자 정보 등의 관리</a:t>
                      </a:r>
                      <a:endParaRPr lang="ko-KR" altLang="en-US" sz="1300" kern="800" baseline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데이터베이스 만들기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31539" y="1192251"/>
            <a:ext cx="814590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1"/>
            <a:r>
              <a:rPr lang="ko-KR" altLang="en-US" dirty="0">
                <a:latin typeface="+mn-ea"/>
              </a:rPr>
              <a:t> </a:t>
            </a:r>
            <a:endParaRPr lang="ko-KR" altLang="en-US" dirty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7014761"/>
              </p:ext>
            </p:extLst>
          </p:nvPr>
        </p:nvGraphicFramePr>
        <p:xfrm>
          <a:off x="566555" y="1852935"/>
          <a:ext cx="8100900" cy="190206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1386"/>
                <a:gridCol w="1327150"/>
                <a:gridCol w="5492364"/>
              </a:tblGrid>
              <a:tr h="3196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종류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/>
                </a:tc>
              </a:tr>
              <a:tr h="276098">
                <a:tc rowSpan="5"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 smtClean="0"/>
                        <a:t>Office.com</a:t>
                      </a:r>
                    </a:p>
                    <a:p>
                      <a:pPr algn="l" latinLnBrk="1"/>
                      <a:r>
                        <a:rPr lang="ko-KR" altLang="en-US" sz="1700" dirty="0" smtClean="0"/>
                        <a:t>서식 파일</a:t>
                      </a:r>
                      <a:endParaRPr lang="ko-KR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kern="800" baseline="0" dirty="0" smtClean="0"/>
                        <a:t>자산</a:t>
                      </a:r>
                      <a:endParaRPr lang="ko-KR" altLang="en-US" sz="1300" kern="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800" baseline="0" dirty="0" smtClean="0"/>
                        <a:t>자산 정보</a:t>
                      </a:r>
                      <a:r>
                        <a:rPr lang="en-US" altLang="ko-KR" sz="1300" kern="800" baseline="0" dirty="0" smtClean="0"/>
                        <a:t>, </a:t>
                      </a:r>
                      <a:r>
                        <a:rPr lang="ko-KR" altLang="en-US" sz="1300" kern="800" baseline="0" dirty="0" smtClean="0"/>
                        <a:t>소유자 등 자산 관련 정보 관리</a:t>
                      </a:r>
                      <a:endParaRPr lang="ko-KR" altLang="en-US" sz="1300" kern="800" baseline="0" dirty="0"/>
                    </a:p>
                  </a:txBody>
                  <a:tcPr/>
                </a:tc>
              </a:tr>
              <a:tr h="27609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kern="800" baseline="0" dirty="0" smtClean="0"/>
                        <a:t>연락처</a:t>
                      </a:r>
                      <a:endParaRPr lang="ko-KR" altLang="en-US" sz="1300" kern="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kern="800" baseline="0" dirty="0" smtClean="0"/>
                        <a:t>이름</a:t>
                      </a:r>
                      <a:r>
                        <a:rPr lang="en-US" altLang="ko-KR" sz="1300" kern="800" baseline="0" dirty="0" smtClean="0"/>
                        <a:t>, </a:t>
                      </a:r>
                      <a:r>
                        <a:rPr lang="ko-KR" altLang="en-US" sz="1300" kern="800" baseline="0" dirty="0" smtClean="0"/>
                        <a:t>주소</a:t>
                      </a:r>
                      <a:r>
                        <a:rPr lang="en-US" altLang="ko-KR" sz="1300" kern="800" baseline="0" dirty="0" smtClean="0"/>
                        <a:t>, </a:t>
                      </a:r>
                      <a:r>
                        <a:rPr lang="ko-KR" altLang="en-US" sz="1300" kern="800" baseline="0" dirty="0" smtClean="0"/>
                        <a:t>전화번호</a:t>
                      </a:r>
                      <a:r>
                        <a:rPr lang="en-US" altLang="ko-KR" sz="1300" kern="800" baseline="0" dirty="0" smtClean="0"/>
                        <a:t>, </a:t>
                      </a:r>
                      <a:r>
                        <a:rPr lang="ko-KR" altLang="en-US" sz="1300" kern="800" baseline="0" dirty="0" smtClean="0"/>
                        <a:t>메일 주소</a:t>
                      </a:r>
                      <a:r>
                        <a:rPr lang="en-US" altLang="ko-KR" sz="1300" kern="800" baseline="0" dirty="0" smtClean="0"/>
                        <a:t>, </a:t>
                      </a:r>
                      <a:r>
                        <a:rPr lang="ko-KR" altLang="en-US" sz="1300" kern="800" baseline="0" dirty="0" smtClean="0"/>
                        <a:t>사진 등의 정보 관리</a:t>
                      </a:r>
                      <a:endParaRPr lang="ko-KR" altLang="en-US" sz="1300" b="1" kern="800" baseline="0" dirty="0"/>
                    </a:p>
                  </a:txBody>
                  <a:tcPr/>
                </a:tc>
              </a:tr>
              <a:tr h="27609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kern="800" baseline="0" dirty="0" smtClean="0"/>
                        <a:t>문제점 및 작업 </a:t>
                      </a:r>
                      <a:endParaRPr lang="ko-KR" altLang="en-US" sz="1300" kern="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kern="800" baseline="0" dirty="0" smtClean="0"/>
                        <a:t>문제점 할당과 상황 관리 데이터베이스와 진행 작업 관리 데이터베이스</a:t>
                      </a:r>
                      <a:endParaRPr lang="ko-KR" altLang="en-US" sz="1300" kern="800" baseline="0" dirty="0"/>
                    </a:p>
                  </a:txBody>
                  <a:tcPr/>
                </a:tc>
              </a:tr>
              <a:tr h="2900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kern="800" baseline="0" dirty="0" smtClean="0"/>
                        <a:t>비영리</a:t>
                      </a:r>
                      <a:endParaRPr lang="ko-KR" altLang="en-US" sz="1300" kern="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kern="800" baseline="0" dirty="0" smtClean="0"/>
                        <a:t>기부자 정보 등 자선 모금 활동 관리</a:t>
                      </a:r>
                      <a:endParaRPr lang="ko-KR" altLang="en-US" sz="1300" kern="800" baseline="0" dirty="0"/>
                    </a:p>
                  </a:txBody>
                  <a:tcPr/>
                </a:tc>
              </a:tr>
              <a:tr h="40807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kern="800" baseline="0" dirty="0" smtClean="0"/>
                        <a:t>프로젝트</a:t>
                      </a:r>
                      <a:endParaRPr lang="ko-KR" altLang="en-US" sz="1300" kern="8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800" baseline="0" dirty="0" smtClean="0"/>
                        <a:t>프로젝트와 작업 할당 및 </a:t>
                      </a:r>
                      <a:r>
                        <a:rPr lang="ko-KR" altLang="en-US" sz="1300" kern="800" baseline="0" dirty="0" err="1" smtClean="0"/>
                        <a:t>완료율</a:t>
                      </a:r>
                      <a:r>
                        <a:rPr lang="ko-KR" altLang="en-US" sz="1300" kern="800" baseline="0" dirty="0" smtClean="0"/>
                        <a:t> 관리</a:t>
                      </a:r>
                      <a:endParaRPr lang="ko-KR" altLang="en-US" sz="1300" b="1" kern="800" baseline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31540" y="998730"/>
            <a:ext cx="801089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spcAft>
                <a:spcPts val="600"/>
              </a:spcAft>
              <a:buClr>
                <a:schemeClr val="accent4">
                  <a:lumMod val="40000"/>
                  <a:lumOff val="60000"/>
                </a:schemeClr>
              </a:buClr>
              <a:buFont typeface="Wingdings" pitchFamily="2" charset="2"/>
              <a:buChar char="v"/>
            </a:pPr>
            <a:r>
              <a:rPr lang="ko-KR" altLang="en-US" sz="2000" b="1" dirty="0" smtClean="0">
                <a:latin typeface="+mj-ea"/>
                <a:ea typeface="+mj-ea"/>
              </a:rPr>
              <a:t> 서식 </a:t>
            </a:r>
            <a:r>
              <a:rPr lang="ko-KR" altLang="en-US" sz="2000" b="1" dirty="0">
                <a:latin typeface="+mj-ea"/>
                <a:ea typeface="+mj-ea"/>
              </a:rPr>
              <a:t>파일을 이용해 데이터베이스 만들기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540000" lvl="2" indent="-180000">
              <a:buClr>
                <a:srgbClr val="4F784C"/>
              </a:buClr>
              <a:buFont typeface="Wingdings" pitchFamily="2" charset="2"/>
              <a:buChar char="§"/>
            </a:pPr>
            <a:r>
              <a:rPr lang="ko-KR" altLang="en-US" sz="2000" dirty="0" smtClean="0"/>
              <a:t>액세스 </a:t>
            </a:r>
            <a:r>
              <a:rPr lang="en-US" altLang="ko-KR" sz="2000" dirty="0" smtClean="0"/>
              <a:t>2010</a:t>
            </a:r>
            <a:r>
              <a:rPr lang="ko-KR" altLang="en-US" sz="2000" dirty="0" smtClean="0"/>
              <a:t>에서 제공하는 서식 파일</a:t>
            </a:r>
            <a:r>
              <a:rPr lang="en-US" altLang="ko-KR" sz="2000" dirty="0" smtClean="0"/>
              <a:t>(2)</a:t>
            </a:r>
          </a:p>
          <a:p>
            <a:pPr marL="800100" lvl="2" indent="-342900">
              <a:buClr>
                <a:srgbClr val="4F784C"/>
              </a:buClr>
              <a:buFont typeface="Wingdings" pitchFamily="2" charset="2"/>
              <a:buChar char="§"/>
            </a:pPr>
            <a:endParaRPr lang="en-US" altLang="ko-KR" sz="2000" dirty="0"/>
          </a:p>
          <a:p>
            <a:pPr marL="800100" lvl="2" indent="-342900">
              <a:buClr>
                <a:srgbClr val="4F784C"/>
              </a:buClr>
              <a:buFont typeface="Wingdings" pitchFamily="2" charset="2"/>
              <a:buChar char="§"/>
            </a:pPr>
            <a:endParaRPr lang="en-US" altLang="ko-KR" sz="2000" dirty="0" smtClean="0"/>
          </a:p>
          <a:p>
            <a:pPr marL="800100" lvl="2" indent="-342900">
              <a:buClr>
                <a:srgbClr val="4F784C"/>
              </a:buClr>
              <a:buFont typeface="Wingdings" pitchFamily="2" charset="2"/>
              <a:buChar char="§"/>
            </a:pPr>
            <a:endParaRPr lang="en-US" altLang="ko-KR" sz="2000" dirty="0"/>
          </a:p>
          <a:p>
            <a:pPr marL="800100" lvl="2" indent="-342900">
              <a:buClr>
                <a:srgbClr val="4F784C"/>
              </a:buClr>
              <a:buFont typeface="Wingdings" pitchFamily="2" charset="2"/>
              <a:buChar char="§"/>
            </a:pPr>
            <a:endParaRPr lang="en-US" altLang="ko-KR" sz="2000" dirty="0" smtClean="0"/>
          </a:p>
          <a:p>
            <a:pPr marL="800100" lvl="2" indent="-342900">
              <a:buClr>
                <a:srgbClr val="4F784C"/>
              </a:buClr>
              <a:buFont typeface="Wingdings" pitchFamily="2" charset="2"/>
              <a:buChar char="§"/>
            </a:pPr>
            <a:endParaRPr lang="en-US" altLang="ko-KR" sz="2000" dirty="0"/>
          </a:p>
          <a:p>
            <a:pPr marL="800100" lvl="2" indent="-342900">
              <a:buClr>
                <a:srgbClr val="4F784C"/>
              </a:buClr>
              <a:buFont typeface="Wingdings" pitchFamily="2" charset="2"/>
              <a:buChar char="§"/>
            </a:pPr>
            <a:endParaRPr lang="en-US" altLang="ko-KR" sz="2000" dirty="0" smtClean="0"/>
          </a:p>
          <a:p>
            <a:pPr marL="800100" lvl="2" indent="-342900">
              <a:buClr>
                <a:srgbClr val="4F784C"/>
              </a:buClr>
              <a:buFont typeface="Wingdings" pitchFamily="2" charset="2"/>
              <a:buChar char="§"/>
            </a:pPr>
            <a:endParaRPr lang="en-US" altLang="ko-KR" sz="2000" dirty="0"/>
          </a:p>
          <a:p>
            <a:pPr marL="540000" lvl="2" indent="-180000">
              <a:buClr>
                <a:srgbClr val="4F784C"/>
              </a:buClr>
              <a:buFont typeface="Wingdings" pitchFamily="2" charset="2"/>
              <a:buChar char="§"/>
            </a:pPr>
            <a:r>
              <a:rPr lang="ko-KR" altLang="en-US" sz="2000" dirty="0" smtClean="0"/>
              <a:t>실습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교</a:t>
            </a:r>
            <a:r>
              <a:rPr lang="ko-KR" altLang="en-US" sz="2000" dirty="0"/>
              <a:t>재 </a:t>
            </a:r>
            <a:r>
              <a:rPr lang="en-US" altLang="ko-KR" sz="2000" dirty="0" smtClean="0"/>
              <a:t>96p [</a:t>
            </a:r>
            <a:r>
              <a:rPr lang="ko-KR" altLang="en-US" sz="2000" dirty="0" smtClean="0"/>
              <a:t>실습 </a:t>
            </a:r>
            <a:r>
              <a:rPr lang="en-US" altLang="ko-KR" sz="2000" dirty="0" smtClean="0"/>
              <a:t>4-1]</a:t>
            </a:r>
          </a:p>
          <a:p>
            <a:pPr marL="720000" lvl="3" indent="-180000">
              <a:buClr>
                <a:srgbClr val="4F784C"/>
              </a:buClr>
              <a:buFont typeface="Arial" pitchFamily="34" charset="0"/>
              <a:buChar char="•"/>
            </a:pPr>
            <a:r>
              <a:rPr lang="ko-KR" altLang="en-US" sz="2000" dirty="0" smtClean="0"/>
              <a:t>연락처 서식 파일 가져오기</a:t>
            </a:r>
            <a:endParaRPr lang="ko-KR" altLang="en-US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188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데이터베이스 </a:t>
            </a:r>
            <a:r>
              <a:rPr lang="ko-KR" altLang="en-US" sz="2800" dirty="0"/>
              <a:t>만들기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1540" y="998730"/>
            <a:ext cx="828092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spcAft>
                <a:spcPts val="600"/>
              </a:spcAft>
              <a:buClr>
                <a:schemeClr val="accent4">
                  <a:lumMod val="40000"/>
                  <a:lumOff val="60000"/>
                </a:schemeClr>
              </a:buClr>
              <a:buFont typeface="Wingdings" pitchFamily="2" charset="2"/>
              <a:buChar char="v"/>
            </a:pPr>
            <a:r>
              <a:rPr lang="ko-KR" altLang="en-US" sz="2000" b="1" dirty="0" smtClean="0">
                <a:latin typeface="+mj-ea"/>
                <a:ea typeface="+mj-ea"/>
              </a:rPr>
              <a:t> 사용자가 직접 </a:t>
            </a:r>
            <a:r>
              <a:rPr lang="ko-KR" altLang="en-US" sz="2000" b="1" dirty="0">
                <a:latin typeface="+mj-ea"/>
                <a:ea typeface="+mj-ea"/>
              </a:rPr>
              <a:t>데이터베이스 만들기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800100" lvl="2" indent="-342900">
              <a:buClr>
                <a:srgbClr val="4F784C"/>
              </a:buClr>
              <a:buFont typeface="Wingdings" pitchFamily="2" charset="2"/>
              <a:buChar char="§"/>
            </a:pPr>
            <a:r>
              <a:rPr lang="ko-KR" altLang="en-US" sz="2000" dirty="0" smtClean="0"/>
              <a:t>액세스에서 사용자가 데이터베이스를 직접 생성</a:t>
            </a:r>
            <a:endParaRPr lang="en-US" altLang="ko-KR" sz="2000" dirty="0"/>
          </a:p>
          <a:p>
            <a:pPr marL="800100" lvl="2" indent="-342900">
              <a:buClr>
                <a:srgbClr val="4F784C"/>
              </a:buClr>
              <a:buFont typeface="Wingdings" pitchFamily="2" charset="2"/>
              <a:buChar char="§"/>
            </a:pPr>
            <a:r>
              <a:rPr lang="ko-KR" altLang="en-US" sz="2000" dirty="0" smtClean="0"/>
              <a:t>실습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교</a:t>
            </a:r>
            <a:r>
              <a:rPr lang="ko-KR" altLang="en-US" sz="2000" dirty="0"/>
              <a:t>재 </a:t>
            </a:r>
            <a:r>
              <a:rPr lang="en-US" altLang="ko-KR" sz="2000" dirty="0" smtClean="0"/>
              <a:t>100p [</a:t>
            </a:r>
            <a:r>
              <a:rPr lang="ko-KR" altLang="en-US" sz="2000" dirty="0" smtClean="0"/>
              <a:t>실습 </a:t>
            </a:r>
            <a:r>
              <a:rPr lang="en-US" altLang="ko-KR" sz="2000" dirty="0" smtClean="0"/>
              <a:t>4-2]</a:t>
            </a:r>
          </a:p>
          <a:p>
            <a:pPr marL="1257300" lvl="3" indent="-342900">
              <a:buClr>
                <a:srgbClr val="4F784C"/>
              </a:buClr>
              <a:buFont typeface="Arial" pitchFamily="34" charset="0"/>
              <a:buChar char="•"/>
            </a:pPr>
            <a:r>
              <a:rPr lang="ko-KR" altLang="en-US" sz="2000" dirty="0" smtClean="0"/>
              <a:t>데이터베이스 생성 후 새 </a:t>
            </a:r>
            <a:r>
              <a:rPr lang="ko-KR" altLang="en-US" sz="2000" smtClean="0"/>
              <a:t>테이블 </a:t>
            </a:r>
            <a:r>
              <a:rPr lang="ko-KR" altLang="en-US" sz="2000" smtClean="0"/>
              <a:t>생성하기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spcAft>
                <a:spcPts val="600"/>
              </a:spcAft>
              <a:buClr>
                <a:schemeClr val="accent4">
                  <a:lumMod val="40000"/>
                  <a:lumOff val="60000"/>
                </a:schemeClr>
              </a:buClr>
              <a:buFont typeface="Wingdings" pitchFamily="2" charset="2"/>
              <a:buChar char="v"/>
            </a:pPr>
            <a:r>
              <a:rPr lang="ko-KR" altLang="en-US" sz="2400" b="1" dirty="0">
                <a:solidFill>
                  <a:prstClr val="black"/>
                </a:solidFill>
              </a:rPr>
              <a:t> </a:t>
            </a:r>
            <a:r>
              <a:rPr lang="ko-KR" altLang="en-US" sz="2000" b="1" dirty="0" smtClean="0">
                <a:solidFill>
                  <a:prstClr val="black"/>
                </a:solidFill>
              </a:rPr>
              <a:t>생성</a:t>
            </a:r>
            <a:r>
              <a:rPr lang="ko-KR" altLang="en-US" sz="2000" b="1" dirty="0">
                <a:solidFill>
                  <a:prstClr val="black"/>
                </a:solidFill>
              </a:rPr>
              <a:t>된 </a:t>
            </a:r>
            <a:r>
              <a:rPr lang="ko-KR" altLang="en-US" sz="2000" b="1" dirty="0" smtClean="0">
                <a:solidFill>
                  <a:prstClr val="black"/>
                </a:solidFill>
              </a:rPr>
              <a:t>데이터베이스 열기와 닫기</a:t>
            </a:r>
            <a:endParaRPr lang="en-US" altLang="ko-KR" sz="2000" b="1" dirty="0" smtClean="0">
              <a:solidFill>
                <a:prstClr val="black"/>
              </a:solidFill>
            </a:endParaRPr>
          </a:p>
          <a:p>
            <a:pPr marL="742950" lvl="1" indent="-285750">
              <a:buClr>
                <a:srgbClr val="4F784C"/>
              </a:buClr>
              <a:buFont typeface="Wingdings" pitchFamily="2" charset="2"/>
              <a:buChar char="§"/>
            </a:pPr>
            <a:r>
              <a:rPr lang="ko-KR" altLang="en-US" sz="2000" dirty="0" smtClean="0"/>
              <a:t>일반 파일 열기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닫기와 같음</a:t>
            </a:r>
            <a:endParaRPr lang="en-US" altLang="ko-KR" sz="2000" dirty="0" smtClean="0"/>
          </a:p>
          <a:p>
            <a:pPr marL="742950" lvl="1" indent="-285750">
              <a:buClr>
                <a:srgbClr val="4F784C"/>
              </a:buClr>
              <a:buFont typeface="Wingdings" pitchFamily="2" charset="2"/>
              <a:buChar char="§"/>
            </a:pPr>
            <a:r>
              <a:rPr lang="ko-KR" altLang="en-US" sz="2000" dirty="0" smtClean="0"/>
              <a:t>동시에 여러 데이터베이스 열기</a:t>
            </a:r>
            <a:endParaRPr lang="en-US" altLang="ko-KR" sz="2000" dirty="0" smtClean="0"/>
          </a:p>
          <a:p>
            <a:pPr marL="1200150" lvl="2" indent="-285750">
              <a:buClr>
                <a:srgbClr val="4F784C"/>
              </a:buClr>
              <a:buFont typeface="Arial" pitchFamily="34" charset="0"/>
              <a:buChar char="•"/>
            </a:pPr>
            <a:r>
              <a:rPr lang="ko-KR" altLang="en-US" dirty="0" smtClean="0"/>
              <a:t>여</a:t>
            </a:r>
            <a:r>
              <a:rPr lang="ko-KR" altLang="en-US" dirty="0"/>
              <a:t>러 </a:t>
            </a:r>
            <a:r>
              <a:rPr lang="ko-KR" altLang="en-US" dirty="0" smtClean="0"/>
              <a:t>개의 액세스를 실행시키고 각각 데이터베이스를 열기</a:t>
            </a:r>
            <a:endParaRPr lang="en-US" altLang="ko-KR" dirty="0" smtClean="0"/>
          </a:p>
          <a:p>
            <a:pPr marL="742950" lvl="1" indent="-285750">
              <a:buClr>
                <a:srgbClr val="4F784C"/>
              </a:buClr>
              <a:buFont typeface="Wingdings" pitchFamily="2" charset="2"/>
              <a:buChar char="§"/>
            </a:pPr>
            <a:r>
              <a:rPr lang="ko-KR" altLang="en-US" sz="2000" dirty="0" smtClean="0"/>
              <a:t>다양</a:t>
            </a:r>
            <a:r>
              <a:rPr lang="ko-KR" altLang="en-US" sz="2000" dirty="0"/>
              <a:t>한 </a:t>
            </a:r>
            <a:r>
              <a:rPr lang="ko-KR" altLang="en-US" sz="2000" dirty="0" smtClean="0"/>
              <a:t>데이터베이스 열기</a:t>
            </a:r>
            <a:endParaRPr lang="en-US" altLang="ko-KR" sz="2000" dirty="0" smtClean="0"/>
          </a:p>
          <a:p>
            <a:pPr marL="1200150" lvl="2" indent="-285750">
              <a:buClr>
                <a:srgbClr val="4F784C"/>
              </a:buClr>
              <a:buFont typeface="Wingdings" pitchFamily="2" charset="2"/>
              <a:buChar char="§"/>
            </a:pPr>
            <a:r>
              <a:rPr lang="ko-KR" altLang="en-US" dirty="0" smtClean="0">
                <a:solidFill>
                  <a:prstClr val="black"/>
                </a:solidFill>
              </a:rPr>
              <a:t>열기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읽기 전용으로 열기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단독으로 열기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단독 읽기 전용으로 열기</a:t>
            </a:r>
            <a:endParaRPr lang="en-US" altLang="ko-KR" sz="2000" dirty="0" smtClean="0"/>
          </a:p>
          <a:p>
            <a:pPr marL="742950" lvl="1" indent="-285750">
              <a:buClr>
                <a:srgbClr val="4F784C"/>
              </a:buClr>
              <a:buFont typeface="Wingdings" pitchFamily="2" charset="2"/>
              <a:buChar char="§"/>
            </a:pPr>
            <a:r>
              <a:rPr lang="ko-KR" altLang="en-US" sz="2000" dirty="0" smtClean="0"/>
              <a:t>실</a:t>
            </a:r>
            <a:r>
              <a:rPr lang="ko-KR" altLang="en-US" sz="2000" dirty="0"/>
              <a:t>습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교재 </a:t>
            </a:r>
            <a:r>
              <a:rPr lang="en-US" altLang="ko-KR" sz="2000" dirty="0" smtClean="0"/>
              <a:t>101p [</a:t>
            </a:r>
            <a:r>
              <a:rPr lang="ko-KR" altLang="en-US" sz="2000" dirty="0" smtClean="0"/>
              <a:t>실습 </a:t>
            </a:r>
            <a:r>
              <a:rPr lang="en-US" altLang="ko-KR" sz="2000" dirty="0" smtClean="0"/>
              <a:t>4-3]</a:t>
            </a:r>
          </a:p>
          <a:p>
            <a:pPr marL="1257300" lvl="4" indent="-342900">
              <a:buClr>
                <a:srgbClr val="4F784C"/>
              </a:buClr>
              <a:buFont typeface="Arial" pitchFamily="34" charset="0"/>
              <a:buChar char="•"/>
            </a:pPr>
            <a:r>
              <a:rPr lang="en-US" altLang="ko-KR" dirty="0"/>
              <a:t>[</a:t>
            </a:r>
            <a:r>
              <a:rPr lang="ko-KR" altLang="en-US" dirty="0"/>
              <a:t>열기</a:t>
            </a:r>
            <a:r>
              <a:rPr lang="en-US" altLang="ko-KR" dirty="0"/>
              <a:t>] </a:t>
            </a:r>
            <a:r>
              <a:rPr lang="ko-KR" altLang="en-US" dirty="0"/>
              <a:t>대화상자 열기  → 데이터베이스 열기 → 데이터베이스 닫기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242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데이터베이스 </a:t>
            </a:r>
            <a:r>
              <a:rPr lang="ko-KR" altLang="en-US" sz="2800" dirty="0"/>
              <a:t>만들기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1540" y="998730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spcAft>
                <a:spcPts val="600"/>
              </a:spcAft>
              <a:buClr>
                <a:schemeClr val="accent4">
                  <a:lumMod val="40000"/>
                  <a:lumOff val="60000"/>
                </a:schemeClr>
              </a:buClr>
              <a:buFont typeface="Wingdings" pitchFamily="2" charset="2"/>
              <a:buChar char="v"/>
            </a:pPr>
            <a:r>
              <a:rPr lang="ko-KR" altLang="en-US" sz="2000" b="1" dirty="0" smtClean="0">
                <a:latin typeface="+mj-ea"/>
                <a:ea typeface="+mj-ea"/>
              </a:rPr>
              <a:t> 데이터베이스 이름 변경하기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800100" lvl="2" indent="-342900">
              <a:buClr>
                <a:srgbClr val="4F784C"/>
              </a:buClr>
              <a:buFont typeface="Wingdings" pitchFamily="2" charset="2"/>
              <a:buChar char="§"/>
            </a:pPr>
            <a:r>
              <a:rPr lang="ko-KR" altLang="en-US" sz="2000" dirty="0" smtClean="0"/>
              <a:t>실습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교</a:t>
            </a:r>
            <a:r>
              <a:rPr lang="ko-KR" altLang="en-US" sz="2000" dirty="0"/>
              <a:t>재 </a:t>
            </a:r>
            <a:r>
              <a:rPr lang="en-US" altLang="ko-KR" sz="2000" dirty="0" smtClean="0"/>
              <a:t>103p [</a:t>
            </a:r>
            <a:r>
              <a:rPr lang="ko-KR" altLang="en-US" sz="2000" dirty="0" smtClean="0"/>
              <a:t>실습 </a:t>
            </a:r>
            <a:r>
              <a:rPr lang="en-US" altLang="ko-KR" sz="2000" dirty="0" smtClean="0"/>
              <a:t>4-4]</a:t>
            </a:r>
          </a:p>
          <a:p>
            <a:pPr marL="1257300" lvl="3" indent="-342900">
              <a:buClr>
                <a:srgbClr val="4F784C"/>
              </a:buClr>
              <a:buFont typeface="Arial" pitchFamily="34" charset="0"/>
              <a:buChar char="•"/>
            </a:pPr>
            <a:r>
              <a:rPr lang="en-US" altLang="ko-KR" dirty="0" smtClean="0"/>
              <a:t>[</a:t>
            </a:r>
            <a:r>
              <a:rPr lang="ko-KR" altLang="en-US" dirty="0" smtClean="0"/>
              <a:t>열기</a:t>
            </a:r>
            <a:r>
              <a:rPr lang="en-US" altLang="ko-KR" dirty="0" smtClean="0"/>
              <a:t>] </a:t>
            </a:r>
            <a:r>
              <a:rPr lang="ko-KR" altLang="en-US" dirty="0" smtClean="0"/>
              <a:t>대화상자를 열어 </a:t>
            </a:r>
            <a:r>
              <a:rPr lang="en-US" altLang="ko-KR" dirty="0" smtClean="0"/>
              <a:t>[</a:t>
            </a:r>
            <a:r>
              <a:rPr lang="ko-KR" altLang="en-US" dirty="0" smtClean="0"/>
              <a:t>이름 바꾸기</a:t>
            </a:r>
            <a:r>
              <a:rPr lang="en-US" altLang="ko-KR" dirty="0" smtClean="0"/>
              <a:t>] </a:t>
            </a:r>
            <a:r>
              <a:rPr lang="ko-KR" altLang="en-US" dirty="0" smtClean="0"/>
              <a:t>메뉴로 데이터베이스 이름 변경하기</a:t>
            </a:r>
            <a:endParaRPr lang="ko-KR" altLang="en-US" dirty="0"/>
          </a:p>
          <a:p>
            <a:endParaRPr lang="en-US" altLang="ko-KR" dirty="0"/>
          </a:p>
          <a:p>
            <a:pPr marL="342900" indent="-342900">
              <a:spcAft>
                <a:spcPts val="600"/>
              </a:spcAft>
              <a:buClr>
                <a:schemeClr val="accent4">
                  <a:lumMod val="40000"/>
                  <a:lumOff val="60000"/>
                </a:schemeClr>
              </a:buClr>
              <a:buFont typeface="Wingdings" pitchFamily="2" charset="2"/>
              <a:buChar char="v"/>
            </a:pPr>
            <a:r>
              <a:rPr lang="ko-KR" altLang="en-US" sz="2000" b="1" dirty="0">
                <a:solidFill>
                  <a:prstClr val="black"/>
                </a:solidFill>
              </a:rPr>
              <a:t> </a:t>
            </a:r>
            <a:r>
              <a:rPr lang="ko-KR" altLang="en-US" sz="2000" b="1" dirty="0" smtClean="0">
                <a:solidFill>
                  <a:prstClr val="black"/>
                </a:solidFill>
              </a:rPr>
              <a:t>데이터베이스 삭제하기</a:t>
            </a:r>
            <a:endParaRPr lang="en-US" altLang="ko-KR" sz="2000" dirty="0" smtClean="0"/>
          </a:p>
          <a:p>
            <a:pPr marL="742950" lvl="1" indent="-285750">
              <a:buClr>
                <a:srgbClr val="4F784C"/>
              </a:buClr>
              <a:buFont typeface="Wingdings" pitchFamily="2" charset="2"/>
              <a:buChar char="§"/>
            </a:pPr>
            <a:r>
              <a:rPr lang="ko-KR" altLang="en-US" sz="2000" dirty="0" smtClean="0"/>
              <a:t>실습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교재 </a:t>
            </a:r>
            <a:r>
              <a:rPr lang="en-US" altLang="ko-KR" sz="2000" dirty="0" smtClean="0"/>
              <a:t>104p [</a:t>
            </a:r>
            <a:r>
              <a:rPr lang="ko-KR" altLang="en-US" sz="2000" dirty="0" smtClean="0"/>
              <a:t>실습 </a:t>
            </a:r>
            <a:r>
              <a:rPr lang="en-US" altLang="ko-KR" sz="2000" dirty="0" smtClean="0"/>
              <a:t>4-5]</a:t>
            </a:r>
          </a:p>
          <a:p>
            <a:pPr marL="1257300" lvl="4" indent="-342900">
              <a:buClr>
                <a:srgbClr val="4F784C"/>
              </a:buClr>
              <a:buFont typeface="Arial" pitchFamily="34" charset="0"/>
              <a:buChar char="•"/>
            </a:pPr>
            <a:r>
              <a:rPr lang="en-US" altLang="ko-KR" dirty="0"/>
              <a:t>[</a:t>
            </a:r>
            <a:r>
              <a:rPr lang="ko-KR" altLang="en-US" dirty="0"/>
              <a:t>열기</a:t>
            </a:r>
            <a:r>
              <a:rPr lang="en-US" altLang="ko-KR" dirty="0"/>
              <a:t>] </a:t>
            </a:r>
            <a:r>
              <a:rPr lang="ko-KR" altLang="en-US" dirty="0"/>
              <a:t>대화상자 </a:t>
            </a:r>
            <a:r>
              <a:rPr lang="ko-KR" altLang="en-US" dirty="0" smtClean="0"/>
              <a:t>열어 </a:t>
            </a:r>
            <a:r>
              <a:rPr lang="en-US" altLang="ko-KR" dirty="0" smtClean="0"/>
              <a:t>[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메뉴로 데이터베이스 삭제하기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9095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xmbjWC53CjbfZXM4Lq6hK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5ErAOXMijwbOU1C94gQz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fcsC8rnppnKR1ywRriH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sLEtvfynzB5ZayLl4ZWN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ANGTmaU98mRTyvXyC6WC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2XwhowXLwl7wJaABsj7wH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fax0EuXVIDdDLsPaj8r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9nJbIjOPbbSImvBr7lBt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hy5nBDrvgkFlUcfKbhXJ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BKDDC3F7jNclu5n7DUW4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4k2vNyn0i5WbAbbajzZSkZ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TtIIEqb6xQ5jSSuN0DI8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jB3Wkzf7XGkA3I3NpJlnF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dX4HwA2a6FGhQ7x7K4NH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n8HCdF0Q8sUYgKDXUA4nJ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n8HCdF0Q8sUYgKDXUA4nJ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y6aV7TiOFG5fITKB2r2Y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DB1nfSTEktkxAWZTmmag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mSRMtM9cDdWXu6BQp7Xu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y6aV7TiOFG5fITKB2r2YY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DB1nfSTEktkxAWZTmmag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mSRMtM9cDdWXu6BQp7Xu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y6aV7TiOFG5fITKB2r2YY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DB1nfSTEktkxAWZTmmag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mSRMtM9cDdWXu6BQp7Xu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9yI9m3D3NmCQqOZ3XljE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6X9Tc0oyCahkv26sHU7Im"/>
</p:tagLst>
</file>

<file path=ppt/theme/theme1.xml><?xml version="1.0" encoding="utf-8"?>
<a:theme xmlns:a="http://schemas.openxmlformats.org/drawingml/2006/main" name="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유닉스</Template>
  <TotalTime>1091</TotalTime>
  <Words>1685</Words>
  <Application>Microsoft Office PowerPoint</Application>
  <PresentationFormat>화면 슬라이드 쇼(4:3)</PresentationFormat>
  <Paragraphs>297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유닉스</vt:lpstr>
      <vt:lpstr> 4장 데이터베이스와 테이블</vt:lpstr>
      <vt:lpstr>Contents</vt:lpstr>
      <vt:lpstr>01. 데이터베이스와 테이블 개념</vt:lpstr>
      <vt:lpstr>01. 데이터베이스와 테이블 개념</vt:lpstr>
      <vt:lpstr>02. 데이터베이스 만들기</vt:lpstr>
      <vt:lpstr>서식 파일을 이용해 데이터베이스 만들기</vt:lpstr>
      <vt:lpstr>데이터베이스 만들기</vt:lpstr>
      <vt:lpstr>데이터베이스 만들기</vt:lpstr>
      <vt:lpstr>데이터베이스 만들기</vt:lpstr>
      <vt:lpstr>03. 테이블 만들기</vt:lpstr>
      <vt:lpstr>테이블 만들기</vt:lpstr>
      <vt:lpstr>테이블 만들기</vt:lpstr>
      <vt:lpstr>테이블 만들기</vt:lpstr>
      <vt:lpstr>테이블 만들기</vt:lpstr>
      <vt:lpstr>테이블 만들기</vt:lpstr>
      <vt:lpstr>04. 기본 키 설정하기</vt:lpstr>
      <vt:lpstr>05. 인덱스 설정하기</vt:lpstr>
      <vt:lpstr>인덱스 설정하기</vt:lpstr>
      <vt:lpstr>06. 조회와 입력 마스크 마법사</vt:lpstr>
      <vt:lpstr>조회와 입력 마스크 마법사</vt:lpstr>
      <vt:lpstr>07. 관계 설정하기</vt:lpstr>
      <vt:lpstr>관계 설정하기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yook</cp:lastModifiedBy>
  <cp:revision>187</cp:revision>
  <dcterms:created xsi:type="dcterms:W3CDTF">2012-07-23T02:34:37Z</dcterms:created>
  <dcterms:modified xsi:type="dcterms:W3CDTF">2016-10-03T09:46:49Z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