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6"/>
  </p:notesMasterIdLst>
  <p:handoutMasterIdLst>
    <p:handoutMasterId r:id="rId37"/>
  </p:handoutMasterIdLst>
  <p:sldIdLst>
    <p:sldId id="338" r:id="rId2"/>
    <p:sldId id="373" r:id="rId3"/>
    <p:sldId id="339" r:id="rId4"/>
    <p:sldId id="341" r:id="rId5"/>
    <p:sldId id="342" r:id="rId6"/>
    <p:sldId id="343" r:id="rId7"/>
    <p:sldId id="344" r:id="rId8"/>
    <p:sldId id="346" r:id="rId9"/>
    <p:sldId id="345" r:id="rId10"/>
    <p:sldId id="372" r:id="rId11"/>
    <p:sldId id="347" r:id="rId12"/>
    <p:sldId id="348" r:id="rId13"/>
    <p:sldId id="354" r:id="rId14"/>
    <p:sldId id="350" r:id="rId15"/>
    <p:sldId id="351" r:id="rId16"/>
    <p:sldId id="352" r:id="rId17"/>
    <p:sldId id="353" r:id="rId18"/>
    <p:sldId id="355" r:id="rId19"/>
    <p:sldId id="356" r:id="rId20"/>
    <p:sldId id="357" r:id="rId21"/>
    <p:sldId id="361" r:id="rId22"/>
    <p:sldId id="358" r:id="rId23"/>
    <p:sldId id="359" r:id="rId24"/>
    <p:sldId id="360" r:id="rId25"/>
    <p:sldId id="362" r:id="rId26"/>
    <p:sldId id="363" r:id="rId27"/>
    <p:sldId id="364" r:id="rId28"/>
    <p:sldId id="365" r:id="rId29"/>
    <p:sldId id="366" r:id="rId30"/>
    <p:sldId id="367" r:id="rId31"/>
    <p:sldId id="368" r:id="rId32"/>
    <p:sldId id="369" r:id="rId33"/>
    <p:sldId id="370" r:id="rId34"/>
    <p:sldId id="371" r:id="rId35"/>
  </p:sldIdLst>
  <p:sldSz cx="9906000" cy="6858000" type="A4"/>
  <p:notesSz cx="6797675" cy="9926638"/>
  <p:defaultTextStyle>
    <a:defPPr>
      <a:defRPr lang="ko-KR"/>
    </a:defPPr>
    <a:lvl1pPr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srgbClr val="FF0000"/>
    </p:penClr>
  </p:showPr>
  <p:clrMru>
    <a:srgbClr val="008080"/>
    <a:srgbClr val="FF3399"/>
    <a:srgbClr val="FF6600"/>
    <a:srgbClr val="84D6AD"/>
    <a:srgbClr val="009999"/>
    <a:srgbClr val="CCECFF"/>
    <a:srgbClr val="3A3016"/>
    <a:srgbClr val="067013"/>
    <a:srgbClr val="022406"/>
    <a:srgbClr val="CAF96B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09" autoAdjust="0"/>
    <p:restoredTop sz="94660"/>
  </p:normalViewPr>
  <p:slideViewPr>
    <p:cSldViewPr>
      <p:cViewPr varScale="1">
        <p:scale>
          <a:sx n="100" d="100"/>
          <a:sy n="100" d="100"/>
        </p:scale>
        <p:origin x="-474" y="-9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076" y="-96"/>
      </p:cViewPr>
      <p:guideLst>
        <p:guide orient="horz" pos="3127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766" cy="495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911" y="0"/>
            <a:ext cx="2945765" cy="495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942"/>
            <a:ext cx="2945766" cy="495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911" y="9430942"/>
            <a:ext cx="2945765" cy="495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F0D4241-55F3-4CD1-A8D1-998F4BF33D2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33425" y="423863"/>
            <a:ext cx="5373688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26040" y="4458860"/>
            <a:ext cx="6417705" cy="526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4488" y="116632"/>
            <a:ext cx="9067800" cy="577850"/>
          </a:xfrm>
        </p:spPr>
        <p:txBody>
          <a:bodyPr/>
          <a:lstStyle>
            <a:lvl1pPr>
              <a:defRPr sz="2400" i="0">
                <a:solidFill>
                  <a:srgbClr val="008080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2480" y="980728"/>
            <a:ext cx="9433048" cy="5688632"/>
          </a:xfrm>
        </p:spPr>
        <p:txBody>
          <a:bodyPr/>
          <a:lstStyle>
            <a:lvl1pPr marL="180000" indent="-180000">
              <a:buClr>
                <a:srgbClr val="7030A0"/>
              </a:buClr>
              <a:buFont typeface="Wingdings" pitchFamily="2" charset="2"/>
              <a:buChar char="l"/>
              <a:defRPr>
                <a:solidFill>
                  <a:srgbClr val="3A3016"/>
                </a:solidFill>
              </a:defRPr>
            </a:lvl1pPr>
            <a:lvl2pPr marL="432000" indent="-180000">
              <a:buClr>
                <a:schemeClr val="accent5">
                  <a:lumMod val="90000"/>
                </a:schemeClr>
              </a:buClr>
              <a:buFont typeface="Wingdings" pitchFamily="2" charset="2"/>
              <a:buChar char="§"/>
              <a:defRPr>
                <a:solidFill>
                  <a:srgbClr val="3A3016"/>
                </a:solidFill>
              </a:defRPr>
            </a:lvl2pPr>
            <a:lvl3pPr marL="684000" indent="-180000">
              <a:buFont typeface="굴림" pitchFamily="50" charset="-127"/>
              <a:buChar char="-"/>
              <a:defRPr>
                <a:solidFill>
                  <a:srgbClr val="3A3016"/>
                </a:solidFill>
              </a:defRPr>
            </a:lvl3pPr>
            <a:lvl4pPr marL="936000" indent="-180000">
              <a:buFont typeface="Wingdings" pitchFamily="2" charset="2"/>
              <a:buChar char="ü"/>
              <a:defRPr>
                <a:solidFill>
                  <a:srgbClr val="3A3016"/>
                </a:solidFill>
              </a:defRPr>
            </a:lvl4pPr>
            <a:lvl5pPr marL="1116000" indent="-180000">
              <a:buFont typeface="Arial" pitchFamily="34" charset="0"/>
              <a:buChar char="•"/>
              <a:defRPr>
                <a:solidFill>
                  <a:srgbClr val="3A3016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9417496" y="6608385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F8454CC-42D7-4CC9-A29F-F7D62F5AE41C}" type="slidenum">
              <a:rPr lang="en-US" altLang="ko-KR" sz="1200" smtClean="0"/>
              <a:pPr algn="r"/>
              <a:t>‹#›</a:t>
            </a:fld>
            <a:endParaRPr lang="ko-KR" altLang="en-US" sz="120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Rectangle 11"/>
          <p:cNvSpPr>
            <a:spLocks noChangeArrowheads="1"/>
          </p:cNvSpPr>
          <p:nvPr userDrawn="1"/>
        </p:nvSpPr>
        <p:spPr bwMode="auto">
          <a:xfrm>
            <a:off x="0" y="0"/>
            <a:ext cx="9906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ko-KR" sz="2400"/>
          </a:p>
        </p:txBody>
      </p:sp>
      <p:sp>
        <p:nvSpPr>
          <p:cNvPr id="6156" name="Rectangle 12"/>
          <p:cNvSpPr>
            <a:spLocks noChangeArrowheads="1"/>
          </p:cNvSpPr>
          <p:nvPr userDrawn="1"/>
        </p:nvSpPr>
        <p:spPr bwMode="auto">
          <a:xfrm>
            <a:off x="0" y="609600"/>
            <a:ext cx="9906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6158" name="Rectangle 14"/>
          <p:cNvSpPr>
            <a:spLocks noChangeArrowheads="1"/>
          </p:cNvSpPr>
          <p:nvPr userDrawn="1"/>
        </p:nvSpPr>
        <p:spPr bwMode="auto">
          <a:xfrm>
            <a:off x="0" y="0"/>
            <a:ext cx="9906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ko-KR" sz="2400"/>
          </a:p>
        </p:txBody>
      </p:sp>
      <p:sp>
        <p:nvSpPr>
          <p:cNvPr id="6159" name="Rectangle 15"/>
          <p:cNvSpPr>
            <a:spLocks noChangeArrowheads="1"/>
          </p:cNvSpPr>
          <p:nvPr userDrawn="1"/>
        </p:nvSpPr>
        <p:spPr bwMode="auto">
          <a:xfrm>
            <a:off x="0" y="609600"/>
            <a:ext cx="9906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2480" y="1052736"/>
            <a:ext cx="9433048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16632"/>
            <a:ext cx="90678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7" r:id="rId2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067013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SzPct val="80000"/>
        <a:buFont typeface="Wingdings" pitchFamily="2" charset="2"/>
        <a:buChar char="q"/>
        <a:defRPr kumimoji="1" sz="2000" b="1" baseline="0">
          <a:solidFill>
            <a:srgbClr val="4D3803"/>
          </a:solidFill>
          <a:latin typeface="굴림" pitchFamily="50" charset="-127"/>
          <a:ea typeface="굴림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l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§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Char char="–"/>
        <a:defRPr kumimoji="1" sz="1600" b="0" baseline="0">
          <a:solidFill>
            <a:srgbClr val="4D3803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Line 5"/>
          <p:cNvSpPr>
            <a:spLocks noChangeShapeType="1"/>
          </p:cNvSpPr>
          <p:nvPr/>
        </p:nvSpPr>
        <p:spPr bwMode="auto">
          <a:xfrm>
            <a:off x="2133600" y="3099440"/>
            <a:ext cx="6707832" cy="0"/>
          </a:xfrm>
          <a:prstGeom prst="line">
            <a:avLst/>
          </a:prstGeom>
          <a:ln>
            <a:solidFill>
              <a:schemeClr val="accent3">
                <a:lumMod val="85000"/>
              </a:schemeClr>
            </a:solidFill>
            <a:headEnd/>
            <a:tailE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864768" y="3287369"/>
            <a:ext cx="6062364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</a:pPr>
            <a:r>
              <a:rPr lang="en-US" altLang="ko-KR" sz="4800" b="1" smtClean="0">
                <a:solidFill>
                  <a:srgbClr val="008080"/>
                </a:solidFill>
                <a:latin typeface="HY동녘M" pitchFamily="18" charset="-127"/>
                <a:ea typeface="HY동녘M" pitchFamily="18" charset="-127"/>
              </a:rPr>
              <a:t>HTML5 </a:t>
            </a:r>
            <a:r>
              <a:rPr lang="ko-KR" altLang="en-US" sz="4800" b="1" smtClean="0">
                <a:solidFill>
                  <a:srgbClr val="008080"/>
                </a:solidFill>
                <a:latin typeface="HY동녘M" pitchFamily="18" charset="-127"/>
                <a:ea typeface="HY동녘M" pitchFamily="18" charset="-127"/>
              </a:rPr>
              <a:t>기초 다지기</a:t>
            </a:r>
            <a:endParaRPr lang="ko-KR" altLang="en-US" sz="4800" b="1">
              <a:solidFill>
                <a:srgbClr val="00808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12640" y="2348880"/>
            <a:ext cx="208823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dist"/>
            <a:r>
              <a:rPr lang="en-US" altLang="ko-KR" sz="5400" b="1" cap="all" spc="-200" smtClean="0">
                <a:ln w="0"/>
                <a:solidFill>
                  <a:schemeClr val="accent5">
                    <a:lumMod val="2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CH 02</a:t>
            </a:r>
            <a:endParaRPr lang="ko-KR" altLang="en-US" sz="5400" b="1" cap="all" spc="-200">
              <a:ln w="0"/>
              <a:solidFill>
                <a:schemeClr val="accent5">
                  <a:lumMod val="25000"/>
                </a:schemeClr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576736" y="135810"/>
            <a:ext cx="7056784" cy="41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</a:pPr>
            <a:r>
              <a:rPr lang="ko-KR" altLang="en-US" sz="2000" b="1" spc="30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모바일웹</a:t>
            </a:r>
            <a:r>
              <a:rPr lang="en-US" altLang="ko-KR" sz="2000" b="1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+</a:t>
            </a:r>
            <a:r>
              <a:rPr lang="ko-KR" altLang="en-US" sz="2000" b="1" spc="30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웹앱</a:t>
            </a:r>
            <a:r>
              <a:rPr lang="en-US" altLang="ko-KR" sz="2000" b="1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+</a:t>
            </a:r>
            <a:r>
              <a:rPr lang="ko-KR" altLang="en-US" sz="2000" b="1" spc="30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하이브리드앱</a:t>
            </a:r>
            <a:r>
              <a:rPr lang="ko-KR" altLang="en-US" sz="2000" b="1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 입문</a:t>
            </a:r>
            <a:endParaRPr lang="ko-KR" altLang="en-US" sz="2000" b="1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rgbClr val="7030A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mtClean="0"/>
              <a:t>엔티티</a:t>
            </a:r>
            <a:r>
              <a:rPr lang="en-US" altLang="ko-KR" smtClean="0"/>
              <a:t>(entity) </a:t>
            </a:r>
            <a:r>
              <a:rPr lang="ko-KR" altLang="ko-KR" smtClean="0"/>
              <a:t>코드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'&lt;'</a:t>
            </a:r>
            <a:r>
              <a:rPr lang="ko-KR" altLang="ko-KR" smtClean="0"/>
              <a:t>나</a:t>
            </a:r>
            <a:r>
              <a:rPr lang="en-US" altLang="ko-KR" smtClean="0"/>
              <a:t> '&gt;'</a:t>
            </a:r>
            <a:r>
              <a:rPr lang="ko-KR" altLang="ko-KR" smtClean="0"/>
              <a:t>처럼 </a:t>
            </a:r>
            <a:r>
              <a:rPr lang="en-US" altLang="ko-KR" smtClean="0"/>
              <a:t>HTML5</a:t>
            </a:r>
            <a:r>
              <a:rPr lang="ko-KR" altLang="ko-KR" smtClean="0"/>
              <a:t>에서 특별한 의미가 부여된 문자는 웹 브라우저가 정해진 규칙에 의해 자동 해석하기 때문에 그대로는 문서 정보로 입력할 수 없</a:t>
            </a:r>
            <a:r>
              <a:rPr lang="ko-KR" altLang="en-US" smtClean="0"/>
              <a:t>음</a:t>
            </a:r>
            <a:endParaRPr lang="en-US" altLang="ko-KR" smtClean="0"/>
          </a:p>
          <a:p>
            <a:r>
              <a:rPr lang="ko-KR" altLang="ko-KR" smtClean="0"/>
              <a:t>자판으로는 입력할 수 없는 특수 기호나 특수 문자를 문서 안에 포함해야 할 경우</a:t>
            </a:r>
            <a:endParaRPr lang="en-US" altLang="ko-KR" smtClean="0"/>
          </a:p>
          <a:p>
            <a:r>
              <a:rPr lang="ko-KR" altLang="ko-KR" smtClean="0"/>
              <a:t>엔티티 문자나 엔티티 숫자를 사용하여 특수 문자나 특수 기호를 입력</a:t>
            </a:r>
            <a:endParaRPr lang="en-US" altLang="ko-KR" smtClean="0"/>
          </a:p>
          <a:p>
            <a:r>
              <a:rPr lang="ko-KR" altLang="ko-KR" smtClean="0"/>
              <a:t>대표적인 엔티티 코드</a:t>
            </a:r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280592" y="3068960"/>
          <a:ext cx="5760640" cy="2190210"/>
        </p:xfrm>
        <a:graphic>
          <a:graphicData uri="http://schemas.openxmlformats.org/drawingml/2006/table">
            <a:tbl>
              <a:tblPr/>
              <a:tblGrid>
                <a:gridCol w="1917308"/>
                <a:gridCol w="2058686"/>
                <a:gridCol w="1784646"/>
              </a:tblGrid>
              <a:tr h="36004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특수문자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기호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엔티티 문자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엔티티 숫자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309051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공백문자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&amp;nbsp;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&amp;#160;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051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인용부호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(")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&amp;quot;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&amp;#34;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051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앤퍼샌드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(&amp;)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&amp;amp;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&amp;#38;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915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~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보다 작은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(&lt;)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&amp;lt;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&amp;#60;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051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~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보다 큰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(&gt;)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&amp;gt;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&amp;#62;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051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저작권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400" kern="0">
                          <a:latin typeface="굴림체"/>
                          <a:ea typeface="맑은 고딕"/>
                          <a:cs typeface="Times New Roman"/>
                        </a:rPr>
                        <a:t>©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&amp;copy;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&amp;#169;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513452" y="0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1.HTML5 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개요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p.51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2.1 HTML5 </a:t>
            </a:r>
            <a:r>
              <a:rPr lang="ko-KR" altLang="ko-KR" b="1" smtClean="0"/>
              <a:t>기본 태그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ko-KR" smtClean="0"/>
              <a:t>표 </a:t>
            </a:r>
            <a:r>
              <a:rPr lang="en-US" altLang="ko-KR" smtClean="0"/>
              <a:t>2-2] HTML5 </a:t>
            </a:r>
            <a:r>
              <a:rPr lang="ko-KR" altLang="ko-KR" smtClean="0"/>
              <a:t>기본 태그</a:t>
            </a:r>
          </a:p>
          <a:p>
            <a:pPr lvl="1"/>
            <a:r>
              <a:rPr lang="en-US" altLang="ko-KR" smtClean="0"/>
              <a:t>HTML5 </a:t>
            </a:r>
            <a:r>
              <a:rPr lang="ko-KR" altLang="ko-KR" smtClean="0"/>
              <a:t>문서라면 기본적으로 포함하는 필수적인 태그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en-US" altLang="ko-KR" smtClean="0"/>
              <a:t>'</a:t>
            </a:r>
            <a:r>
              <a:rPr lang="ko-KR" altLang="ko-KR" smtClean="0"/>
              <a:t>빈 태그</a:t>
            </a:r>
            <a:r>
              <a:rPr lang="en-US" altLang="ko-KR" smtClean="0"/>
              <a:t>(empty tag)‘</a:t>
            </a:r>
          </a:p>
          <a:p>
            <a:pPr lvl="2"/>
            <a:r>
              <a:rPr lang="ko-KR" altLang="ko-KR" smtClean="0"/>
              <a:t>속성과 속성값은 갖을 수 있지만 내용은 갖지 않는 태그</a:t>
            </a:r>
            <a:endParaRPr lang="en-US" altLang="ko-KR" smtClean="0"/>
          </a:p>
          <a:p>
            <a:pPr lvl="2"/>
            <a:r>
              <a:rPr lang="ko-KR" altLang="en-US" smtClean="0"/>
              <a:t>예</a:t>
            </a:r>
            <a:r>
              <a:rPr lang="en-US" altLang="ko-KR" smtClean="0"/>
              <a:t>) &lt;meta&gt;,&lt;hr&gt;, &lt;br&gt;, &lt;img&gt;, &lt;area&gt;, &lt;input&gt; </a:t>
            </a:r>
            <a:r>
              <a:rPr lang="ko-KR" altLang="ko-KR" smtClean="0"/>
              <a:t>태그</a:t>
            </a:r>
            <a:endParaRPr lang="en-US" altLang="ko-KR" smtClean="0"/>
          </a:p>
          <a:p>
            <a:pPr lvl="1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32520" y="1700808"/>
          <a:ext cx="8712967" cy="3894874"/>
        </p:xfrm>
        <a:graphic>
          <a:graphicData uri="http://schemas.openxmlformats.org/drawingml/2006/table">
            <a:tbl>
              <a:tblPr/>
              <a:tblGrid>
                <a:gridCol w="1037976"/>
                <a:gridCol w="1554312"/>
                <a:gridCol w="6120679"/>
              </a:tblGrid>
              <a:tr h="315848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태그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의미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기능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687823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&lt;html&gt;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문서 정의 태그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최상위 태그로 전체 웹 문서의 시작과 끝을 지정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하위에</a:t>
                      </a: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 &lt;head&gt;</a:t>
                      </a: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와</a:t>
                      </a: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 &lt;body&gt; </a:t>
                      </a: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태그를 하나씩 포함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536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&lt;head&gt;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머리말 태그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부가적인 정보</a:t>
                      </a: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스타일시트와 스크립트 정보</a:t>
                      </a: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) </a:t>
                      </a: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지정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웹 브라우저 창에 실제로 표시되지는 않음 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하위에</a:t>
                      </a: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 &lt;title&gt;, &lt;meta&gt;, &lt;link&gt;, &lt;style&gt;, &lt;script&gt; </a:t>
                      </a: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태그 등을 포함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7763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&lt;meta&gt;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메타 태그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웹 문서 정보</a:t>
                      </a: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작성자</a:t>
                      </a: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형식</a:t>
                      </a: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인코딩 방식 등</a:t>
                      </a: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) </a:t>
                      </a: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지정 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빈 태그로 종료 태그가 없음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0317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&lt;title&gt;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제목 태그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웹 문서의 제목을 지정하며 브라우저 창 위쪽 타이틀바 영역에 표시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7763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&lt;body&gt;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내용 태그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웹 문서로 표현될 실제 내용을 지정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대부분의 내용은 실제로 웹 브라우저에 표시됨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481392" y="0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2.HTML5 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태그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p.52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2.2 </a:t>
            </a:r>
            <a:r>
              <a:rPr lang="ko-KR" altLang="ko-KR" b="1" smtClean="0"/>
              <a:t>글자 태그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ko-KR" smtClean="0"/>
              <a:t>표 </a:t>
            </a:r>
            <a:r>
              <a:rPr lang="en-US" altLang="ko-KR" smtClean="0"/>
              <a:t>2-3] </a:t>
            </a:r>
            <a:r>
              <a:rPr lang="ko-KR" altLang="ko-KR" smtClean="0"/>
              <a:t>글자 태그</a:t>
            </a:r>
          </a:p>
          <a:p>
            <a:pPr lvl="1"/>
            <a:r>
              <a:rPr lang="ko-KR" altLang="ko-KR" smtClean="0"/>
              <a:t>사용 빈도가 매우 높</a:t>
            </a:r>
            <a:r>
              <a:rPr lang="ko-KR" altLang="en-US" smtClean="0"/>
              <a:t>은 가장 일반적인 태그</a:t>
            </a:r>
            <a:r>
              <a:rPr lang="en-US" altLang="ko-KR" smtClean="0"/>
              <a:t>,</a:t>
            </a:r>
            <a:r>
              <a:rPr lang="ko-KR" altLang="ko-KR" smtClean="0"/>
              <a:t> 일부 태그들은 스타일시트로 대체되고 있</a:t>
            </a:r>
            <a:r>
              <a:rPr lang="ko-KR" altLang="en-US" smtClean="0"/>
              <a:t>음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04528" y="1772817"/>
          <a:ext cx="8640960" cy="4753806"/>
        </p:xfrm>
        <a:graphic>
          <a:graphicData uri="http://schemas.openxmlformats.org/drawingml/2006/table">
            <a:tbl>
              <a:tblPr/>
              <a:tblGrid>
                <a:gridCol w="1156554"/>
                <a:gridCol w="1727818"/>
                <a:gridCol w="5756588"/>
              </a:tblGrid>
              <a:tr h="273602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태그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의미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기능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604781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&lt;h&gt;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제목 글자 태그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내용 제목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(heading)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을 표시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, &lt;h1&gt;~&lt;h6&gt;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까지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6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개 종류의 태그 사용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h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뒤의 숫자는 글자의 크기와 중요도를 나타냄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숫자가 작을수록 글자 크기는 굵고 커지며 더 중요함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716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&lt;i&gt;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기울인 글자 태그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다른 글자와 구별되는 기울인 모양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(italic)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의 글자를 표시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594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&lt;b&gt;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굵은 글자 태그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중요도와 관련 없이 글자를 진한 글꼴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(bold)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로 표시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716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&lt;em&gt;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강조 태그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태그 내용을 강조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(emphasized)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해서 기울임꼴 형태로 표시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3187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&lt;strong&gt;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강조 태그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의미적으로 보다 강조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(strongly emphasized)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하기 위해 진한 글자체로 표시 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&lt;em&gt;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태그보다도 더 강조하기 위해 사용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594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&lt;small&gt;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작은 글자 태그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태그 내용을 작은 글자로 표시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594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&lt;sub&gt;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아래 첨자 태그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태그 내용을 아래 첨자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(subscript)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로 표시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594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&lt;sup&gt;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위 첨자 태그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태그 내용을 위 첨자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(superscript)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로 표시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594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&lt;ins&gt;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밑줄 글자 태그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태그 내용을 밑줄 글자로 표시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716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&lt;del&gt;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취소줄 글자 태그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태그 내용을 글자 중간 수평 줄이 그어지는 취소줄 글자로 표시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594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&lt;mark&gt;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마크 태그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태그 내용을 시각적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다른 색상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으로 강조하여 표시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3187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&lt;p&gt;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문단 태그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태그 내용을 묶어 하나의 문단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(paragraph)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으로 표시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문단 앞과 뒤에 줄바꿈이 자동으로 이루어짐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594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&lt;br/&gt;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줄바꿈 태그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태그 내용 사이의 물리적인 줄 바꿈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(break)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을 지시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5433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&lt;hr/&gt;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수평줄 태그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창 너비만큼 가로 방향으로 수평줄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(horizontal rule)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을 표시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주제 변경 경우처럼 앞</a:t>
                      </a:r>
                      <a:r>
                        <a:rPr lang="ko-KR" sz="1200" kern="0">
                          <a:latin typeface="맑은 고딕"/>
                          <a:ea typeface="굴림체"/>
                          <a:cs typeface="Times New Roman"/>
                        </a:rPr>
                        <a:t>·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뒤 내용을 의미적으로 분리하기 위해 사용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716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&lt;address&gt;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연락처 태그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연락처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이메일 주소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웹사이트 주소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를 의미적으로 표시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594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&lt;time&gt;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시간 태그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날짜와 시간 정보를 의미적으로 표시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481392" y="0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2.HTML5 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태그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p.53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[</a:t>
            </a:r>
            <a:r>
              <a:rPr lang="ko-KR" altLang="ko-KR" b="1" smtClean="0"/>
              <a:t>예제</a:t>
            </a:r>
            <a:r>
              <a:rPr lang="en-US" altLang="ko-KR" b="1" smtClean="0"/>
              <a:t>2-2] HTML5 </a:t>
            </a:r>
            <a:r>
              <a:rPr lang="ko-KR" altLang="ko-KR" b="1" smtClean="0"/>
              <a:t>글자태그 적용하기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2-5] char-tag.html</a:t>
            </a:r>
            <a:r>
              <a:rPr lang="ko-KR" altLang="ko-KR" smtClean="0"/>
              <a:t>의 실행 결과</a:t>
            </a:r>
            <a:r>
              <a:rPr lang="en-US" altLang="ko-KR" smtClean="0"/>
              <a:t>(</a:t>
            </a:r>
            <a:r>
              <a:rPr lang="ko-KR" altLang="ko-KR" smtClean="0"/>
              <a:t>예제</a:t>
            </a:r>
            <a:r>
              <a:rPr lang="en-US" altLang="ko-KR" smtClean="0"/>
              <a:t>2-2)</a:t>
            </a:r>
            <a:endParaRPr lang="ko-KR" altLang="ko-KR"/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 bwMode="auto">
          <a:xfrm>
            <a:off x="992560" y="1412776"/>
            <a:ext cx="5256584" cy="5301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481392" y="0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2.HTML5 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태그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p.55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2.3 </a:t>
            </a:r>
            <a:r>
              <a:rPr lang="ko-KR" altLang="ko-KR" b="1" smtClean="0"/>
              <a:t>목록 태그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ko-KR" smtClean="0"/>
              <a:t>표 </a:t>
            </a:r>
            <a:r>
              <a:rPr lang="en-US" altLang="ko-KR" smtClean="0"/>
              <a:t>2-4] </a:t>
            </a:r>
            <a:r>
              <a:rPr lang="ko-KR" altLang="ko-KR" smtClean="0"/>
              <a:t>목록 태그</a:t>
            </a:r>
          </a:p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481392" y="0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2.HTML5 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태그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p.56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4528" y="1484784"/>
            <a:ext cx="8343900" cy="482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2.4 </a:t>
            </a:r>
            <a:r>
              <a:rPr lang="ko-KR" altLang="ko-KR" b="1" smtClean="0"/>
              <a:t>링크 태그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ko-KR" smtClean="0"/>
              <a:t>표 </a:t>
            </a:r>
            <a:r>
              <a:rPr lang="en-US" altLang="ko-KR" smtClean="0"/>
              <a:t>2-5] </a:t>
            </a:r>
            <a:r>
              <a:rPr lang="ko-KR" altLang="ko-KR" smtClean="0"/>
              <a:t>링크 태그</a:t>
            </a:r>
          </a:p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8544" y="1484784"/>
            <a:ext cx="7073376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481392" y="0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2.HTML5 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태그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p.57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2.5 </a:t>
            </a:r>
            <a:r>
              <a:rPr lang="ko-KR" altLang="ko-KR" b="1" smtClean="0"/>
              <a:t>테이블 태그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ko-KR" smtClean="0"/>
              <a:t>표 </a:t>
            </a:r>
            <a:r>
              <a:rPr lang="en-US" altLang="ko-KR" smtClean="0"/>
              <a:t>2-6] </a:t>
            </a:r>
            <a:r>
              <a:rPr lang="ko-KR" altLang="ko-KR" smtClean="0"/>
              <a:t>테이블 태그</a:t>
            </a:r>
          </a:p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481392" y="0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2.HTML5 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태그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p.58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6536" y="1484784"/>
            <a:ext cx="8334375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[</a:t>
            </a:r>
            <a:r>
              <a:rPr lang="ko-KR" altLang="ko-KR" b="1" smtClean="0"/>
              <a:t>예제</a:t>
            </a:r>
            <a:r>
              <a:rPr lang="en-US" altLang="ko-KR" b="1" smtClean="0"/>
              <a:t>2-3] HTML5 </a:t>
            </a:r>
            <a:r>
              <a:rPr lang="ko-KR" altLang="ko-KR" b="1" smtClean="0"/>
              <a:t>목록</a:t>
            </a:r>
            <a:r>
              <a:rPr lang="en-US" altLang="ko-KR" b="1" smtClean="0"/>
              <a:t>/</a:t>
            </a:r>
            <a:r>
              <a:rPr lang="ko-KR" altLang="ko-KR" b="1" smtClean="0"/>
              <a:t>링크</a:t>
            </a:r>
            <a:r>
              <a:rPr lang="en-US" altLang="ko-KR" b="1" smtClean="0"/>
              <a:t>/</a:t>
            </a:r>
            <a:r>
              <a:rPr lang="ko-KR" altLang="ko-KR" b="1" smtClean="0"/>
              <a:t>테이블 태그 적용하기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2-6] list-table-tag.html</a:t>
            </a:r>
            <a:r>
              <a:rPr lang="ko-KR" altLang="ko-KR" smtClean="0"/>
              <a:t>의 실행 결과</a:t>
            </a:r>
            <a:r>
              <a:rPr lang="en-US" altLang="ko-KR" smtClean="0"/>
              <a:t>(</a:t>
            </a:r>
            <a:r>
              <a:rPr lang="ko-KR" altLang="ko-KR" smtClean="0"/>
              <a:t>예제</a:t>
            </a:r>
            <a:r>
              <a:rPr lang="en-US" altLang="ko-KR" smtClean="0"/>
              <a:t>2-3)</a:t>
            </a:r>
            <a:endParaRPr lang="ko-KR" altLang="ko-KR"/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 bwMode="auto">
          <a:xfrm>
            <a:off x="1064568" y="1556792"/>
            <a:ext cx="6336704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481392" y="0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2.HTML5 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태그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p.60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3.1 </a:t>
            </a:r>
            <a:r>
              <a:rPr lang="ko-KR" altLang="ko-KR" b="1" smtClean="0"/>
              <a:t>이미지 관련 태그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ko-KR" smtClean="0"/>
              <a:t>표 </a:t>
            </a:r>
            <a:r>
              <a:rPr lang="en-US" altLang="ko-KR" smtClean="0"/>
              <a:t>2-7] </a:t>
            </a:r>
            <a:r>
              <a:rPr lang="ko-KR" altLang="ko-KR" smtClean="0"/>
              <a:t>이미지 태그</a:t>
            </a:r>
          </a:p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065841" y="0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3.HTML5 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미디어 태그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p.61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6536" y="1412776"/>
            <a:ext cx="7902327" cy="5120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[</a:t>
            </a:r>
            <a:r>
              <a:rPr lang="ko-KR" altLang="ko-KR" b="1" smtClean="0"/>
              <a:t>예제</a:t>
            </a:r>
            <a:r>
              <a:rPr lang="en-US" altLang="ko-KR" b="1" smtClean="0"/>
              <a:t>2-4] HTML5 </a:t>
            </a:r>
            <a:r>
              <a:rPr lang="ko-KR" altLang="ko-KR" b="1" smtClean="0"/>
              <a:t>이미지태그 적용하기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2-7] image-tag.html(</a:t>
            </a:r>
            <a:r>
              <a:rPr lang="ko-KR" altLang="ko-KR" smtClean="0"/>
              <a:t>예제</a:t>
            </a:r>
            <a:r>
              <a:rPr lang="en-US" altLang="ko-KR" smtClean="0"/>
              <a:t>2-4)</a:t>
            </a:r>
            <a:endParaRPr lang="ko-KR" altLang="ko-KR"/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920552" y="1700808"/>
            <a:ext cx="4032448" cy="20162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32178" y="0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3.HTML5 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미디어 태그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p.63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Line 5"/>
          <p:cNvSpPr>
            <a:spLocks noChangeShapeType="1"/>
          </p:cNvSpPr>
          <p:nvPr/>
        </p:nvSpPr>
        <p:spPr bwMode="auto">
          <a:xfrm>
            <a:off x="2133600" y="3099440"/>
            <a:ext cx="6707832" cy="0"/>
          </a:xfrm>
          <a:prstGeom prst="line">
            <a:avLst/>
          </a:prstGeom>
          <a:ln>
            <a:solidFill>
              <a:schemeClr val="accent3">
                <a:lumMod val="85000"/>
              </a:schemeClr>
            </a:solidFill>
            <a:headEnd/>
            <a:tailE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576736" y="135810"/>
            <a:ext cx="7056784" cy="41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</a:pPr>
            <a:r>
              <a:rPr lang="ko-KR" altLang="en-US" sz="2000" b="1" spc="30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모바일웹</a:t>
            </a:r>
            <a:r>
              <a:rPr lang="en-US" altLang="ko-KR" sz="2000" b="1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+</a:t>
            </a:r>
            <a:r>
              <a:rPr lang="ko-KR" altLang="en-US" sz="2000" b="1" spc="30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웹앱</a:t>
            </a:r>
            <a:r>
              <a:rPr lang="en-US" altLang="ko-KR" sz="2000" b="1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+</a:t>
            </a:r>
            <a:r>
              <a:rPr lang="ko-KR" altLang="en-US" sz="2000" b="1" spc="30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하이브리드앱</a:t>
            </a:r>
            <a:r>
              <a:rPr lang="ko-KR" altLang="en-US" sz="2000" b="1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 입문</a:t>
            </a:r>
            <a:endParaRPr lang="ko-KR" altLang="en-US" sz="2000" b="1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rgbClr val="7030A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1640632" y="3356992"/>
            <a:ext cx="7273578" cy="1252538"/>
          </a:xfrm>
          <a:prstGeom prst="rect">
            <a:avLst/>
          </a:prstGeom>
          <a:noFill/>
          <a:ln w="4191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&gt;&gt; </a:t>
            </a:r>
            <a:r>
              <a:rPr kumimoji="1" lang="ko-KR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학습목표 </a:t>
            </a: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&lt;&lt;</a:t>
            </a:r>
          </a:p>
          <a:p>
            <a:pPr lvl="0">
              <a:buClr>
                <a:srgbClr val="008080"/>
              </a:buClr>
              <a:buFont typeface="Wingdings" pitchFamily="2" charset="2"/>
              <a:buChar char="v"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HTML5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문서의 구조와 기본요소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명세 방법을 이해한다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lvl="0">
              <a:buClr>
                <a:srgbClr val="008080"/>
              </a:buClr>
              <a:buFont typeface="Wingdings" pitchFamily="2" charset="2"/>
              <a:buChar char="v"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HTML5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의 기본 태그와 글자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목록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링크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테이블 태그 사용 방법을 알아본다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lvl="0">
              <a:buClr>
                <a:srgbClr val="008080"/>
              </a:buClr>
              <a:buFont typeface="Wingdings" pitchFamily="2" charset="2"/>
              <a:buChar char="v"/>
            </a:pPr>
            <a:r>
              <a:rPr lang="ko-KR" altLang="en-US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이미지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오디오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비디오 태그를 포함한 미디어 태그 사용 방법을 살펴본다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lvl="0">
              <a:buClr>
                <a:srgbClr val="008080"/>
              </a:buClr>
              <a:buFont typeface="Wingdings" pitchFamily="2" charset="2"/>
              <a:buChar char="v"/>
            </a:pPr>
            <a:r>
              <a:rPr lang="ko-KR" altLang="en-US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공간분할 태그와 시맨틱 태그를 활용한 레이아웃 구성 방법을 이해한다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88235" y="1628800"/>
            <a:ext cx="35927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HTML5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개요</a:t>
            </a:r>
          </a:p>
          <a:p>
            <a:pPr algn="r"/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HTML5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태그</a:t>
            </a:r>
          </a:p>
          <a:p>
            <a:pPr algn="r"/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HTML5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미디어 태그</a:t>
            </a:r>
          </a:p>
          <a:p>
            <a:pPr algn="r"/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HTML5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공간분할 태그와 시맨틱 태그</a:t>
            </a:r>
          </a:p>
          <a:p>
            <a:pPr algn="r"/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요약 </a:t>
            </a:r>
          </a:p>
          <a:p>
            <a:pPr algn="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3.2 </a:t>
            </a:r>
            <a:r>
              <a:rPr lang="ko-KR" altLang="ko-KR" b="1" smtClean="0"/>
              <a:t>오디오 관련 태그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ko-KR" smtClean="0"/>
              <a:t>표 </a:t>
            </a:r>
            <a:r>
              <a:rPr lang="en-US" altLang="ko-KR" smtClean="0"/>
              <a:t>2-8] </a:t>
            </a:r>
            <a:r>
              <a:rPr lang="ko-KR" altLang="ko-KR" smtClean="0"/>
              <a:t>오디오 태그</a:t>
            </a:r>
          </a:p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032178" y="0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3.HTML5 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미디어 태그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p.63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2560" y="1412776"/>
            <a:ext cx="7372887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&lt;audio&gt; </a:t>
            </a:r>
            <a:r>
              <a:rPr lang="ko-KR" altLang="ko-KR" smtClean="0"/>
              <a:t>태그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smtClean="0"/>
              <a:t>&lt;img&gt; </a:t>
            </a:r>
            <a:r>
              <a:rPr lang="ko-KR" altLang="ko-KR" smtClean="0"/>
              <a:t>태그와 사용 방법이 비슷</a:t>
            </a:r>
            <a:endParaRPr lang="en-US" altLang="ko-KR" smtClean="0"/>
          </a:p>
          <a:p>
            <a:pPr lvl="1"/>
            <a:r>
              <a:rPr lang="en-US" altLang="ko-KR" smtClean="0"/>
              <a:t>src </a:t>
            </a:r>
            <a:r>
              <a:rPr lang="ko-KR" altLang="ko-KR" smtClean="0"/>
              <a:t>속성은 재생할 음악 파일의 물리적 파일 경로명을 지정</a:t>
            </a:r>
            <a:endParaRPr lang="en-US" altLang="ko-KR" smtClean="0"/>
          </a:p>
          <a:p>
            <a:pPr lvl="1"/>
            <a:r>
              <a:rPr lang="en-US" altLang="ko-KR" smtClean="0"/>
              <a:t>controls </a:t>
            </a:r>
            <a:r>
              <a:rPr lang="ko-KR" altLang="ko-KR" smtClean="0"/>
              <a:t>속성은 화면에 제어기</a:t>
            </a:r>
            <a:r>
              <a:rPr lang="en-US" altLang="ko-KR" smtClean="0"/>
              <a:t>(player)</a:t>
            </a:r>
            <a:r>
              <a:rPr lang="ko-KR" altLang="ko-KR" smtClean="0"/>
              <a:t>를 표시하는 역할을 하며 브라우저마다 제어기 모양이 조금씩 다</a:t>
            </a:r>
            <a:r>
              <a:rPr lang="ko-KR" altLang="en-US" smtClean="0"/>
              <a:t>름</a:t>
            </a:r>
            <a:endParaRPr lang="en-US" altLang="ko-KR" smtClean="0"/>
          </a:p>
          <a:p>
            <a:pPr lvl="1"/>
            <a:r>
              <a:rPr lang="en-US" altLang="ko-KR" smtClean="0"/>
              <a:t>autoplay, loop, controls </a:t>
            </a:r>
            <a:r>
              <a:rPr lang="ko-KR" altLang="ko-KR" smtClean="0"/>
              <a:t>속성은 속성명과 속성 기본값이 같</a:t>
            </a:r>
            <a:r>
              <a:rPr lang="ko-KR" altLang="en-US" smtClean="0"/>
              <a:t>아</a:t>
            </a:r>
            <a:r>
              <a:rPr lang="en-US" altLang="ko-KR" smtClean="0"/>
              <a:t> </a:t>
            </a:r>
            <a:r>
              <a:rPr lang="ko-KR" altLang="ko-KR" smtClean="0"/>
              <a:t>속성값을 생략하고 속성명만 명세해도 똑같이 동작한다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예</a:t>
            </a:r>
            <a:r>
              <a:rPr lang="en-US" altLang="ko-KR" smtClean="0"/>
              <a:t>)</a:t>
            </a:r>
          </a:p>
          <a:p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예</a:t>
            </a:r>
            <a:r>
              <a:rPr lang="en-US" altLang="ko-KR" smtClean="0"/>
              <a:t>) </a:t>
            </a:r>
          </a:p>
          <a:p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ko-KR" altLang="ko-KR" smtClean="0"/>
              <a:t>반복 횟수만 제한 없이 반복 재생되는 점을 제외하고는 앞의 예와 동일하게 실행</a:t>
            </a:r>
            <a:r>
              <a:rPr lang="en-US" altLang="ko-KR" smtClean="0"/>
              <a:t> </a:t>
            </a:r>
          </a:p>
          <a:p>
            <a:pPr lvl="1"/>
            <a:endParaRPr lang="ko-KR" altLang="ko-KR" smtClean="0"/>
          </a:p>
          <a:p>
            <a:pPr lvl="1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064568" y="3140968"/>
          <a:ext cx="7416824" cy="570230"/>
        </p:xfrm>
        <a:graphic>
          <a:graphicData uri="http://schemas.openxmlformats.org/drawingml/2006/table">
            <a:tbl>
              <a:tblPr/>
              <a:tblGrid>
                <a:gridCol w="7416824"/>
              </a:tblGrid>
              <a:tr h="294640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&lt;audio </a:t>
                      </a:r>
                      <a:r>
                        <a:rPr lang="en-US" sz="1400" b="1" kern="0">
                          <a:latin typeface="맑은 고딕"/>
                          <a:ea typeface="맑은 고딕"/>
                          <a:cs typeface="Times New Roman"/>
                        </a:rPr>
                        <a:t>autoplay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 loop="2" src="audio.mp3" preload="auto" </a:t>
                      </a:r>
                      <a:r>
                        <a:rPr lang="en-US" sz="1400" b="1" kern="0">
                          <a:latin typeface="맑은 고딕"/>
                          <a:ea typeface="맑은 고딕"/>
                          <a:cs typeface="Times New Roman"/>
                        </a:rPr>
                        <a:t>controls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&lt;/audio&gt;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64568" y="4149080"/>
          <a:ext cx="7416824" cy="570230"/>
        </p:xfrm>
        <a:graphic>
          <a:graphicData uri="http://schemas.openxmlformats.org/drawingml/2006/table">
            <a:tbl>
              <a:tblPr/>
              <a:tblGrid>
                <a:gridCol w="7416824"/>
              </a:tblGrid>
              <a:tr h="361315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&lt;audio </a:t>
                      </a:r>
                      <a:r>
                        <a:rPr lang="en-US" sz="1400" b="1" kern="0">
                          <a:latin typeface="맑은 고딕"/>
                          <a:ea typeface="맑은 고딕"/>
                          <a:cs typeface="Times New Roman"/>
                        </a:rPr>
                        <a:t>autoplay="autoplay"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 loop="loop" src="audio.mp3" </a:t>
                      </a:r>
                      <a:r>
                        <a:rPr lang="en-US" sz="1400" b="1" kern="0">
                          <a:latin typeface="맑은 고딕"/>
                          <a:ea typeface="맑은 고딕"/>
                          <a:cs typeface="Times New Roman"/>
                        </a:rPr>
                        <a:t>controls="controls"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&lt;/audio&gt;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032178" y="0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3.HTML5 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미디어 태그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p.64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smtClean="0"/>
              <a:t>오디오 소스 태그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&lt;source&gt; </a:t>
            </a:r>
            <a:r>
              <a:rPr lang="ko-KR" altLang="ko-KR" smtClean="0"/>
              <a:t>태그</a:t>
            </a:r>
            <a:endParaRPr lang="en-US" altLang="ko-KR" smtClean="0"/>
          </a:p>
          <a:p>
            <a:pPr lvl="1"/>
            <a:r>
              <a:rPr lang="ko-KR" altLang="ko-KR" smtClean="0"/>
              <a:t>웹 브라우저가 지원하지 않거나 관련 코덱이 설치되지 않은 경우</a:t>
            </a:r>
            <a:r>
              <a:rPr lang="en-US" altLang="ko-KR" smtClean="0"/>
              <a:t>, </a:t>
            </a:r>
            <a:r>
              <a:rPr lang="ko-KR" altLang="ko-KR" smtClean="0"/>
              <a:t>특정 오디오 파일이 재생되지 않을 수 있다</a:t>
            </a:r>
            <a:endParaRPr lang="en-US" altLang="ko-KR" smtClean="0"/>
          </a:p>
          <a:p>
            <a:pPr lvl="1"/>
            <a:r>
              <a:rPr lang="en-US" altLang="ko-KR" smtClean="0"/>
              <a:t>&lt;audio&gt; </a:t>
            </a:r>
            <a:r>
              <a:rPr lang="ko-KR" altLang="ko-KR" smtClean="0"/>
              <a:t>태그의</a:t>
            </a:r>
            <a:r>
              <a:rPr lang="en-US" altLang="ko-KR" smtClean="0"/>
              <a:t> src </a:t>
            </a:r>
            <a:r>
              <a:rPr lang="ko-KR" altLang="ko-KR" smtClean="0"/>
              <a:t>속성을 대신해서 사용</a:t>
            </a:r>
            <a:endParaRPr lang="en-US" altLang="ko-KR" smtClean="0"/>
          </a:p>
          <a:p>
            <a:pPr lvl="1"/>
            <a:r>
              <a:rPr lang="ko-KR" altLang="ko-KR" smtClean="0"/>
              <a:t>여러 개의 오디오 파일을 반복해서 지정</a:t>
            </a:r>
            <a:endParaRPr lang="en-US" altLang="ko-KR" smtClean="0"/>
          </a:p>
          <a:p>
            <a:pPr lvl="1"/>
            <a:r>
              <a:rPr lang="en-US" altLang="ko-KR" smtClean="0"/>
              <a:t>&lt;source&gt; </a:t>
            </a:r>
            <a:r>
              <a:rPr lang="ko-KR" altLang="ko-KR" smtClean="0"/>
              <a:t>태그 안의 오디오 파일을 순서대로 검사하면서 지원하는 파일 형식을 만나면 더 이상 다음 파일을 확인하지 않고 바로 해당 파일을 재생</a:t>
            </a:r>
            <a:endParaRPr lang="en-US" altLang="ko-KR" smtClean="0"/>
          </a:p>
          <a:p>
            <a:r>
              <a:rPr lang="en-US" altLang="ko-KR" smtClean="0"/>
              <a:t>[</a:t>
            </a:r>
            <a:r>
              <a:rPr lang="ko-KR" altLang="ko-KR" smtClean="0"/>
              <a:t>표 </a:t>
            </a:r>
            <a:r>
              <a:rPr lang="en-US" altLang="ko-KR" smtClean="0"/>
              <a:t>2-9] </a:t>
            </a:r>
            <a:r>
              <a:rPr lang="ko-KR" altLang="ko-KR" smtClean="0"/>
              <a:t>오디오 소스 태그</a:t>
            </a:r>
          </a:p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032178" y="0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3.HTML5 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미디어 태그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p.64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2560" y="3608650"/>
            <a:ext cx="6100504" cy="3060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3.3 </a:t>
            </a:r>
            <a:r>
              <a:rPr lang="ko-KR" altLang="ko-KR" b="1" smtClean="0"/>
              <a:t>비디오 관련 태그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&lt;video&gt; </a:t>
            </a:r>
            <a:r>
              <a:rPr lang="ko-KR" altLang="ko-KR" smtClean="0"/>
              <a:t>태그만으로 동영상도 쉽게 삽입</a:t>
            </a:r>
            <a:endParaRPr lang="en-US" altLang="ko-KR" smtClean="0"/>
          </a:p>
          <a:p>
            <a:r>
              <a:rPr lang="en-US" altLang="ko-KR" smtClean="0"/>
              <a:t>[</a:t>
            </a:r>
            <a:r>
              <a:rPr lang="ko-KR" altLang="ko-KR" smtClean="0"/>
              <a:t>표 </a:t>
            </a:r>
            <a:r>
              <a:rPr lang="en-US" altLang="ko-KR" smtClean="0"/>
              <a:t>2-10] </a:t>
            </a:r>
            <a:r>
              <a:rPr lang="ko-KR" altLang="ko-KR" smtClean="0"/>
              <a:t>비디오 태그</a:t>
            </a:r>
          </a:p>
          <a:p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4568" y="1700808"/>
            <a:ext cx="6965975" cy="506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032178" y="0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3.HTML5 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미디어 태그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p.66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&lt;video&gt; </a:t>
            </a:r>
            <a:r>
              <a:rPr lang="ko-KR" altLang="ko-KR" smtClean="0"/>
              <a:t>태그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예</a:t>
            </a:r>
            <a:r>
              <a:rPr lang="en-US" altLang="ko-KR" smtClean="0"/>
              <a:t>)</a:t>
            </a:r>
          </a:p>
          <a:p>
            <a:endParaRPr lang="en-US" altLang="ko-KR" smtClean="0"/>
          </a:p>
          <a:p>
            <a:pPr lvl="1"/>
            <a:r>
              <a:rPr lang="en-US" altLang="ko-KR" smtClean="0"/>
              <a:t>autoplay </a:t>
            </a:r>
            <a:r>
              <a:rPr lang="ko-KR" altLang="ko-KR" smtClean="0"/>
              <a:t>속성을 지정함으로써 페이지를 읽어 들임과 동시에 바로 비디오 파일이 자동 재생</a:t>
            </a:r>
            <a:endParaRPr lang="en-US" altLang="ko-KR" smtClean="0"/>
          </a:p>
          <a:p>
            <a:pPr lvl="1"/>
            <a:r>
              <a:rPr lang="ko-KR" altLang="ko-KR" smtClean="0"/>
              <a:t>재생 이전에 동영상이 로딩되고 있는 동안</a:t>
            </a:r>
            <a:r>
              <a:rPr lang="en-US" altLang="ko-KR" smtClean="0"/>
              <a:t> poster </a:t>
            </a:r>
            <a:r>
              <a:rPr lang="ko-KR" altLang="ko-KR" smtClean="0"/>
              <a:t>속성값으로 지정된 이미지가 </a:t>
            </a:r>
            <a:r>
              <a:rPr lang="ko-KR" altLang="en-US" smtClean="0"/>
              <a:t>표시</a:t>
            </a:r>
            <a:endParaRPr lang="en-US" altLang="ko-KR" smtClean="0"/>
          </a:p>
          <a:p>
            <a:pPr lvl="1"/>
            <a:r>
              <a:rPr lang="en-US" altLang="ko-KR" smtClean="0"/>
              <a:t>autoplay</a:t>
            </a:r>
            <a:r>
              <a:rPr lang="ko-KR" altLang="ko-KR" smtClean="0"/>
              <a:t>와</a:t>
            </a:r>
            <a:r>
              <a:rPr lang="en-US" altLang="ko-KR" smtClean="0"/>
              <a:t> controls </a:t>
            </a:r>
            <a:r>
              <a:rPr lang="ko-KR" altLang="ko-KR" smtClean="0"/>
              <a:t>속성의 경우</a:t>
            </a:r>
            <a:r>
              <a:rPr lang="en-US" altLang="ko-KR" smtClean="0"/>
              <a:t>, </a:t>
            </a:r>
            <a:r>
              <a:rPr lang="ko-KR" altLang="ko-KR" smtClean="0"/>
              <a:t>속성값을 생략</a:t>
            </a:r>
            <a:r>
              <a:rPr lang="en-US" altLang="ko-KR" smtClean="0"/>
              <a:t> </a:t>
            </a:r>
            <a:r>
              <a:rPr lang="ko-KR" altLang="en-US" smtClean="0"/>
              <a:t>가능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예</a:t>
            </a:r>
            <a:r>
              <a:rPr lang="en-US" altLang="ko-KR" smtClean="0"/>
              <a:t>)</a:t>
            </a:r>
          </a:p>
          <a:p>
            <a:endParaRPr lang="en-US" altLang="ko-KR" smtClean="0"/>
          </a:p>
          <a:p>
            <a:pPr lvl="1"/>
            <a:r>
              <a:rPr lang="en-US" altLang="ko-KR" smtClean="0"/>
              <a:t>preload </a:t>
            </a:r>
            <a:r>
              <a:rPr lang="ko-KR" altLang="ko-KR" smtClean="0"/>
              <a:t>속성이 </a:t>
            </a:r>
            <a:r>
              <a:rPr lang="en-US" altLang="ko-KR" smtClean="0"/>
              <a:t>'metadata' :</a:t>
            </a:r>
            <a:r>
              <a:rPr lang="ko-KR" altLang="ko-KR" smtClean="0"/>
              <a:t> 비디오 크기</a:t>
            </a:r>
            <a:r>
              <a:rPr lang="en-US" altLang="ko-KR" smtClean="0"/>
              <a:t>, </a:t>
            </a:r>
            <a:r>
              <a:rPr lang="ko-KR" altLang="ko-KR" smtClean="0"/>
              <a:t>첫 프레임</a:t>
            </a:r>
            <a:r>
              <a:rPr lang="en-US" altLang="ko-KR" smtClean="0"/>
              <a:t>, </a:t>
            </a:r>
            <a:r>
              <a:rPr lang="ko-KR" altLang="ko-KR" smtClean="0"/>
              <a:t>관련 정보 등이 재생 전에 로드되기 때문에 화면에 비디오 내용이 미리 표시</a:t>
            </a:r>
            <a:endParaRPr lang="en-US" altLang="ko-KR" smtClean="0"/>
          </a:p>
          <a:p>
            <a:pPr lvl="1"/>
            <a:r>
              <a:rPr lang="en-US" altLang="ko-KR" smtClean="0"/>
              <a:t>preload </a:t>
            </a:r>
            <a:r>
              <a:rPr lang="ko-KR" altLang="ko-KR" smtClean="0"/>
              <a:t>속성이 </a:t>
            </a:r>
            <a:r>
              <a:rPr lang="en-US" altLang="ko-KR" smtClean="0"/>
              <a:t>'none' : </a:t>
            </a:r>
            <a:r>
              <a:rPr lang="ko-KR" altLang="ko-KR" smtClean="0"/>
              <a:t>화면에 아무 내용도 미리 표시되지 않</a:t>
            </a:r>
            <a:r>
              <a:rPr lang="ko-KR" altLang="en-US" smtClean="0"/>
              <a:t>음</a:t>
            </a:r>
            <a:endParaRPr lang="en-US" altLang="ko-KR" smtClean="0"/>
          </a:p>
          <a:p>
            <a:pPr lvl="1"/>
            <a:r>
              <a:rPr lang="ko-KR" altLang="ko-KR" smtClean="0"/>
              <a:t>사용자가 제어기를 조작해야만 내용이 표시</a:t>
            </a:r>
            <a:r>
              <a:rPr lang="ko-KR" altLang="en-US" smtClean="0"/>
              <a:t>됨</a:t>
            </a:r>
            <a:endParaRPr lang="ko-KR" altLang="ko-KR" smtClean="0"/>
          </a:p>
          <a:p>
            <a:pPr lvl="1"/>
            <a:endParaRPr lang="ko-KR" altLang="ko-KR" smtClean="0"/>
          </a:p>
          <a:p>
            <a:pPr lvl="1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136576" y="1124744"/>
          <a:ext cx="8064896" cy="570230"/>
        </p:xfrm>
        <a:graphic>
          <a:graphicData uri="http://schemas.openxmlformats.org/drawingml/2006/table">
            <a:tbl>
              <a:tblPr/>
              <a:tblGrid>
                <a:gridCol w="8064896"/>
              </a:tblGrid>
              <a:tr h="36131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&lt;video autoplay src="video.mp4" controls width="320" height="240" </a:t>
                      </a:r>
                      <a:r>
                        <a:rPr lang="en-US" sz="1400" b="1" kern="100">
                          <a:latin typeface="맑은 고딕"/>
                          <a:ea typeface="맑은 고딕"/>
                          <a:cs typeface="Times New Roman"/>
                        </a:rPr>
                        <a:t>poster</a:t>
                      </a: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="audio.jpg"&gt;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&lt;/video&gt;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208584" y="3429000"/>
          <a:ext cx="8064896" cy="570230"/>
        </p:xfrm>
        <a:graphic>
          <a:graphicData uri="http://schemas.openxmlformats.org/drawingml/2006/table">
            <a:tbl>
              <a:tblPr/>
              <a:tblGrid>
                <a:gridCol w="8064896"/>
              </a:tblGrid>
              <a:tr h="36131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&lt;video src="video.mp4" controls width="320" height="240" </a:t>
                      </a:r>
                      <a:r>
                        <a:rPr lang="en-US" sz="1400" b="1" kern="100">
                          <a:latin typeface="맑은 고딕"/>
                          <a:ea typeface="맑은 고딕"/>
                          <a:cs typeface="Times New Roman"/>
                        </a:rPr>
                        <a:t>preload="metadata"</a:t>
                      </a: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&lt;/video&gt;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032178" y="0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3.HTML5 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미디어 태그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p.66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smtClean="0"/>
              <a:t>비디오 소스 태그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mtClean="0"/>
              <a:t>웹 브라우저마다 지원하는 동영상 파일 형식이 다양</a:t>
            </a:r>
            <a:r>
              <a:rPr lang="ko-KR" altLang="en-US" smtClean="0"/>
              <a:t>함</a:t>
            </a:r>
            <a:endParaRPr lang="en-US" altLang="ko-KR" smtClean="0"/>
          </a:p>
          <a:p>
            <a:r>
              <a:rPr lang="ko-KR" altLang="ko-KR" smtClean="0"/>
              <a:t>많이 사용되는 동영상 파일 형식들을 </a:t>
            </a:r>
            <a:r>
              <a:rPr lang="en-US" altLang="ko-KR" smtClean="0"/>
              <a:t>&lt;source&gt; </a:t>
            </a:r>
            <a:r>
              <a:rPr lang="ko-KR" altLang="ko-KR" smtClean="0"/>
              <a:t>태그를 사용하여 모두 명세</a:t>
            </a:r>
            <a:r>
              <a:rPr lang="en-US" altLang="ko-KR" smtClean="0"/>
              <a:t> </a:t>
            </a:r>
          </a:p>
          <a:p>
            <a:r>
              <a:rPr lang="ko-KR" altLang="ko-KR" smtClean="0"/>
              <a:t>명세한 비디오 형식을 모두 지원하지 않는 브라우저를 위해 표시할 메시지도 마지막에 추가</a:t>
            </a:r>
            <a:r>
              <a:rPr lang="en-US" altLang="ko-KR" smtClean="0"/>
              <a:t> </a:t>
            </a:r>
          </a:p>
          <a:p>
            <a:r>
              <a:rPr lang="en-US" altLang="ko-KR" smtClean="0"/>
              <a:t>&lt;source&gt; </a:t>
            </a:r>
            <a:r>
              <a:rPr lang="ko-KR" altLang="ko-KR" smtClean="0"/>
              <a:t>태그는 </a:t>
            </a:r>
            <a:r>
              <a:rPr lang="en-US" altLang="ko-KR" smtClean="0"/>
              <a:t>&lt;audio&gt; </a:t>
            </a:r>
            <a:r>
              <a:rPr lang="ko-KR" altLang="ko-KR" smtClean="0"/>
              <a:t>태그와 동일하게 </a:t>
            </a:r>
            <a:r>
              <a:rPr lang="en-US" altLang="ko-KR" smtClean="0"/>
              <a:t>&lt;video&gt; </a:t>
            </a:r>
            <a:r>
              <a:rPr lang="ko-KR" altLang="ko-KR" smtClean="0"/>
              <a:t>태그에서도 하위 태그로 사용</a:t>
            </a:r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92560" y="3429000"/>
          <a:ext cx="8064896" cy="1423670"/>
        </p:xfrm>
        <a:graphic>
          <a:graphicData uri="http://schemas.openxmlformats.org/drawingml/2006/table">
            <a:tbl>
              <a:tblPr/>
              <a:tblGrid>
                <a:gridCol w="8064896"/>
              </a:tblGrid>
              <a:tr h="36131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&lt;video autoplay controls&gt;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	&lt;</a:t>
                      </a:r>
                      <a:r>
                        <a:rPr lang="en-US" sz="1400" b="1" kern="100">
                          <a:latin typeface="맑은 고딕"/>
                          <a:ea typeface="맑은 고딕"/>
                          <a:cs typeface="Times New Roman"/>
                        </a:rPr>
                        <a:t>source</a:t>
                      </a: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 src="video.webm" type="video/webm"&gt;   	</a:t>
                      </a:r>
                      <a:r>
                        <a:rPr lang="en-US" sz="1400" kern="100" smtClean="0">
                          <a:latin typeface="맑은 고딕"/>
                          <a:ea typeface="맑은 고딕"/>
                          <a:cs typeface="Times New Roman"/>
                        </a:rPr>
                        <a:t>&lt;!-- </a:t>
                      </a: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1</a:t>
                      </a: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순위</a:t>
                      </a: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 --&gt;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	&lt;source src="video.mp4" type="video/mp4"&gt;	</a:t>
                      </a:r>
                      <a:r>
                        <a:rPr lang="en-US" sz="1400" kern="100" smtClean="0">
                          <a:latin typeface="맑은 고딕"/>
                          <a:ea typeface="맑은 고딕"/>
                          <a:cs typeface="Times New Roman"/>
                        </a:rPr>
                        <a:t>&lt;!-- </a:t>
                      </a: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2</a:t>
                      </a: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순위</a:t>
                      </a: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 --&gt;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	&lt;source src="video.ogg" type="video/ogg"&gt;		</a:t>
                      </a:r>
                      <a:r>
                        <a:rPr lang="en-US" sz="1400" kern="100" smtClean="0">
                          <a:latin typeface="맑은 고딕"/>
                          <a:ea typeface="맑은 고딕"/>
                          <a:cs typeface="Times New Roman"/>
                        </a:rPr>
                        <a:t>&lt;!-- </a:t>
                      </a: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3</a:t>
                      </a: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순위</a:t>
                      </a: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 --&gt;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	</a:t>
                      </a: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브라우저에서 비디오 파일을 지원하지 않습니다</a:t>
                      </a: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. &lt;br/&gt;	&lt;!-- 4</a:t>
                      </a: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순위</a:t>
                      </a: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 --&gt;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&lt;/video&gt;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032178" y="0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3.HTML5 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미디어 태그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p.67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[</a:t>
            </a:r>
            <a:r>
              <a:rPr lang="ko-KR" altLang="ko-KR" b="1" smtClean="0"/>
              <a:t>예제</a:t>
            </a:r>
            <a:r>
              <a:rPr lang="en-US" altLang="ko-KR" b="1" smtClean="0"/>
              <a:t>2-5] HTML5 </a:t>
            </a:r>
            <a:r>
              <a:rPr lang="ko-KR" altLang="ko-KR" b="1" smtClean="0"/>
              <a:t>미디어 태그 적용하기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2-8] media-tag.html</a:t>
            </a:r>
            <a:r>
              <a:rPr lang="ko-KR" altLang="ko-KR" smtClean="0"/>
              <a:t>의 실행 결과</a:t>
            </a:r>
            <a:r>
              <a:rPr lang="en-US" altLang="ko-KR" smtClean="0"/>
              <a:t>(</a:t>
            </a:r>
            <a:r>
              <a:rPr lang="ko-KR" altLang="ko-KR" smtClean="0"/>
              <a:t>예제</a:t>
            </a:r>
            <a:r>
              <a:rPr lang="en-US" altLang="ko-KR" smtClean="0"/>
              <a:t>2-5)</a:t>
            </a:r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6536" y="1556792"/>
            <a:ext cx="6552728" cy="48245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32178" y="0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3.HTML5 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미디어 태그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p.69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4.1 </a:t>
            </a:r>
            <a:r>
              <a:rPr lang="ko-KR" altLang="ko-KR" b="1" smtClean="0"/>
              <a:t>공간 분할 태그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ko-KR" smtClean="0"/>
              <a:t>공간 분할 태그</a:t>
            </a:r>
            <a:endParaRPr lang="en-US" altLang="ko-KR" smtClean="0"/>
          </a:p>
          <a:p>
            <a:pPr lvl="1" latinLnBrk="0"/>
            <a:r>
              <a:rPr lang="ko-KR" altLang="ko-KR" smtClean="0"/>
              <a:t>태그 자체의 특별한 의미나 기능이 없</a:t>
            </a:r>
            <a:r>
              <a:rPr lang="ko-KR" altLang="en-US" smtClean="0"/>
              <a:t>이 </a:t>
            </a:r>
            <a:r>
              <a:rPr lang="ko-KR" altLang="ko-KR" smtClean="0"/>
              <a:t>단지 페이지 공간 분할의 단위로</a:t>
            </a:r>
            <a:r>
              <a:rPr lang="en-US" altLang="ko-KR" smtClean="0"/>
              <a:t>  </a:t>
            </a:r>
            <a:r>
              <a:rPr lang="ko-KR" altLang="ko-KR" smtClean="0"/>
              <a:t>사용</a:t>
            </a:r>
            <a:endParaRPr lang="en-US" altLang="ko-KR" smtClean="0"/>
          </a:p>
          <a:p>
            <a:pPr lvl="1" latinLnBrk="0"/>
            <a:r>
              <a:rPr lang="ko-KR" altLang="ko-KR" smtClean="0"/>
              <a:t>같은 공간에 위치할 엘리먼트들을 담는 컨테이너</a:t>
            </a:r>
            <a:r>
              <a:rPr lang="en-US" altLang="ko-KR" smtClean="0"/>
              <a:t>(container)</a:t>
            </a:r>
            <a:r>
              <a:rPr lang="ko-KR" altLang="ko-KR" smtClean="0"/>
              <a:t>의 역할</a:t>
            </a:r>
            <a:endParaRPr lang="en-US" altLang="ko-KR" smtClean="0"/>
          </a:p>
          <a:p>
            <a:pPr lvl="1" latinLnBrk="0"/>
            <a:r>
              <a:rPr lang="ko-KR" altLang="ko-KR" smtClean="0"/>
              <a:t>여러 하위 태그들을 특정 공간에 그룹화하여 공간 배치를 쉽게 하도록 </a:t>
            </a:r>
            <a:r>
              <a:rPr lang="en-US" altLang="ko-KR" smtClean="0"/>
              <a:t> </a:t>
            </a:r>
            <a:r>
              <a:rPr lang="ko-KR" altLang="en-US" smtClean="0"/>
              <a:t>함</a:t>
            </a:r>
            <a:endParaRPr lang="en-US" altLang="ko-KR" smtClean="0"/>
          </a:p>
          <a:p>
            <a:pPr lvl="1" latinLnBrk="0"/>
            <a:r>
              <a:rPr lang="ko-KR" altLang="en-US" smtClean="0"/>
              <a:t>예</a:t>
            </a:r>
            <a:r>
              <a:rPr lang="en-US" altLang="ko-KR" smtClean="0"/>
              <a:t>)</a:t>
            </a:r>
            <a:r>
              <a:rPr lang="ko-KR" altLang="ko-KR" smtClean="0"/>
              <a:t> </a:t>
            </a:r>
            <a:r>
              <a:rPr lang="en-US" altLang="ko-KR" smtClean="0"/>
              <a:t>&lt;div&gt;</a:t>
            </a:r>
            <a:r>
              <a:rPr lang="ko-KR" altLang="ko-KR" smtClean="0"/>
              <a:t>와</a:t>
            </a:r>
            <a:r>
              <a:rPr lang="en-US" altLang="ko-KR" smtClean="0"/>
              <a:t> &lt;span&gt; </a:t>
            </a:r>
            <a:r>
              <a:rPr lang="ko-KR" altLang="ko-KR" smtClean="0"/>
              <a:t>태그</a:t>
            </a:r>
          </a:p>
          <a:p>
            <a:pPr latinLnBrk="0"/>
            <a:r>
              <a:rPr lang="en-US" altLang="ko-KR" smtClean="0"/>
              <a:t>&lt;div&gt;</a:t>
            </a:r>
            <a:r>
              <a:rPr lang="ko-KR" altLang="ko-KR" smtClean="0"/>
              <a:t>와</a:t>
            </a:r>
            <a:r>
              <a:rPr lang="en-US" altLang="ko-KR" smtClean="0"/>
              <a:t> &lt;span&gt; </a:t>
            </a:r>
            <a:r>
              <a:rPr lang="ko-KR" altLang="ko-KR" smtClean="0"/>
              <a:t>태그</a:t>
            </a:r>
            <a:endParaRPr lang="en-US" altLang="ko-KR" smtClean="0"/>
          </a:p>
          <a:p>
            <a:pPr lvl="1" latinLnBrk="0"/>
            <a:r>
              <a:rPr lang="ko-KR" altLang="ko-KR" smtClean="0"/>
              <a:t>그룹화된 공간을 하나의 단위로 하여 스타일을 적용하면 웹 문서 전체의 레이아웃을 쉽게 구성할 수 있</a:t>
            </a:r>
            <a:r>
              <a:rPr lang="ko-KR" altLang="en-US" smtClean="0"/>
              <a:t>음</a:t>
            </a:r>
            <a:endParaRPr lang="en-US" altLang="ko-KR" smtClean="0"/>
          </a:p>
          <a:p>
            <a:pPr lvl="1" latinLnBrk="0"/>
            <a:r>
              <a:rPr lang="en-US" altLang="ko-KR" smtClean="0"/>
              <a:t>&lt;div&gt; </a:t>
            </a:r>
            <a:r>
              <a:rPr lang="ko-KR" altLang="ko-KR" smtClean="0"/>
              <a:t>태그</a:t>
            </a:r>
            <a:endParaRPr lang="en-US" altLang="ko-KR" smtClean="0"/>
          </a:p>
          <a:p>
            <a:pPr lvl="2" latinLnBrk="0"/>
            <a:r>
              <a:rPr lang="ko-KR" altLang="ko-KR" smtClean="0"/>
              <a:t>공간 분할을 위해 가장 많이 사용되는 태그</a:t>
            </a:r>
            <a:endParaRPr lang="en-US" altLang="ko-KR" smtClean="0"/>
          </a:p>
          <a:p>
            <a:pPr lvl="2" latinLnBrk="0"/>
            <a:r>
              <a:rPr lang="ko-KR" altLang="ko-KR" smtClean="0"/>
              <a:t>태그들을 묶어 그룹화하는 컨테이너로서 전체 문서를 구조화</a:t>
            </a:r>
            <a:r>
              <a:rPr lang="ko-KR" altLang="en-US" smtClean="0"/>
              <a:t>함</a:t>
            </a:r>
            <a:endParaRPr lang="en-US" altLang="ko-KR" smtClean="0"/>
          </a:p>
          <a:p>
            <a:pPr lvl="2" latinLnBrk="0"/>
            <a:r>
              <a:rPr lang="ko-KR" altLang="en-US" smtClean="0"/>
              <a:t>스</a:t>
            </a:r>
            <a:r>
              <a:rPr lang="ko-KR" altLang="ko-KR" smtClean="0"/>
              <a:t>타일시트와 결합하면 그룹에 속한 태그들을 한번에 모두 같은 스타일로 적용</a:t>
            </a:r>
            <a:r>
              <a:rPr lang="en-US" altLang="ko-KR" smtClean="0"/>
              <a:t> </a:t>
            </a:r>
            <a:r>
              <a:rPr lang="ko-KR" altLang="en-US" smtClean="0"/>
              <a:t>가능</a:t>
            </a:r>
            <a:endParaRPr lang="en-US" altLang="ko-KR" smtClean="0"/>
          </a:p>
          <a:p>
            <a:pPr lvl="1" latinLnBrk="0"/>
            <a:r>
              <a:rPr lang="en-US" altLang="ko-KR" smtClean="0"/>
              <a:t>&lt;span&gt; </a:t>
            </a:r>
            <a:r>
              <a:rPr lang="ko-KR" altLang="ko-KR" smtClean="0"/>
              <a:t>태그</a:t>
            </a:r>
            <a:endParaRPr lang="en-US" altLang="ko-KR" smtClean="0"/>
          </a:p>
          <a:p>
            <a:pPr lvl="2" latinLnBrk="0"/>
            <a:r>
              <a:rPr lang="ko-KR" altLang="ko-KR" smtClean="0"/>
              <a:t>내용 일부를 다른 엘리먼트들과 분리하고자 할 때 사용</a:t>
            </a:r>
            <a:endParaRPr lang="en-US" altLang="ko-KR" smtClean="0"/>
          </a:p>
          <a:p>
            <a:pPr lvl="2" latinLnBrk="0"/>
            <a:r>
              <a:rPr lang="ko-KR" altLang="ko-KR" smtClean="0"/>
              <a:t>내용을 강조하거나 각기 다른 스타일을 적용할 수 </a:t>
            </a:r>
            <a:r>
              <a:rPr lang="ko-KR" altLang="en-US" smtClean="0"/>
              <a:t>있음</a:t>
            </a:r>
            <a:endParaRPr lang="ko-KR" altLang="ko-KR" smtClean="0"/>
          </a:p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184189" y="0"/>
            <a:ext cx="270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4.HTML5 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공간분할태그와 시맨틱태그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p.69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mtClean="0"/>
              <a:t>공간 분할 태그의 표시 형식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mtClean="0"/>
              <a:t>공간 분할 태그의 표시 형식</a:t>
            </a:r>
            <a:endParaRPr lang="en-US" altLang="ko-KR" smtClean="0"/>
          </a:p>
          <a:p>
            <a:pPr lvl="1"/>
            <a:r>
              <a:rPr lang="ko-KR" altLang="ko-KR" smtClean="0"/>
              <a:t>블록 형식과 인라인 형식</a:t>
            </a:r>
            <a:endParaRPr lang="en-US" altLang="ko-KR" smtClean="0"/>
          </a:p>
          <a:p>
            <a:pPr lvl="1"/>
            <a:r>
              <a:rPr lang="ko-KR" altLang="ko-KR" smtClean="0"/>
              <a:t>줄바꿈 여부가 블록 형식과 인라인 형식을 구분하는 가장 큰 기준</a:t>
            </a:r>
            <a:endParaRPr lang="en-US" altLang="ko-KR" smtClean="0"/>
          </a:p>
          <a:p>
            <a:pPr lvl="1"/>
            <a:r>
              <a:rPr lang="ko-KR" altLang="ko-KR" smtClean="0"/>
              <a:t>일반 태그들도 블록 형식과 인라인 형식의 공간 분할 방식을 적용 받</a:t>
            </a:r>
            <a:r>
              <a:rPr lang="ko-KR" altLang="en-US" smtClean="0"/>
              <a:t>음</a:t>
            </a:r>
            <a:endParaRPr lang="ko-KR" altLang="ko-KR" smtClean="0"/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352600" y="2924944"/>
          <a:ext cx="3312368" cy="2063750"/>
        </p:xfrm>
        <a:graphic>
          <a:graphicData uri="http://schemas.openxmlformats.org/drawingml/2006/table">
            <a:tbl>
              <a:tblPr/>
              <a:tblGrid>
                <a:gridCol w="3312368"/>
              </a:tblGrid>
              <a:tr h="36131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&lt;body&gt;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	&lt;div&gt;</a:t>
                      </a: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하늘</a:t>
                      </a: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&lt;/div&gt;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	&lt;div&gt;</a:t>
                      </a: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바다</a:t>
                      </a: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&lt;/div&gt;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	&lt;div&gt;</a:t>
                      </a: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섬</a:t>
                      </a: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&lt;/div&gt;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	&lt;span&gt;</a:t>
                      </a: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봄</a:t>
                      </a: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&lt;/span&gt;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	&lt;span&gt;</a:t>
                      </a: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여름</a:t>
                      </a: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&lt;/span&gt;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	&lt;span&gt;</a:t>
                      </a: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가을</a:t>
                      </a: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&lt;/span&gt;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	&lt;span&gt;</a:t>
                      </a: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겨울</a:t>
                      </a: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&lt;/span&gt;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&lt;/body&gt;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pic>
        <p:nvPicPr>
          <p:cNvPr id="32769" name="그림 27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32920" y="3212976"/>
            <a:ext cx="4341597" cy="144016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7184189" y="0"/>
            <a:ext cx="270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4.HTML5 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공간분할태그와 시맨틱태그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p.70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mtClean="0"/>
              <a:t>공간 분할 형식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mtClean="0"/>
              <a:t>보통 블록 형식 태그들을 하나로 묶어 감쌀 때는</a:t>
            </a:r>
            <a:r>
              <a:rPr lang="en-US" altLang="ko-KR" smtClean="0"/>
              <a:t> &lt;div&gt; </a:t>
            </a:r>
            <a:r>
              <a:rPr lang="ko-KR" altLang="ko-KR" smtClean="0"/>
              <a:t>태그를</a:t>
            </a:r>
            <a:r>
              <a:rPr lang="en-US" altLang="ko-KR" smtClean="0"/>
              <a:t>, </a:t>
            </a:r>
            <a:r>
              <a:rPr lang="ko-KR" altLang="ko-KR" smtClean="0"/>
              <a:t>내부에 인라인 형식 태그들을 감쌀 때는</a:t>
            </a:r>
            <a:r>
              <a:rPr lang="en-US" altLang="ko-KR" smtClean="0"/>
              <a:t> &lt;span&gt; </a:t>
            </a:r>
            <a:r>
              <a:rPr lang="ko-KR" altLang="ko-KR" smtClean="0"/>
              <a:t>태그를 사용</a:t>
            </a:r>
            <a:endParaRPr lang="en-US" altLang="ko-KR" smtClean="0"/>
          </a:p>
          <a:p>
            <a:r>
              <a:rPr lang="en-US" altLang="ko-KR" smtClean="0"/>
              <a:t>[</a:t>
            </a:r>
            <a:r>
              <a:rPr lang="ko-KR" altLang="ko-KR" smtClean="0"/>
              <a:t>표 </a:t>
            </a:r>
            <a:r>
              <a:rPr lang="en-US" altLang="ko-KR" smtClean="0"/>
              <a:t>2-11] </a:t>
            </a:r>
            <a:r>
              <a:rPr lang="ko-KR" altLang="ko-KR" smtClean="0"/>
              <a:t>공간 분할 형식</a:t>
            </a:r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20552" y="2276872"/>
          <a:ext cx="8352928" cy="3600399"/>
        </p:xfrm>
        <a:graphic>
          <a:graphicData uri="http://schemas.openxmlformats.org/drawingml/2006/table">
            <a:tbl>
              <a:tblPr/>
              <a:tblGrid>
                <a:gridCol w="1089512"/>
                <a:gridCol w="871610"/>
                <a:gridCol w="6391806"/>
              </a:tblGrid>
              <a:tr h="257171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형식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8552" marR="48552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태그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8552" marR="4855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기능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8552" marR="4855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771514">
                <a:tc rowSpan="2"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블록 형식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8552" marR="48552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&lt;div&gt;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8552" marR="4855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블록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(block)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형식으로 공간을 분할하는 영역을 정의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영역 공간이 매번 줄바꿈이 되어 새로운 행에 생성되는 방식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하위에 다른 블록 형식 태그나 인라인 형식 태그를 포함할 수 있음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8552" marR="4855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일반태그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8552" marR="4855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&lt;div&gt;, &lt;h1&gt;~&lt;h6&gt;, &lt;p&gt;, &lt;table&gt;, &lt;ul&gt;, &lt;ol&gt;, &lt;li&gt;, &lt;form&gt; 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8552" marR="4855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5857">
                <a:tc rowSpan="2"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인라인 형식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8552" marR="48552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&lt;span&gt;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8552" marR="4855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인라인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(inline)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형식으로 공간을 분할하는 영역을 정의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영역 공간이 입력 내용의 길이만큼만 차지하면서 줄바꿈 없이 같은 줄에 계속 추가되는 방식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반드시 블록 형식 태그의 하위에 포함되어야 하며 하위에 블록 형식 태그를 포함할 수 없음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8552" marR="4855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86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일반태그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8552" marR="4855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&lt;span&gt;, &lt;img&gt;, &lt;a&gt;, &lt;input&gt;, &lt;i&gt;, &lt;b&gt;, &lt;strong&gt;, &lt;small&gt;, &lt;sub&gt;, &lt;sup&gt;, &lt;ins&gt;, &lt;del&gt;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단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, HTML5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에서는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 &lt;a&gt;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태그 내부에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 &lt;h1&gt;~&lt;h6&gt;,&lt;p&gt;,&lt;ul&gt;,&lt;ol&gt;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등의 블록 형식 태그를 포함할 수 있음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8552" marR="4855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184189" y="0"/>
            <a:ext cx="270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4.HTML5 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공간분할태그와 시맨틱태그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p.70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1.1 HTML5 </a:t>
            </a:r>
            <a:r>
              <a:rPr lang="ko-KR" altLang="ko-KR" b="1" smtClean="0"/>
              <a:t>문서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en-US" altLang="ko-KR" smtClean="0"/>
              <a:t>HTML5 </a:t>
            </a:r>
            <a:r>
              <a:rPr lang="ko-KR" altLang="ko-KR" smtClean="0"/>
              <a:t>문서</a:t>
            </a:r>
            <a:r>
              <a:rPr lang="ko-KR" altLang="en-US" smtClean="0"/>
              <a:t>의</a:t>
            </a:r>
            <a:r>
              <a:rPr lang="ko-KR" altLang="ko-KR" smtClean="0"/>
              <a:t> 구조</a:t>
            </a:r>
          </a:p>
          <a:p>
            <a:pPr lvl="1" latinLnBrk="0"/>
            <a:r>
              <a:rPr lang="en-US" altLang="ko-KR" smtClean="0"/>
              <a:t>DOCTYPE</a:t>
            </a:r>
          </a:p>
          <a:p>
            <a:pPr lvl="2" latinLnBrk="0"/>
            <a:r>
              <a:rPr lang="en-US" altLang="ko-KR" smtClean="0"/>
              <a:t>'Document Type'</a:t>
            </a:r>
            <a:r>
              <a:rPr lang="ko-KR" altLang="ko-KR" smtClean="0"/>
              <a:t>의 줄임말로 문서 유형을 지정</a:t>
            </a:r>
            <a:endParaRPr lang="en-US" altLang="ko-KR" smtClean="0"/>
          </a:p>
          <a:p>
            <a:pPr lvl="2" latinLnBrk="0"/>
            <a:r>
              <a:rPr lang="en-US" altLang="ko-KR" smtClean="0"/>
              <a:t>HTML5 </a:t>
            </a:r>
            <a:r>
              <a:rPr lang="ko-KR" altLang="ko-KR" smtClean="0"/>
              <a:t>태그는 아니지만 </a:t>
            </a:r>
            <a:r>
              <a:rPr lang="en-US" altLang="ko-KR" smtClean="0"/>
              <a:t>HTML5 </a:t>
            </a:r>
            <a:r>
              <a:rPr lang="ko-KR" altLang="ko-KR" smtClean="0"/>
              <a:t>문서라면 반드시 명세</a:t>
            </a:r>
            <a:endParaRPr lang="en-US" altLang="ko-KR" smtClean="0"/>
          </a:p>
          <a:p>
            <a:pPr lvl="2" latinLnBrk="0"/>
            <a:r>
              <a:rPr lang="ko-KR" altLang="ko-KR" smtClean="0"/>
              <a:t>어떤 </a:t>
            </a:r>
            <a:r>
              <a:rPr lang="en-US" altLang="ko-KR" smtClean="0"/>
              <a:t>HTML5 </a:t>
            </a:r>
            <a:r>
              <a:rPr lang="ko-KR" altLang="ko-KR" smtClean="0"/>
              <a:t>태그보다도 먼저 문서의 맨 앞에 선언</a:t>
            </a:r>
            <a:r>
              <a:rPr lang="ko-KR" altLang="en-US" smtClean="0"/>
              <a:t>됨</a:t>
            </a:r>
            <a:endParaRPr lang="en-US" altLang="ko-KR" smtClean="0"/>
          </a:p>
          <a:p>
            <a:pPr lvl="1" latinLnBrk="0"/>
            <a:r>
              <a:rPr lang="ko-KR" altLang="ko-KR" smtClean="0"/>
              <a:t>문서 선언부를 제외하고는 </a:t>
            </a:r>
            <a:r>
              <a:rPr lang="en-US" altLang="ko-KR" smtClean="0"/>
              <a:t>&lt;html&gt; </a:t>
            </a:r>
            <a:r>
              <a:rPr lang="ko-KR" altLang="ko-KR" smtClean="0"/>
              <a:t>시작 태그로 시작해서 문서 내용들이 명세되고 마지막</a:t>
            </a:r>
            <a:r>
              <a:rPr lang="en-US" altLang="ko-KR" smtClean="0"/>
              <a:t> &lt;/html&gt; </a:t>
            </a:r>
            <a:r>
              <a:rPr lang="ko-KR" altLang="ko-KR" smtClean="0"/>
              <a:t>종료 태그로 끝</a:t>
            </a:r>
            <a:r>
              <a:rPr lang="ko-KR" altLang="en-US" smtClean="0"/>
              <a:t>남</a:t>
            </a:r>
            <a:endParaRPr lang="en-US" altLang="ko-KR" smtClean="0"/>
          </a:p>
          <a:p>
            <a:pPr lvl="1" latinLnBrk="0"/>
            <a:r>
              <a:rPr lang="en-US" altLang="ko-KR" smtClean="0"/>
              <a:t>&lt;html&gt; </a:t>
            </a:r>
            <a:r>
              <a:rPr lang="ko-KR" altLang="ko-KR" smtClean="0"/>
              <a:t>태그 안에는</a:t>
            </a:r>
            <a:r>
              <a:rPr lang="en-US" altLang="ko-KR" smtClean="0"/>
              <a:t> &lt;head&gt;</a:t>
            </a:r>
            <a:r>
              <a:rPr lang="ko-KR" altLang="ko-KR" smtClean="0"/>
              <a:t>와</a:t>
            </a:r>
            <a:r>
              <a:rPr lang="en-US" altLang="ko-KR" smtClean="0"/>
              <a:t> &lt;/head&gt; </a:t>
            </a:r>
            <a:r>
              <a:rPr lang="ko-KR" altLang="ko-KR" smtClean="0"/>
              <a:t>태그 쌍이 먼저 오고</a:t>
            </a:r>
            <a:r>
              <a:rPr lang="en-US" altLang="ko-KR" smtClean="0"/>
              <a:t>, &lt;body&gt;</a:t>
            </a:r>
            <a:r>
              <a:rPr lang="ko-KR" altLang="ko-KR" smtClean="0"/>
              <a:t>와</a:t>
            </a:r>
            <a:r>
              <a:rPr lang="en-US" altLang="ko-KR" smtClean="0"/>
              <a:t> &lt;/body&gt; </a:t>
            </a:r>
            <a:r>
              <a:rPr lang="ko-KR" altLang="ko-KR" smtClean="0"/>
              <a:t>태그 쌍이 그 다음에 한 번씩만 올 수 있</a:t>
            </a:r>
            <a:r>
              <a:rPr lang="ko-KR" altLang="en-US" smtClean="0"/>
              <a:t>음</a:t>
            </a:r>
            <a:endParaRPr lang="ko-KR" altLang="ko-KR" smtClean="0"/>
          </a:p>
          <a:p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1496616" y="4077072"/>
            <a:ext cx="3888432" cy="25922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96620" y="0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1.HTML5 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개요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p.46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4.2 </a:t>
            </a:r>
            <a:r>
              <a:rPr lang="ko-KR" altLang="ko-KR" b="1" smtClean="0"/>
              <a:t>시맨틱 태그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HTML5 : </a:t>
            </a:r>
            <a:r>
              <a:rPr lang="ko-KR" altLang="ko-KR" smtClean="0"/>
              <a:t>웹 페이지 구성 방식의 변화도</a:t>
            </a:r>
            <a:r>
              <a:rPr lang="en-US" altLang="ko-KR" smtClean="0"/>
              <a:t> </a:t>
            </a:r>
            <a:r>
              <a:rPr lang="ko-KR" altLang="en-US" smtClean="0"/>
              <a:t>포함</a:t>
            </a:r>
            <a:endParaRPr lang="en-US" altLang="ko-KR" smtClean="0"/>
          </a:p>
          <a:p>
            <a:pPr lvl="1"/>
            <a:r>
              <a:rPr lang="ko-KR" altLang="ko-KR" smtClean="0"/>
              <a:t>문서에 정보의 의미도 함께 고려하도록 </a:t>
            </a:r>
            <a:r>
              <a:rPr lang="ko-KR" altLang="en-US" smtClean="0"/>
              <a:t>함</a:t>
            </a:r>
            <a:endParaRPr lang="en-US" altLang="ko-KR" smtClean="0"/>
          </a:p>
          <a:p>
            <a:pPr lvl="1"/>
            <a:r>
              <a:rPr lang="en-US" altLang="ko-KR" smtClean="0"/>
              <a:t>&lt;div&gt; </a:t>
            </a:r>
            <a:r>
              <a:rPr lang="ko-KR" altLang="ko-KR" smtClean="0"/>
              <a:t>태그를 세분화하여 각 태그에 의미를 부여함으로써 페이지를 의미 단위로 분할</a:t>
            </a:r>
            <a:endParaRPr lang="en-US" altLang="ko-KR" smtClean="0"/>
          </a:p>
          <a:p>
            <a:pPr lvl="1"/>
            <a:r>
              <a:rPr lang="ko-KR" altLang="ko-KR" smtClean="0"/>
              <a:t>시맨틱 태그</a:t>
            </a:r>
            <a:r>
              <a:rPr lang="en-US" altLang="ko-KR" smtClean="0"/>
              <a:t>(semantic tag)</a:t>
            </a:r>
          </a:p>
          <a:p>
            <a:pPr lvl="2"/>
            <a:r>
              <a:rPr lang="ko-KR" altLang="ko-KR" smtClean="0"/>
              <a:t>태그만으로 문서를 쉽게 이해할 수 있도록 의미를 부여한 새로운 태그</a:t>
            </a:r>
            <a:endParaRPr lang="en-US" altLang="ko-KR" smtClean="0"/>
          </a:p>
          <a:p>
            <a:pPr lvl="2"/>
            <a:r>
              <a:rPr lang="ko-KR" altLang="ko-KR" smtClean="0"/>
              <a:t>어떤 표현이나 행위를 지시하기 보다는 웹 문서의 내용이 담고 있는 의미를 명확히 전달할 목적으로  만들어진 태그</a:t>
            </a:r>
            <a:endParaRPr lang="en-US" altLang="ko-KR" smtClean="0"/>
          </a:p>
          <a:p>
            <a:pPr lvl="1"/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2-9] </a:t>
            </a:r>
            <a:r>
              <a:rPr lang="ko-KR" altLang="ko-KR" smtClean="0"/>
              <a:t>시맨틱 태그 적용 웹</a:t>
            </a:r>
          </a:p>
          <a:p>
            <a:pPr lvl="1"/>
            <a:endParaRPr lang="ko-KR" altLang="ko-KR" smtClean="0"/>
          </a:p>
          <a:p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 bwMode="auto">
          <a:xfrm>
            <a:off x="1208584" y="3861048"/>
            <a:ext cx="5616624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217853" y="0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4.HTML5 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공간분할태그와 시맨틱태그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p.71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smtClean="0"/>
              <a:t>시맨틱 태그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ko-KR" smtClean="0"/>
              <a:t>표 </a:t>
            </a:r>
            <a:r>
              <a:rPr lang="en-US" altLang="ko-KR" smtClean="0"/>
              <a:t>2-12] </a:t>
            </a:r>
            <a:r>
              <a:rPr lang="ko-KR" altLang="ko-KR" smtClean="0"/>
              <a:t>시맨틱 태그</a:t>
            </a:r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76536" y="1484785"/>
          <a:ext cx="8856984" cy="4896543"/>
        </p:xfrm>
        <a:graphic>
          <a:graphicData uri="http://schemas.openxmlformats.org/drawingml/2006/table">
            <a:tbl>
              <a:tblPr/>
              <a:tblGrid>
                <a:gridCol w="1327205"/>
                <a:gridCol w="1625442"/>
                <a:gridCol w="5904337"/>
              </a:tblGrid>
              <a:tr h="301748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시맨틱 태그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의미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기능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689219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&lt;header&gt;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머리말 영역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페이지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혹은 내용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상단의 머리말을 지정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페이지 제목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소개 글이나 로고 이미지 등이 포함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&lt;body&gt;,&lt;section&gt;,&lt;article&gt;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태그 안에도 여러 번 포함 가능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8959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&lt;nav&gt;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메뉴 영역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페이지 이동을 위한 메뉴 영역을 지정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이전 페이지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다음 페이지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특정 페이지나 사이트에 대한 연결 등 네비게이션 요소로 구성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&lt;header&gt;,&lt;aside&gt;,&lt;footer&gt;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태그 안에도 여러 번 포함 가능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9219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&lt;aside&gt;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보조 영역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페이지의 좌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,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우 측면 공간 같은 보조 영역을 지정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광고나 즐겨찾기 링크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관련 이미지 정보 등을 제공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&lt;section&gt;,&lt;article&gt;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태그 안의 내용과 간접적으로 관련된 내용을 포함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8959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&lt;section&gt;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형식적 구분 영역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제목을 갖는 연관된 내용 영역을 지정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하나의 제목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(&lt;h1&gt;~&lt;h6&gt;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태그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을 중심으로 내용들을 그룹화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&lt;section&gt;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태그 안에 또 다른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 &lt;section&gt;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태그를 포함한 다양한 태그들이 중첩되어 사용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8959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&lt;article&gt;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내용적 구분 영역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독립적인 개별 내용 영역을 지정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블로그나 댓글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신문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잡지의 기사 등을 제공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별도로 배포되거나 재사용 가능한 내용으로 그룹화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&lt;section&gt;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태그와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 &lt;article&gt;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태그 사이의 중첩 가능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9480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&lt;footer&gt;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꼬리말 영역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페이지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혹은 내용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하단의 꼬리말을 지정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작성자와 작성 날짜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저작권 등 웹 페이지 관련 추가 정보들을 포함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217853" y="0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4.HTML5 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공간분할태그와 시맨틱태그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p.71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4.3 HTML5 </a:t>
            </a:r>
            <a:r>
              <a:rPr lang="ko-KR" altLang="ko-KR" b="1" smtClean="0"/>
              <a:t>레이아웃의 변화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0"/>
            <a:r>
              <a:rPr lang="ko-KR" altLang="ko-KR" smtClean="0"/>
              <a:t>기존 레이아웃 방식</a:t>
            </a:r>
          </a:p>
          <a:p>
            <a:pPr lvl="1" latinLnBrk="0"/>
            <a:r>
              <a:rPr lang="ko-KR" altLang="ko-KR" smtClean="0"/>
              <a:t>모든 레이아웃 영역을</a:t>
            </a:r>
            <a:r>
              <a:rPr lang="en-US" altLang="ko-KR" smtClean="0"/>
              <a:t> &lt;div&gt; </a:t>
            </a:r>
            <a:r>
              <a:rPr lang="ko-KR" altLang="ko-KR" smtClean="0"/>
              <a:t>태그를 사용하므로 세부적인 구별이 어</a:t>
            </a:r>
            <a:r>
              <a:rPr lang="ko-KR" altLang="en-US" smtClean="0"/>
              <a:t>려움</a:t>
            </a:r>
            <a:endParaRPr lang="en-US" altLang="ko-KR" smtClean="0"/>
          </a:p>
          <a:p>
            <a:pPr lvl="1" latinLnBrk="0"/>
            <a:r>
              <a:rPr lang="en-US" altLang="ko-KR" smtClean="0"/>
              <a:t>&lt;div&gt; </a:t>
            </a:r>
            <a:r>
              <a:rPr lang="ko-KR" altLang="ko-KR" smtClean="0"/>
              <a:t>태그의</a:t>
            </a:r>
            <a:r>
              <a:rPr lang="en-US" altLang="ko-KR" smtClean="0"/>
              <a:t> id </a:t>
            </a:r>
            <a:r>
              <a:rPr lang="ko-KR" altLang="ko-KR" smtClean="0"/>
              <a:t>속성값으로 의미를 표시하거나 </a:t>
            </a:r>
            <a:r>
              <a:rPr lang="en-US" altLang="ko-KR" smtClean="0"/>
              <a:t>class </a:t>
            </a:r>
            <a:r>
              <a:rPr lang="ko-KR" altLang="ko-KR" smtClean="0"/>
              <a:t>속성값으로 의미를 표현</a:t>
            </a:r>
          </a:p>
          <a:p>
            <a:pPr latinLnBrk="0">
              <a:buNone/>
            </a:pPr>
            <a:r>
              <a:rPr lang="en-US" altLang="ko-KR" smtClean="0"/>
              <a:t> </a:t>
            </a:r>
            <a:endParaRPr lang="ko-KR" altLang="ko-KR" smtClean="0"/>
          </a:p>
          <a:p>
            <a:pPr lvl="0" latinLnBrk="0"/>
            <a:r>
              <a:rPr lang="ko-KR" altLang="ko-KR" smtClean="0"/>
              <a:t>시맨틱 레이아웃 방식</a:t>
            </a:r>
          </a:p>
          <a:p>
            <a:pPr lvl="1" latinLnBrk="0"/>
            <a:r>
              <a:rPr lang="ko-KR" altLang="ko-KR" smtClean="0"/>
              <a:t>레이아웃 영역을 시맨틱 태그를 이용하여 구분</a:t>
            </a:r>
            <a:endParaRPr lang="en-US" altLang="ko-KR" smtClean="0"/>
          </a:p>
          <a:p>
            <a:pPr lvl="1" latinLnBrk="0"/>
            <a:r>
              <a:rPr lang="en-US" altLang="ko-KR" smtClean="0"/>
              <a:t>&lt;div&gt; </a:t>
            </a:r>
            <a:r>
              <a:rPr lang="ko-KR" altLang="ko-KR" smtClean="0"/>
              <a:t>태그를 여러 시맨틱 태그로 세분화하여 표시</a:t>
            </a:r>
            <a:endParaRPr lang="en-US" altLang="ko-KR" smtClean="0"/>
          </a:p>
          <a:p>
            <a:pPr lvl="1" latinLnBrk="0"/>
            <a:r>
              <a:rPr lang="ko-KR" altLang="ko-KR" smtClean="0"/>
              <a:t>아이디</a:t>
            </a:r>
            <a:r>
              <a:rPr lang="en-US" altLang="ko-KR" smtClean="0"/>
              <a:t>(</a:t>
            </a:r>
            <a:r>
              <a:rPr lang="ko-KR" altLang="ko-KR" smtClean="0"/>
              <a:t>또는 클래스</a:t>
            </a:r>
            <a:r>
              <a:rPr lang="en-US" altLang="ko-KR" smtClean="0"/>
              <a:t>) </a:t>
            </a:r>
            <a:r>
              <a:rPr lang="ko-KR" altLang="ko-KR" smtClean="0"/>
              <a:t>이름들을 표준 시맨틱 태그로 정의함으로써 문서의 의미 구조를 명확하고 간결하게 표현하도록 개선</a:t>
            </a:r>
          </a:p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184189" y="0"/>
            <a:ext cx="270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4.HTML5 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공간분할태그와 시맨틱태그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p.73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 방식 비교</a:t>
            </a:r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272480" y="1045210"/>
          <a:ext cx="4176464" cy="5538470"/>
        </p:xfrm>
        <a:graphic>
          <a:graphicData uri="http://schemas.openxmlformats.org/drawingml/2006/table">
            <a:tbl>
              <a:tblPr/>
              <a:tblGrid>
                <a:gridCol w="4176464"/>
              </a:tblGrid>
              <a:tr h="4392488">
                <a:tc>
                  <a:txBody>
                    <a:bodyPr/>
                    <a:lstStyle/>
                    <a:p>
                      <a:pPr algn="just" defTabSz="360000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&lt;!-- </a:t>
                      </a:r>
                      <a:r>
                        <a:rPr lang="ko-KR" sz="16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기존 레이아웃 방식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</a:t>
                      </a:r>
                      <a:r>
                        <a:rPr lang="en-US" sz="1600" kern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--&gt;</a:t>
                      </a:r>
                    </a:p>
                    <a:p>
                      <a:pPr algn="just" defTabSz="360000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&lt;!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DOCTYPE html&gt;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&lt;html&gt;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127000" algn="just" defTabSz="360000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&lt;head&gt;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127000" algn="just" defTabSz="360000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 &lt;meta charset="utf-8"&gt;	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&lt;title&gt;</a:t>
                      </a:r>
                      <a:r>
                        <a:rPr lang="ko-KR" sz="16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과거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HTML </a:t>
                      </a:r>
                      <a:r>
                        <a:rPr lang="ko-KR" sz="16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레이아웃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&lt;/title&gt;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127000" algn="just" defTabSz="360000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&lt;/head&gt;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127000" algn="just" defTabSz="360000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&lt;body&gt;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254000" algn="just" defTabSz="360000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&lt;div id="header"&gt;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. . .  &lt;/div&gt;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254000" algn="just" defTabSz="360000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&lt;div id="nav"&gt;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. . .  &lt;/div&gt;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254000" algn="just" defTabSz="360000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&lt;div id="sidebar"&gt;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. . .  &lt;/div&gt;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254000" algn="just" defTabSz="360000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&lt;div id="section1"&gt;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. . .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254000" algn="just" defTabSz="360000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&lt;div id="article"&gt;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. . .  &lt;/div&gt;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254000" algn="just" defTabSz="360000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&lt;/div&gt;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254000" algn="just" defTabSz="360000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&lt;div id="section2"&gt;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. . .  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254000" indent="127000" algn="just" defTabSz="360000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&lt;div id="section2_1"&gt;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254000" indent="127000" algn="just" defTabSz="360000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. . .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254000" indent="127000" algn="just" defTabSz="360000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&lt;/div&gt;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254000" algn="just" defTabSz="360000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&lt;/div&gt;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254000" algn="just" defTabSz="360000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&lt;div id="footer"&gt;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. . .  &lt;/div&gt;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190500" algn="just" defTabSz="360000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&lt;/body&gt;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&lt;/html&gt;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953000" y="1045210"/>
          <a:ext cx="4464496" cy="5538470"/>
        </p:xfrm>
        <a:graphic>
          <a:graphicData uri="http://schemas.openxmlformats.org/drawingml/2006/table">
            <a:tbl>
              <a:tblPr/>
              <a:tblGrid>
                <a:gridCol w="4464496"/>
              </a:tblGrid>
              <a:tr h="4392488">
                <a:tc>
                  <a:txBody>
                    <a:bodyPr/>
                    <a:lstStyle/>
                    <a:p>
                      <a:pPr algn="just" defTabSz="360000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&lt;!-- </a:t>
                      </a:r>
                      <a:r>
                        <a:rPr lang="ko-KR" sz="16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시맨틱 레이아웃 방식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</a:t>
                      </a:r>
                      <a:r>
                        <a:rPr lang="en-US" sz="1600" kern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--&gt;</a:t>
                      </a:r>
                    </a:p>
                    <a:p>
                      <a:pPr algn="just" defTabSz="360000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&lt;!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DOCTYPE html&gt;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&lt;html&gt;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127000" algn="just" defTabSz="360000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&lt;head&gt;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127000" algn="just" defTabSz="360000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</a:t>
                      </a:r>
                      <a:r>
                        <a:rPr lang="en-US" sz="1800" kern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meta charset="utf-8"&gt;	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</a:t>
                      </a:r>
                      <a:r>
                        <a:rPr lang="en-US" sz="1600" kern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title&gt;HTML5 </a:t>
                      </a:r>
                      <a:r>
                        <a:rPr lang="ko-KR" sz="16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레이아웃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&lt;/title&gt;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127000" algn="just" defTabSz="360000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&lt;/head&gt;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127000" algn="just" defTabSz="360000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&lt;body&gt;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254000" algn="just" defTabSz="360000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&lt;header&gt;  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. . .   &lt;/header&gt;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254000" algn="just" defTabSz="360000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&lt;nav&gt;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. . .    &lt;/nav&gt;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254000" algn="just" defTabSz="360000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&lt;aside&gt;   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. . .    &lt;/aside&gt;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254000" algn="just" defTabSz="360000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&lt;section id="section1"&gt;   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. . .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254000" algn="just" defTabSz="360000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&lt;/article&gt;  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. . .   &lt;/article&gt;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254000" algn="just" defTabSz="360000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&lt;/section&gt;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254000" algn="just" defTabSz="360000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&lt;section id="section2"&gt; </a:t>
                      </a:r>
                      <a:r>
                        <a:rPr lang="en-US" sz="16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. . .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254000" algn="just" defTabSz="360000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	&lt;section id="section2_1"&gt;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254000" algn="just" defTabSz="360000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		. . .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254000" algn="just" defTabSz="360000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&lt;/section&gt;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254000" algn="just" defTabSz="360000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&lt;/section&gt;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254000" algn="just" defTabSz="360000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&lt;footer&gt; 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. . .   &lt;/footer&gt;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190500" algn="just" defTabSz="360000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&lt;/body&gt;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&lt;/html&gt;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184189" y="0"/>
            <a:ext cx="270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4.HTML5 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공간분할태그와 시맨틱태그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p.73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/>
            <a:r>
              <a:rPr lang="en-US" altLang="ko-KR" b="1" smtClean="0"/>
              <a:t>4.4 </a:t>
            </a:r>
            <a:r>
              <a:rPr lang="ko-KR" altLang="ko-KR" b="1" smtClean="0"/>
              <a:t>시맨틱 레이아웃 작성하기</a:t>
            </a:r>
            <a:endParaRPr lang="ko-KR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ko-KR" smtClean="0"/>
              <a:t>실습</a:t>
            </a:r>
            <a:r>
              <a:rPr lang="en-US" altLang="ko-KR" smtClean="0"/>
              <a:t>2-1] </a:t>
            </a:r>
            <a:r>
              <a:rPr lang="ko-KR" altLang="ko-KR" smtClean="0"/>
              <a:t>시맨틱 레이아웃 작성</a:t>
            </a:r>
            <a:endParaRPr lang="en-US" altLang="ko-KR" smtClean="0"/>
          </a:p>
          <a:p>
            <a:r>
              <a:rPr lang="en-US" altLang="ko-KR" smtClean="0"/>
              <a:t>[</a:t>
            </a:r>
            <a:r>
              <a:rPr lang="ko-KR" altLang="ko-KR" smtClean="0"/>
              <a:t>그림</a:t>
            </a:r>
            <a:r>
              <a:rPr lang="en-US" altLang="ko-KR" smtClean="0"/>
              <a:t> 2-10</a:t>
            </a:r>
            <a:r>
              <a:rPr lang="en-US" altLang="ko-KR" smtClean="0"/>
              <a:t>] semantic-layout.html</a:t>
            </a:r>
            <a:r>
              <a:rPr lang="ko-KR" altLang="ko-KR" smtClean="0"/>
              <a:t>의 실행 결과</a:t>
            </a:r>
            <a:r>
              <a:rPr lang="en-US" altLang="ko-KR" smtClean="0"/>
              <a:t>(</a:t>
            </a:r>
            <a:r>
              <a:rPr lang="ko-KR" altLang="ko-KR" smtClean="0"/>
              <a:t>실습</a:t>
            </a:r>
            <a:r>
              <a:rPr lang="en-US" altLang="ko-KR" smtClean="0"/>
              <a:t>2-1)</a:t>
            </a:r>
            <a:endParaRPr lang="ko-KR" altLang="ko-KR" smtClean="0"/>
          </a:p>
          <a:p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 bwMode="auto">
          <a:xfrm>
            <a:off x="1424608" y="1916832"/>
            <a:ext cx="4896544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184189" y="0"/>
            <a:ext cx="270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4.HTML5 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공간분할태그와 시맨틱태그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p.74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HTML5 </a:t>
            </a:r>
            <a:r>
              <a:rPr lang="ko-KR" altLang="ko-KR" b="1" smtClean="0"/>
              <a:t>문서 예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&lt;!DOCTYPE html&gt; </a:t>
            </a:r>
            <a:r>
              <a:rPr lang="ko-KR" altLang="ko-KR" smtClean="0"/>
              <a:t>선언</a:t>
            </a:r>
            <a:r>
              <a:rPr lang="en-US" altLang="ko-KR" smtClean="0"/>
              <a:t> :</a:t>
            </a:r>
            <a:r>
              <a:rPr lang="ko-KR" altLang="ko-KR" smtClean="0"/>
              <a:t> 웹 브라우저에게</a:t>
            </a:r>
            <a:r>
              <a:rPr lang="en-US" altLang="ko-KR" smtClean="0"/>
              <a:t> HTML5</a:t>
            </a:r>
            <a:r>
              <a:rPr lang="ko-KR" altLang="ko-KR" smtClean="0"/>
              <a:t>로 작성되었음</a:t>
            </a:r>
            <a:r>
              <a:rPr lang="ko-KR" altLang="en-US" smtClean="0"/>
              <a:t>을 알림</a:t>
            </a:r>
            <a:endParaRPr lang="en-US" altLang="ko-KR" smtClean="0"/>
          </a:p>
          <a:p>
            <a:r>
              <a:rPr lang="en-US" altLang="ko-KR" smtClean="0"/>
              <a:t> HTML5 </a:t>
            </a:r>
            <a:r>
              <a:rPr lang="ko-KR" altLang="ko-KR" smtClean="0"/>
              <a:t>문서 자체는 아스키</a:t>
            </a:r>
            <a:r>
              <a:rPr lang="en-US" altLang="ko-KR" smtClean="0"/>
              <a:t>(ASCII) </a:t>
            </a:r>
            <a:r>
              <a:rPr lang="ko-KR" altLang="ko-KR" smtClean="0"/>
              <a:t>코드로 구성된 일반 텍스트 파일</a:t>
            </a:r>
            <a:r>
              <a:rPr lang="ko-KR" altLang="en-US" smtClean="0"/>
              <a:t>임</a:t>
            </a:r>
            <a:endParaRPr lang="en-US" altLang="ko-KR" smtClean="0"/>
          </a:p>
          <a:p>
            <a:pPr lvl="1"/>
            <a:r>
              <a:rPr lang="ko-KR" altLang="ko-KR" smtClean="0"/>
              <a:t>문서 작성은 일반 텍스트 편집기를 이용하면 가능</a:t>
            </a:r>
            <a:endParaRPr lang="en-US" altLang="ko-KR" smtClean="0"/>
          </a:p>
          <a:p>
            <a:pPr lvl="1"/>
            <a:r>
              <a:rPr lang="ko-KR" altLang="ko-KR" smtClean="0"/>
              <a:t>파일 확장자를</a:t>
            </a:r>
            <a:r>
              <a:rPr lang="en-US" altLang="ko-KR" smtClean="0"/>
              <a:t> .html</a:t>
            </a:r>
            <a:r>
              <a:rPr lang="ko-KR" altLang="ko-KR" smtClean="0"/>
              <a:t>이나</a:t>
            </a:r>
            <a:r>
              <a:rPr lang="en-US" altLang="ko-KR" smtClean="0"/>
              <a:t> .htm</a:t>
            </a:r>
            <a:r>
              <a:rPr lang="ko-KR" altLang="ko-KR" smtClean="0"/>
              <a:t>으로 저장</a:t>
            </a:r>
            <a:endParaRPr lang="en-US" altLang="ko-KR" smtClean="0"/>
          </a:p>
          <a:p>
            <a:pPr lvl="1"/>
            <a:r>
              <a:rPr lang="ko-KR" altLang="ko-KR" smtClean="0"/>
              <a:t>웹 브라우저로 읽어 들이면 해석하고 변환한</a:t>
            </a:r>
            <a:r>
              <a:rPr lang="en-US" altLang="ko-KR" smtClean="0"/>
              <a:t> HTML5 </a:t>
            </a:r>
            <a:r>
              <a:rPr lang="ko-KR" altLang="ko-KR" smtClean="0"/>
              <a:t>문서 결과를 확인할 수 있</a:t>
            </a:r>
            <a:r>
              <a:rPr lang="ko-KR" altLang="en-US" smtClean="0"/>
              <a:t>음</a:t>
            </a:r>
            <a:endParaRPr lang="ko-KR" altLang="ko-KR" smtClean="0"/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848544" y="2852936"/>
          <a:ext cx="8208911" cy="3456383"/>
        </p:xfrm>
        <a:graphic>
          <a:graphicData uri="http://schemas.openxmlformats.org/drawingml/2006/table">
            <a:tbl>
              <a:tblPr/>
              <a:tblGrid>
                <a:gridCol w="4103996"/>
                <a:gridCol w="4104915"/>
              </a:tblGrid>
              <a:tr h="390918">
                <a:tc>
                  <a:txBody>
                    <a:bodyPr/>
                    <a:lstStyle/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6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16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2-1] HTML5 </a:t>
                      </a:r>
                      <a:r>
                        <a:rPr lang="ko-KR" sz="16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문서 작성하기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/ch02/html5-tag.html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3065465">
                <a:tc gridSpan="2"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&lt;!DOCTYPE html&gt; 		</a:t>
                      </a:r>
                      <a:r>
                        <a:rPr lang="en-US" sz="1600" kern="0" smtClean="0">
                          <a:latin typeface="맑은 고딕"/>
                          <a:ea typeface="맑은 고딕"/>
                          <a:cs typeface="Times New Roman"/>
                        </a:rPr>
                        <a:t>	&lt;!-- </a:t>
                      </a: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문서 유형 선언</a:t>
                      </a: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 --&gt;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&lt;html&gt;			</a:t>
                      </a:r>
                      <a:r>
                        <a:rPr lang="en-US" sz="1600" kern="0" smtClean="0">
                          <a:latin typeface="맑은 고딕"/>
                          <a:ea typeface="맑은 고딕"/>
                          <a:cs typeface="Times New Roman"/>
                        </a:rPr>
                        <a:t>	&lt;!-- </a:t>
                      </a: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HTML5 </a:t>
                      </a: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문서의 시작</a:t>
                      </a: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 --&gt;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&lt;head&gt;			</a:t>
                      </a:r>
                      <a:r>
                        <a:rPr lang="en-US" sz="1600" kern="0" smtClean="0">
                          <a:latin typeface="맑은 고딕"/>
                          <a:ea typeface="맑은 고딕"/>
                          <a:cs typeface="Times New Roman"/>
                        </a:rPr>
                        <a:t>	&lt;!-- </a:t>
                      </a: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머리글</a:t>
                      </a: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문서 설명 정보</a:t>
                      </a: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의 시작</a:t>
                      </a: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 --&gt;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  &lt;meta charset=”utf-8”&gt;		</a:t>
                      </a:r>
                      <a:r>
                        <a:rPr lang="en-US" sz="1600" kern="0" smtClean="0">
                          <a:latin typeface="맑은 고딕"/>
                          <a:ea typeface="맑은 고딕"/>
                          <a:cs typeface="Times New Roman"/>
                        </a:rPr>
                        <a:t>&lt;!-- </a:t>
                      </a: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문서의 인코딩 설정</a:t>
                      </a: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 --&gt;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  &lt;title&gt;HTML5 </a:t>
                      </a: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문서 제목</a:t>
                      </a: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&lt;/title&gt;	</a:t>
                      </a:r>
                      <a:r>
                        <a:rPr lang="en-US" sz="1600" kern="0" smtClean="0">
                          <a:latin typeface="맑은 고딕"/>
                          <a:ea typeface="맑은 고딕"/>
                          <a:cs typeface="Times New Roman"/>
                        </a:rPr>
                        <a:t>&lt;!-- </a:t>
                      </a: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문서 제목</a:t>
                      </a: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브라우저 상단에 표시됨</a:t>
                      </a: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) --&gt;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&lt;/head&gt;			</a:t>
                      </a:r>
                      <a:r>
                        <a:rPr lang="en-US" sz="1600" kern="0" smtClean="0">
                          <a:latin typeface="맑은 고딕"/>
                          <a:ea typeface="맑은 고딕"/>
                          <a:cs typeface="Times New Roman"/>
                        </a:rPr>
                        <a:t>	&lt;!-- </a:t>
                      </a: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머리글의 종료</a:t>
                      </a: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 --&gt;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&lt;body&gt;			</a:t>
                      </a:r>
                      <a:r>
                        <a:rPr lang="en-US" sz="1600" kern="0" smtClean="0">
                          <a:latin typeface="맑은 고딕"/>
                          <a:ea typeface="맑은 고딕"/>
                          <a:cs typeface="Times New Roman"/>
                        </a:rPr>
                        <a:t>	&lt;!-- </a:t>
                      </a: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문서 본문 시작</a:t>
                      </a: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 --&gt;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  &lt;h1&gt;HTML</a:t>
                      </a: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이란</a:t>
                      </a: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?&lt;/h1&gt; 		</a:t>
                      </a:r>
                      <a:r>
                        <a:rPr lang="en-US" sz="1600" kern="0" smtClean="0">
                          <a:latin typeface="맑은 고딕"/>
                          <a:ea typeface="맑은 고딕"/>
                          <a:cs typeface="Times New Roman"/>
                        </a:rPr>
                        <a:t>&lt;!-- </a:t>
                      </a: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문서 본문</a:t>
                      </a: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글 제목</a:t>
                      </a: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) --&gt;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  HyperText Markup Language</a:t>
                      </a: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의 약어</a:t>
                      </a: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	</a:t>
                      </a:r>
                      <a:r>
                        <a:rPr lang="en-US" sz="1600" kern="0" smtClean="0">
                          <a:latin typeface="맑은 고딕"/>
                          <a:ea typeface="맑은 고딕"/>
                          <a:cs typeface="Times New Roman"/>
                        </a:rPr>
                        <a:t>&lt;!-- </a:t>
                      </a: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문서 본문</a:t>
                      </a: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글 내용</a:t>
                      </a: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) --&gt;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&lt;/body&gt;			</a:t>
                      </a:r>
                      <a:r>
                        <a:rPr lang="en-US" sz="1600" kern="0" smtClean="0">
                          <a:latin typeface="맑은 고딕"/>
                          <a:ea typeface="맑은 고딕"/>
                          <a:cs typeface="Times New Roman"/>
                        </a:rPr>
                        <a:t>	&lt;!-- </a:t>
                      </a: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문서 본문 종료</a:t>
                      </a: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 --&gt;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&lt;/html&gt;			</a:t>
                      </a:r>
                      <a:r>
                        <a:rPr lang="en-US" sz="1600" kern="0" smtClean="0">
                          <a:latin typeface="맑은 고딕"/>
                          <a:ea typeface="맑은 고딕"/>
                          <a:cs typeface="Times New Roman"/>
                        </a:rPr>
                        <a:t>	&lt;!-- </a:t>
                      </a: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HTML5 </a:t>
                      </a: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문서의 끝</a:t>
                      </a: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 --&gt;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496620" y="0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1.HTML5 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개요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p.47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ko-KR" smtClean="0"/>
              <a:t>문서 작성과 실행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ko-KR" smtClean="0"/>
              <a:t>예제</a:t>
            </a:r>
            <a:r>
              <a:rPr lang="en-US" altLang="ko-KR" smtClean="0"/>
              <a:t>2-1] 'html5-tag.html' </a:t>
            </a:r>
            <a:r>
              <a:rPr lang="ko-KR" altLang="ko-KR" smtClean="0"/>
              <a:t>문서</a:t>
            </a:r>
            <a:endParaRPr lang="en-US" altLang="ko-KR" smtClean="0"/>
          </a:p>
          <a:p>
            <a:pPr lvl="1"/>
            <a:r>
              <a:rPr lang="ko-KR" altLang="ko-KR" smtClean="0"/>
              <a:t>메모장을 사용하여 작성</a:t>
            </a:r>
            <a:endParaRPr lang="en-US" altLang="ko-KR" smtClean="0"/>
          </a:p>
          <a:p>
            <a:pPr lvl="1"/>
            <a:r>
              <a:rPr lang="ko-KR" altLang="ko-KR" smtClean="0"/>
              <a:t>크롬 브라우저를 통해 해석되어 표시</a:t>
            </a:r>
            <a:endParaRPr lang="en-US" altLang="ko-KR" smtClean="0"/>
          </a:p>
          <a:p>
            <a:pPr lvl="1"/>
            <a:r>
              <a:rPr lang="en-US" altLang="ko-KR" smtClean="0"/>
              <a:t>HTML5 </a:t>
            </a:r>
            <a:r>
              <a:rPr lang="ko-KR" altLang="ko-KR" smtClean="0"/>
              <a:t>문서 저장시 파일의 인코딩 형식을 </a:t>
            </a:r>
            <a:r>
              <a:rPr lang="en-US" altLang="ko-KR" smtClean="0"/>
              <a:t>'utf-8'</a:t>
            </a:r>
            <a:r>
              <a:rPr lang="ko-KR" altLang="ko-KR" smtClean="0"/>
              <a:t>로 설정하도록 한다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/>
            <a:endParaRPr lang="ko-KR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</p:txBody>
      </p:sp>
      <p:pic>
        <p:nvPicPr>
          <p:cNvPr id="5" name="그림 4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272480" y="2708920"/>
            <a:ext cx="4824535" cy="31683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496620" y="0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1.HTML5 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개요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p.48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4" name="그림 3"/>
          <p:cNvPicPr/>
          <p:nvPr/>
        </p:nvPicPr>
        <p:blipFill>
          <a:blip r:embed="rId3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4664968" y="3140968"/>
            <a:ext cx="5112568" cy="223224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1.2 HTML5</a:t>
            </a:r>
            <a:r>
              <a:rPr lang="ko-KR" altLang="ko-KR" b="1" smtClean="0"/>
              <a:t>의 기본 요소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ko-KR" smtClean="0"/>
              <a:t>표</a:t>
            </a:r>
            <a:r>
              <a:rPr lang="en-US" altLang="ko-KR" smtClean="0"/>
              <a:t> 2-1] HTML5</a:t>
            </a:r>
            <a:r>
              <a:rPr lang="ko-KR" altLang="en-US" smtClean="0"/>
              <a:t>의</a:t>
            </a:r>
            <a:r>
              <a:rPr lang="en-US" altLang="ko-KR" smtClean="0"/>
              <a:t>  5</a:t>
            </a:r>
            <a:r>
              <a:rPr lang="ko-KR" altLang="en-US" smtClean="0"/>
              <a:t>가지 </a:t>
            </a:r>
            <a:r>
              <a:rPr lang="ko-KR" altLang="ko-KR" smtClean="0"/>
              <a:t>기본 요소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04528" y="1484785"/>
          <a:ext cx="7704856" cy="4056450"/>
        </p:xfrm>
        <a:graphic>
          <a:graphicData uri="http://schemas.openxmlformats.org/drawingml/2006/table">
            <a:tbl>
              <a:tblPr/>
              <a:tblGrid>
                <a:gridCol w="1629681"/>
                <a:gridCol w="3670331"/>
                <a:gridCol w="2404844"/>
              </a:tblGrid>
              <a:tr h="300033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요소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의미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코드 예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912101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태그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(tag)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‘&lt;’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와 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’&gt;’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로 둘러싸인 문자열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시작태그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(&lt; &gt;)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와 종료태그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(&lt;/ &gt;)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로 구성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문서 표현 방식을 지시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endParaRPr lang="en-US" sz="1400" kern="0">
                        <a:highlight>
                          <a:srgbClr val="C0C0C0"/>
                        </a:highlight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highlight>
                            <a:srgbClr val="C0C0C0"/>
                          </a:highlight>
                          <a:latin typeface="맑은 고딕"/>
                          <a:ea typeface="맑은 고딕"/>
                          <a:cs typeface="Times New Roman"/>
                        </a:rPr>
                        <a:t>&lt;title&gt;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웹문서내용</a:t>
                      </a:r>
                      <a:r>
                        <a:rPr lang="en-US" sz="1400" kern="0">
                          <a:highlight>
                            <a:srgbClr val="C0C0C0"/>
                          </a:highlight>
                          <a:latin typeface="맑은 고딕"/>
                          <a:ea typeface="맑은 고딕"/>
                          <a:cs typeface="Times New Roman"/>
                        </a:rPr>
                        <a:t>&lt;/title&gt;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6051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내용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(content)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태그로 둘러싸인 문자열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&lt;title&gt;</a:t>
                      </a:r>
                      <a:r>
                        <a:rPr lang="ko-KR" sz="1400" kern="0">
                          <a:highlight>
                            <a:srgbClr val="C0C0C0"/>
                          </a:highlight>
                          <a:latin typeface="맑은 고딕"/>
                          <a:ea typeface="맑은 고딕"/>
                          <a:cs typeface="Times New Roman"/>
                        </a:rPr>
                        <a:t>웹문서내용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&lt;/title&gt;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0126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엘리먼트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(element)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태그와 내용을 포함한 전체 문자열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HTML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문서의 기본 구성 단위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상위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엘리먼트 안에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 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하위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엘리먼트가 계층적으로 포함될 수 있음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endParaRPr lang="en-US" sz="1400" kern="0">
                        <a:highlight>
                          <a:srgbClr val="C0C0C0"/>
                        </a:highlight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highlight>
                            <a:srgbClr val="C0C0C0"/>
                          </a:highlight>
                          <a:latin typeface="맑은 고딕"/>
                          <a:ea typeface="맑은 고딕"/>
                          <a:cs typeface="Times New Roman"/>
                        </a:rPr>
                        <a:t>&lt;title&gt;</a:t>
                      </a:r>
                      <a:r>
                        <a:rPr lang="ko-KR" sz="1400" kern="0">
                          <a:highlight>
                            <a:srgbClr val="C0C0C0"/>
                          </a:highlight>
                          <a:latin typeface="맑은 고딕"/>
                          <a:ea typeface="맑은 고딕"/>
                          <a:cs typeface="Times New Roman"/>
                        </a:rPr>
                        <a:t>웹문서내용</a:t>
                      </a:r>
                      <a:r>
                        <a:rPr lang="en-US" sz="1400" kern="0">
                          <a:highlight>
                            <a:srgbClr val="C0C0C0"/>
                          </a:highlight>
                          <a:latin typeface="맑은 고딕"/>
                          <a:ea typeface="맑은 고딕"/>
                          <a:cs typeface="Times New Roman"/>
                        </a:rPr>
                        <a:t>&lt;title&gt;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88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속성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(attribute)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엘리먼트의 상세한 표현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기능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설정 사항을 지시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시작 태그 안에 사용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&lt;title </a:t>
                      </a:r>
                      <a:r>
                        <a:rPr lang="en-US" sz="1400" kern="0">
                          <a:highlight>
                            <a:srgbClr val="C0C0C0"/>
                          </a:highlight>
                          <a:latin typeface="맑은 고딕"/>
                          <a:ea typeface="맑은 고딕"/>
                          <a:cs typeface="Times New Roman"/>
                        </a:rPr>
                        <a:t>color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="red"&gt;&lt;/title&gt;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6051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속성값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(value)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속성값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(' '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또는 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" "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로 감싸야 함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&lt;title color="</a:t>
                      </a:r>
                      <a:r>
                        <a:rPr lang="en-US" sz="1400" kern="0">
                          <a:highlight>
                            <a:srgbClr val="C0C0C0"/>
                          </a:highlight>
                          <a:latin typeface="맑은 고딕"/>
                          <a:ea typeface="맑은 고딕"/>
                          <a:cs typeface="Times New Roman"/>
                        </a:rPr>
                        <a:t>red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"&gt;&lt;/title&gt;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496620" y="0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1.HTML5 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개요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p.50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mtClean="0"/>
              <a:t>엘리먼트</a:t>
            </a:r>
            <a:r>
              <a:rPr lang="en-US" altLang="ko-KR" smtClean="0"/>
              <a:t> </a:t>
            </a:r>
            <a:r>
              <a:rPr lang="ko-KR" altLang="en-US" smtClean="0"/>
              <a:t>형식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엘리먼트</a:t>
            </a:r>
            <a:endParaRPr lang="en-US" altLang="ko-KR" smtClean="0"/>
          </a:p>
          <a:p>
            <a:pPr lvl="1"/>
            <a:r>
              <a:rPr lang="en-US" altLang="ko-KR" smtClean="0"/>
              <a:t>HTML5 </a:t>
            </a:r>
            <a:r>
              <a:rPr lang="ko-KR" altLang="ko-KR" smtClean="0"/>
              <a:t>문서는 기본적으로 엘리먼트들의 모임</a:t>
            </a:r>
            <a:endParaRPr lang="en-US" altLang="ko-KR" smtClean="0"/>
          </a:p>
          <a:p>
            <a:pPr lvl="1"/>
            <a:r>
              <a:rPr lang="ko-KR" altLang="ko-KR" smtClean="0"/>
              <a:t>하나의 웹 문서는 다양한 유형의 엘리먼트 조각으로 분리될 수 있</a:t>
            </a:r>
            <a:r>
              <a:rPr lang="ko-KR" altLang="en-US" smtClean="0"/>
              <a:t>음</a:t>
            </a:r>
            <a:endParaRPr lang="en-US" altLang="ko-KR" smtClean="0"/>
          </a:p>
          <a:p>
            <a:pPr lvl="1"/>
            <a:r>
              <a:rPr lang="ko-KR" altLang="ko-KR" smtClean="0"/>
              <a:t>엘리먼트</a:t>
            </a:r>
            <a:r>
              <a:rPr lang="en-US" altLang="ko-KR" smtClean="0"/>
              <a:t> </a:t>
            </a:r>
            <a:r>
              <a:rPr lang="ko-KR" altLang="en-US" smtClean="0"/>
              <a:t>명세</a:t>
            </a:r>
            <a:r>
              <a:rPr lang="ko-KR" altLang="ko-KR" smtClean="0"/>
              <a:t> 형식</a:t>
            </a:r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2-4] &lt;html&gt; </a:t>
            </a:r>
            <a:r>
              <a:rPr lang="ko-KR" altLang="ko-KR" smtClean="0"/>
              <a:t>엘리먼트의 구성 요소</a:t>
            </a:r>
          </a:p>
          <a:p>
            <a:endParaRPr lang="ko-KR" altLang="ko-KR" smtClean="0"/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92560" y="2420888"/>
          <a:ext cx="6508001" cy="612706"/>
        </p:xfrm>
        <a:graphic>
          <a:graphicData uri="http://schemas.openxmlformats.org/drawingml/2006/table">
            <a:tbl>
              <a:tblPr/>
              <a:tblGrid>
                <a:gridCol w="6508001"/>
              </a:tblGrid>
              <a:tr h="612706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시작태그 속성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1="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속성값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1" . . .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속성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n="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속성값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n"&gt;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내용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 &lt;/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종료태그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pic>
        <p:nvPicPr>
          <p:cNvPr id="5" name="그림 4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1280592" y="3933056"/>
            <a:ext cx="4104456" cy="26369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496620" y="0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1.HTML5 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개요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p.50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mtClean="0"/>
              <a:t>태그와 엘리먼트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en-US" smtClean="0"/>
              <a:t>혼란발생 </a:t>
            </a:r>
            <a:r>
              <a:rPr lang="en-US" altLang="ko-KR" smtClean="0"/>
              <a:t>=&gt; </a:t>
            </a:r>
            <a:r>
              <a:rPr lang="ko-KR" altLang="ko-KR" smtClean="0"/>
              <a:t>내용은 문서마다 다르지만 관련된 태그는 한정되어 반복 사용되므로 엘리먼트를 지칭할 때 태그 명을 주로 사용하</a:t>
            </a:r>
            <a:r>
              <a:rPr lang="ko-KR" altLang="en-US" smtClean="0"/>
              <a:t>기 때문</a:t>
            </a:r>
            <a:endParaRPr lang="en-US" altLang="ko-KR" smtClean="0"/>
          </a:p>
          <a:p>
            <a:pPr latinLnBrk="0"/>
            <a:endParaRPr lang="en-US" altLang="ko-KR" smtClean="0"/>
          </a:p>
          <a:p>
            <a:pPr latinLnBrk="0"/>
            <a:r>
              <a:rPr lang="ko-KR" altLang="ko-KR" smtClean="0"/>
              <a:t>태그</a:t>
            </a:r>
            <a:r>
              <a:rPr lang="en-US" altLang="ko-KR" smtClean="0"/>
              <a:t>(tag)</a:t>
            </a:r>
          </a:p>
          <a:p>
            <a:pPr lvl="1" latinLnBrk="0"/>
            <a:r>
              <a:rPr lang="ko-KR" altLang="ko-KR" smtClean="0"/>
              <a:t>웹 브라우저가 해석해야 할 대상</a:t>
            </a:r>
            <a:endParaRPr lang="en-US" altLang="ko-KR" smtClean="0"/>
          </a:p>
          <a:p>
            <a:pPr lvl="1"/>
            <a:r>
              <a:rPr lang="ko-KR" altLang="ko-KR" smtClean="0"/>
              <a:t>엘리먼트의 시작과 끝을 지정</a:t>
            </a:r>
            <a:r>
              <a:rPr lang="ko-KR" altLang="en-US" smtClean="0"/>
              <a:t>하는 </a:t>
            </a:r>
            <a:r>
              <a:rPr lang="ko-KR" altLang="ko-KR" smtClean="0"/>
              <a:t>엘리먼트 구성 요소 중의 하나</a:t>
            </a:r>
            <a:endParaRPr lang="en-US" altLang="ko-KR" smtClean="0"/>
          </a:p>
          <a:p>
            <a:pPr lvl="1"/>
            <a:r>
              <a:rPr lang="ko-KR" altLang="ko-KR" smtClean="0"/>
              <a:t>엘리먼트 내용에 대한 의미나 역할을 표현하는 일종의 </a:t>
            </a:r>
            <a:r>
              <a:rPr lang="en-US" altLang="ko-KR" smtClean="0"/>
              <a:t>'</a:t>
            </a:r>
            <a:r>
              <a:rPr lang="ko-KR" altLang="ko-KR" smtClean="0"/>
              <a:t>명령어</a:t>
            </a:r>
            <a:r>
              <a:rPr lang="en-US" altLang="ko-KR" smtClean="0"/>
              <a:t>‘</a:t>
            </a:r>
          </a:p>
          <a:p>
            <a:pPr lvl="1" latinLnBrk="0"/>
            <a:endParaRPr lang="en-US" altLang="ko-KR" smtClean="0"/>
          </a:p>
          <a:p>
            <a:pPr latinLnBrk="0"/>
            <a:r>
              <a:rPr lang="ko-KR" altLang="ko-KR" smtClean="0"/>
              <a:t>엘리먼트</a:t>
            </a:r>
            <a:r>
              <a:rPr lang="en-US" altLang="ko-KR" smtClean="0"/>
              <a:t>(element)</a:t>
            </a:r>
          </a:p>
          <a:p>
            <a:pPr lvl="1" latinLnBrk="0"/>
            <a:r>
              <a:rPr lang="ko-KR" altLang="ko-KR" smtClean="0"/>
              <a:t>문서의 논리적인 구성 요소</a:t>
            </a:r>
            <a:endParaRPr lang="en-US" altLang="ko-KR" smtClean="0"/>
          </a:p>
          <a:p>
            <a:pPr lvl="1" latinLnBrk="0"/>
            <a:r>
              <a:rPr lang="ko-KR" altLang="ko-KR" smtClean="0"/>
              <a:t>서로 관련된 태그 조각과 내용 조각들의 조합</a:t>
            </a:r>
            <a:endParaRPr lang="en-US" altLang="ko-KR" smtClean="0"/>
          </a:p>
          <a:p>
            <a:pPr lvl="1" latinLnBrk="0"/>
            <a:endParaRPr lang="en-US" altLang="ko-KR" smtClean="0"/>
          </a:p>
          <a:p>
            <a:pPr latinLnBrk="0"/>
            <a:r>
              <a:rPr lang="ko-KR" altLang="ko-KR" smtClean="0"/>
              <a:t>태그는 </a:t>
            </a:r>
            <a:r>
              <a:rPr lang="en-US" altLang="ko-KR" smtClean="0"/>
              <a:t>'</a:t>
            </a:r>
            <a:r>
              <a:rPr lang="ko-KR" altLang="ko-KR" smtClean="0"/>
              <a:t>형식</a:t>
            </a:r>
            <a:r>
              <a:rPr lang="en-US" altLang="ko-KR" smtClean="0"/>
              <a:t>'</a:t>
            </a:r>
            <a:r>
              <a:rPr lang="ko-KR" altLang="ko-KR" smtClean="0"/>
              <a:t>을</a:t>
            </a:r>
            <a:r>
              <a:rPr lang="en-US" altLang="ko-KR" smtClean="0"/>
              <a:t>, </a:t>
            </a:r>
            <a:r>
              <a:rPr lang="ko-KR" altLang="ko-KR" smtClean="0"/>
              <a:t>엘리먼트는 </a:t>
            </a:r>
            <a:r>
              <a:rPr lang="en-US" altLang="ko-KR" smtClean="0"/>
              <a:t>'</a:t>
            </a:r>
            <a:r>
              <a:rPr lang="ko-KR" altLang="ko-KR" smtClean="0"/>
              <a:t>형식</a:t>
            </a:r>
            <a:r>
              <a:rPr lang="en-US" altLang="ko-KR" smtClean="0"/>
              <a:t>+</a:t>
            </a:r>
            <a:r>
              <a:rPr lang="ko-KR" altLang="ko-KR" smtClean="0"/>
              <a:t>내용</a:t>
            </a:r>
            <a:r>
              <a:rPr lang="en-US" altLang="ko-KR" smtClean="0"/>
              <a:t>'</a:t>
            </a:r>
            <a:r>
              <a:rPr lang="ko-KR" altLang="ko-KR" smtClean="0"/>
              <a:t>을 의미</a:t>
            </a:r>
            <a:endParaRPr lang="en-US" altLang="ko-KR" smtClean="0"/>
          </a:p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496620" y="0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1.HTML5 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개요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p.50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1.3 HTML5 </a:t>
            </a:r>
            <a:r>
              <a:rPr lang="ko-KR" altLang="ko-KR" b="1" smtClean="0"/>
              <a:t>마크업 명세 규칙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0"/>
            <a:r>
              <a:rPr lang="ko-KR" altLang="ko-KR" smtClean="0"/>
              <a:t>엘리먼트의 맨 앞에 시작 태그가 위치하며 종료 태그가 맨 끝에 위치</a:t>
            </a:r>
            <a:endParaRPr lang="en-US" altLang="ko-KR" smtClean="0"/>
          </a:p>
          <a:p>
            <a:pPr lvl="0" latinLnBrk="0"/>
            <a:r>
              <a:rPr lang="ko-KR" altLang="ko-KR" smtClean="0"/>
              <a:t>태그는 엘리먼트  내용을 감싸는 역할</a:t>
            </a:r>
            <a:r>
              <a:rPr lang="en-US" altLang="ko-KR" smtClean="0"/>
              <a:t> </a:t>
            </a:r>
            <a:endParaRPr lang="ko-KR" altLang="ko-KR" smtClean="0"/>
          </a:p>
          <a:p>
            <a:pPr lvl="0" latinLnBrk="0"/>
            <a:r>
              <a:rPr lang="ko-KR" altLang="ko-KR" smtClean="0"/>
              <a:t>태그는 보통 시작 태그와 종료 태그의 쌍으로 명세</a:t>
            </a:r>
          </a:p>
          <a:p>
            <a:pPr lvl="0" latinLnBrk="0"/>
            <a:r>
              <a:rPr lang="ko-KR" altLang="ko-KR" smtClean="0"/>
              <a:t>태그 이름은 대소문자를 구분하지 않</a:t>
            </a:r>
            <a:r>
              <a:rPr lang="ko-KR" altLang="en-US" smtClean="0"/>
              <a:t>음</a:t>
            </a:r>
            <a:endParaRPr lang="ko-KR" altLang="ko-KR" smtClean="0"/>
          </a:p>
          <a:p>
            <a:pPr lvl="0" latinLnBrk="0"/>
            <a:r>
              <a:rPr lang="ko-KR" altLang="ko-KR" smtClean="0"/>
              <a:t>엘리먼트 안에 또 다른 엘리먼트가 포함될 수 있</a:t>
            </a:r>
            <a:r>
              <a:rPr lang="ko-KR" altLang="en-US" smtClean="0"/>
              <a:t>음</a:t>
            </a:r>
            <a:r>
              <a:rPr lang="en-US" altLang="ko-KR" smtClean="0"/>
              <a:t>(</a:t>
            </a:r>
            <a:r>
              <a:rPr lang="ko-KR" altLang="ko-KR" smtClean="0"/>
              <a:t>엘리먼트 간에 상위 엘리먼트</a:t>
            </a:r>
            <a:r>
              <a:rPr lang="en-US" altLang="ko-KR" smtClean="0"/>
              <a:t>(</a:t>
            </a:r>
            <a:r>
              <a:rPr lang="ko-KR" altLang="ko-KR" smtClean="0"/>
              <a:t>태그</a:t>
            </a:r>
            <a:r>
              <a:rPr lang="en-US" altLang="ko-KR" smtClean="0"/>
              <a:t>)</a:t>
            </a:r>
            <a:r>
              <a:rPr lang="ko-KR" altLang="ko-KR" smtClean="0"/>
              <a:t>와 하위 엘리먼트</a:t>
            </a:r>
            <a:r>
              <a:rPr lang="en-US" altLang="ko-KR" smtClean="0"/>
              <a:t>(</a:t>
            </a:r>
            <a:r>
              <a:rPr lang="ko-KR" altLang="ko-KR" smtClean="0"/>
              <a:t>태그</a:t>
            </a:r>
            <a:r>
              <a:rPr lang="en-US" altLang="ko-KR" smtClean="0"/>
              <a:t>)</a:t>
            </a:r>
            <a:r>
              <a:rPr lang="ko-KR" altLang="ko-KR" smtClean="0"/>
              <a:t>의 계층 관계가 존재</a:t>
            </a:r>
            <a:r>
              <a:rPr lang="en-US" altLang="ko-KR" smtClean="0"/>
              <a:t> )</a:t>
            </a:r>
          </a:p>
          <a:p>
            <a:pPr lvl="0" latinLnBrk="0"/>
            <a:r>
              <a:rPr lang="ko-KR" altLang="ko-KR" smtClean="0"/>
              <a:t>태그들은 서로 겹치지 않</a:t>
            </a:r>
            <a:r>
              <a:rPr lang="ko-KR" altLang="en-US" smtClean="0"/>
              <a:t>게</a:t>
            </a:r>
            <a:r>
              <a:rPr lang="en-US" altLang="ko-KR" smtClean="0"/>
              <a:t> </a:t>
            </a:r>
            <a:r>
              <a:rPr lang="ko-KR" altLang="ko-KR" smtClean="0"/>
              <a:t>모든 하위 태그들이 열렸다 닫혀야만 상위 태그가 닫힐 수 있</a:t>
            </a:r>
            <a:r>
              <a:rPr lang="ko-KR" altLang="en-US" smtClean="0"/>
              <a:t>음</a:t>
            </a:r>
            <a:endParaRPr lang="ko-KR" altLang="ko-KR" smtClean="0"/>
          </a:p>
          <a:p>
            <a:pPr lvl="0" latinLnBrk="0"/>
            <a:r>
              <a:rPr lang="ko-KR" altLang="ko-KR" smtClean="0"/>
              <a:t>주석은 </a:t>
            </a:r>
            <a:r>
              <a:rPr lang="en-US" altLang="ko-KR" smtClean="0"/>
              <a:t>'&lt;!--'</a:t>
            </a:r>
            <a:r>
              <a:rPr lang="ko-KR" altLang="ko-KR" smtClean="0"/>
              <a:t>와 </a:t>
            </a:r>
            <a:r>
              <a:rPr lang="en-US" altLang="ko-KR" smtClean="0"/>
              <a:t>'--&gt;' </a:t>
            </a:r>
            <a:r>
              <a:rPr lang="ko-KR" altLang="ko-KR" smtClean="0"/>
              <a:t>사이에 입력</a:t>
            </a:r>
          </a:p>
          <a:p>
            <a:pPr lvl="0" latinLnBrk="0"/>
            <a:r>
              <a:rPr lang="ko-KR" altLang="ko-KR" smtClean="0"/>
              <a:t>속성은 시작 태그 안에 위치하며 속성이름과 속성값</a:t>
            </a:r>
            <a:r>
              <a:rPr lang="en-US" altLang="ko-KR" smtClean="0"/>
              <a:t>(</a:t>
            </a:r>
            <a:r>
              <a:rPr lang="ko-KR" altLang="ko-KR" smtClean="0"/>
              <a:t>큰 따옴표</a:t>
            </a:r>
            <a:r>
              <a:rPr lang="en-US" altLang="ko-KR" smtClean="0"/>
              <a:t>(" ") </a:t>
            </a:r>
            <a:r>
              <a:rPr lang="ko-KR" altLang="ko-KR" smtClean="0"/>
              <a:t>안</a:t>
            </a:r>
            <a:r>
              <a:rPr lang="en-US" altLang="ko-KR" smtClean="0"/>
              <a:t>)</a:t>
            </a:r>
            <a:r>
              <a:rPr lang="ko-KR" altLang="ko-KR" smtClean="0"/>
              <a:t> 명세</a:t>
            </a:r>
            <a:r>
              <a:rPr lang="en-US" altLang="ko-KR" smtClean="0"/>
              <a:t> </a:t>
            </a:r>
            <a:endParaRPr lang="ko-KR" altLang="ko-KR" smtClean="0"/>
          </a:p>
          <a:p>
            <a:pPr lvl="0" latinLnBrk="0"/>
            <a:r>
              <a:rPr lang="ko-KR" altLang="ko-KR" smtClean="0"/>
              <a:t>엘리먼트는 속성을 여러 개를 가질 수 있</a:t>
            </a:r>
            <a:r>
              <a:rPr lang="ko-KR" altLang="en-US" smtClean="0"/>
              <a:t>음</a:t>
            </a:r>
            <a:endParaRPr lang="ko-KR" altLang="ko-KR" smtClean="0"/>
          </a:p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513452" y="0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1.HTML5 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개요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p.51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endMicroTemplate_ext">
  <a:themeElements>
    <a:clrScheme name="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FF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AAAA"/>
      </a:accent5>
      <a:accent6>
        <a:srgbClr val="000000"/>
      </a:accent6>
      <a:hlink>
        <a:srgbClr val="777777"/>
      </a:hlink>
      <a:folHlink>
        <a:srgbClr val="C0C0C0"/>
      </a:folHlink>
    </a:clrScheme>
    <a:fontScheme name="TrendMicroTemplate_ext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TrendMicroTemplate_ex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endMicroTemplate_ex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2801</TotalTime>
  <Words>2599</Words>
  <Application>Microsoft Office PowerPoint</Application>
  <PresentationFormat>A4 용지(210x297mm)</PresentationFormat>
  <Paragraphs>491</Paragraphs>
  <Slides>34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5" baseType="lpstr">
      <vt:lpstr>TrendMicroTemplate_ext</vt:lpstr>
      <vt:lpstr>슬라이드 1</vt:lpstr>
      <vt:lpstr>슬라이드 2</vt:lpstr>
      <vt:lpstr>1.1 HTML5 문서</vt:lpstr>
      <vt:lpstr>HTML5 문서 예</vt:lpstr>
      <vt:lpstr>HTML5 문서 작성과 실행 </vt:lpstr>
      <vt:lpstr>1.2 HTML5의 기본 요소</vt:lpstr>
      <vt:lpstr>엘리먼트 형식</vt:lpstr>
      <vt:lpstr>태그와 엘리먼트</vt:lpstr>
      <vt:lpstr>1.3 HTML5 마크업 명세 규칙</vt:lpstr>
      <vt:lpstr>엔티티(entity) 코드</vt:lpstr>
      <vt:lpstr>2.1 HTML5 기본 태그</vt:lpstr>
      <vt:lpstr>2.2 글자 태그</vt:lpstr>
      <vt:lpstr>[예제2-2] HTML5 글자태그 적용하기</vt:lpstr>
      <vt:lpstr>2.3 목록 태그</vt:lpstr>
      <vt:lpstr>2.4 링크 태그</vt:lpstr>
      <vt:lpstr>2.5 테이블 태그</vt:lpstr>
      <vt:lpstr>[예제2-3] HTML5 목록/링크/테이블 태그 적용하기</vt:lpstr>
      <vt:lpstr>3.1 이미지 관련 태그</vt:lpstr>
      <vt:lpstr>[예제2-4] HTML5 이미지태그 적용하기</vt:lpstr>
      <vt:lpstr>3.2 오디오 관련 태그</vt:lpstr>
      <vt:lpstr>&lt;audio&gt; 태그</vt:lpstr>
      <vt:lpstr>오디오 소스 태그</vt:lpstr>
      <vt:lpstr>3.3 비디오 관련 태그</vt:lpstr>
      <vt:lpstr>&lt;video&gt; 태그</vt:lpstr>
      <vt:lpstr>비디오 소스 태그</vt:lpstr>
      <vt:lpstr>[예제2-5] HTML5 미디어 태그 적용하기</vt:lpstr>
      <vt:lpstr>4.1 공간 분할 태그</vt:lpstr>
      <vt:lpstr>공간 분할 태그의 표시 형식</vt:lpstr>
      <vt:lpstr>공간 분할 형식</vt:lpstr>
      <vt:lpstr>4.2 시맨틱 태그</vt:lpstr>
      <vt:lpstr>시맨틱 태그</vt:lpstr>
      <vt:lpstr>4.3 HTML5 레이아웃의 변화</vt:lpstr>
      <vt:lpstr>레이아웃 방식 비교</vt:lpstr>
      <vt:lpstr>4.4 시맨틱 레이아웃 작성하기</vt:lpstr>
    </vt:vector>
  </TitlesOfParts>
  <Manager>syhong</Manager>
  <Company>한빛미디어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웹프로그래밍응용</dc:title>
  <dc:creator>sjpark</dc:creator>
  <cp:lastModifiedBy>Registered User</cp:lastModifiedBy>
  <cp:revision>269</cp:revision>
  <dcterms:created xsi:type="dcterms:W3CDTF">2003-11-10T10:03:08Z</dcterms:created>
  <dcterms:modified xsi:type="dcterms:W3CDTF">2017-02-02T12:31:08Z</dcterms:modified>
</cp:coreProperties>
</file>