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338" r:id="rId2"/>
    <p:sldId id="382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5" r:id="rId19"/>
    <p:sldId id="354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76" r:id="rId41"/>
    <p:sldId id="377" r:id="rId42"/>
    <p:sldId id="378" r:id="rId43"/>
    <p:sldId id="379" r:id="rId44"/>
    <p:sldId id="380" r:id="rId45"/>
    <p:sldId id="381" r:id="rId46"/>
  </p:sldIdLst>
  <p:sldSz cx="9906000" cy="6858000" type="A4"/>
  <p:notesSz cx="6797675" cy="9926638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</p:showPr>
  <p:clrMru>
    <a:srgbClr val="008080"/>
    <a:srgbClr val="FF3399"/>
    <a:srgbClr val="FF6600"/>
    <a:srgbClr val="84D6AD"/>
    <a:srgbClr val="009999"/>
    <a:srgbClr val="CCECFF"/>
    <a:srgbClr val="3A3016"/>
    <a:srgbClr val="067013"/>
    <a:srgbClr val="022406"/>
    <a:srgbClr val="CAF96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0" autoAdjust="0"/>
    <p:restoredTop sz="94660"/>
  </p:normalViewPr>
  <p:slideViewPr>
    <p:cSldViewPr>
      <p:cViewPr varScale="1">
        <p:scale>
          <a:sx n="100" d="100"/>
          <a:sy n="100" d="100"/>
        </p:scale>
        <p:origin x="-444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766" cy="49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911" y="0"/>
            <a:ext cx="2945765" cy="49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942"/>
            <a:ext cx="2945766" cy="49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911" y="9430942"/>
            <a:ext cx="2945765" cy="49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3425" y="423863"/>
            <a:ext cx="537368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6040" y="4458860"/>
            <a:ext cx="6417705" cy="526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7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864768" y="3287369"/>
            <a:ext cx="6062364" cy="861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en-US" altLang="ko-KR" sz="48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CSS3 </a:t>
            </a:r>
            <a:r>
              <a:rPr lang="ko-KR" altLang="en-US" sz="48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기초 다지기</a:t>
            </a:r>
            <a:endParaRPr lang="ko-KR" altLang="en-US" sz="4800" b="1">
              <a:solidFill>
                <a:srgbClr val="00808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2640" y="2348880"/>
            <a:ext cx="208823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dist"/>
            <a:r>
              <a:rPr lang="en-US" altLang="ko-KR" sz="5400" b="1" cap="all" spc="-200" smtClean="0">
                <a:ln w="0"/>
                <a:solidFill>
                  <a:schemeClr val="accent5">
                    <a:lumMod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CH 03</a:t>
            </a:r>
            <a:endParaRPr lang="ko-KR" altLang="en-US" sz="5400" b="1" cap="all" spc="-200">
              <a:ln w="0"/>
              <a:solidFill>
                <a:schemeClr val="accent5">
                  <a:lumMod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기본 선택자 유형</a:t>
            </a:r>
            <a:r>
              <a:rPr lang="en-US" altLang="ko-KR" b="1" smtClean="0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아이디 선택자</a:t>
            </a:r>
            <a:r>
              <a:rPr lang="en-US" altLang="ko-KR" smtClean="0"/>
              <a:t>(ID  selector)</a:t>
            </a:r>
          </a:p>
          <a:p>
            <a:pPr lvl="1"/>
            <a:r>
              <a:rPr lang="ko-KR" altLang="ko-KR" smtClean="0"/>
              <a:t>보통 고유한</a:t>
            </a:r>
            <a:r>
              <a:rPr lang="en-US" altLang="ko-KR" smtClean="0"/>
              <a:t> id </a:t>
            </a:r>
            <a:r>
              <a:rPr lang="ko-KR" altLang="ko-KR" smtClean="0"/>
              <a:t>속성값을 가지고 있는 태그 하나만을 선택</a:t>
            </a:r>
            <a:endParaRPr lang="en-US" altLang="ko-KR" smtClean="0"/>
          </a:p>
          <a:p>
            <a:pPr lvl="1"/>
            <a:r>
              <a:rPr lang="ko-KR" altLang="ko-KR" smtClean="0"/>
              <a:t>선택자로</a:t>
            </a:r>
            <a:r>
              <a:rPr lang="en-US" altLang="ko-KR" smtClean="0"/>
              <a:t> '#' </a:t>
            </a:r>
            <a:r>
              <a:rPr lang="ko-KR" altLang="ko-KR" smtClean="0"/>
              <a:t>기호를 앞에 붙여</a:t>
            </a:r>
            <a:r>
              <a:rPr lang="en-US" altLang="ko-KR" smtClean="0"/>
              <a:t> id </a:t>
            </a:r>
            <a:r>
              <a:rPr lang="ko-KR" altLang="ko-KR" smtClean="0"/>
              <a:t>속성값을 명세</a:t>
            </a:r>
            <a:endParaRPr lang="en-US" altLang="ko-KR" smtClean="0"/>
          </a:p>
          <a:p>
            <a:pPr lvl="1"/>
            <a:r>
              <a:rPr lang="ko-KR" altLang="ko-KR" smtClean="0"/>
              <a:t>태그 이름이 같더라도</a:t>
            </a:r>
            <a:r>
              <a:rPr lang="en-US" altLang="ko-KR" smtClean="0"/>
              <a:t> id </a:t>
            </a:r>
            <a:r>
              <a:rPr lang="ko-KR" altLang="ko-KR" smtClean="0"/>
              <a:t>값으로 구별하여 스타일을 적용하고자 할 때 사용</a:t>
            </a:r>
            <a:endParaRPr lang="en-US" altLang="ko-KR" smtClean="0"/>
          </a:p>
          <a:p>
            <a:r>
              <a:rPr lang="ko-KR" altLang="ko-KR" smtClean="0"/>
              <a:t>클래스 선택자</a:t>
            </a:r>
            <a:r>
              <a:rPr lang="en-US" altLang="ko-KR" smtClean="0"/>
              <a:t>(class selector)</a:t>
            </a:r>
          </a:p>
          <a:p>
            <a:pPr lvl="1"/>
            <a:r>
              <a:rPr lang="ko-KR" altLang="ko-KR" smtClean="0"/>
              <a:t>특정</a:t>
            </a:r>
            <a:r>
              <a:rPr lang="en-US" altLang="ko-KR" smtClean="0"/>
              <a:t> class </a:t>
            </a:r>
            <a:r>
              <a:rPr lang="ko-KR" altLang="ko-KR" smtClean="0"/>
              <a:t>속성값을 가지고 있는 여러 태그들에 스타일을 적용하기 위해 사용</a:t>
            </a:r>
            <a:endParaRPr lang="en-US" altLang="ko-KR" smtClean="0"/>
          </a:p>
          <a:p>
            <a:pPr lvl="1"/>
            <a:r>
              <a:rPr lang="ko-KR" altLang="ko-KR" smtClean="0"/>
              <a:t>선택자로</a:t>
            </a:r>
            <a:r>
              <a:rPr lang="en-US" altLang="ko-KR" smtClean="0"/>
              <a:t> '.' </a:t>
            </a:r>
            <a:r>
              <a:rPr lang="ko-KR" altLang="ko-KR" smtClean="0"/>
              <a:t>기호를 앞에 붙여</a:t>
            </a:r>
            <a:r>
              <a:rPr lang="en-US" altLang="ko-KR" smtClean="0"/>
              <a:t> class </a:t>
            </a:r>
            <a:r>
              <a:rPr lang="ko-KR" altLang="ko-KR" smtClean="0"/>
              <a:t>속성값을 명세</a:t>
            </a:r>
            <a:endParaRPr lang="en-US" altLang="ko-KR" smtClean="0"/>
          </a:p>
          <a:p>
            <a:pPr lvl="1"/>
            <a:r>
              <a:rPr lang="ko-KR" altLang="ko-KR" smtClean="0"/>
              <a:t>보통 같은 태그들을 다시 나누어 그룹화하거나 태그 종류에 상관없이 다양한 태그들을 그룹화하여 같은 스타일을 적용하고자 할 때 사용</a:t>
            </a:r>
            <a:r>
              <a:rPr lang="en-US" altLang="ko-KR" smtClean="0"/>
              <a:t>(</a:t>
            </a:r>
            <a:r>
              <a:rPr lang="ko-KR" altLang="ko-KR" smtClean="0"/>
              <a:t>같은 태그라도 다른 스타일을 적용하거나 다른 태그라도 같은 스타일을 적용하고자 할 때 유용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ko-KR" smtClean="0"/>
              <a:t>태그 이름에 상관없이</a:t>
            </a:r>
            <a:r>
              <a:rPr lang="en-US" altLang="ko-KR" smtClean="0"/>
              <a:t> class </a:t>
            </a:r>
            <a:r>
              <a:rPr lang="ko-KR" altLang="ko-KR" smtClean="0"/>
              <a:t>속성값이</a:t>
            </a:r>
            <a:r>
              <a:rPr lang="en-US" altLang="ko-KR" smtClean="0"/>
              <a:t> 'class1'</a:t>
            </a:r>
            <a:r>
              <a:rPr lang="ko-KR" altLang="ko-KR" smtClean="0"/>
              <a:t>인 모든 태그들이 선택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ko-KR" altLang="en-US" smtClean="0"/>
              <a:t>예</a:t>
            </a:r>
            <a:r>
              <a:rPr lang="en-US" altLang="ko-KR" smtClean="0"/>
              <a:t>) 'p.class1'</a:t>
            </a:r>
            <a:r>
              <a:rPr lang="ko-KR" altLang="ko-KR" smtClean="0"/>
              <a:t>은</a:t>
            </a:r>
            <a:r>
              <a:rPr lang="en-US" altLang="ko-KR" smtClean="0"/>
              <a:t> &lt;p&gt; </a:t>
            </a:r>
            <a:r>
              <a:rPr lang="ko-KR" altLang="ko-KR" smtClean="0"/>
              <a:t>태그 중에서</a:t>
            </a:r>
            <a:r>
              <a:rPr lang="en-US" altLang="ko-KR" smtClean="0"/>
              <a:t> class </a:t>
            </a:r>
            <a:r>
              <a:rPr lang="ko-KR" altLang="ko-KR" smtClean="0"/>
              <a:t>속성값이</a:t>
            </a:r>
            <a:r>
              <a:rPr lang="en-US" altLang="ko-KR" smtClean="0"/>
              <a:t> 'class1'</a:t>
            </a:r>
            <a:r>
              <a:rPr lang="ko-KR" altLang="ko-KR" smtClean="0"/>
              <a:t>인 태그들만 선택</a:t>
            </a:r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40632" y="4653136"/>
          <a:ext cx="5688632" cy="504056"/>
        </p:xfrm>
        <a:graphic>
          <a:graphicData uri="http://schemas.openxmlformats.org/drawingml/2006/table">
            <a:tbl>
              <a:tblPr/>
              <a:tblGrid>
                <a:gridCol w="5688632"/>
              </a:tblGrid>
              <a:tr h="504056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.class1 { border: solid purple ; }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40632" y="5589240"/>
          <a:ext cx="5688632" cy="648072"/>
        </p:xfrm>
        <a:graphic>
          <a:graphicData uri="http://schemas.openxmlformats.org/drawingml/2006/table">
            <a:tbl>
              <a:tblPr/>
              <a:tblGrid>
                <a:gridCol w="5688632"/>
              </a:tblGrid>
              <a:tr h="648072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p.class1 { border : solid purple ; }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h1.class1 { border : solid purple ; }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88795" y="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p.90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기본 선택자 유형</a:t>
            </a:r>
            <a:r>
              <a:rPr lang="en-US" altLang="ko-KR" b="1" smtClean="0"/>
              <a:t>(4)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계층 선택자</a:t>
            </a:r>
            <a:r>
              <a:rPr lang="en-US" altLang="ko-KR" smtClean="0"/>
              <a:t>(hierarchy selector) </a:t>
            </a:r>
          </a:p>
          <a:p>
            <a:pPr lvl="1" latinLnBrk="0"/>
            <a:r>
              <a:rPr lang="en-US" altLang="ko-KR" smtClean="0"/>
              <a:t>HTML5 </a:t>
            </a:r>
            <a:r>
              <a:rPr lang="ko-KR" altLang="ko-KR" smtClean="0"/>
              <a:t>문서 안의 엘리먼트들은 계층 구조</a:t>
            </a:r>
            <a:r>
              <a:rPr lang="ko-KR" altLang="en-US" smtClean="0"/>
              <a:t>의</a:t>
            </a:r>
            <a:r>
              <a:rPr lang="ko-KR" altLang="ko-KR" smtClean="0"/>
              <a:t> 구조적 특성을 이용</a:t>
            </a:r>
            <a:endParaRPr lang="en-US" altLang="ko-KR" smtClean="0"/>
          </a:p>
          <a:p>
            <a:pPr latinLnBrk="0"/>
            <a:r>
              <a:rPr lang="ko-KR" altLang="ko-KR" smtClean="0"/>
              <a:t>자식 선택자</a:t>
            </a:r>
            <a:r>
              <a:rPr lang="en-US" altLang="ko-KR" smtClean="0"/>
              <a:t>(child selector) </a:t>
            </a:r>
          </a:p>
          <a:p>
            <a:pPr lvl="1" latinLnBrk="0"/>
            <a:r>
              <a:rPr lang="ko-KR" altLang="ko-KR" smtClean="0"/>
              <a:t>특정 태그 바로 아래에 위치한 하위 태그</a:t>
            </a:r>
            <a:endParaRPr lang="en-US" altLang="ko-KR" smtClean="0"/>
          </a:p>
          <a:p>
            <a:pPr lvl="1" latinLnBrk="0"/>
            <a:r>
              <a:rPr lang="ko-KR" altLang="ko-KR" smtClean="0"/>
              <a:t>여러 자식 태그들 중에서 특정 자식을 선택할 때 사용하는 선택자</a:t>
            </a:r>
            <a:endParaRPr lang="en-US" altLang="ko-KR" smtClean="0"/>
          </a:p>
          <a:p>
            <a:pPr latinLnBrk="0"/>
            <a:r>
              <a:rPr lang="ko-KR" altLang="ko-KR" smtClean="0"/>
              <a:t>자손 선택자</a:t>
            </a:r>
            <a:r>
              <a:rPr lang="en-US" altLang="ko-KR" smtClean="0"/>
              <a:t>(descendant selector)</a:t>
            </a:r>
          </a:p>
          <a:p>
            <a:pPr lvl="1" latinLnBrk="0"/>
            <a:r>
              <a:rPr lang="ko-KR" altLang="ko-KR" smtClean="0"/>
              <a:t>특정 태그 아래의 자식</a:t>
            </a:r>
            <a:r>
              <a:rPr lang="en-US" altLang="ko-KR" smtClean="0"/>
              <a:t>, </a:t>
            </a:r>
            <a:r>
              <a:rPr lang="ko-KR" altLang="ko-KR" smtClean="0"/>
              <a:t>또 그 자식의 자식들을 반복해서 모두 포함하는 선택자</a:t>
            </a:r>
            <a:endParaRPr lang="en-US" altLang="ko-KR" smtClean="0"/>
          </a:p>
          <a:p>
            <a:pPr lvl="1" latinLnBrk="0"/>
            <a:r>
              <a:rPr lang="ko-KR" altLang="ko-KR" smtClean="0"/>
              <a:t>특정 태그 안에 포함된 모든 하위 태그</a:t>
            </a:r>
            <a:r>
              <a:rPr lang="en-US" altLang="ko-KR" smtClean="0"/>
              <a:t>(</a:t>
            </a:r>
            <a:r>
              <a:rPr lang="ko-KR" altLang="ko-KR" smtClean="0"/>
              <a:t>자손 태그</a:t>
            </a:r>
            <a:r>
              <a:rPr lang="en-US" altLang="ko-KR" smtClean="0"/>
              <a:t>)</a:t>
            </a:r>
            <a:r>
              <a:rPr lang="ko-KR" altLang="ko-KR" smtClean="0"/>
              <a:t>를 선택</a:t>
            </a:r>
          </a:p>
          <a:p>
            <a:pPr lvl="2" latinLnBrk="0"/>
            <a:r>
              <a:rPr lang="ko-KR" altLang="en-US" smtClean="0"/>
              <a:t>예</a:t>
            </a:r>
            <a:r>
              <a:rPr lang="en-US" altLang="ko-KR" smtClean="0"/>
              <a:t>)</a:t>
            </a:r>
          </a:p>
          <a:p>
            <a:pPr lvl="1" latinLnBrk="0"/>
            <a:endParaRPr lang="en-US" altLang="ko-KR" smtClean="0"/>
          </a:p>
          <a:p>
            <a:pPr latinLnBrk="0"/>
            <a:r>
              <a:rPr lang="ko-KR" altLang="ko-KR" smtClean="0"/>
              <a:t>형제 선택자</a:t>
            </a:r>
            <a:r>
              <a:rPr lang="en-US" altLang="ko-KR" smtClean="0"/>
              <a:t>(sibling selector)</a:t>
            </a:r>
          </a:p>
          <a:p>
            <a:pPr lvl="1" latinLnBrk="0"/>
            <a:r>
              <a:rPr lang="ko-KR" altLang="ko-KR" smtClean="0"/>
              <a:t>같은 부모 태그 아래에 있는 자식 태그들 중에서 태그 하나 또는 일부를 선택</a:t>
            </a:r>
            <a:endParaRPr lang="en-US" altLang="ko-KR" smtClean="0"/>
          </a:p>
          <a:p>
            <a:pPr lvl="1" latinLnBrk="0"/>
            <a:r>
              <a:rPr lang="en-US" altLang="ko-KR" smtClean="0"/>
              <a:t>'+' </a:t>
            </a:r>
            <a:r>
              <a:rPr lang="ko-KR" altLang="ko-KR" smtClean="0"/>
              <a:t>기호</a:t>
            </a:r>
            <a:r>
              <a:rPr lang="en-US" altLang="ko-KR" smtClean="0"/>
              <a:t> :</a:t>
            </a:r>
            <a:r>
              <a:rPr lang="ko-KR" altLang="ko-KR" smtClean="0"/>
              <a:t> 선택자 태그 기준으로 바로 인접해서 뒤에 오는 형제 태그 하나를 선택할 경우</a:t>
            </a:r>
            <a:endParaRPr lang="en-US" altLang="ko-KR" smtClean="0"/>
          </a:p>
          <a:p>
            <a:pPr lvl="1" latinLnBrk="0"/>
            <a:r>
              <a:rPr lang="en-US" altLang="ko-KR" smtClean="0"/>
              <a:t>'~' </a:t>
            </a:r>
            <a:r>
              <a:rPr lang="ko-KR" altLang="ko-KR" smtClean="0"/>
              <a:t>기호</a:t>
            </a:r>
            <a:r>
              <a:rPr lang="en-US" altLang="ko-KR" smtClean="0"/>
              <a:t> : </a:t>
            </a:r>
            <a:r>
              <a:rPr lang="ko-KR" altLang="ko-KR" smtClean="0"/>
              <a:t>바로 인접하지는 않더라도 뒤에 오는 모든 형제 태그들을 선택할 경우</a:t>
            </a:r>
          </a:p>
          <a:p>
            <a:pPr lvl="2" latinLnBrk="0"/>
            <a:r>
              <a:rPr lang="ko-KR" altLang="en-US" smtClean="0"/>
              <a:t>예</a:t>
            </a:r>
            <a:r>
              <a:rPr lang="en-US" altLang="ko-KR" smtClean="0"/>
              <a:t>)</a:t>
            </a:r>
            <a:endParaRPr lang="ko-KR" altLang="ko-KR" smtClean="0"/>
          </a:p>
          <a:p>
            <a:pPr latinLnBrk="0"/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712640" y="3789040"/>
          <a:ext cx="6192688" cy="570230"/>
        </p:xfrm>
        <a:graphic>
          <a:graphicData uri="http://schemas.openxmlformats.org/drawingml/2006/table">
            <a:tbl>
              <a:tblPr/>
              <a:tblGrid>
                <a:gridCol w="6192688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#id &gt; p { border: purple; }	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/*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선택자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&gt;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자식선택자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*/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#id p { border: purple; }	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/*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선택자 자손선택자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*/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712640" y="5877272"/>
          <a:ext cx="6624736" cy="570230"/>
        </p:xfrm>
        <a:graphic>
          <a:graphicData uri="http://schemas.openxmlformats.org/drawingml/2006/table">
            <a:tbl>
              <a:tblPr/>
              <a:tblGrid>
                <a:gridCol w="6624736"/>
              </a:tblGrid>
              <a:tr h="36131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h3 + h4 { text-align: center; }    	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      /*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선택자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+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근접후행형제선택자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*/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h3 ~ h4 {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background-color: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gray;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}</a:t>
                      </a:r>
                      <a:r>
                        <a:rPr lang="en-US" sz="1400" kern="0" baseline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   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/*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선택자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~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후행형제선택자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*/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822458" y="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p.91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[</a:t>
            </a:r>
            <a:r>
              <a:rPr lang="ko-KR" altLang="ko-KR" b="1" smtClean="0"/>
              <a:t>예제</a:t>
            </a:r>
            <a:r>
              <a:rPr lang="en-US" altLang="ko-KR" b="1" smtClean="0"/>
              <a:t>3-2] CSS3 </a:t>
            </a:r>
            <a:r>
              <a:rPr lang="ko-KR" altLang="ko-KR" b="1" smtClean="0"/>
              <a:t>기본 선택자 정의하기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3-3] basic-selector.html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3-2)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064568" y="1556792"/>
            <a:ext cx="6480720" cy="39604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88795" y="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p.94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b="1" smtClean="0"/>
              <a:t>2.2 </a:t>
            </a:r>
            <a:r>
              <a:rPr lang="ko-KR" altLang="ko-KR" b="1" smtClean="0"/>
              <a:t>확장 선택자 유형</a:t>
            </a:r>
            <a:endParaRPr lang="ko-KR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상태 선택자</a:t>
            </a:r>
            <a:r>
              <a:rPr lang="en-US" altLang="ko-KR" smtClean="0"/>
              <a:t>(state selector) </a:t>
            </a:r>
          </a:p>
          <a:p>
            <a:pPr lvl="1"/>
            <a:r>
              <a:rPr lang="ko-KR" altLang="ko-KR" smtClean="0"/>
              <a:t>콜론</a:t>
            </a:r>
            <a:r>
              <a:rPr lang="en-US" altLang="ko-KR" smtClean="0"/>
              <a:t>(:) </a:t>
            </a:r>
            <a:r>
              <a:rPr lang="ko-KR" altLang="ko-KR" smtClean="0"/>
              <a:t>뒤에 엘리먼트를 선택할 수 있는 특별한 상태 즉</a:t>
            </a:r>
            <a:r>
              <a:rPr lang="en-US" altLang="ko-KR" smtClean="0"/>
              <a:t>, </a:t>
            </a:r>
            <a:r>
              <a:rPr lang="ko-KR" altLang="ko-KR" smtClean="0"/>
              <a:t>조건을 나타내는 예약어를 명세</a:t>
            </a:r>
            <a:endParaRPr lang="en-US" altLang="ko-KR" smtClean="0"/>
          </a:p>
          <a:p>
            <a:pPr lvl="1"/>
            <a:r>
              <a:rPr lang="ko-KR" altLang="ko-KR" smtClean="0"/>
              <a:t>단독으로 사용되기 보다는 다른 선택자와 함께 짝을 이루어 선택자를 꾸며주는 역할을</a:t>
            </a:r>
            <a:endParaRPr lang="en-US" altLang="ko-KR" smtClean="0"/>
          </a:p>
          <a:p>
            <a:pPr lvl="1"/>
            <a:r>
              <a:rPr lang="ko-KR" altLang="ko-KR" smtClean="0"/>
              <a:t>가상 클래스</a:t>
            </a:r>
            <a:r>
              <a:rPr lang="en-US" altLang="ko-KR" smtClean="0"/>
              <a:t>(pseudo class) </a:t>
            </a:r>
            <a:r>
              <a:rPr lang="ko-KR" altLang="ko-KR" smtClean="0"/>
              <a:t>선택자라고도 </a:t>
            </a:r>
            <a:r>
              <a:rPr lang="ko-KR" altLang="en-US" smtClean="0"/>
              <a:t>함</a:t>
            </a:r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3-2] </a:t>
            </a:r>
            <a:r>
              <a:rPr lang="ko-KR" altLang="ko-KR" smtClean="0"/>
              <a:t>상태 선택자</a:t>
            </a:r>
          </a:p>
          <a:p>
            <a:pPr lvl="1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76536" y="3140969"/>
          <a:ext cx="8280920" cy="2784310"/>
        </p:xfrm>
        <a:graphic>
          <a:graphicData uri="http://schemas.openxmlformats.org/drawingml/2006/table">
            <a:tbl>
              <a:tblPr/>
              <a:tblGrid>
                <a:gridCol w="1296144"/>
                <a:gridCol w="1872208"/>
                <a:gridCol w="5112568"/>
              </a:tblGrid>
              <a:tr h="31803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종류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0380" marR="503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상태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0380" marR="503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0380" marR="503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92055">
                <a:tc rowSpan="2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링크선택자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0380" marR="503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:link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0380" marR="503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href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속성을 가진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방문 전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) &lt;a&gt;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태그를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0380" marR="503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:visited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0380" marR="503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방문했던 링크를 가진 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&lt;a&gt;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태그를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0380" marR="503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055">
                <a:tc rowSpan="2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반응선택자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0380" marR="503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:hover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0380" marR="503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마우스 포인터를 올려놓은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누르지 않고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태그를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0380" marR="503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:active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0380" marR="503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마우스 포인터로 클릭한 태그를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0380" marR="503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부정선택자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0380" marR="503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:not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0380" marR="503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선택 대상을 반대로 적용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0380" marR="503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8795" y="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p.94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[</a:t>
            </a:r>
            <a:r>
              <a:rPr lang="ko-KR" altLang="ko-KR" b="1" smtClean="0"/>
              <a:t>예제</a:t>
            </a:r>
            <a:r>
              <a:rPr lang="en-US" altLang="ko-KR" b="1" smtClean="0"/>
              <a:t>3-3] CSS3 </a:t>
            </a:r>
            <a:r>
              <a:rPr lang="ko-KR" altLang="ko-KR" b="1" smtClean="0"/>
              <a:t>상태 선택자 정의하기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3-4] state-selector.html(</a:t>
            </a:r>
            <a:r>
              <a:rPr lang="ko-KR" altLang="ko-KR" smtClean="0"/>
              <a:t>예제</a:t>
            </a:r>
            <a:r>
              <a:rPr lang="en-US" altLang="ko-KR" smtClean="0"/>
              <a:t>3-3)</a:t>
            </a:r>
            <a:endParaRPr lang="ko-KR" altLang="ko-KR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 bwMode="auto">
          <a:xfrm>
            <a:off x="1064568" y="1772816"/>
            <a:ext cx="525658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788795" y="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p.96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3.1 </a:t>
            </a:r>
            <a:r>
              <a:rPr lang="ko-KR" altLang="ko-KR" b="1" smtClean="0"/>
              <a:t>스타일시트 선언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ko-KR" smtClean="0"/>
              <a:t>스타일시트를 선언하는 </a:t>
            </a:r>
            <a:r>
              <a:rPr lang="en-US" altLang="ko-KR" smtClean="0"/>
              <a:t>4</a:t>
            </a:r>
            <a:r>
              <a:rPr lang="ko-KR" altLang="en-US" smtClean="0"/>
              <a:t>가지 </a:t>
            </a:r>
            <a:r>
              <a:rPr lang="ko-KR" altLang="ko-KR" smtClean="0"/>
              <a:t>방식</a:t>
            </a:r>
            <a:endParaRPr lang="en-US" altLang="ko-KR" smtClean="0"/>
          </a:p>
          <a:p>
            <a:pPr lvl="1"/>
            <a:r>
              <a:rPr lang="ko-KR" altLang="ko-KR" smtClean="0"/>
              <a:t>스타일시트의 내용이 어디에 위치해 있는지에 따라 결정</a:t>
            </a:r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3-3] </a:t>
            </a:r>
            <a:r>
              <a:rPr lang="ko-KR" altLang="ko-KR" smtClean="0"/>
              <a:t>스타일시트 선언 방식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0552" y="2204864"/>
          <a:ext cx="7848872" cy="3168354"/>
        </p:xfrm>
        <a:graphic>
          <a:graphicData uri="http://schemas.openxmlformats.org/drawingml/2006/table">
            <a:tbl>
              <a:tblPr/>
              <a:tblGrid>
                <a:gridCol w="1103234"/>
                <a:gridCol w="3577286"/>
                <a:gridCol w="3168352"/>
              </a:tblGrid>
              <a:tr h="45262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선언 방식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내용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특성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6789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내부 방식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HTML5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문서 내부에 스타일시트를 삽입하는 형식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임베디드 형식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&lt;style&gt;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 안에 스타일시트를 명세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9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외부 방식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HTML5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문서 외부에 독립된 스타일시트 파일을 작성하여 연결하는 형식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링크 형식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&lt;link&gt;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태그를 통해 외부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CSS3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파일을 연결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9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인라인 방식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HTML5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문서 안의 각 엘리먼트에 속성으로 스타일을 끼어 넣는 형식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HTML5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 안에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style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속성을 설정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9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임포트 방식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스타일시트 안에서 또 다른 스타일시트 파일을 포함시키는 방식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스타일시트 안에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@import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규칙을 사용하여 외부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CSS3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파일을 포함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76072" y="0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스타일시트 선언 방식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p.96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[</a:t>
            </a:r>
            <a:r>
              <a:rPr lang="ko-KR" altLang="ko-KR" b="1" smtClean="0"/>
              <a:t>예제</a:t>
            </a:r>
            <a:r>
              <a:rPr lang="en-US" altLang="ko-KR" b="1" smtClean="0"/>
              <a:t>3-4-1] CSS3 </a:t>
            </a:r>
            <a:r>
              <a:rPr lang="ko-KR" altLang="ko-KR" b="1" smtClean="0"/>
              <a:t>스타일 선언 방식 혼용하기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3-5] style-type.html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3-4-1,2,3)</a:t>
            </a:r>
            <a:endParaRPr lang="ko-KR" altLang="ko-KR" smtClean="0"/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 bwMode="auto">
          <a:xfrm>
            <a:off x="992560" y="1556792"/>
            <a:ext cx="511256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976073" y="0"/>
            <a:ext cx="1914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스타일시트 선언 방식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p.99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스타일 적용의 우선 순위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4</a:t>
            </a:r>
            <a:r>
              <a:rPr lang="ko-KR" altLang="ko-KR" smtClean="0"/>
              <a:t>가지 스타일시트 선언 방식을 함께 사용하여 스타일 충돌</a:t>
            </a:r>
            <a:r>
              <a:rPr lang="en-US" altLang="ko-KR" smtClean="0"/>
              <a:t>(conflict)</a:t>
            </a:r>
            <a:r>
              <a:rPr lang="ko-KR" altLang="ko-KR" smtClean="0"/>
              <a:t>이 발생할 경우</a:t>
            </a:r>
            <a:endParaRPr lang="en-US" altLang="ko-KR" smtClean="0"/>
          </a:p>
          <a:p>
            <a:pPr lvl="1">
              <a:buFont typeface="Symbol" pitchFamily="18" charset="2"/>
              <a:buChar char="Þ"/>
            </a:pPr>
            <a:r>
              <a:rPr lang="ko-KR" altLang="en-US" smtClean="0"/>
              <a:t>우선 순위와 상속의 의해서 결정</a:t>
            </a:r>
            <a:endParaRPr lang="en-US" altLang="ko-KR" smtClean="0"/>
          </a:p>
          <a:p>
            <a:pPr lvl="1">
              <a:buFont typeface="Symbol" pitchFamily="18" charset="2"/>
              <a:buChar char="Þ"/>
            </a:pPr>
            <a:r>
              <a:rPr lang="ko-KR" altLang="ko-KR" smtClean="0"/>
              <a:t>우선 순위는 가장 제한적으로</a:t>
            </a:r>
            <a:r>
              <a:rPr lang="en-US" altLang="ko-KR" smtClean="0"/>
              <a:t>, </a:t>
            </a:r>
            <a:r>
              <a:rPr lang="ko-KR" altLang="ko-KR" smtClean="0"/>
              <a:t>가장 하위 수준에서</a:t>
            </a:r>
            <a:r>
              <a:rPr lang="en-US" altLang="ko-KR" smtClean="0"/>
              <a:t>, </a:t>
            </a:r>
            <a:r>
              <a:rPr lang="ko-KR" altLang="ko-KR" smtClean="0"/>
              <a:t>가장 나중에 정의할수록 높</a:t>
            </a:r>
            <a:r>
              <a:rPr lang="ko-KR" altLang="en-US" smtClean="0"/>
              <a:t>음</a:t>
            </a:r>
            <a:endParaRPr lang="en-US" altLang="ko-KR" smtClean="0"/>
          </a:p>
          <a:p>
            <a:r>
              <a:rPr lang="ko-KR" altLang="ko-KR" smtClean="0"/>
              <a:t>여러 스타일시트 방식이 결합 적용된 경우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ko-KR" smtClean="0"/>
              <a:t>적용 우선 순위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ko-KR" smtClean="0"/>
              <a:t>같은 선언 방식 안에서</a:t>
            </a:r>
            <a:r>
              <a:rPr lang="ko-KR" altLang="en-US" smtClean="0"/>
              <a:t>의</a:t>
            </a:r>
            <a:r>
              <a:rPr lang="ko-KR" altLang="ko-KR" smtClean="0"/>
              <a:t> 상속의 개념</a:t>
            </a:r>
            <a:r>
              <a:rPr lang="ko-KR" altLang="en-US" smtClean="0"/>
              <a:t>을 고려한 규칙</a:t>
            </a:r>
            <a:endParaRPr lang="en-US" altLang="ko-KR" smtClean="0"/>
          </a:p>
          <a:p>
            <a:pPr lvl="1"/>
            <a:r>
              <a:rPr lang="ko-KR" altLang="ko-KR" smtClean="0"/>
              <a:t>상위 엘리먼트에서 정의한 스타일은 하위 엘리먼트에도 상속될 수 있</a:t>
            </a:r>
            <a:r>
              <a:rPr lang="ko-KR" altLang="en-US" smtClean="0"/>
              <a:t>음</a:t>
            </a:r>
            <a:endParaRPr lang="en-US" altLang="ko-KR" smtClean="0"/>
          </a:p>
          <a:p>
            <a:pPr lvl="1"/>
            <a:r>
              <a:rPr lang="ko-KR" altLang="ko-KR" smtClean="0"/>
              <a:t>상속받은 스타일과 하위 엘리먼트에서 정의한 스타일이 겹쳐서 충돌이 발생할 </a:t>
            </a:r>
            <a:r>
              <a:rPr lang="en-US" altLang="ko-KR" smtClean="0"/>
              <a:t> </a:t>
            </a:r>
            <a:r>
              <a:rPr lang="ko-KR" altLang="ko-KR" smtClean="0"/>
              <a:t>경우</a:t>
            </a:r>
            <a:r>
              <a:rPr lang="en-US" altLang="ko-KR" smtClean="0"/>
              <a:t>, </a:t>
            </a:r>
            <a:r>
              <a:rPr lang="ko-KR" altLang="ko-KR" smtClean="0"/>
              <a:t>상속받은 스타일보다 직접 정의한 스타일이 우선 </a:t>
            </a:r>
            <a:endParaRPr lang="en-US" altLang="ko-KR" smtClean="0"/>
          </a:p>
          <a:p>
            <a:pPr lvl="1"/>
            <a:r>
              <a:rPr lang="ko-KR" altLang="ko-KR" smtClean="0"/>
              <a:t>만약</a:t>
            </a:r>
            <a:r>
              <a:rPr lang="en-US" altLang="ko-KR" smtClean="0"/>
              <a:t>, </a:t>
            </a:r>
            <a:r>
              <a:rPr lang="ko-KR" altLang="ko-KR" smtClean="0"/>
              <a:t>직접 정의한 스타일 속성도 없고 상속받은 속성도 없다면 기본값으로 설정</a:t>
            </a:r>
          </a:p>
          <a:p>
            <a:pPr lvl="1"/>
            <a:endParaRPr lang="en-US" altLang="ko-KR" smtClean="0"/>
          </a:p>
          <a:p>
            <a:r>
              <a:rPr lang="ko-KR" altLang="ko-KR" smtClean="0"/>
              <a:t>직접 스타일을 정의하는 경우</a:t>
            </a:r>
            <a:r>
              <a:rPr lang="ko-KR" altLang="en-US" smtClean="0"/>
              <a:t>의</a:t>
            </a:r>
            <a:r>
              <a:rPr lang="ko-KR" altLang="ko-KR" smtClean="0"/>
              <a:t> 선택자 유형에 따</a:t>
            </a:r>
            <a:r>
              <a:rPr lang="ko-KR" altLang="en-US" smtClean="0"/>
              <a:t>른 적용 우선 순위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6537176" y="2348880"/>
            <a:ext cx="3096344" cy="108012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6537176" y="5445224"/>
            <a:ext cx="2952328" cy="1080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19968" y="0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스타일시트 선언 방식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p.99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4.1 CSS3</a:t>
            </a:r>
            <a:r>
              <a:rPr lang="ko-KR" altLang="ko-KR" b="1" smtClean="0"/>
              <a:t>의 글자 스타일 속성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3-4] </a:t>
            </a:r>
            <a:r>
              <a:rPr lang="ko-KR" altLang="ko-KR" smtClean="0"/>
              <a:t>글자 스타일 속성</a:t>
            </a:r>
            <a:r>
              <a:rPr lang="en-US" altLang="ko-KR" smtClean="0"/>
              <a:t>(1)</a:t>
            </a:r>
            <a:endParaRPr lang="ko-KR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08584" y="1412777"/>
          <a:ext cx="8136904" cy="4484197"/>
        </p:xfrm>
        <a:graphic>
          <a:graphicData uri="http://schemas.openxmlformats.org/drawingml/2006/table">
            <a:tbl>
              <a:tblPr/>
              <a:tblGrid>
                <a:gridCol w="1218511"/>
                <a:gridCol w="3894057"/>
                <a:gridCol w="3024336"/>
              </a:tblGrid>
              <a:tr h="38789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스타일 속성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76423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font-family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글꼴명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고딕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돋움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serif, sans-serif,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"Times New Roman", aria, cursive, monospace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글꼴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글자체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855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font-size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수치값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|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크기유형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12pt, 2em,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xx-small, x-small, small, medium, large, x-large, xx-large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글자의 크기를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각 크기 유형간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1.2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배 크기 차이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41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font-style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기울기유형명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normal(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기울임없음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italic(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약간기울임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oblique(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보통기울임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글자의 기울기를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41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font-weight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두께유형명 또는 수치값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(100 ~ 900)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lighter(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얇게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bold(=700), normal(=400), bolder(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두껍게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글자의 굵기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두께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를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27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font-variant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대소문자 유형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normal, small-caps, large-caps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글자의 대소문자 전환을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41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font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굵기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] [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기울기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]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크기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[/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줄간격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]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글꼴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20px cursive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글자관련 속성을 한꺼번에 지정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크기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글꼴은 필수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줄간격은 슬래시 뒤에 지정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06667" y="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스타일 속성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p.100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CSS3</a:t>
            </a:r>
            <a:r>
              <a:rPr lang="ko-KR" altLang="ko-KR" b="1" smtClean="0"/>
              <a:t>의 글자 스타일 속성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3-4] </a:t>
            </a:r>
            <a:r>
              <a:rPr lang="ko-KR" altLang="ko-KR" smtClean="0"/>
              <a:t>글자 스타일 속성</a:t>
            </a:r>
            <a:r>
              <a:rPr lang="en-US" altLang="ko-KR" smtClean="0"/>
              <a:t>(2)</a:t>
            </a:r>
            <a:endParaRPr lang="ko-KR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08584" y="1412776"/>
          <a:ext cx="8136904" cy="5066814"/>
        </p:xfrm>
        <a:graphic>
          <a:graphicData uri="http://schemas.openxmlformats.org/drawingml/2006/table">
            <a:tbl>
              <a:tblPr/>
              <a:tblGrid>
                <a:gridCol w="1218511"/>
                <a:gridCol w="3894057"/>
                <a:gridCol w="3024336"/>
              </a:tblGrid>
              <a:tr h="30055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스타일 속성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508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text-decoration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장식효과명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none(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없음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overline(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윗줄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line-through(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취소선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underline(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밑줄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글자의 장식효과를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text-align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수평 정렬기준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left, center, right, justify(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좌우정렬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글자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문장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의 가로 방향 정렬 유형을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vertical-align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수직 정렬기준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top, bottom, middle, text-top, text-bottom, super, sub, baseline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글자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문장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의 세로 방향 정렬 유형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윗첨자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아래첨자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55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text-indent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수치값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4pt, -2pt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들어쓰기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양수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내어쓰기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음수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간격을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110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text-transform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변환유형명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capitalize(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알파벳 첫글자 대문자 지정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uppercase(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대문자로 변환 지정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lowercase 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소문자로 변환 지정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대소문자 변환을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letter-spacing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수치값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2pt, -4pt, normal(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보통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브라우저마다 다름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글자 사이의 간격을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55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word-spacing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수치값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6pt, normal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단어 사이의 간격을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55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line-height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수치값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normal, 16pt, 120%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줄 간격을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text-shadow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x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축간격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y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축간격 번짐크기 그림자 색상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4px 2px 7px red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글자에 그림자 효과를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033" marR="550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06667" y="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스타일 속성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p.100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856656" y="3356992"/>
            <a:ext cx="7057554" cy="1252538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&gt;&gt; 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학습목표 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&lt;&lt;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CSS3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스타일시트의 선언 형식을 이해한다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다양한 선택자 유형에 대한 명세 방법을 알아본다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스타일시트 선언 방식과 다양한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CSS3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스타일 속성 사용 방법을 살펴본다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박스 모델의 개념과 레이아웃 구성 방법을 이해한다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확장 폰트의 사용 방법을 이해한다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85898" y="980728"/>
            <a:ext cx="1923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1. CSS3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개요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선택자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스타일시트 선언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스타일 속성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박스모델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6. CSS3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레이아웃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확장폰트</a:t>
            </a:r>
          </a:p>
          <a:p>
            <a:pPr algn="r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요약</a:t>
            </a:r>
          </a:p>
          <a:p>
            <a:pPr algn="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ko-KR" smtClean="0"/>
              <a:t>스타일 속성값의 단위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CSS3 </a:t>
            </a:r>
            <a:r>
              <a:rPr lang="ko-KR" altLang="ko-KR" smtClean="0"/>
              <a:t>스타일을 지정할 때 다양한 유형의 단위를 사용하여 크기를 지정</a:t>
            </a:r>
            <a:endParaRPr lang="en-US" altLang="ko-KR" smtClean="0"/>
          </a:p>
          <a:p>
            <a:r>
              <a:rPr lang="ko-KR" altLang="ko-KR" smtClean="0"/>
              <a:t>상대 단위</a:t>
            </a:r>
            <a:r>
              <a:rPr lang="en-US" altLang="ko-KR" smtClean="0"/>
              <a:t>(</a:t>
            </a:r>
            <a:r>
              <a:rPr lang="ko-KR" altLang="ko-KR" smtClean="0"/>
              <a:t>상대적 크기</a:t>
            </a:r>
            <a:r>
              <a:rPr lang="en-US" altLang="ko-KR" smtClean="0"/>
              <a:t>)</a:t>
            </a:r>
          </a:p>
          <a:p>
            <a:pPr lvl="0"/>
            <a:endParaRPr lang="en-US" altLang="ko-KR" smtClean="0"/>
          </a:p>
          <a:p>
            <a:pPr lvl="0"/>
            <a:endParaRPr lang="en-US" altLang="ko-KR" smtClean="0"/>
          </a:p>
          <a:p>
            <a:pPr lvl="0"/>
            <a:endParaRPr lang="en-US" altLang="ko-KR" smtClean="0"/>
          </a:p>
          <a:p>
            <a:pPr lvl="0"/>
            <a:endParaRPr lang="en-US" altLang="ko-KR" smtClean="0"/>
          </a:p>
          <a:p>
            <a:pPr lvl="0"/>
            <a:r>
              <a:rPr lang="ko-KR" altLang="ko-KR" smtClean="0"/>
              <a:t>절대 단위</a:t>
            </a:r>
            <a:r>
              <a:rPr lang="en-US" altLang="ko-KR" smtClean="0"/>
              <a:t>(</a:t>
            </a:r>
            <a:r>
              <a:rPr lang="ko-KR" altLang="ko-KR" smtClean="0"/>
              <a:t>절대적 크기</a:t>
            </a:r>
            <a:r>
              <a:rPr lang="en-US" altLang="ko-KR" smtClean="0"/>
              <a:t>)</a:t>
            </a:r>
          </a:p>
          <a:p>
            <a:pPr lvl="0"/>
            <a:endParaRPr lang="en-US" altLang="ko-KR" smtClean="0"/>
          </a:p>
          <a:p>
            <a:pPr lvl="0"/>
            <a:endParaRPr lang="en-US" altLang="ko-KR" smtClean="0"/>
          </a:p>
          <a:p>
            <a:pPr lvl="0"/>
            <a:endParaRPr lang="en-US" altLang="ko-KR" smtClean="0"/>
          </a:p>
          <a:p>
            <a:pPr lvl="0"/>
            <a:endParaRPr lang="en-US" altLang="ko-KR" smtClean="0"/>
          </a:p>
          <a:p>
            <a:pPr lvl="1"/>
            <a:r>
              <a:rPr lang="ko-KR" altLang="ko-KR" smtClean="0"/>
              <a:t>가장 많이 사용되는 단위는</a:t>
            </a:r>
            <a:r>
              <a:rPr lang="en-US" altLang="ko-KR" smtClean="0"/>
              <a:t> px, % </a:t>
            </a:r>
            <a:r>
              <a:rPr lang="ko-KR" altLang="ko-KR" smtClean="0"/>
              <a:t>그리고</a:t>
            </a:r>
            <a:r>
              <a:rPr lang="en-US" altLang="ko-KR" smtClean="0"/>
              <a:t> em </a:t>
            </a:r>
            <a:r>
              <a:rPr lang="ko-KR" altLang="ko-KR" smtClean="0"/>
              <a:t>등</a:t>
            </a:r>
            <a:r>
              <a:rPr lang="en-US" altLang="ko-KR" smtClean="0"/>
              <a:t>, 1em(100%)</a:t>
            </a:r>
            <a:r>
              <a:rPr lang="ko-KR" altLang="ko-KR" smtClean="0"/>
              <a:t>이 보통</a:t>
            </a:r>
            <a:r>
              <a:rPr lang="en-US" altLang="ko-KR" smtClean="0"/>
              <a:t> 16px(12pt)</a:t>
            </a:r>
          </a:p>
          <a:p>
            <a:pPr lvl="0"/>
            <a:r>
              <a:rPr lang="ko-KR" altLang="ko-KR" smtClean="0"/>
              <a:t>모든 레이아웃 수치에는 단위를 꼭 붙이자</a:t>
            </a:r>
            <a:r>
              <a:rPr lang="en-US" altLang="ko-KR" smtClean="0"/>
              <a:t>!</a:t>
            </a:r>
          </a:p>
          <a:p>
            <a:pPr lvl="0"/>
            <a:endParaRPr lang="ko-KR" altLang="ko-KR" smtClean="0"/>
          </a:p>
          <a:p>
            <a:pPr lvl="0"/>
            <a:r>
              <a:rPr lang="ko-KR" altLang="ko-KR" smtClean="0"/>
              <a:t>레이아웃 수치에 가급적</a:t>
            </a:r>
            <a:r>
              <a:rPr lang="en-US" altLang="ko-KR" smtClean="0"/>
              <a:t> %, em, ex </a:t>
            </a:r>
            <a:r>
              <a:rPr lang="ko-KR" altLang="ko-KR" smtClean="0"/>
              <a:t>상대적 단위를 활용하자</a:t>
            </a:r>
            <a:r>
              <a:rPr lang="en-US" altLang="ko-KR" smtClean="0"/>
              <a:t>!</a:t>
            </a:r>
            <a:endParaRPr lang="ko-KR" altLang="ko-KR" smtClean="0"/>
          </a:p>
          <a:p>
            <a:pPr lvl="1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64568" y="1700808"/>
          <a:ext cx="6984776" cy="1309196"/>
        </p:xfrm>
        <a:graphic>
          <a:graphicData uri="http://schemas.openxmlformats.org/drawingml/2006/table">
            <a:tbl>
              <a:tblPr/>
              <a:tblGrid>
                <a:gridCol w="1598891"/>
                <a:gridCol w="5385885"/>
              </a:tblGrid>
              <a:tr h="20030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단위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7395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%(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퍼센트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백분율 단위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해당 엘리먼트가 차지할 전체 공간에서의 비율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5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em(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엠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배수 단위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상속받거나 직접 설정된 현재 글꼴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대문자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M)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의 높이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5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ex(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엑스하이트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배수 단위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상속받거나 직접 설정된 현재 글꼴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소문자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x)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의 높이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5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px(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픽셀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화면 한 점 크기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화면 해상도를 측정하는 화소점의 개수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64568" y="3573016"/>
          <a:ext cx="6984776" cy="1368150"/>
        </p:xfrm>
        <a:graphic>
          <a:graphicData uri="http://schemas.openxmlformats.org/drawingml/2006/table">
            <a:tbl>
              <a:tblPr/>
              <a:tblGrid>
                <a:gridCol w="1605391"/>
                <a:gridCol w="5379385"/>
              </a:tblGrid>
              <a:tr h="22802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단위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cm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센티미터 단위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mm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밀리미터 단위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(0.1cm)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in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인치 단위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(2.54cm)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pt(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포인트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포인트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인쇄용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단위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(1/72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pc(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피카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피카 단위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(1/6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12pt)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2" name="AutoShape 10"/>
          <p:cNvSpPr>
            <a:spLocks noChangeArrowheads="1"/>
          </p:cNvSpPr>
          <p:nvPr/>
        </p:nvSpPr>
        <p:spPr bwMode="auto">
          <a:xfrm>
            <a:off x="1280592" y="5733256"/>
            <a:ext cx="6552728" cy="32385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4191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104775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height: 30px;  (O)		height: 30 px;  (X)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104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651000" y="3291839"/>
          <a:ext cx="6604000" cy="274320"/>
        </p:xfrm>
        <a:graphic>
          <a:graphicData uri="http://schemas.openxmlformats.org/drawingml/2006/table">
            <a:tbl>
              <a:tblPr/>
              <a:tblGrid>
                <a:gridCol w="6604000"/>
              </a:tblGrid>
              <a:tr h="0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04775" algn="just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       </a:t>
                      </a:r>
                      <a:endParaRPr lang="en-US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0170" marR="9017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540329" y="0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스타일 속성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p.101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[</a:t>
            </a:r>
            <a:r>
              <a:rPr lang="ko-KR" altLang="ko-KR" b="1" smtClean="0"/>
              <a:t>예제</a:t>
            </a:r>
            <a:r>
              <a:rPr lang="en-US" altLang="ko-KR" b="1" smtClean="0"/>
              <a:t>3-5] </a:t>
            </a:r>
            <a:r>
              <a:rPr lang="ko-KR" altLang="ko-KR" b="1" smtClean="0"/>
              <a:t>글자 스타일 속성 선언하기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3-6] char-style.html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3-5)</a:t>
            </a:r>
            <a:endParaRPr lang="ko-KR" altLang="ko-KR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920552" y="1484784"/>
            <a:ext cx="5400600" cy="48965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06667" y="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스타일 속성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p.104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4.2 CSS3</a:t>
            </a:r>
            <a:r>
              <a:rPr lang="ko-KR" altLang="ko-KR" b="1" smtClean="0"/>
              <a:t>의 색상</a:t>
            </a:r>
            <a:r>
              <a:rPr lang="en-US" altLang="ko-KR" b="1" smtClean="0"/>
              <a:t>(</a:t>
            </a:r>
            <a:r>
              <a:rPr lang="ko-KR" altLang="ko-KR" b="1" smtClean="0"/>
              <a:t>배경</a:t>
            </a:r>
            <a:r>
              <a:rPr lang="en-US" altLang="ko-KR" b="1" smtClean="0"/>
              <a:t>) </a:t>
            </a:r>
            <a:r>
              <a:rPr lang="ko-KR" altLang="ko-KR" b="1" smtClean="0"/>
              <a:t>스타일 속성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3-5] </a:t>
            </a:r>
            <a:r>
              <a:rPr lang="ko-KR" altLang="ko-KR" smtClean="0"/>
              <a:t>색상</a:t>
            </a:r>
            <a:r>
              <a:rPr lang="en-US" altLang="ko-KR" smtClean="0"/>
              <a:t>(</a:t>
            </a:r>
            <a:r>
              <a:rPr lang="ko-KR" altLang="ko-KR" smtClean="0"/>
              <a:t>배경</a:t>
            </a:r>
            <a:r>
              <a:rPr lang="en-US" altLang="ko-KR" smtClean="0"/>
              <a:t>) </a:t>
            </a:r>
            <a:r>
              <a:rPr lang="ko-KR" altLang="ko-KR" smtClean="0"/>
              <a:t>스타일 속성</a:t>
            </a:r>
            <a:endParaRPr lang="ko-KR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44488" y="1412776"/>
          <a:ext cx="9361040" cy="5184576"/>
        </p:xfrm>
        <a:graphic>
          <a:graphicData uri="http://schemas.openxmlformats.org/drawingml/2006/table">
            <a:tbl>
              <a:tblPr/>
              <a:tblGrid>
                <a:gridCol w="1401826"/>
                <a:gridCol w="3314977"/>
                <a:gridCol w="4644237"/>
              </a:tblGrid>
              <a:tr h="32583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스타일 속성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56985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color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색상유형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|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색상값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red, #ff0000, rgb(255,0,0) rgb(100%, 0%, 0%)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글자의 색상을 지정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810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background-color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색상유형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|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색상값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red(=#ff0000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또는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rgb(255,0,0)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또는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rgb(100%, 0%, 0%) ),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transparent(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투명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기본값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배경의 색상을 지정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90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background-image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URL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url(star.jpg), none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배경 이미지를 지정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url(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배경 이미지 파일 경로명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966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background-position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가로위치명 세로위치명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] |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수치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) left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top(=0% 0%)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right bottom(=100% 100%)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center center(=50% 50%)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30% 50%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60px 40px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 smtClean="0">
                          <a:latin typeface="맑은 고딕"/>
                          <a:ea typeface="맑은 고딕"/>
                          <a:cs typeface="Times New Roman"/>
                        </a:rPr>
                        <a:t>배경 이미지의 시작 위치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 smtClean="0">
                          <a:latin typeface="맑은 고딕"/>
                          <a:ea typeface="맑은 고딕"/>
                          <a:cs typeface="Times New Roman"/>
                        </a:rPr>
                        <a:t>수평 위치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0" smtClean="0">
                          <a:latin typeface="맑은 고딕"/>
                          <a:ea typeface="맑은 고딕"/>
                          <a:cs typeface="Times New Roman"/>
                        </a:rPr>
                        <a:t>수직 위치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200" kern="0" smtClean="0">
                          <a:latin typeface="맑은 고딕"/>
                          <a:ea typeface="맑은 고딕"/>
                          <a:cs typeface="Times New Roman"/>
                        </a:rPr>
                        <a:t>를 지정</a:t>
                      </a:r>
                      <a:endParaRPr lang="ko-KR" sz="1400" kern="100" smtClean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 smtClean="0">
                          <a:latin typeface="맑은 고딕"/>
                          <a:ea typeface="맑은 고딕"/>
                          <a:cs typeface="Times New Roman"/>
                        </a:rPr>
                        <a:t>영역과 이미지의 왼쪽 상단 일치</a:t>
                      </a:r>
                      <a:endParaRPr lang="ko-KR" sz="1400" kern="100" smtClean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 smtClean="0">
                          <a:latin typeface="맑은 고딕"/>
                          <a:ea typeface="맑은 고딕"/>
                          <a:cs typeface="Times New Roman"/>
                        </a:rPr>
                        <a:t>영역과 이미지의 오른쪽 하단 일치</a:t>
                      </a:r>
                      <a:endParaRPr lang="ko-KR" sz="1400" kern="100" smtClean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 smtClean="0">
                          <a:latin typeface="맑은 고딕"/>
                          <a:ea typeface="맑은 고딕"/>
                          <a:cs typeface="Times New Roman"/>
                        </a:rPr>
                        <a:t>영역과 이미지의 중심점 일치</a:t>
                      </a:r>
                      <a:endParaRPr lang="ko-KR" sz="1400" kern="100" smtClean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 smtClean="0">
                          <a:latin typeface="맑은 고딕"/>
                          <a:ea typeface="맑은 고딕"/>
                          <a:cs typeface="Times New Roman"/>
                        </a:rPr>
                        <a:t>이미지의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 30% 50% </a:t>
                      </a:r>
                      <a:r>
                        <a:rPr lang="ko-KR" sz="1200" kern="0" smtClean="0">
                          <a:latin typeface="맑은 고딕"/>
                          <a:ea typeface="맑은 고딕"/>
                          <a:cs typeface="Times New Roman"/>
                        </a:rPr>
                        <a:t>부분과 영역의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 30% 50% </a:t>
                      </a:r>
                      <a:r>
                        <a:rPr lang="ko-KR" sz="1200" kern="0" smtClean="0">
                          <a:latin typeface="맑은 고딕"/>
                          <a:ea typeface="맑은 고딕"/>
                          <a:cs typeface="Times New Roman"/>
                        </a:rPr>
                        <a:t>부분을 일치시킴</a:t>
                      </a:r>
                      <a:endParaRPr lang="ko-KR" sz="1400" kern="100" smtClean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 smtClean="0">
                          <a:latin typeface="맑은 고딕"/>
                          <a:ea typeface="맑은 고딕"/>
                          <a:cs typeface="Times New Roman"/>
                        </a:rPr>
                        <a:t>영역 왼쪽상단에서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 60px</a:t>
                      </a:r>
                      <a:r>
                        <a:rPr lang="ko-KR" sz="1200" kern="0" smtClean="0">
                          <a:latin typeface="맑은 고딕"/>
                          <a:ea typeface="맑은 고딕"/>
                          <a:cs typeface="Times New Roman"/>
                        </a:rPr>
                        <a:t>만큼 오른쪽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, 40px</a:t>
                      </a:r>
                      <a:r>
                        <a:rPr lang="ko-KR" sz="1200" kern="0" smtClean="0">
                          <a:latin typeface="맑은 고딕"/>
                          <a:ea typeface="맑은 고딕"/>
                          <a:cs typeface="Times New Roman"/>
                        </a:rPr>
                        <a:t>만큼 아래쪽 지점에 이미지 왼쪽 상단을 일치시킴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029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background-repeat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반복유형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)repeat-x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repeat-y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no-repeat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repeat(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기본값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배경 이미지의 반복 여부 또는 반복 방향을 지정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x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축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수평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방향으로만 반복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y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축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수직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방향으로만 반복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반복하지 않음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하나의 배경 이미지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x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축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, y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축 양 방향으로 반복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바둑판 형식의 배경 이미지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37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background-size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수치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|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크기유형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80%, 150px, auto(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기본값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), cover, contain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배경 이미지의 폭과 높이를 지정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8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background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색상 이미지내용 반복형태 위치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배경 관련 속성을 한꺼번에 지정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순서 무관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생략 시 기본값 적용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06667" y="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스타일 속성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p.105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[</a:t>
            </a:r>
            <a:r>
              <a:rPr lang="ko-KR" altLang="ko-KR" b="1" smtClean="0"/>
              <a:t>예제</a:t>
            </a:r>
            <a:r>
              <a:rPr lang="en-US" altLang="ko-KR" b="1" smtClean="0"/>
              <a:t>3-6] </a:t>
            </a:r>
            <a:r>
              <a:rPr lang="ko-KR" altLang="ko-KR" b="1" smtClean="0"/>
              <a:t>색상 스타일 속성 선언하기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3-7] color-style.html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3-6)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 bwMode="auto">
          <a:xfrm>
            <a:off x="992560" y="1628800"/>
            <a:ext cx="525658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506667" y="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스타일 속성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p.107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색상</a:t>
            </a:r>
            <a:r>
              <a:rPr lang="en-US" altLang="ko-KR" smtClean="0"/>
              <a:t>(color) </a:t>
            </a:r>
            <a:r>
              <a:rPr lang="ko-KR" altLang="ko-KR" smtClean="0"/>
              <a:t>속성값 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색상 </a:t>
            </a:r>
            <a:r>
              <a:rPr lang="ko-KR" altLang="ko-KR" smtClean="0"/>
              <a:t>스타일을 지정</a:t>
            </a:r>
            <a:r>
              <a:rPr lang="en-US" altLang="ko-KR" smtClean="0"/>
              <a:t> </a:t>
            </a:r>
            <a:r>
              <a:rPr lang="ko-KR" altLang="en-US" smtClean="0"/>
              <a:t>방법</a:t>
            </a:r>
            <a:endParaRPr lang="en-US" altLang="ko-KR" smtClean="0"/>
          </a:p>
          <a:p>
            <a:pPr lvl="1"/>
            <a:r>
              <a:rPr lang="en-US" altLang="ko-KR" smtClean="0"/>
              <a:t>red, blue </a:t>
            </a:r>
            <a:r>
              <a:rPr lang="ko-KR" altLang="ko-KR" smtClean="0"/>
              <a:t>등 색상명을 직접 지정</a:t>
            </a:r>
            <a:endParaRPr lang="en-US" altLang="ko-KR" smtClean="0"/>
          </a:p>
          <a:p>
            <a:pPr lvl="1"/>
            <a:r>
              <a:rPr lang="ko-KR" altLang="ko-KR" smtClean="0"/>
              <a:t>색상값으로 수치를 </a:t>
            </a:r>
            <a:r>
              <a:rPr lang="en-US" altLang="ko-KR" smtClean="0"/>
              <a:t>10</a:t>
            </a:r>
            <a:r>
              <a:rPr lang="ko-KR" altLang="ko-KR" smtClean="0"/>
              <a:t>진수와</a:t>
            </a:r>
            <a:r>
              <a:rPr lang="en-US" altLang="ko-KR" smtClean="0"/>
              <a:t> 16</a:t>
            </a:r>
            <a:r>
              <a:rPr lang="ko-KR" altLang="ko-KR" smtClean="0"/>
              <a:t>진수 또는 비율</a:t>
            </a:r>
            <a:r>
              <a:rPr lang="en-US" altLang="ko-KR" smtClean="0"/>
              <a:t>(%)</a:t>
            </a:r>
            <a:r>
              <a:rPr lang="ko-KR" altLang="ko-KR" smtClean="0"/>
              <a:t>로 지정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48544" y="2276872"/>
          <a:ext cx="7992889" cy="2736304"/>
        </p:xfrm>
        <a:graphic>
          <a:graphicData uri="http://schemas.openxmlformats.org/drawingml/2006/table">
            <a:tbl>
              <a:tblPr/>
              <a:tblGrid>
                <a:gridCol w="1022954"/>
                <a:gridCol w="1349246"/>
                <a:gridCol w="2298070"/>
                <a:gridCol w="3322619"/>
              </a:tblGrid>
              <a:tr h="324037">
                <a:tc gridSpan="2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종류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지정 예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504056">
                <a:tc gridSpan="2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색상유형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색상명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black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검은색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white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흰색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113">
                <a:tc rowSpan="3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색상값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RGB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유형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rgb(R, G, B)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rgb(R%, G%, B%)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rgb(0,0,0)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검은색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rgb(255,255,255)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흰색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rgb(0%,0%,0%)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검은색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rgb(100%,100%,100%)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흰색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HEX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유형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#RRGGBB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#RGB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#000000(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혹은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#000)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검은색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#FFFFFF(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혹은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#FFF)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흰색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RGBA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유형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rgba(R, G, B, Alpha)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rgba(0,0,255,0.5)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반투명 파란색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06667" y="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스타일 속성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p.108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4.3 CSS3</a:t>
            </a:r>
            <a:r>
              <a:rPr lang="ko-KR" altLang="ko-KR" b="1" smtClean="0"/>
              <a:t>의 목록 스타일 속성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ko-KR" smtClean="0"/>
              <a:t>목록 스타일</a:t>
            </a:r>
            <a:r>
              <a:rPr lang="en-US" altLang="ko-KR" smtClean="0"/>
              <a:t> -&gt;</a:t>
            </a:r>
            <a:r>
              <a:rPr lang="ko-KR" altLang="ko-KR" smtClean="0"/>
              <a:t> 항목 앞에 오는 글머리 기호</a:t>
            </a:r>
            <a:r>
              <a:rPr lang="en-US" altLang="ko-KR" smtClean="0"/>
              <a:t>(marker)</a:t>
            </a:r>
            <a:r>
              <a:rPr lang="ko-KR" altLang="ko-KR" smtClean="0"/>
              <a:t>의 유형이나 위치를 설정</a:t>
            </a:r>
            <a:r>
              <a:rPr lang="en-US" altLang="ko-KR" smtClean="0"/>
              <a:t> </a:t>
            </a:r>
          </a:p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3-6] </a:t>
            </a:r>
            <a:r>
              <a:rPr lang="ko-KR" altLang="ko-KR" smtClean="0"/>
              <a:t>목록 스타일 속성</a:t>
            </a:r>
          </a:p>
          <a:p>
            <a:pPr lvl="1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60512" y="1772816"/>
          <a:ext cx="9145015" cy="3888432"/>
        </p:xfrm>
        <a:graphic>
          <a:graphicData uri="http://schemas.openxmlformats.org/drawingml/2006/table">
            <a:tbl>
              <a:tblPr/>
              <a:tblGrid>
                <a:gridCol w="1233851"/>
                <a:gridCol w="5189029"/>
                <a:gridCol w="2722135"/>
              </a:tblGrid>
              <a:tr h="32880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스타일 속성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891" marR="5889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891" marR="588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891" marR="588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845015">
                <a:tc rowSpan="2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list-style-type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891" marR="5889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글머리 기호 유형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(ul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유형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disc(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기본값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검은 동그라미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circle(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하얀  동그라미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square(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검은 사각형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none(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글머리 표시 안함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891" marR="588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비순서 목록의 글머리 기호 유형을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891" marR="588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50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글머리 기호 유형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(ol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유형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decimal(1, 2, 3 . . ), upper-alpha(I, II, III . . ), lower-alpha(i, ii, iii . . ), upper-roman(A, B, C . . ), lower-roman(a, b, c . . 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891" marR="588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순서 목록의 글머리 기호 유형을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891" marR="588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59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list-style-image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891" marR="5889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이미지 파일명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none(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기본값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url("image.jpg")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891" marR="588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글머리 기호 이미지를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891" marR="588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039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list-style-position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891" marR="5889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표시위치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inside(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내용 영역에 위치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outside(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기본값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내어쓰기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왼쪽 여백 영역에 위치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891" marR="588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글머리 기호의 박스 모델 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바깥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표시 위치를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891" marR="588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60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list-style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891" marR="5889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글머리 기호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|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이미지 위치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]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url(img.jpg) outside, circle inside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891" marR="588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글머리 기호 속성을 한꺼번에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8891" marR="588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06667" y="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스타일 속성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p.109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[</a:t>
            </a:r>
            <a:r>
              <a:rPr lang="ko-KR" altLang="ko-KR" b="1" smtClean="0"/>
              <a:t>예제</a:t>
            </a:r>
            <a:r>
              <a:rPr lang="en-US" altLang="ko-KR" b="1" smtClean="0"/>
              <a:t>3-7] </a:t>
            </a:r>
            <a:r>
              <a:rPr lang="ko-KR" altLang="ko-KR" b="1" smtClean="0"/>
              <a:t>목록 스타일 속성 선언하기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3-8] list-style.html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3-7)</a:t>
            </a:r>
            <a:endParaRPr lang="ko-KR" altLang="ko-KR" smtClean="0"/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 bwMode="auto">
          <a:xfrm>
            <a:off x="776536" y="1700808"/>
            <a:ext cx="5112568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540329" y="0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스타일 속성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p.110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4.4 CSS3</a:t>
            </a:r>
            <a:r>
              <a:rPr lang="ko-KR" altLang="ko-KR" b="1" smtClean="0"/>
              <a:t>의 테이블 스타일 속성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04529" y="1052738"/>
          <a:ext cx="8712969" cy="4896543"/>
        </p:xfrm>
        <a:graphic>
          <a:graphicData uri="http://schemas.openxmlformats.org/drawingml/2006/table">
            <a:tbl>
              <a:tblPr/>
              <a:tblGrid>
                <a:gridCol w="1304777"/>
                <a:gridCol w="3341134"/>
                <a:gridCol w="4067058"/>
              </a:tblGrid>
              <a:tr h="35176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스타일 속성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802020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table-layout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열 크기 유형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auto(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기본값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자동계산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fixed(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크기고정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각 열의 크기 결정 방식을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680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width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수치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100px, 80%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테이블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의 너비를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680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border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너비 유형 색상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3px solid blue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테이블 구분선의 형식을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박스 모델의 경계선 스타일과 동일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020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border-spacing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수치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2px(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수평 및 수직간격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3px 4px(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수평간격 수직간격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셀 구분선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이중 선일 경우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사이의 간격을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020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border-collapse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구분선 유형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collapse(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기본값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단일 선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just" latinLnBrk="0">
                        <a:spcAft>
                          <a:spcPts val="0"/>
                        </a:spcAft>
                      </a:pP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separate(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이중 선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테이블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구분선의 분리 여부를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680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empty-cells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표시 유형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hide(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숨김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show(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기본값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;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표시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빈 셀의 구분선 표시 여부를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680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caption-side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위치 유형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bottom, top(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기본값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left, right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표 제목의 위치를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73993" y="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스타일 속성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p.111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[</a:t>
            </a:r>
            <a:r>
              <a:rPr lang="ko-KR" altLang="ko-KR" b="1" smtClean="0"/>
              <a:t>예제</a:t>
            </a:r>
            <a:r>
              <a:rPr lang="en-US" altLang="ko-KR" b="1" smtClean="0"/>
              <a:t>3-8] </a:t>
            </a:r>
            <a:r>
              <a:rPr lang="ko-KR" altLang="ko-KR" b="1" smtClean="0"/>
              <a:t>테이블 스타일 속성 선언하기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3-9] table-style.html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3-8)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 bwMode="auto">
          <a:xfrm>
            <a:off x="848544" y="1772816"/>
            <a:ext cx="835292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540329" y="0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스타일 속성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p.112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5.1 </a:t>
            </a:r>
            <a:r>
              <a:rPr lang="ko-KR" altLang="ko-KR" b="1" smtClean="0"/>
              <a:t>박스 모델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박스 모델</a:t>
            </a:r>
            <a:r>
              <a:rPr lang="en-US" altLang="ko-KR" smtClean="0"/>
              <a:t>(box model)</a:t>
            </a:r>
          </a:p>
          <a:p>
            <a:pPr lvl="1"/>
            <a:r>
              <a:rPr lang="ko-KR" altLang="ko-KR" smtClean="0"/>
              <a:t>다양한 스타일 속성들이 적용되는 박스 모양의 스타일 관련 공간 개념</a:t>
            </a:r>
            <a:endParaRPr lang="en-US" altLang="ko-KR" smtClean="0"/>
          </a:p>
          <a:p>
            <a:pPr lvl="1"/>
            <a:r>
              <a:rPr lang="en-US" altLang="ko-KR" smtClean="0"/>
              <a:t>CSS3</a:t>
            </a:r>
            <a:r>
              <a:rPr lang="ko-KR" altLang="ko-KR" smtClean="0"/>
              <a:t>를 사용할 때 가장 기본이 되는 개념</a:t>
            </a:r>
            <a:endParaRPr lang="en-US" altLang="ko-KR" smtClean="0"/>
          </a:p>
          <a:p>
            <a:pPr lvl="1"/>
            <a:r>
              <a:rPr lang="ko-KR" altLang="ko-KR" smtClean="0"/>
              <a:t>모든 엘리먼트들은 표시될 때 줄의 일부</a:t>
            </a:r>
            <a:r>
              <a:rPr lang="en-US" altLang="ko-KR" smtClean="0"/>
              <a:t>, </a:t>
            </a:r>
            <a:r>
              <a:rPr lang="ko-KR" altLang="ko-KR" smtClean="0"/>
              <a:t>줄 전체 또는 여러 줄에 걸친 사각형 모양의 공간을 차지</a:t>
            </a:r>
            <a:r>
              <a:rPr lang="en-US" altLang="ko-KR" smtClean="0"/>
              <a:t> -&gt; </a:t>
            </a:r>
            <a:r>
              <a:rPr lang="ko-KR" altLang="ko-KR" smtClean="0"/>
              <a:t>웹 브라우저가 모든 엘리먼트들을 작은 박스로 간주</a:t>
            </a:r>
            <a:r>
              <a:rPr lang="en-US" altLang="ko-KR" smtClean="0"/>
              <a:t>,</a:t>
            </a:r>
            <a:r>
              <a:rPr lang="ko-KR" altLang="ko-KR" smtClean="0"/>
              <a:t> 공간 배치하기 때문</a:t>
            </a:r>
            <a:endParaRPr lang="en-US" altLang="ko-KR" smtClean="0"/>
          </a:p>
          <a:p>
            <a:r>
              <a:rPr lang="ko-KR" altLang="ko-KR" smtClean="0"/>
              <a:t>박스 모델의 구조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ko-KR" altLang="ko-KR" smtClean="0"/>
              <a:t>스타일 측면에서 문서는 하나 이상의 엘리먼트 박스들로 구성</a:t>
            </a:r>
            <a:r>
              <a:rPr lang="ko-KR" altLang="en-US" smtClean="0"/>
              <a:t>됨</a:t>
            </a:r>
            <a:r>
              <a:rPr lang="ko-KR" altLang="ko-KR" smtClean="0"/>
              <a:t> </a:t>
            </a:r>
            <a:endParaRPr lang="en-US" altLang="ko-KR" smtClean="0"/>
          </a:p>
          <a:p>
            <a:pPr lvl="1"/>
            <a:r>
              <a:rPr lang="ko-KR" altLang="ko-KR" smtClean="0"/>
              <a:t>안쪽 박스 모델 영역은 바깥쪽 상위 박스 모델의 내용 영역 안으로만 제한</a:t>
            </a:r>
            <a:r>
              <a:rPr lang="ko-KR" altLang="en-US" smtClean="0"/>
              <a:t>됨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 bwMode="auto">
          <a:xfrm>
            <a:off x="992560" y="3140968"/>
            <a:ext cx="4752528" cy="26642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655746" y="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5.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박스 모델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p.113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1.1 </a:t>
            </a:r>
            <a:r>
              <a:rPr lang="ko-KR" altLang="ko-KR" b="1" smtClean="0"/>
              <a:t>스타일시트 기초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스타일</a:t>
            </a:r>
            <a:r>
              <a:rPr lang="en-US" altLang="ko-KR" smtClean="0"/>
              <a:t>(style)</a:t>
            </a:r>
          </a:p>
          <a:p>
            <a:pPr lvl="1" latinLnBrk="0"/>
            <a:r>
              <a:rPr lang="ko-KR" altLang="ko-KR" smtClean="0"/>
              <a:t>문서를 멋지게 장식하거나 정해진 양식에 맞게 내용을 다듬는 역할</a:t>
            </a:r>
            <a:endParaRPr lang="en-US" altLang="ko-KR" smtClean="0"/>
          </a:p>
          <a:p>
            <a:pPr lvl="1" latinLnBrk="0"/>
            <a:r>
              <a:rPr lang="ko-KR" altLang="ko-KR" smtClean="0"/>
              <a:t>문서 작성 프로그램에서 작성하는 모든 문서는 스타일을 적용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atinLnBrk="0"/>
            <a:r>
              <a:rPr lang="ko-KR" altLang="ko-KR" smtClean="0"/>
              <a:t>스타일시트</a:t>
            </a:r>
            <a:r>
              <a:rPr lang="en-US" altLang="ko-KR" smtClean="0"/>
              <a:t>(stylesheet)</a:t>
            </a:r>
          </a:p>
          <a:p>
            <a:pPr lvl="1" latinLnBrk="0"/>
            <a:r>
              <a:rPr lang="ko-KR" altLang="ko-KR" smtClean="0"/>
              <a:t>문서의 스타일을 정의</a:t>
            </a:r>
            <a:endParaRPr lang="en-US" altLang="ko-KR" smtClean="0"/>
          </a:p>
          <a:p>
            <a:pPr lvl="1" latinLnBrk="0"/>
            <a:r>
              <a:rPr lang="ko-KR" altLang="en-US" smtClean="0"/>
              <a:t>화</a:t>
            </a:r>
            <a:r>
              <a:rPr lang="ko-KR" altLang="ko-KR" smtClean="0"/>
              <a:t>면에 출력하기 위한 외형적인 모양과 형식에 관한 스타일 규칙들의 모임</a:t>
            </a:r>
            <a:endParaRPr lang="en-US" altLang="ko-KR" smtClean="0"/>
          </a:p>
          <a:p>
            <a:pPr lvl="1" latinLnBrk="0"/>
            <a:r>
              <a:rPr lang="ko-KR" altLang="ko-KR" smtClean="0"/>
              <a:t>스타일시트에 의해 웹 문서가 브라우저에 어떻게 보여지는지가 결정</a:t>
            </a:r>
            <a:r>
              <a:rPr lang="ko-KR" altLang="en-US" smtClean="0"/>
              <a:t>됨</a:t>
            </a:r>
            <a:endParaRPr lang="ko-KR" altLang="ko-KR" smtClean="0"/>
          </a:p>
          <a:p>
            <a:pPr latinLnBrk="0"/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ko-KR" smtClean="0"/>
              <a:t>똑같은</a:t>
            </a:r>
            <a:r>
              <a:rPr lang="en-US" altLang="ko-KR" smtClean="0"/>
              <a:t> HTML5 </a:t>
            </a:r>
            <a:r>
              <a:rPr lang="ko-KR" altLang="ko-KR" smtClean="0"/>
              <a:t>웹 페이지</a:t>
            </a:r>
            <a:r>
              <a:rPr lang="ko-KR" altLang="en-US" smtClean="0"/>
              <a:t>에</a:t>
            </a:r>
            <a:r>
              <a:rPr lang="en-US" altLang="ko-KR" smtClean="0"/>
              <a:t> </a:t>
            </a:r>
            <a:r>
              <a:rPr lang="ko-KR" altLang="ko-KR" smtClean="0"/>
              <a:t>다른 디자인의 스타일시트를  적용</a:t>
            </a:r>
            <a:r>
              <a:rPr lang="ko-KR" altLang="en-US" smtClean="0"/>
              <a:t>한 결과</a:t>
            </a:r>
            <a:endParaRPr lang="en-US" altLang="ko-KR" smtClean="0"/>
          </a:p>
          <a:p>
            <a:pPr defTabSz="360000"/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 bwMode="auto">
          <a:xfrm>
            <a:off x="1568624" y="3861048"/>
            <a:ext cx="5616624" cy="273630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625289" y="0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1.CSS3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p.84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5.2 </a:t>
            </a:r>
            <a:r>
              <a:rPr lang="ko-KR" altLang="ko-KR" b="1" smtClean="0"/>
              <a:t>박스 모델 스타일 속성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836712"/>
            <a:ext cx="9433048" cy="5688632"/>
          </a:xfrm>
        </p:spPr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3-8] </a:t>
            </a:r>
            <a:r>
              <a:rPr lang="ko-KR" altLang="ko-KR" smtClean="0"/>
              <a:t>영역 스타일 속성</a:t>
            </a:r>
            <a:endParaRPr lang="ko-KR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16496" y="1268761"/>
          <a:ext cx="9145017" cy="4552568"/>
        </p:xfrm>
        <a:graphic>
          <a:graphicData uri="http://schemas.openxmlformats.org/drawingml/2006/table">
            <a:tbl>
              <a:tblPr/>
              <a:tblGrid>
                <a:gridCol w="2880320"/>
                <a:gridCol w="2376264"/>
                <a:gridCol w="3888433"/>
              </a:tblGrid>
              <a:tr h="28536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latin typeface="맑은 고딕"/>
                          <a:ea typeface="맑은 고딕"/>
                          <a:cs typeface="Times New Roman"/>
                        </a:rPr>
                        <a:t>스타일 속성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7736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width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수치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100px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글자가 입력되는 영역의 너비를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36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height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수치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30px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글자가 입력되는 영역의 높이를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410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margin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수치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10px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   10px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20px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71450"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10px 20px 30px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71450"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10px 20px 30px 40px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경계선 바깥의 외부 여백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위쪽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오른쪽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아래쪽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왼쪽 순서로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크기를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72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margin-top, margin-right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margin-bottom, margin-left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수치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10px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01295"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auto(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자동 조절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경계선 바깥의 외부 여백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위쪽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오른쪽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아래쪽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왼쪽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크기를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410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padding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수치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10px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   10px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20px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71450"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10px 20px 30px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71450"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10px 20px 30px 40px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경계선 안쪽의 내부 여백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위쪽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오른쪽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아래쪽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왼쪽 순서로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크기를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72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padding-top, padding-right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padding-bottom, padding-left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수치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10px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  auto(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자동 조절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latin typeface="맑은 고딕"/>
                          <a:ea typeface="맑은 고딕"/>
                          <a:cs typeface="Times New Roman"/>
                        </a:rPr>
                        <a:t>경계선 안쪽의 내부 여백</a:t>
                      </a: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 dirty="0">
                          <a:latin typeface="맑은 고딕"/>
                          <a:ea typeface="맑은 고딕"/>
                          <a:cs typeface="Times New Roman"/>
                        </a:rPr>
                        <a:t>위쪽</a:t>
                      </a: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 dirty="0">
                          <a:latin typeface="맑은 고딕"/>
                          <a:ea typeface="맑은 고딕"/>
                          <a:cs typeface="Times New Roman"/>
                        </a:rPr>
                        <a:t>오른쪽</a:t>
                      </a: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 dirty="0">
                          <a:latin typeface="맑은 고딕"/>
                          <a:ea typeface="맑은 고딕"/>
                          <a:cs typeface="Times New Roman"/>
                        </a:rPr>
                        <a:t>아래쪽</a:t>
                      </a: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 dirty="0">
                          <a:latin typeface="맑은 고딕"/>
                          <a:ea typeface="맑은 고딕"/>
                          <a:cs typeface="Times New Roman"/>
                        </a:rPr>
                        <a:t>왼쪽</a:t>
                      </a: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400" kern="0" dirty="0">
                          <a:latin typeface="맑은 고딕"/>
                          <a:ea typeface="맑은 고딕"/>
                          <a:cs typeface="Times New Roman"/>
                        </a:rPr>
                        <a:t>크기를 지정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55746" y="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5.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박스 모델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p.114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영역 스타일 속성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영역 스타일 속성</a:t>
            </a:r>
            <a:r>
              <a:rPr lang="en-US" altLang="ko-KR" smtClean="0"/>
              <a:t> </a:t>
            </a:r>
            <a:r>
              <a:rPr lang="ko-KR" altLang="en-US" smtClean="0"/>
              <a:t>적용시</a:t>
            </a:r>
            <a:r>
              <a:rPr lang="en-US" altLang="ko-KR" smtClean="0"/>
              <a:t> </a:t>
            </a:r>
            <a:r>
              <a:rPr lang="ko-KR" altLang="en-US" smtClean="0"/>
              <a:t>고려 사항</a:t>
            </a:r>
            <a:endParaRPr lang="en-US" altLang="ko-KR" smtClean="0"/>
          </a:p>
          <a:p>
            <a:pPr lvl="1"/>
            <a:r>
              <a:rPr lang="en-US" altLang="ko-KR" smtClean="0"/>
              <a:t>width</a:t>
            </a:r>
            <a:r>
              <a:rPr lang="ko-KR" altLang="ko-KR" smtClean="0"/>
              <a:t>와</a:t>
            </a:r>
            <a:r>
              <a:rPr lang="en-US" altLang="ko-KR" smtClean="0"/>
              <a:t> height</a:t>
            </a:r>
            <a:r>
              <a:rPr lang="ko-KR" altLang="ko-KR" smtClean="0"/>
              <a:t>는 엘리먼트 내용 공간의 크기만을 지정하므로 박스 공간의 실제 크기를 고려할 때는 그 주위의 안쪽여백</a:t>
            </a:r>
            <a:r>
              <a:rPr lang="en-US" altLang="ko-KR" smtClean="0"/>
              <a:t>, </a:t>
            </a:r>
            <a:r>
              <a:rPr lang="ko-KR" altLang="ko-KR" smtClean="0"/>
              <a:t>경계선</a:t>
            </a:r>
            <a:r>
              <a:rPr lang="en-US" altLang="ko-KR" smtClean="0"/>
              <a:t>, </a:t>
            </a:r>
            <a:r>
              <a:rPr lang="ko-KR" altLang="ko-KR" smtClean="0"/>
              <a:t>바깥쪽 여백의 크기도 추가로 </a:t>
            </a:r>
            <a:r>
              <a:rPr lang="ko-KR" altLang="en-US" smtClean="0"/>
              <a:t>포함해야함</a:t>
            </a:r>
            <a:endParaRPr lang="en-US" altLang="ko-KR" smtClean="0"/>
          </a:p>
          <a:p>
            <a:pPr lvl="1"/>
            <a:r>
              <a:rPr lang="ko-KR" altLang="ko-KR" smtClean="0"/>
              <a:t>속성값을 한꺼번에 나열할 경우</a:t>
            </a:r>
            <a:r>
              <a:rPr lang="ko-KR" altLang="en-US" smtClean="0"/>
              <a:t>의 정해진 </a:t>
            </a:r>
            <a:r>
              <a:rPr lang="ko-KR" altLang="ko-KR" smtClean="0"/>
              <a:t>순서</a:t>
            </a:r>
            <a:r>
              <a:rPr lang="en-US" altLang="ko-KR" smtClean="0"/>
              <a:t> </a:t>
            </a:r>
          </a:p>
          <a:p>
            <a:pPr lvl="2"/>
            <a:r>
              <a:rPr lang="ko-KR" altLang="ko-KR" smtClean="0"/>
              <a:t>시계 방향으로</a:t>
            </a:r>
            <a:r>
              <a:rPr lang="en-US" altLang="ko-KR" smtClean="0"/>
              <a:t> '</a:t>
            </a:r>
            <a:r>
              <a:rPr lang="ko-KR" altLang="ko-KR" smtClean="0"/>
              <a:t>위쪽</a:t>
            </a:r>
            <a:r>
              <a:rPr lang="en-US" altLang="ko-KR" smtClean="0"/>
              <a:t>→</a:t>
            </a:r>
            <a:r>
              <a:rPr lang="ko-KR" altLang="ko-KR" smtClean="0"/>
              <a:t>오른쪽</a:t>
            </a:r>
            <a:r>
              <a:rPr lang="en-US" altLang="ko-KR" smtClean="0"/>
              <a:t>→</a:t>
            </a:r>
            <a:r>
              <a:rPr lang="ko-KR" altLang="ko-KR" smtClean="0"/>
              <a:t>아래쪽왼쪽</a:t>
            </a:r>
            <a:r>
              <a:rPr lang="en-US" altLang="ko-KR" smtClean="0"/>
              <a:t>' </a:t>
            </a:r>
            <a:r>
              <a:rPr lang="ko-KR" altLang="ko-KR" smtClean="0"/>
              <a:t>순</a:t>
            </a:r>
            <a:endParaRPr lang="en-US" altLang="ko-KR" smtClean="0"/>
          </a:p>
          <a:p>
            <a:pPr lvl="2"/>
            <a:r>
              <a:rPr lang="ko-KR" altLang="ko-KR" smtClean="0"/>
              <a:t>바깥 여백이나 안쪽 여백</a:t>
            </a:r>
            <a:r>
              <a:rPr lang="en-US" altLang="ko-KR" smtClean="0"/>
              <a:t>, </a:t>
            </a:r>
            <a:r>
              <a:rPr lang="ko-KR" altLang="ko-KR" smtClean="0"/>
              <a:t>경계선 속성을 지정할 때도 똑같이 적용</a:t>
            </a:r>
            <a:endParaRPr lang="en-US" altLang="ko-KR" smtClean="0"/>
          </a:p>
          <a:p>
            <a:pPr lvl="1"/>
            <a:r>
              <a:rPr lang="en-US" altLang="ko-KR" smtClean="0"/>
              <a:t>4</a:t>
            </a:r>
            <a:r>
              <a:rPr lang="ko-KR" altLang="ko-KR" smtClean="0"/>
              <a:t>개가 아닌</a:t>
            </a:r>
            <a:r>
              <a:rPr lang="en-US" altLang="ko-KR" smtClean="0"/>
              <a:t> 2</a:t>
            </a:r>
            <a:r>
              <a:rPr lang="ko-KR" altLang="ko-KR" smtClean="0"/>
              <a:t>개</a:t>
            </a:r>
            <a:r>
              <a:rPr lang="en-US" altLang="ko-KR" smtClean="0"/>
              <a:t>, 3</a:t>
            </a:r>
            <a:r>
              <a:rPr lang="ko-KR" altLang="ko-KR" smtClean="0"/>
              <a:t>개 방향의 속성값만 지정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2"/>
            <a:r>
              <a:rPr lang="ko-KR" altLang="ko-KR" smtClean="0"/>
              <a:t>위쪽 여백부터 값을 지정하고 시계 방향으로 각 여백의 값이 순서대로 적용</a:t>
            </a:r>
            <a:endParaRPr lang="en-US" altLang="ko-KR" smtClean="0"/>
          </a:p>
          <a:p>
            <a:pPr lvl="2"/>
            <a:r>
              <a:rPr lang="ko-KR" altLang="ko-KR" smtClean="0"/>
              <a:t>생략된 나머지 값은 상하</a:t>
            </a:r>
            <a:r>
              <a:rPr lang="en-US" altLang="ko-KR" smtClean="0"/>
              <a:t>, </a:t>
            </a:r>
            <a:r>
              <a:rPr lang="ko-KR" altLang="ko-KR" smtClean="0"/>
              <a:t>좌우 대칭 값이 쌍을 이루어 같은 값으로 결정</a:t>
            </a:r>
            <a:endParaRPr lang="en-US" altLang="ko-KR" smtClean="0"/>
          </a:p>
          <a:p>
            <a:pPr lvl="2"/>
            <a:r>
              <a:rPr lang="en-US" altLang="ko-KR" smtClean="0"/>
              <a:t>1</a:t>
            </a:r>
            <a:r>
              <a:rPr lang="ko-KR" altLang="ko-KR" smtClean="0"/>
              <a:t>개 값을 지정하면 네 방향의 여백이 모두 같은 값으로 설정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ko-KR" altLang="ko-KR" smtClean="0"/>
              <a:t>인접한 박스 블록 간의 여백 크기</a:t>
            </a:r>
            <a:endParaRPr lang="en-US" altLang="ko-KR" smtClean="0"/>
          </a:p>
          <a:p>
            <a:pPr lvl="2"/>
            <a:r>
              <a:rPr lang="ko-KR" altLang="ko-KR" smtClean="0"/>
              <a:t>겹쳐지는 블록의 여백 크기 중 가장 큰 크기만큼 빈 여백 공간이 표시</a:t>
            </a:r>
          </a:p>
          <a:p>
            <a:pPr lvl="2"/>
            <a:endParaRPr lang="en-US" altLang="ko-KR" smtClean="0"/>
          </a:p>
          <a:p>
            <a:pPr lvl="1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08584" y="4509120"/>
          <a:ext cx="8208912" cy="1224136"/>
        </p:xfrm>
        <a:graphic>
          <a:graphicData uri="http://schemas.openxmlformats.org/drawingml/2006/table">
            <a:tbl>
              <a:tblPr/>
              <a:tblGrid>
                <a:gridCol w="8208912"/>
              </a:tblGrid>
              <a:tr h="122413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margin: 10px ;                 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   /*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상하좌우 모두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10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픽셀로 설정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*/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margin: 0px 10px ;              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 /*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위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,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아래는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0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픽셀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,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좌우는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10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픽셀로 설정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*/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margin: 10px 10px 20px ;        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/*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위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10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픽셀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,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좌우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10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픽셀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,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아래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20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픽셀로 설정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*/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margin: 10px 20px 40px 30px ;    /*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위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10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픽셀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,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아래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40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픽셀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,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왼쪽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30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픽셀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,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오른쪽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20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픽셀로 설정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*/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55746" y="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5.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박스 모델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p.115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ko-KR" b="1" smtClean="0"/>
              <a:t>경계선 스타일 속성</a:t>
            </a:r>
            <a:endParaRPr lang="ko-KR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3-9] </a:t>
            </a:r>
            <a:r>
              <a:rPr lang="ko-KR" altLang="ko-KR" smtClean="0"/>
              <a:t>경계선 스타일 속성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88504" y="1388269"/>
          <a:ext cx="9001000" cy="5192648"/>
        </p:xfrm>
        <a:graphic>
          <a:graphicData uri="http://schemas.openxmlformats.org/drawingml/2006/table">
            <a:tbl>
              <a:tblPr/>
              <a:tblGrid>
                <a:gridCol w="2452339"/>
                <a:gridCol w="3037667"/>
                <a:gridCol w="3510994"/>
              </a:tblGrid>
              <a:tr h="28536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스타일 속성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82809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border-style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border-top-style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border-right-style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border-bottom-style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border-left-style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경계선 유형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solid(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실선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dashed(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긴점선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dotted(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짧은점선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double(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이중선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hidden, none(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기본값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inset(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오목내용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outset(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볼록내용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ridge(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볼록선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groove(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오목선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경계선의 모양을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07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border-width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border-top-width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border-right-width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border-bottom-width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border-left-width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수치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|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굵기유형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5px, thick(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두꺼운선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medium(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중간선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thin(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얇은선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경계선의 굵기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두께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를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07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border-color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border-top-color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border-right-color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border-bottom-color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border-left-color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색상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red(#ff0000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또는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rgb(255,0,0)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또는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rgb(100%, 0%, 0%) ), transparent(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투명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경계선의 색상을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border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경계선유형 굵기유형 색상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double thick red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경계선의 유형과 두께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색상을 한꺼번에 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오른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아래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왼쪽 순서대로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1~4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개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07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border-radius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border-top-left-radius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border-top-right-radius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border-bottom-right-radius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border-bottom-left-radius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모서리반지름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10px 20px 30px 40px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둥근 경계선의 모서리 반지름을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eaLnBrk="0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순서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왼쪽위 오른쪽위 오른쪽아래 왼쪽아래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55746" y="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5.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박스 모델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p.116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표현 효과 스타일 속성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3-10] </a:t>
            </a:r>
            <a:r>
              <a:rPr lang="ko-KR" altLang="ko-KR" smtClean="0"/>
              <a:t>표현 효과 스타일 속성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en-US" altLang="ko-KR" smtClean="0"/>
              <a:t>display </a:t>
            </a:r>
            <a:r>
              <a:rPr lang="ko-KR" altLang="ko-KR" smtClean="0"/>
              <a:t>스타일 속성값으로</a:t>
            </a:r>
            <a:r>
              <a:rPr lang="en-US" altLang="ko-KR" smtClean="0"/>
              <a:t> 'inline-block' </a:t>
            </a:r>
            <a:r>
              <a:rPr lang="ko-KR" altLang="ko-KR" smtClean="0"/>
              <a:t>속성값을 지정</a:t>
            </a:r>
            <a:endParaRPr lang="en-US" altLang="ko-KR" smtClean="0"/>
          </a:p>
          <a:p>
            <a:pPr lvl="2"/>
            <a:r>
              <a:rPr lang="ko-KR" altLang="ko-KR" smtClean="0"/>
              <a:t>인라인 형식이면서도 블록 형식처럼 상하좌우 여백과 블록 공간의 폭과 높이를 설정하고 싶</a:t>
            </a:r>
            <a:r>
              <a:rPr lang="ko-KR" altLang="en-US" smtClean="0"/>
              <a:t>은 경우</a:t>
            </a:r>
            <a:endParaRPr lang="en-US" altLang="ko-KR" smtClean="0"/>
          </a:p>
          <a:p>
            <a:pPr lvl="1"/>
            <a:r>
              <a:rPr lang="en-US" altLang="ko-KR" smtClean="0"/>
              <a:t>display </a:t>
            </a:r>
            <a:r>
              <a:rPr lang="ko-KR" altLang="ko-KR" smtClean="0"/>
              <a:t>스타일 속성값으로</a:t>
            </a:r>
            <a:r>
              <a:rPr lang="en-US" altLang="ko-KR" smtClean="0"/>
              <a:t> 'none'</a:t>
            </a:r>
            <a:r>
              <a:rPr lang="ko-KR" altLang="ko-KR" smtClean="0"/>
              <a:t>을 지정</a:t>
            </a:r>
            <a:endParaRPr lang="en-US" altLang="ko-KR" smtClean="0"/>
          </a:p>
          <a:p>
            <a:pPr lvl="2"/>
            <a:r>
              <a:rPr lang="ko-KR" altLang="ko-KR" smtClean="0"/>
              <a:t>해당 공간</a:t>
            </a:r>
            <a:r>
              <a:rPr lang="en-US" altLang="ko-KR" smtClean="0"/>
              <a:t>(</a:t>
            </a:r>
            <a:r>
              <a:rPr lang="ko-KR" altLang="ko-KR" smtClean="0"/>
              <a:t>자식 엘리먼트 공간 포함</a:t>
            </a:r>
            <a:r>
              <a:rPr lang="en-US" altLang="ko-KR" smtClean="0"/>
              <a:t>)</a:t>
            </a:r>
            <a:r>
              <a:rPr lang="ko-KR" altLang="ko-KR" smtClean="0"/>
              <a:t>이 생략되어 화면에서 사라</a:t>
            </a:r>
            <a:r>
              <a:rPr lang="ko-KR" altLang="en-US" smtClean="0"/>
              <a:t>짐</a:t>
            </a:r>
            <a:endParaRPr lang="en-US" altLang="ko-KR" smtClean="0"/>
          </a:p>
          <a:p>
            <a:pPr lvl="1"/>
            <a:r>
              <a:rPr lang="en-US" altLang="ko-KR" smtClean="0"/>
              <a:t>visibility </a:t>
            </a:r>
            <a:r>
              <a:rPr lang="ko-KR" altLang="ko-KR" smtClean="0"/>
              <a:t>속성값을</a:t>
            </a:r>
            <a:r>
              <a:rPr lang="en-US" altLang="ko-KR" smtClean="0"/>
              <a:t> 'hidden'</a:t>
            </a:r>
            <a:r>
              <a:rPr lang="ko-KR" altLang="ko-KR" smtClean="0"/>
              <a:t>으로 설정</a:t>
            </a:r>
            <a:endParaRPr lang="en-US" altLang="ko-KR" smtClean="0"/>
          </a:p>
          <a:p>
            <a:pPr lvl="2"/>
            <a:r>
              <a:rPr lang="ko-KR" altLang="ko-KR" smtClean="0"/>
              <a:t>화면에 보이지 않도록 숨겨지지만 엘리먼트 내용 대신에 빈 공간이 표시</a:t>
            </a:r>
            <a:r>
              <a:rPr lang="ko-KR" altLang="en-US" smtClean="0"/>
              <a:t>됨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04528" y="1484784"/>
          <a:ext cx="8712968" cy="2448272"/>
        </p:xfrm>
        <a:graphic>
          <a:graphicData uri="http://schemas.openxmlformats.org/drawingml/2006/table">
            <a:tbl>
              <a:tblPr/>
              <a:tblGrid>
                <a:gridCol w="2239992"/>
                <a:gridCol w="3074334"/>
                <a:gridCol w="3398642"/>
              </a:tblGrid>
              <a:tr h="30963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스타일 속성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7525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display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박스모델 표시 유형값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block, inline, none, inline-block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엘리먼트의 박스 모델 표시 유형을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25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visibility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숨김 여부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visible, hidden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엘리먼트의 공간 표시 여부를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25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opacity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투명도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(0.0~1.0)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0.2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엘리먼트 공간의 투명도를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87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box-shadow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x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축간격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y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축간격 번짐크기  그림자크기 그림자색상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4px 4px 10px 6px orange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박스 모델 영역에 그림자 효과를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55746" y="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5.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박스 모델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p.117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6.1 </a:t>
            </a:r>
            <a:r>
              <a:rPr lang="ko-KR" altLang="ko-KR" b="1" smtClean="0"/>
              <a:t>컨테이너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dirty="0" smtClean="0"/>
              <a:t>공간 배치에 있어서 상위 </a:t>
            </a:r>
            <a:r>
              <a:rPr lang="ko-KR" altLang="ko-KR" dirty="0" err="1" smtClean="0"/>
              <a:t>엘리먼트와</a:t>
            </a:r>
            <a:r>
              <a:rPr lang="ko-KR" altLang="ko-KR" dirty="0" smtClean="0"/>
              <a:t> 하위 </a:t>
            </a:r>
            <a:r>
              <a:rPr lang="ko-KR" altLang="ko-KR" dirty="0" err="1" smtClean="0"/>
              <a:t>엘리먼트간의</a:t>
            </a:r>
            <a:r>
              <a:rPr lang="ko-KR" altLang="ko-KR" dirty="0" smtClean="0"/>
              <a:t> 관계는 중요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하위 </a:t>
            </a:r>
            <a:r>
              <a:rPr lang="ko-KR" altLang="ko-KR" dirty="0" err="1" smtClean="0"/>
              <a:t>엘리먼트</a:t>
            </a:r>
            <a:r>
              <a:rPr lang="ko-KR" altLang="ko-KR" dirty="0" smtClean="0"/>
              <a:t> 박스 공간은 기본적으로 컨테이너라고 하는 상위 </a:t>
            </a:r>
            <a:r>
              <a:rPr lang="ko-KR" altLang="ko-KR" dirty="0" err="1" smtClean="0"/>
              <a:t>엘리먼트</a:t>
            </a:r>
            <a:r>
              <a:rPr lang="ko-KR" altLang="ko-KR" dirty="0" smtClean="0"/>
              <a:t> 박스 공간 안에 위치하기 때문</a:t>
            </a:r>
            <a:endParaRPr lang="en-US" altLang="ko-KR" dirty="0" smtClean="0"/>
          </a:p>
          <a:p>
            <a:pPr latinLnBrk="0"/>
            <a:r>
              <a:rPr lang="ko-KR" altLang="ko-KR" dirty="0" smtClean="0"/>
              <a:t>컨테이너</a:t>
            </a:r>
            <a:r>
              <a:rPr lang="en-US" altLang="ko-KR" dirty="0" smtClean="0"/>
              <a:t>(container)</a:t>
            </a:r>
          </a:p>
          <a:p>
            <a:pPr lvl="1" latinLnBrk="0"/>
            <a:r>
              <a:rPr lang="ko-KR" altLang="ko-KR" dirty="0" smtClean="0"/>
              <a:t>하위에 자식 </a:t>
            </a:r>
            <a:r>
              <a:rPr lang="ko-KR" altLang="ko-KR" dirty="0" err="1" smtClean="0"/>
              <a:t>엘리먼트를</a:t>
            </a:r>
            <a:r>
              <a:rPr lang="ko-KR" altLang="ko-KR" dirty="0" smtClean="0"/>
              <a:t> 포함하는 부모 </a:t>
            </a:r>
            <a:r>
              <a:rPr lang="ko-KR" altLang="ko-KR" dirty="0" err="1" smtClean="0"/>
              <a:t>엘리먼트의</a:t>
            </a:r>
            <a:r>
              <a:rPr lang="ko-KR" altLang="ko-KR" dirty="0" smtClean="0"/>
              <a:t> 공간 배치상의 역할을 의미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물건을 담는 상자처럼 하위 </a:t>
            </a:r>
            <a:r>
              <a:rPr lang="ko-KR" altLang="ko-KR" dirty="0" err="1" smtClean="0"/>
              <a:t>엘리먼트들을</a:t>
            </a:r>
            <a:r>
              <a:rPr lang="ko-KR" altLang="ko-KR" dirty="0" smtClean="0"/>
              <a:t> 자신의 공간 안에서 좌표를 통해 배치</a:t>
            </a:r>
          </a:p>
          <a:p>
            <a:pPr latinLnBrk="0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pPr latinLnBrk="0"/>
            <a:endParaRPr lang="en-US" altLang="ko-KR" dirty="0" smtClean="0"/>
          </a:p>
          <a:p>
            <a:pPr latinLnBrk="0"/>
            <a:endParaRPr lang="en-US" altLang="ko-KR" dirty="0" smtClean="0"/>
          </a:p>
          <a:p>
            <a:pPr latinLnBrk="0"/>
            <a:endParaRPr lang="en-US" altLang="ko-KR" dirty="0" smtClean="0"/>
          </a:p>
          <a:p>
            <a:pPr lvl="1" latinLnBrk="0"/>
            <a:r>
              <a:rPr lang="en-US" altLang="ko-KR" dirty="0" smtClean="0"/>
              <a:t>&lt;body&gt;</a:t>
            </a:r>
            <a:r>
              <a:rPr lang="ko-KR" altLang="ko-KR" dirty="0" smtClean="0"/>
              <a:t>와</a:t>
            </a:r>
            <a:r>
              <a:rPr lang="en-US" altLang="ko-KR" dirty="0" smtClean="0"/>
              <a:t> &lt;</a:t>
            </a:r>
            <a:r>
              <a:rPr lang="en-US" altLang="ko-KR" smtClean="0"/>
              <a:t>div</a:t>
            </a:r>
            <a:r>
              <a:rPr lang="en-US" altLang="ko-KR" smtClean="0"/>
              <a:t>&gt;, &lt;span&gt;</a:t>
            </a:r>
            <a:r>
              <a:rPr lang="ko-KR" altLang="en-US" smtClean="0"/>
              <a:t>이</a:t>
            </a:r>
            <a:r>
              <a:rPr lang="ko-KR" altLang="ko-KR" smtClean="0"/>
              <a:t> </a:t>
            </a:r>
            <a:r>
              <a:rPr lang="ko-KR" altLang="ko-KR" dirty="0" smtClean="0"/>
              <a:t>컨테이너 역할을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&lt;body&gt; </a:t>
            </a:r>
            <a:r>
              <a:rPr lang="ko-KR" altLang="ko-KR" dirty="0" smtClean="0"/>
              <a:t>컨테이너 안에</a:t>
            </a:r>
            <a:r>
              <a:rPr lang="en-US" altLang="ko-KR" dirty="0" smtClean="0"/>
              <a:t> 'AAA'</a:t>
            </a:r>
            <a:r>
              <a:rPr lang="ko-KR" altLang="ko-KR" dirty="0" smtClean="0"/>
              <a:t>와</a:t>
            </a:r>
            <a:r>
              <a:rPr lang="en-US" altLang="ko-KR" dirty="0" smtClean="0"/>
              <a:t> 'BBB' </a:t>
            </a:r>
            <a:r>
              <a:rPr lang="ko-KR" altLang="ko-KR" dirty="0" smtClean="0"/>
              <a:t>내용이 포함</a:t>
            </a:r>
            <a:r>
              <a:rPr lang="ko-KR" altLang="en-US" dirty="0" smtClean="0"/>
              <a:t>하며 </a:t>
            </a:r>
            <a:r>
              <a:rPr lang="en-US" altLang="ko-KR" dirty="0" smtClean="0"/>
              <a:t>'BBB'</a:t>
            </a:r>
            <a:r>
              <a:rPr lang="ko-KR" altLang="ko-KR" dirty="0" smtClean="0"/>
              <a:t>는 그 안에서</a:t>
            </a:r>
            <a:r>
              <a:rPr lang="en-US" altLang="ko-KR" dirty="0" smtClean="0"/>
              <a:t> &lt;div</a:t>
            </a:r>
            <a:r>
              <a:rPr lang="en-US" altLang="ko-KR" smtClean="0"/>
              <a:t>&gt; </a:t>
            </a:r>
            <a:r>
              <a:rPr lang="ko-KR" altLang="en-US" smtClean="0"/>
              <a:t>와 </a:t>
            </a:r>
            <a:r>
              <a:rPr lang="en-US" altLang="ko-KR" smtClean="0"/>
              <a:t>&lt;span&gt; </a:t>
            </a:r>
            <a:r>
              <a:rPr lang="ko-KR" altLang="ko-KR" smtClean="0"/>
              <a:t>컨테이너 </a:t>
            </a:r>
            <a:r>
              <a:rPr lang="ko-KR" altLang="ko-KR" dirty="0" smtClean="0"/>
              <a:t>안에도 이중으로 속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컨테이너의 위치가 이동하면 포함된 자식 </a:t>
            </a:r>
            <a:r>
              <a:rPr lang="ko-KR" altLang="ko-KR" dirty="0" err="1" smtClean="0"/>
              <a:t>엘리먼트들의</a:t>
            </a:r>
            <a:r>
              <a:rPr lang="ko-KR" altLang="ko-KR" dirty="0" smtClean="0"/>
              <a:t> 박스 공간도 함께 이동</a:t>
            </a:r>
            <a:r>
              <a:rPr lang="ko-KR" altLang="en-US" dirty="0" smtClean="0"/>
              <a:t>함</a:t>
            </a:r>
            <a:endParaRPr lang="ko-KR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80592" y="3140968"/>
          <a:ext cx="5671185" cy="1174750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&lt;body&gt;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	&lt;div&gt;AAA 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		&lt;span&gt;BBB</a:t>
                      </a:r>
                      <a:r>
                        <a:rPr lang="en-US" sz="1400" kern="0" dirty="0" smtClean="0">
                          <a:latin typeface="맑은 고딕"/>
                          <a:ea typeface="맑은 고딕"/>
                          <a:cs typeface="Times New Roman"/>
                        </a:rPr>
                        <a:t>&lt;/span&gt; 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	&lt;/div&gt; 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&lt;/body&gt;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11101" y="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6.CSS3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레이아웃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p.118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6.2 </a:t>
            </a:r>
            <a:r>
              <a:rPr lang="ko-KR" altLang="ko-KR" b="1" smtClean="0"/>
              <a:t>화면 배치 스타일 속성</a:t>
            </a:r>
            <a:r>
              <a:rPr lang="en-US" altLang="ko-KR" b="1" smtClean="0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3-11] </a:t>
            </a:r>
            <a:r>
              <a:rPr lang="ko-KR" altLang="ko-KR" smtClean="0"/>
              <a:t>화면 배치 스타일 속성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position </a:t>
            </a:r>
            <a:r>
              <a:rPr lang="ko-KR" altLang="ko-KR" smtClean="0"/>
              <a:t>속성은</a:t>
            </a:r>
            <a:r>
              <a:rPr lang="en-US" altLang="ko-KR" smtClean="0"/>
              <a:t> 4</a:t>
            </a:r>
            <a:r>
              <a:rPr lang="ko-KR" altLang="ko-KR" smtClean="0"/>
              <a:t>가지의 위치 지정 방식을 설정</a:t>
            </a:r>
            <a:endParaRPr lang="en-US" altLang="ko-KR" smtClean="0"/>
          </a:p>
          <a:p>
            <a:pPr lvl="1"/>
            <a:r>
              <a:rPr lang="en-US" altLang="ko-KR" smtClean="0"/>
              <a:t>4</a:t>
            </a:r>
            <a:r>
              <a:rPr lang="ko-KR" altLang="ko-KR" smtClean="0"/>
              <a:t>가지 방향의 간격을 지정하는</a:t>
            </a:r>
            <a:r>
              <a:rPr lang="en-US" altLang="ko-KR" smtClean="0"/>
              <a:t> left, right, top, bottom </a:t>
            </a:r>
            <a:r>
              <a:rPr lang="ko-KR" altLang="ko-KR" smtClean="0"/>
              <a:t>속성과 함께 사용</a:t>
            </a:r>
            <a:endParaRPr lang="en-US" altLang="ko-KR" smtClean="0"/>
          </a:p>
          <a:p>
            <a:pPr lvl="1"/>
            <a:r>
              <a:rPr lang="en-US" altLang="ko-KR" smtClean="0"/>
              <a:t>top </a:t>
            </a:r>
            <a:r>
              <a:rPr lang="ko-KR" altLang="ko-KR" smtClean="0"/>
              <a:t>속성값이 설정되면</a:t>
            </a:r>
            <a:r>
              <a:rPr lang="en-US" altLang="ko-KR" smtClean="0"/>
              <a:t> bottom </a:t>
            </a:r>
            <a:r>
              <a:rPr lang="ko-KR" altLang="ko-KR" smtClean="0"/>
              <a:t>속성값이 지정되더라도 무시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1"/>
            <a:r>
              <a:rPr lang="en-US" altLang="ko-KR" smtClean="0"/>
              <a:t>left </a:t>
            </a:r>
            <a:r>
              <a:rPr lang="ko-KR" altLang="ko-KR" smtClean="0"/>
              <a:t>속성값도</a:t>
            </a:r>
            <a:r>
              <a:rPr lang="en-US" altLang="ko-KR" smtClean="0"/>
              <a:t> right </a:t>
            </a:r>
            <a:r>
              <a:rPr lang="ko-KR" altLang="ko-KR" smtClean="0"/>
              <a:t>속성값에 우선</a:t>
            </a:r>
            <a:r>
              <a:rPr lang="ko-KR" altLang="en-US" smtClean="0"/>
              <a:t>함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76536" y="1484784"/>
          <a:ext cx="8568952" cy="2460300"/>
        </p:xfrm>
        <a:graphic>
          <a:graphicData uri="http://schemas.openxmlformats.org/drawingml/2006/table">
            <a:tbl>
              <a:tblPr/>
              <a:tblGrid>
                <a:gridCol w="1512168"/>
                <a:gridCol w="3714318"/>
                <a:gridCol w="3342466"/>
              </a:tblGrid>
              <a:tr h="28536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스타일 속성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position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위치 지정 방식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absolute, fixed, static(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기본값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relative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공간 위치를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left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수치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10px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왼쪽 간격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시작 위치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right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수치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10px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오른쪽 간격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시작 위치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top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수치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10px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위쪽 간격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시작 위치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bottom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수치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10px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아래쪽 간격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시작 위치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11101" y="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6.CSS3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레이아웃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p.119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화면 배치 스타일 속성</a:t>
            </a:r>
            <a:r>
              <a:rPr lang="en-US" altLang="ko-KR" b="1" smtClean="0"/>
              <a:t>(2)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화면 배치 스타일 속성 </a:t>
            </a:r>
            <a:endParaRPr lang="en-US" altLang="ko-KR" smtClean="0"/>
          </a:p>
          <a:p>
            <a:pPr lvl="1"/>
            <a:r>
              <a:rPr lang="en-US" altLang="ko-KR" smtClean="0"/>
              <a:t>left, right, top, bottom </a:t>
            </a:r>
            <a:r>
              <a:rPr lang="ko-KR" altLang="ko-KR" smtClean="0"/>
              <a:t>속성은 상위 박스와의 경계로부터 얼마나 간격</a:t>
            </a:r>
            <a:r>
              <a:rPr lang="en-US" altLang="ko-KR" smtClean="0"/>
              <a:t>(offset)</a:t>
            </a:r>
            <a:r>
              <a:rPr lang="ko-KR" altLang="ko-KR" smtClean="0"/>
              <a:t>을 둘 것인지를 지정 </a:t>
            </a:r>
            <a:endParaRPr lang="en-US" altLang="ko-KR" smtClean="0"/>
          </a:p>
          <a:p>
            <a:pPr lvl="1"/>
            <a:r>
              <a:rPr lang="ko-KR" altLang="ko-KR" smtClean="0"/>
              <a:t>보통</a:t>
            </a:r>
            <a:r>
              <a:rPr lang="en-US" altLang="ko-KR" smtClean="0"/>
              <a:t> left, top </a:t>
            </a:r>
            <a:r>
              <a:rPr lang="ko-KR" altLang="ko-KR" smtClean="0"/>
              <a:t>속성으로 배치 공간의 좌측 상단 위치를 결정</a:t>
            </a:r>
            <a:endParaRPr lang="en-US" altLang="ko-KR" smtClean="0"/>
          </a:p>
          <a:p>
            <a:pPr lvl="1"/>
            <a:r>
              <a:rPr lang="ko-KR" altLang="ko-KR" smtClean="0"/>
              <a:t>엘리먼트 박스 모델의</a:t>
            </a:r>
            <a:r>
              <a:rPr lang="en-US" altLang="ko-KR" smtClean="0"/>
              <a:t> width</a:t>
            </a:r>
            <a:r>
              <a:rPr lang="ko-KR" altLang="ko-KR" smtClean="0"/>
              <a:t>와</a:t>
            </a:r>
            <a:r>
              <a:rPr lang="en-US" altLang="ko-KR" smtClean="0"/>
              <a:t> height </a:t>
            </a:r>
            <a:r>
              <a:rPr lang="ko-KR" altLang="ko-KR" smtClean="0"/>
              <a:t>속성으로 배치 공간의 크기를 결정</a:t>
            </a:r>
            <a:endParaRPr lang="en-US" altLang="ko-KR" smtClean="0"/>
          </a:p>
          <a:p>
            <a:pPr lvl="1"/>
            <a:r>
              <a:rPr lang="en-US" altLang="ko-KR" smtClean="0"/>
              <a:t>right, bottom </a:t>
            </a:r>
            <a:r>
              <a:rPr lang="ko-KR" altLang="ko-KR" smtClean="0"/>
              <a:t>속성으로 배치 공간의 우측 하단 위치를 결정하고 그 위치를 기준점으로 배치하고자 하는 엘리먼트 공간의 크기를 결정할 수도 있</a:t>
            </a:r>
            <a:r>
              <a:rPr lang="ko-KR" altLang="en-US" smtClean="0"/>
              <a:t>음</a:t>
            </a:r>
            <a:endParaRPr lang="ko-KR" altLang="ko-KR" smtClean="0"/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 bwMode="auto">
          <a:xfrm>
            <a:off x="1640632" y="3284984"/>
            <a:ext cx="3816424" cy="33843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277437" y="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6.CSS3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레이아웃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p.120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position </a:t>
            </a:r>
            <a:r>
              <a:rPr lang="ko-KR" altLang="ko-KR" smtClean="0"/>
              <a:t>속성의 위치 지정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position </a:t>
            </a:r>
            <a:r>
              <a:rPr lang="ko-KR" altLang="ko-KR" smtClean="0"/>
              <a:t>위치 지정 방식</a:t>
            </a:r>
            <a:r>
              <a:rPr lang="en-US" altLang="ko-KR" smtClean="0"/>
              <a:t> : CSS3 </a:t>
            </a:r>
            <a:r>
              <a:rPr lang="ko-KR" altLang="ko-KR" smtClean="0"/>
              <a:t>레이아웃에서 매우 중요하고 자주 사용되는 개념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0552" y="1484784"/>
          <a:ext cx="8280920" cy="2952329"/>
        </p:xfrm>
        <a:graphic>
          <a:graphicData uri="http://schemas.openxmlformats.org/drawingml/2006/table">
            <a:tbl>
              <a:tblPr/>
              <a:tblGrid>
                <a:gridCol w="1516610"/>
                <a:gridCol w="1291702"/>
                <a:gridCol w="5472608"/>
              </a:tblGrid>
              <a:tr h="33385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지정 방식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78554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absolute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절대 위치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상위 부모 엘리먼트를 기준으로 위치 지정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상위 박스 위치가 바뀌면 따라서 위치 이동됨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다른 박스와 독립적이며 다른 박스와 중첩 가능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69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fixed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고정 위치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웹 브라우저 창을 기준으로 위치 지정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페이지 안의 다른 박스와 독립적이며 중첩 가능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54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static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정적 위치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웹 문서에 나열된 엘리먼트 순으로 위치 지정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표준 방식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다른 박스와의 앞뒤 순서관계를 유지하며 중첩 불가능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표시 후 이동 불가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69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relative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상대 위치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엘리먼트 자신의 원래 정적 위치를 기준으로 상대적인 위치 지정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다른 박스와 독립적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7437" y="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6.CSS3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레이아웃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p.120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[</a:t>
            </a:r>
            <a:r>
              <a:rPr lang="ko-KR" altLang="ko-KR" b="1" smtClean="0"/>
              <a:t>예제</a:t>
            </a:r>
            <a:r>
              <a:rPr lang="en-US" altLang="ko-KR" b="1" smtClean="0"/>
              <a:t>3-9] </a:t>
            </a:r>
            <a:r>
              <a:rPr lang="ko-KR" altLang="ko-KR" b="1" smtClean="0"/>
              <a:t>레이아웃 스타일속성 선언하기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3-12] layout-style.html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3-9)</a:t>
            </a:r>
            <a:endParaRPr lang="ko-KR" altLang="ko-KR" smtClean="0"/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 bwMode="auto">
          <a:xfrm>
            <a:off x="848544" y="1484784"/>
            <a:ext cx="648072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277437" y="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6.CSS3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레이아웃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p.122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6.3 float </a:t>
            </a:r>
            <a:r>
              <a:rPr lang="ko-KR" altLang="ko-KR" b="1" smtClean="0"/>
              <a:t>모드 관련 스타일 속성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3-12] float </a:t>
            </a:r>
            <a:r>
              <a:rPr lang="ko-KR" altLang="ko-KR" smtClean="0"/>
              <a:t>스타일 속성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atinLnBrk="0"/>
            <a:r>
              <a:rPr lang="en-US" altLang="ko-KR" smtClean="0"/>
              <a:t>float </a:t>
            </a:r>
            <a:r>
              <a:rPr lang="ko-KR" altLang="en-US" smtClean="0"/>
              <a:t>스타일 </a:t>
            </a:r>
            <a:r>
              <a:rPr lang="ko-KR" altLang="ko-KR" smtClean="0"/>
              <a:t>속성</a:t>
            </a:r>
            <a:r>
              <a:rPr lang="en-US" altLang="ko-KR" smtClean="0"/>
              <a:t>(</a:t>
            </a:r>
            <a:r>
              <a:rPr lang="ko-KR" altLang="ko-KR" smtClean="0"/>
              <a:t>모드</a:t>
            </a:r>
            <a:r>
              <a:rPr lang="en-US" altLang="ko-KR" smtClean="0"/>
              <a:t>) </a:t>
            </a:r>
          </a:p>
          <a:p>
            <a:pPr lvl="1" latinLnBrk="0"/>
            <a:r>
              <a:rPr lang="en-US" altLang="ko-KR" smtClean="0"/>
              <a:t>'</a:t>
            </a:r>
            <a:r>
              <a:rPr lang="ko-KR" altLang="ko-KR" smtClean="0"/>
              <a:t>떠다니다</a:t>
            </a:r>
            <a:r>
              <a:rPr lang="en-US" altLang="ko-KR" smtClean="0"/>
              <a:t>'</a:t>
            </a:r>
            <a:r>
              <a:rPr lang="ko-KR" altLang="ko-KR" smtClean="0"/>
              <a:t>라는 뜻</a:t>
            </a:r>
            <a:endParaRPr lang="en-US" altLang="ko-KR" smtClean="0"/>
          </a:p>
          <a:p>
            <a:pPr lvl="1" latinLnBrk="0"/>
            <a:r>
              <a:rPr lang="ko-KR" altLang="ko-KR" smtClean="0"/>
              <a:t>화면 상에 떠 있는 것과 같은 박스 공간을 만들 때 사용</a:t>
            </a:r>
            <a:endParaRPr lang="en-US" altLang="ko-KR" smtClean="0"/>
          </a:p>
          <a:p>
            <a:pPr lvl="1" latinLnBrk="0"/>
            <a:r>
              <a:rPr lang="ko-KR" altLang="ko-KR" smtClean="0"/>
              <a:t>이미지와 문단을 함께 배치하거나 수평으로 박스 공간들을 좌우로 정렬</a:t>
            </a:r>
            <a:r>
              <a:rPr lang="ko-KR" altLang="en-US" smtClean="0"/>
              <a:t>할때 사용</a:t>
            </a:r>
            <a:endParaRPr lang="en-US" altLang="ko-KR" smtClean="0"/>
          </a:p>
          <a:p>
            <a:pPr lvl="1" latinLnBrk="0"/>
            <a:r>
              <a:rPr lang="ko-KR" altLang="ko-KR" smtClean="0"/>
              <a:t>박스 공간의 위치를 고정시키고 남는 옆 공간을 채우도록 주변 요소들을 끌어당</a:t>
            </a:r>
            <a:r>
              <a:rPr lang="ko-KR" altLang="en-US" smtClean="0"/>
              <a:t>김</a:t>
            </a:r>
            <a:endParaRPr lang="en-US" altLang="ko-KR" smtClean="0"/>
          </a:p>
          <a:p>
            <a:pPr lvl="1" latinLnBrk="0"/>
            <a:r>
              <a:rPr lang="en-US" altLang="ko-KR" smtClean="0"/>
              <a:t>float </a:t>
            </a:r>
            <a:r>
              <a:rPr lang="ko-KR" altLang="ko-KR" smtClean="0"/>
              <a:t>속성을 적용하면 태그 사이의 상하 계층 구조에 상관없이 뒤에 오는 태그들이 지속적으로 영향을 받는다</a:t>
            </a:r>
            <a:r>
              <a:rPr lang="en-US" altLang="ko-KR" smtClean="0"/>
              <a:t>.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0553" y="1412777"/>
          <a:ext cx="8280920" cy="1728190"/>
        </p:xfrm>
        <a:graphic>
          <a:graphicData uri="http://schemas.openxmlformats.org/drawingml/2006/table">
            <a:tbl>
              <a:tblPr/>
              <a:tblGrid>
                <a:gridCol w="1368152"/>
                <a:gridCol w="2736304"/>
                <a:gridCol w="4176464"/>
              </a:tblGrid>
              <a:tr h="31501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스타일 속성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7105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float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박스 정렬 방향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left, right, none(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기본값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박스 부유 배치 기준 설정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왼쪽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오른쪽 정렬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부유 비적용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05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clear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박스 정렬 해제 방향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left, right, both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박스 부유 배치 해제를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왼쪽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오른쪽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모든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박스의 부유 설정 해제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05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overflow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hidden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하위 태그에서 설정한 부유 속성을 내부로만 제한함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뒤에 오는 태그에는 영향 미치지 않음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7437" y="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6.CSS3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레이아웃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p.123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CSS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CSS(Cascading Style Sheet)</a:t>
            </a:r>
          </a:p>
          <a:p>
            <a:pPr lvl="1"/>
            <a:r>
              <a:rPr lang="en-US" altLang="ko-KR" dirty="0" smtClean="0"/>
              <a:t>HTML </a:t>
            </a:r>
            <a:r>
              <a:rPr lang="ko-KR" altLang="ko-KR" dirty="0" smtClean="0"/>
              <a:t>문서에 적용하는 표준 스타일시트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W3C </a:t>
            </a:r>
            <a:r>
              <a:rPr lang="ko-KR" altLang="ko-KR" dirty="0" smtClean="0"/>
              <a:t>웹 컨소시엄에서 개발한 스타일시트 언어로</a:t>
            </a:r>
            <a:r>
              <a:rPr lang="en-US" altLang="ko-KR" dirty="0" smtClean="0"/>
              <a:t> 1996</a:t>
            </a:r>
            <a:r>
              <a:rPr lang="ko-KR" altLang="ko-KR" dirty="0" smtClean="0"/>
              <a:t>년</a:t>
            </a:r>
            <a:r>
              <a:rPr lang="en-US" altLang="ko-KR" dirty="0" smtClean="0"/>
              <a:t> CSS1, 1998</a:t>
            </a:r>
            <a:r>
              <a:rPr lang="ko-KR" altLang="ko-KR" dirty="0" smtClean="0"/>
              <a:t>년</a:t>
            </a:r>
            <a:r>
              <a:rPr lang="en-US" altLang="ko-KR" dirty="0" smtClean="0"/>
              <a:t> CSS2, 2007</a:t>
            </a:r>
            <a:r>
              <a:rPr lang="ko-KR" altLang="ko-KR" dirty="0" smtClean="0"/>
              <a:t>년</a:t>
            </a:r>
            <a:r>
              <a:rPr lang="en-US" altLang="ko-KR" dirty="0" smtClean="0"/>
              <a:t> CSS2.1 </a:t>
            </a:r>
            <a:r>
              <a:rPr lang="ko-KR" altLang="ko-KR" dirty="0" smtClean="0"/>
              <a:t>현재는</a:t>
            </a:r>
            <a:r>
              <a:rPr lang="en-US" altLang="ko-KR" dirty="0" smtClean="0"/>
              <a:t> CSS3</a:t>
            </a:r>
            <a:r>
              <a:rPr lang="ko-KR" altLang="ko-KR" dirty="0" smtClean="0"/>
              <a:t>가 개발 중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기존의 스타일시트 개념을 웹에 적용한 것</a:t>
            </a:r>
            <a:endParaRPr lang="en-US" altLang="ko-KR" dirty="0" smtClean="0"/>
          </a:p>
          <a:p>
            <a:pPr lvl="1"/>
            <a:r>
              <a:rPr lang="ko-KR" altLang="ko-KR" dirty="0" err="1" smtClean="0"/>
              <a:t>마크업</a:t>
            </a:r>
            <a:r>
              <a:rPr lang="ko-KR" altLang="ko-KR" dirty="0" smtClean="0"/>
              <a:t> 문서의 스타일을 정의하는 속성</a:t>
            </a:r>
            <a:r>
              <a:rPr lang="en-US" altLang="ko-KR" dirty="0" smtClean="0"/>
              <a:t>(property)</a:t>
            </a:r>
            <a:r>
              <a:rPr lang="ko-KR" altLang="ko-KR" dirty="0" smtClean="0"/>
              <a:t>들을 모아 놓은 언어이기 때문에</a:t>
            </a:r>
            <a:r>
              <a:rPr lang="en-US" altLang="ko-KR" dirty="0" smtClean="0"/>
              <a:t> HTML </a:t>
            </a:r>
            <a:r>
              <a:rPr lang="ko-KR" altLang="ko-KR" dirty="0" smtClean="0"/>
              <a:t>문서뿐만 아니라</a:t>
            </a:r>
            <a:r>
              <a:rPr lang="en-US" altLang="ko-KR" dirty="0" smtClean="0"/>
              <a:t> XML </a:t>
            </a:r>
            <a:r>
              <a:rPr lang="ko-KR" altLang="ko-KR" dirty="0" smtClean="0"/>
              <a:t>문서에도 적용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화면 구성이나 표현 형식 등 디자인 부분은</a:t>
            </a:r>
            <a:r>
              <a:rPr lang="en-US" altLang="ko-KR" dirty="0" smtClean="0"/>
              <a:t> HTML </a:t>
            </a:r>
            <a:r>
              <a:rPr lang="ko-KR" altLang="ko-KR" dirty="0" smtClean="0"/>
              <a:t>대신에</a:t>
            </a:r>
            <a:r>
              <a:rPr lang="en-US" altLang="ko-KR" dirty="0" smtClean="0"/>
              <a:t> CSS</a:t>
            </a:r>
            <a:r>
              <a:rPr lang="ko-KR" altLang="ko-KR" dirty="0" smtClean="0"/>
              <a:t>에 위임함으로써 문서 구조와 문서 표현을 자연스럽게 분리할 수 있다</a:t>
            </a:r>
            <a:r>
              <a:rPr lang="en-US" altLang="ko-KR" dirty="0" smtClean="0"/>
              <a:t>. 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dirty="0" smtClean="0"/>
              <a:t>CSS</a:t>
            </a:r>
            <a:r>
              <a:rPr lang="ko-KR" altLang="ko-KR" dirty="0" smtClean="0"/>
              <a:t> 사용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이점</a:t>
            </a:r>
            <a:endParaRPr lang="en-US" altLang="ko-KR" dirty="0" smtClean="0"/>
          </a:p>
          <a:p>
            <a:pPr lvl="1" latinLnBrk="0"/>
            <a:r>
              <a:rPr lang="ko-KR" altLang="ko-KR" dirty="0" err="1" smtClean="0"/>
              <a:t>확장성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표현을 더욱 다양하게 확장하거나 표현 기능의 변경이 가능</a:t>
            </a:r>
          </a:p>
          <a:p>
            <a:pPr lvl="1" latinLnBrk="0"/>
            <a:r>
              <a:rPr lang="ko-KR" altLang="ko-KR" dirty="0" smtClean="0"/>
              <a:t>편의성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훨씬 간편하게 레이아웃 등의 스타일을  구성</a:t>
            </a:r>
          </a:p>
          <a:p>
            <a:pPr lvl="1" latinLnBrk="0"/>
            <a:r>
              <a:rPr lang="ko-KR" altLang="ko-KR" dirty="0" err="1" smtClean="0"/>
              <a:t>재사용성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독립된 스타일 모듈을 작성</a:t>
            </a:r>
            <a:r>
              <a:rPr lang="en-US" altLang="ko-KR" dirty="0" smtClean="0"/>
              <a:t>, </a:t>
            </a:r>
            <a:r>
              <a:rPr lang="ko-KR" altLang="ko-KR" dirty="0" smtClean="0"/>
              <a:t>여러</a:t>
            </a:r>
            <a:r>
              <a:rPr lang="en-US" altLang="ko-KR" dirty="0" smtClean="0"/>
              <a:t> HTML </a:t>
            </a:r>
            <a:r>
              <a:rPr lang="ko-KR" altLang="ko-KR" dirty="0" smtClean="0"/>
              <a:t>문서에 공통으로 활용</a:t>
            </a:r>
          </a:p>
          <a:p>
            <a:pPr lvl="1" latinLnBrk="0"/>
            <a:r>
              <a:rPr lang="ko-KR" altLang="ko-KR" dirty="0" smtClean="0"/>
              <a:t>생산성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역할 분담에 따른 전문화</a:t>
            </a:r>
            <a:r>
              <a:rPr lang="en-US" altLang="ko-KR" dirty="0" smtClean="0"/>
              <a:t>, </a:t>
            </a:r>
            <a:r>
              <a:rPr lang="ko-KR" altLang="ko-KR" dirty="0" smtClean="0"/>
              <a:t>모듈 단위의 협업과 생산성 향상이 가능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25289" y="0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1.CSS3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p.85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float </a:t>
            </a:r>
            <a:r>
              <a:rPr lang="ko-KR" altLang="ko-KR" b="1" smtClean="0"/>
              <a:t>스타일 속성 적용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float </a:t>
            </a:r>
            <a:r>
              <a:rPr lang="ko-KR" altLang="ko-KR" smtClean="0"/>
              <a:t>스타일 속성 적용 예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float </a:t>
            </a:r>
            <a:r>
              <a:rPr lang="ko-KR" altLang="ko-KR" smtClean="0"/>
              <a:t>설정 이후에 오는 문자열 박스 공간이 정렬된 나머지 공간을 채워서 표시</a:t>
            </a:r>
            <a:endParaRPr lang="en-US" altLang="ko-KR" smtClean="0"/>
          </a:p>
          <a:p>
            <a:r>
              <a:rPr lang="ko-KR" altLang="en-US" smtClean="0"/>
              <a:t>많이 사용되는 화면 레이아웃 사례</a:t>
            </a:r>
            <a:endParaRPr lang="en-US" altLang="ko-KR" smtClean="0"/>
          </a:p>
          <a:p>
            <a:pPr lvl="1"/>
            <a:r>
              <a:rPr lang="ko-KR" altLang="ko-KR" smtClean="0"/>
              <a:t>이미지와 문자열 내용이 함께 하는 레이아웃 구성</a:t>
            </a:r>
            <a:r>
              <a:rPr lang="en-US" altLang="ko-KR" smtClean="0"/>
              <a:t> </a:t>
            </a:r>
          </a:p>
          <a:p>
            <a:pPr lvl="1"/>
            <a:r>
              <a:rPr lang="ko-KR" altLang="ko-KR" smtClean="0"/>
              <a:t>화면 크기가 동적으로 변경</a:t>
            </a:r>
            <a:r>
              <a:rPr lang="en-US" altLang="ko-KR" smtClean="0"/>
              <a:t>(</a:t>
            </a:r>
            <a:r>
              <a:rPr lang="ko-KR" altLang="ko-KR" smtClean="0"/>
              <a:t>단말기 화면을 수평</a:t>
            </a:r>
            <a:r>
              <a:rPr lang="en-US" altLang="ko-KR" smtClean="0"/>
              <a:t>, </a:t>
            </a:r>
            <a:r>
              <a:rPr lang="ko-KR" altLang="ko-KR" smtClean="0"/>
              <a:t>수직으로 회전</a:t>
            </a:r>
            <a:r>
              <a:rPr lang="en-US" altLang="ko-KR" smtClean="0"/>
              <a:t>)</a:t>
            </a:r>
            <a:r>
              <a:rPr lang="ko-KR" altLang="ko-KR" smtClean="0"/>
              <a:t>되는 레이아웃 구성</a:t>
            </a:r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 bwMode="auto">
          <a:xfrm>
            <a:off x="1568624" y="1412776"/>
            <a:ext cx="5976664" cy="3600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277437" y="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6.CSS3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레이아웃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p.123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b="1" smtClean="0"/>
              <a:t>float </a:t>
            </a:r>
            <a:r>
              <a:rPr lang="ko-KR" altLang="ko-KR" b="1" smtClean="0"/>
              <a:t>모드를 해제하는 </a:t>
            </a:r>
            <a:r>
              <a:rPr lang="en-US" altLang="ko-KR" b="1" smtClean="0"/>
              <a:t>2</a:t>
            </a:r>
            <a:r>
              <a:rPr lang="ko-KR" altLang="en-US" b="1" smtClean="0"/>
              <a:t>가지 </a:t>
            </a:r>
            <a:r>
              <a:rPr lang="ko-KR" altLang="ko-KR" b="1" smtClean="0"/>
              <a:t>방법</a:t>
            </a:r>
            <a:r>
              <a:rPr lang="en-US" altLang="ko-KR" b="1" smtClean="0"/>
              <a:t> </a:t>
            </a:r>
            <a:endParaRPr lang="ko-KR" altLang="ko-KR" b="1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smtClean="0"/>
              <a:t>clear </a:t>
            </a:r>
            <a:r>
              <a:rPr lang="ko-KR" altLang="ko-KR" smtClean="0"/>
              <a:t>속성값을 </a:t>
            </a:r>
            <a:r>
              <a:rPr lang="en-US" altLang="ko-KR" smtClean="0"/>
              <a:t>'both'</a:t>
            </a:r>
            <a:r>
              <a:rPr lang="ko-KR" altLang="ko-KR" smtClean="0"/>
              <a:t>로 설정하는 방법</a:t>
            </a:r>
            <a:endParaRPr lang="en-US" altLang="ko-KR" smtClean="0"/>
          </a:p>
          <a:p>
            <a:pPr lvl="1" latinLnBrk="0"/>
            <a:r>
              <a:rPr lang="ko-KR" altLang="ko-KR" smtClean="0"/>
              <a:t>설정한 새로운 태그 영역 위로</a:t>
            </a:r>
            <a:r>
              <a:rPr lang="en-US" altLang="ko-KR" smtClean="0"/>
              <a:t> float </a:t>
            </a:r>
            <a:r>
              <a:rPr lang="ko-KR" altLang="ko-KR" smtClean="0"/>
              <a:t>모드가 설정된 이전 태그 영역이 더 이상 떠있지 못하도록 </a:t>
            </a:r>
            <a:r>
              <a:rPr lang="ko-KR" altLang="en-US" smtClean="0"/>
              <a:t>함</a:t>
            </a:r>
            <a:endParaRPr lang="ko-KR" altLang="ko-KR" smtClean="0"/>
          </a:p>
          <a:p>
            <a:pPr latinLnBrk="0"/>
            <a:r>
              <a:rPr lang="en-US" altLang="ko-KR" smtClean="0"/>
              <a:t>float </a:t>
            </a:r>
            <a:r>
              <a:rPr lang="ko-KR" altLang="ko-KR" smtClean="0"/>
              <a:t>모드를 설정한 태그들을 묶어 상위 부모 태그를 생성하고</a:t>
            </a:r>
            <a:r>
              <a:rPr lang="en-US" altLang="ko-KR" smtClean="0"/>
              <a:t>, </a:t>
            </a:r>
            <a:r>
              <a:rPr lang="ko-KR" altLang="ko-KR" smtClean="0"/>
              <a:t>부모 태그에 </a:t>
            </a:r>
            <a:r>
              <a:rPr lang="en-US" altLang="ko-KR" smtClean="0"/>
              <a:t>overflow </a:t>
            </a:r>
            <a:r>
              <a:rPr lang="ko-KR" altLang="ko-KR" smtClean="0"/>
              <a:t>속성값을</a:t>
            </a:r>
            <a:r>
              <a:rPr lang="en-US" altLang="ko-KR" smtClean="0"/>
              <a:t> 'hidden'</a:t>
            </a:r>
            <a:r>
              <a:rPr lang="ko-KR" altLang="ko-KR" smtClean="0"/>
              <a:t>으로 설정하는 방법</a:t>
            </a:r>
            <a:endParaRPr lang="en-US" altLang="ko-KR" smtClean="0"/>
          </a:p>
          <a:p>
            <a:pPr lvl="1" latinLnBrk="0"/>
            <a:r>
              <a:rPr lang="ko-KR" altLang="ko-KR" smtClean="0"/>
              <a:t>원래</a:t>
            </a:r>
            <a:r>
              <a:rPr lang="en-US" altLang="ko-KR" smtClean="0"/>
              <a:t> overflow</a:t>
            </a:r>
            <a:r>
              <a:rPr lang="ko-KR" altLang="ko-KR" smtClean="0"/>
              <a:t>는 하위 엘리먼트 내용이 상위 엘리먼트의 영역을 벗어날 때 표시 방법을 지시하는 속성</a:t>
            </a:r>
            <a:endParaRPr lang="en-US" altLang="ko-KR" smtClean="0"/>
          </a:p>
          <a:p>
            <a:pPr lvl="1" latinLnBrk="0"/>
            <a:r>
              <a:rPr lang="en-US" altLang="ko-KR" smtClean="0"/>
              <a:t>overflow </a:t>
            </a:r>
            <a:r>
              <a:rPr lang="ko-KR" altLang="ko-KR" smtClean="0"/>
              <a:t>속성값</a:t>
            </a:r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2" latinLnBrk="0"/>
            <a:r>
              <a:rPr lang="en-US" altLang="ko-KR" smtClean="0"/>
              <a:t>'hidden' </a:t>
            </a:r>
            <a:r>
              <a:rPr lang="ko-KR" altLang="ko-KR" smtClean="0"/>
              <a:t>속성값</a:t>
            </a:r>
            <a:endParaRPr lang="en-US" altLang="ko-KR" smtClean="0"/>
          </a:p>
          <a:p>
            <a:pPr lvl="3" latinLnBrk="0"/>
            <a:r>
              <a:rPr lang="ko-KR" altLang="ko-KR" smtClean="0"/>
              <a:t>범위를 벗어난 부분을 보이지 않도록 하는 방법</a:t>
            </a:r>
            <a:endParaRPr lang="en-US" altLang="ko-KR" smtClean="0"/>
          </a:p>
          <a:p>
            <a:pPr lvl="3" latinLnBrk="0"/>
            <a:r>
              <a:rPr lang="ko-KR" altLang="ko-KR" smtClean="0"/>
              <a:t>범위 밖으로 영향을 미치지 않는다는 특성 때문에</a:t>
            </a:r>
            <a:r>
              <a:rPr lang="en-US" altLang="ko-KR" smtClean="0"/>
              <a:t> float </a:t>
            </a:r>
            <a:r>
              <a:rPr lang="ko-KR" altLang="ko-KR" smtClean="0"/>
              <a:t>모드 해제할 때도 적용 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52600" y="3573017"/>
          <a:ext cx="6552728" cy="1440159"/>
        </p:xfrm>
        <a:graphic>
          <a:graphicData uri="http://schemas.openxmlformats.org/drawingml/2006/table">
            <a:tbl>
              <a:tblPr/>
              <a:tblGrid>
                <a:gridCol w="2566674"/>
                <a:gridCol w="3986054"/>
              </a:tblGrid>
              <a:tr h="34293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overflow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709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visible(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기본값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넘치는 부분도 감추지 않고 표시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9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scroll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넘치지 않아도 스크롤 바를 표시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5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auto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넘치는 부분은 감추고 스크롤 바를 통해 표시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9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hidden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넘치는 부분을 감춤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7437" y="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6.CSS3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레이아웃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p.123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[</a:t>
            </a:r>
            <a:r>
              <a:rPr lang="ko-KR" altLang="ko-KR" b="1" smtClean="0"/>
              <a:t>실습</a:t>
            </a:r>
            <a:r>
              <a:rPr lang="en-US" altLang="ko-KR" b="1" smtClean="0"/>
              <a:t>3-1] </a:t>
            </a:r>
            <a:r>
              <a:rPr lang="ko-KR" altLang="ko-KR" b="1" smtClean="0"/>
              <a:t>시맨틱 태그 레이아웃 적용하기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3-14] semantictag-layout.html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실습</a:t>
            </a:r>
            <a:r>
              <a:rPr lang="en-US" altLang="ko-KR" smtClean="0"/>
              <a:t>3-1)</a:t>
            </a:r>
            <a:endParaRPr lang="ko-KR" altLang="ko-KR" smtClean="0"/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 bwMode="auto">
          <a:xfrm>
            <a:off x="1136576" y="1556792"/>
            <a:ext cx="691276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277438" y="0"/>
            <a:ext cx="161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6.CSS3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레이아웃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p.126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b="1" smtClean="0"/>
              <a:t>7.1 </a:t>
            </a:r>
            <a:r>
              <a:rPr lang="ko-KR" altLang="ko-KR" b="1" smtClean="0"/>
              <a:t>웹 폰트</a:t>
            </a:r>
            <a:endParaRPr lang="ko-KR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특정 글꼴의 설치 유무에 따라 문서의 실행 결과가 달라</a:t>
            </a:r>
            <a:r>
              <a:rPr lang="ko-KR" altLang="en-US" smtClean="0"/>
              <a:t>지는 문제</a:t>
            </a:r>
            <a:endParaRPr lang="en-US" altLang="ko-KR" smtClean="0"/>
          </a:p>
          <a:p>
            <a:pPr lvl="1"/>
            <a:r>
              <a:rPr lang="ko-KR" altLang="en-US" smtClean="0"/>
              <a:t>기존 해결 방식</a:t>
            </a:r>
            <a:endParaRPr lang="en-US" altLang="ko-KR" smtClean="0"/>
          </a:p>
          <a:p>
            <a:pPr lvl="2"/>
            <a:r>
              <a:rPr lang="ko-KR" altLang="ko-KR" smtClean="0"/>
              <a:t>필수적으로 설치되는 기본 글꼴만을 사용</a:t>
            </a:r>
            <a:endParaRPr lang="en-US" altLang="ko-KR" smtClean="0"/>
          </a:p>
          <a:p>
            <a:pPr lvl="2"/>
            <a:r>
              <a:rPr lang="ko-KR" altLang="ko-KR" smtClean="0"/>
              <a:t>독특하고 멋있는 글꼴을 이미지로 만들어 삽입</a:t>
            </a:r>
            <a:endParaRPr lang="en-US" altLang="ko-KR" smtClean="0"/>
          </a:p>
          <a:p>
            <a:pPr lvl="1"/>
            <a:r>
              <a:rPr lang="ko-KR" altLang="en-US" smtClean="0"/>
              <a:t>새로운 해결 방식</a:t>
            </a:r>
            <a:endParaRPr lang="en-US" altLang="ko-KR" smtClean="0"/>
          </a:p>
          <a:p>
            <a:pPr lvl="2"/>
            <a:r>
              <a:rPr lang="ko-KR" altLang="ko-KR" smtClean="0"/>
              <a:t>웹 폰트를 사용</a:t>
            </a:r>
            <a:endParaRPr lang="en-US" altLang="ko-KR" smtClean="0"/>
          </a:p>
          <a:p>
            <a:pPr lvl="2"/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ko-KR" smtClean="0"/>
              <a:t>예제</a:t>
            </a:r>
            <a:r>
              <a:rPr lang="en-US" altLang="ko-KR" smtClean="0"/>
              <a:t>3-10] </a:t>
            </a:r>
            <a:r>
              <a:rPr lang="ko-KR" altLang="ko-KR" smtClean="0"/>
              <a:t>웹 폰트 정의하기</a:t>
            </a:r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3-15] web-font.html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3-10)</a:t>
            </a:r>
            <a:endParaRPr lang="ko-KR" altLang="ko-KR" smtClean="0"/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1352600" y="4221088"/>
            <a:ext cx="396044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622083" y="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7.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확장 폰트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p.126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7.2 </a:t>
            </a:r>
            <a:r>
              <a:rPr lang="ko-KR" altLang="ko-KR" b="1" smtClean="0"/>
              <a:t>사용자 정의 폰트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smtClean="0"/>
              <a:t>@font-face </a:t>
            </a:r>
            <a:r>
              <a:rPr lang="ko-KR" altLang="ko-KR" smtClean="0"/>
              <a:t>규칙</a:t>
            </a:r>
          </a:p>
          <a:p>
            <a:pPr lvl="1" latinLnBrk="0"/>
            <a:r>
              <a:rPr lang="ko-KR" altLang="ko-KR" smtClean="0"/>
              <a:t>저장된 글꼴 파일의 경로명을 이용</a:t>
            </a:r>
            <a:r>
              <a:rPr lang="ko-KR" altLang="en-US" smtClean="0"/>
              <a:t>하여 </a:t>
            </a:r>
            <a:r>
              <a:rPr lang="ko-KR" altLang="ko-KR" smtClean="0"/>
              <a:t>사용자 정의 폰트를 정의</a:t>
            </a:r>
            <a:endParaRPr lang="en-US" altLang="ko-KR" smtClean="0"/>
          </a:p>
          <a:p>
            <a:pPr lvl="1" latinLnBrk="0"/>
            <a:r>
              <a:rPr lang="ko-KR" altLang="ko-KR" smtClean="0"/>
              <a:t>선언된 새 글꼴은 기존 글꼴과 똑 같은 방법으로 사용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ko-KR" altLang="ko-KR" smtClean="0"/>
          </a:p>
          <a:p>
            <a:pPr latinLnBrk="0"/>
            <a:r>
              <a:rPr lang="en-US" altLang="ko-KR" smtClean="0"/>
              <a:t>@font-face </a:t>
            </a:r>
            <a:r>
              <a:rPr lang="ko-KR" altLang="ko-KR" smtClean="0"/>
              <a:t>규칙</a:t>
            </a:r>
            <a:r>
              <a:rPr lang="ko-KR" altLang="en-US" smtClean="0"/>
              <a:t>의 선언 </a:t>
            </a:r>
            <a:r>
              <a:rPr lang="ko-KR" altLang="ko-KR" smtClean="0"/>
              <a:t>형식</a:t>
            </a:r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3-13] font-face </a:t>
            </a:r>
            <a:r>
              <a:rPr lang="ko-KR" altLang="ko-KR" smtClean="0"/>
              <a:t>속성</a:t>
            </a:r>
          </a:p>
          <a:p>
            <a:pPr latinLnBrk="0"/>
            <a:endParaRPr lang="en-US" altLang="ko-KR" smtClean="0"/>
          </a:p>
          <a:p>
            <a:pPr lvl="1" latinLnBrk="0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36576" y="2492896"/>
          <a:ext cx="7056784" cy="1584176"/>
        </p:xfrm>
        <a:graphic>
          <a:graphicData uri="http://schemas.openxmlformats.org/drawingml/2006/table">
            <a:tbl>
              <a:tblPr/>
              <a:tblGrid>
                <a:gridCol w="7056784"/>
              </a:tblGrid>
              <a:tr h="1584176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@font-face {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font-family : '</a:t>
                      </a:r>
                      <a:r>
                        <a:rPr lang="ko-KR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새글꼴이름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' 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src : url(</a:t>
                      </a:r>
                      <a:r>
                        <a:rPr lang="ko-KR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글꼴파일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URL</a:t>
                      </a:r>
                      <a:r>
                        <a:rPr lang="ko-KR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경로명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1), url(</a:t>
                      </a:r>
                      <a:r>
                        <a:rPr lang="ko-KR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글꼴파일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URL</a:t>
                      </a:r>
                      <a:r>
                        <a:rPr lang="ko-KR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경로명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2) . . . 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}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p { font-family : '</a:t>
                      </a:r>
                      <a:r>
                        <a:rPr lang="ko-KR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새글꼴이름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' ; }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64568" y="4596864"/>
          <a:ext cx="7344816" cy="2204865"/>
        </p:xfrm>
        <a:graphic>
          <a:graphicData uri="http://schemas.openxmlformats.org/drawingml/2006/table">
            <a:tbl>
              <a:tblPr/>
              <a:tblGrid>
                <a:gridCol w="1675133"/>
                <a:gridCol w="2319416"/>
                <a:gridCol w="3350267"/>
              </a:tblGrid>
              <a:tr h="24498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@font-face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89970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font-family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글꼴명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Nanum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글꼴 이름을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9940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src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URL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주소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url('Nanum.eot')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  url('Nanum.ttf')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  url('Nanum.woff')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글꼴 파일 위치를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98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font-weight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normal, bold, 100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글꼴 두께를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98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font-style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normal, italic, oblique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글꼴 스타일을 지정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22083" y="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7.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확장 폰트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p.128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[</a:t>
            </a:r>
            <a:r>
              <a:rPr lang="ko-KR" altLang="ko-KR" b="1" smtClean="0"/>
              <a:t>예제</a:t>
            </a:r>
            <a:r>
              <a:rPr lang="en-US" altLang="ko-KR" b="1" smtClean="0"/>
              <a:t>3-11] font-face </a:t>
            </a:r>
            <a:r>
              <a:rPr lang="ko-KR" altLang="ko-KR" b="1" smtClean="0"/>
              <a:t>사용자정의폰트 정의하기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'Nanum'</a:t>
            </a:r>
            <a:r>
              <a:rPr lang="ko-KR" altLang="ko-KR" smtClean="0"/>
              <a:t>이라는 자신만의 글꼴을 </a:t>
            </a:r>
            <a:r>
              <a:rPr lang="en-US" altLang="ko-KR" smtClean="0"/>
              <a:t>'NanumPenScript-Regular.ttf' </a:t>
            </a:r>
            <a:r>
              <a:rPr lang="ko-KR" altLang="ko-KR" smtClean="0"/>
              <a:t>글꼴 파일을 이용하여 정의</a:t>
            </a:r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3-16] user-font.html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3-11)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en-US" altLang="ko-KR" smtClean="0"/>
              <a:t>(1)‘Nanum’ </a:t>
            </a:r>
            <a:r>
              <a:rPr lang="ko-KR" altLang="ko-KR" smtClean="0"/>
              <a:t>글꼴이 적용된 결과</a:t>
            </a:r>
            <a:endParaRPr lang="en-US" altLang="ko-KR" smtClean="0"/>
          </a:p>
          <a:p>
            <a:pPr lvl="1"/>
            <a:r>
              <a:rPr lang="en-US" altLang="ko-KR" smtClean="0"/>
              <a:t>(2) 'NanumPenScript-Regular.ttf' </a:t>
            </a:r>
            <a:r>
              <a:rPr lang="ko-KR" altLang="ko-KR" smtClean="0"/>
              <a:t>파일이 없어 </a:t>
            </a:r>
            <a:r>
              <a:rPr lang="en-US" altLang="ko-KR" smtClean="0"/>
              <a:t>‘Nanum’ </a:t>
            </a:r>
            <a:r>
              <a:rPr lang="ko-KR" altLang="ko-KR" smtClean="0"/>
              <a:t>글꼴을 적용하지 못하는 경우</a:t>
            </a:r>
            <a:r>
              <a:rPr lang="en-US" altLang="ko-KR" smtClean="0"/>
              <a:t>, ‘serif' </a:t>
            </a:r>
            <a:r>
              <a:rPr lang="ko-KR" altLang="ko-KR" smtClean="0"/>
              <a:t>글자체가 적용됨</a:t>
            </a:r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632520" y="2420888"/>
            <a:ext cx="511256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622083" y="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7.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확장 폰트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p.130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1.2 CSS3 </a:t>
            </a:r>
            <a:r>
              <a:rPr lang="ko-KR" altLang="ko-KR" b="1" smtClean="0"/>
              <a:t>스타일 선언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CSS3 </a:t>
            </a:r>
            <a:r>
              <a:rPr lang="ko-KR" altLang="ko-KR" smtClean="0"/>
              <a:t>스타일 선언</a:t>
            </a:r>
            <a:r>
              <a:rPr lang="ko-KR" altLang="en-US" smtClean="0"/>
              <a:t> 형식</a:t>
            </a:r>
            <a:endParaRPr lang="en-US" altLang="ko-KR" smtClean="0"/>
          </a:p>
          <a:p>
            <a:pPr lvl="1" latinLnBrk="0"/>
            <a:r>
              <a:rPr lang="ko-KR" altLang="ko-KR" smtClean="0"/>
              <a:t>선택자</a:t>
            </a:r>
            <a:r>
              <a:rPr lang="en-US" altLang="ko-KR" smtClean="0"/>
              <a:t>(selector)</a:t>
            </a:r>
          </a:p>
          <a:p>
            <a:pPr lvl="2" latinLnBrk="0"/>
            <a:r>
              <a:rPr lang="ko-KR" altLang="ko-KR" smtClean="0"/>
              <a:t>스타일을 적용할 대상을 지정</a:t>
            </a:r>
            <a:endParaRPr lang="en-US" altLang="ko-KR" smtClean="0"/>
          </a:p>
          <a:p>
            <a:pPr lvl="2" latinLnBrk="0"/>
            <a:r>
              <a:rPr lang="ko-KR" altLang="ko-KR" smtClean="0"/>
              <a:t>특정 태그 영역만 원하는 스타일 또는 특별한 기능</a:t>
            </a:r>
            <a:r>
              <a:rPr lang="en-US" altLang="ko-KR" smtClean="0"/>
              <a:t>(</a:t>
            </a:r>
            <a:r>
              <a:rPr lang="ko-KR" altLang="en-US" smtClean="0"/>
              <a:t>제이쿼리 사용</a:t>
            </a:r>
            <a:r>
              <a:rPr lang="en-US" altLang="ko-KR" smtClean="0"/>
              <a:t>)</a:t>
            </a:r>
            <a:r>
              <a:rPr lang="ko-KR" altLang="ko-KR" smtClean="0"/>
              <a:t>을 적용</a:t>
            </a:r>
            <a:endParaRPr lang="en-US" altLang="ko-KR" smtClean="0"/>
          </a:p>
          <a:p>
            <a:pPr lvl="1" latinLnBrk="0"/>
            <a:r>
              <a:rPr lang="ko-KR" altLang="ko-KR" smtClean="0"/>
              <a:t>스타일 속성</a:t>
            </a:r>
            <a:r>
              <a:rPr lang="en-US" altLang="ko-KR" smtClean="0"/>
              <a:t>(property) </a:t>
            </a:r>
            <a:r>
              <a:rPr lang="ko-KR" altLang="ko-KR" smtClean="0"/>
              <a:t>블록</a:t>
            </a:r>
            <a:endParaRPr lang="en-US" altLang="ko-KR" smtClean="0"/>
          </a:p>
          <a:p>
            <a:pPr lvl="2" latinLnBrk="0"/>
            <a:r>
              <a:rPr lang="ko-KR" altLang="ko-KR" smtClean="0"/>
              <a:t>선택자에 의해 선택된 영역에 적용할 색상</a:t>
            </a:r>
            <a:r>
              <a:rPr lang="en-US" altLang="ko-KR" smtClean="0"/>
              <a:t>, </a:t>
            </a:r>
            <a:r>
              <a:rPr lang="ko-KR" altLang="ko-KR" smtClean="0"/>
              <a:t>크기 등의 구체적인 스타일을 명세</a:t>
            </a:r>
            <a:endParaRPr lang="en-US" altLang="ko-KR" smtClean="0"/>
          </a:p>
          <a:p>
            <a:pPr lvl="2" latinLnBrk="0"/>
            <a:r>
              <a:rPr lang="ko-KR" altLang="ko-KR" smtClean="0"/>
              <a:t>스타일 속성 블록은 중괄호</a:t>
            </a:r>
            <a:r>
              <a:rPr lang="en-US" altLang="ko-KR" smtClean="0"/>
              <a:t>({ })</a:t>
            </a:r>
            <a:r>
              <a:rPr lang="ko-KR" altLang="ko-KR" smtClean="0"/>
              <a:t>로 둘러싸며 하나 이상의 스타일 속성 선언을 포함</a:t>
            </a:r>
            <a:endParaRPr lang="en-US" altLang="ko-KR" smtClean="0"/>
          </a:p>
          <a:p>
            <a:pPr lvl="2" latinLnBrk="0"/>
            <a:endParaRPr lang="en-US" altLang="ko-KR" smtClean="0"/>
          </a:p>
          <a:p>
            <a:pPr lvl="2" latinLnBrk="0"/>
            <a:endParaRPr lang="en-US" altLang="ko-KR" smtClean="0"/>
          </a:p>
          <a:p>
            <a:pPr lvl="1" latinLnBrk="0"/>
            <a:r>
              <a:rPr lang="ko-KR" altLang="ko-KR" smtClean="0"/>
              <a:t>스타일 속성 이름</a:t>
            </a:r>
          </a:p>
          <a:p>
            <a:pPr lvl="2" latinLnBrk="0"/>
            <a:r>
              <a:rPr lang="ko-KR" altLang="ko-KR" smtClean="0"/>
              <a:t>선택자에 대해 어떤 스타일을 부여할지 적용할 실질적인 기능에 해당하는 이름을 지정</a:t>
            </a:r>
            <a:r>
              <a:rPr lang="en-US" altLang="ko-KR" smtClean="0"/>
              <a:t>(</a:t>
            </a:r>
            <a:r>
              <a:rPr lang="ko-KR" altLang="ko-KR" smtClean="0"/>
              <a:t>기능을 쉽게 유추할 수 있는 단어로 구성</a:t>
            </a:r>
            <a:r>
              <a:rPr lang="en-US" altLang="ko-KR" smtClean="0"/>
              <a:t>)</a:t>
            </a:r>
            <a:endParaRPr lang="ko-KR" altLang="ko-KR" smtClean="0"/>
          </a:p>
          <a:p>
            <a:pPr lvl="1" latinLnBrk="0"/>
            <a:r>
              <a:rPr lang="en-US" altLang="ko-KR" smtClean="0"/>
              <a:t> </a:t>
            </a:r>
            <a:r>
              <a:rPr lang="ko-KR" altLang="ko-KR" smtClean="0"/>
              <a:t>스타일 속성 값</a:t>
            </a:r>
          </a:p>
          <a:p>
            <a:pPr lvl="2" latinLnBrk="0"/>
            <a:r>
              <a:rPr lang="ko-KR" altLang="ko-KR" smtClean="0"/>
              <a:t>스타일 속성의 종류에 따라 설정 값의 유형과 범위가 제한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2" latinLnBrk="0"/>
            <a:r>
              <a:rPr lang="ko-KR" altLang="ko-KR" smtClean="0"/>
              <a:t>의미를 표현하는 키워드나 숫자를 단위와 함께 명세</a:t>
            </a:r>
          </a:p>
          <a:p>
            <a:pPr lvl="3" latinLnBrk="0"/>
            <a:endParaRPr lang="ko-KR" altLang="ko-KR" smtClean="0"/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880992" y="332656"/>
            <a:ext cx="3960440" cy="2448272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08584" y="4221088"/>
          <a:ext cx="7704856" cy="432048"/>
        </p:xfrm>
        <a:graphic>
          <a:graphicData uri="http://schemas.openxmlformats.org/drawingml/2006/table">
            <a:tbl>
              <a:tblPr/>
              <a:tblGrid>
                <a:gridCol w="7704856"/>
              </a:tblGrid>
              <a:tr h="432048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선택자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{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스타일속성이름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: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스타일속성값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;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스타일속성이름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: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스타일속성값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;  . . .  }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25289" y="0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1.CSS3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p.86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[</a:t>
            </a:r>
            <a:r>
              <a:rPr lang="ko-KR" altLang="ko-KR" b="1" smtClean="0"/>
              <a:t>예제</a:t>
            </a:r>
            <a:r>
              <a:rPr lang="en-US" altLang="ko-KR" b="1" smtClean="0"/>
              <a:t>3-1] CSS </a:t>
            </a:r>
            <a:r>
              <a:rPr lang="ko-KR" altLang="ko-KR" b="1" smtClean="0"/>
              <a:t>스타일시트 정의하기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스타일시트</a:t>
            </a:r>
            <a:r>
              <a:rPr lang="en-US" altLang="ko-KR" smtClean="0"/>
              <a:t> :</a:t>
            </a:r>
            <a:r>
              <a:rPr lang="ko-KR" altLang="ko-KR" smtClean="0"/>
              <a:t> </a:t>
            </a:r>
            <a:r>
              <a:rPr lang="en-US" altLang="ko-KR" smtClean="0"/>
              <a:t>&lt;head&gt; </a:t>
            </a:r>
            <a:r>
              <a:rPr lang="ko-KR" altLang="ko-KR" smtClean="0"/>
              <a:t>태그 안에 </a:t>
            </a:r>
            <a:r>
              <a:rPr lang="en-US" altLang="ko-KR" smtClean="0"/>
              <a:t>&lt;style&gt; </a:t>
            </a:r>
            <a:r>
              <a:rPr lang="ko-KR" altLang="ko-KR" smtClean="0"/>
              <a:t>태그의 내용으로 명세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88504" y="1484784"/>
          <a:ext cx="8784976" cy="3703826"/>
        </p:xfrm>
        <a:graphic>
          <a:graphicData uri="http://schemas.openxmlformats.org/drawingml/2006/table">
            <a:tbl>
              <a:tblPr/>
              <a:tblGrid>
                <a:gridCol w="4391997"/>
                <a:gridCol w="4392979"/>
              </a:tblGrid>
              <a:tr h="359916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3-1] CSS 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스타일시트 정의하기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/ch03/stylesheet.html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&lt;!DOCTYPE html&gt;   				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&lt;html&gt;								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&lt;head&gt;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&lt;meta charset="utf-8"&gt;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&lt;title&gt;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전체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/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태그 선택자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&lt;/title&gt;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&lt;style&gt;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h1 { color: blue; background-color: gray; </a:t>
                      </a:r>
                      <a:r>
                        <a:rPr lang="en-US" sz="1400" b="1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}	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/*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h1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엘리먼트에 스타일 지정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*/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h1, h2 { font-size: 16pt; }                   </a:t>
                      </a:r>
                      <a:r>
                        <a:rPr lang="en-US" sz="1400" b="1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/* h1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와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h2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엘리먼트에 스타일 지정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*/	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&lt;/style&gt;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						 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&lt;/head&gt;										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&lt;body&gt;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&lt;h1&gt;h1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스타일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&lt;/h1&gt;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&lt;h2&gt;h2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스타일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&lt;/h2&gt;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&lt;/body&gt;										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&lt;/html&gt;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25289" y="0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1.CSS3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p.88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선택자 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3-1] </a:t>
            </a:r>
            <a:r>
              <a:rPr lang="ko-KR" altLang="ko-KR" smtClean="0"/>
              <a:t>선택자 유형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2560" y="1484785"/>
          <a:ext cx="7992888" cy="3658006"/>
        </p:xfrm>
        <a:graphic>
          <a:graphicData uri="http://schemas.openxmlformats.org/drawingml/2006/table">
            <a:tbl>
              <a:tblPr/>
              <a:tblGrid>
                <a:gridCol w="1266950"/>
                <a:gridCol w="1607036"/>
                <a:gridCol w="5118902"/>
              </a:tblGrid>
              <a:tr h="28536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종류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내용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전체 선택자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*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모든 태그에 스타일 적용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 선택자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태그명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지정한 이름의 태그에만 스타일 적용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클래스 선택자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클래스명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지정한 클래스 속성을 갖는 태그에만 스타일 적용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아이디 선택자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#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아이디명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지정한 아이디 속성을 갖는 태그에만 스타일 적용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40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계층 선택자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en-US" sz="1400" kern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 태그명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태그명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태그명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~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태그명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태그들의 계층 구조에서 특정 위치의 태그에만 스타일 적용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자손 선택자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자식 선택자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형제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근접후행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형제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후행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상태 선택자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상태조건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지정된 특정 상태 조건을 충족하는 태그에만 스타일 적용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25289" y="0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1.CSS3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p.89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2.1 </a:t>
            </a:r>
            <a:r>
              <a:rPr lang="ko-KR" altLang="ko-KR" b="1" smtClean="0"/>
              <a:t>기본 선택자 유형</a:t>
            </a:r>
            <a:r>
              <a:rPr lang="en-US" altLang="ko-KR" b="1" smtClean="0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전체 선택자</a:t>
            </a:r>
            <a:r>
              <a:rPr lang="en-US" altLang="ko-KR" smtClean="0"/>
              <a:t>(universal selector)</a:t>
            </a:r>
          </a:p>
          <a:p>
            <a:pPr lvl="1"/>
            <a:r>
              <a:rPr lang="en-US" altLang="ko-KR" smtClean="0"/>
              <a:t>'*' </a:t>
            </a:r>
            <a:r>
              <a:rPr lang="ko-KR" altLang="ko-KR" smtClean="0"/>
              <a:t>기호를 선택자로 사용</a:t>
            </a:r>
            <a:endParaRPr lang="en-US" altLang="ko-KR" smtClean="0"/>
          </a:p>
          <a:p>
            <a:pPr lvl="1"/>
            <a:r>
              <a:rPr lang="en-US" altLang="ko-KR" smtClean="0"/>
              <a:t>HTML5 </a:t>
            </a:r>
            <a:r>
              <a:rPr lang="ko-KR" altLang="ko-KR" smtClean="0"/>
              <a:t>페이지 내부의 모든 태그를 대상으로 선택</a:t>
            </a:r>
            <a:endParaRPr lang="en-US" altLang="ko-KR" smtClean="0"/>
          </a:p>
          <a:p>
            <a:pPr lvl="1"/>
            <a:r>
              <a:rPr lang="en-US" altLang="ko-KR" smtClean="0"/>
              <a:t>&lt;head&gt;, &lt;title&gt;, &lt;style&gt;, &lt;body&gt; </a:t>
            </a:r>
            <a:r>
              <a:rPr lang="ko-KR" altLang="ko-KR" smtClean="0"/>
              <a:t>태그와 </a:t>
            </a:r>
            <a:r>
              <a:rPr lang="en-US" altLang="ko-KR" smtClean="0"/>
              <a:t>&lt;html&gt; </a:t>
            </a:r>
            <a:r>
              <a:rPr lang="ko-KR" altLang="ko-KR" smtClean="0"/>
              <a:t>태그까지 모든 태그가 선택</a:t>
            </a:r>
            <a:endParaRPr lang="en-US" altLang="ko-KR" smtClean="0"/>
          </a:p>
          <a:p>
            <a:pPr lvl="2"/>
            <a:r>
              <a:rPr lang="ko-KR" altLang="ko-KR" smtClean="0"/>
              <a:t>예</a:t>
            </a:r>
            <a:r>
              <a:rPr lang="en-US" altLang="ko-KR" smtClean="0"/>
              <a:t>)</a:t>
            </a:r>
            <a:r>
              <a:rPr lang="ko-KR" altLang="ko-KR" smtClean="0"/>
              <a:t> 모든 태그의</a:t>
            </a:r>
            <a:r>
              <a:rPr lang="en-US" altLang="ko-KR" smtClean="0"/>
              <a:t> color </a:t>
            </a:r>
            <a:r>
              <a:rPr lang="ko-KR" altLang="ko-KR" smtClean="0"/>
              <a:t>속성을 </a:t>
            </a:r>
            <a:r>
              <a:rPr lang="en-US" altLang="ko-KR" smtClean="0"/>
              <a:t>'green' </a:t>
            </a:r>
            <a:r>
              <a:rPr lang="ko-KR" altLang="ko-KR" smtClean="0"/>
              <a:t>색상 값으로 지정</a:t>
            </a:r>
            <a:r>
              <a:rPr lang="en-US" altLang="ko-KR" smtClean="0"/>
              <a:t>,</a:t>
            </a:r>
            <a:r>
              <a:rPr lang="ko-KR" altLang="ko-KR" smtClean="0"/>
              <a:t> 문서의 모든 내용이 녹색으로 변경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ko-KR" altLang="en-US" smtClean="0"/>
              <a:t>예</a:t>
            </a:r>
            <a:r>
              <a:rPr lang="en-US" altLang="ko-KR" smtClean="0"/>
              <a:t>) &lt;body&gt; </a:t>
            </a:r>
            <a:r>
              <a:rPr lang="ko-KR" altLang="ko-KR" smtClean="0"/>
              <a:t>태그뿐만 아니라 </a:t>
            </a:r>
            <a:r>
              <a:rPr lang="en-US" altLang="ko-KR" smtClean="0"/>
              <a:t>&lt;html&gt; </a:t>
            </a:r>
            <a:r>
              <a:rPr lang="ko-KR" altLang="ko-KR" smtClean="0"/>
              <a:t>태그 영역에도 빨간 경계선이 표시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ko-KR" smtClean="0"/>
              <a:t>모든 엘리먼트 영역의 외부 여백과 내부 여백 전체를</a:t>
            </a:r>
            <a:r>
              <a:rPr lang="en-US" altLang="ko-KR" smtClean="0"/>
              <a:t> '0'</a:t>
            </a:r>
            <a:r>
              <a:rPr lang="ko-KR" altLang="ko-KR" smtClean="0"/>
              <a:t>으로 초기 설정</a:t>
            </a:r>
            <a:endParaRPr lang="en-US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00672" y="3068960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* { color: green; }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000672" y="4077072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* { border: solid red; }	</a:t>
                      </a:r>
                      <a:endParaRPr lang="ko-KR" sz="1400" kern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000672" y="5157192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* { margin: 0; padding: 0; }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88795" y="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p.89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기본 선택자 유형</a:t>
            </a:r>
            <a:r>
              <a:rPr lang="en-US" altLang="ko-KR" b="1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태그 선택자</a:t>
            </a:r>
            <a:r>
              <a:rPr lang="en-US" altLang="ko-KR" smtClean="0"/>
              <a:t>(tag selector)</a:t>
            </a:r>
          </a:p>
          <a:p>
            <a:pPr lvl="1" latinLnBrk="0"/>
            <a:r>
              <a:rPr lang="ko-KR" altLang="ko-KR" smtClean="0"/>
              <a:t>태그 이름을 선택자로 사용하여 문서 내부의 특정 태그를 모두 선택</a:t>
            </a:r>
            <a:endParaRPr lang="en-US" altLang="ko-KR" smtClean="0"/>
          </a:p>
          <a:p>
            <a:pPr lvl="1" latinLnBrk="0"/>
            <a:r>
              <a:rPr lang="ko-KR" altLang="ko-KR" smtClean="0"/>
              <a:t>같은 이름을 갖는 문서 내의 모든 태그들에 대해서 같은 스타일을 적용</a:t>
            </a:r>
            <a:endParaRPr lang="en-US" altLang="ko-KR" smtClean="0"/>
          </a:p>
          <a:p>
            <a:pPr lvl="1" latinLnBrk="0"/>
            <a:r>
              <a:rPr lang="ko-KR" altLang="ko-KR" smtClean="0"/>
              <a:t>기본  선택자로 가장 많이 사용</a:t>
            </a:r>
            <a:endParaRPr lang="en-US" altLang="ko-KR" smtClean="0"/>
          </a:p>
          <a:p>
            <a:pPr lvl="2" latinLnBrk="0"/>
            <a:r>
              <a:rPr lang="ko-KR" altLang="en-US" smtClean="0"/>
              <a:t>예</a:t>
            </a:r>
            <a:r>
              <a:rPr lang="en-US" altLang="ko-KR" smtClean="0"/>
              <a:t>)</a:t>
            </a:r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r>
              <a:rPr lang="ko-KR" altLang="ko-KR" smtClean="0"/>
              <a:t>하나의 선택자에 여러 스타일 속성을 적용할 수도 있고 반대로 하나의 스타일 속성을 여러 선택자에 함께 적용할 수도 있</a:t>
            </a:r>
            <a:r>
              <a:rPr lang="ko-KR" altLang="en-US" smtClean="0"/>
              <a:t>음</a:t>
            </a:r>
            <a:endParaRPr lang="en-US" altLang="ko-KR" smtClean="0"/>
          </a:p>
          <a:p>
            <a:pPr lvl="1" latinLnBrk="0"/>
            <a:r>
              <a:rPr lang="ko-KR" altLang="ko-KR" smtClean="0"/>
              <a:t>여러 태그를 함께 선택하여 같은 스타일을 적용하고 싶다면</a:t>
            </a:r>
            <a:r>
              <a:rPr lang="en-US" altLang="ko-KR" smtClean="0"/>
              <a:t> ','</a:t>
            </a:r>
            <a:r>
              <a:rPr lang="ko-KR" altLang="ko-KR" smtClean="0"/>
              <a:t>를 사용하여 나열</a:t>
            </a:r>
            <a:endParaRPr lang="en-US" altLang="ko-KR" smtClean="0"/>
          </a:p>
          <a:p>
            <a:pPr lvl="1" latinLnBrk="0"/>
            <a:r>
              <a:rPr lang="ko-KR" altLang="ko-KR" smtClean="0"/>
              <a:t>선택된 태그들에 여러 스타일을 동시에 적용할 수도 있</a:t>
            </a:r>
            <a:r>
              <a:rPr lang="ko-KR" altLang="en-US" smtClean="0"/>
              <a:t>음</a:t>
            </a:r>
            <a:endParaRPr lang="en-US" altLang="ko-KR" smtClean="0"/>
          </a:p>
          <a:p>
            <a:pPr lvl="2" latinLnBrk="0"/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ko-KR" smtClean="0"/>
              <a:t>다음 노란 배경색의 스타일은</a:t>
            </a:r>
            <a:r>
              <a:rPr lang="en-US" altLang="ko-KR" smtClean="0"/>
              <a:t> &lt;h1&gt;, &lt;h3&gt;, &lt;p&gt; </a:t>
            </a:r>
            <a:r>
              <a:rPr lang="ko-KR" altLang="ko-KR" smtClean="0"/>
              <a:t>태그에 함께 동일하게 적용</a:t>
            </a:r>
          </a:p>
          <a:p>
            <a:pPr lvl="1" latinLnBrk="0"/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68624" y="2564904"/>
          <a:ext cx="6552728" cy="576064"/>
        </p:xfrm>
        <a:graphic>
          <a:graphicData uri="http://schemas.openxmlformats.org/drawingml/2006/table">
            <a:tbl>
              <a:tblPr/>
              <a:tblGrid>
                <a:gridCol w="6552728"/>
              </a:tblGrid>
              <a:tr h="576064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p {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background-color: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blue; border: red;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}  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/*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복수 스타일 속성 선언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*/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68624" y="5157192"/>
          <a:ext cx="6624736" cy="576064"/>
        </p:xfrm>
        <a:graphic>
          <a:graphicData uri="http://schemas.openxmlformats.org/drawingml/2006/table">
            <a:tbl>
              <a:tblPr/>
              <a:tblGrid>
                <a:gridCol w="6624736"/>
              </a:tblGrid>
              <a:tr h="576064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h1, h3, p {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background-color: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yellow; }		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/*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복수 선택자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*/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88795" y="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p.90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2845</TotalTime>
  <Words>4691</Words>
  <Application>Microsoft Office PowerPoint</Application>
  <PresentationFormat>A4 용지(210x297mm)</PresentationFormat>
  <Paragraphs>901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TrendMicroTemplate_ext</vt:lpstr>
      <vt:lpstr>슬라이드 1</vt:lpstr>
      <vt:lpstr>슬라이드 2</vt:lpstr>
      <vt:lpstr>1.1 스타일시트 기초</vt:lpstr>
      <vt:lpstr>CSS</vt:lpstr>
      <vt:lpstr>1.2 CSS3 스타일 선언 방법</vt:lpstr>
      <vt:lpstr>[예제3-1] CSS 스타일시트 정의하기</vt:lpstr>
      <vt:lpstr>선택자 유형</vt:lpstr>
      <vt:lpstr>2.1 기본 선택자 유형(1)</vt:lpstr>
      <vt:lpstr>기본 선택자 유형(2)</vt:lpstr>
      <vt:lpstr>기본 선택자 유형(3)</vt:lpstr>
      <vt:lpstr>기본 선택자 유형(4)</vt:lpstr>
      <vt:lpstr>[예제3-2] CSS3 기본 선택자 정의하기</vt:lpstr>
      <vt:lpstr>2.2 확장 선택자 유형</vt:lpstr>
      <vt:lpstr>[예제3-3] CSS3 상태 선택자 정의하기</vt:lpstr>
      <vt:lpstr>3.1 스타일시트 선언 방식</vt:lpstr>
      <vt:lpstr>[예제3-4-1] CSS3 스타일 선언 방식 혼용하기</vt:lpstr>
      <vt:lpstr>스타일 적용의 우선 순위</vt:lpstr>
      <vt:lpstr>4.1 CSS3의 글자 스타일 속성</vt:lpstr>
      <vt:lpstr>CSS3의 글자 스타일 속성</vt:lpstr>
      <vt:lpstr>CSS3 스타일 속성값의 단위</vt:lpstr>
      <vt:lpstr>[예제3-5] 글자 스타일 속성 선언하기</vt:lpstr>
      <vt:lpstr>4.2 CSS3의 색상(배경) 스타일 속성</vt:lpstr>
      <vt:lpstr>[예제3-6] 색상 스타일 속성 선언하기</vt:lpstr>
      <vt:lpstr>색상(color) 속성값 유형</vt:lpstr>
      <vt:lpstr>4.3 CSS3의 목록 스타일 속성</vt:lpstr>
      <vt:lpstr>[예제3-7] 목록 스타일 속성 선언하기</vt:lpstr>
      <vt:lpstr>4.4 CSS3의 테이블 스타일 속성</vt:lpstr>
      <vt:lpstr>[예제3-8] 테이블 스타일 속성 선언하기</vt:lpstr>
      <vt:lpstr>5.1 박스 모델 구조</vt:lpstr>
      <vt:lpstr>5.2 박스 모델 스타일 속성</vt:lpstr>
      <vt:lpstr>영역 스타일 속성</vt:lpstr>
      <vt:lpstr>경계선 스타일 속성</vt:lpstr>
      <vt:lpstr>표현 효과 스타일 속성</vt:lpstr>
      <vt:lpstr>6.1 컨테이너</vt:lpstr>
      <vt:lpstr>6.2 화면 배치 스타일 속성(1)</vt:lpstr>
      <vt:lpstr>화면 배치 스타일 속성(2)</vt:lpstr>
      <vt:lpstr>position 속성의 위치 지정 방식</vt:lpstr>
      <vt:lpstr>[예제3-9] 레이아웃 스타일속성 선언하기</vt:lpstr>
      <vt:lpstr>6.3 float 모드 관련 스타일 속성</vt:lpstr>
      <vt:lpstr>float 스타일 속성 적용</vt:lpstr>
      <vt:lpstr>float 모드를 해제하는 2가지 방법 </vt:lpstr>
      <vt:lpstr>[실습3-1] 시맨틱 태그 레이아웃 적용하기</vt:lpstr>
      <vt:lpstr>7.1 웹 폰트</vt:lpstr>
      <vt:lpstr>7.2 사용자 정의 폰트</vt:lpstr>
      <vt:lpstr>[예제3-11] font-face 사용자정의폰트 정의하기</vt:lpstr>
    </vt:vector>
  </TitlesOfParts>
  <Manager>syhong</Manager>
  <Company>한빛미디어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creator>sjpark</dc:creator>
  <cp:lastModifiedBy>Registered User</cp:lastModifiedBy>
  <cp:revision>286</cp:revision>
  <dcterms:created xsi:type="dcterms:W3CDTF">2003-11-10T10:03:08Z</dcterms:created>
  <dcterms:modified xsi:type="dcterms:W3CDTF">2017-01-31T05:56:50Z</dcterms:modified>
</cp:coreProperties>
</file>