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38" r:id="rId2"/>
    <p:sldId id="380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9906000" cy="6858000" type="A4"/>
  <p:notesSz cx="6797675" cy="9926638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911" y="0"/>
            <a:ext cx="2945765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942"/>
            <a:ext cx="2945766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911" y="9430942"/>
            <a:ext cx="2945765" cy="49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3425" y="423863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6040" y="4458860"/>
            <a:ext cx="6417705" cy="526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64768" y="3287369"/>
            <a:ext cx="6062364" cy="86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모바일 웹 개발</a:t>
            </a:r>
            <a:endParaRPr lang="ko-KR" altLang="en-US" sz="48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04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미디어 쿼리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미디어 쿼리</a:t>
            </a:r>
            <a:r>
              <a:rPr lang="en-US" altLang="ko-KR" smtClean="0"/>
              <a:t>(media query)</a:t>
            </a:r>
          </a:p>
          <a:p>
            <a:pPr lvl="1" latinLnBrk="0"/>
            <a:r>
              <a:rPr lang="ko-KR" altLang="ko-KR" smtClean="0"/>
              <a:t>미디어 유형과 특정 미디어 기능의 조건을 평가하는 논리적 표현식</a:t>
            </a:r>
            <a:endParaRPr lang="en-US" altLang="ko-KR" smtClean="0"/>
          </a:p>
          <a:p>
            <a:pPr lvl="1" latinLnBrk="0"/>
            <a:r>
              <a:rPr lang="ko-KR" altLang="ko-KR" smtClean="0"/>
              <a:t>장치 유형뿐만 아니라 화면의 크기</a:t>
            </a:r>
            <a:r>
              <a:rPr lang="en-US" altLang="ko-KR" smtClean="0"/>
              <a:t>, </a:t>
            </a:r>
            <a:r>
              <a:rPr lang="ko-KR" altLang="ko-KR" smtClean="0"/>
              <a:t>장치의 수평 상태 등에 따라 스타일을 다르게 적용</a:t>
            </a:r>
            <a:endParaRPr lang="en-US" altLang="ko-KR" smtClean="0"/>
          </a:p>
          <a:p>
            <a:pPr lvl="1" latinLnBrk="0"/>
            <a:r>
              <a:rPr lang="ko-KR" altLang="ko-KR" smtClean="0"/>
              <a:t>반응형 웹</a:t>
            </a:r>
            <a:r>
              <a:rPr lang="en-US" altLang="ko-KR" smtClean="0"/>
              <a:t>(responsive web) </a:t>
            </a:r>
            <a:r>
              <a:rPr lang="ko-KR" altLang="en-US" smtClean="0"/>
              <a:t>지원</a:t>
            </a:r>
            <a:endParaRPr lang="en-US" altLang="ko-KR" smtClean="0"/>
          </a:p>
          <a:p>
            <a:pPr lvl="2" latinLnBrk="0"/>
            <a:r>
              <a:rPr lang="ko-KR" altLang="ko-KR" smtClean="0"/>
              <a:t>사용 장치의 화면 크기에 따라 다른 스타일시트를 적용하는 웹 방식</a:t>
            </a:r>
          </a:p>
          <a:p>
            <a:pPr lvl="1" latinLnBrk="0"/>
            <a:r>
              <a:rPr lang="ko-KR" altLang="ko-KR" smtClean="0"/>
              <a:t>화면 너비와 높이</a:t>
            </a:r>
            <a:r>
              <a:rPr lang="en-US" altLang="ko-KR" smtClean="0"/>
              <a:t>, </a:t>
            </a:r>
            <a:r>
              <a:rPr lang="ko-KR" altLang="ko-KR" smtClean="0"/>
              <a:t>화면 비율</a:t>
            </a:r>
            <a:r>
              <a:rPr lang="en-US" altLang="ko-KR" smtClean="0"/>
              <a:t>, </a:t>
            </a:r>
            <a:r>
              <a:rPr lang="ko-KR" altLang="ko-KR" smtClean="0"/>
              <a:t>기기 특성 등을 이용한 맞춤형 페이지 구성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ko-KR" altLang="ko-KR" smtClean="0"/>
              <a:t>미디어 유형의 확장</a:t>
            </a:r>
            <a:r>
              <a:rPr lang="en-US" altLang="ko-KR" smtClean="0"/>
              <a:t>(</a:t>
            </a:r>
            <a:r>
              <a:rPr lang="ko-KR" altLang="ko-KR" smtClean="0"/>
              <a:t>적용 조건이 보다 상세하게 확장</a:t>
            </a:r>
            <a:r>
              <a:rPr lang="en-US" altLang="ko-KR" smtClean="0"/>
              <a:t>)</a:t>
            </a:r>
            <a:r>
              <a:rPr lang="ko-KR" altLang="ko-KR" smtClean="0"/>
              <a:t>된 형태</a:t>
            </a:r>
            <a:endParaRPr lang="en-US" altLang="ko-KR" smtClean="0"/>
          </a:p>
          <a:p>
            <a:pPr lvl="1" latinLnBrk="0"/>
            <a:r>
              <a:rPr lang="ko-KR" altLang="ko-KR" smtClean="0"/>
              <a:t>복잡한 자바스크립트 코드를 작성하지 않아도 사용 장치 식별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미디어 쿼리 속성</a:t>
            </a:r>
          </a:p>
          <a:p>
            <a:pPr lvl="1"/>
            <a:r>
              <a:rPr lang="ko-KR" altLang="ko-KR" smtClean="0"/>
              <a:t>미디어 쿼리를 작성할 때 조건을 명세하기 위해 사용</a:t>
            </a:r>
            <a:endParaRPr lang="en-US" altLang="ko-KR" smtClean="0"/>
          </a:p>
          <a:p>
            <a:pPr lvl="1"/>
            <a:r>
              <a:rPr lang="ko-KR" altLang="ko-KR" smtClean="0"/>
              <a:t>조건식은 쿼리 연산자와 미디어 쿼리 속성으로 구성</a:t>
            </a:r>
            <a:endParaRPr lang="en-US" altLang="ko-KR" smtClean="0"/>
          </a:p>
          <a:p>
            <a:pPr lvl="1"/>
            <a:r>
              <a:rPr lang="ko-KR" altLang="ko-KR" smtClean="0"/>
              <a:t>미디어 쿼리</a:t>
            </a:r>
            <a:r>
              <a:rPr lang="ko-KR" altLang="en-US" smtClean="0"/>
              <a:t>의</a:t>
            </a:r>
            <a:r>
              <a:rPr lang="ko-KR" altLang="ko-KR" smtClean="0"/>
              <a:t> 기본 구조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5517232"/>
          <a:ext cx="8640960" cy="792088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792088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@media [only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또는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not]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미디어타입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[and (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조건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)] [and (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조건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)] ... , [only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또는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not]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미디어타입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[and (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조건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73003" y="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쿼리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표 </a:t>
            </a:r>
            <a:r>
              <a:rPr lang="en-US" altLang="ko-KR" b="1" smtClean="0"/>
              <a:t>4-4] </a:t>
            </a:r>
            <a:r>
              <a:rPr lang="ko-KR" altLang="ko-KR" b="1" smtClean="0"/>
              <a:t>미디어 쿼리 속성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60512" y="836712"/>
          <a:ext cx="9001000" cy="5852160"/>
        </p:xfrm>
        <a:graphic>
          <a:graphicData uri="http://schemas.openxmlformats.org/drawingml/2006/table">
            <a:tbl>
              <a:tblPr/>
              <a:tblGrid>
                <a:gridCol w="3816424"/>
                <a:gridCol w="5184576"/>
              </a:tblGrid>
              <a:tr h="16501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미디어 쿼리 속성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width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min-width, max-width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페이지의 가로 너비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페이지의 최소 너비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너비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height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min-height, max-height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페이지의 세로 높이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웹 페이지의 최소 높이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높이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(screen: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스크롤포함 전체 문서 높이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print: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페이지 높이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device-width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min-device-width, max-device-width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장치의 물리적 가로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해상도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너비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장치의 최소 너비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너비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device-height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min-device-height, max-device-height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장치의 물리적 세로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해상도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높이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장치의 최소 높이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높이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orientation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장치 화면 회전 상태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portrait(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세로모드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; width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값이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height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보다 작을 경우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landscape(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가로모드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; width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값이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height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보다 클 경우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aspect-ratio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min-aspect-ratio, max-aspect-ratio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화면 비율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너비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높이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: 1, 1/1, 16/9, 1280/720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최소 화면 비율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화면 비율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color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min-color, max-color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색상당 비트수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흑백기기는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0)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색상당 최소 비트수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비트수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color-index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min-color-index, max-color-index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색상수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최소 색상수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색상수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monochrome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min-monochrome, max-monochrome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흑백기기의 픽셀당 비트수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컬러기기는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 0)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흑백기기의 최소 픽셀당 비트수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픽셀당 비트수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resolution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min-resolution, max-resolution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장치의 해상도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(dpi)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장치의 최소 해상도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최대 해상도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01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scan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TV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스캔 방식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(progressive, interlace)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73003" y="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쿼리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미디어 쿼리 </a:t>
            </a:r>
            <a:r>
              <a:rPr lang="ko-KR" altLang="en-US" b="1" smtClean="0"/>
              <a:t>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@media </a:t>
            </a:r>
            <a:r>
              <a:rPr lang="ko-KR" altLang="ko-KR" smtClean="0"/>
              <a:t>규칙</a:t>
            </a:r>
            <a:r>
              <a:rPr lang="ko-KR" altLang="en-US" smtClean="0"/>
              <a:t>의 </a:t>
            </a:r>
            <a:r>
              <a:rPr lang="ko-KR" altLang="ko-KR" smtClean="0"/>
              <a:t>미디어 쿼리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lvl="1"/>
            <a:r>
              <a:rPr lang="ko-KR" altLang="ko-KR" smtClean="0"/>
              <a:t>웹 페이지의 가로 너비가 최소</a:t>
            </a:r>
            <a:r>
              <a:rPr lang="en-US" altLang="ko-KR" smtClean="0"/>
              <a:t> 320px, </a:t>
            </a:r>
            <a:r>
              <a:rPr lang="ko-KR" altLang="ko-KR" smtClean="0"/>
              <a:t>최대</a:t>
            </a:r>
            <a:r>
              <a:rPr lang="en-US" altLang="ko-KR" smtClean="0"/>
              <a:t> 800px</a:t>
            </a:r>
            <a:r>
              <a:rPr lang="ko-KR" altLang="ko-KR" smtClean="0"/>
              <a:t>일 경우</a:t>
            </a:r>
            <a:r>
              <a:rPr lang="en-US" altLang="ko-KR" smtClean="0"/>
              <a:t>,</a:t>
            </a:r>
            <a:r>
              <a:rPr lang="ko-KR" altLang="ko-KR" smtClean="0"/>
              <a:t> 적용 스타일시트 명세</a:t>
            </a:r>
            <a:endParaRPr lang="en-US" altLang="ko-KR" smtClean="0"/>
          </a:p>
          <a:p>
            <a:pPr lvl="1"/>
            <a:r>
              <a:rPr lang="ko-KR" altLang="ko-KR" smtClean="0"/>
              <a:t>모든 스마트폰에 동일한 스타일</a:t>
            </a:r>
            <a:r>
              <a:rPr lang="ko-KR" altLang="en-US" smtClean="0"/>
              <a:t>의</a:t>
            </a:r>
            <a:r>
              <a:rPr lang="ko-KR" altLang="ko-KR" smtClean="0"/>
              <a:t> 적용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미디어 유형을 위해 사용했던</a:t>
            </a:r>
            <a:r>
              <a:rPr lang="en-US" altLang="ko-KR" smtClean="0"/>
              <a:t> @import, &lt;link&gt; </a:t>
            </a:r>
            <a:r>
              <a:rPr lang="ko-KR" altLang="ko-KR" smtClean="0"/>
              <a:t>태그 </a:t>
            </a:r>
            <a:r>
              <a:rPr lang="ko-KR" altLang="en-US" smtClean="0"/>
              <a:t>의</a:t>
            </a:r>
            <a:r>
              <a:rPr lang="ko-KR" altLang="ko-KR" smtClean="0"/>
              <a:t> 미디어 쿼리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lvl="1"/>
            <a:r>
              <a:rPr lang="ko-KR" altLang="ko-KR" smtClean="0"/>
              <a:t>장치가 컬러인지 흑백인지에 따라 각기 다른 스타일시트 파일을 적용하도록 설정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프린트에 대해서만 별도의 스타일시트 파일을 적용하도록 설정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204864"/>
          <a:ext cx="7344816" cy="576064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576064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@media only screen and (min-width:320px) and (max-width:800px)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3789040"/>
          <a:ext cx="7344816" cy="631190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5760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@import url(color.css) media="only screen and (color)"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@import url(mono.css) media="only screen and (monochrome)"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64568" y="5157192"/>
          <a:ext cx="7344816" cy="631190"/>
        </p:xfrm>
        <a:graphic>
          <a:graphicData uri="http://schemas.openxmlformats.org/drawingml/2006/table">
            <a:tbl>
              <a:tblPr/>
              <a:tblGrid>
                <a:gridCol w="7344816"/>
              </a:tblGrid>
              <a:tr h="5040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&lt;link rel="stylesheet" href="default.css"&gt; 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&lt;link rel="stylesheet" href="print.css" media="only print"&gt;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73003" y="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쿼리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p.150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미디어 쿼리 적용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예제</a:t>
            </a:r>
            <a:r>
              <a:rPr lang="en-US" altLang="ko-KR" smtClean="0"/>
              <a:t>4-5] </a:t>
            </a:r>
            <a:r>
              <a:rPr lang="ko-KR" altLang="ko-KR" smtClean="0"/>
              <a:t>미디어 쿼리 정의하기</a:t>
            </a:r>
            <a:endParaRPr lang="en-US" altLang="ko-KR" smtClean="0"/>
          </a:p>
          <a:p>
            <a:pPr lvl="1"/>
            <a:r>
              <a:rPr lang="ko-KR" altLang="ko-KR" smtClean="0"/>
              <a:t>브라우저 창의 크기에 따라 배경색이 다르게</a:t>
            </a:r>
            <a:r>
              <a:rPr lang="en-US" altLang="ko-KR" smtClean="0"/>
              <a:t> </a:t>
            </a:r>
            <a:r>
              <a:rPr lang="ko-KR" altLang="en-US" smtClean="0"/>
              <a:t>변화</a:t>
            </a:r>
            <a:endParaRPr lang="en-US" altLang="ko-KR" smtClean="0"/>
          </a:p>
          <a:p>
            <a:pPr lvl="1"/>
            <a:r>
              <a:rPr lang="ko-KR" altLang="ko-KR" smtClean="0"/>
              <a:t>뷰포트와는 다르게 미디어 쿼리는 데스크톱 브라우저에도 적용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4-4] media-query.html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4-5)</a:t>
            </a:r>
            <a:endParaRPr lang="ko-KR" altLang="ko-KR" smtClean="0"/>
          </a:p>
          <a:p>
            <a:pPr lvl="1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48544" y="2852936"/>
            <a:ext cx="748883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06667" y="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쿼리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p.151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[</a:t>
            </a:r>
            <a:r>
              <a:rPr lang="ko-KR" altLang="ko-KR" b="1" smtClean="0"/>
              <a:t>예제</a:t>
            </a:r>
            <a:r>
              <a:rPr lang="en-US" altLang="ko-KR" b="1" smtClean="0"/>
              <a:t>4-6] </a:t>
            </a:r>
            <a:r>
              <a:rPr lang="ko-KR" altLang="ko-KR" b="1" smtClean="0"/>
              <a:t>미디어 쿼리 선택적 스타일 정의하기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실습</a:t>
            </a:r>
            <a:r>
              <a:rPr lang="en-US" altLang="ko-KR" smtClean="0"/>
              <a:t> 3-1]</a:t>
            </a:r>
            <a:r>
              <a:rPr lang="ko-KR" altLang="ko-KR" smtClean="0"/>
              <a:t>의</a:t>
            </a:r>
            <a:r>
              <a:rPr lang="en-US" altLang="ko-KR" smtClean="0"/>
              <a:t> 'semantictag-layout.html' </a:t>
            </a:r>
            <a:r>
              <a:rPr lang="ko-KR" altLang="ko-KR" smtClean="0"/>
              <a:t>파일</a:t>
            </a:r>
            <a:endParaRPr lang="en-US" altLang="ko-KR" smtClean="0"/>
          </a:p>
          <a:p>
            <a:pPr lvl="1"/>
            <a:r>
              <a:rPr lang="ko-KR" altLang="ko-KR" smtClean="0"/>
              <a:t>미디어 쿼리 레이아웃으로 스타일을 변경</a:t>
            </a:r>
            <a:endParaRPr lang="en-US" altLang="ko-KR" smtClean="0"/>
          </a:p>
          <a:p>
            <a:pPr lvl="1"/>
            <a:r>
              <a:rPr lang="en-US" altLang="ko-KR" smtClean="0"/>
              <a:t>&lt;section&gt;</a:t>
            </a:r>
            <a:r>
              <a:rPr lang="ko-KR" altLang="ko-KR" smtClean="0"/>
              <a:t>과 </a:t>
            </a:r>
            <a:r>
              <a:rPr lang="en-US" altLang="ko-KR" smtClean="0"/>
              <a:t>&lt;aside&gt; </a:t>
            </a:r>
            <a:r>
              <a:rPr lang="ko-KR" altLang="ko-KR" smtClean="0"/>
              <a:t>태그 영역의 색상이 세로 모드와 가로 모드에 따라 다르게 표시됨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4-5] semantic-layout-mquery.html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4-6)</a:t>
            </a:r>
            <a:endParaRPr lang="ko-KR" altLang="ko-KR" smtClean="0"/>
          </a:p>
          <a:p>
            <a:pPr lvl="1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92560" y="2924944"/>
            <a:ext cx="6048672" cy="3384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3003" y="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쿼리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p.153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4.1 </a:t>
            </a:r>
            <a:r>
              <a:rPr lang="ko-KR" altLang="ko-KR" b="1" smtClean="0"/>
              <a:t>개인 포트폴리오 모바일 웹 </a:t>
            </a:r>
            <a:r>
              <a:rPr lang="en-US" altLang="ko-KR" b="1" smtClean="0"/>
              <a:t>: mportpolio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전체 모바일 웹 페이지의 구성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포트폴리오 편집 및 실행</a:t>
            </a:r>
            <a:endParaRPr lang="en-US" altLang="ko-KR" smtClean="0"/>
          </a:p>
          <a:p>
            <a:pPr lvl="1" latinLnBrk="0"/>
            <a:r>
              <a:rPr lang="ko-KR" altLang="ko-KR" smtClean="0"/>
              <a:t>앱타나를 이용하여</a:t>
            </a:r>
            <a:r>
              <a:rPr lang="en-US" altLang="ko-KR" smtClean="0"/>
              <a:t> HTML5</a:t>
            </a:r>
            <a:r>
              <a:rPr lang="ko-KR" altLang="ko-KR" smtClean="0"/>
              <a:t>과</a:t>
            </a:r>
            <a:r>
              <a:rPr lang="en-US" altLang="ko-KR" smtClean="0"/>
              <a:t> CSS3 </a:t>
            </a:r>
            <a:r>
              <a:rPr lang="ko-KR" altLang="ko-KR" smtClean="0"/>
              <a:t>파일 등을 편집</a:t>
            </a:r>
            <a:endParaRPr lang="en-US" altLang="ko-KR" smtClean="0"/>
          </a:p>
          <a:p>
            <a:pPr lvl="1" latinLnBrk="0"/>
            <a:r>
              <a:rPr lang="ko-KR" altLang="ko-KR" smtClean="0"/>
              <a:t>앱타나 웹 서버의</a:t>
            </a:r>
            <a:r>
              <a:rPr lang="en-US" altLang="ko-KR" smtClean="0"/>
              <a:t> IP </a:t>
            </a:r>
            <a:r>
              <a:rPr lang="ko-KR" altLang="ko-KR" smtClean="0"/>
              <a:t>주소를 통해 접근</a:t>
            </a:r>
            <a:endParaRPr lang="en-US" altLang="ko-KR" smtClean="0"/>
          </a:p>
          <a:p>
            <a:pPr lvl="1" latinLnBrk="0"/>
            <a:r>
              <a:rPr lang="ko-KR" altLang="ko-KR" smtClean="0"/>
              <a:t>스마트폰이나 데스크톱 등에서 모두 브라우저를 통해 실행</a:t>
            </a:r>
            <a:endParaRPr lang="ko-KR" altLang="ko-KR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4568" y="1556792"/>
            <a:ext cx="3816424" cy="2232248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169024" y="1916832"/>
            <a:ext cx="4536504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0582" y="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p.154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</a:t>
            </a:r>
            <a:r>
              <a:rPr lang="ko-KR" altLang="ko-KR" b="1" smtClean="0"/>
              <a:t>실습 예제 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포트폴리오 모바일 웹의 화면 구성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20582" y="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4.[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실습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] 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p.156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04\_4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484784"/>
            <a:ext cx="6273577" cy="47482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뷰포트의 개념과 메타 태그를 이용한 명세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미디어 유형의 정의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미디어 쿼리의 작성 방법을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직접 모바일 웹 개발 예제를 개발해 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18947" y="1628800"/>
            <a:ext cx="17909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뷰포트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미디어 타입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미디어 쿼리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모바일 웹 개발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</a:t>
            </a:r>
            <a:r>
              <a:rPr lang="ko-KR" altLang="ko-KR" b="1" smtClean="0"/>
              <a:t>뷰포트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일반 웹 페이지의 모바일 실행 결과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뷰포트</a:t>
            </a:r>
            <a:r>
              <a:rPr lang="en-US" altLang="ko-KR" smtClean="0"/>
              <a:t>(viewport)</a:t>
            </a:r>
          </a:p>
          <a:p>
            <a:pPr lvl="1" latinLnBrk="0"/>
            <a:r>
              <a:rPr lang="ko-KR" altLang="en-US" smtClean="0"/>
              <a:t>보</a:t>
            </a:r>
            <a:r>
              <a:rPr lang="ko-KR" altLang="ko-KR" smtClean="0"/>
              <a:t>여지는 창문이란 뜻으로 보통 </a:t>
            </a:r>
            <a:r>
              <a:rPr lang="en-US" altLang="ko-KR" smtClean="0"/>
              <a:t>'</a:t>
            </a:r>
            <a:r>
              <a:rPr lang="ko-KR" altLang="ko-KR" smtClean="0"/>
              <a:t>화면 요소가 보여지는 영역</a:t>
            </a:r>
            <a:r>
              <a:rPr lang="en-US" altLang="ko-KR" smtClean="0"/>
              <a:t>'</a:t>
            </a:r>
            <a:r>
              <a:rPr lang="ko-KR" altLang="ko-KR" smtClean="0"/>
              <a:t>을 말</a:t>
            </a:r>
            <a:r>
              <a:rPr lang="ko-KR" altLang="en-US" smtClean="0"/>
              <a:t>함</a:t>
            </a:r>
            <a:r>
              <a:rPr lang="en-US" altLang="ko-KR" smtClean="0"/>
              <a:t> </a:t>
            </a:r>
          </a:p>
          <a:p>
            <a:pPr lvl="1" latinLnBrk="0"/>
            <a:r>
              <a:rPr lang="ko-KR" altLang="ko-KR" smtClean="0"/>
              <a:t>각 장치의 뷰포트 적용 방식</a:t>
            </a:r>
            <a:r>
              <a:rPr lang="ko-KR" altLang="en-US" smtClean="0"/>
              <a:t>에 따라 </a:t>
            </a:r>
            <a:r>
              <a:rPr lang="ko-KR" altLang="ko-KR" smtClean="0"/>
              <a:t>같은</a:t>
            </a:r>
            <a:r>
              <a:rPr lang="en-US" altLang="ko-KR" smtClean="0"/>
              <a:t> HTML5 </a:t>
            </a:r>
            <a:r>
              <a:rPr lang="ko-KR" altLang="ko-KR" smtClean="0"/>
              <a:t>문서가 실행 장치에 따라 다르게 </a:t>
            </a:r>
            <a:r>
              <a:rPr lang="en-US" altLang="ko-KR" smtClean="0"/>
              <a:t> </a:t>
            </a:r>
            <a:r>
              <a:rPr lang="ko-KR" altLang="en-US" smtClean="0"/>
              <a:t>보임</a:t>
            </a:r>
            <a:endParaRPr lang="en-US" altLang="ko-KR" smtClean="0"/>
          </a:p>
          <a:p>
            <a:pPr lvl="1" latinLnBrk="0"/>
            <a:r>
              <a:rPr lang="ko-KR" altLang="ko-KR" smtClean="0"/>
              <a:t>레이아웃 뷰포트</a:t>
            </a:r>
            <a:r>
              <a:rPr lang="en-US" altLang="ko-KR" smtClean="0"/>
              <a:t>(layout viewport)</a:t>
            </a:r>
          </a:p>
          <a:p>
            <a:pPr lvl="2" latinLnBrk="0"/>
            <a:r>
              <a:rPr lang="ko-KR" altLang="ko-KR" smtClean="0"/>
              <a:t>장치의 전체 화면 해상도에 해당하는 영역</a:t>
            </a:r>
            <a:endParaRPr lang="en-US" altLang="ko-KR" smtClean="0"/>
          </a:p>
          <a:p>
            <a:pPr lvl="2" latinLnBrk="0"/>
            <a:r>
              <a:rPr lang="ko-KR" altLang="ko-KR" smtClean="0"/>
              <a:t>현재 보여지는 브라우저 창의 크기와는 관련이 없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비주얼 뷰포트</a:t>
            </a:r>
            <a:r>
              <a:rPr lang="en-US" altLang="ko-KR" smtClean="0"/>
              <a:t>(visual viewport)</a:t>
            </a:r>
          </a:p>
          <a:p>
            <a:pPr lvl="2" latinLnBrk="0"/>
            <a:r>
              <a:rPr lang="ko-KR" altLang="ko-KR" smtClean="0"/>
              <a:t>전체 페이지 중에서 현재 화면에 보이는 영역</a:t>
            </a:r>
            <a:endParaRPr lang="en-US" altLang="ko-KR" smtClean="0"/>
          </a:p>
          <a:p>
            <a:pPr lvl="2" latinLnBrk="0"/>
            <a:r>
              <a:rPr lang="ko-KR" altLang="ko-KR" smtClean="0"/>
              <a:t>비주얼 뷰포트의 크기는 레이아웃 뷰포트보다 클 수는 없기 때문에 레이아웃 뷰포트의 크기 즉</a:t>
            </a:r>
            <a:r>
              <a:rPr lang="en-US" altLang="ko-KR" smtClean="0"/>
              <a:t>, </a:t>
            </a:r>
            <a:r>
              <a:rPr lang="ko-KR" altLang="ko-KR" smtClean="0"/>
              <a:t>전체 화면의 해상도에 맞게 글자 크기를 표시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atinLnBrk="0"/>
            <a:endParaRPr lang="en-US" altLang="ko-KR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64768" y="1412776"/>
            <a:ext cx="4032448" cy="216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8638" y="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뷰포트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모바일 환경의 뷰포트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스마트폰</a:t>
            </a:r>
            <a:endParaRPr lang="en-US" altLang="ko-KR" smtClean="0"/>
          </a:p>
          <a:p>
            <a:pPr lvl="1"/>
            <a:r>
              <a:rPr lang="ko-KR" altLang="ko-KR" smtClean="0"/>
              <a:t> 모바일 브라우저 창의 크기가 화면 최대 크기로 고정</a:t>
            </a:r>
            <a:endParaRPr lang="en-US" altLang="ko-KR" smtClean="0"/>
          </a:p>
          <a:p>
            <a:pPr lvl="1"/>
            <a:r>
              <a:rPr lang="ko-KR" altLang="ko-KR" smtClean="0"/>
              <a:t>결과적으로 비주얼 뷰포트와 레이아웃 뷰포트 크기가 항상 같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풀브라우징</a:t>
            </a:r>
            <a:r>
              <a:rPr lang="en-US" altLang="ko-KR" smtClean="0"/>
              <a:t>(full-browsing) </a:t>
            </a:r>
            <a:r>
              <a:rPr lang="ko-KR" altLang="ko-KR" smtClean="0"/>
              <a:t>지원</a:t>
            </a:r>
            <a:r>
              <a:rPr lang="en-US" altLang="ko-KR" smtClean="0"/>
              <a:t> : </a:t>
            </a:r>
            <a:r>
              <a:rPr lang="ko-KR" altLang="ko-KR" smtClean="0"/>
              <a:t>작은 화면에 웹 페이지를 모두 표시하기 위해 전체적으로 배율 조정을 통해 축소</a:t>
            </a:r>
            <a:endParaRPr lang="en-US" altLang="ko-KR" smtClean="0"/>
          </a:p>
          <a:p>
            <a:r>
              <a:rPr lang="ko-KR" altLang="ko-KR" smtClean="0"/>
              <a:t>모바일 브라우저는 모바일에 최적화되지 않은 페이지도 모두 보일수 있도록 기본 뷰포트를 크게 설정한다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4-1] </a:t>
            </a:r>
            <a:r>
              <a:rPr lang="ko-KR" altLang="ko-KR" smtClean="0"/>
              <a:t>뷰포트 크기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ko-KR" smtClean="0"/>
              <a:t>문제</a:t>
            </a:r>
            <a:r>
              <a:rPr lang="ko-KR" altLang="en-US" smtClean="0"/>
              <a:t>점</a:t>
            </a: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ko-KR" smtClean="0"/>
              <a:t>각 스마트폰 브라우저 별로 실제보다 훨씬 큰 크기의 뷰포트가 설정되어 있고 이를 기준으로 글자 크기를 표시</a:t>
            </a:r>
            <a:r>
              <a:rPr lang="ko-KR" altLang="en-US" smtClean="0"/>
              <a:t>하므로 글자 크기가 작아짐</a:t>
            </a: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ko-KR" smtClean="0"/>
              <a:t>글자 크기를 두세 배 정도 더 확대시킬 필요가 있으며 뷰포트를 재설정해서 실제 화면의 크기와 뷰포트 크기를 일치시켜야 </a:t>
            </a:r>
            <a:r>
              <a:rPr lang="ko-KR" altLang="en-US" smtClean="0"/>
              <a:t>함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3717033"/>
          <a:ext cx="5832648" cy="1296142"/>
        </p:xfrm>
        <a:graphic>
          <a:graphicData uri="http://schemas.openxmlformats.org/drawingml/2006/table">
            <a:tbl>
              <a:tblPr/>
              <a:tblGrid>
                <a:gridCol w="2752323"/>
                <a:gridCol w="3080325"/>
              </a:tblGrid>
              <a:tr h="35011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스마트폰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뷰포트 기본 너비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(width)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650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안드로이드폰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웹킷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980px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0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사파리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980px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0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타 모델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오페라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850px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0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윈도폰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인터넷 익스플로러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974px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52302" y="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뷰포트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뷰포트 메타 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모</a:t>
            </a:r>
            <a:r>
              <a:rPr lang="ko-KR" altLang="ko-KR" smtClean="0"/>
              <a:t>바일 페이지 작성</a:t>
            </a:r>
            <a:r>
              <a:rPr lang="ko-KR" altLang="en-US" smtClean="0"/>
              <a:t>시</a:t>
            </a:r>
            <a:r>
              <a:rPr lang="ko-KR" altLang="ko-KR" smtClean="0"/>
              <a:t> </a:t>
            </a:r>
            <a:r>
              <a:rPr lang="en-US" altLang="ko-KR" smtClean="0"/>
              <a:t>&lt;meta&gt; </a:t>
            </a:r>
            <a:r>
              <a:rPr lang="ko-KR" altLang="ko-KR" smtClean="0"/>
              <a:t>태그를 이용하여 뷰포트 정보를 제공</a:t>
            </a:r>
            <a:endParaRPr lang="en-US" altLang="ko-KR" smtClean="0"/>
          </a:p>
          <a:p>
            <a:pPr lvl="1" latinLnBrk="0"/>
            <a:r>
              <a:rPr lang="en-US" altLang="ko-KR" smtClean="0"/>
              <a:t>&lt;meta&gt; </a:t>
            </a:r>
            <a:r>
              <a:rPr lang="ko-KR" altLang="ko-KR" smtClean="0"/>
              <a:t>태그</a:t>
            </a:r>
            <a:r>
              <a:rPr lang="en-US" altLang="ko-KR" smtClean="0"/>
              <a:t> :</a:t>
            </a:r>
            <a:r>
              <a:rPr lang="ko-KR" altLang="ko-KR" smtClean="0"/>
              <a:t> </a:t>
            </a:r>
            <a:r>
              <a:rPr lang="ko-KR" altLang="en-US" smtClean="0"/>
              <a:t>브</a:t>
            </a:r>
            <a:r>
              <a:rPr lang="ko-KR" altLang="ko-KR" smtClean="0"/>
              <a:t>라우저에게 웹 페이지 관련 부가적인 정보를 제공하는 태그</a:t>
            </a:r>
            <a:endParaRPr lang="en-US" altLang="ko-KR" smtClean="0"/>
          </a:p>
          <a:p>
            <a:pPr lvl="1" latinLnBrk="0"/>
            <a:r>
              <a:rPr lang="ko-KR" altLang="ko-KR" smtClean="0"/>
              <a:t>화면 크기와 해상도가 다양하고</a:t>
            </a:r>
            <a:r>
              <a:rPr lang="en-US" altLang="ko-KR" smtClean="0"/>
              <a:t> PC </a:t>
            </a:r>
            <a:r>
              <a:rPr lang="ko-KR" altLang="ko-KR" smtClean="0"/>
              <a:t>화면과 비슷한 해상도로 표시되므로 인식하기 어려울 정도로 작은 글씨로 표시</a:t>
            </a:r>
            <a:r>
              <a:rPr lang="ko-KR" altLang="en-US" smtClean="0"/>
              <a:t>되는 문제점을 해결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4-2] &lt;meta&gt; </a:t>
            </a:r>
            <a:r>
              <a:rPr lang="ko-KR" altLang="ko-KR" smtClean="0"/>
              <a:t>태그의 뷰포트 속성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vl="1" latinLnBrk="0"/>
            <a:r>
              <a:rPr lang="en-US" altLang="ko-KR" smtClean="0"/>
              <a:t>device-width</a:t>
            </a:r>
            <a:r>
              <a:rPr lang="ko-KR" altLang="ko-KR" smtClean="0"/>
              <a:t>나</a:t>
            </a:r>
            <a:r>
              <a:rPr lang="en-US" altLang="ko-KR" smtClean="0"/>
              <a:t> device-height</a:t>
            </a:r>
            <a:r>
              <a:rPr lang="ko-KR" altLang="ko-KR" smtClean="0"/>
              <a:t>는 모바일 장치의 실제 화면 크기를 기준으로 뷰포트의 너비나 높이를 설정</a:t>
            </a:r>
            <a:endParaRPr lang="en-US" altLang="ko-KR" smtClean="0"/>
          </a:p>
          <a:p>
            <a:pPr lvl="1" latinLnBrk="0"/>
            <a:r>
              <a:rPr lang="ko-KR" altLang="ko-KR" smtClean="0"/>
              <a:t>보통</a:t>
            </a:r>
            <a:r>
              <a:rPr lang="en-US" altLang="ko-KR" smtClean="0"/>
              <a:t> height </a:t>
            </a:r>
            <a:r>
              <a:rPr lang="ko-KR" altLang="ko-KR" smtClean="0"/>
              <a:t>속성값은</a:t>
            </a:r>
            <a:r>
              <a:rPr lang="en-US" altLang="ko-KR" smtClean="0"/>
              <a:t> width </a:t>
            </a:r>
            <a:r>
              <a:rPr lang="ko-KR" altLang="ko-KR" smtClean="0"/>
              <a:t>속성값을 기준으로 자동 설정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 latinLnBrk="0"/>
            <a:endParaRPr lang="ko-KR" altLang="ko-KR" smtClean="0"/>
          </a:p>
          <a:p>
            <a:pPr latinLnBrk="0"/>
            <a:endParaRPr lang="ko-KR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3140967"/>
          <a:ext cx="8784976" cy="1872208"/>
        </p:xfrm>
        <a:graphic>
          <a:graphicData uri="http://schemas.openxmlformats.org/drawingml/2006/table">
            <a:tbl>
              <a:tblPr/>
              <a:tblGrid>
                <a:gridCol w="2123788"/>
                <a:gridCol w="3235570"/>
                <a:gridCol w="3425618"/>
              </a:tblGrid>
              <a:tr h="33160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뷰포트 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4261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480px,720px, 980px, device-width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화면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뷰포트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너비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(200px~10,000px)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9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height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800px, 1280px, device-height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화면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뷰포트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높이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9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initial-scale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1.0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초기 화면 확대 비율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(0~10.0)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9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minimum-scale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0.5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화면 축소 최소 비율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(0~10.0)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9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maximum-scale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2.0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화면 확대 최대 비율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(0~10.0)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9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user-scalable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yes(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), no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사용자의 확대 혹은 축소 가능 여부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18638" y="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뷰포트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&lt;meta&gt; </a:t>
            </a:r>
            <a:r>
              <a:rPr lang="ko-KR" altLang="ko-KR" smtClean="0"/>
              <a:t>태그를 이용한 뷰포트 선언의</a:t>
            </a:r>
            <a:r>
              <a:rPr lang="en-US" altLang="ko-KR" smtClean="0"/>
              <a:t> </a:t>
            </a:r>
            <a:r>
              <a:rPr lang="ko-KR" altLang="en-US" smtClean="0"/>
              <a:t>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모바일 웹 페이지 작성</a:t>
            </a:r>
            <a:r>
              <a:rPr lang="ko-KR" altLang="en-US" smtClean="0"/>
              <a:t>시</a:t>
            </a:r>
            <a:r>
              <a:rPr lang="ko-KR" altLang="ko-KR" smtClean="0"/>
              <a:t> </a:t>
            </a:r>
            <a:r>
              <a:rPr lang="en-US" altLang="ko-KR" smtClean="0"/>
              <a:t>&lt;head&gt; </a:t>
            </a:r>
            <a:r>
              <a:rPr lang="ko-KR" altLang="ko-KR" smtClean="0"/>
              <a:t>태그 안에 </a:t>
            </a:r>
            <a:r>
              <a:rPr lang="en-US" altLang="ko-KR" smtClean="0"/>
              <a:t>&lt;meta&gt; </a:t>
            </a:r>
            <a:r>
              <a:rPr lang="ko-KR" altLang="ko-KR" smtClean="0"/>
              <a:t>태그를 포함시</a:t>
            </a:r>
            <a:r>
              <a:rPr lang="ko-KR" altLang="en-US" smtClean="0"/>
              <a:t>킴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5</a:t>
            </a:r>
            <a:r>
              <a:rPr lang="ko-KR" altLang="ko-KR" smtClean="0"/>
              <a:t>장 이후 모든</a:t>
            </a:r>
            <a:r>
              <a:rPr lang="en-US" altLang="ko-KR" smtClean="0"/>
              <a:t> HTML5 </a:t>
            </a:r>
            <a:r>
              <a:rPr lang="ko-KR" altLang="ko-KR" smtClean="0"/>
              <a:t>문서 안에 기본적으로 다음 뷰포트 메타 태그 선언을 포함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556792"/>
          <a:ext cx="5671185" cy="209423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&lt;meta 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	name="viewport"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	content="width=device-width; 	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initial-scale=1.0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; 	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minimum-scale=1.0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; 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maximum-scale=1.0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; 	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600" kern="100" smtClean="0">
                          <a:latin typeface="맑은 고딕"/>
                          <a:ea typeface="맑은 고딕"/>
                          <a:cs typeface="Times New Roman"/>
                        </a:rPr>
                        <a:t>user-scalable=no</a:t>
                      </a: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"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맑은 고딕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0552" y="4581128"/>
          <a:ext cx="7200800" cy="576064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5760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&lt;meta name="viewport" content="width=device-width; initial-scale=1.0"/&gt;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18638" y="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뷰포트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기본 뷰포트 메타 태그</a:t>
            </a:r>
            <a:r>
              <a:rPr lang="en-US" altLang="ko-KR" smtClean="0"/>
              <a:t> </a:t>
            </a:r>
            <a:r>
              <a:rPr lang="ko-KR" altLang="en-US" smtClean="0"/>
              <a:t>적용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기본 뷰포트 메타 태그를 지정함으로써 실제 모바일 장치의 해상도에 맞게 렌더링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4-2] semantictag-layout-viewport.html</a:t>
            </a:r>
            <a:r>
              <a:rPr lang="ko-KR" altLang="ko-KR" smtClean="0"/>
              <a:t>의 실행 결과</a:t>
            </a:r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52600" y="1916832"/>
            <a:ext cx="3960440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18638" y="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뷰포트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미디어 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미디어 유형</a:t>
            </a:r>
            <a:r>
              <a:rPr lang="en-US" altLang="ko-KR" smtClean="0"/>
              <a:t>(media type)</a:t>
            </a:r>
          </a:p>
          <a:p>
            <a:pPr lvl="1" latinLnBrk="0"/>
            <a:r>
              <a:rPr lang="ko-KR" altLang="ko-KR" smtClean="0"/>
              <a:t>미디어 종류에 따라 각기 다른 스타일시트를 적용하기 위한 개념</a:t>
            </a:r>
            <a:endParaRPr lang="en-US" altLang="ko-KR" smtClean="0"/>
          </a:p>
          <a:p>
            <a:pPr lvl="1" latinLnBrk="0"/>
            <a:r>
              <a:rPr lang="ko-KR" altLang="ko-KR" smtClean="0"/>
              <a:t>미디어 유형을 사용하여 표시할 장치를 구별하고 장치 별로 다른 스타일을 적용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4-3] </a:t>
            </a:r>
            <a:r>
              <a:rPr lang="ko-KR" altLang="ko-KR" smtClean="0"/>
              <a:t>미디어 유형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vl="1" latinLnBrk="0"/>
            <a:r>
              <a:rPr lang="ko-KR" altLang="ko-KR" smtClean="0"/>
              <a:t>데스크톱 웹 페이지나 모바일 웹 페이지를 위한</a:t>
            </a:r>
            <a:r>
              <a:rPr lang="en-US" altLang="ko-KR" smtClean="0"/>
              <a:t> HTML5</a:t>
            </a:r>
            <a:r>
              <a:rPr lang="ko-KR" altLang="ko-KR" smtClean="0"/>
              <a:t> 작성</a:t>
            </a:r>
            <a:r>
              <a:rPr lang="en-US" altLang="ko-KR" smtClean="0"/>
              <a:t> </a:t>
            </a:r>
            <a:r>
              <a:rPr lang="ko-KR" altLang="en-US" smtClean="0"/>
              <a:t>시</a:t>
            </a:r>
            <a:endParaRPr lang="en-US" altLang="ko-KR" smtClean="0"/>
          </a:p>
          <a:p>
            <a:pPr lvl="2" latinLnBrk="0"/>
            <a:r>
              <a:rPr lang="ko-KR" altLang="ko-KR" smtClean="0"/>
              <a:t>미디어 유형을 </a:t>
            </a:r>
            <a:r>
              <a:rPr lang="en-US" altLang="ko-KR" smtClean="0"/>
              <a:t>'media=screen'</a:t>
            </a:r>
            <a:r>
              <a:rPr lang="ko-KR" altLang="ko-KR" smtClean="0"/>
              <a:t>으로 설정</a:t>
            </a:r>
          </a:p>
          <a:p>
            <a:pPr lvl="1" latinLnBrk="0"/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780929"/>
          <a:ext cx="7776864" cy="2016223"/>
        </p:xfrm>
        <a:graphic>
          <a:graphicData uri="http://schemas.openxmlformats.org/drawingml/2006/table">
            <a:tbl>
              <a:tblPr/>
              <a:tblGrid>
                <a:gridCol w="2409951"/>
                <a:gridCol w="5366913"/>
              </a:tblGrid>
              <a:tr h="34975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media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유형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all(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모든 장치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screen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컴퓨터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(PC,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태블릿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스마트폰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화면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print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인쇄장치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출력종이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handheld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휴대용기기</a:t>
                      </a: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, PDA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tv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텔레비전 디스플레이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맑은 고딕"/>
                          <a:ea typeface="맑은 고딕"/>
                          <a:cs typeface="Times New Roman"/>
                        </a:rPr>
                        <a:t>projection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600" kern="0">
                          <a:latin typeface="맑은 고딕"/>
                          <a:ea typeface="맑은 고딕"/>
                          <a:cs typeface="Times New Roman"/>
                        </a:rPr>
                        <a:t>프로젝터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00255" y="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유형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ko-KR" b="1" smtClean="0"/>
              <a:t>미디어 유형 종류</a:t>
            </a:r>
            <a:r>
              <a:rPr lang="ko-KR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en-US" altLang="ko-KR" smtClean="0"/>
              <a:t>@media </a:t>
            </a:r>
            <a:r>
              <a:rPr lang="ko-KR" altLang="ko-KR" smtClean="0"/>
              <a:t>규칙을 이용하는 방법</a:t>
            </a:r>
          </a:p>
          <a:p>
            <a:pPr lvl="1" latinLnBrk="0"/>
            <a:r>
              <a:rPr lang="en-US" altLang="ko-KR" smtClean="0"/>
              <a:t>@media </a:t>
            </a:r>
            <a:r>
              <a:rPr lang="ko-KR" altLang="ko-KR" smtClean="0"/>
              <a:t>규칙</a:t>
            </a:r>
            <a:endParaRPr lang="en-US" altLang="ko-KR" smtClean="0"/>
          </a:p>
          <a:p>
            <a:pPr lvl="2" latinLnBrk="0"/>
            <a:r>
              <a:rPr lang="en-US" altLang="ko-KR" smtClean="0"/>
              <a:t>HTML5 </a:t>
            </a:r>
            <a:r>
              <a:rPr lang="ko-KR" altLang="ko-KR" smtClean="0"/>
              <a:t>문서에 다양한 장치 별로 각기 다른 스타일을 적용하는 </a:t>
            </a:r>
            <a:r>
              <a:rPr lang="en-US" altLang="ko-KR" smtClean="0"/>
              <a:t> </a:t>
            </a:r>
            <a:r>
              <a:rPr lang="ko-KR" altLang="en-US" smtClean="0"/>
              <a:t>규</a:t>
            </a:r>
            <a:r>
              <a:rPr lang="ko-KR" altLang="ko-KR" smtClean="0"/>
              <a:t>칙</a:t>
            </a:r>
            <a:endParaRPr lang="en-US" altLang="ko-KR" smtClean="0"/>
          </a:p>
          <a:p>
            <a:pPr lvl="2" latinLnBrk="0"/>
            <a:r>
              <a:rPr lang="ko-KR" altLang="en-US" smtClean="0"/>
              <a:t>장치</a:t>
            </a:r>
            <a:r>
              <a:rPr lang="ko-KR" altLang="ko-KR" smtClean="0"/>
              <a:t>유형별로 다르게 보여질 필요가 있을 경우 사용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예제</a:t>
            </a:r>
            <a:r>
              <a:rPr lang="en-US" altLang="ko-KR" smtClean="0"/>
              <a:t>4-1] </a:t>
            </a:r>
            <a:r>
              <a:rPr lang="ko-KR" altLang="ko-KR" smtClean="0"/>
              <a:t>미디어 유형</a:t>
            </a:r>
            <a:r>
              <a:rPr lang="en-US" altLang="ko-KR" smtClean="0"/>
              <a:t>(</a:t>
            </a:r>
            <a:r>
              <a:rPr lang="ko-KR" altLang="ko-KR" smtClean="0"/>
              <a:t>규칙</a:t>
            </a:r>
            <a:r>
              <a:rPr lang="en-US" altLang="ko-KR" smtClean="0"/>
              <a:t>) </a:t>
            </a:r>
            <a:r>
              <a:rPr lang="ko-KR" altLang="ko-KR" smtClean="0"/>
              <a:t>정의하기</a:t>
            </a:r>
            <a:r>
              <a:rPr lang="en-US" altLang="ko-KR" smtClean="0"/>
              <a:t>(media-rule.html)</a:t>
            </a:r>
          </a:p>
          <a:p>
            <a:pPr latinLnBrk="0"/>
            <a:r>
              <a:rPr lang="en-US" altLang="ko-KR" smtClean="0"/>
              <a:t>&lt;link&gt; </a:t>
            </a:r>
            <a:r>
              <a:rPr lang="ko-KR" altLang="ko-KR" smtClean="0"/>
              <a:t>태그를 이용하는 방법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예제</a:t>
            </a:r>
            <a:r>
              <a:rPr lang="en-US" altLang="ko-KR" smtClean="0"/>
              <a:t>4-2-1] </a:t>
            </a:r>
            <a:r>
              <a:rPr lang="ko-KR" altLang="ko-KR" smtClean="0"/>
              <a:t>미디어 유형</a:t>
            </a:r>
            <a:r>
              <a:rPr lang="en-US" altLang="ko-KR" smtClean="0"/>
              <a:t>(</a:t>
            </a:r>
            <a:r>
              <a:rPr lang="ko-KR" altLang="ko-KR" smtClean="0"/>
              <a:t>링크</a:t>
            </a:r>
            <a:r>
              <a:rPr lang="en-US" altLang="ko-KR" smtClean="0"/>
              <a:t>) </a:t>
            </a:r>
            <a:r>
              <a:rPr lang="ko-KR" altLang="ko-KR" smtClean="0"/>
              <a:t>정의하기</a:t>
            </a:r>
            <a:r>
              <a:rPr lang="en-US" altLang="ko-KR" smtClean="0"/>
              <a:t>(media-link.html, screen.css, print.css)</a:t>
            </a:r>
          </a:p>
          <a:p>
            <a:pPr lvl="0" latinLnBrk="0"/>
            <a:r>
              <a:rPr lang="en-US" altLang="ko-KR" smtClean="0"/>
              <a:t>@import </a:t>
            </a:r>
            <a:r>
              <a:rPr lang="ko-KR" altLang="ko-KR" smtClean="0"/>
              <a:t>규칙을 이용하는 방법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예제</a:t>
            </a:r>
            <a:r>
              <a:rPr lang="en-US" altLang="ko-KR" smtClean="0"/>
              <a:t>4-3] </a:t>
            </a:r>
            <a:r>
              <a:rPr lang="ko-KR" altLang="ko-KR" smtClean="0"/>
              <a:t>미디어 유형</a:t>
            </a:r>
            <a:r>
              <a:rPr lang="en-US" altLang="ko-KR" smtClean="0"/>
              <a:t>(</a:t>
            </a:r>
            <a:r>
              <a:rPr lang="ko-KR" altLang="ko-KR" smtClean="0"/>
              <a:t>임포트</a:t>
            </a:r>
            <a:r>
              <a:rPr lang="en-US" altLang="ko-KR" smtClean="0"/>
              <a:t>) </a:t>
            </a:r>
            <a:r>
              <a:rPr lang="ko-KR" altLang="ko-KR" smtClean="0"/>
              <a:t>정의하기</a:t>
            </a:r>
            <a:r>
              <a:rPr lang="en-US" altLang="ko-KR" smtClean="0"/>
              <a:t>(media-import.html)</a:t>
            </a:r>
            <a:endParaRPr lang="ko-KR" altLang="ko-KR" smtClean="0"/>
          </a:p>
          <a:p>
            <a:pPr lvl="0" latinLnBrk="0"/>
            <a:r>
              <a:rPr lang="en-US" altLang="ko-KR" smtClean="0"/>
              <a:t>&lt;style&gt; </a:t>
            </a:r>
            <a:r>
              <a:rPr lang="ko-KR" altLang="ko-KR" smtClean="0"/>
              <a:t>태그를 이용하는 방법</a:t>
            </a:r>
            <a:endParaRPr lang="en-US" altLang="ko-KR" smtClean="0"/>
          </a:p>
          <a:p>
            <a:pPr lvl="1" latinLnBrk="0"/>
            <a:r>
              <a:rPr lang="en-US" altLang="ko-KR" smtClean="0"/>
              <a:t>[</a:t>
            </a:r>
            <a:r>
              <a:rPr lang="ko-KR" altLang="ko-KR" smtClean="0"/>
              <a:t>예제</a:t>
            </a:r>
            <a:r>
              <a:rPr lang="en-US" altLang="ko-KR" smtClean="0"/>
              <a:t>4-4] </a:t>
            </a:r>
            <a:r>
              <a:rPr lang="ko-KR" altLang="ko-KR" smtClean="0"/>
              <a:t>미디어 유형</a:t>
            </a:r>
            <a:r>
              <a:rPr lang="en-US" altLang="ko-KR" smtClean="0"/>
              <a:t>(</a:t>
            </a:r>
            <a:r>
              <a:rPr lang="ko-KR" altLang="ko-KR" smtClean="0"/>
              <a:t>스타일 속성</a:t>
            </a:r>
            <a:r>
              <a:rPr lang="en-US" altLang="ko-KR" smtClean="0"/>
              <a:t>) </a:t>
            </a:r>
            <a:r>
              <a:rPr lang="ko-KR" altLang="ko-KR" smtClean="0"/>
              <a:t>정의하기</a:t>
            </a:r>
            <a:r>
              <a:rPr lang="en-US" altLang="ko-KR" smtClean="0"/>
              <a:t>(media-attribute.html)</a:t>
            </a:r>
            <a:endParaRPr lang="ko-KR" altLang="ko-KR" smtClean="0"/>
          </a:p>
          <a:p>
            <a:pPr latinLnBrk="0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4-3] media-*.html</a:t>
            </a:r>
            <a:r>
              <a:rPr lang="ko-KR" altLang="ko-KR" smtClean="0"/>
              <a:t>의 실행결과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4-1~</a:t>
            </a:r>
            <a:r>
              <a:rPr lang="ko-KR" altLang="ko-KR" smtClean="0"/>
              <a:t>예제</a:t>
            </a:r>
            <a:r>
              <a:rPr lang="en-US" altLang="ko-KR" smtClean="0"/>
              <a:t>4-4)</a:t>
            </a:r>
            <a:endParaRPr lang="ko-KR" altLang="ko-KR" smtClean="0"/>
          </a:p>
          <a:p>
            <a:pPr latinLnBrk="0"/>
            <a:endParaRPr lang="ko-KR" altLang="ko-KR" smtClean="0"/>
          </a:p>
          <a:p>
            <a:pPr lvl="1" latinLnBrk="0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08584" y="5157192"/>
            <a:ext cx="6912768" cy="1512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0255" y="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미디어 유형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p.145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2673</TotalTime>
  <Words>1405</Words>
  <Application>Microsoft Office PowerPoint</Application>
  <PresentationFormat>A4 용지(210x297mm)</PresentationFormat>
  <Paragraphs>274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TrendMicroTemplate_ext</vt:lpstr>
      <vt:lpstr>슬라이드 1</vt:lpstr>
      <vt:lpstr>슬라이드 2</vt:lpstr>
      <vt:lpstr>1.1 뷰포트</vt:lpstr>
      <vt:lpstr>모바일 환경의 뷰포트</vt:lpstr>
      <vt:lpstr>1.2 뷰포트 메타 태그</vt:lpstr>
      <vt:lpstr>&lt;meta&gt; 태그를 이용한 뷰포트 선언의 예</vt:lpstr>
      <vt:lpstr>기본 뷰포트 메타 태그 적용 결과</vt:lpstr>
      <vt:lpstr>2.1 미디어 유형</vt:lpstr>
      <vt:lpstr>2.2 미디어 유형 종류 </vt:lpstr>
      <vt:lpstr>3.1 미디어 쿼리 속성</vt:lpstr>
      <vt:lpstr>[표 4-4] 미디어 쿼리 속성</vt:lpstr>
      <vt:lpstr>미디어 쿼리 적용 예</vt:lpstr>
      <vt:lpstr>3.2 미디어 쿼리 적용 예</vt:lpstr>
      <vt:lpstr>[예제4-6] 미디어 쿼리 선택적 스타일 정의하기</vt:lpstr>
      <vt:lpstr>4.1 개인 포트폴리오 모바일 웹 : mportpolio</vt:lpstr>
      <vt:lpstr>4.2 실습 예제 코드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273</cp:revision>
  <dcterms:created xsi:type="dcterms:W3CDTF">2003-11-10T10:03:08Z</dcterms:created>
  <dcterms:modified xsi:type="dcterms:W3CDTF">2017-02-02T12:38:31Z</dcterms:modified>
</cp:coreProperties>
</file>