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338" r:id="rId2"/>
    <p:sldId id="386" r:id="rId3"/>
    <p:sldId id="367" r:id="rId4"/>
    <p:sldId id="368" r:id="rId5"/>
    <p:sldId id="369" r:id="rId6"/>
    <p:sldId id="370" r:id="rId7"/>
    <p:sldId id="366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80" r:id="rId17"/>
    <p:sldId id="381" r:id="rId18"/>
    <p:sldId id="382" r:id="rId19"/>
    <p:sldId id="383" r:id="rId20"/>
    <p:sldId id="384" r:id="rId21"/>
    <p:sldId id="385" r:id="rId22"/>
  </p:sldIdLst>
  <p:sldSz cx="9906000" cy="6858000" type="A4"/>
  <p:notesSz cx="6788150" cy="9918700"/>
  <p:defaultTextStyle>
    <a:defPPr>
      <a:defRPr lang="ko-KR"/>
    </a:defPPr>
    <a:lvl1pPr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</p:showPr>
  <p:clrMru>
    <a:srgbClr val="008080"/>
    <a:srgbClr val="FF3399"/>
    <a:srgbClr val="FF6600"/>
    <a:srgbClr val="84D6AD"/>
    <a:srgbClr val="009999"/>
    <a:srgbClr val="CCECFF"/>
    <a:srgbClr val="3A3016"/>
    <a:srgbClr val="067013"/>
    <a:srgbClr val="022406"/>
    <a:srgbClr val="CAF96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0" autoAdjust="0"/>
    <p:restoredTop sz="94660"/>
  </p:normalViewPr>
  <p:slideViewPr>
    <p:cSldViewPr>
      <p:cViewPr varScale="1">
        <p:scale>
          <a:sx n="100" d="100"/>
          <a:sy n="100" d="100"/>
        </p:scale>
        <p:origin x="-444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76" y="-96"/>
      </p:cViewPr>
      <p:guideLst>
        <p:guide orient="horz" pos="3124"/>
        <p:guide pos="21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340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D4241-55F3-4CD1-A8D1-998F4BF33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9779" y="422846"/>
            <a:ext cx="537210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5723" y="4455294"/>
            <a:ext cx="64087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067800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1052736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7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12640" y="3287369"/>
            <a:ext cx="7632848" cy="797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44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제이쿼리 모바일</a:t>
            </a:r>
            <a:r>
              <a:rPr lang="en-US" altLang="ko-KR" sz="44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44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기초 다지기</a:t>
            </a:r>
            <a:endParaRPr lang="ko-KR" altLang="en-US" sz="4400" b="1">
              <a:solidFill>
                <a:srgbClr val="00808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2640" y="2348880"/>
            <a:ext cx="208823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dist"/>
            <a:r>
              <a:rPr lang="en-US" altLang="ko-KR" sz="5400" b="1" cap="all" spc="-200" smtClean="0">
                <a:ln w="0"/>
                <a:solidFill>
                  <a:schemeClr val="accent5">
                    <a:lumMod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CH 05</a:t>
            </a:r>
            <a:endParaRPr lang="ko-KR" altLang="en-US" sz="5400" b="1" cap="all" spc="-200">
              <a:ln w="0"/>
              <a:solidFill>
                <a:schemeClr val="accent5">
                  <a:lumMod val="2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1.3 </a:t>
            </a:r>
            <a:r>
              <a:rPr lang="ko-KR" altLang="ko-KR" b="1" smtClean="0"/>
              <a:t>프레임워크 기본 구성 형식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모바일 페이지</a:t>
            </a:r>
            <a:endParaRPr lang="en-US" altLang="ko-KR" smtClean="0"/>
          </a:p>
          <a:p>
            <a:pPr lvl="1"/>
            <a:r>
              <a:rPr lang="ko-KR" altLang="ko-KR" smtClean="0"/>
              <a:t>모바일 장치에 보여지는 하나의 화면</a:t>
            </a:r>
            <a:r>
              <a:rPr lang="en-US" altLang="ko-KR" smtClean="0"/>
              <a:t>, </a:t>
            </a:r>
            <a:r>
              <a:rPr lang="ko-KR" altLang="ko-KR" smtClean="0"/>
              <a:t>모바일 앱의 기본 구성 요소</a:t>
            </a:r>
            <a:endParaRPr lang="en-US" altLang="ko-KR" smtClean="0"/>
          </a:p>
          <a:p>
            <a:r>
              <a:rPr lang="ko-KR" altLang="ko-KR" smtClean="0"/>
              <a:t>제이쿼리 모바일 페이지 구조</a:t>
            </a:r>
            <a:endParaRPr lang="en-US" altLang="ko-KR" smtClean="0"/>
          </a:p>
          <a:p>
            <a:pPr lvl="1" latinLnBrk="0"/>
            <a:r>
              <a:rPr lang="ko-KR" altLang="ko-KR" smtClean="0"/>
              <a:t>페이지</a:t>
            </a:r>
            <a:r>
              <a:rPr lang="en-US" altLang="ko-KR" smtClean="0"/>
              <a:t> : </a:t>
            </a:r>
            <a:r>
              <a:rPr lang="ko-KR" altLang="ko-KR" smtClean="0"/>
              <a:t>브라우저에 보여지는 전체 화면 영역</a:t>
            </a:r>
            <a:r>
              <a:rPr lang="en-US" altLang="ko-KR" smtClean="0"/>
              <a:t>(data-role="page")</a:t>
            </a:r>
            <a:endParaRPr lang="ko-KR" altLang="ko-KR" smtClean="0"/>
          </a:p>
          <a:p>
            <a:pPr lvl="1" latinLnBrk="0">
              <a:buNone/>
            </a:pPr>
            <a:r>
              <a:rPr lang="en-US" altLang="ko-KR" smtClean="0"/>
              <a:t>	            </a:t>
            </a:r>
            <a:r>
              <a:rPr lang="ko-KR" altLang="ko-KR" smtClean="0"/>
              <a:t>헤더</a:t>
            </a:r>
            <a:r>
              <a:rPr lang="en-US" altLang="ko-KR" smtClean="0"/>
              <a:t>, </a:t>
            </a:r>
            <a:r>
              <a:rPr lang="ko-KR" altLang="ko-KR" smtClean="0"/>
              <a:t>콘텐츠</a:t>
            </a:r>
            <a:r>
              <a:rPr lang="en-US" altLang="ko-KR" smtClean="0"/>
              <a:t>, </a:t>
            </a:r>
            <a:r>
              <a:rPr lang="ko-KR" altLang="ko-KR" smtClean="0"/>
              <a:t>푸터를 포함하는 컨테이너 역할</a:t>
            </a:r>
          </a:p>
          <a:p>
            <a:pPr lvl="1" latinLnBrk="0"/>
            <a:r>
              <a:rPr lang="ko-KR" altLang="ko-KR" smtClean="0"/>
              <a:t>헤더</a:t>
            </a:r>
            <a:r>
              <a:rPr lang="en-US" altLang="ko-KR" smtClean="0"/>
              <a:t> : </a:t>
            </a:r>
            <a:r>
              <a:rPr lang="ko-KR" altLang="ko-KR" smtClean="0"/>
              <a:t>페이지 상단의 툴바 영역</a:t>
            </a:r>
            <a:r>
              <a:rPr lang="en-US" altLang="ko-KR" smtClean="0"/>
              <a:t>(data-role="header")</a:t>
            </a:r>
            <a:endParaRPr lang="ko-KR" altLang="ko-KR" smtClean="0"/>
          </a:p>
          <a:p>
            <a:pPr lvl="1" latinLnBrk="0"/>
            <a:r>
              <a:rPr lang="ko-KR" altLang="ko-KR" smtClean="0"/>
              <a:t>콘텐츠</a:t>
            </a:r>
            <a:r>
              <a:rPr lang="en-US" altLang="ko-KR" smtClean="0"/>
              <a:t> : </a:t>
            </a:r>
            <a:r>
              <a:rPr lang="ko-KR" altLang="ko-KR" smtClean="0"/>
              <a:t>페이지 중앙의 실제 페이지 내용이 표시되는 영역</a:t>
            </a:r>
            <a:r>
              <a:rPr lang="en-US" altLang="ko-KR" smtClean="0"/>
              <a:t>(data-role="content")</a:t>
            </a:r>
            <a:endParaRPr lang="ko-KR" altLang="ko-KR" smtClean="0"/>
          </a:p>
          <a:p>
            <a:pPr lvl="1" latinLnBrk="0"/>
            <a:r>
              <a:rPr lang="ko-KR" altLang="ko-KR" smtClean="0"/>
              <a:t>푸터</a:t>
            </a:r>
            <a:r>
              <a:rPr lang="en-US" altLang="ko-KR" smtClean="0"/>
              <a:t> : </a:t>
            </a:r>
            <a:r>
              <a:rPr lang="ko-KR" altLang="ko-KR" smtClean="0"/>
              <a:t>페이지 하단의 툴바 영역</a:t>
            </a:r>
            <a:r>
              <a:rPr lang="en-US" altLang="ko-KR" smtClean="0"/>
              <a:t>(data-role="footer")</a:t>
            </a:r>
            <a:endParaRPr lang="ko-KR" altLang="ko-KR" smtClean="0"/>
          </a:p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897526" y="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모바일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p.176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4098" name="Picture 2" descr="F:\저술개정판_원고\저술2차_최종본(20161223)\그림(수정본)\ch05\5-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6656" y="3789040"/>
            <a:ext cx="4734472" cy="280831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페이지 템플릿 생성하기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76536" y="764705"/>
          <a:ext cx="8424936" cy="5582538"/>
        </p:xfrm>
        <a:graphic>
          <a:graphicData uri="http://schemas.openxmlformats.org/drawingml/2006/table">
            <a:tbl>
              <a:tblPr/>
              <a:tblGrid>
                <a:gridCol w="4211997"/>
                <a:gridCol w="4212939"/>
              </a:tblGrid>
              <a:tr h="287908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5-1] 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단일 페이지 템플릿 생성하기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/ch05/single-page.html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&lt;!DOCTYPE html&gt;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&lt;html&gt;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&lt;head&gt;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  &lt;meta charset="utf-8"/&gt;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  &lt;meta name="viewport" content="width=device-width, initial-scale=1.0"/&gt;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  &lt;title&gt;jQuery Mobile&lt;/title&gt;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  &lt;link rel="stylesheet" href="http://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code.jquery.com/mobile/1.4.5/jquery.mobile-1.4.5.min.css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"/&gt;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  &lt;script src="http://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code.jquery.com/jquery-1.11.1.min.js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"&gt;&lt;/script&gt;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  &lt;script src="http://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code.jquery.com/mobile/1.4.5/jquery.mobile-1.4.5.min.js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"&gt;&lt;/script&gt;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&lt;/head&gt;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&lt;body&gt;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&lt;div 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data-role="page"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	&lt;div 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data-role="header"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		&lt;h1&gt;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머리말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(header)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</a:rPr>
                        <a:t>		&lt;div </a:t>
                      </a:r>
                      <a:r>
                        <a:rPr lang="en-US" sz="1400" b="1" kern="0">
                          <a:latin typeface="맑은 고딕"/>
                          <a:ea typeface="맑은 고딕"/>
                        </a:rPr>
                        <a:t>data-role="content"</a:t>
                      </a:r>
                      <a:r>
                        <a:rPr lang="en-US" sz="1400" kern="0"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sz="1600" kern="10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	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               </a:t>
                      </a: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                                            &lt;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p&gt;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내용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(content)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&lt;/p&gt;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	&lt;div 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data-role="footer"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		&lt;h4&gt;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꼬리말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(footer)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영역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&lt;/div&gt;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&lt;/body&gt;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&lt;/html&gt;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640632" y="3645024"/>
            <a:ext cx="4608512" cy="2448272"/>
          </a:xfrm>
          <a:prstGeom prst="rect">
            <a:avLst/>
          </a:prstGeom>
          <a:noFill/>
          <a:ln w="12700">
            <a:solidFill>
              <a:srgbClr val="365F9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313" name="AutoShape 1"/>
          <p:cNvSpPr>
            <a:spLocks noChangeShapeType="1"/>
          </p:cNvSpPr>
          <p:nvPr/>
        </p:nvSpPr>
        <p:spPr bwMode="auto">
          <a:xfrm>
            <a:off x="6249144" y="4653136"/>
            <a:ext cx="276225" cy="0"/>
          </a:xfrm>
          <a:prstGeom prst="straightConnector1">
            <a:avLst/>
          </a:prstGeom>
          <a:noFill/>
          <a:ln w="4191">
            <a:solidFill>
              <a:srgbClr val="365F91"/>
            </a:solidFill>
            <a:round/>
            <a:headEnd type="oval" w="med" len="med"/>
            <a:tailEnd type="oval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565312" y="4509120"/>
            <a:ext cx="1220788" cy="298450"/>
          </a:xfrm>
          <a:prstGeom prst="rect">
            <a:avLst/>
          </a:prstGeom>
          <a:solidFill>
            <a:srgbClr val="FFFFFF"/>
          </a:solidFill>
          <a:ln w="12700">
            <a:solidFill>
              <a:srgbClr val="365F9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1F497D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페이지 컨테이너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3631" y="0"/>
            <a:ext cx="193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모바일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p.176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2.1 </a:t>
            </a:r>
            <a:r>
              <a:rPr lang="ko-KR" altLang="ko-KR" b="1" smtClean="0"/>
              <a:t>웹앱 화면 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모바일 페이지 구성 유형 </a:t>
            </a:r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r>
              <a:rPr lang="ko-KR" altLang="ko-KR" smtClean="0"/>
              <a:t>단일 페이지 템플릿</a:t>
            </a:r>
            <a:r>
              <a:rPr lang="en-US" altLang="ko-KR" smtClean="0"/>
              <a:t>(single-page template)</a:t>
            </a:r>
          </a:p>
          <a:p>
            <a:pPr lvl="1" latinLnBrk="0"/>
            <a:r>
              <a:rPr lang="en-US" altLang="ko-KR" smtClean="0"/>
              <a:t>HTML5 </a:t>
            </a:r>
            <a:r>
              <a:rPr lang="ko-KR" altLang="ko-KR" smtClean="0"/>
              <a:t>문서 안에 오직 하나의 페이지를 정의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ko-KR" smtClean="0"/>
              <a:t>다중 페이지 템플릿</a:t>
            </a:r>
            <a:r>
              <a:rPr lang="en-US" altLang="ko-KR" smtClean="0"/>
              <a:t>(multi-page template)</a:t>
            </a:r>
          </a:p>
          <a:p>
            <a:pPr lvl="1"/>
            <a:r>
              <a:rPr lang="en-US" altLang="ko-KR" smtClean="0"/>
              <a:t>HTML5 </a:t>
            </a:r>
            <a:r>
              <a:rPr lang="ko-KR" altLang="ko-KR" smtClean="0"/>
              <a:t>파일 안에 둘 이상의 페이지를 정의</a:t>
            </a:r>
            <a:endParaRPr lang="en-US" altLang="ko-KR" smtClean="0"/>
          </a:p>
          <a:p>
            <a:pPr lvl="1"/>
            <a:r>
              <a:rPr lang="ko-KR" altLang="ko-KR" smtClean="0"/>
              <a:t>웹 브라우저는 </a:t>
            </a:r>
            <a:r>
              <a:rPr lang="en-US" altLang="ko-KR" smtClean="0"/>
              <a:t>HTML5 </a:t>
            </a:r>
            <a:r>
              <a:rPr lang="ko-KR" altLang="ko-KR" smtClean="0"/>
              <a:t>파일 안의 첫 번째 페이지를 첫 화면으로 보여</a:t>
            </a:r>
            <a:r>
              <a:rPr lang="ko-KR" altLang="en-US" smtClean="0"/>
              <a:t>줌</a:t>
            </a:r>
            <a:endParaRPr lang="en-US" altLang="ko-KR" smtClean="0"/>
          </a:p>
          <a:p>
            <a:pPr lvl="1"/>
            <a:r>
              <a:rPr lang="ko-KR" altLang="ko-KR" smtClean="0"/>
              <a:t>나머지 페이지는 숨겨져 있다가 페이지 링크를 통해 화면이 전환되면서 표시</a:t>
            </a:r>
            <a:r>
              <a:rPr lang="en-US" altLang="ko-KR" smtClean="0"/>
              <a:t> </a:t>
            </a:r>
          </a:p>
          <a:p>
            <a:pPr lvl="1"/>
            <a:r>
              <a:rPr lang="ko-KR" altLang="ko-KR" smtClean="0"/>
              <a:t>브라우저는 처음</a:t>
            </a:r>
            <a:r>
              <a:rPr lang="en-US" altLang="ko-KR" smtClean="0"/>
              <a:t> HTML5 </a:t>
            </a:r>
            <a:r>
              <a:rPr lang="ko-KR" altLang="ko-KR" smtClean="0"/>
              <a:t>파일을 읽을 때</a:t>
            </a:r>
            <a:r>
              <a:rPr lang="en-US" altLang="ko-KR" smtClean="0"/>
              <a:t> DOM </a:t>
            </a:r>
            <a:r>
              <a:rPr lang="ko-KR" altLang="ko-KR" smtClean="0"/>
              <a:t>트리 안에 모든 페이지를 저장해 놓고 페이지 이동을 통해 화면에 하나씩 번갈아 표시</a:t>
            </a:r>
            <a:endParaRPr lang="en-US" altLang="ko-KR" smtClean="0"/>
          </a:p>
        </p:txBody>
      </p:sp>
      <p:sp>
        <p:nvSpPr>
          <p:cNvPr id="5" name="TextBox 4"/>
          <p:cNvSpPr txBox="1"/>
          <p:nvPr/>
        </p:nvSpPr>
        <p:spPr>
          <a:xfrm>
            <a:off x="7618603" y="0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화면 구성 및 페이지 연결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p.178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122" name="Picture 2" descr="F:\저술개정판_원고\저술2차_최종본(20161223)\그림(수정본)\ch05\_5.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3080" y="836712"/>
            <a:ext cx="3898187" cy="324036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2.2 </a:t>
            </a:r>
            <a:r>
              <a:rPr lang="ko-KR" altLang="ko-KR" b="1" smtClean="0"/>
              <a:t>페이지 연결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내부 페이지 연결</a:t>
            </a:r>
          </a:p>
          <a:p>
            <a:pPr lvl="1"/>
            <a:r>
              <a:rPr lang="ko-KR" altLang="ko-KR" smtClean="0"/>
              <a:t>하나의 </a:t>
            </a:r>
            <a:r>
              <a:rPr lang="en-US" altLang="ko-KR" smtClean="0"/>
              <a:t>HTML5 </a:t>
            </a:r>
            <a:r>
              <a:rPr lang="ko-KR" altLang="ko-KR" smtClean="0"/>
              <a:t>파일 안에 여러 페이지를 명세하여 서로 연결하는 방법</a:t>
            </a:r>
            <a:endParaRPr lang="en-US" altLang="ko-KR" smtClean="0"/>
          </a:p>
          <a:p>
            <a:pPr lvl="1"/>
            <a:r>
              <a:rPr lang="ko-KR" altLang="ko-KR" smtClean="0"/>
              <a:t>다중 페이지 템플릿을 적용하는 형태로 각 내부 페이지들은</a:t>
            </a:r>
            <a:r>
              <a:rPr lang="en-US" altLang="ko-KR" smtClean="0"/>
              <a:t> Ajax</a:t>
            </a:r>
            <a:r>
              <a:rPr lang="ko-KR" altLang="ko-KR" smtClean="0"/>
              <a:t>를 통해 내부 링크 방식으로 연결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1"/>
            <a:r>
              <a:rPr lang="ko-KR" altLang="ko-KR" smtClean="0"/>
              <a:t>같은 </a:t>
            </a:r>
            <a:r>
              <a:rPr lang="en-US" altLang="ko-KR" smtClean="0"/>
              <a:t>HTML5 </a:t>
            </a:r>
            <a:r>
              <a:rPr lang="ko-KR" altLang="ko-KR" smtClean="0"/>
              <a:t>파일 안에 함께 정의된 페이지들은 항상 내부 페이지 연결 방식을 취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1"/>
            <a:r>
              <a:rPr lang="ko-KR" altLang="ko-KR" smtClean="0"/>
              <a:t>연결 방식은 내부</a:t>
            </a:r>
            <a:r>
              <a:rPr lang="en-US" altLang="ko-KR" smtClean="0"/>
              <a:t>(</a:t>
            </a:r>
            <a:r>
              <a:rPr lang="ko-KR" altLang="ko-KR" smtClean="0"/>
              <a:t>도메인</a:t>
            </a:r>
            <a:r>
              <a:rPr lang="en-US" altLang="ko-KR" smtClean="0"/>
              <a:t>) </a:t>
            </a:r>
            <a:r>
              <a:rPr lang="ko-KR" altLang="ko-KR" smtClean="0"/>
              <a:t>링크 방식에 속</a:t>
            </a:r>
            <a:r>
              <a:rPr lang="ko-KR" altLang="en-US" smtClean="0"/>
              <a:t>함</a:t>
            </a:r>
            <a:endParaRPr lang="ko-KR" altLang="ko-KR" smtClean="0"/>
          </a:p>
          <a:p>
            <a:pPr latinLnBrk="0"/>
            <a:endParaRPr lang="en-US" altLang="ko-KR" smtClean="0"/>
          </a:p>
          <a:p>
            <a:pPr latinLnBrk="0"/>
            <a:r>
              <a:rPr lang="ko-KR" altLang="ko-KR" smtClean="0"/>
              <a:t>외부 페이지 연결</a:t>
            </a:r>
          </a:p>
          <a:p>
            <a:pPr lvl="1"/>
            <a:r>
              <a:rPr lang="ko-KR" altLang="ko-KR" smtClean="0"/>
              <a:t>여러 </a:t>
            </a:r>
            <a:r>
              <a:rPr lang="en-US" altLang="ko-KR" smtClean="0"/>
              <a:t>HTML5 </a:t>
            </a:r>
            <a:r>
              <a:rPr lang="ko-KR" altLang="ko-KR" smtClean="0"/>
              <a:t>파일 안에 페이지들을 나누어 명세하고 서로 연결하는 방법</a:t>
            </a:r>
            <a:endParaRPr lang="en-US" altLang="ko-KR" smtClean="0"/>
          </a:p>
          <a:p>
            <a:pPr lvl="1"/>
            <a:r>
              <a:rPr lang="ko-KR" altLang="ko-KR" smtClean="0"/>
              <a:t>각</a:t>
            </a:r>
            <a:r>
              <a:rPr lang="en-US" altLang="ko-KR" smtClean="0"/>
              <a:t> HTML5 </a:t>
            </a:r>
            <a:r>
              <a:rPr lang="ko-KR" altLang="ko-KR" smtClean="0"/>
              <a:t>파일들은 단일 페이지 템플릿 또는 복수 페이지 템플릿을 적용</a:t>
            </a:r>
            <a:r>
              <a:rPr lang="en-US" altLang="ko-KR" smtClean="0"/>
              <a:t> </a:t>
            </a:r>
          </a:p>
          <a:p>
            <a:pPr lvl="1"/>
            <a:r>
              <a:rPr lang="ko-KR" altLang="ko-KR" smtClean="0"/>
              <a:t>서로 다른 </a:t>
            </a:r>
            <a:r>
              <a:rPr lang="en-US" altLang="ko-KR" smtClean="0"/>
              <a:t>HTML5 </a:t>
            </a:r>
            <a:r>
              <a:rPr lang="ko-KR" altLang="ko-KR" smtClean="0"/>
              <a:t>파일 안의 외부 페이지들은 내부 링크 또는 외부 링크 방식으로 연결</a:t>
            </a: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18603" y="0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화면 구성 및 페이지 연결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p.180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그림 </a:t>
            </a:r>
            <a:r>
              <a:rPr lang="en-US" altLang="ko-KR" smtClean="0"/>
              <a:t>5-5] </a:t>
            </a:r>
            <a:r>
              <a:rPr lang="ko-KR" altLang="ko-KR" smtClean="0"/>
              <a:t>모바일 페이지 연결 방식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 bwMode="auto">
          <a:xfrm>
            <a:off x="704528" y="1052736"/>
            <a:ext cx="7344816" cy="432048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18603" y="0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화면 구성 및 페이지 연결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p.180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2.3 </a:t>
            </a:r>
            <a:r>
              <a:rPr lang="ko-KR" altLang="ko-KR" b="1" smtClean="0"/>
              <a:t>페이지 도메인 링크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ko-KR" altLang="ko-KR" smtClean="0"/>
              <a:t>외부 페이지의 내부 링크 방식</a:t>
            </a:r>
          </a:p>
          <a:p>
            <a:pPr lvl="1"/>
            <a:r>
              <a:rPr lang="ko-KR" altLang="ko-KR" smtClean="0"/>
              <a:t>기본적으로 하나의</a:t>
            </a:r>
            <a:r>
              <a:rPr lang="en-US" altLang="ko-KR" smtClean="0"/>
              <a:t> HTML </a:t>
            </a:r>
            <a:r>
              <a:rPr lang="ko-KR" altLang="ko-KR" smtClean="0"/>
              <a:t>문서는 하나의</a:t>
            </a:r>
            <a:r>
              <a:rPr lang="en-US" altLang="ko-KR" smtClean="0"/>
              <a:t> DOM </a:t>
            </a:r>
            <a:r>
              <a:rPr lang="ko-KR" altLang="ko-KR" smtClean="0"/>
              <a:t>트리를 구성</a:t>
            </a:r>
            <a:endParaRPr lang="en-US" altLang="ko-KR" smtClean="0"/>
          </a:p>
          <a:p>
            <a:pPr lvl="1"/>
            <a:r>
              <a:rPr lang="ko-KR" altLang="ko-KR" smtClean="0"/>
              <a:t>제이쿼리 모바일은 내부</a:t>
            </a:r>
            <a:r>
              <a:rPr lang="en-US" altLang="ko-KR" smtClean="0"/>
              <a:t>(</a:t>
            </a:r>
            <a:r>
              <a:rPr lang="ko-KR" altLang="ko-KR" smtClean="0"/>
              <a:t>도메인</a:t>
            </a:r>
            <a:r>
              <a:rPr lang="en-US" altLang="ko-KR" smtClean="0"/>
              <a:t>) </a:t>
            </a:r>
            <a:r>
              <a:rPr lang="ko-KR" altLang="ko-KR" smtClean="0"/>
              <a:t>링크 방식으로 연결하면</a:t>
            </a:r>
            <a:r>
              <a:rPr lang="en-US" altLang="ko-KR" smtClean="0"/>
              <a:t> DOM </a:t>
            </a:r>
            <a:r>
              <a:rPr lang="ko-KR" altLang="ko-KR" smtClean="0"/>
              <a:t>트리를 새롭게 생성하지 않</a:t>
            </a:r>
            <a:r>
              <a:rPr lang="ko-KR" altLang="en-US" smtClean="0"/>
              <a:t>고 </a:t>
            </a:r>
            <a:r>
              <a:rPr lang="ko-KR" altLang="ko-KR" smtClean="0"/>
              <a:t>대신 연결된 외부 페이지를 현재의</a:t>
            </a:r>
            <a:r>
              <a:rPr lang="en-US" altLang="ko-KR" smtClean="0"/>
              <a:t> DOM </a:t>
            </a:r>
            <a:r>
              <a:rPr lang="ko-KR" altLang="ko-KR" smtClean="0"/>
              <a:t>트리에 추가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1"/>
            <a:r>
              <a:rPr lang="en-US" altLang="ko-KR" smtClean="0"/>
              <a:t>DOM </a:t>
            </a:r>
            <a:r>
              <a:rPr lang="ko-KR" altLang="ko-KR" smtClean="0"/>
              <a:t>트리에서 중복되는 엘리먼트 노드는 제거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1"/>
            <a:r>
              <a:rPr lang="ko-KR" altLang="ko-KR" smtClean="0"/>
              <a:t>물리적으로는 다른 파일 안에 있더라도 내부 링크 방식으로 연결된 페이지들은 하나의</a:t>
            </a:r>
            <a:r>
              <a:rPr lang="en-US" altLang="ko-KR" smtClean="0"/>
              <a:t> DOM </a:t>
            </a:r>
            <a:r>
              <a:rPr lang="ko-KR" altLang="ko-KR" smtClean="0"/>
              <a:t>트리를 구성하기 때문에 </a:t>
            </a:r>
            <a:r>
              <a:rPr lang="en-US" altLang="ko-KR" smtClean="0"/>
              <a:t>Ajax</a:t>
            </a:r>
            <a:r>
              <a:rPr lang="ko-KR" altLang="ko-KR" smtClean="0"/>
              <a:t>에 의해 자연스러운 화면 전환 애니메이션 적용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ko-KR" altLang="ko-KR" smtClean="0"/>
          </a:p>
          <a:p>
            <a:pPr>
              <a:buNone/>
            </a:pPr>
            <a:r>
              <a:rPr lang="en-US" altLang="ko-KR" smtClean="0"/>
              <a:t> </a:t>
            </a:r>
          </a:p>
          <a:p>
            <a:r>
              <a:rPr lang="ko-KR" altLang="ko-KR" smtClean="0"/>
              <a:t>외부 페이지의 외부 링크 방식</a:t>
            </a:r>
          </a:p>
          <a:p>
            <a:pPr lvl="1"/>
            <a:r>
              <a:rPr lang="ko-KR" altLang="ko-KR" smtClean="0"/>
              <a:t>외부 페이지를 링크를 통해 연결할 때 </a:t>
            </a:r>
            <a:r>
              <a:rPr lang="en-US" altLang="ko-KR" smtClean="0"/>
              <a:t>Ajax</a:t>
            </a:r>
            <a:r>
              <a:rPr lang="ko-KR" altLang="ko-KR" smtClean="0"/>
              <a:t>를 사용하지 않는 방식</a:t>
            </a:r>
            <a:endParaRPr lang="en-US" altLang="ko-KR" smtClean="0"/>
          </a:p>
          <a:p>
            <a:pPr lvl="1"/>
            <a:r>
              <a:rPr lang="ko-KR" altLang="ko-KR" smtClean="0"/>
              <a:t>고전적인 링크 방식</a:t>
            </a:r>
            <a:r>
              <a:rPr lang="en-US" altLang="ko-KR" smtClean="0"/>
              <a:t>, </a:t>
            </a:r>
            <a:r>
              <a:rPr lang="ko-KR" altLang="ko-KR" smtClean="0"/>
              <a:t>풀페이지</a:t>
            </a:r>
            <a:r>
              <a:rPr lang="en-US" altLang="ko-KR" smtClean="0"/>
              <a:t>(full-page) </a:t>
            </a:r>
            <a:r>
              <a:rPr lang="ko-KR" altLang="ko-KR" smtClean="0"/>
              <a:t>링크 방식</a:t>
            </a:r>
            <a:endParaRPr lang="en-US" altLang="ko-KR" smtClean="0"/>
          </a:p>
          <a:p>
            <a:pPr lvl="1"/>
            <a:r>
              <a:rPr lang="ko-KR" altLang="ko-KR" smtClean="0"/>
              <a:t>외부 페이지를 내부 링크 방식으로 연결하면 기존</a:t>
            </a:r>
            <a:r>
              <a:rPr lang="en-US" altLang="ko-KR" smtClean="0"/>
              <a:t> HTML5 </a:t>
            </a:r>
            <a:r>
              <a:rPr lang="ko-KR" altLang="ko-KR" smtClean="0"/>
              <a:t>파일 안의 </a:t>
            </a:r>
            <a:r>
              <a:rPr lang="en-US" altLang="ko-KR" smtClean="0"/>
              <a:t>(CSS3</a:t>
            </a:r>
            <a:r>
              <a:rPr lang="ko-KR" altLang="ko-KR" smtClean="0"/>
              <a:t>와 자바스크립트</a:t>
            </a:r>
            <a:r>
              <a:rPr lang="en-US" altLang="ko-KR" smtClean="0"/>
              <a:t>) </a:t>
            </a:r>
            <a:r>
              <a:rPr lang="ko-KR" altLang="ko-KR" smtClean="0"/>
              <a:t>코드가 연결된 페이지에 영향</a:t>
            </a:r>
            <a:r>
              <a:rPr lang="en-US" altLang="ko-KR" smtClean="0"/>
              <a:t>(</a:t>
            </a:r>
            <a:r>
              <a:rPr lang="ko-KR" altLang="ko-KR" smtClean="0"/>
              <a:t>모바일 페이지의 스타일이나 기능이 페이지 링크 방식에 의해 깨지거나 다르게 동작</a:t>
            </a:r>
            <a:r>
              <a:rPr lang="en-US" altLang="ko-KR" smtClean="0"/>
              <a:t>)</a:t>
            </a:r>
            <a:r>
              <a:rPr lang="ko-KR" altLang="ko-KR" smtClean="0"/>
              <a:t>을 미</a:t>
            </a:r>
            <a:r>
              <a:rPr lang="ko-KR" altLang="en-US" smtClean="0"/>
              <a:t>침 </a:t>
            </a:r>
            <a:endParaRPr lang="en-US" altLang="ko-KR" smtClean="0"/>
          </a:p>
          <a:p>
            <a:pPr lvl="1">
              <a:buNone/>
            </a:pPr>
            <a:r>
              <a:rPr lang="en-US" altLang="ko-KR" smtClean="0"/>
              <a:t>-&gt; </a:t>
            </a:r>
            <a:r>
              <a:rPr lang="ko-KR" altLang="ko-KR" smtClean="0"/>
              <a:t>기존</a:t>
            </a:r>
            <a:r>
              <a:rPr lang="en-US" altLang="ko-KR" smtClean="0"/>
              <a:t> DOM </a:t>
            </a:r>
            <a:r>
              <a:rPr lang="ko-KR" altLang="ko-KR" smtClean="0"/>
              <a:t>트리는 제거하고 새로운 페이지로</a:t>
            </a:r>
            <a:r>
              <a:rPr lang="en-US" altLang="ko-KR" smtClean="0"/>
              <a:t> DOM </a:t>
            </a:r>
            <a:r>
              <a:rPr lang="ko-KR" altLang="ko-KR" smtClean="0"/>
              <a:t>트리가 구성되므로 링크에 따른 예상치 못한 변경을 차단할 수 있</a:t>
            </a:r>
            <a:r>
              <a:rPr lang="ko-KR" altLang="en-US" smtClean="0"/>
              <a:t>음</a:t>
            </a:r>
            <a:r>
              <a:rPr lang="en-US" altLang="ko-KR" smtClean="0"/>
              <a:t> </a:t>
            </a:r>
            <a:endParaRPr lang="ko-KR" altLang="ko-KR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52266" y="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화면 구성 및 페이지 연결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p.181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제이쿼리 모바일의 </a:t>
            </a:r>
            <a:r>
              <a:rPr lang="ko-KR" altLang="ko-KR" smtClean="0"/>
              <a:t>페이지 연결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ko-KR" smtClean="0"/>
              <a:t>도메인 링크 방식의 차이점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/>
          </p:cNvGraphicFramePr>
          <p:nvPr/>
        </p:nvGraphicFramePr>
        <p:xfrm>
          <a:off x="560512" y="1124744"/>
          <a:ext cx="8568953" cy="1568192"/>
        </p:xfrm>
        <a:graphic>
          <a:graphicData uri="http://schemas.openxmlformats.org/drawingml/2006/table">
            <a:tbl>
              <a:tblPr/>
              <a:tblGrid>
                <a:gridCol w="5360698"/>
                <a:gridCol w="1572583"/>
                <a:gridCol w="1635672"/>
              </a:tblGrid>
              <a:tr h="28803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kern="0" smtClean="0">
                          <a:latin typeface="맑은 고딕"/>
                          <a:ea typeface="맑은 고딕"/>
                          <a:cs typeface="Times New Roman"/>
                        </a:rPr>
                        <a:t>마크업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코드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페이지연결방법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도메인링크방식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&lt;a href=”#page2”&gt;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내부페이지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내부링크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&lt;a href=”b.html”&gt;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외부페이지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내부링크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&lt;a href=”b.html#page3” 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data-ajax="false"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외부페이지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외부링크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&lt;a href=”http://www.xxx.net/b.html#page4” 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rel=”external”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외부페이지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외부링크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&lt;a href=”http://www.xxx.net/b.html#page5” 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target=”_blank”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외부페이지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외부링크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&lt;a href=”http://www.daum.net/index.html”&gt;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외부페이지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외부링크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 bwMode="auto">
          <a:xfrm>
            <a:off x="920552" y="3212976"/>
            <a:ext cx="6624736" cy="338437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18603" y="0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화면 구성 및 페이지 연결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p.183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[</a:t>
            </a:r>
            <a:r>
              <a:rPr lang="ko-KR" altLang="ko-KR" b="1" smtClean="0"/>
              <a:t>예제</a:t>
            </a:r>
            <a:r>
              <a:rPr lang="en-US" altLang="ko-KR" b="1" smtClean="0"/>
              <a:t>5-3-1~3] </a:t>
            </a:r>
            <a:r>
              <a:rPr lang="ko-KR" altLang="ko-KR" b="1" smtClean="0"/>
              <a:t>페이지 링크 방식 적용하기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5-7] page1(2,3)-ex-link.html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5-3-1~3)</a:t>
            </a:r>
            <a:endParaRPr lang="ko-KR" altLang="ko-KR" smtClean="0"/>
          </a:p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618603" y="0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화면 구성 및 페이지 연결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p.186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3074" name="Picture 2" descr="F:\저술개정판_원고\저술2차_최종본(20161223)\그림(수정본)\ch05\_5.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4647" y="1556792"/>
            <a:ext cx="5925813" cy="489654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3.1 </a:t>
            </a:r>
            <a:r>
              <a:rPr lang="ko-KR" altLang="ko-KR" b="1" smtClean="0"/>
              <a:t>페이지 전환 효과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제이쿼리 모바일은</a:t>
            </a:r>
            <a:r>
              <a:rPr lang="en-US" altLang="ko-KR" smtClean="0"/>
              <a:t> CSS3</a:t>
            </a:r>
            <a:r>
              <a:rPr lang="ko-KR" altLang="ko-KR" smtClean="0"/>
              <a:t>를 사용</a:t>
            </a:r>
            <a:r>
              <a:rPr lang="en-US" altLang="ko-KR" smtClean="0"/>
              <a:t>,</a:t>
            </a:r>
            <a:r>
              <a:rPr lang="ko-KR" altLang="ko-KR" smtClean="0"/>
              <a:t> 페이지 이동 과정에서 화면 전환 효과를 제공</a:t>
            </a:r>
            <a:endParaRPr lang="en-US" altLang="ko-KR" smtClean="0"/>
          </a:p>
          <a:p>
            <a:pPr lvl="1"/>
            <a:r>
              <a:rPr lang="ko-KR" altLang="en-US" smtClean="0"/>
              <a:t>화</a:t>
            </a:r>
            <a:r>
              <a:rPr lang="ko-KR" altLang="ko-KR" smtClean="0"/>
              <a:t>면 전환 효과는</a:t>
            </a:r>
            <a:r>
              <a:rPr lang="en-US" altLang="ko-KR" smtClean="0"/>
              <a:t> CSS3</a:t>
            </a:r>
            <a:r>
              <a:rPr lang="ko-KR" altLang="ko-KR" smtClean="0"/>
              <a:t>의</a:t>
            </a:r>
            <a:r>
              <a:rPr lang="en-US" altLang="ko-KR" smtClean="0"/>
              <a:t> transition </a:t>
            </a:r>
            <a:r>
              <a:rPr lang="ko-KR" altLang="ko-KR" smtClean="0"/>
              <a:t>스타일 속성에 기반</a:t>
            </a:r>
            <a:endParaRPr lang="en-US" altLang="ko-KR" smtClean="0"/>
          </a:p>
          <a:p>
            <a:pPr lvl="1"/>
            <a:r>
              <a:rPr lang="en-US" altLang="ko-KR" smtClean="0"/>
              <a:t>&lt;a&gt; </a:t>
            </a:r>
            <a:r>
              <a:rPr lang="ko-KR" altLang="ko-KR" smtClean="0"/>
              <a:t>링크 태그 안에</a:t>
            </a:r>
            <a:r>
              <a:rPr lang="en-US" altLang="ko-KR" smtClean="0"/>
              <a:t> data-transition </a:t>
            </a:r>
            <a:r>
              <a:rPr lang="ko-KR" altLang="ko-KR" smtClean="0"/>
              <a:t>속성값을 설정</a:t>
            </a:r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5-3] </a:t>
            </a:r>
            <a:r>
              <a:rPr lang="ko-KR" altLang="ko-KR" smtClean="0"/>
              <a:t>페이지 전환 유형</a:t>
            </a:r>
          </a:p>
          <a:p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36576" y="2492896"/>
          <a:ext cx="7704856" cy="3339371"/>
        </p:xfrm>
        <a:graphic>
          <a:graphicData uri="http://schemas.openxmlformats.org/drawingml/2006/table">
            <a:tbl>
              <a:tblPr/>
              <a:tblGrid>
                <a:gridCol w="2267388"/>
                <a:gridCol w="5437468"/>
              </a:tblGrid>
              <a:tr h="36904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data-transition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페이지 전환 효과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970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slide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왼쪽으로 수평이동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기본 효과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slideup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위쪽으로 수직이동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slidedown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아래쪽으로 수직이동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(slideup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의 반대효과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altLang="ko-KR" sz="1600" kern="100" smtClean="0">
                          <a:latin typeface="맑은 고딕"/>
                          <a:ea typeface="맑은 고딕"/>
                          <a:cs typeface="Times New Roman"/>
                        </a:rPr>
                        <a:t>slidefade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600" kern="100" smtClean="0">
                          <a:latin typeface="맑은 고딕"/>
                          <a:ea typeface="맑은 고딕"/>
                          <a:cs typeface="Times New Roman"/>
                        </a:rPr>
                        <a:t>수평이동 후 </a:t>
                      </a:r>
                      <a:r>
                        <a:rPr lang="ko-KR" altLang="en-US" sz="1600" kern="100" smtClean="0">
                          <a:latin typeface="맑은 고딕"/>
                          <a:ea typeface="맑은 고딕"/>
                          <a:cs typeface="Times New Roman"/>
                        </a:rPr>
                        <a:t>서서히 나타남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flip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페이지 회전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페이지 중앙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 Y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축 기준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fade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페이드인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서서히 나타남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pop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페이지 확장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화면 중앙에서 확대됨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smtClean="0">
                          <a:latin typeface="맑은 고딕"/>
                          <a:ea typeface="맑은 고딕"/>
                          <a:cs typeface="Times New Roman"/>
                        </a:rPr>
                        <a:t>turn</a:t>
                      </a:r>
                      <a:endParaRPr lang="ko-KR" sz="16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600" b="0" kern="100" smtClean="0">
                          <a:latin typeface="맑은 고딕"/>
                          <a:ea typeface="맑은 고딕"/>
                          <a:cs typeface="Times New Roman"/>
                        </a:rPr>
                        <a:t>페이지 뒤집기</a:t>
                      </a:r>
                      <a:endParaRPr lang="ko-KR" sz="16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altLang="ko-KR" sz="1600" b="0" kern="100" smtClean="0">
                          <a:latin typeface="맑은 고딕"/>
                          <a:ea typeface="맑은 고딕"/>
                          <a:cs typeface="Times New Roman"/>
                        </a:rPr>
                        <a:t>flow</a:t>
                      </a:r>
                      <a:endParaRPr lang="ko-KR" sz="16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600" b="0" kern="100" smtClean="0">
                          <a:latin typeface="맑은 고딕"/>
                          <a:ea typeface="맑은 고딕"/>
                          <a:cs typeface="Times New Roman"/>
                        </a:rPr>
                        <a:t>페이지 축소 후 좌우이동</a:t>
                      </a:r>
                      <a:endParaRPr lang="ko-KR" sz="16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none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또는 공백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미적용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전환효과 적용하지 않음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23311" y="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페이지 전환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p.187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[</a:t>
            </a:r>
            <a:r>
              <a:rPr lang="ko-KR" altLang="ko-KR" b="1" smtClean="0"/>
              <a:t>예제</a:t>
            </a:r>
            <a:r>
              <a:rPr lang="en-US" altLang="ko-KR" b="1" smtClean="0"/>
              <a:t>5-4] </a:t>
            </a:r>
            <a:r>
              <a:rPr lang="ko-KR" altLang="ko-KR" b="1" smtClean="0"/>
              <a:t>페이지 전환 효과 적용하기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5-8] page-transition.html</a:t>
            </a:r>
            <a:r>
              <a:rPr lang="ko-KR" altLang="ko-KR" smtClean="0"/>
              <a:t>의 적용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5-4)</a:t>
            </a:r>
            <a:endParaRPr lang="ko-KR" altLang="ko-KR" smtClean="0"/>
          </a:p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23311" y="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페이지 전환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p.190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026" name="Picture 2" descr="F:\저술개정판_원고\저술2차_최종본(20161223)\그림(수정본)\ch05\_5.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584" y="1556792"/>
            <a:ext cx="6265814" cy="468052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000672" y="3356992"/>
            <a:ext cx="6913538" cy="1252538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&gt;&gt; 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학습목표 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&lt;&lt;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모바일 웹앱 개발 방식의 특성을 이해한다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모바일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UI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프레임워크의 종류와 역할을 알아본다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제이쿼리 모바일 연동 방식과 페이지 링크 방식을 살펴본다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다양한 제이쿼리 모바일 화면 전화 효과를 알아본다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89425" y="1628800"/>
            <a:ext cx="32383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제이쿼리 모바일 개요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화면 구성 및 페이지 연결 방식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페이지 전환</a:t>
            </a:r>
          </a:p>
          <a:p>
            <a:pPr algn="r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요약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3.2 </a:t>
            </a:r>
            <a:r>
              <a:rPr lang="ko-KR" altLang="ko-KR" b="1" smtClean="0"/>
              <a:t>외부 프로그램 링크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ko-KR" smtClean="0"/>
              <a:t>제이쿼리 모바일은 페이지 링크 뿐만 아니라 다른 모바일 응용 프로그램과의 링크도 지원</a:t>
            </a:r>
            <a:endParaRPr lang="en-US" altLang="ko-KR" smtClean="0"/>
          </a:p>
          <a:p>
            <a:pPr lvl="1"/>
            <a:r>
              <a:rPr lang="en-US" altLang="ko-KR" smtClean="0"/>
              <a:t>&lt;a&gt; </a:t>
            </a:r>
            <a:r>
              <a:rPr lang="ko-KR" altLang="ko-KR" smtClean="0"/>
              <a:t>태그 안에 특정 응용 프로그램을 연결하는</a:t>
            </a:r>
            <a:r>
              <a:rPr lang="en-US" altLang="ko-KR" smtClean="0"/>
              <a:t> href </a:t>
            </a:r>
            <a:r>
              <a:rPr lang="ko-KR" altLang="ko-KR" smtClean="0"/>
              <a:t>속성값을 설정하면 자동으로 관련된 프로그램을 호출</a:t>
            </a:r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5-4] href </a:t>
            </a:r>
            <a:r>
              <a:rPr lang="ko-KR" altLang="ko-KR" smtClean="0"/>
              <a:t>속성값 유형</a:t>
            </a:r>
          </a:p>
          <a:p>
            <a:pPr lvl="1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48544" y="2708921"/>
          <a:ext cx="8424936" cy="2520280"/>
        </p:xfrm>
        <a:graphic>
          <a:graphicData uri="http://schemas.openxmlformats.org/drawingml/2006/table">
            <a:tbl>
              <a:tblPr/>
              <a:tblGrid>
                <a:gridCol w="2051169"/>
                <a:gridCol w="6373767"/>
              </a:tblGrid>
              <a:tr h="37804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외부 프로그램 링크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href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이메일 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&lt;a href="mailto:gdhong@hot.co.kr"&gt;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전화번호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&lt;a href="tel:0311234567" target="_blank"&gt;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SMS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&lt;a href="sms:0101234567" target="_blank"&gt;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맵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위성좌표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&lt;a href=http://maps.google.com/maps?q=37.511611,127.098293&amp;hl=ko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target="_blank"&gt;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맵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주소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0" indent="-57150" algn="l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&lt;a href="http://maps.google.com/maps?q=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대한민국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+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서울특별시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+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강남구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57150" indent="-57150" algn="l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+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삼성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동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+159-1&amp;hl=ko" target="_blank"&gt;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23311" y="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페이지 전환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p.190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[</a:t>
            </a:r>
            <a:r>
              <a:rPr lang="ko-KR" altLang="ko-KR" b="1" smtClean="0"/>
              <a:t>예제</a:t>
            </a:r>
            <a:r>
              <a:rPr lang="en-US" altLang="ko-KR" b="1" smtClean="0"/>
              <a:t>5-5] </a:t>
            </a:r>
            <a:r>
              <a:rPr lang="ko-KR" altLang="ko-KR" b="1" smtClean="0"/>
              <a:t>외부 프로그램 연결하기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5-9] app-link.html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5-5)</a:t>
            </a:r>
            <a:endParaRPr lang="ko-KR" altLang="ko-KR" smtClean="0"/>
          </a:p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56973" y="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페이지 전환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p.191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2050" name="Picture 2" descr="F:\저술개정판_원고\저술2차_최종본(20161223)\그림(수정본)\ch05\_5.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8624" y="1484784"/>
            <a:ext cx="5868070" cy="489334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1.1 </a:t>
            </a:r>
            <a:r>
              <a:rPr lang="ko-KR" altLang="ko-KR" b="1" smtClean="0"/>
              <a:t>모바일 웹앱 개발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웹 애플리케이션 개발 동향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ko-KR" altLang="ko-KR" smtClean="0"/>
              <a:t>웹앱</a:t>
            </a:r>
            <a:endParaRPr lang="en-US" altLang="ko-KR" smtClean="0"/>
          </a:p>
          <a:p>
            <a:pPr lvl="2"/>
            <a:r>
              <a:rPr lang="en-US" altLang="ko-KR" smtClean="0"/>
              <a:t>'</a:t>
            </a:r>
            <a:r>
              <a:rPr lang="ko-KR" altLang="ko-KR" smtClean="0"/>
              <a:t>모바일 웹 애플리케이션</a:t>
            </a:r>
            <a:r>
              <a:rPr lang="en-US" altLang="ko-KR" smtClean="0"/>
              <a:t>'</a:t>
            </a:r>
            <a:r>
              <a:rPr lang="ko-KR" altLang="ko-KR" smtClean="0"/>
              <a:t>의 줄임말</a:t>
            </a:r>
            <a:endParaRPr lang="en-US" altLang="ko-KR" smtClean="0"/>
          </a:p>
          <a:p>
            <a:pPr lvl="2"/>
            <a:r>
              <a:rPr lang="ko-KR" altLang="ko-KR" smtClean="0"/>
              <a:t>모바일 웹처럼 다양한 모바일 장치로의 배포와 개발이 쉬운 이점</a:t>
            </a:r>
            <a:endParaRPr lang="en-US" altLang="ko-KR" smtClean="0"/>
          </a:p>
          <a:p>
            <a:pPr lvl="2"/>
            <a:r>
              <a:rPr lang="ko-KR" altLang="ko-KR" smtClean="0"/>
              <a:t>네이티브 모바일 애플리케이션과 유사한 인터페이스를 제공</a:t>
            </a:r>
            <a:r>
              <a:rPr lang="en-US" altLang="ko-KR" smtClean="0"/>
              <a:t>, </a:t>
            </a:r>
            <a:r>
              <a:rPr lang="ko-KR" altLang="ko-KR" smtClean="0"/>
              <a:t>비슷한 </a:t>
            </a:r>
            <a:r>
              <a:rPr lang="en-US" altLang="ko-KR" smtClean="0"/>
              <a:t>UI </a:t>
            </a:r>
            <a:r>
              <a:rPr lang="ko-KR" altLang="ko-KR" smtClean="0"/>
              <a:t>경험을 지원</a:t>
            </a:r>
            <a:endParaRPr lang="en-US" altLang="ko-KR" smtClean="0"/>
          </a:p>
          <a:p>
            <a:pPr lvl="2"/>
            <a:r>
              <a:rPr lang="en-US" altLang="ko-KR" smtClean="0"/>
              <a:t>'</a:t>
            </a:r>
            <a:r>
              <a:rPr lang="ko-KR" altLang="ko-KR" smtClean="0"/>
              <a:t>네이티브앱 같은 모바일 웹 페이지</a:t>
            </a:r>
            <a:r>
              <a:rPr lang="en-US" altLang="ko-KR" smtClean="0"/>
              <a:t>' </a:t>
            </a:r>
            <a:endParaRPr lang="ko-KR" altLang="ko-KR" smtClean="0"/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 bwMode="auto">
          <a:xfrm>
            <a:off x="1352600" y="1628800"/>
            <a:ext cx="4176464" cy="324036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953630" y="0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모바일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p.170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모바일</a:t>
            </a:r>
            <a:r>
              <a:rPr lang="en-US" altLang="ko-KR" b="1" smtClean="0"/>
              <a:t> UI </a:t>
            </a:r>
            <a:r>
              <a:rPr lang="ko-KR" altLang="ko-KR" b="1" smtClean="0"/>
              <a:t>프레임워크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모바일 환경에서는 사용자 경험</a:t>
            </a:r>
            <a:r>
              <a:rPr lang="en-US" altLang="ko-KR" smtClean="0"/>
              <a:t>(UX; User Experience)</a:t>
            </a:r>
            <a:r>
              <a:rPr lang="ko-KR" altLang="ko-KR" smtClean="0"/>
              <a:t>이 강조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1" latinLnBrk="0"/>
            <a:r>
              <a:rPr lang="en-US" altLang="ko-KR" smtClean="0"/>
              <a:t>UX :</a:t>
            </a:r>
            <a:r>
              <a:rPr lang="ko-KR" altLang="ko-KR" smtClean="0"/>
              <a:t> 사용자가 특정 제품</a:t>
            </a:r>
            <a:r>
              <a:rPr lang="en-US" altLang="ko-KR" smtClean="0"/>
              <a:t>, </a:t>
            </a:r>
            <a:r>
              <a:rPr lang="ko-KR" altLang="ko-KR" smtClean="0"/>
              <a:t>서비스를 직·간접적으로 이용하</a:t>
            </a:r>
            <a:r>
              <a:rPr lang="ko-KR" altLang="en-US" smtClean="0"/>
              <a:t>며</a:t>
            </a:r>
            <a:r>
              <a:rPr lang="ko-KR" altLang="ko-KR" smtClean="0"/>
              <a:t> 느끼고 생각하는 총체적 경험</a:t>
            </a:r>
            <a:endParaRPr lang="en-US" altLang="ko-KR" smtClean="0"/>
          </a:p>
          <a:p>
            <a:pPr lvl="1" latinLnBrk="0"/>
            <a:r>
              <a:rPr lang="ko-KR" altLang="ko-KR" smtClean="0"/>
              <a:t>모바일 장치의 작은 화면에서 사용자와 효율적으로 상호 작용할 수 있도록 다양한 사용자 경험이 제공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1" latinLnBrk="0"/>
            <a:r>
              <a:rPr lang="ko-KR" altLang="en-US" smtClean="0"/>
              <a:t>웹 </a:t>
            </a:r>
            <a:r>
              <a:rPr lang="ko-KR" altLang="ko-KR" smtClean="0"/>
              <a:t>기술로 개발한 애플리케이션이 웹앱의 면모를 갖추려면 모바일 친화적인</a:t>
            </a:r>
            <a:r>
              <a:rPr lang="en-US" altLang="ko-KR" smtClean="0"/>
              <a:t> UI </a:t>
            </a:r>
            <a:r>
              <a:rPr lang="ko-KR" altLang="ko-KR" smtClean="0"/>
              <a:t>뿐만 아니라 최적화된 터치 반응</a:t>
            </a:r>
            <a:r>
              <a:rPr lang="en-US" altLang="ko-KR" smtClean="0"/>
              <a:t>, </a:t>
            </a:r>
            <a:r>
              <a:rPr lang="ko-KR" altLang="ko-KR" smtClean="0"/>
              <a:t>자연스러운 화면 전환 등의 추가적인 </a:t>
            </a:r>
            <a:r>
              <a:rPr lang="en-US" altLang="ko-KR" smtClean="0"/>
              <a:t>UX </a:t>
            </a:r>
            <a:r>
              <a:rPr lang="ko-KR" altLang="ko-KR" smtClean="0"/>
              <a:t>특성이 필요</a:t>
            </a:r>
            <a:endParaRPr lang="en-US" altLang="ko-KR" smtClean="0"/>
          </a:p>
          <a:p>
            <a:pPr lvl="1" latinLnBrk="0"/>
            <a:r>
              <a:rPr lang="ko-KR" altLang="ko-KR" smtClean="0"/>
              <a:t>모바일에 최적화된 </a:t>
            </a:r>
            <a:r>
              <a:rPr lang="en-US" altLang="ko-KR" smtClean="0"/>
              <a:t>UX </a:t>
            </a:r>
            <a:r>
              <a:rPr lang="ko-KR" altLang="ko-KR" smtClean="0"/>
              <a:t>특성의 많은 부분을 직접 개발하는 대신에 프레임워크를 통해 처리할 수 있다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atinLnBrk="0"/>
            <a:endParaRPr lang="en-US" altLang="ko-KR" smtClean="0"/>
          </a:p>
          <a:p>
            <a:pPr latinLnBrk="0"/>
            <a:r>
              <a:rPr lang="ko-KR" altLang="ko-KR" smtClean="0"/>
              <a:t>모바일</a:t>
            </a:r>
            <a:r>
              <a:rPr lang="en-US" altLang="ko-KR" smtClean="0"/>
              <a:t> UI </a:t>
            </a:r>
            <a:r>
              <a:rPr lang="ko-KR" altLang="ko-KR" smtClean="0"/>
              <a:t>프레임워크</a:t>
            </a:r>
            <a:endParaRPr lang="en-US" altLang="ko-KR" smtClean="0"/>
          </a:p>
          <a:p>
            <a:pPr lvl="1" latinLnBrk="0"/>
            <a:r>
              <a:rPr lang="en-US" altLang="ko-KR" smtClean="0"/>
              <a:t>UX</a:t>
            </a:r>
            <a:r>
              <a:rPr lang="ko-KR" altLang="ko-KR" smtClean="0"/>
              <a:t>를 반영한 사용자 인터페이스를 라이브러리로 제공함으로써 모바일용 웹앱</a:t>
            </a:r>
            <a:r>
              <a:rPr lang="en-US" altLang="ko-KR" smtClean="0"/>
              <a:t> UI</a:t>
            </a:r>
            <a:r>
              <a:rPr lang="ko-KR" altLang="ko-KR" smtClean="0"/>
              <a:t>를 빠르고 쉽게 만들 수 있는 도구</a:t>
            </a:r>
            <a:endParaRPr lang="en-US" altLang="ko-KR" smtClean="0"/>
          </a:p>
          <a:p>
            <a:pPr lvl="1" latinLnBrk="0"/>
            <a:r>
              <a:rPr lang="ko-KR" altLang="ko-KR" smtClean="0"/>
              <a:t>네이티브앱과 유사한 화면 구성과 화면 전환 효과를 갖는</a:t>
            </a:r>
            <a:r>
              <a:rPr lang="en-US" altLang="ko-KR" smtClean="0"/>
              <a:t> UI</a:t>
            </a:r>
            <a:r>
              <a:rPr lang="ko-KR" altLang="ko-KR" smtClean="0"/>
              <a:t>를 빠르고 쉽게 만들 수 있도록 지원</a:t>
            </a:r>
            <a:endParaRPr lang="en-US" altLang="ko-KR" smtClean="0"/>
          </a:p>
          <a:p>
            <a:pPr lvl="1" latinLnBrk="0"/>
            <a:r>
              <a:rPr lang="ko-KR" altLang="ko-KR" smtClean="0"/>
              <a:t>대부분 공개 코드로 개발되어 제공되므로 무료로 사용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r>
              <a:rPr lang="en-US" altLang="ko-KR" smtClean="0"/>
              <a:t> </a:t>
            </a:r>
            <a:endParaRPr lang="ko-KR" altLang="ko-KR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987294" y="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모바일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p.171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주요 </a:t>
            </a:r>
            <a:r>
              <a:rPr lang="ko-KR" altLang="ko-KR" smtClean="0"/>
              <a:t>모바일</a:t>
            </a:r>
            <a:r>
              <a:rPr lang="en-US" altLang="ko-KR" smtClean="0"/>
              <a:t> UI </a:t>
            </a:r>
            <a:r>
              <a:rPr lang="ko-KR" altLang="ko-KR" smtClean="0"/>
              <a:t>프레임워크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632520" y="1196752"/>
          <a:ext cx="8568952" cy="4834216"/>
        </p:xfrm>
        <a:graphic>
          <a:graphicData uri="http://schemas.openxmlformats.org/drawingml/2006/table">
            <a:tbl>
              <a:tblPr/>
              <a:tblGrid>
                <a:gridCol w="1751847"/>
                <a:gridCol w="4455612"/>
                <a:gridCol w="2361493"/>
              </a:tblGrid>
              <a:tr h="31820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종류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특징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웹 사이트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47715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제이쿼리 모바일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(jQuery Mobile)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jQuery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를 확장한 프레임워크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HTML5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태그 기반 개발 방식으로 배우기 쉬움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대부분의 모바일 플랫폼을 지원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성장 가능성이 높음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폰갭과 조합이 용이함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600" kern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901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센차 터치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(Sencha Touch)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확장된 자바스크립트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(Ext JS)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기반 프레임워크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가장 방대하고 체계적인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 API 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를 보유 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스크립트 기반의 개발 방식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자유로운 표현 가능하지만 개발 난이도 높음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제이쿼리 모바일보다 반응 속도가 빠름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600" kern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9840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제이큐터치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(JQTouch)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가장 먼저 공개된 프레임워크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현재는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 sencha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사에 흡수됨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지원 기능이 단순하고 사용하기 쉬움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태그 기반 개발 방식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600" kern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그림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5248" y="1628800"/>
            <a:ext cx="1655579" cy="1296144"/>
          </a:xfrm>
          <a:prstGeom prst="rect">
            <a:avLst/>
          </a:prstGeom>
          <a:noFill/>
        </p:spPr>
      </p:pic>
      <p:pic>
        <p:nvPicPr>
          <p:cNvPr id="1026" name="그림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5248" y="3140968"/>
            <a:ext cx="1658625" cy="1296144"/>
          </a:xfrm>
          <a:prstGeom prst="rect">
            <a:avLst/>
          </a:prstGeom>
          <a:noFill/>
        </p:spPr>
      </p:pic>
      <p:pic>
        <p:nvPicPr>
          <p:cNvPr id="1025" name="그림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85248" y="4653136"/>
            <a:ext cx="1656184" cy="130357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987294" y="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모바일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p.171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제이쿼리 모바일 프레임워크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제이쿼리 모바일</a:t>
            </a:r>
            <a:r>
              <a:rPr lang="en-US" altLang="ko-KR" smtClean="0"/>
              <a:t>(jQuery Mobile)</a:t>
            </a:r>
          </a:p>
          <a:p>
            <a:pPr lvl="1"/>
            <a:r>
              <a:rPr lang="ko-KR" altLang="ko-KR" smtClean="0"/>
              <a:t>웹 브라우저 안에서 동작하는 웹앱을 개발하기 위한 통합</a:t>
            </a:r>
            <a:r>
              <a:rPr lang="en-US" altLang="ko-KR" smtClean="0"/>
              <a:t> UI </a:t>
            </a:r>
            <a:r>
              <a:rPr lang="ko-KR" altLang="ko-KR" smtClean="0"/>
              <a:t>프레임워크</a:t>
            </a:r>
            <a:r>
              <a:rPr lang="en-US" altLang="ko-KR" smtClean="0"/>
              <a:t>(framework)</a:t>
            </a:r>
          </a:p>
          <a:p>
            <a:pPr lvl="1"/>
            <a:r>
              <a:rPr lang="ko-KR" altLang="ko-KR" smtClean="0"/>
              <a:t>가장 인기 있는 모바일 </a:t>
            </a:r>
            <a:r>
              <a:rPr lang="en-US" altLang="ko-KR" smtClean="0"/>
              <a:t>UI </a:t>
            </a:r>
            <a:r>
              <a:rPr lang="ko-KR" altLang="ko-KR" smtClean="0"/>
              <a:t>개발 방법</a:t>
            </a:r>
            <a:endParaRPr lang="en-US" altLang="ko-KR" smtClean="0"/>
          </a:p>
          <a:p>
            <a:pPr lvl="1"/>
            <a:r>
              <a:rPr lang="ko-KR" altLang="ko-KR" smtClean="0"/>
              <a:t>표준 웹 기술</a:t>
            </a:r>
            <a:r>
              <a:rPr lang="en-US" altLang="ko-KR" smtClean="0"/>
              <a:t>(HTML5</a:t>
            </a:r>
            <a:r>
              <a:rPr lang="ko-KR" altLang="ko-KR" smtClean="0"/>
              <a:t>와</a:t>
            </a:r>
            <a:r>
              <a:rPr lang="en-US" altLang="ko-KR" smtClean="0"/>
              <a:t> CSS3)</a:t>
            </a:r>
            <a:r>
              <a:rPr lang="ko-KR" altLang="ko-KR" smtClean="0"/>
              <a:t>을 사용하여 웹앱을 쉽고 빠르게 개발</a:t>
            </a:r>
            <a:r>
              <a:rPr lang="ko-KR" altLang="en-US" smtClean="0"/>
              <a:t>하도록 함</a:t>
            </a:r>
            <a:endParaRPr lang="en-US" altLang="ko-KR" smtClean="0"/>
          </a:p>
          <a:p>
            <a:pPr lvl="1"/>
            <a:r>
              <a:rPr lang="ko-KR" altLang="ko-KR" smtClean="0"/>
              <a:t>제이쿼리 모바일의 핵심</a:t>
            </a:r>
            <a:endParaRPr lang="en-US" altLang="ko-KR" smtClean="0"/>
          </a:p>
          <a:p>
            <a:pPr lvl="2"/>
            <a:r>
              <a:rPr lang="ko-KR" altLang="ko-KR" smtClean="0"/>
              <a:t>자바스크립트 라이브러리인 제이쿼리</a:t>
            </a:r>
            <a:r>
              <a:rPr lang="en-US" altLang="ko-KR" smtClean="0"/>
              <a:t>(jQuery)</a:t>
            </a:r>
            <a:r>
              <a:rPr lang="ko-KR" altLang="ko-KR" smtClean="0"/>
              <a:t>와 제이쿼리</a:t>
            </a:r>
            <a:r>
              <a:rPr lang="en-US" altLang="ko-KR" smtClean="0"/>
              <a:t> UI</a:t>
            </a:r>
            <a:r>
              <a:rPr lang="ko-KR" altLang="ko-KR" smtClean="0"/>
              <a:t>를 스마트폰</a:t>
            </a:r>
            <a:r>
              <a:rPr lang="en-US" altLang="ko-KR" smtClean="0"/>
              <a:t>, </a:t>
            </a:r>
            <a:r>
              <a:rPr lang="ko-KR" altLang="ko-KR" smtClean="0"/>
              <a:t>태블릿 등 터치 기반의 모바일 장치에 맞게 확장하고 자동화한 기능들</a:t>
            </a:r>
            <a:r>
              <a:rPr lang="en-US" altLang="ko-KR" smtClean="0"/>
              <a:t> </a:t>
            </a:r>
          </a:p>
          <a:p>
            <a:pPr lvl="2"/>
            <a:r>
              <a:rPr lang="en-US" altLang="ko-KR" smtClean="0"/>
              <a:t>HTML5 </a:t>
            </a:r>
            <a:r>
              <a:rPr lang="ko-KR" altLang="ko-KR" smtClean="0"/>
              <a:t>기본 태그를 모바일 환경에 적합하도록 색상</a:t>
            </a:r>
            <a:r>
              <a:rPr lang="en-US" altLang="ko-KR" smtClean="0"/>
              <a:t>, </a:t>
            </a:r>
            <a:r>
              <a:rPr lang="ko-KR" altLang="ko-KR" smtClean="0"/>
              <a:t>크기</a:t>
            </a:r>
            <a:r>
              <a:rPr lang="en-US" altLang="ko-KR" smtClean="0"/>
              <a:t>, </a:t>
            </a:r>
            <a:r>
              <a:rPr lang="ko-KR" altLang="ko-KR" smtClean="0"/>
              <a:t>여백</a:t>
            </a:r>
            <a:r>
              <a:rPr lang="en-US" altLang="ko-KR" smtClean="0"/>
              <a:t>, </a:t>
            </a:r>
            <a:r>
              <a:rPr lang="ko-KR" altLang="ko-KR" smtClean="0"/>
              <a:t>너비</a:t>
            </a:r>
            <a:r>
              <a:rPr lang="en-US" altLang="ko-KR" smtClean="0"/>
              <a:t>, </a:t>
            </a:r>
            <a:r>
              <a:rPr lang="ko-KR" altLang="ko-KR" smtClean="0"/>
              <a:t>테두리</a:t>
            </a:r>
            <a:r>
              <a:rPr lang="en-US" altLang="ko-KR" smtClean="0"/>
              <a:t>, </a:t>
            </a:r>
            <a:r>
              <a:rPr lang="ko-KR" altLang="ko-KR" smtClean="0"/>
              <a:t>음영 등의 스타일을 자동적으로 변환</a:t>
            </a:r>
            <a:endParaRPr lang="en-US" altLang="ko-KR" smtClean="0"/>
          </a:p>
          <a:p>
            <a:pPr lvl="2"/>
            <a:r>
              <a:rPr lang="ko-KR" altLang="ko-KR" smtClean="0"/>
              <a:t>자동 변환된</a:t>
            </a:r>
            <a:r>
              <a:rPr lang="en-US" altLang="ko-KR" smtClean="0"/>
              <a:t> HTML5 </a:t>
            </a:r>
            <a:r>
              <a:rPr lang="ko-KR" altLang="ko-KR" smtClean="0"/>
              <a:t>코드에는 제이쿼리 모바일 라이브러리에 정의되어 있는 </a:t>
            </a:r>
            <a:r>
              <a:rPr lang="en-US" altLang="ko-KR" smtClean="0"/>
              <a:t>CSS3 </a:t>
            </a:r>
            <a:r>
              <a:rPr lang="ko-KR" altLang="ko-KR" smtClean="0"/>
              <a:t>스타일들이 클래스 속성으로 추가</a:t>
            </a:r>
            <a:r>
              <a:rPr lang="ko-KR" altLang="en-US" smtClean="0"/>
              <a:t>됨</a:t>
            </a:r>
            <a:endParaRPr lang="en-US" altLang="ko-KR" smtClean="0"/>
          </a:p>
          <a:p>
            <a:r>
              <a:rPr lang="ko-KR" altLang="en-US" smtClean="0"/>
              <a:t>장점</a:t>
            </a:r>
            <a:endParaRPr lang="en-US" altLang="ko-KR" smtClean="0"/>
          </a:p>
          <a:p>
            <a:pPr lvl="1"/>
            <a:r>
              <a:rPr lang="ko-KR" altLang="ko-KR" smtClean="0"/>
              <a:t>제이쿼리 모바일 확장 속성만 활용</a:t>
            </a:r>
            <a:r>
              <a:rPr lang="en-US" altLang="ko-KR" smtClean="0"/>
              <a:t>,</a:t>
            </a:r>
            <a:r>
              <a:rPr lang="ko-KR" altLang="ko-KR" smtClean="0"/>
              <a:t> 제이쿼리 지식이 부족해도 모바일 화면을 구성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r>
              <a:rPr lang="en-US" altLang="ko-KR" smtClean="0"/>
              <a:t> </a:t>
            </a:r>
          </a:p>
          <a:p>
            <a:pPr lvl="1"/>
            <a:r>
              <a:rPr lang="ko-KR" altLang="ko-KR" smtClean="0"/>
              <a:t>거의 모든 모바일 장치를 지원</a:t>
            </a:r>
            <a:endParaRPr lang="en-US" altLang="ko-KR" smtClean="0"/>
          </a:p>
          <a:p>
            <a:pPr lvl="1"/>
            <a:r>
              <a:rPr lang="en-US" altLang="ko-KR" smtClean="0"/>
              <a:t>CSS3</a:t>
            </a:r>
            <a:r>
              <a:rPr lang="ko-KR" altLang="ko-KR" smtClean="0"/>
              <a:t>로 만들어진 여러 테마를 조합하여 세련된 디자인이 가능</a:t>
            </a:r>
            <a:endParaRPr lang="en-US" altLang="ko-KR" smtClean="0"/>
          </a:p>
          <a:p>
            <a:r>
              <a:rPr lang="ko-KR" altLang="ko-KR" smtClean="0"/>
              <a:t>단점</a:t>
            </a:r>
            <a:endParaRPr lang="en-US" altLang="ko-KR" smtClean="0"/>
          </a:p>
          <a:p>
            <a:pPr lvl="1"/>
            <a:r>
              <a:rPr lang="ko-KR" altLang="ko-KR" smtClean="0"/>
              <a:t>제이쿼리와 제이쿼리 모바일 라이브러리를 추가로 필요로 하므로 용량이 커져 대역폭과 로딩 시간이 늘어</a:t>
            </a:r>
            <a:r>
              <a:rPr lang="ko-KR" altLang="en-US" smtClean="0"/>
              <a:t>남</a:t>
            </a:r>
            <a:endParaRPr lang="ko-KR" altLang="ko-KR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953630" y="0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모바일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p.172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1.2 </a:t>
            </a:r>
            <a:r>
              <a:rPr lang="ko-KR" altLang="ko-KR" b="1" smtClean="0"/>
              <a:t>프레임워크 연결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CDN(</a:t>
            </a:r>
            <a:r>
              <a:rPr lang="ko-KR" altLang="ko-KR" smtClean="0"/>
              <a:t>콘텐츠 전송 네트워크</a:t>
            </a:r>
            <a:r>
              <a:rPr lang="en-US" altLang="ko-KR" smtClean="0"/>
              <a:t>; Contents Delivery Network) </a:t>
            </a:r>
            <a:r>
              <a:rPr lang="ko-KR" altLang="ko-KR" smtClean="0"/>
              <a:t>방식</a:t>
            </a:r>
            <a:endParaRPr lang="en-US" altLang="ko-KR" smtClean="0"/>
          </a:p>
          <a:p>
            <a:pPr lvl="1"/>
            <a:r>
              <a:rPr lang="ko-KR" altLang="ko-KR" smtClean="0"/>
              <a:t>파일을 직접 다운받지 않고 제이쿼리 모바일 서버의 </a:t>
            </a:r>
            <a:r>
              <a:rPr lang="en-US" altLang="ko-KR" smtClean="0"/>
              <a:t>URL </a:t>
            </a:r>
            <a:r>
              <a:rPr lang="ko-KR" altLang="ko-KR" smtClean="0"/>
              <a:t>주소만을 마크업에 명세함으로써 프레임워크가 적용될 때 참조하는 방식</a:t>
            </a:r>
            <a:endParaRPr lang="en-US" altLang="ko-KR" smtClean="0"/>
          </a:p>
          <a:p>
            <a:pPr lvl="1"/>
            <a:r>
              <a:rPr lang="ko-KR" altLang="ko-KR" smtClean="0"/>
              <a:t>최신 버전이 가까운 서버에 저장되었다가 자동으로 참조</a:t>
            </a:r>
            <a:r>
              <a:rPr lang="ko-KR" altLang="en-US" smtClean="0"/>
              <a:t>됨 </a:t>
            </a:r>
            <a:r>
              <a:rPr lang="en-US" altLang="ko-KR" smtClean="0"/>
              <a:t>-&gt; </a:t>
            </a:r>
            <a:r>
              <a:rPr lang="ko-KR" altLang="ko-KR" smtClean="0"/>
              <a:t>업그레이드 부담이 없</a:t>
            </a:r>
            <a:r>
              <a:rPr lang="ko-KR" altLang="en-US" smtClean="0"/>
              <a:t>음</a:t>
            </a:r>
            <a:endParaRPr lang="en-US" altLang="ko-KR" smtClean="0"/>
          </a:p>
          <a:p>
            <a:pPr lvl="1"/>
            <a:r>
              <a:rPr lang="ko-KR" altLang="ko-KR" smtClean="0"/>
              <a:t>개발이 완료된 후 운영 단계에서</a:t>
            </a:r>
            <a:r>
              <a:rPr lang="en-US" altLang="ko-KR" smtClean="0"/>
              <a:t> </a:t>
            </a:r>
            <a:r>
              <a:rPr lang="ko-KR" altLang="en-US" smtClean="0"/>
              <a:t>사용</a:t>
            </a:r>
            <a:r>
              <a:rPr lang="en-US" altLang="ko-KR" smtClean="0"/>
              <a:t>, </a:t>
            </a:r>
            <a:r>
              <a:rPr lang="ko-KR" altLang="ko-KR" smtClean="0"/>
              <a:t>편의성</a:t>
            </a:r>
            <a:r>
              <a:rPr lang="en-US" altLang="ko-KR" smtClean="0"/>
              <a:t>, </a:t>
            </a:r>
            <a:r>
              <a:rPr lang="ko-KR" altLang="ko-KR" smtClean="0"/>
              <a:t>성능 측면에서 유리</a:t>
            </a:r>
            <a:endParaRPr lang="en-US" altLang="ko-KR" smtClean="0"/>
          </a:p>
          <a:p>
            <a:pPr lvl="1"/>
            <a:r>
              <a:rPr lang="ko-KR" altLang="ko-KR" smtClean="0"/>
              <a:t>인터넷에 온라인 상태로 연결되어야 </a:t>
            </a:r>
            <a:r>
              <a:rPr lang="ko-KR" altLang="en-US" smtClean="0"/>
              <a:t>함</a:t>
            </a:r>
            <a:endParaRPr lang="en-US" altLang="ko-KR" smtClean="0"/>
          </a:p>
          <a:p>
            <a:r>
              <a:rPr lang="ko-KR" altLang="ko-KR" smtClean="0"/>
              <a:t>다운로드 방식</a:t>
            </a:r>
            <a:endParaRPr lang="en-US" altLang="ko-KR" smtClean="0"/>
          </a:p>
          <a:p>
            <a:pPr lvl="1"/>
            <a:r>
              <a:rPr lang="ko-KR" altLang="ko-KR" smtClean="0"/>
              <a:t>일반적인 방법</a:t>
            </a:r>
            <a:endParaRPr lang="en-US" altLang="ko-KR" smtClean="0"/>
          </a:p>
          <a:p>
            <a:pPr lvl="1"/>
            <a:r>
              <a:rPr lang="ko-KR" altLang="ko-KR" smtClean="0"/>
              <a:t>제이쿼리 모바일 공식 사이트에서 ‘</a:t>
            </a:r>
            <a:r>
              <a:rPr lang="en-US" altLang="ko-KR" smtClean="0"/>
              <a:t>Zip File: jquery.mobile-1.X.zip' </a:t>
            </a:r>
            <a:r>
              <a:rPr lang="ko-KR" altLang="ko-KR" smtClean="0"/>
              <a:t>압축 파일을 직접 다운 받고 압축을 풀어 저장한 뒤 호출</a:t>
            </a:r>
            <a:endParaRPr lang="en-US" altLang="ko-KR" smtClean="0"/>
          </a:p>
          <a:p>
            <a:pPr lvl="1"/>
            <a:r>
              <a:rPr lang="ko-KR" altLang="ko-KR" smtClean="0"/>
              <a:t>보통 개발 단계에서 </a:t>
            </a:r>
            <a:r>
              <a:rPr lang="ko-KR" altLang="en-US" smtClean="0"/>
              <a:t>사용</a:t>
            </a:r>
            <a:r>
              <a:rPr lang="en-US" altLang="ko-KR" smtClean="0"/>
              <a:t>, </a:t>
            </a:r>
            <a:r>
              <a:rPr lang="ko-KR" altLang="ko-KR" smtClean="0"/>
              <a:t>디버깅 등의 편의성</a:t>
            </a:r>
            <a:r>
              <a:rPr lang="en-US" altLang="ko-KR" smtClean="0"/>
              <a:t> </a:t>
            </a:r>
            <a:r>
              <a:rPr lang="ko-KR" altLang="en-US" smtClean="0"/>
              <a:t>측면에서 유리</a:t>
            </a:r>
            <a:endParaRPr lang="ko-KR" altLang="ko-KR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144688" y="4581128"/>
            <a:ext cx="4032448" cy="2132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53630" y="0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모바일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p.173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제이쿼리 모바일 연동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CDN </a:t>
            </a:r>
            <a:r>
              <a:rPr lang="ko-KR" altLang="ko-KR" smtClean="0"/>
              <a:t>방식</a:t>
            </a:r>
            <a:endParaRPr lang="en-US" altLang="ko-KR" smtClean="0"/>
          </a:p>
          <a:p>
            <a:pPr lvl="1"/>
            <a:r>
              <a:rPr lang="en-US" altLang="ko-KR" smtClean="0"/>
              <a:t>HTML5 </a:t>
            </a:r>
            <a:r>
              <a:rPr lang="ko-KR" altLang="ko-KR" smtClean="0"/>
              <a:t>문서의 </a:t>
            </a:r>
            <a:r>
              <a:rPr lang="en-US" altLang="ko-KR" smtClean="0"/>
              <a:t>&lt;head&gt; </a:t>
            </a:r>
            <a:r>
              <a:rPr lang="ko-KR" altLang="ko-KR" smtClean="0"/>
              <a:t>엘리먼트 영역 안에</a:t>
            </a:r>
            <a:r>
              <a:rPr lang="en-US" altLang="ko-KR" smtClean="0"/>
              <a:t> &lt;link&gt;</a:t>
            </a:r>
            <a:r>
              <a:rPr lang="ko-KR" altLang="ko-KR" smtClean="0"/>
              <a:t>와</a:t>
            </a:r>
            <a:r>
              <a:rPr lang="en-US" altLang="ko-KR" smtClean="0"/>
              <a:t> &lt;script&gt; </a:t>
            </a:r>
            <a:r>
              <a:rPr lang="ko-KR" altLang="ko-KR" smtClean="0"/>
              <a:t>태그의 속성으로 </a:t>
            </a:r>
            <a:r>
              <a:rPr lang="en-US" altLang="ko-KR" smtClean="0"/>
              <a:t>URL </a:t>
            </a:r>
            <a:r>
              <a:rPr lang="ko-KR" altLang="ko-KR" smtClean="0"/>
              <a:t>주소를 추가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endParaRPr lang="en-US" altLang="ko-KR" smtClean="0"/>
          </a:p>
          <a:p>
            <a:r>
              <a:rPr lang="ko-KR" altLang="ko-KR" smtClean="0"/>
              <a:t>다운로드 방식</a:t>
            </a:r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2560" y="2060848"/>
          <a:ext cx="8712968" cy="2160240"/>
        </p:xfrm>
        <a:graphic>
          <a:graphicData uri="http://schemas.openxmlformats.org/drawingml/2006/table">
            <a:tbl>
              <a:tblPr/>
              <a:tblGrid>
                <a:gridCol w="8712968"/>
              </a:tblGrid>
              <a:tr h="2160240">
                <a:tc>
                  <a:txBody>
                    <a:bodyPr/>
                    <a:lstStyle/>
                    <a:p>
                      <a:pPr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&lt;!DOCTYPE html&gt;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&lt;html&gt;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&lt;head&gt;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90500"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&lt;link rel="stylesheet" href="http://</a:t>
                      </a:r>
                      <a:r>
                        <a:rPr lang="en-US" sz="1400" b="1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code.jquery.com/mobile/1.4.5/jquery.mobile-1.4.5.min.css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 /&gt;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90500"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&lt;script src="http://</a:t>
                      </a:r>
                      <a:r>
                        <a:rPr lang="en-US" sz="1400" b="1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code.jquery.com/jquery-1.11.1.min.js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"&gt;&lt;/script&gt;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90500"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&lt;script src="http://</a:t>
                      </a:r>
                      <a:r>
                        <a:rPr lang="en-US" sz="1400" b="1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code.jquery.com/mobile/1.4.5/jquery.mobile-1.4.5.min.js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"&gt;&lt;/script&gt;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&lt;/head&gt;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&lt;body&gt;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90500"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 . .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생략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&lt;/body&gt;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&lt;/html&gt;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64568" y="4797153"/>
          <a:ext cx="8640960" cy="1819910"/>
        </p:xfrm>
        <a:graphic>
          <a:graphicData uri="http://schemas.openxmlformats.org/drawingml/2006/table">
            <a:tbl>
              <a:tblPr/>
              <a:tblGrid>
                <a:gridCol w="8640960"/>
              </a:tblGrid>
              <a:tr h="1800200">
                <a:tc>
                  <a:txBody>
                    <a:bodyPr/>
                    <a:lstStyle/>
                    <a:p>
                      <a:pPr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&lt;!DOCTYPE html&gt;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&lt;html&gt;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&lt;head&gt;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맑은 고딕"/>
                          <a:ea typeface="맑은 고딕"/>
                          <a:cs typeface="Times New Roman"/>
                        </a:rPr>
                        <a:t>	&lt;link rel="stylesheet" href="</a:t>
                      </a:r>
                      <a:r>
                        <a:rPr lang="en-US" sz="1400" b="1" kern="100" smtClean="0">
                          <a:latin typeface="맑은 고딕"/>
                          <a:ea typeface="맑은 고딕"/>
                          <a:cs typeface="Times New Roman"/>
                        </a:rPr>
                        <a:t>jquery.mobile-1.4.5.min.css</a:t>
                      </a:r>
                      <a:r>
                        <a:rPr lang="en-US" sz="1400" b="1" kern="100">
                          <a:latin typeface="맑은 고딕"/>
                          <a:ea typeface="맑은 고딕"/>
                          <a:cs typeface="Times New Roman"/>
                        </a:rPr>
                        <a:t>"/&gt;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맑은 고딕"/>
                          <a:ea typeface="맑은 고딕"/>
                          <a:cs typeface="Times New Roman"/>
                        </a:rPr>
                        <a:t>	&lt;script src="</a:t>
                      </a:r>
                      <a:r>
                        <a:rPr lang="en-US" sz="1400" b="1" kern="100" smtClean="0">
                          <a:latin typeface="맑은 고딕"/>
                          <a:ea typeface="맑은 고딕"/>
                          <a:cs typeface="Times New Roman"/>
                        </a:rPr>
                        <a:t>jquery-1.11.1.min.js</a:t>
                      </a:r>
                      <a:r>
                        <a:rPr lang="en-US" sz="1400" b="1" kern="100">
                          <a:latin typeface="맑은 고딕"/>
                          <a:ea typeface="맑은 고딕"/>
                          <a:cs typeface="Times New Roman"/>
                        </a:rPr>
                        <a:t>"&gt;&lt;/script&gt;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맑은 고딕"/>
                          <a:ea typeface="맑은 고딕"/>
                          <a:cs typeface="Times New Roman"/>
                        </a:rPr>
                        <a:t>	&lt;script src="</a:t>
                      </a:r>
                      <a:r>
                        <a:rPr lang="en-US" sz="1400" b="1" kern="100" smtClean="0">
                          <a:latin typeface="맑은 고딕"/>
                          <a:ea typeface="맑은 고딕"/>
                          <a:cs typeface="Times New Roman"/>
                        </a:rPr>
                        <a:t>jquery.mobile-1.4.5.min.js</a:t>
                      </a:r>
                      <a:r>
                        <a:rPr lang="en-US" sz="1400" b="1" kern="100">
                          <a:latin typeface="맑은 고딕"/>
                          <a:ea typeface="맑은 고딕"/>
                          <a:cs typeface="Times New Roman"/>
                        </a:rPr>
                        <a:t>"&gt;&lt;/script&gt;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&lt;/head&gt;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&lt;body&gt;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	. . . 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생략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 . . .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&lt;/body&gt;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&lt;/html&gt;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53630" y="0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모바일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p.174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제이쿼리 모바일 연동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ko-KR" smtClean="0"/>
              <a:t>파일</a:t>
            </a:r>
            <a:r>
              <a:rPr lang="en-US" altLang="ko-KR" smtClean="0"/>
              <a:t>, </a:t>
            </a:r>
            <a:r>
              <a:rPr lang="ko-KR" altLang="ko-KR" smtClean="0"/>
              <a:t>제이쿼리 스크립트 파일</a:t>
            </a:r>
            <a:r>
              <a:rPr lang="en-US" altLang="ko-KR" smtClean="0"/>
              <a:t>, </a:t>
            </a:r>
            <a:r>
              <a:rPr lang="ko-KR" altLang="ko-KR" smtClean="0"/>
              <a:t>제이쿼리 모바일 스크립트 파일 순</a:t>
            </a:r>
            <a:r>
              <a:rPr lang="ko-KR" altLang="en-US" smtClean="0"/>
              <a:t>으로 </a:t>
            </a:r>
            <a:r>
              <a:rPr lang="en-US" altLang="ko-KR" smtClean="0"/>
              <a:t>HTML5 </a:t>
            </a:r>
            <a:r>
              <a:rPr lang="ko-KR" altLang="ko-KR" smtClean="0"/>
              <a:t>마크업에 포함되어야 </a:t>
            </a:r>
            <a:r>
              <a:rPr lang="ko-KR" altLang="en-US" smtClean="0"/>
              <a:t>함</a:t>
            </a:r>
            <a:endParaRPr lang="en-US" altLang="ko-KR" smtClean="0"/>
          </a:p>
          <a:p>
            <a:endParaRPr lang="en-US" altLang="ko-KR" smtClean="0"/>
          </a:p>
          <a:p>
            <a:pPr lvl="0" latinLnBrk="0">
              <a:buNone/>
            </a:pPr>
            <a:r>
              <a:rPr lang="en-US" altLang="ko-KR" smtClean="0"/>
              <a:t>1) jquery.mobile-1.4.5.min.css </a:t>
            </a:r>
          </a:p>
          <a:p>
            <a:pPr lvl="1" latinLnBrk="0"/>
            <a:r>
              <a:rPr lang="ko-KR" altLang="ko-KR" smtClean="0"/>
              <a:t>제이쿼리 모바일에서 사용하는 </a:t>
            </a:r>
            <a:r>
              <a:rPr lang="en-US" altLang="ko-KR" smtClean="0"/>
              <a:t>CSS3 </a:t>
            </a:r>
            <a:r>
              <a:rPr lang="ko-KR" altLang="ko-KR" smtClean="0"/>
              <a:t>스타일 파일</a:t>
            </a:r>
            <a:endParaRPr lang="en-US" altLang="ko-KR" smtClean="0"/>
          </a:p>
          <a:p>
            <a:pPr lvl="1" latinLnBrk="0"/>
            <a:r>
              <a:rPr lang="ko-KR" altLang="ko-KR" smtClean="0"/>
              <a:t>기본 테마와 페이지 구조를 정의한 코드</a:t>
            </a:r>
            <a:r>
              <a:rPr lang="en-US" altLang="ko-KR" smtClean="0"/>
              <a:t>, </a:t>
            </a:r>
            <a:r>
              <a:rPr lang="ko-KR" altLang="ko-KR" smtClean="0"/>
              <a:t>아이콘 관련 코드 등을 포함</a:t>
            </a:r>
          </a:p>
          <a:p>
            <a:pPr lvl="0" latinLnBrk="0">
              <a:buNone/>
            </a:pPr>
            <a:r>
              <a:rPr lang="en-US" altLang="ko-KR" smtClean="0"/>
              <a:t>2) jquery-1.11.1.min.js</a:t>
            </a:r>
          </a:p>
          <a:p>
            <a:pPr lvl="1" latinLnBrk="0"/>
            <a:r>
              <a:rPr lang="ko-KR" altLang="ko-KR" smtClean="0"/>
              <a:t>제이쿼리 기본 클래스들을 정의하는 제이쿼리 라이브러리 파일</a:t>
            </a:r>
            <a:endParaRPr lang="en-US" altLang="ko-KR" smtClean="0"/>
          </a:p>
          <a:p>
            <a:pPr lvl="1" latinLnBrk="0"/>
            <a:r>
              <a:rPr lang="ko-KR" altLang="ko-KR" smtClean="0"/>
              <a:t>모든 기능의 엔진 역할을 하는 제이쿼리 모바일의 핵심</a:t>
            </a:r>
            <a:endParaRPr lang="en-US" altLang="ko-KR" smtClean="0"/>
          </a:p>
          <a:p>
            <a:pPr lvl="1" latinLnBrk="0"/>
            <a:r>
              <a:rPr lang="ko-KR" altLang="ko-KR" smtClean="0"/>
              <a:t>제이쿼리 모바일이 내부적으로 제이쿼리에 기반을 두고 자바스크립트로 작성되었기에 관련 코드를 포함해야 </a:t>
            </a:r>
            <a:r>
              <a:rPr lang="ko-KR" altLang="en-US" smtClean="0"/>
              <a:t>함</a:t>
            </a:r>
            <a:endParaRPr lang="ko-KR" altLang="ko-KR" smtClean="0"/>
          </a:p>
          <a:p>
            <a:pPr lvl="0" latinLnBrk="0">
              <a:buNone/>
            </a:pPr>
            <a:r>
              <a:rPr lang="en-US" altLang="ko-KR" smtClean="0"/>
              <a:t>3) jquery.mobile-1.4.5.min.js</a:t>
            </a:r>
          </a:p>
          <a:p>
            <a:pPr lvl="1" latinLnBrk="0"/>
            <a:r>
              <a:rPr lang="ko-KR" altLang="ko-KR" smtClean="0"/>
              <a:t>제이쿼리 모바일 자바스크립트 라이브러리</a:t>
            </a:r>
            <a:endParaRPr lang="en-US" altLang="ko-KR" smtClean="0"/>
          </a:p>
          <a:p>
            <a:pPr lvl="1" latinLnBrk="0"/>
            <a:r>
              <a:rPr lang="ko-KR" altLang="ko-KR" smtClean="0"/>
              <a:t>제이쿼리 모바일의 기본 클래스들을 정의하는 자바스크립트 코드를 포함</a:t>
            </a:r>
            <a:r>
              <a:rPr lang="en-US" altLang="ko-KR" smtClean="0"/>
              <a:t> </a:t>
            </a:r>
            <a:endParaRPr lang="ko-KR" altLang="ko-KR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953630" y="0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모바일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p.175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2730</TotalTime>
  <Words>1601</Words>
  <Application>Microsoft Office PowerPoint</Application>
  <PresentationFormat>A4 용지(210x297mm)</PresentationFormat>
  <Paragraphs>307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TrendMicroTemplate_ext</vt:lpstr>
      <vt:lpstr>슬라이드 1</vt:lpstr>
      <vt:lpstr>슬라이드 2</vt:lpstr>
      <vt:lpstr>1.1 모바일 웹앱 개발</vt:lpstr>
      <vt:lpstr>모바일 UI 프레임워크</vt:lpstr>
      <vt:lpstr>주요 모바일 UI 프레임워크</vt:lpstr>
      <vt:lpstr>제이쿼리 모바일 프레임워크</vt:lpstr>
      <vt:lpstr>1.2 프레임워크 연결 방식</vt:lpstr>
      <vt:lpstr>제이쿼리 모바일 연동 방식</vt:lpstr>
      <vt:lpstr>제이쿼리 모바일 연동 방식</vt:lpstr>
      <vt:lpstr>1.3 프레임워크 기본 구성 형식</vt:lpstr>
      <vt:lpstr>페이지 템플릿 생성하기</vt:lpstr>
      <vt:lpstr>2.1 웹앱 화면 구성</vt:lpstr>
      <vt:lpstr>2.2 페이지 연결 방식</vt:lpstr>
      <vt:lpstr>[그림 5-5] 모바일 페이지 연결 방식</vt:lpstr>
      <vt:lpstr>2.3 페이지 도메인 링크 방식</vt:lpstr>
      <vt:lpstr>제이쿼리 모바일의 페이지 연결 방식</vt:lpstr>
      <vt:lpstr>[예제5-3-1~3] 페이지 링크 방식 적용하기</vt:lpstr>
      <vt:lpstr>3.1 페이지 전환 효과</vt:lpstr>
      <vt:lpstr>[예제5-4] 페이지 전환 효과 적용하기</vt:lpstr>
      <vt:lpstr>3.2 외부 프로그램 링크</vt:lpstr>
      <vt:lpstr>[예제5-5] 외부 프로그램 연결하기</vt:lpstr>
    </vt:vector>
  </TitlesOfParts>
  <Manager>syhong</Manager>
  <Company>한빛미디어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웹프로그래밍응용</dc:title>
  <dc:creator>sjpark</dc:creator>
  <cp:lastModifiedBy>Registered User</cp:lastModifiedBy>
  <cp:revision>274</cp:revision>
  <dcterms:created xsi:type="dcterms:W3CDTF">2003-11-10T10:03:08Z</dcterms:created>
  <dcterms:modified xsi:type="dcterms:W3CDTF">2017-02-02T12:42:20Z</dcterms:modified>
</cp:coreProperties>
</file>