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38" r:id="rId2"/>
    <p:sldId id="384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제이쿼리 모바일 헤더바와 푸터바</a:t>
            </a:r>
            <a:endParaRPr lang="ko-KR" altLang="en-US" sz="36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06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2. </a:t>
            </a:r>
            <a:r>
              <a:rPr lang="ko-KR" altLang="ko-KR" b="1" smtClean="0"/>
              <a:t>푸터바</a:t>
            </a:r>
            <a:r>
              <a:rPr lang="en-US" altLang="ko-KR" b="1" smtClean="0"/>
              <a:t>(1)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푸터바</a:t>
            </a:r>
            <a:endParaRPr lang="en-US" altLang="ko-KR" smtClean="0"/>
          </a:p>
          <a:p>
            <a:pPr lvl="1" latinLnBrk="0"/>
            <a:r>
              <a:rPr lang="ko-KR" altLang="ko-KR" smtClean="0"/>
              <a:t>꼬리말이나 탐색 정보를 제공하는 툴바 또는 탭바를 포함</a:t>
            </a:r>
            <a:endParaRPr lang="en-US" altLang="ko-KR" smtClean="0"/>
          </a:p>
          <a:p>
            <a:pPr lvl="1" latinLnBrk="0"/>
            <a:r>
              <a:rPr lang="ko-KR" altLang="ko-KR" smtClean="0"/>
              <a:t>모바일 페이지의 마지막 엘리먼트로 보통 콘텐츠 영역 밑</a:t>
            </a:r>
            <a:r>
              <a:rPr lang="en-US" altLang="ko-KR" smtClean="0"/>
              <a:t>, </a:t>
            </a:r>
            <a:r>
              <a:rPr lang="ko-KR" altLang="ko-KR" smtClean="0"/>
              <a:t>페이지 가장 아래쪽에 위치</a:t>
            </a:r>
            <a:endParaRPr lang="en-US" altLang="ko-KR" smtClean="0"/>
          </a:p>
          <a:p>
            <a:pPr lvl="1" latinLnBrk="0"/>
            <a:r>
              <a:rPr lang="ko-KR" altLang="ko-KR" smtClean="0"/>
              <a:t>헤더바에 비해 좀 더 사용 형식이 자유로우며 구조는 거의 같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atinLnBrk="0"/>
            <a:r>
              <a:rPr lang="ko-KR" altLang="ko-KR" smtClean="0"/>
              <a:t>푸터바 문자열 추가</a:t>
            </a:r>
          </a:p>
          <a:p>
            <a:pPr lvl="1"/>
            <a:r>
              <a:rPr lang="ko-KR" altLang="ko-KR" smtClean="0"/>
              <a:t>푸터바에도 문자열 표시를 위해 </a:t>
            </a:r>
            <a:r>
              <a:rPr lang="en-US" altLang="ko-KR" smtClean="0"/>
              <a:t>&lt;h1&gt;~&lt;h6&gt;</a:t>
            </a:r>
            <a:r>
              <a:rPr lang="ko-KR" altLang="ko-KR" smtClean="0"/>
              <a:t>까지의 제목 태그를 사용</a:t>
            </a:r>
            <a:endParaRPr lang="en-US" altLang="ko-KR" smtClean="0"/>
          </a:p>
          <a:p>
            <a:pPr lvl="1"/>
            <a:r>
              <a:rPr lang="ko-KR" altLang="ko-KR" smtClean="0"/>
              <a:t>헤더바에 비해 중요도가 낮기 때문에 보통 </a:t>
            </a:r>
            <a:r>
              <a:rPr lang="en-US" altLang="ko-KR" smtClean="0"/>
              <a:t>&lt;h4&gt;~&lt;h6&gt; </a:t>
            </a:r>
            <a:r>
              <a:rPr lang="ko-KR" altLang="ko-KR" smtClean="0"/>
              <a:t>사이의 태그를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atinLnBrk="0"/>
            <a:r>
              <a:rPr lang="ko-KR" altLang="ko-KR" smtClean="0"/>
              <a:t>푸터바 버튼 추가</a:t>
            </a:r>
            <a:endParaRPr lang="ko-KR" altLang="ko-KR" sz="1600" smtClean="0"/>
          </a:p>
          <a:p>
            <a:pPr lvl="1"/>
            <a:r>
              <a:rPr lang="ko-KR" altLang="ko-KR" smtClean="0"/>
              <a:t>헤더바와 동일하게 푸터 컨테이너 안의</a:t>
            </a:r>
            <a:r>
              <a:rPr lang="en-US" altLang="ko-KR" smtClean="0"/>
              <a:t> &lt;a&gt; </a:t>
            </a:r>
            <a:r>
              <a:rPr lang="ko-KR" altLang="ko-KR" smtClean="0"/>
              <a:t>태그는 버튼으로 자동 변환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왼쪽부터 하나씩 인라인 방식으로 추가되므로 여러 개의 버튼이 표시</a:t>
            </a:r>
            <a:r>
              <a:rPr lang="ko-KR" altLang="en-US" smtClean="0"/>
              <a:t>됨</a:t>
            </a:r>
            <a:endParaRPr lang="ko-KR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3501008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data-role="footer"&gt;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&lt;h4&gt;</a:t>
                      </a:r>
                      <a:r>
                        <a:rPr lang="ko-KR" sz="1200" b="1" kern="0">
                          <a:latin typeface="맑은 고딕"/>
                          <a:ea typeface="맑은 고딕"/>
                          <a:cs typeface="Times New Roman"/>
                        </a:rPr>
                        <a:t>푸터 텍스트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2600" y="522920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data-role="footer"&gt;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&lt;a href="#"&gt;</a:t>
                      </a:r>
                      <a:r>
                        <a:rPr lang="ko-KR" sz="1200" b="1" kern="0">
                          <a:latin typeface="맑은 고딕"/>
                          <a:ea typeface="맑은 고딕"/>
                          <a:cs typeface="Times New Roman"/>
                        </a:rPr>
                        <a:t>푸터 버튼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3147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푸터바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푸터</a:t>
            </a:r>
            <a:r>
              <a:rPr lang="ko-KR" altLang="en-US" b="1" smtClean="0"/>
              <a:t>바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푸터</a:t>
            </a:r>
            <a:r>
              <a:rPr lang="en-US" altLang="ko-KR" smtClean="0"/>
              <a:t>(</a:t>
            </a:r>
            <a:r>
              <a:rPr lang="ko-KR" altLang="ko-KR" smtClean="0"/>
              <a:t>바</a:t>
            </a:r>
            <a:r>
              <a:rPr lang="en-US" altLang="ko-KR" smtClean="0"/>
              <a:t>) </a:t>
            </a:r>
            <a:r>
              <a:rPr lang="ko-KR" altLang="ko-KR" smtClean="0"/>
              <a:t>버튼 추가하기</a:t>
            </a:r>
            <a:endParaRPr lang="en-US" altLang="ko-KR" smtClean="0"/>
          </a:p>
          <a:p>
            <a:pPr lvl="1"/>
            <a:r>
              <a:rPr lang="en-US" altLang="ko-KR" smtClean="0"/>
              <a:t>class="ui-bar" </a:t>
            </a:r>
            <a:r>
              <a:rPr lang="ko-KR" altLang="ko-KR" smtClean="0"/>
              <a:t>속성</a:t>
            </a:r>
            <a:r>
              <a:rPr lang="en-US" altLang="ko-KR" smtClean="0"/>
              <a:t> :</a:t>
            </a:r>
            <a:r>
              <a:rPr lang="ko-KR" altLang="ko-KR" smtClean="0"/>
              <a:t> 약간의 여유 공간을 두고 버튼을 연속으로 배치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6-7] footer-bar-btn.html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6-6)</a:t>
            </a:r>
            <a:endParaRPr lang="ko-KR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1772816"/>
          <a:ext cx="7560840" cy="2371090"/>
        </p:xfrm>
        <a:graphic>
          <a:graphicData uri="http://schemas.openxmlformats.org/drawingml/2006/table">
            <a:tbl>
              <a:tblPr/>
              <a:tblGrid>
                <a:gridCol w="3779997"/>
                <a:gridCol w="3780843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6-6]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바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버튼 추가하기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/ch06/footer-bar-btn.html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0129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class="ui-bar"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“#"&gt;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“#"&gt;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“#"&gt;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3147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푸터바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146" name="Picture 2" descr="F:\저술개정판_원고\저술2차_최종본(20161223)\그림(수정본)\ch06\_6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4797152"/>
            <a:ext cx="5518617" cy="17281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푸터바</a:t>
            </a:r>
            <a:r>
              <a:rPr lang="en-US" altLang="ko-KR" b="1" smtClean="0"/>
              <a:t>(3)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푸터바 그룹 버튼 추가</a:t>
            </a:r>
          </a:p>
          <a:p>
            <a:pPr lvl="1"/>
            <a:r>
              <a:rPr lang="ko-KR" altLang="ko-KR" smtClean="0"/>
              <a:t>버튼 사이에 여백을 전혀 주고 싶지 않다면 </a:t>
            </a:r>
            <a:r>
              <a:rPr lang="en-US" altLang="ko-KR" smtClean="0"/>
              <a:t>data-role="controlgroup" </a:t>
            </a:r>
            <a:r>
              <a:rPr lang="ko-KR" altLang="ko-KR" smtClean="0"/>
              <a:t>속성을 추가</a:t>
            </a:r>
            <a:endParaRPr lang="en-US" altLang="ko-KR" smtClean="0"/>
          </a:p>
          <a:p>
            <a:pPr lvl="1"/>
            <a:r>
              <a:rPr lang="ko-KR" altLang="ko-KR" smtClean="0"/>
              <a:t>버튼들을 그룹으로 모아 표시하므로 버튼들 사이의 공간과 둥근 모서리는 모두 사라지고 서로 붙어서 연결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data-type="horizontal“ :</a:t>
            </a:r>
            <a:r>
              <a:rPr lang="ko-KR" altLang="ko-KR" smtClean="0"/>
              <a:t> 기본</a:t>
            </a:r>
            <a:r>
              <a:rPr lang="en-US" altLang="ko-KR" smtClean="0"/>
              <a:t>(</a:t>
            </a:r>
            <a:r>
              <a:rPr lang="ko-KR" altLang="ko-KR" smtClean="0"/>
              <a:t>수직</a:t>
            </a:r>
            <a:r>
              <a:rPr lang="en-US" altLang="ko-KR" smtClean="0"/>
              <a:t>) </a:t>
            </a:r>
            <a:r>
              <a:rPr lang="ko-KR" altLang="ko-KR" smtClean="0"/>
              <a:t>방향이 아닌 수평 방향으로 그룹 버튼들을 나열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6-8] footer-group-btn.html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6-7)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32520" y="3501008"/>
          <a:ext cx="7920880" cy="2736850"/>
        </p:xfrm>
        <a:graphic>
          <a:graphicData uri="http://schemas.openxmlformats.org/drawingml/2006/table">
            <a:tbl>
              <a:tblPr/>
              <a:tblGrid>
                <a:gridCol w="3959997"/>
                <a:gridCol w="3960883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6-7]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푸터 바 그룹 버튼 추가하기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/ch06/footer-group-btn.html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class="ui-bar"&gt;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data-role="controlgroup"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data-type="horizontal"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“#"&gt;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“#"&gt;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“#"&gt;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3147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푸터바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70" name="Picture 2" descr="F:\저술개정판_원고\저술2차_최종본(20161223)\그림(수정본)\ch06\_6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120" y="4725144"/>
            <a:ext cx="2952328" cy="187055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푸터바</a:t>
            </a:r>
            <a:r>
              <a:rPr lang="en-US" altLang="ko-KR" b="1" smtClean="0"/>
              <a:t>(4)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6-9] page-footer.html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6-3)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147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푸터바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8194" name="Picture 2" descr="F:\저술개정판_원고\저술2차_최종본(20161223)\그림(수정본)\ch06\_6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484784"/>
            <a:ext cx="5370051" cy="381642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네비게이션바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네비게이션바</a:t>
            </a:r>
            <a:r>
              <a:rPr lang="en-US" altLang="ko-KR" smtClean="0"/>
              <a:t>(navigation bar)</a:t>
            </a:r>
          </a:p>
          <a:p>
            <a:pPr lvl="1"/>
            <a:r>
              <a:rPr lang="ko-KR" altLang="ko-KR" smtClean="0"/>
              <a:t>순서 없는 리스트 항목들을 하나의 </a:t>
            </a:r>
            <a:r>
              <a:rPr lang="en-US" altLang="ko-KR" smtClean="0"/>
              <a:t>'</a:t>
            </a:r>
            <a:r>
              <a:rPr lang="ko-KR" altLang="ko-KR" smtClean="0"/>
              <a:t>수평 버튼 바</a:t>
            </a:r>
            <a:r>
              <a:rPr lang="en-US" altLang="ko-KR" smtClean="0"/>
              <a:t>' </a:t>
            </a:r>
            <a:r>
              <a:rPr lang="ko-KR" altLang="ko-KR" smtClean="0"/>
              <a:t>모양으로 만들어주는 버튼 그룹</a:t>
            </a:r>
          </a:p>
          <a:p>
            <a:pPr lvl="1"/>
            <a:r>
              <a:rPr lang="en-US" altLang="ko-KR" smtClean="0"/>
              <a:t>'</a:t>
            </a:r>
            <a:r>
              <a:rPr lang="ko-KR" altLang="ko-KR" smtClean="0"/>
              <a:t>메뉴바</a:t>
            </a:r>
            <a:r>
              <a:rPr lang="en-US" altLang="ko-KR" smtClean="0"/>
              <a:t>'(menu bar) </a:t>
            </a:r>
            <a:r>
              <a:rPr lang="ko-KR" altLang="ko-KR" smtClean="0"/>
              <a:t>또는</a:t>
            </a:r>
            <a:r>
              <a:rPr lang="en-US" altLang="ko-KR" smtClean="0"/>
              <a:t>  '</a:t>
            </a:r>
            <a:r>
              <a:rPr lang="ko-KR" altLang="ko-KR" smtClean="0"/>
              <a:t>탭바</a:t>
            </a:r>
            <a:r>
              <a:rPr lang="en-US" altLang="ko-KR" smtClean="0"/>
              <a:t>'(tab bar)</a:t>
            </a:r>
          </a:p>
          <a:p>
            <a:pPr lvl="1"/>
            <a:r>
              <a:rPr lang="ko-KR" altLang="ko-KR" smtClean="0"/>
              <a:t>모바일 페이지에서 페이지 이동을 쉽게 해주기 때문에 많이 사용</a:t>
            </a:r>
            <a:endParaRPr lang="en-US" altLang="ko-KR" smtClean="0"/>
          </a:p>
          <a:p>
            <a:pPr lvl="1"/>
            <a:r>
              <a:rPr lang="ko-KR" altLang="ko-KR" smtClean="0"/>
              <a:t>헤더바 또는 푸터바 모두 네비게이션바를 추가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ko-KR" smtClean="0"/>
              <a:t>헤더바의 경우</a:t>
            </a:r>
            <a:r>
              <a:rPr lang="en-US" altLang="ko-KR" smtClean="0"/>
              <a:t>, 3</a:t>
            </a:r>
            <a:r>
              <a:rPr lang="ko-KR" altLang="ko-KR" smtClean="0"/>
              <a:t>개 이상의 버튼이 필요할 경우 네비게이션바를 사용</a:t>
            </a:r>
            <a:endParaRPr lang="en-US" altLang="ko-KR" smtClean="0"/>
          </a:p>
          <a:p>
            <a:pPr lvl="1"/>
            <a:r>
              <a:rPr lang="ko-KR" altLang="ko-KR" smtClean="0"/>
              <a:t>보통 모바일 기기를 손에 쥐고 쉽게 메뉴를 선택하도록 푸터바에 많이 배치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atinLnBrk="0"/>
            <a:r>
              <a:rPr lang="ko-KR" altLang="ko-KR" smtClean="0"/>
              <a:t>네비게이션바 추가</a:t>
            </a:r>
            <a:endParaRPr lang="ko-KR" altLang="ko-KR" sz="1600" smtClean="0"/>
          </a:p>
          <a:p>
            <a:pPr lvl="1"/>
            <a:r>
              <a:rPr lang="ko-KR" altLang="ko-KR" smtClean="0"/>
              <a:t>헤더나 푸터 컨테이너 안에 </a:t>
            </a:r>
            <a:r>
              <a:rPr lang="en-US" altLang="ko-KR" smtClean="0"/>
              <a:t>data-role="navbar" </a:t>
            </a:r>
            <a:r>
              <a:rPr lang="ko-KR" altLang="ko-KR" smtClean="0"/>
              <a:t>속성을 갖는 </a:t>
            </a:r>
            <a:r>
              <a:rPr lang="en-US" altLang="ko-KR" smtClean="0"/>
              <a:t>&lt;div&gt; </a:t>
            </a:r>
            <a:r>
              <a:rPr lang="ko-KR" altLang="ko-KR" smtClean="0"/>
              <a:t>태그를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위와 같은 태그 안에 </a:t>
            </a:r>
            <a:r>
              <a:rPr lang="en-US" altLang="ko-KR" smtClean="0"/>
              <a:t>&lt;ul&gt;</a:t>
            </a:r>
            <a:r>
              <a:rPr lang="ko-KR" altLang="ko-KR" smtClean="0"/>
              <a:t>과 </a:t>
            </a:r>
            <a:r>
              <a:rPr lang="en-US" altLang="ko-KR" smtClean="0"/>
              <a:t>&lt;li&gt; </a:t>
            </a:r>
            <a:r>
              <a:rPr lang="ko-KR" altLang="ko-KR" smtClean="0"/>
              <a:t>태그를 사용하여 비순서 리스트를 정의하면 자동으로 선택 버튼으로 표현</a:t>
            </a:r>
            <a:endParaRPr lang="en-US" altLang="ko-KR" smtClean="0"/>
          </a:p>
          <a:p>
            <a:pPr lvl="1"/>
            <a:r>
              <a:rPr lang="en-US" altLang="ko-KR" smtClean="0"/>
              <a:t>&lt;li&gt; </a:t>
            </a:r>
            <a:r>
              <a:rPr lang="ko-KR" altLang="ko-KR" smtClean="0"/>
              <a:t>태그의 개수만큼 네비게이션바 공간이 같은 크기로 분할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항목이 많을수록 네비게이션바 안의 버튼 너비는 줄어</a:t>
            </a:r>
            <a:r>
              <a:rPr lang="ko-KR" altLang="en-US" smtClean="0"/>
              <a:t>듬</a:t>
            </a:r>
            <a:endParaRPr lang="en-US" altLang="ko-KR" smtClean="0"/>
          </a:p>
          <a:p>
            <a:pPr lvl="1"/>
            <a:r>
              <a:rPr lang="ko-KR" altLang="ko-KR" smtClean="0"/>
              <a:t>보통 한 줄에</a:t>
            </a:r>
            <a:r>
              <a:rPr lang="en-US" altLang="ko-KR" smtClean="0"/>
              <a:t> 1~5</a:t>
            </a:r>
            <a:r>
              <a:rPr lang="ko-KR" altLang="ko-KR" smtClean="0"/>
              <a:t>개의 버튼을 생성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4437112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"navbar"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1496" y="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네비게이션바와 툴바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네비게이션바 추가하기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6-10] navigation-bar.html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6-8)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atinLnBrk="0"/>
            <a:r>
              <a:rPr lang="ko-KR" altLang="ko-KR" smtClean="0"/>
              <a:t>네비게이션바 버튼 활성화</a:t>
            </a:r>
          </a:p>
          <a:p>
            <a:pPr lvl="1" latinLnBrk="0"/>
            <a:r>
              <a:rPr lang="en-US" altLang="ko-KR" smtClean="0"/>
              <a:t>class="ui-btn-active" </a:t>
            </a:r>
            <a:r>
              <a:rPr lang="ko-KR" altLang="ko-KR" smtClean="0"/>
              <a:t>속성</a:t>
            </a:r>
            <a:r>
              <a:rPr lang="en-US" altLang="ko-KR" smtClean="0"/>
              <a:t> </a:t>
            </a:r>
          </a:p>
          <a:p>
            <a:pPr lvl="2" latinLnBrk="0"/>
            <a:r>
              <a:rPr lang="ko-KR" altLang="en-US" smtClean="0"/>
              <a:t>페</a:t>
            </a:r>
            <a:r>
              <a:rPr lang="ko-KR" altLang="ko-KR" smtClean="0"/>
              <a:t>이지가 표시될 때 여러 버튼들 중에 하나가 이미 선택되었음을</a:t>
            </a:r>
            <a:r>
              <a:rPr lang="en-US" altLang="ko-KR" smtClean="0"/>
              <a:t>  </a:t>
            </a:r>
            <a:r>
              <a:rPr lang="ko-KR" altLang="ko-KR" smtClean="0"/>
              <a:t>활성화하여 표시</a:t>
            </a:r>
            <a:endParaRPr lang="en-US" altLang="ko-KR" smtClean="0"/>
          </a:p>
          <a:p>
            <a:pPr lvl="2" latinLnBrk="0"/>
            <a:r>
              <a:rPr lang="ko-KR" altLang="ko-KR" smtClean="0"/>
              <a:t>활성화된 버튼은 현재 적용된 테마에 따라 식별되도록</a:t>
            </a:r>
            <a:r>
              <a:rPr lang="en-US" altLang="ko-KR" smtClean="0"/>
              <a:t>(</a:t>
            </a:r>
            <a:r>
              <a:rPr lang="ko-KR" altLang="ko-KR" smtClean="0"/>
              <a:t>기본 테마인 경우 파란색으로</a:t>
            </a:r>
            <a:r>
              <a:rPr lang="en-US" altLang="ko-KR" smtClean="0"/>
              <a:t>) </a:t>
            </a:r>
            <a:r>
              <a:rPr lang="ko-KR" altLang="ko-KR" smtClean="0"/>
              <a:t>표시</a:t>
            </a:r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556792"/>
          <a:ext cx="7056784" cy="2553970"/>
        </p:xfrm>
        <a:graphic>
          <a:graphicData uri="http://schemas.openxmlformats.org/drawingml/2006/table">
            <a:tbl>
              <a:tblPr/>
              <a:tblGrid>
                <a:gridCol w="3527997"/>
                <a:gridCol w="3528787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6-8]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네비게이션바 추가하기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/ch06/navigation-bar.html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"navbar" 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"#page2"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"ui-btn-active"&gt;page2&lt;/a&gt;&lt;/li&gt;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"#page3"&gt;page3&lt;/a&gt;&lt;/li&gt;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"#page4"&gt;page4&lt;/a&gt;&lt;/li&gt;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15158" y="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네비게이션바와 툴바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218" name="Picture 2" descr="F:\저술개정판_원고\저술2차_최종본(20161223)\그림(수정본)\ch06\_6.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7056" y="3284984"/>
            <a:ext cx="3168352" cy="159225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툴바 위치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헤더바와 푸터바의 고정 배치</a:t>
            </a:r>
          </a:p>
          <a:p>
            <a:pPr lvl="1"/>
            <a:r>
              <a:rPr lang="ko-KR" altLang="ko-KR" smtClean="0"/>
              <a:t>헤더와 푸터 컨테이너에</a:t>
            </a:r>
            <a:r>
              <a:rPr lang="en-US" altLang="ko-KR" smtClean="0"/>
              <a:t> data-position="fixed" </a:t>
            </a:r>
            <a:r>
              <a:rPr lang="ko-KR" altLang="ko-KR" smtClean="0"/>
              <a:t>속성값을 설정</a:t>
            </a:r>
            <a:endParaRPr lang="en-US" altLang="ko-KR" smtClean="0"/>
          </a:p>
          <a:p>
            <a:pPr lvl="1"/>
            <a:r>
              <a:rPr lang="ko-KR" altLang="ko-KR" smtClean="0"/>
              <a:t>헤더바와 푸터바의 표시 위치를 화면 맨 위와 맨 밑으로 고정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atinLnBrk="0"/>
            <a:r>
              <a:rPr lang="ko-KR" altLang="ko-KR" smtClean="0"/>
              <a:t>헤더바와 푸터바의 숨김</a:t>
            </a:r>
            <a:endParaRPr lang="ko-KR" altLang="ko-KR" sz="1600" smtClean="0"/>
          </a:p>
          <a:p>
            <a:pPr lvl="1"/>
            <a:r>
              <a:rPr lang="ko-KR" altLang="ko-KR" smtClean="0"/>
              <a:t>전체 화면</a:t>
            </a:r>
            <a:r>
              <a:rPr lang="en-US" altLang="ko-KR" smtClean="0"/>
              <a:t>(full screen) </a:t>
            </a:r>
            <a:r>
              <a:rPr lang="ko-KR" altLang="ko-KR" smtClean="0"/>
              <a:t>모드</a:t>
            </a:r>
            <a:r>
              <a:rPr lang="en-US" altLang="ko-KR" smtClean="0"/>
              <a:t>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2"/>
            <a:r>
              <a:rPr lang="en-US" altLang="ko-KR" smtClean="0"/>
              <a:t> data-role="header"</a:t>
            </a:r>
            <a:r>
              <a:rPr lang="ko-KR" altLang="en-US" smtClean="0"/>
              <a:t>와</a:t>
            </a:r>
            <a:r>
              <a:rPr lang="en-US" altLang="ko-KR" smtClean="0"/>
              <a:t> data-role="footer" </a:t>
            </a:r>
            <a:r>
              <a:rPr lang="ko-KR" altLang="ko-KR" smtClean="0"/>
              <a:t>속성</a:t>
            </a:r>
            <a:r>
              <a:rPr lang="ko-KR" altLang="en-US" smtClean="0"/>
              <a:t>이</a:t>
            </a:r>
            <a:r>
              <a:rPr lang="ko-KR" altLang="ko-KR" smtClean="0"/>
              <a:t> 설정된</a:t>
            </a:r>
            <a:r>
              <a:rPr lang="en-US" altLang="ko-KR" smtClean="0"/>
              <a:t> &lt;div&gt; </a:t>
            </a:r>
            <a:r>
              <a:rPr lang="ko-KR" altLang="ko-KR" smtClean="0"/>
              <a:t>태그 안에</a:t>
            </a:r>
            <a:r>
              <a:rPr lang="en-US" altLang="ko-KR" smtClean="0"/>
              <a:t> data-fullscreen="true" </a:t>
            </a:r>
            <a:r>
              <a:rPr lang="ko-KR" altLang="ko-KR" smtClean="0"/>
              <a:t>속성을 추가</a:t>
            </a:r>
            <a:r>
              <a:rPr lang="en-US" altLang="ko-KR" smtClean="0"/>
              <a:t> </a:t>
            </a:r>
          </a:p>
          <a:p>
            <a:pPr lvl="2"/>
            <a:r>
              <a:rPr lang="ko-KR" altLang="ko-KR" smtClean="0"/>
              <a:t>헤더바와 푸터바를 모바일 페이지에서 사라지게 하고 필요할 경우에만 화면에 동적으로 표시</a:t>
            </a:r>
            <a:endParaRPr lang="en-US" altLang="ko-KR" smtClean="0"/>
          </a:p>
          <a:p>
            <a:pPr lvl="2"/>
            <a:r>
              <a:rPr lang="ko-KR" altLang="ko-KR" smtClean="0"/>
              <a:t>그림</a:t>
            </a:r>
            <a:r>
              <a:rPr lang="en-US" altLang="ko-KR" smtClean="0"/>
              <a:t>, </a:t>
            </a:r>
            <a:r>
              <a:rPr lang="ko-KR" altLang="ko-KR" smtClean="0"/>
              <a:t>사진</a:t>
            </a:r>
            <a:r>
              <a:rPr lang="en-US" altLang="ko-KR" smtClean="0"/>
              <a:t>, </a:t>
            </a:r>
            <a:r>
              <a:rPr lang="ko-KR" altLang="ko-KR" smtClean="0"/>
              <a:t>비디오 뷰어 등에서 미디어 내용을 화면 전체에 나타내고자 할 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ko-KR" smtClean="0"/>
              <a:t>화면을 터치함으로써 헤더바와 푸터바의 표시와 숨김 두 가지 상태를 반복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20486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data-role="footer"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data-position="fixed"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6576" y="5299933"/>
          <a:ext cx="5671185" cy="50927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div data-role=“header" 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data-fullscreen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data-position="fixed"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&lt;div data-role="footer" 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data-fullscreen="true" data-position="fixed“</a:t>
                      </a: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48822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네비게이션바와 툴바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헤더</a:t>
            </a:r>
            <a:r>
              <a:rPr lang="en-US" altLang="ko-KR" b="1" smtClean="0"/>
              <a:t>(</a:t>
            </a:r>
            <a:r>
              <a:rPr lang="ko-KR" altLang="ko-KR" b="1" smtClean="0"/>
              <a:t>푸터</a:t>
            </a:r>
            <a:r>
              <a:rPr lang="en-US" altLang="ko-KR" b="1" smtClean="0"/>
              <a:t>) </a:t>
            </a:r>
            <a:r>
              <a:rPr lang="ko-KR" altLang="ko-KR" b="1" smtClean="0"/>
              <a:t>바 숨기기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6-11] fullscreen.html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6-9)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툴바를 숨기고 콘텐츠 내용을 전체 화면으로 표시하다가 클릭이나 탭을 하면 툴바가 보여지거나 다시 숨겨</a:t>
            </a:r>
            <a:r>
              <a:rPr lang="ko-KR" altLang="en-US" smtClean="0"/>
              <a:t>짐</a:t>
            </a:r>
            <a:endParaRPr lang="en-US" altLang="ko-KR" smtClean="0"/>
          </a:p>
          <a:p>
            <a:pPr lvl="1"/>
            <a:r>
              <a:rPr lang="ko-KR" altLang="ko-KR" smtClean="0"/>
              <a:t>툴바는 페이지 콘텐츠 영역과는 독립적으로 그 위에 반투명 형태로 존재하며</a:t>
            </a:r>
            <a:r>
              <a:rPr lang="en-US" altLang="ko-KR" smtClean="0"/>
              <a:t>, </a:t>
            </a:r>
            <a:r>
              <a:rPr lang="ko-KR" altLang="ko-KR" smtClean="0"/>
              <a:t>툴바가 표시되었을 때는 콘텐츠 영역에 직접 접근이 불가능</a:t>
            </a:r>
            <a:r>
              <a:rPr lang="ko-KR" altLang="en-US" smtClean="0"/>
              <a:t>함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4488" y="1628800"/>
          <a:ext cx="6840760" cy="2553970"/>
        </p:xfrm>
        <a:graphic>
          <a:graphicData uri="http://schemas.openxmlformats.org/drawingml/2006/table">
            <a:tbl>
              <a:tblPr/>
              <a:tblGrid>
                <a:gridCol w="3419997"/>
                <a:gridCol w="3420763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6-9]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헤더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바 숨기기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/ch06/fullscreen.html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 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data-fullscreen="true"</a:t>
                      </a:r>
                      <a:r>
                        <a:rPr lang="en-US" altLang="ko-KR" sz="1200" b="0" kern="0" baseline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="fixed"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전체화면모드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							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footer</a:t>
                      </a: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data-fullscreen="true"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data-position="fixed"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페이지꼬리말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15159" y="0"/>
            <a:ext cx="197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네비게이션바와 툴바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42" name="Picture 2" descr="F:\저술개정판_원고\저술2차_최종본(20161223)\그림(수정본)\ch06\_6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104" y="2348880"/>
            <a:ext cx="3821523" cy="27740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6-1] </a:t>
            </a:r>
            <a:r>
              <a:rPr lang="ko-KR" altLang="ko-KR" smtClean="0"/>
              <a:t>툴바 표시 모드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atinLnBrk="0"/>
            <a:r>
              <a:rPr lang="ko-KR" altLang="ko-KR" smtClean="0"/>
              <a:t>지속형 푸터바 설정</a:t>
            </a:r>
          </a:p>
          <a:p>
            <a:pPr lvl="1"/>
            <a:r>
              <a:rPr lang="ko-KR" altLang="ko-KR" smtClean="0"/>
              <a:t>여러 페이지의 푸터바가 모두 동일할 경우</a:t>
            </a:r>
            <a:r>
              <a:rPr lang="en-US" altLang="ko-KR" smtClean="0"/>
              <a:t>, </a:t>
            </a:r>
            <a:r>
              <a:rPr lang="ko-KR" altLang="ko-KR" smtClean="0"/>
              <a:t>페이지 이동 시에도 화면 하단에 고정되어 표시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ko-KR" smtClean="0"/>
              <a:t>지속형 푸터바</a:t>
            </a:r>
            <a:endParaRPr lang="en-US" altLang="ko-KR" smtClean="0"/>
          </a:p>
          <a:p>
            <a:pPr lvl="2"/>
            <a:r>
              <a:rPr lang="ko-KR" altLang="ko-KR" smtClean="0"/>
              <a:t>각 페이지의 푸터 컨테이너의 </a:t>
            </a:r>
            <a:r>
              <a:rPr lang="en-US" altLang="ko-KR" smtClean="0"/>
              <a:t>data-id </a:t>
            </a:r>
            <a:r>
              <a:rPr lang="ko-KR" altLang="ko-KR" smtClean="0"/>
              <a:t>속성값으로 같은 푸터 아이디를 설정</a:t>
            </a:r>
            <a:endParaRPr lang="en-US" altLang="ko-KR" smtClean="0"/>
          </a:p>
          <a:p>
            <a:pPr lvl="2"/>
            <a:r>
              <a:rPr lang="ko-KR" altLang="ko-KR" smtClean="0"/>
              <a:t>같은</a:t>
            </a:r>
            <a:r>
              <a:rPr lang="en-US" altLang="ko-KR" smtClean="0"/>
              <a:t> data-id </a:t>
            </a:r>
            <a:r>
              <a:rPr lang="ko-KR" altLang="ko-KR" smtClean="0"/>
              <a:t>속성값이 지정된 푸터바는 페이지 전환 중에도 이전 푸터바가 변경되지 않고 유지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/>
            <a:r>
              <a:rPr lang="ko-KR" altLang="ko-KR" smtClean="0"/>
              <a:t>선택된 버튼</a:t>
            </a:r>
            <a:r>
              <a:rPr lang="ko-KR" altLang="en-US" smtClean="0"/>
              <a:t>의 </a:t>
            </a:r>
            <a:r>
              <a:rPr lang="ko-KR" altLang="ko-KR" smtClean="0"/>
              <a:t>활성 상태를 유지하려면 </a:t>
            </a:r>
            <a:r>
              <a:rPr lang="en-US" altLang="ko-KR" smtClean="0"/>
              <a:t>ui-btn-active </a:t>
            </a:r>
            <a:r>
              <a:rPr lang="ko-KR" altLang="ko-KR" smtClean="0"/>
              <a:t>클래스 속성 이외에</a:t>
            </a:r>
            <a:r>
              <a:rPr lang="en-US" altLang="ko-KR" smtClean="0"/>
              <a:t> ui-state-persist </a:t>
            </a:r>
            <a:r>
              <a:rPr lang="ko-KR" altLang="ko-KR" smtClean="0"/>
              <a:t>클래스 속성을 추가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412776"/>
          <a:ext cx="7704856" cy="2016225"/>
        </p:xfrm>
        <a:graphic>
          <a:graphicData uri="http://schemas.openxmlformats.org/drawingml/2006/table">
            <a:tbl>
              <a:tblPr/>
              <a:tblGrid>
                <a:gridCol w="1508124"/>
                <a:gridCol w="3676452"/>
                <a:gridCol w="2520280"/>
              </a:tblGrid>
              <a:tr h="288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툴바 표시 모드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 모드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콘텐츠 영역의 바로 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헤더바의 경우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바로 밑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푸터바의 경우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에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고정 모드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항상 화면 최상단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헤더바의 경우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최하단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푸터바의 경우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에 위치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data-position="fixed"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숨김 모드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전체화면모드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화면 터치에 의해 나타남과 숨김을 반복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data-fullscreen="true", </a:t>
                      </a:r>
                      <a:endParaRPr lang="en-US" sz="1400" kern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data-position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="fixed"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5159" y="0"/>
            <a:ext cx="197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네비게이션바와 툴바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지속형 푸터바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6-12] persist-bar.html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6-10)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340011"/>
          <a:ext cx="6912768" cy="5492486"/>
        </p:xfrm>
        <a:graphic>
          <a:graphicData uri="http://schemas.openxmlformats.org/drawingml/2006/table">
            <a:tbl>
              <a:tblPr/>
              <a:tblGrid>
                <a:gridCol w="3455998"/>
                <a:gridCol w="3456770"/>
              </a:tblGrid>
              <a:tr h="297149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6-10]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지속형 푸터바 생성하기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112" marR="601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/ch06/persist-bar.html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112" marR="601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195337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"page2"&gt;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두번째 페이지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data-id="footerid1"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data-position="fixed"&gt;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"navbar" 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"#page2"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class="ui-btn-active ui-state-persist"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&gt;page2&lt;/a&gt;&lt;/li&gt;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"#page3"&gt;page3&lt;/a&gt;&lt;/li&gt;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&lt;/ul&gt;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페이지꼬리말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"page3"&gt;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세번째 페이지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data-id="footerid1"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data-position="fixed"&gt;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"navbar" 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"#page2"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class="ui-btn-active ui-state-persist"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&gt;page2&lt;/a&gt;&lt;/li&gt;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"#page3"&gt;page3&lt;/a&gt;&lt;/li&gt;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&lt;/ul&gt;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페이지꼬리말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112" marR="60112" marT="62895" marB="6289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15159" y="0"/>
            <a:ext cx="197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네비게이션바와 툴바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1266" name="Picture 2" descr="F:\저술개정판_원고\저술2차_최종본(20161223)\그림(수정본)\ch06\_6.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8984" y="3356992"/>
            <a:ext cx="4317333" cy="15841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헤더바와 툴바의 개념과 생성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푸터바의 생성 방법과 형식을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네비게이션 바 활용과 툴 바의 추가 속성을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8492" y="1703710"/>
            <a:ext cx="2334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헤더바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푸터바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네비게이션바와 툴바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실습</a:t>
            </a:r>
            <a:r>
              <a:rPr lang="en-US" altLang="ko-KR" b="1" smtClean="0"/>
              <a:t>6-4] </a:t>
            </a:r>
            <a:r>
              <a:rPr lang="ko-KR" altLang="ko-KR" b="1" smtClean="0"/>
              <a:t>제이쿼리 모바일 전체 페이지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6-13] navi-fullscreen.html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6-4)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915158" y="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네비게이션바와 툴바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2290" name="Picture 2" descr="F:\저술개정판_원고\저술2차_최종본(20161223)\그림(수정본)\ch06\_6.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5" y="1628800"/>
            <a:ext cx="8635725" cy="31683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툴바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툴바</a:t>
            </a:r>
            <a:r>
              <a:rPr lang="en-US" altLang="ko-KR" smtClean="0"/>
              <a:t>(toolbar)</a:t>
            </a:r>
          </a:p>
          <a:p>
            <a:pPr lvl="1"/>
            <a:r>
              <a:rPr lang="ko-KR" altLang="ko-KR" smtClean="0"/>
              <a:t>다른 페이지로의 이동이나 페이지 관련 처리 기능을 모아 놓은 사용자 인터페이스</a:t>
            </a:r>
            <a:endParaRPr lang="en-US" altLang="ko-KR" smtClean="0"/>
          </a:p>
          <a:p>
            <a:pPr lvl="1"/>
            <a:r>
              <a:rPr lang="ko-KR" altLang="ko-KR" smtClean="0"/>
              <a:t>링크</a:t>
            </a:r>
            <a:r>
              <a:rPr lang="en-US" altLang="ko-KR" smtClean="0"/>
              <a:t>, </a:t>
            </a:r>
            <a:r>
              <a:rPr lang="ko-KR" altLang="ko-KR" smtClean="0"/>
              <a:t>버튼</a:t>
            </a:r>
            <a:r>
              <a:rPr lang="en-US" altLang="ko-KR" smtClean="0"/>
              <a:t>, </a:t>
            </a:r>
            <a:r>
              <a:rPr lang="ko-KR" altLang="ko-KR" smtClean="0"/>
              <a:t>텍스트 등으로 구성된 바 형태</a:t>
            </a:r>
            <a:endParaRPr lang="en-US" altLang="ko-KR" smtClean="0"/>
          </a:p>
          <a:p>
            <a:pPr lvl="1"/>
            <a:r>
              <a:rPr lang="ko-KR" altLang="ko-KR" smtClean="0"/>
              <a:t>화면 위쪽과 아래쪽에 위치함으로써 화면 구성시 중요한 역할</a:t>
            </a:r>
            <a:endParaRPr lang="en-US" altLang="ko-KR" smtClean="0"/>
          </a:p>
          <a:p>
            <a:r>
              <a:rPr lang="ko-KR" altLang="ko-KR" smtClean="0"/>
              <a:t>제이쿼리 모바일은 두 종류의 기본 툴바를 제공</a:t>
            </a:r>
            <a:endParaRPr lang="en-US" altLang="ko-KR" smtClean="0"/>
          </a:p>
          <a:p>
            <a:pPr lvl="1"/>
            <a:r>
              <a:rPr lang="ko-KR" altLang="ko-KR" smtClean="0"/>
              <a:t>헤더 영역의 헤더바와 푸터 영역의 푸터바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헤더바와 푸터바는 페이지의 콘텐츠 영역과는 다른 색상으로 구별되어 표시</a:t>
            </a:r>
            <a:r>
              <a:rPr lang="ko-KR" altLang="en-US" smtClean="0"/>
              <a:t>됨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328498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data-role=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"header"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&gt;&lt;/div&gt;  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헤더바 생성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--&gt;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6576" y="400506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data-role=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"footer"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&gt;&lt;/div&gt;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푸터바 생성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71162" y="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헤더바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p.198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헤더바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헤더 문자열 추가</a:t>
            </a:r>
          </a:p>
          <a:p>
            <a:pPr lvl="1"/>
            <a:r>
              <a:rPr lang="ko-KR" altLang="ko-KR" smtClean="0"/>
              <a:t>헤더 영역</a:t>
            </a:r>
            <a:r>
              <a:rPr lang="en-US" altLang="ko-KR" smtClean="0"/>
              <a:t> </a:t>
            </a:r>
            <a:r>
              <a:rPr lang="ko-KR" altLang="en-US" smtClean="0"/>
              <a:t>구분 </a:t>
            </a:r>
            <a:r>
              <a:rPr lang="en-US" altLang="ko-KR" smtClean="0"/>
              <a:t>:</a:t>
            </a:r>
            <a:r>
              <a:rPr lang="ko-KR" altLang="ko-KR" smtClean="0"/>
              <a:t> 왼쪽 영역</a:t>
            </a:r>
            <a:r>
              <a:rPr lang="en-US" altLang="ko-KR" smtClean="0"/>
              <a:t>, </a:t>
            </a:r>
            <a:r>
              <a:rPr lang="ko-KR" altLang="ko-KR" smtClean="0"/>
              <a:t>제목 문자열 영역</a:t>
            </a:r>
            <a:r>
              <a:rPr lang="en-US" altLang="ko-KR" smtClean="0"/>
              <a:t>, </a:t>
            </a:r>
            <a:r>
              <a:rPr lang="ko-KR" altLang="ko-KR" smtClean="0"/>
              <a:t>오른쪽 영역</a:t>
            </a:r>
            <a:endParaRPr lang="en-US" altLang="ko-KR" smtClean="0"/>
          </a:p>
          <a:p>
            <a:pPr lvl="1"/>
            <a:r>
              <a:rPr lang="ko-KR" altLang="ko-KR" smtClean="0"/>
              <a:t>제목 영역의 공간은 제한되어 있어 문자열이 길어지면 자동으로 생략 기호</a:t>
            </a:r>
            <a:r>
              <a:rPr lang="en-US" altLang="ko-KR" smtClean="0"/>
              <a:t>(…) </a:t>
            </a:r>
            <a:r>
              <a:rPr lang="ko-KR" altLang="en-US" smtClean="0"/>
              <a:t>대체</a:t>
            </a:r>
            <a:endParaRPr lang="en-US" altLang="ko-KR" smtClean="0"/>
          </a:p>
          <a:p>
            <a:pPr lvl="1"/>
            <a:r>
              <a:rPr lang="ko-KR" altLang="ko-KR" smtClean="0"/>
              <a:t>헤더바의 문자열은 주로 페이지 제목을 표시</a:t>
            </a:r>
            <a:r>
              <a:rPr lang="en-US" altLang="ko-KR" smtClean="0"/>
              <a:t>(&lt;h1&gt;~&lt;h6&gt; </a:t>
            </a:r>
            <a:r>
              <a:rPr lang="ko-KR" altLang="ko-KR" smtClean="0"/>
              <a:t>제목 태그 중에서 선택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,</a:t>
            </a:r>
            <a:r>
              <a:rPr lang="ko-KR" altLang="ko-KR" smtClean="0"/>
              <a:t>제이쿼리 모바일에서는 화면상의 차이</a:t>
            </a:r>
            <a:r>
              <a:rPr lang="en-US" altLang="ko-KR" smtClean="0"/>
              <a:t> </a:t>
            </a:r>
            <a:r>
              <a:rPr lang="ko-KR" altLang="en-US" smtClean="0"/>
              <a:t>없이</a:t>
            </a:r>
            <a:r>
              <a:rPr lang="en-US" altLang="ko-KR" smtClean="0"/>
              <a:t> </a:t>
            </a:r>
            <a:r>
              <a:rPr lang="ko-KR" altLang="ko-KR" smtClean="0"/>
              <a:t>두께와 크기가 모두 동일하게 표시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헤더바가 없는 페이지 생성도 가능</a:t>
            </a:r>
            <a:r>
              <a:rPr lang="en-US" altLang="ko-KR" smtClean="0"/>
              <a:t>,</a:t>
            </a:r>
            <a:r>
              <a:rPr lang="ko-KR" altLang="ko-KR" smtClean="0"/>
              <a:t> 보통 헤더바를 포함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atinLnBrk="0"/>
            <a:r>
              <a:rPr lang="ko-KR" altLang="ko-KR" smtClean="0"/>
              <a:t>헤더 버튼 추가</a:t>
            </a:r>
          </a:p>
          <a:p>
            <a:pPr lvl="1"/>
            <a:r>
              <a:rPr lang="ko-KR" altLang="ko-KR" smtClean="0"/>
              <a:t>보통 중앙에</a:t>
            </a:r>
            <a:r>
              <a:rPr lang="en-US" altLang="ko-KR" smtClean="0"/>
              <a:t> </a:t>
            </a:r>
            <a:r>
              <a:rPr lang="ko-KR" altLang="en-US" smtClean="0"/>
              <a:t>표시되는</a:t>
            </a:r>
            <a:r>
              <a:rPr lang="ko-KR" altLang="ko-KR" smtClean="0"/>
              <a:t> 페이지 제목</a:t>
            </a:r>
            <a:r>
              <a:rPr lang="en-US" altLang="ko-KR" smtClean="0"/>
              <a:t> </a:t>
            </a:r>
            <a:r>
              <a:rPr lang="ko-KR" altLang="ko-KR" smtClean="0"/>
              <a:t>좌우에 버튼이 하나 또는 최대 두 개까지 표시</a:t>
            </a:r>
            <a:endParaRPr lang="en-US" altLang="ko-KR" smtClean="0"/>
          </a:p>
          <a:p>
            <a:pPr lvl="1"/>
            <a:r>
              <a:rPr lang="en-US" altLang="ko-KR" smtClean="0"/>
              <a:t>data-role </a:t>
            </a:r>
            <a:r>
              <a:rPr lang="ko-KR" altLang="ko-KR" smtClean="0"/>
              <a:t>속성에 </a:t>
            </a:r>
            <a:r>
              <a:rPr lang="en-US" altLang="ko-KR" smtClean="0"/>
              <a:t>'header'</a:t>
            </a:r>
            <a:r>
              <a:rPr lang="ko-KR" altLang="ko-KR" smtClean="0"/>
              <a:t>를 설정한</a:t>
            </a:r>
            <a:r>
              <a:rPr lang="en-US" altLang="ko-KR" smtClean="0"/>
              <a:t> &lt;div&gt; </a:t>
            </a:r>
            <a:r>
              <a:rPr lang="ko-KR" altLang="ko-KR" smtClean="0"/>
              <a:t>태그 즉</a:t>
            </a:r>
            <a:r>
              <a:rPr lang="en-US" altLang="ko-KR" smtClean="0"/>
              <a:t>, </a:t>
            </a:r>
            <a:r>
              <a:rPr lang="ko-KR" altLang="ko-KR" smtClean="0"/>
              <a:t>헤더 컨테이너 영역 안에서</a:t>
            </a:r>
            <a:r>
              <a:rPr lang="en-US" altLang="ko-KR" smtClean="0"/>
              <a:t> &lt;a&gt; </a:t>
            </a:r>
            <a:r>
              <a:rPr lang="ko-KR" altLang="ko-KR" smtClean="0"/>
              <a:t>태그는 버튼으로 자동 변환되어 표시</a:t>
            </a:r>
            <a:endParaRPr lang="en-US" altLang="ko-KR" smtClean="0"/>
          </a:p>
          <a:p>
            <a:pPr lvl="1"/>
            <a:r>
              <a:rPr lang="ko-KR" altLang="ko-KR" smtClean="0"/>
              <a:t>첫 번째 링크는 왼쪽 버튼</a:t>
            </a:r>
            <a:r>
              <a:rPr lang="en-US" altLang="ko-KR" smtClean="0"/>
              <a:t>, </a:t>
            </a:r>
            <a:r>
              <a:rPr lang="ko-KR" altLang="ko-KR" smtClean="0"/>
              <a:t>두 번째 링크는 오른쪽 버튼</a:t>
            </a:r>
            <a:endParaRPr lang="en-US" altLang="ko-KR" smtClean="0"/>
          </a:p>
          <a:p>
            <a:pPr lvl="1"/>
            <a:r>
              <a:rPr lang="ko-KR" altLang="ko-KR" smtClean="0"/>
              <a:t>버튼의 너비는 문자열 길이에 따라 </a:t>
            </a:r>
            <a:r>
              <a:rPr lang="ko-KR" altLang="en-US" smtClean="0"/>
              <a:t>증가함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3068960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data-role="header"&gt;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&lt;h1&gt;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헤더 문자열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2560" y="5733256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data-role="header"&gt;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&lt;a href="#"&gt;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헤더 버튼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71163" y="0"/>
            <a:ext cx="11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헤더바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p.198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6-1] </a:t>
            </a:r>
            <a:r>
              <a:rPr lang="ko-KR" altLang="ko-KR" b="1" smtClean="0"/>
              <a:t>헤더바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6-1] header-bar.html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6-1)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60512" y="1556793"/>
          <a:ext cx="6408712" cy="3888432"/>
        </p:xfrm>
        <a:graphic>
          <a:graphicData uri="http://schemas.openxmlformats.org/drawingml/2006/table">
            <a:tbl>
              <a:tblPr/>
              <a:tblGrid>
                <a:gridCol w="3203997"/>
                <a:gridCol w="3204715"/>
              </a:tblGrid>
              <a:tr h="278695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6-1]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헤더바 생성하기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/ch06/header-bar.html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09737">
                <a:tc gridSpan="2">
                  <a:txBody>
                    <a:bodyPr/>
                    <a:lstStyle/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data-role="page" id="page1"&gt;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data-role="header"&gt;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href="#page1"&gt;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홈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&lt;/a&gt;				&lt;!--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왼쪽 버튼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페이지제목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					&lt;!--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헤더바 제목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href="#page2"&gt;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페이지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2&lt;/a&gt;			&lt;!--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오른쪽 버튼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data-role="content"&gt;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&lt;p&gt;content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영역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&lt;/p&gt;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&lt;h1&gt;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첫번째 페이지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data-role="footer"&gt;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&lt;h4&gt;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페이지꼬리말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&lt;/h4&gt;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1590" algn="just" defTabSz="36000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37499" y="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헤더바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06\_6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256" y="1700808"/>
            <a:ext cx="2426416" cy="36560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헤더바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뒤로가기 버튼 추가 </a:t>
            </a:r>
          </a:p>
          <a:p>
            <a:pPr lvl="1" latinLnBrk="0"/>
            <a:r>
              <a:rPr lang="en-US" altLang="ko-KR" smtClean="0"/>
              <a:t>data-role=“header" </a:t>
            </a:r>
            <a:r>
              <a:rPr lang="ko-KR" altLang="ko-KR" smtClean="0"/>
              <a:t>속성이 있는 태그 즉</a:t>
            </a:r>
            <a:r>
              <a:rPr lang="en-US" altLang="ko-KR" smtClean="0"/>
              <a:t>, </a:t>
            </a:r>
            <a:r>
              <a:rPr lang="ko-KR" altLang="en-US" smtClean="0"/>
              <a:t>헤더</a:t>
            </a:r>
            <a:r>
              <a:rPr lang="ko-KR" altLang="ko-KR" smtClean="0"/>
              <a:t> 컨테이너에 </a:t>
            </a:r>
            <a:r>
              <a:rPr lang="en-US" altLang="ko-KR" smtClean="0"/>
              <a:t>data-add-back-btn="true" </a:t>
            </a:r>
            <a:r>
              <a:rPr lang="ko-KR" altLang="ko-KR" smtClean="0"/>
              <a:t>속성을 설정</a:t>
            </a:r>
            <a:r>
              <a:rPr lang="en-US" altLang="ko-KR" smtClean="0"/>
              <a:t> -&gt; </a:t>
            </a:r>
            <a:r>
              <a:rPr lang="ko-KR" altLang="ko-KR" smtClean="0"/>
              <a:t>뒤로가기</a:t>
            </a:r>
            <a:r>
              <a:rPr lang="en-US" altLang="ko-KR" smtClean="0"/>
              <a:t>(back) </a:t>
            </a:r>
            <a:r>
              <a:rPr lang="ko-KR" altLang="ko-KR" smtClean="0"/>
              <a:t>버튼이 자동으로 표시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en-US" altLang="ko-KR" smtClean="0"/>
              <a:t>data-add-back-btn="true" </a:t>
            </a:r>
            <a:r>
              <a:rPr lang="ko-KR" altLang="ko-KR" smtClean="0"/>
              <a:t>속성은 첫 번째 페이지에는 적용이 안되고 두 번째 이후 페이지부터 동작</a:t>
            </a:r>
            <a:endParaRPr lang="en-US" altLang="ko-KR" smtClean="0"/>
          </a:p>
          <a:p>
            <a:pPr lvl="1" latinLnBrk="0"/>
            <a:r>
              <a:rPr lang="ko-KR" altLang="ko-KR" smtClean="0"/>
              <a:t>이전 화면 전환과 반대 방향</a:t>
            </a:r>
            <a:r>
              <a:rPr lang="ko-KR" altLang="en-US" smtClean="0"/>
              <a:t>의</a:t>
            </a:r>
            <a:r>
              <a:rPr lang="ko-KR" altLang="ko-KR" smtClean="0"/>
              <a:t> 애니메이션 효과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6-2] back-btn.html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6-2)</a:t>
            </a:r>
            <a:endParaRPr lang="ko-KR" altLang="ko-KR" smtClean="0"/>
          </a:p>
          <a:p>
            <a:pPr latinLnBrk="0"/>
            <a:endParaRPr lang="ko-KR" altLang="ko-KR" smtClean="0"/>
          </a:p>
          <a:p>
            <a:pPr lvl="1" latinLnBrk="0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132856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=“header"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data-add-back-btn="true"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0552" y="4437112"/>
          <a:ext cx="6120680" cy="1456690"/>
        </p:xfrm>
        <a:graphic>
          <a:graphicData uri="http://schemas.openxmlformats.org/drawingml/2006/table">
            <a:tbl>
              <a:tblPr/>
              <a:tblGrid>
                <a:gridCol w="3059997"/>
                <a:gridCol w="3060683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헤더바 뒤로가기 버튼 추가하기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/ch06/back-btn.html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data-role="page" id="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page2“&gt;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header“ 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data-add-back-btn="true“</a:t>
                      </a: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71163" y="0"/>
            <a:ext cx="11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헤더바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06\_6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7057" y="5157192"/>
            <a:ext cx="2863936" cy="12961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헤더바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뒤로가기 버튼 문자열 수정</a:t>
            </a:r>
          </a:p>
          <a:p>
            <a:pPr lvl="1"/>
            <a:r>
              <a:rPr lang="ko-KR" altLang="ko-KR" smtClean="0"/>
              <a:t>기본적으로 </a:t>
            </a:r>
            <a:r>
              <a:rPr lang="en-US" altLang="ko-KR" smtClean="0"/>
              <a:t>'back' </a:t>
            </a:r>
            <a:r>
              <a:rPr lang="ko-KR" altLang="ko-KR" smtClean="0"/>
              <a:t>문자열이 표시</a:t>
            </a:r>
            <a:endParaRPr lang="en-US" altLang="ko-KR" smtClean="0"/>
          </a:p>
          <a:p>
            <a:pPr lvl="1"/>
            <a:r>
              <a:rPr lang="ko-KR" altLang="ko-KR" smtClean="0"/>
              <a:t>버튼의 문자열을 변경하려면 </a:t>
            </a:r>
            <a:r>
              <a:rPr lang="en-US" altLang="ko-KR" smtClean="0"/>
              <a:t>data-back-btn-text </a:t>
            </a:r>
            <a:r>
              <a:rPr lang="ko-KR" altLang="ko-KR" smtClean="0"/>
              <a:t>속성을 추가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뒤로가기 버튼의 자동 생성</a:t>
            </a:r>
            <a:r>
              <a:rPr lang="en-US" altLang="ko-KR" smtClean="0"/>
              <a:t> </a:t>
            </a:r>
            <a:r>
              <a:rPr lang="ko-KR" altLang="en-US" smtClean="0"/>
              <a:t>취소</a:t>
            </a:r>
            <a:endParaRPr lang="en-US" altLang="ko-KR" smtClean="0"/>
          </a:p>
          <a:p>
            <a:pPr lvl="1"/>
            <a:r>
              <a:rPr lang="ko-KR" altLang="en-US" smtClean="0"/>
              <a:t>뒤로가기 버튼의 자동 생성</a:t>
            </a:r>
            <a:r>
              <a:rPr lang="ko-KR" altLang="ko-KR" smtClean="0"/>
              <a:t>을 원하지 않으면 헤더 컨테이너에</a:t>
            </a:r>
            <a:r>
              <a:rPr lang="en-US" altLang="ko-KR" smtClean="0"/>
              <a:t> data-backbtn="false" </a:t>
            </a:r>
            <a:r>
              <a:rPr lang="ko-KR" altLang="ko-KR" smtClean="0"/>
              <a:t>속성을 선언</a:t>
            </a:r>
          </a:p>
          <a:p>
            <a:endParaRPr lang="ko-KR" altLang="ko-KR" smtClean="0"/>
          </a:p>
          <a:p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2132856"/>
          <a:ext cx="7200800" cy="1456690"/>
        </p:xfrm>
        <a:graphic>
          <a:graphicData uri="http://schemas.openxmlformats.org/drawingml/2006/table">
            <a:tbl>
              <a:tblPr/>
              <a:tblGrid>
                <a:gridCol w="3599997"/>
                <a:gridCol w="3600803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뒤로가기 버튼 텍스트 수정하기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/ch06/back-btn-text.html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data-role="page" id="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page2“&gt;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header“ 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data-add-back-btn="true" data-back-btn-text="</a:t>
                      </a:r>
                      <a:r>
                        <a:rPr lang="ko-KR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이전으로</a:t>
                      </a:r>
                      <a:r>
                        <a:rPr lang="en-US" altLang="ko-KR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80592" y="4884018"/>
          <a:ext cx="7128792" cy="1456690"/>
        </p:xfrm>
        <a:graphic>
          <a:graphicData uri="http://schemas.openxmlformats.org/drawingml/2006/table">
            <a:tbl>
              <a:tblPr/>
              <a:tblGrid>
                <a:gridCol w="3563997"/>
                <a:gridCol w="3564795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헤더바 뒤로가기 버튼 추가 해제하기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/ch06/back-btn-cancel.html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data-role="page" id="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page2“&gt;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header“ </a:t>
                      </a: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data-add-back-btn="true"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data-backbtn="false"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37499" y="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헤더바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F:\저술개정판_원고\저술2차_최종본(20161223)\그림(수정본)\ch06\_6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5168" y="2852936"/>
            <a:ext cx="2736304" cy="1238381"/>
          </a:xfrm>
          <a:prstGeom prst="rect">
            <a:avLst/>
          </a:prstGeom>
          <a:noFill/>
        </p:spPr>
      </p:pic>
      <p:pic>
        <p:nvPicPr>
          <p:cNvPr id="3075" name="Picture 3" descr="F:\저술개정판_원고\저술2차_최종본(20161223)\그림(수정본)\ch06\_6.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1085" y="5566789"/>
            <a:ext cx="2808312" cy="12709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헤더바</a:t>
            </a:r>
            <a:r>
              <a:rPr lang="en-US" altLang="ko-KR" b="1" smtClean="0"/>
              <a:t>(4)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오른쪽 버튼 생성</a:t>
            </a:r>
          </a:p>
          <a:p>
            <a:pPr lvl="1"/>
            <a:r>
              <a:rPr lang="ko-KR" altLang="ko-KR" smtClean="0"/>
              <a:t>헤더에</a:t>
            </a:r>
            <a:r>
              <a:rPr lang="en-US" altLang="ko-KR" smtClean="0"/>
              <a:t> &lt;a&gt; </a:t>
            </a:r>
            <a:r>
              <a:rPr lang="ko-KR" altLang="ko-KR" smtClean="0"/>
              <a:t>태그를 이용하여 버튼을 최대</a:t>
            </a:r>
            <a:r>
              <a:rPr lang="en-US" altLang="ko-KR" smtClean="0"/>
              <a:t> 2</a:t>
            </a:r>
            <a:r>
              <a:rPr lang="ko-KR" altLang="ko-KR" smtClean="0"/>
              <a:t>개까지 생성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ko-KR" smtClean="0"/>
              <a:t>개의 연결 버튼은 페이지 제목을 기준으로 양쪽으로 각각 순서대로 배치된</a:t>
            </a:r>
            <a:endParaRPr lang="en-US" altLang="ko-KR" smtClean="0"/>
          </a:p>
          <a:p>
            <a:pPr lvl="1"/>
            <a:r>
              <a:rPr lang="ko-KR" altLang="ko-KR" smtClean="0"/>
              <a:t>첫 번째 버튼을 오른쪽에 표시하</a:t>
            </a:r>
            <a:r>
              <a:rPr lang="ko-KR" altLang="en-US" smtClean="0"/>
              <a:t>려</a:t>
            </a:r>
            <a:r>
              <a:rPr lang="ko-KR" altLang="ko-KR" smtClean="0"/>
              <a:t>면</a:t>
            </a:r>
            <a:r>
              <a:rPr lang="en-US" altLang="ko-KR" smtClean="0"/>
              <a:t> class="ui-btn-right" </a:t>
            </a:r>
            <a:r>
              <a:rPr lang="ko-KR" altLang="ko-KR" smtClean="0"/>
              <a:t>속성을</a:t>
            </a:r>
            <a:r>
              <a:rPr lang="en-US" altLang="ko-KR" smtClean="0"/>
              <a:t> &lt;a&gt; </a:t>
            </a:r>
            <a:r>
              <a:rPr lang="ko-KR" altLang="ko-KR" smtClean="0"/>
              <a:t>태그에 추가</a:t>
            </a:r>
            <a:endParaRPr lang="en-US" altLang="ko-KR" smtClean="0"/>
          </a:p>
          <a:p>
            <a:pPr lvl="2"/>
            <a:r>
              <a:rPr lang="en-US" altLang="ko-KR" smtClean="0"/>
              <a:t>class="ui-btn-right" </a:t>
            </a:r>
            <a:r>
              <a:rPr lang="ko-KR" altLang="ko-KR" smtClean="0"/>
              <a:t>속성은 제이쿼리 모바일이 제공하는</a:t>
            </a:r>
            <a:r>
              <a:rPr lang="en-US" altLang="ko-KR" smtClean="0"/>
              <a:t> CSS3 </a:t>
            </a:r>
            <a:r>
              <a:rPr lang="ko-KR" altLang="ko-KR" smtClean="0"/>
              <a:t>스타일 클래스</a:t>
            </a:r>
            <a:r>
              <a:rPr lang="en-US" altLang="ko-KR" smtClean="0"/>
              <a:t> </a:t>
            </a:r>
          </a:p>
          <a:p>
            <a:pPr lvl="2"/>
            <a:r>
              <a:rPr lang="ko-KR" altLang="ko-KR" smtClean="0"/>
              <a:t>미리 정의된 제이쿼리 모바일 라이브러리의</a:t>
            </a:r>
            <a:r>
              <a:rPr lang="en-US" altLang="ko-KR" smtClean="0"/>
              <a:t> CSS3 </a:t>
            </a:r>
            <a:r>
              <a:rPr lang="ko-KR" altLang="ko-KR" smtClean="0"/>
              <a:t>스타일을 적용하여 쉽게 위치 지정</a:t>
            </a:r>
            <a:endParaRPr lang="en-US" altLang="ko-KR" smtClean="0"/>
          </a:p>
          <a:p>
            <a:pPr lvl="1"/>
            <a:r>
              <a:rPr lang="ko-KR" altLang="ko-KR" smtClean="0"/>
              <a:t>두 번째 버튼을 왼쪽에 표시하려면</a:t>
            </a:r>
            <a:r>
              <a:rPr lang="en-US" altLang="ko-KR" smtClean="0"/>
              <a:t> class="ui-btn-left" </a:t>
            </a:r>
            <a:r>
              <a:rPr lang="ko-KR" altLang="ko-KR" smtClean="0"/>
              <a:t>속성을</a:t>
            </a:r>
            <a:r>
              <a:rPr lang="en-US" altLang="ko-KR" smtClean="0"/>
              <a:t> &lt;a&gt; </a:t>
            </a:r>
            <a:r>
              <a:rPr lang="ko-KR" altLang="ko-KR" smtClean="0"/>
              <a:t>태그에 추가</a:t>
            </a:r>
            <a:endParaRPr lang="ko-KR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3645024"/>
          <a:ext cx="7776864" cy="1822450"/>
        </p:xfrm>
        <a:graphic>
          <a:graphicData uri="http://schemas.openxmlformats.org/drawingml/2006/table">
            <a:tbl>
              <a:tblPr/>
              <a:tblGrid>
                <a:gridCol w="3887997"/>
                <a:gridCol w="3888867"/>
              </a:tblGrid>
              <a:tr h="215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6-5]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헤더바 오른쪽 버튼 추가하기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/ch06/right-btn.html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9875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"#page2"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class="ui-btn-right"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&lt;h1&gt;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 href="#page3"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class="ui-btn-left"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37499" y="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헤더바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F:\저술개정판_원고\저술2차_최종본(20161223)\그림(수정본)\ch06\_6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0" y="5013176"/>
            <a:ext cx="5209009" cy="116117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실습</a:t>
            </a:r>
            <a:r>
              <a:rPr lang="en-US" altLang="ko-KR" b="1" smtClean="0"/>
              <a:t>6-2] </a:t>
            </a:r>
            <a:r>
              <a:rPr lang="ko-KR" altLang="ko-KR" b="1" smtClean="0"/>
              <a:t>제이쿼리 모바일 페이지 헤더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6-6] page-header.html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6-2)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37499" y="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헤더바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F:\저술개정판_원고\저술2차_최종본(20161223)\그림(수정본)\ch06\_6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1514475"/>
            <a:ext cx="7712025" cy="359100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</TotalTime>
  <Words>1577</Words>
  <Application>Microsoft Office PowerPoint</Application>
  <PresentationFormat>A4 용지(210x297mm)</PresentationFormat>
  <Paragraphs>366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TrendMicroTemplate_ext</vt:lpstr>
      <vt:lpstr>슬라이드 1</vt:lpstr>
      <vt:lpstr>슬라이드 2</vt:lpstr>
      <vt:lpstr>1.1 툴바</vt:lpstr>
      <vt:lpstr>1.2 헤더바(1)</vt:lpstr>
      <vt:lpstr>[예제6-1] 헤더바 생성하기</vt:lpstr>
      <vt:lpstr>헤더바(2)</vt:lpstr>
      <vt:lpstr>헤더바(3)</vt:lpstr>
      <vt:lpstr>헤더바(4)</vt:lpstr>
      <vt:lpstr>[실습6-2] 제이쿼리 모바일 페이지 헤더 생성</vt:lpstr>
      <vt:lpstr>2. 푸터바(1)</vt:lpstr>
      <vt:lpstr>푸터바(2)</vt:lpstr>
      <vt:lpstr>푸터바(3)</vt:lpstr>
      <vt:lpstr>푸터바(4)</vt:lpstr>
      <vt:lpstr>3.1 네비게이션바</vt:lpstr>
      <vt:lpstr>네비게이션바 추가하기</vt:lpstr>
      <vt:lpstr>3.2 툴바 위치 설정</vt:lpstr>
      <vt:lpstr>헤더(푸터) 바 숨기기</vt:lpstr>
      <vt:lpstr>툴바</vt:lpstr>
      <vt:lpstr>지속형 푸터바 생성하기</vt:lpstr>
      <vt:lpstr>[실습6-4] 제이쿼리 모바일 전체 페이지 생성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subject/>
  <dc:creator>sjpark</dc:creator>
  <cp:lastModifiedBy>Registered User</cp:lastModifiedBy>
  <cp:revision>266</cp:revision>
  <dcterms:created xsi:type="dcterms:W3CDTF">2003-11-10T10:03:08Z</dcterms:created>
  <dcterms:modified xsi:type="dcterms:W3CDTF">2017-02-02T12:44:50Z</dcterms:modified>
</cp:coreProperties>
</file>