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6"/>
  </p:notesMasterIdLst>
  <p:handoutMasterIdLst>
    <p:handoutMasterId r:id="rId47"/>
  </p:handoutMasterIdLst>
  <p:sldIdLst>
    <p:sldId id="338" r:id="rId2"/>
    <p:sldId id="401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402" r:id="rId13"/>
    <p:sldId id="375" r:id="rId14"/>
    <p:sldId id="376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3" r:id="rId38"/>
    <p:sldId id="404" r:id="rId39"/>
    <p:sldId id="405" r:id="rId40"/>
    <p:sldId id="406" r:id="rId41"/>
    <p:sldId id="407" r:id="rId42"/>
    <p:sldId id="408" r:id="rId43"/>
    <p:sldId id="409" r:id="rId44"/>
    <p:sldId id="410" r:id="rId45"/>
  </p:sldIdLst>
  <p:sldSz cx="9906000" cy="6858000" type="A4"/>
  <p:notesSz cx="6788150" cy="9918700"/>
  <p:defaultTextStyle>
    <a:defPPr>
      <a:defRPr lang="ko-KR"/>
    </a:defPPr>
    <a:lvl1pPr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</p:showPr>
  <p:clrMru>
    <a:srgbClr val="008080"/>
    <a:srgbClr val="FF3399"/>
    <a:srgbClr val="FF6600"/>
    <a:srgbClr val="84D6AD"/>
    <a:srgbClr val="009999"/>
    <a:srgbClr val="CCECFF"/>
    <a:srgbClr val="3A3016"/>
    <a:srgbClr val="067013"/>
    <a:srgbClr val="022406"/>
    <a:srgbClr val="CAF96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0" autoAdjust="0"/>
    <p:restoredTop sz="94660"/>
  </p:normalViewPr>
  <p:slideViewPr>
    <p:cSldViewPr>
      <p:cViewPr varScale="1">
        <p:scale>
          <a:sx n="100" d="100"/>
          <a:sy n="100" d="100"/>
        </p:scale>
        <p:origin x="-444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076" y="-96"/>
      </p:cViewPr>
      <p:guideLst>
        <p:guide orient="horz" pos="3124"/>
        <p:guide pos="21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6513" y="942340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0D4241-55F3-4CD1-A8D1-998F4BF33D2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9779" y="422846"/>
            <a:ext cx="537210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5723" y="4455294"/>
            <a:ext cx="640871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116632"/>
            <a:ext cx="9067800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980728"/>
            <a:ext cx="9433048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9417496" y="660838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454CC-42D7-4CC9-A29F-F7D62F5AE41C}" type="slidenum">
              <a:rPr lang="en-US" altLang="ko-KR" sz="1200" smtClean="0"/>
              <a:pPr algn="r"/>
              <a:t>‹#›</a:t>
            </a:fld>
            <a:endParaRPr lang="ko-KR" altLang="en-US" sz="1200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 dirty="0"/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 dirty="0"/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2480" y="1052736"/>
            <a:ext cx="9433048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16632"/>
            <a:ext cx="90678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7" r:id="rId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12640" y="3287369"/>
            <a:ext cx="7632848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3600" b="1" dirty="0" smtClean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제이쿼리 </a:t>
            </a:r>
            <a:r>
              <a:rPr lang="ko-KR" altLang="en-US" sz="3600" b="1" dirty="0" err="1" smtClean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모바일</a:t>
            </a:r>
            <a:r>
              <a:rPr lang="ko-KR" altLang="en-US" sz="3600" b="1" smtClean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 버튼과 리스트뷰</a:t>
            </a:r>
            <a:endParaRPr lang="ko-KR" altLang="en-US" sz="3600" b="1">
              <a:solidFill>
                <a:srgbClr val="00808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2640" y="2348880"/>
            <a:ext cx="208823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dist"/>
            <a:r>
              <a:rPr lang="en-US" altLang="ko-KR" sz="5400" b="1" cap="all" spc="-200" smtClean="0">
                <a:ln w="0"/>
                <a:solidFill>
                  <a:schemeClr val="accent5">
                    <a:lumMod val="2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CH 07</a:t>
            </a:r>
            <a:endParaRPr lang="ko-KR" altLang="en-US" sz="5400" b="1" cap="all" spc="-200">
              <a:ln w="0"/>
              <a:solidFill>
                <a:schemeClr val="accent5">
                  <a:lumMod val="2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모바일웹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웹앱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하이브리드앱</a:t>
            </a:r>
            <a:r>
              <a:rPr lang="ko-KR" altLang="en-US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 입문</a:t>
            </a:r>
            <a:endParaRPr lang="ko-KR" altLang="en-US" sz="2000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아이콘 버튼 생성하기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7-4] icon-btn.html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7-4)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60512" y="1484785"/>
          <a:ext cx="6264696" cy="3795266"/>
        </p:xfrm>
        <a:graphic>
          <a:graphicData uri="http://schemas.openxmlformats.org/drawingml/2006/table">
            <a:tbl>
              <a:tblPr/>
              <a:tblGrid>
                <a:gridCol w="3131997"/>
                <a:gridCol w="3132699"/>
              </a:tblGrid>
              <a:tr h="359916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7-4]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아이콘 버튼 생성하기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/ch07/icon-btn.html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61315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"page" id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"page1"&gt;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"header"&gt;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&lt;h1&gt;header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&lt;/h1&gt;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"content" 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&lt;button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data-icon="arrow-l"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&gt;1_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왼방향화살표버튼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&lt;/button&gt;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&lt;button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data-icon="check"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&gt;2_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확인버튼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&lt;/button&gt;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&lt;button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"none"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data-icon="refresh"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기존버튼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&lt;/button&gt;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&lt;input type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"button" value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"3_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검색버튼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data-icon="search"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&lt;input type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"submit" value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"4_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그리드버튼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data-icon="grid"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&lt;input type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"reset" value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"5_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경고버튼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data-icon="alert"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&lt;input type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"image" value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"6_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홈버튼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data-icon="home"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&lt;a href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"#"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"button"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data-icon="info"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&gt;7_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정보버튼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&lt;/a&gt;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"footer" data-position="fixed"&gt;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&lt;h4&gt;footer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&lt;/h4&gt;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34668" y="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버튼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p.230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4098" name="Picture 2" descr="F:\저술개정판_원고\저술2차_최종본(20161223)\그림(수정본)\ch07\_7.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05128" y="2780928"/>
            <a:ext cx="2291329" cy="354786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제이쿼리 </a:t>
            </a:r>
            <a:r>
              <a:rPr lang="ko-KR" altLang="ko-KR" smtClean="0"/>
              <a:t>모바일 표준 아이콘</a:t>
            </a:r>
            <a:r>
              <a:rPr lang="en-US" altLang="ko-KR" smtClean="0"/>
              <a:t>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표 </a:t>
            </a:r>
            <a:r>
              <a:rPr lang="en-US" altLang="ko-KR" smtClean="0"/>
              <a:t>7-1] </a:t>
            </a:r>
            <a:r>
              <a:rPr lang="ko-KR" altLang="ko-KR" smtClean="0"/>
              <a:t>표준 아이콘</a:t>
            </a:r>
          </a:p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68332" y="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버튼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p.231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8623" y="1412776"/>
            <a:ext cx="6374289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제이쿼리 </a:t>
            </a:r>
            <a:r>
              <a:rPr lang="ko-KR" altLang="ko-KR" smtClean="0"/>
              <a:t>모바일 표준 아이콘</a:t>
            </a:r>
            <a:r>
              <a:rPr lang="en-US" altLang="ko-KR" smtClean="0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표 </a:t>
            </a:r>
            <a:r>
              <a:rPr lang="en-US" altLang="ko-KR" smtClean="0"/>
              <a:t>7-1] </a:t>
            </a:r>
            <a:r>
              <a:rPr lang="ko-KR" altLang="ko-KR" smtClean="0"/>
              <a:t>표준 아이콘</a:t>
            </a:r>
            <a:r>
              <a:rPr lang="en-US" altLang="ko-KR" smtClean="0"/>
              <a:t>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  <a:endParaRPr lang="ko-KR" altLang="ko-KR" smtClean="0"/>
          </a:p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68332" y="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버튼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p.231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352601" y="1628800"/>
            <a:ext cx="6696744" cy="2808312"/>
            <a:chOff x="1214438" y="1609750"/>
            <a:chExt cx="7477125" cy="3338488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14438" y="1909763"/>
              <a:ext cx="7477125" cy="3038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8109" y="1609750"/>
              <a:ext cx="7458075" cy="428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1.3 </a:t>
            </a:r>
            <a:r>
              <a:rPr lang="ko-KR" altLang="ko-KR" b="1" smtClean="0"/>
              <a:t>아이콘 버튼의 변형</a:t>
            </a:r>
            <a:r>
              <a:rPr lang="en-US" altLang="ko-KR" b="1" smtClean="0"/>
              <a:t>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문자열 생략</a:t>
            </a:r>
          </a:p>
          <a:p>
            <a:pPr lvl="1"/>
            <a:r>
              <a:rPr lang="ko-KR" altLang="ko-KR" smtClean="0"/>
              <a:t>페이지에 버튼이 많을 경우</a:t>
            </a:r>
            <a:r>
              <a:rPr lang="en-US" altLang="ko-KR" smtClean="0"/>
              <a:t>, </a:t>
            </a:r>
            <a:r>
              <a:rPr lang="ko-KR" altLang="ko-KR" smtClean="0"/>
              <a:t>버튼 크기를 줄이기 위해 문자열 없이 아이콘만 버튼에 표시</a:t>
            </a:r>
            <a:endParaRPr lang="en-US" altLang="ko-KR" smtClean="0"/>
          </a:p>
          <a:p>
            <a:pPr lvl="1"/>
            <a:r>
              <a:rPr lang="en-US" altLang="ko-KR" smtClean="0"/>
              <a:t>data-iconpos="notext" </a:t>
            </a:r>
            <a:r>
              <a:rPr lang="ko-KR" altLang="ko-KR" smtClean="0"/>
              <a:t>속성을 설정</a:t>
            </a:r>
            <a:endParaRPr lang="en-US" altLang="ko-KR" smtClean="0"/>
          </a:p>
          <a:p>
            <a:pPr lvl="1"/>
            <a:r>
              <a:rPr lang="en-US" altLang="ko-KR" smtClean="0"/>
              <a:t>&lt;a&gt; </a:t>
            </a:r>
            <a:r>
              <a:rPr lang="ko-KR" altLang="ko-KR" smtClean="0"/>
              <a:t>태그와</a:t>
            </a:r>
            <a:r>
              <a:rPr lang="en-US" altLang="ko-KR" smtClean="0"/>
              <a:t> &lt;button&gt; </a:t>
            </a:r>
            <a:r>
              <a:rPr lang="ko-KR" altLang="ko-KR" smtClean="0"/>
              <a:t>태그</a:t>
            </a:r>
            <a:r>
              <a:rPr lang="en-US" altLang="ko-KR" smtClean="0"/>
              <a:t>, &lt;input&gt; </a:t>
            </a:r>
            <a:r>
              <a:rPr lang="ko-KR" altLang="ko-KR" smtClean="0"/>
              <a:t>태그 모두에 설정이 가능</a:t>
            </a:r>
            <a:r>
              <a:rPr lang="en-US" altLang="ko-KR" smtClean="0"/>
              <a:t> </a:t>
            </a:r>
          </a:p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7-5] icon-only-btn.html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7-5)</a:t>
            </a:r>
            <a:endParaRPr lang="ko-KR" altLang="ko-KR" smtClean="0"/>
          </a:p>
          <a:p>
            <a:pPr lvl="1"/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60512" y="2780928"/>
          <a:ext cx="7344816" cy="3723258"/>
        </p:xfrm>
        <a:graphic>
          <a:graphicData uri="http://schemas.openxmlformats.org/drawingml/2006/table">
            <a:tbl>
              <a:tblPr/>
              <a:tblGrid>
                <a:gridCol w="3671997"/>
                <a:gridCol w="3672819"/>
              </a:tblGrid>
              <a:tr h="287908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7-5]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아이콘 전용 버튼 생성하기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/ch07/icon-only-btn.html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61315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"page" id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"page1"&gt;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"header"&gt;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&lt;h1&gt;header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&lt;/h1&gt;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"content" 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&lt;button data-icon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"delete"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data-inline="true"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취소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&lt;/button&gt;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&lt;button data-icon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"check"&gt;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확인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&lt;/button&gt;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&lt;button data-icon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"delete"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data-iconpos="notext"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data-inline="true"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취소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&lt;/button&gt;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&lt;button data-icon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"check" data-iconpos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"notext" data-inline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"true"&gt;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확인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&lt;/button&gt;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&lt;button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"none" data-icon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"refresh" data-iconpos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"notext" data-inline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"true"&gt;4_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새로고침버튼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&lt;/button&gt;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&lt;input type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"button" value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"5_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검색버튼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 data-icon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"search"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data-iconpos="notext"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&lt;a href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"#"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"button" data-icon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"info"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data-iconpos="notext"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&gt;6_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정보버튼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&lt;/a&gt;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"footer" data-position="fixed"&gt;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&lt;h4&gt;footer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&lt;/h4&gt;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34668" y="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버튼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p.232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7170" name="Picture 2" descr="F:\저술개정판_원고\저술2차_최종본(20161223)\그림(수정본)\ch07\_7.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3716" y="3356992"/>
            <a:ext cx="1994184" cy="307104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아이콘 버튼의 변형</a:t>
            </a:r>
            <a:r>
              <a:rPr lang="en-US" altLang="ko-KR" b="1" smtClean="0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아이콘 위치 변경</a:t>
            </a:r>
          </a:p>
          <a:p>
            <a:pPr lvl="1"/>
            <a:r>
              <a:rPr lang="ko-KR" altLang="ko-KR" smtClean="0"/>
              <a:t>기본적으로 아이콘은 버튼의 왼쪽에 정렬되어 표시</a:t>
            </a:r>
            <a:endParaRPr lang="en-US" altLang="ko-KR" smtClean="0"/>
          </a:p>
          <a:p>
            <a:pPr lvl="1"/>
            <a:r>
              <a:rPr lang="ko-KR" altLang="ko-KR" smtClean="0"/>
              <a:t>버튼 내에서 아이콘의 위치 변경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vl="1"/>
            <a:r>
              <a:rPr lang="en-US" altLang="ko-KR" smtClean="0"/>
              <a:t>data-iconpos </a:t>
            </a:r>
            <a:r>
              <a:rPr lang="ko-KR" altLang="ko-KR" smtClean="0"/>
              <a:t>속성값으로</a:t>
            </a:r>
            <a:r>
              <a:rPr lang="en-US" altLang="ko-KR" smtClean="0"/>
              <a:t> top(</a:t>
            </a:r>
            <a:r>
              <a:rPr lang="ko-KR" altLang="ko-KR" smtClean="0"/>
              <a:t>상</a:t>
            </a:r>
            <a:r>
              <a:rPr lang="en-US" altLang="ko-KR" smtClean="0"/>
              <a:t>), bottom(</a:t>
            </a:r>
            <a:r>
              <a:rPr lang="ko-KR" altLang="ko-KR" smtClean="0"/>
              <a:t>하</a:t>
            </a:r>
            <a:r>
              <a:rPr lang="en-US" altLang="ko-KR" smtClean="0"/>
              <a:t>), left(</a:t>
            </a:r>
            <a:r>
              <a:rPr lang="ko-KR" altLang="ko-KR" smtClean="0"/>
              <a:t>좌</a:t>
            </a:r>
            <a:r>
              <a:rPr lang="en-US" altLang="ko-KR" smtClean="0"/>
              <a:t>), right(</a:t>
            </a:r>
            <a:r>
              <a:rPr lang="ko-KR" altLang="ko-KR" smtClean="0"/>
              <a:t>우</a:t>
            </a:r>
            <a:r>
              <a:rPr lang="en-US" altLang="ko-KR" smtClean="0"/>
              <a:t>) </a:t>
            </a:r>
            <a:r>
              <a:rPr lang="ko-KR" altLang="ko-KR" smtClean="0"/>
              <a:t>중 하나를 설정</a:t>
            </a:r>
            <a:endParaRPr lang="en-US" altLang="ko-KR" smtClean="0"/>
          </a:p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7-6] icon-position-btn.html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7-6)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16496" y="2708921"/>
          <a:ext cx="7056784" cy="3957919"/>
        </p:xfrm>
        <a:graphic>
          <a:graphicData uri="http://schemas.openxmlformats.org/drawingml/2006/table">
            <a:tbl>
              <a:tblPr/>
              <a:tblGrid>
                <a:gridCol w="3527997"/>
                <a:gridCol w="3528787"/>
              </a:tblGrid>
              <a:tr h="293969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1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1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7-6] </a:t>
                      </a:r>
                      <a:r>
                        <a:rPr lang="ko-KR" sz="11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버튼 아이콘 위치 변경하기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/ch07/icon-position-btn.html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594463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&lt;div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"page"&gt;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"header"&gt;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&lt;h1&gt;header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&lt;/h1&gt;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"content" 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&lt;button data-icon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"arrow-u" 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data-iconpos="top"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위쪽 버튼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&lt;/button&gt;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&lt;button data-icon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"arrow-l" data-iconpos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="left"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왼쪽 버튼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&lt;/button&gt;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&lt;button data-icon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"arrow-r" data-iconpos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="right"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오른쪽 버튼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&lt;/button&gt;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&lt;button data-icon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"arrow-d" data-iconpos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="bottom"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아래쪽 버튼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&lt;/button&gt;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&lt;a href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"#"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"button" data-icon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"arrow-u" data-iconpos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"top" data-inline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"true"&gt;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상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&lt;/a&gt;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&lt;a href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"#"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"button" data-icon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"arrow-l" data-iconpos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"left" data-inline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"true"&gt;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좌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&lt;/a&gt;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&lt;a href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"#"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"button" data-icon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"arrow-r" data-iconpos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"right" data-inline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"true"&gt;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우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&lt;/a&gt;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&lt;a href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"#"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"button" data-icon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"arrow-d" data-iconpos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"bottom" data-inline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"true"&gt;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하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&lt;/a&gt;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"footer" data-position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"fixed"&gt;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&lt;h4&gt;footer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&lt;/h4&gt;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34668" y="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버튼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p.233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8194" name="Picture 2" descr="F:\저술개정판_원고\저술2차_최종본(20161223)\그림(수정본)\ch07\_7.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5923" y="3140968"/>
            <a:ext cx="2223877" cy="327106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아이콘 버튼의 변형</a:t>
            </a:r>
            <a:r>
              <a:rPr lang="en-US" altLang="ko-KR" b="1" smtClean="0"/>
              <a:t>(3)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사용자 정의 아이콘 </a:t>
            </a:r>
          </a:p>
          <a:p>
            <a:pPr lvl="1"/>
            <a:r>
              <a:rPr lang="ko-KR" altLang="ko-KR" smtClean="0"/>
              <a:t>버튼 생성 마크업 안에 </a:t>
            </a:r>
            <a:r>
              <a:rPr lang="en-US" altLang="ko-KR" smtClean="0"/>
              <a:t>data-icon </a:t>
            </a:r>
            <a:r>
              <a:rPr lang="ko-KR" altLang="ko-KR" smtClean="0"/>
              <a:t>속성값으로 고유한 아이콘 이름</a:t>
            </a:r>
            <a:r>
              <a:rPr lang="en-US" altLang="ko-KR" smtClean="0"/>
              <a:t>(</a:t>
            </a:r>
            <a:r>
              <a:rPr lang="ko-KR" altLang="ko-KR" smtClean="0"/>
              <a:t>식별자</a:t>
            </a:r>
            <a:r>
              <a:rPr lang="en-US" altLang="ko-KR" smtClean="0"/>
              <a:t>)</a:t>
            </a:r>
            <a:r>
              <a:rPr lang="ko-KR" altLang="ko-KR" smtClean="0"/>
              <a:t>를 임의로 생성하여 지정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ko-KR" smtClean="0"/>
              <a:t>추가하는 아이콘의 이름은 미리 정의되어야 </a:t>
            </a:r>
            <a:r>
              <a:rPr lang="ko-KR" altLang="en-US" smtClean="0"/>
              <a:t>함</a:t>
            </a:r>
            <a:endParaRPr lang="en-US" altLang="ko-KR" smtClean="0"/>
          </a:p>
          <a:p>
            <a:pPr lvl="1"/>
            <a:r>
              <a:rPr lang="en-US" altLang="ko-KR" smtClean="0"/>
              <a:t>&lt;style&gt; </a:t>
            </a:r>
            <a:r>
              <a:rPr lang="ko-KR" altLang="ko-KR" smtClean="0"/>
              <a:t>태그 안에 사용자정의 아이콘의 파일 위치와 아이콘 스타일 속성들로</a:t>
            </a:r>
            <a:r>
              <a:rPr lang="en-US" altLang="ko-KR" smtClean="0"/>
              <a:t> CSS3 </a:t>
            </a:r>
            <a:r>
              <a:rPr lang="ko-KR" altLang="ko-KR" smtClean="0"/>
              <a:t>클래스를 정의</a:t>
            </a:r>
            <a:endParaRPr lang="en-US" altLang="ko-KR" smtClean="0"/>
          </a:p>
          <a:p>
            <a:pPr lvl="1"/>
            <a:r>
              <a:rPr lang="ko-KR" altLang="ko-KR" smtClean="0"/>
              <a:t>추가하는</a:t>
            </a:r>
            <a:r>
              <a:rPr lang="en-US" altLang="ko-KR" smtClean="0"/>
              <a:t> CSS3 </a:t>
            </a:r>
            <a:r>
              <a:rPr lang="ko-KR" altLang="ko-KR" smtClean="0"/>
              <a:t>클래스의 이름은 반드시</a:t>
            </a:r>
            <a:r>
              <a:rPr lang="en-US" altLang="ko-KR" smtClean="0"/>
              <a:t> '.ui-icon-' </a:t>
            </a:r>
            <a:r>
              <a:rPr lang="ko-KR" altLang="ko-KR" smtClean="0"/>
              <a:t>접두어 뒤에</a:t>
            </a:r>
            <a:r>
              <a:rPr lang="en-US" altLang="ko-KR" smtClean="0"/>
              <a:t> </a:t>
            </a:r>
            <a:r>
              <a:rPr lang="ko-KR" altLang="ko-KR" smtClean="0"/>
              <a:t>사용자 정의 아이콘 이름을 붙여서 명세</a:t>
            </a:r>
            <a:r>
              <a:rPr lang="en-US" altLang="ko-KR" smtClean="0"/>
              <a:t> -&gt; data-icon </a:t>
            </a:r>
            <a:r>
              <a:rPr lang="ko-KR" altLang="ko-KR" smtClean="0"/>
              <a:t>속성값으로 설정하는 식별자 </a:t>
            </a:r>
            <a:r>
              <a:rPr lang="en-US" altLang="ko-KR" smtClean="0"/>
              <a:t> </a:t>
            </a:r>
            <a:endParaRPr lang="ko-KR" altLang="ko-KR" smtClean="0"/>
          </a:p>
          <a:p>
            <a:pPr lvl="1"/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64568" y="2060848"/>
          <a:ext cx="7416824" cy="864096"/>
        </p:xfrm>
        <a:graphic>
          <a:graphicData uri="http://schemas.openxmlformats.org/drawingml/2006/table">
            <a:tbl>
              <a:tblPr/>
              <a:tblGrid>
                <a:gridCol w="7416824"/>
              </a:tblGrid>
              <a:tr h="86409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&lt;button 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data-icon="</a:t>
                      </a:r>
                      <a:r>
                        <a:rPr lang="ko-KR" sz="1400" b="1" kern="0">
                          <a:latin typeface="맑은 고딕"/>
                          <a:ea typeface="맑은 고딕"/>
                          <a:cs typeface="Times New Roman"/>
                        </a:rPr>
                        <a:t>사용자정의 </a:t>
                      </a:r>
                      <a:r>
                        <a:rPr lang="ko-KR" sz="1400" b="1" kern="0" smtClean="0">
                          <a:latin typeface="맑은 고딕"/>
                          <a:ea typeface="맑은 고딕"/>
                          <a:cs typeface="Times New Roman"/>
                        </a:rPr>
                        <a:t>아이콘이름</a:t>
                      </a:r>
                      <a:r>
                        <a:rPr lang="en-US" sz="1400" b="1" kern="0" smtClean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버튼 제목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&lt;/button&gt;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&lt;input type="button" value="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버튼 제목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" 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data-icon="</a:t>
                      </a:r>
                      <a:r>
                        <a:rPr lang="ko-KR" sz="1400" b="1" kern="0">
                          <a:latin typeface="맑은 고딕"/>
                          <a:ea typeface="맑은 고딕"/>
                          <a:cs typeface="Times New Roman"/>
                        </a:rPr>
                        <a:t>사용자정의 아이콘이름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136576" y="4653136"/>
          <a:ext cx="7344816" cy="1656184"/>
        </p:xfrm>
        <a:graphic>
          <a:graphicData uri="http://schemas.openxmlformats.org/drawingml/2006/table">
            <a:tbl>
              <a:tblPr/>
              <a:tblGrid>
                <a:gridCol w="7344816"/>
              </a:tblGrid>
              <a:tr h="1656184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&lt;style&gt;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.ui-icon-</a:t>
                      </a:r>
                      <a:r>
                        <a:rPr lang="ko-KR" sz="1400" b="1" kern="0" smtClean="0">
                          <a:latin typeface="맑은 고딕"/>
                          <a:ea typeface="맑은 고딕"/>
                          <a:cs typeface="Times New Roman"/>
                        </a:rPr>
                        <a:t>사용자정의아이콘이름</a:t>
                      </a:r>
                      <a:r>
                        <a:rPr lang="en-US" altLang="ko-KR" sz="1400" b="1" kern="0" smtClean="0">
                          <a:latin typeface="맑은 고딕"/>
                          <a:ea typeface="맑은 고딕"/>
                          <a:cs typeface="Times New Roman"/>
                        </a:rPr>
                        <a:t>:after</a:t>
                      </a:r>
                      <a:r>
                        <a:rPr lang="ko-KR" sz="1400" kern="0" smtClean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{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	background : url(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아이콘파일경로명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스타일 속성값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	background-size :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아이콘이미지크기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}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&lt;/style&gt;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34668" y="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버튼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p.235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사용자 정의 아이콘 버튼 생성하기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7-7] user-icon-btn.html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7-7)</a:t>
            </a:r>
            <a:endParaRPr lang="ko-KR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60512" y="1556792"/>
          <a:ext cx="8064896" cy="4049712"/>
        </p:xfrm>
        <a:graphic>
          <a:graphicData uri="http://schemas.openxmlformats.org/drawingml/2006/table">
            <a:tbl>
              <a:tblPr/>
              <a:tblGrid>
                <a:gridCol w="4031996"/>
                <a:gridCol w="4032900"/>
              </a:tblGrid>
              <a:tr h="248602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7-7]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사용자 정의 아이콘 버튼 생성하기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/ch07/user-icon-btn.html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639830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&lt;style&gt;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.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ui-icon-</a:t>
                      </a:r>
                      <a:r>
                        <a:rPr lang="en-US" sz="1200" b="1" kern="0" smtClean="0">
                          <a:latin typeface="맑은 고딕"/>
                          <a:ea typeface="맑은 고딕"/>
                          <a:cs typeface="Times New Roman"/>
                        </a:rPr>
                        <a:t>my-icon:after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background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: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url(buttonicon1.png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b="1" kern="0" smtClean="0">
                          <a:latin typeface="맑은 고딕"/>
                          <a:ea typeface="맑은 고딕"/>
                          <a:cs typeface="Times New Roman"/>
                        </a:rPr>
                        <a:t>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background-size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: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18px 18px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}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&lt;/style&gt;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. . .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생략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. . .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"page"&gt;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"header"&gt;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&lt;h1&gt;header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&lt;/h1&gt;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"content" 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&lt;button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data-icon="my-icon"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사용자정의아이콘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1&lt;/button&gt;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&lt;input type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"button" value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사용자정의아이콘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2" data-icon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"my-icon"&gt;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&lt;a href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"#"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"button" data-icon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"my-icon"&gt;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사용자정의아이콘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3&lt;/a&gt;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"footer" data-position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"fixed"&gt;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&lt;h4&gt;footer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&lt;/h4&gt;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34668" y="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버튼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p.235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9218" name="Picture 2" descr="F:\저술개정판_원고\저술2차_최종본(20161223)\그림(수정본)\ch07\_7.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3240" y="3140968"/>
            <a:ext cx="2272832" cy="334307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b="1" smtClean="0"/>
              <a:t>1.4 </a:t>
            </a:r>
            <a:r>
              <a:rPr lang="ko-KR" altLang="ko-KR" b="1" smtClean="0"/>
              <a:t>확장 버튼 종류</a:t>
            </a:r>
            <a:r>
              <a:rPr lang="en-US" altLang="ko-KR" b="1" smtClean="0"/>
              <a:t>(1)</a:t>
            </a:r>
            <a:endParaRPr lang="ko-KR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이미지 버튼</a:t>
            </a:r>
          </a:p>
          <a:p>
            <a:pPr lvl="1"/>
            <a:r>
              <a:rPr lang="ko-KR" altLang="ko-KR" smtClean="0"/>
              <a:t>아이콘이나 문자열 대신에 이미지만으로 버튼</a:t>
            </a:r>
            <a:r>
              <a:rPr lang="en-US" altLang="ko-KR" smtClean="0"/>
              <a:t> </a:t>
            </a:r>
            <a:r>
              <a:rPr lang="ko-KR" altLang="en-US" smtClean="0"/>
              <a:t>생성</a:t>
            </a:r>
            <a:endParaRPr lang="en-US" altLang="ko-KR" smtClean="0"/>
          </a:p>
          <a:p>
            <a:pPr lvl="1"/>
            <a:r>
              <a:rPr lang="en-US" altLang="ko-KR" smtClean="0"/>
              <a:t>&lt;a&gt; </a:t>
            </a:r>
            <a:r>
              <a:rPr lang="ko-KR" altLang="ko-KR" smtClean="0"/>
              <a:t>태그 안에</a:t>
            </a:r>
            <a:r>
              <a:rPr lang="en-US" altLang="ko-KR" smtClean="0"/>
              <a:t> &lt;img&gt; </a:t>
            </a:r>
            <a:r>
              <a:rPr lang="ko-KR" altLang="ko-KR" smtClean="0"/>
              <a:t>태그를 추가하</a:t>
            </a:r>
            <a:endParaRPr lang="en-US" altLang="ko-KR" smtClean="0"/>
          </a:p>
          <a:p>
            <a:pPr lvl="1"/>
            <a:r>
              <a:rPr lang="ko-KR" altLang="ko-KR" smtClean="0"/>
              <a:t>모바일 환경을 고려하여</a:t>
            </a:r>
            <a:r>
              <a:rPr lang="en-US" altLang="ko-KR" smtClean="0"/>
              <a:t> .png </a:t>
            </a:r>
            <a:r>
              <a:rPr lang="ko-KR" altLang="ko-KR" smtClean="0"/>
              <a:t>파일의 경로명을</a:t>
            </a:r>
            <a:r>
              <a:rPr lang="en-US" altLang="ko-KR" smtClean="0"/>
              <a:t> src </a:t>
            </a:r>
            <a:r>
              <a:rPr lang="ko-KR" altLang="ko-KR" smtClean="0"/>
              <a:t>속성값으로 지정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48544" y="2492895"/>
          <a:ext cx="7920880" cy="2988890"/>
        </p:xfrm>
        <a:graphic>
          <a:graphicData uri="http://schemas.openxmlformats.org/drawingml/2006/table">
            <a:tbl>
              <a:tblPr/>
              <a:tblGrid>
                <a:gridCol w="3959997"/>
                <a:gridCol w="3960883"/>
              </a:tblGrid>
              <a:tr h="285060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7-8]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이미지 버튼 생성하기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/ch07/image-btn.html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307228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"page"&gt;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"header"&gt;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&lt;h1&gt;header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&lt;/h1&gt;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"content" 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&lt;button&gt; &lt;img src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"buttonimg.png"&gt; &lt;/button&gt;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input type="image" 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src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"buttonimg.png"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"button"&gt;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a 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href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"#"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"button"&gt;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&lt;img src="buttonimg.png"&gt;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&lt;/a&gt;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a 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href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"#"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"button"&gt;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&lt;img src</a:t>
                      </a:r>
                      <a:r>
                        <a:rPr lang="en-US" sz="1200" b="1" kern="0" smtClean="0">
                          <a:latin typeface="맑은 고딕"/>
                          <a:ea typeface="맑은 고딕"/>
                          <a:cs typeface="Times New Roman"/>
                        </a:rPr>
                        <a:t>=“jqmlogo.png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"&gt;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&lt;/a&gt;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"footer" data-position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"fixed"&gt;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&lt;h4&gt;footer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&lt;/h4&gt;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34668" y="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버튼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p.236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0242" name="Picture 2" descr="F:\저술개정판_원고\저술2차_최종본(20161223)\그림(수정본)\ch07\_7.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1232" y="3573016"/>
            <a:ext cx="1991028" cy="299142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확장 버튼 종류</a:t>
            </a:r>
            <a:r>
              <a:rPr lang="en-US" altLang="ko-KR" b="1" smtClean="0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dirty="0" smtClean="0"/>
              <a:t>버튼 그룹</a:t>
            </a:r>
          </a:p>
          <a:p>
            <a:pPr lvl="1"/>
            <a:r>
              <a:rPr lang="ko-KR" altLang="ko-KR" dirty="0" smtClean="0"/>
              <a:t>버튼들을 하나의 컨트롤처럼 보이도록 묶어서 버튼 그룹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버튼 간의 여백 없이 버튼들을 모아서 표시함으로써 의미적으로 밀접하게 관련된 버튼들을 그룹화할 때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data-role="</a:t>
            </a:r>
            <a:r>
              <a:rPr lang="en-US" altLang="ko-KR" dirty="0" err="1" smtClean="0"/>
              <a:t>controlgroup</a:t>
            </a:r>
            <a:r>
              <a:rPr lang="en-US" altLang="ko-KR" dirty="0" smtClean="0"/>
              <a:t>" </a:t>
            </a:r>
            <a:r>
              <a:rPr lang="ko-KR" altLang="ko-KR" dirty="0" smtClean="0"/>
              <a:t>속성값을 갖는</a:t>
            </a:r>
            <a:r>
              <a:rPr lang="en-US" altLang="ko-KR" dirty="0" smtClean="0"/>
              <a:t> &lt;div&gt; </a:t>
            </a:r>
            <a:r>
              <a:rPr lang="ko-KR" altLang="ko-KR" dirty="0" smtClean="0"/>
              <a:t>태그로 그룹화하고자 하는 버튼들을 감싸면 된다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data-inline="true" </a:t>
            </a:r>
            <a:r>
              <a:rPr lang="ko-KR" altLang="ko-KR" dirty="0" smtClean="0"/>
              <a:t>속성을 갖는 버튼이 여러 개 있을 경우 버튼 그룹으로 그룹화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바람직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ko-KR" dirty="0" smtClean="0"/>
              <a:t>버튼들 기본적으로 세로 방향으로 결합해서 표시</a:t>
            </a:r>
            <a:r>
              <a:rPr lang="en-US" altLang="ko-KR" dirty="0" smtClean="0"/>
              <a:t>(=data-type </a:t>
            </a:r>
            <a:r>
              <a:rPr lang="ko-KR" altLang="ko-KR" dirty="0" smtClean="0"/>
              <a:t>속성값을 </a:t>
            </a:r>
            <a:r>
              <a:rPr lang="en-US" altLang="ko-KR" dirty="0" smtClean="0"/>
              <a:t>'vertical'</a:t>
            </a:r>
            <a:r>
              <a:rPr lang="ko-KR" altLang="ko-KR" dirty="0" smtClean="0"/>
              <a:t> 설정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ko-KR" dirty="0" smtClean="0"/>
              <a:t>버튼들 가로 방향으로 나열하고 싶다면</a:t>
            </a:r>
            <a:r>
              <a:rPr lang="en-US" altLang="ko-KR" dirty="0" smtClean="0"/>
              <a:t> data-type </a:t>
            </a:r>
            <a:r>
              <a:rPr lang="ko-KR" altLang="ko-KR" dirty="0" smtClean="0"/>
              <a:t>속성값으로 </a:t>
            </a:r>
            <a:r>
              <a:rPr lang="en-US" altLang="ko-KR" dirty="0" smtClean="0"/>
              <a:t>'horizontal'</a:t>
            </a:r>
            <a:r>
              <a:rPr lang="ko-KR" altLang="ko-KR" dirty="0" smtClean="0"/>
              <a:t>을 지정</a:t>
            </a:r>
            <a:r>
              <a:rPr lang="en-US" altLang="ko-KR" dirty="0" smtClean="0"/>
              <a:t> </a:t>
            </a:r>
            <a:endParaRPr lang="ko-KR" altLang="ko-KR" dirty="0" smtClean="0"/>
          </a:p>
          <a:p>
            <a:pPr lvl="1"/>
            <a:endParaRPr lang="ko-KR" altLang="ko-KR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36577" y="3429000"/>
          <a:ext cx="5616624" cy="1008112"/>
        </p:xfrm>
        <a:graphic>
          <a:graphicData uri="http://schemas.openxmlformats.org/drawingml/2006/table">
            <a:tbl>
              <a:tblPr/>
              <a:tblGrid>
                <a:gridCol w="5616624"/>
              </a:tblGrid>
              <a:tr h="100811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&lt;div 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data-role="controlgroup"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&gt; 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. . .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버튼 생성 태그들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. . 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136576" y="5445224"/>
          <a:ext cx="5688632" cy="504056"/>
        </p:xfrm>
        <a:graphic>
          <a:graphicData uri="http://schemas.openxmlformats.org/drawingml/2006/table">
            <a:tbl>
              <a:tblPr/>
              <a:tblGrid>
                <a:gridCol w="5688632"/>
              </a:tblGrid>
              <a:tr h="50405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&lt;div data-role="controlgroup" 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data-type="horizontal"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&gt; &lt;/div&gt;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34668" y="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버튼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p.238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버튼 그룹 생성하기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7-9] btn-group.html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7-9)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04528" y="1412776"/>
          <a:ext cx="6696744" cy="4083015"/>
        </p:xfrm>
        <a:graphic>
          <a:graphicData uri="http://schemas.openxmlformats.org/drawingml/2006/table">
            <a:tbl>
              <a:tblPr/>
              <a:tblGrid>
                <a:gridCol w="3347997"/>
                <a:gridCol w="3348747"/>
              </a:tblGrid>
              <a:tr h="281905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7-9]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버튼 그룹 생성하기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/ch07/btn-group.html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606527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"page"&gt;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"header"&gt;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&lt;h1&gt;header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&lt;/h1&gt;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"content"&gt;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="controlgroup"&gt;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	&lt;a href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"#"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"button"&gt;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버튼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1&lt;/a&gt;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	&lt;a href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"#"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"button"&gt;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버튼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2&lt;/a&gt;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	&lt;a href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"#"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"button"&gt;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버튼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3&lt;/a&gt;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"controlgroup"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data-type="horizontal"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	&lt;a href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"#"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"button"&gt;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버튼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1&lt;/a&gt;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	&lt;a href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"#"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"button"&gt;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버튼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2&lt;/a&gt;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	&lt;a href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"#"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"button"&gt;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버튼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3&lt;/a&gt;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"footer" data-position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"fixed"&gt;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&lt;h4&gt;footer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&lt;/h4&gt;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34668" y="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버튼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p.238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1266" name="Picture 2" descr="F:\저술개정판_원고\저술2차_최종본(20161223)\그림(수정본)\ch07\_7.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7096" y="2708920"/>
            <a:ext cx="2249259" cy="345013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모바일웹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웹앱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하이브리드앱</a:t>
            </a:r>
            <a:r>
              <a:rPr lang="ko-KR" altLang="en-US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 입문</a:t>
            </a:r>
            <a:endParaRPr lang="ko-KR" altLang="en-US" sz="2000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992560" y="3356992"/>
            <a:ext cx="7921650" cy="1252538"/>
          </a:xfrm>
          <a:prstGeom prst="rect">
            <a:avLst/>
          </a:prstGeom>
          <a:noFill/>
          <a:ln w="4191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&gt;&gt; </a:t>
            </a: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학습목표 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&lt;&lt;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기본 버튼 유형과 확장 버튼 유형 등 다양한 버튼의 종류와 생성 방법을 알아본다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다양한 리스튜뷰의 개념과 생성 방법을 살펴본다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리스트뷰의 추가 요소를 이해하고 속성 설정 방법을 알아본다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제이쿼리 모바일 위젯 활용 방법을 알아본다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90988" y="1703710"/>
            <a:ext cx="24064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버튼 </a:t>
            </a:r>
          </a:p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리스트뷰 기초</a:t>
            </a:r>
          </a:p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리스트뷰 고급</a:t>
            </a:r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제이쿼리 모바일 위젯</a:t>
            </a:r>
          </a:p>
          <a:p>
            <a:pPr algn="r"/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요약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확장 버튼 종류</a:t>
            </a:r>
            <a:r>
              <a:rPr lang="en-US" altLang="ko-KR" b="1" smtClean="0"/>
              <a:t>(3)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버튼 테마</a:t>
            </a:r>
          </a:p>
          <a:p>
            <a:pPr lvl="1"/>
            <a:r>
              <a:rPr lang="ko-KR" altLang="ko-KR" smtClean="0"/>
              <a:t>스타일 기본 테마는</a:t>
            </a:r>
            <a:r>
              <a:rPr lang="en-US" altLang="ko-KR" smtClean="0"/>
              <a:t> a~e</a:t>
            </a:r>
            <a:r>
              <a:rPr lang="ko-KR" altLang="ko-KR" smtClean="0"/>
              <a:t>까지</a:t>
            </a:r>
            <a:r>
              <a:rPr lang="en-US" altLang="ko-KR" smtClean="0"/>
              <a:t> 5</a:t>
            </a:r>
            <a:r>
              <a:rPr lang="ko-KR" altLang="ko-KR" smtClean="0"/>
              <a:t>가지 종류</a:t>
            </a:r>
            <a:endParaRPr lang="en-US" altLang="ko-KR" smtClean="0"/>
          </a:p>
          <a:p>
            <a:pPr lvl="1"/>
            <a:r>
              <a:rPr lang="ko-KR" altLang="ko-KR" smtClean="0"/>
              <a:t>버튼도 다른 화면 요소들처럼 상위 컨테이너의 테마를 상속받</a:t>
            </a:r>
            <a:r>
              <a:rPr lang="ko-KR" altLang="en-US" smtClean="0"/>
              <a:t>음</a:t>
            </a:r>
            <a:endParaRPr lang="en-US" altLang="ko-KR" smtClean="0"/>
          </a:p>
          <a:p>
            <a:pPr lvl="1"/>
            <a:r>
              <a:rPr lang="ko-KR" altLang="en-US" smtClean="0"/>
              <a:t>버</a:t>
            </a:r>
            <a:r>
              <a:rPr lang="ko-KR" altLang="ko-KR" smtClean="0"/>
              <a:t>튼마다</a:t>
            </a:r>
            <a:r>
              <a:rPr lang="en-US" altLang="ko-KR" smtClean="0"/>
              <a:t> data-theme </a:t>
            </a:r>
            <a:r>
              <a:rPr lang="ko-KR" altLang="ko-KR" smtClean="0"/>
              <a:t>속성값을 설정함으로써 각 버튼의 테마 변경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7-10] btn-theme.html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7-10)</a:t>
            </a:r>
            <a:endParaRPr lang="ko-KR" altLang="ko-KR" smtClean="0"/>
          </a:p>
          <a:p>
            <a:pPr lvl="1"/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36576" y="2420888"/>
          <a:ext cx="5671185" cy="509270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&lt;button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data-theme="</a:t>
                      </a:r>
                      <a:r>
                        <a:rPr lang="ko-KR" sz="1200" b="1" kern="0">
                          <a:latin typeface="맑은 고딕"/>
                          <a:ea typeface="맑은 고딕"/>
                          <a:cs typeface="Times New Roman"/>
                        </a:rPr>
                        <a:t>버튼테마이름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&gt;&lt;/button&gt;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&lt;input type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"button" value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 "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data-theme="</a:t>
                      </a:r>
                      <a:r>
                        <a:rPr lang="ko-KR" sz="1200" b="1" kern="0">
                          <a:latin typeface="맑은 고딕"/>
                          <a:ea typeface="맑은 고딕"/>
                          <a:cs typeface="Times New Roman"/>
                        </a:rPr>
                        <a:t>버튼테마이름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704528" y="3356992"/>
          <a:ext cx="6768752" cy="3198169"/>
        </p:xfrm>
        <a:graphic>
          <a:graphicData uri="http://schemas.openxmlformats.org/drawingml/2006/table">
            <a:tbl>
              <a:tblPr/>
              <a:tblGrid>
                <a:gridCol w="3383997"/>
                <a:gridCol w="3384755"/>
              </a:tblGrid>
              <a:tr h="297654">
                <a:tc>
                  <a:txBody>
                    <a:bodyPr/>
                    <a:lstStyle/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7-10]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버튼 테마 적용하기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/ch07/btn-theme.html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900515">
                <a:tc gridSpan="2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"page"&gt;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"header"&gt;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&lt;h1&gt;header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&lt;/h1&gt;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"content"&gt;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&lt;button&gt;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버튼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1(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기본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)&lt;/button&gt;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&lt;button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data-theme="a"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버튼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2(a-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테마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)&lt;/button&gt;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&lt;input type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"button" value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버튼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3(b-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테마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)" data-theme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"b"&gt;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&lt;a href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"#"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"button" data-theme</a:t>
                      </a:r>
                      <a:r>
                        <a:rPr lang="en-US" sz="1200" b="1" kern="0" smtClea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“b"&gt;</a:t>
                      </a:r>
                      <a:r>
                        <a:rPr lang="ko-KR" sz="1200" kern="0" smtClean="0">
                          <a:latin typeface="맑은 고딕"/>
                          <a:ea typeface="맑은 고딕"/>
                          <a:cs typeface="Times New Roman"/>
                        </a:rPr>
                        <a:t>버튼</a:t>
                      </a:r>
                      <a:r>
                        <a:rPr lang="en-US" altLang="ko-KR" sz="1200" kern="0" smtClean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(b-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테마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)&lt;/a&gt;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"footer" data-position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"fixed"&gt;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&lt;h4&gt;footer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&lt;/h4&gt;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34668" y="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버튼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p.239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2290" name="Picture 2" descr="F:\저술개정판_원고\저술2차_최종본(20161223)\그림(수정본)\ch07\_7.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89304" y="3429000"/>
            <a:ext cx="2014537" cy="309009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2.1 </a:t>
            </a:r>
            <a:r>
              <a:rPr lang="ko-KR" altLang="ko-KR" b="1" smtClean="0"/>
              <a:t>기본 리스트뷰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리스트뷰</a:t>
            </a:r>
            <a:r>
              <a:rPr lang="en-US" altLang="ko-KR" smtClean="0"/>
              <a:t>(listview)</a:t>
            </a:r>
          </a:p>
          <a:p>
            <a:pPr lvl="1"/>
            <a:r>
              <a:rPr lang="ko-KR" altLang="ko-KR" smtClean="0"/>
              <a:t>여러 리스트들 즉</a:t>
            </a:r>
            <a:r>
              <a:rPr lang="en-US" altLang="ko-KR" smtClean="0"/>
              <a:t>, </a:t>
            </a:r>
            <a:r>
              <a:rPr lang="ko-KR" altLang="ko-KR" smtClean="0"/>
              <a:t>목록들을 모아 간결한 형태로 화면에 표시</a:t>
            </a:r>
            <a:endParaRPr lang="en-US" altLang="ko-KR" smtClean="0"/>
          </a:p>
          <a:p>
            <a:pPr lvl="1"/>
            <a:r>
              <a:rPr lang="ko-KR" altLang="ko-KR" smtClean="0"/>
              <a:t>설정된 링크를 따라 페이지로 이동되거나 항목에 대한 상세 정보를 확인할 수 있</a:t>
            </a:r>
            <a:r>
              <a:rPr lang="ko-KR" altLang="en-US" smtClean="0"/>
              <a:t>음</a:t>
            </a:r>
            <a:r>
              <a:rPr lang="en-US" altLang="ko-KR" smtClean="0"/>
              <a:t> </a:t>
            </a:r>
            <a:endParaRPr lang="ko-KR" altLang="ko-KR" smtClean="0"/>
          </a:p>
          <a:p>
            <a:pPr lvl="1"/>
            <a:r>
              <a:rPr lang="ko-KR" altLang="ko-KR" smtClean="0"/>
              <a:t>제이쿼리 모바일에서는 다양한 스타일의 리스트뷰를 쉽고 빠르게 생성할 수 있으므로 대표적인 브라우징 요소로 많이 사용</a:t>
            </a:r>
            <a:endParaRPr lang="en-US" altLang="ko-KR" smtClean="0"/>
          </a:p>
          <a:p>
            <a:pPr lvl="1"/>
            <a:r>
              <a:rPr lang="ko-KR" altLang="ko-KR" smtClean="0"/>
              <a:t>제이쿼리 모바일 페이지들은 대부분 리스트뷰 기반의 레이아웃을 갖</a:t>
            </a:r>
            <a:r>
              <a:rPr lang="ko-KR" altLang="en-US" smtClean="0"/>
              <a:t>음</a:t>
            </a:r>
            <a:endParaRPr lang="en-US" altLang="ko-KR" smtClean="0"/>
          </a:p>
          <a:p>
            <a:pPr lvl="1"/>
            <a:r>
              <a:rPr lang="ko-KR" altLang="ko-KR" smtClean="0"/>
              <a:t>제한된 화면 공간에 필요한 정보만을 요약·제공할 때 매우 효과적</a:t>
            </a:r>
            <a:endParaRPr lang="en-US" altLang="ko-KR" smtClean="0"/>
          </a:p>
          <a:p>
            <a:r>
              <a:rPr lang="ko-KR" altLang="ko-KR" smtClean="0"/>
              <a:t>정보 유형이나 활용 목적에 따라 다양한 종류의 리스트뷰를 선택 사용</a:t>
            </a:r>
            <a:endParaRPr lang="en-US" altLang="ko-KR" smtClean="0"/>
          </a:p>
          <a:p>
            <a:pPr lvl="1"/>
            <a:r>
              <a:rPr lang="ko-KR" altLang="ko-KR" smtClean="0"/>
              <a:t>기본 리스트</a:t>
            </a:r>
            <a:r>
              <a:rPr lang="en-US" altLang="ko-KR" smtClean="0"/>
              <a:t>,</a:t>
            </a:r>
            <a:r>
              <a:rPr lang="ko-KR" altLang="ko-KR" smtClean="0"/>
              <a:t> 숫자 리스트</a:t>
            </a:r>
            <a:r>
              <a:rPr lang="en-US" altLang="ko-KR" smtClean="0"/>
              <a:t>, </a:t>
            </a:r>
            <a:r>
              <a:rPr lang="ko-KR" altLang="ko-KR" smtClean="0"/>
              <a:t>중첩 리스트</a:t>
            </a:r>
            <a:r>
              <a:rPr lang="en-US" altLang="ko-KR" smtClean="0"/>
              <a:t>, </a:t>
            </a:r>
            <a:r>
              <a:rPr lang="ko-KR" altLang="ko-KR" smtClean="0"/>
              <a:t>분할 리스트</a:t>
            </a:r>
            <a:r>
              <a:rPr lang="en-US" altLang="ko-KR" smtClean="0"/>
              <a:t>, </a:t>
            </a:r>
            <a:r>
              <a:rPr lang="ko-KR" altLang="ko-KR" smtClean="0"/>
              <a:t>썸네일 리스트</a:t>
            </a:r>
            <a:r>
              <a:rPr lang="en-US" altLang="ko-KR" smtClean="0"/>
              <a:t>, </a:t>
            </a:r>
            <a:r>
              <a:rPr lang="ko-KR" altLang="ko-KR" smtClean="0"/>
              <a:t>아이콘 리스트 등</a:t>
            </a:r>
            <a:endParaRPr lang="en-US" altLang="ko-KR" smtClean="0"/>
          </a:p>
          <a:p>
            <a:r>
              <a:rPr lang="ko-KR" altLang="ko-KR" smtClean="0"/>
              <a:t>기본 리스트뷰</a:t>
            </a:r>
            <a:r>
              <a:rPr lang="en-US" altLang="ko-KR" smtClean="0"/>
              <a:t>(basic listview)</a:t>
            </a:r>
          </a:p>
          <a:p>
            <a:pPr lvl="1"/>
            <a:r>
              <a:rPr lang="en-US" altLang="ko-KR" smtClean="0"/>
              <a:t>'</a:t>
            </a:r>
            <a:r>
              <a:rPr lang="ko-KR" altLang="ko-KR" smtClean="0"/>
              <a:t>읽기전용 리스트뷰</a:t>
            </a:r>
            <a:r>
              <a:rPr lang="en-US" altLang="ko-KR" smtClean="0"/>
              <a:t>’</a:t>
            </a:r>
          </a:p>
          <a:p>
            <a:pPr lvl="1"/>
            <a:r>
              <a:rPr lang="ko-KR" altLang="ko-KR" smtClean="0"/>
              <a:t>여러 항목들을 모아 화면에 세로로 나열</a:t>
            </a:r>
            <a:r>
              <a:rPr lang="en-US" altLang="ko-KR" smtClean="0"/>
              <a:t>, </a:t>
            </a:r>
            <a:r>
              <a:rPr lang="ko-KR" altLang="ko-KR" smtClean="0"/>
              <a:t>연결된 링크 </a:t>
            </a:r>
            <a:r>
              <a:rPr lang="ko-KR" altLang="en-US" smtClean="0"/>
              <a:t>없음</a:t>
            </a:r>
            <a:endParaRPr lang="en-US" altLang="ko-KR" smtClean="0"/>
          </a:p>
          <a:p>
            <a:pPr lvl="1"/>
            <a:r>
              <a:rPr lang="ko-KR" altLang="ko-KR" smtClean="0"/>
              <a:t>태그 </a:t>
            </a:r>
            <a:r>
              <a:rPr lang="en-US" altLang="ko-KR" smtClean="0"/>
              <a:t>'ul‘,</a:t>
            </a:r>
            <a:r>
              <a:rPr lang="ko-KR" altLang="ko-KR" smtClean="0"/>
              <a:t> </a:t>
            </a:r>
            <a:r>
              <a:rPr lang="en-US" altLang="ko-KR" smtClean="0"/>
              <a:t>'ol‘ </a:t>
            </a:r>
            <a:r>
              <a:rPr lang="ko-KR" altLang="ko-KR" smtClean="0"/>
              <a:t>안에</a:t>
            </a:r>
            <a:r>
              <a:rPr lang="en-US" altLang="ko-KR" smtClean="0"/>
              <a:t> data-role </a:t>
            </a:r>
            <a:r>
              <a:rPr lang="ko-KR" altLang="ko-KR" smtClean="0"/>
              <a:t>속성값으로 </a:t>
            </a:r>
            <a:r>
              <a:rPr lang="en-US" altLang="ko-KR" smtClean="0"/>
              <a:t>'listview'</a:t>
            </a:r>
            <a:r>
              <a:rPr lang="ko-KR" altLang="ko-KR" smtClean="0"/>
              <a:t>를 </a:t>
            </a:r>
            <a:r>
              <a:rPr lang="ko-KR" altLang="en-US" smtClean="0"/>
              <a:t>설정</a:t>
            </a:r>
            <a:endParaRPr lang="ko-KR" altLang="ko-KR" smtClean="0"/>
          </a:p>
          <a:p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352600" y="5517232"/>
          <a:ext cx="5671185" cy="996950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ul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data-role="listview"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&lt;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li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항목 이름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&lt;/li&gt;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. . .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항목 정의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. . .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&lt;/ul&gt;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93843" y="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리스트뷰 기초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p.241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리스트뷰 생성하기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7-11] listview.html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7-11)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88504" y="1484785"/>
          <a:ext cx="5671185" cy="3540378"/>
        </p:xfrm>
        <a:graphic>
          <a:graphicData uri="http://schemas.openxmlformats.org/drawingml/2006/table">
            <a:tbl>
              <a:tblPr/>
              <a:tblGrid>
                <a:gridCol w="2835275"/>
                <a:gridCol w="2835910"/>
              </a:tblGrid>
              <a:tr h="287908">
                <a:tc>
                  <a:txBody>
                    <a:bodyPr/>
                    <a:lstStyle/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7-11]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리스트뷰 생성하기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/ch07/listview.html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61315">
                <a:tc gridSpan="2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"page"&gt;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	&lt;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"header"&gt;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&lt;h1&gt;header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&lt;/h1&gt;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"content"&gt;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&lt;p&gt;content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&lt;/p&gt;&lt;br/&gt;	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ul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 data-role="listview"&gt;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&lt;li&gt;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기본리스트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1&lt;/li&gt;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&lt;li&gt;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기본리스트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2&lt;/li&gt;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&lt;li&gt;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기본리스트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3&lt;/li&gt;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&lt;li&gt;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기본리스트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4&lt;/li&gt;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&lt;/ul&gt;		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"footer" data-position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"fixed"&gt;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&lt;h4&gt;footer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&lt;/h4&gt;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493843" y="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리스트뷰 기초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p.241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3316" name="Picture 4" descr="F:\저술개정판_원고\저술2차_최종본(20161223)\그림(수정본)\ch07\_7.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37176" y="1772816"/>
            <a:ext cx="2193627" cy="324001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2.2 </a:t>
            </a:r>
            <a:r>
              <a:rPr lang="ko-KR" altLang="ko-KR" b="1" smtClean="0"/>
              <a:t>연결 리스트뷰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연결 리스트뷰</a:t>
            </a:r>
            <a:r>
              <a:rPr lang="en-US" altLang="ko-KR" smtClean="0"/>
              <a:t>(linked listview)</a:t>
            </a:r>
          </a:p>
          <a:p>
            <a:pPr lvl="1"/>
            <a:r>
              <a:rPr lang="ko-KR" altLang="ko-KR" smtClean="0"/>
              <a:t>항목 선택이 가능</a:t>
            </a:r>
            <a:endParaRPr lang="en-US" altLang="ko-KR" smtClean="0"/>
          </a:p>
          <a:p>
            <a:pPr lvl="1"/>
            <a:r>
              <a:rPr lang="ko-KR" altLang="ko-KR" smtClean="0"/>
              <a:t>기본 리스트뷰의 각 항목에 링크 정보를 추가</a:t>
            </a:r>
            <a:r>
              <a:rPr lang="en-US" altLang="ko-KR" smtClean="0"/>
              <a:t>(</a:t>
            </a:r>
            <a:r>
              <a:rPr lang="ko-KR" altLang="ko-KR" smtClean="0"/>
              <a:t>각 항목에 오른쪽 화살표</a:t>
            </a:r>
            <a:r>
              <a:rPr lang="en-US" altLang="ko-KR" smtClean="0"/>
              <a:t> </a:t>
            </a:r>
            <a:r>
              <a:rPr lang="ko-KR" altLang="en-US" smtClean="0"/>
              <a:t>아이콘이</a:t>
            </a:r>
            <a:r>
              <a:rPr lang="ko-KR" altLang="ko-KR" smtClean="0"/>
              <a:t> 추가</a:t>
            </a:r>
            <a:r>
              <a:rPr lang="en-US" altLang="ko-KR" smtClean="0"/>
              <a:t>)</a:t>
            </a:r>
          </a:p>
          <a:p>
            <a:pPr lvl="1"/>
            <a:r>
              <a:rPr lang="ko-KR" altLang="ko-KR" smtClean="0"/>
              <a:t>링크를 통해 특정 페이지 이동을 안내</a:t>
            </a:r>
            <a:r>
              <a:rPr lang="en-US" altLang="ko-KR" smtClean="0"/>
              <a:t>,</a:t>
            </a:r>
            <a:r>
              <a:rPr lang="ko-KR" altLang="ko-KR" smtClean="0"/>
              <a:t> 다른 하위 리스트뷰를 연결하기 위해 사용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ko-KR" smtClean="0"/>
              <a:t>링크를 포함할 경우</a:t>
            </a:r>
            <a:r>
              <a:rPr lang="en-US" altLang="ko-KR" smtClean="0"/>
              <a:t>, </a:t>
            </a:r>
            <a:r>
              <a:rPr lang="ko-KR" altLang="ko-KR" smtClean="0"/>
              <a:t>항목 버튼의 간격도 조금 넓어지면서 </a:t>
            </a:r>
            <a:r>
              <a:rPr lang="en-US" altLang="ko-KR" smtClean="0"/>
              <a:t>'</a:t>
            </a:r>
            <a:r>
              <a:rPr lang="ko-KR" altLang="ko-KR" smtClean="0"/>
              <a:t>오른쪽 화살표</a:t>
            </a:r>
            <a:r>
              <a:rPr lang="en-US" altLang="ko-KR" smtClean="0"/>
              <a:t>' </a:t>
            </a:r>
            <a:r>
              <a:rPr lang="ko-KR" altLang="ko-KR" smtClean="0"/>
              <a:t>아이콘이 버튼 오른쪽에 자동으로 추가</a:t>
            </a:r>
            <a:r>
              <a:rPr lang="ko-KR" altLang="en-US" smtClean="0"/>
              <a:t>됨</a:t>
            </a:r>
            <a:endParaRPr lang="en-US" altLang="ko-KR" smtClean="0"/>
          </a:p>
          <a:p>
            <a:pPr lvl="1"/>
            <a:r>
              <a:rPr lang="ko-KR" altLang="ko-KR" smtClean="0"/>
              <a:t>각 항목들을 선택하면 </a:t>
            </a:r>
            <a:r>
              <a:rPr lang="en-US" altLang="ko-KR" smtClean="0"/>
              <a:t>href </a:t>
            </a:r>
            <a:r>
              <a:rPr lang="ko-KR" altLang="ko-KR" smtClean="0"/>
              <a:t>속성값을 참조하여 해당 페이지를 불러</a:t>
            </a:r>
            <a:r>
              <a:rPr lang="ko-KR" altLang="en-US" smtClean="0"/>
              <a:t>옴</a:t>
            </a:r>
            <a:r>
              <a:rPr lang="en-US" altLang="ko-KR" smtClean="0"/>
              <a:t> 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64568" y="2492896"/>
          <a:ext cx="5688632" cy="1224136"/>
        </p:xfrm>
        <a:graphic>
          <a:graphicData uri="http://schemas.openxmlformats.org/drawingml/2006/table">
            <a:tbl>
              <a:tblPr/>
              <a:tblGrid>
                <a:gridCol w="5688632"/>
              </a:tblGrid>
              <a:tr h="122413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&lt;ul 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data-role="listview"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&lt;li&gt;&lt;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a href="#"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항목이름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&lt;/a&gt;&lt;/li&gt;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. . .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항목 정의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. . .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&lt;/ul&gt;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60179" y="0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리스트뷰 기초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p.242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연결 리스트뷰 생성하기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7-12] linked-listview.html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7-12)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60512" y="1484785"/>
          <a:ext cx="7560840" cy="3559985"/>
        </p:xfrm>
        <a:graphic>
          <a:graphicData uri="http://schemas.openxmlformats.org/drawingml/2006/table">
            <a:tbl>
              <a:tblPr/>
              <a:tblGrid>
                <a:gridCol w="3779997"/>
                <a:gridCol w="3780843"/>
              </a:tblGrid>
              <a:tr h="307515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7-12]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연결 리스트뷰 생성하기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/ch07/linked-listview.html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148869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"page"&gt;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"header"&gt;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&lt;h1&gt;header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&lt;/h1&gt;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"content"&gt;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&lt;p&gt;content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&lt;/p&gt;&lt;br/&gt;		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&lt;ul data-role="listview"&gt;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	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&lt;li&gt;&lt;a href="#"&gt;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리스트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1&lt;/a&gt;&lt;/li&gt;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	&lt;li&gt;&lt;a href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"#"&gt;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리스트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2&lt;/a&gt;&lt;/li&gt;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	&lt;li&gt;&lt;a href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"#"&gt;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리스트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3&lt;/a&gt;&lt;/li&gt;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	&lt;li&gt;&lt;a href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"#"&gt;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리스트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4 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리스트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4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리스트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4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리스트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4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리스트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4&lt;/a&gt;&lt;/li&gt;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&lt;/ul&gt;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"footer" data-position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"fixed"&gt;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&lt;h4&gt;footer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&lt;/h4&gt;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460179" y="0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리스트뷰 기초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p.243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4338" name="Picture 2" descr="F:\저술개정판_원고\저술2차_최종본(20161223)\그림(수정본)\ch07\_7.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57256" y="2996952"/>
            <a:ext cx="2096122" cy="309599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2.3 </a:t>
            </a:r>
            <a:r>
              <a:rPr lang="ko-KR" altLang="ko-KR" b="1" smtClean="0"/>
              <a:t>순서 리스트뷰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순서 리스트뷰</a:t>
            </a:r>
            <a:endParaRPr lang="en-US" altLang="ko-KR" smtClean="0"/>
          </a:p>
          <a:p>
            <a:pPr lvl="1"/>
            <a:r>
              <a:rPr lang="ko-KR" altLang="ko-KR" smtClean="0"/>
              <a:t>자동으로 항목마다 번호가 앞에 표시되는 리스트뷰</a:t>
            </a:r>
            <a:endParaRPr lang="en-US" altLang="ko-KR" smtClean="0"/>
          </a:p>
          <a:p>
            <a:pPr lvl="1"/>
            <a:r>
              <a:rPr lang="en-US" altLang="ko-KR" smtClean="0"/>
              <a:t>&lt;ol&gt; </a:t>
            </a:r>
            <a:r>
              <a:rPr lang="ko-KR" altLang="ko-KR" smtClean="0"/>
              <a:t>태그 안에</a:t>
            </a:r>
            <a:r>
              <a:rPr lang="en-US" altLang="ko-KR" smtClean="0"/>
              <a:t> data-role </a:t>
            </a:r>
            <a:r>
              <a:rPr lang="ko-KR" altLang="ko-KR" smtClean="0"/>
              <a:t>속성값으로 </a:t>
            </a:r>
            <a:r>
              <a:rPr lang="en-US" altLang="ko-KR" smtClean="0"/>
              <a:t>'listview'</a:t>
            </a:r>
            <a:r>
              <a:rPr lang="ko-KR" altLang="ko-KR" smtClean="0"/>
              <a:t>를 설정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7-13] ordered-listview.html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7-13)	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92560" y="2060848"/>
          <a:ext cx="5671185" cy="875030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ol data-role="listview"&gt;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&lt;li&gt;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항목 이름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&lt;/li&gt;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. . .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항목 정의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. . .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&lt;/ol&gt;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37999" y="3388062"/>
          <a:ext cx="5671185" cy="3281298"/>
        </p:xfrm>
        <a:graphic>
          <a:graphicData uri="http://schemas.openxmlformats.org/drawingml/2006/table">
            <a:tbl>
              <a:tblPr/>
              <a:tblGrid>
                <a:gridCol w="2835275"/>
                <a:gridCol w="2835910"/>
              </a:tblGrid>
              <a:tr h="287908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1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100" b="1" kern="100" smtClean="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7-13] </a:t>
                      </a:r>
                      <a:r>
                        <a:rPr lang="ko-KR" sz="11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순서 리스트뷰 생성하기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/ch07/ordered-listview.html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61315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&lt;div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"page"&gt;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"header"&gt;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&lt;h1&gt;header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&lt;/h1&gt;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"content"&gt;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&lt;p&gt;content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&lt;/p&gt;&lt;br/&gt;				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ol data-role="listview"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 data-theme="d"&gt;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&lt;li&gt;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순서리스트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1&lt;/li&gt;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&lt;li&gt;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순서리스트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2&lt;/li&gt;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&lt;li&gt;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순서리스트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3&lt;/li&gt;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&lt;li&gt;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순서리스트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4&lt;/li&gt;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&lt;/ol&gt;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"footer" data-position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"fixed"&gt;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&lt;h4&gt;footer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&lt;/h4&gt;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60179" y="0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리스트뷰 기초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p.244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5362" name="Picture 2" descr="F:\저술개정판_원고\저술2차_최종본(20161223)\그림(수정본)\ch07\_7.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9224" y="3429000"/>
            <a:ext cx="2144875" cy="316800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2.4 </a:t>
            </a:r>
            <a:r>
              <a:rPr lang="ko-KR" altLang="ko-KR" b="1" smtClean="0"/>
              <a:t>인셋 리스트뷰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인셋 리스트뷰</a:t>
            </a:r>
            <a:r>
              <a:rPr lang="en-US" altLang="ko-KR" smtClean="0"/>
              <a:t>(inset listview)</a:t>
            </a:r>
          </a:p>
          <a:p>
            <a:pPr lvl="1"/>
            <a:r>
              <a:rPr lang="ko-KR" altLang="ko-KR" smtClean="0"/>
              <a:t>콘텐츠 영역 안에 둥근 사각형 모양의 내부 블록을 형성하고 그 안에 리스트뷰를 표시</a:t>
            </a:r>
            <a:endParaRPr lang="en-US" altLang="ko-KR" smtClean="0"/>
          </a:p>
          <a:p>
            <a:pPr lvl="1"/>
            <a:r>
              <a:rPr lang="en-US" altLang="ko-KR" smtClean="0"/>
              <a:t>'</a:t>
            </a:r>
            <a:r>
              <a:rPr lang="ko-KR" altLang="ko-KR" smtClean="0"/>
              <a:t>둥근 리스트뷰</a:t>
            </a:r>
            <a:r>
              <a:rPr lang="en-US" altLang="ko-KR" smtClean="0"/>
              <a:t>‘</a:t>
            </a:r>
          </a:p>
          <a:p>
            <a:pPr lvl="1"/>
            <a:r>
              <a:rPr lang="en-US" altLang="ko-KR" smtClean="0"/>
              <a:t>&lt;ul&gt; </a:t>
            </a:r>
            <a:r>
              <a:rPr lang="ko-KR" altLang="ko-KR" smtClean="0"/>
              <a:t>안에</a:t>
            </a:r>
            <a:r>
              <a:rPr lang="en-US" altLang="ko-KR" smtClean="0"/>
              <a:t> data-inset </a:t>
            </a:r>
            <a:r>
              <a:rPr lang="ko-KR" altLang="ko-KR" smtClean="0"/>
              <a:t>속성값을 </a:t>
            </a:r>
            <a:r>
              <a:rPr lang="en-US" altLang="ko-KR" smtClean="0"/>
              <a:t>'true'</a:t>
            </a:r>
            <a:r>
              <a:rPr lang="ko-KR" altLang="ko-KR" smtClean="0"/>
              <a:t>로 설정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7-14] inset-listview.html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7-14)</a:t>
            </a:r>
            <a:endParaRPr lang="ko-KR" altLang="ko-KR" smtClean="0"/>
          </a:p>
          <a:p>
            <a:pPr lvl="1"/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08584" y="2420888"/>
          <a:ext cx="5671185" cy="361315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&lt;ul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"listview"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data-inset="true"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154023" y="3429001"/>
          <a:ext cx="5671185" cy="3281298"/>
        </p:xfrm>
        <a:graphic>
          <a:graphicData uri="http://schemas.openxmlformats.org/drawingml/2006/table">
            <a:tbl>
              <a:tblPr/>
              <a:tblGrid>
                <a:gridCol w="2835275"/>
                <a:gridCol w="2835910"/>
              </a:tblGrid>
              <a:tr h="287908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1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100" b="1" kern="100" smtClean="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7-14] </a:t>
                      </a:r>
                      <a:r>
                        <a:rPr lang="ko-KR" sz="11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인셋 리스트뷰 생성하기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/ch07/inset-listview.html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61315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"page"&gt;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&lt;div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"header"&gt;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&lt;h1&gt;header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&lt;/h1&gt;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&lt;div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"content"&gt;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&lt;p&gt;content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&lt;/p&gt;			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&lt;ul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"listview" 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data-inset="true"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	&lt;li&gt;&lt;a href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"#"&gt;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리스트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1&lt;/a&gt;&lt;/li&gt;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	&lt;li&gt;&lt;a href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"#"&gt;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리스트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2&lt;/a&gt;&lt;/li&gt;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	&lt;li&gt;&lt;a href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"#"&gt;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리스트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3&lt;/a&gt;&lt;/li&gt;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	&lt;li data-theme</a:t>
                      </a:r>
                      <a:r>
                        <a:rPr lang="en-US" sz="1100" kern="0" smtClean="0">
                          <a:latin typeface="맑은 고딕"/>
                          <a:ea typeface="맑은 고딕"/>
                          <a:cs typeface="Times New Roman"/>
                        </a:rPr>
                        <a:t>=“b"&gt;&lt;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a href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"#"&gt;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리스트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4&lt;/a&gt;&lt;/li&gt;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&lt;/ul&gt;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&lt;div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"footer" data-position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"fixed"&gt;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&lt;h4&gt;footer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&lt;/h4&gt;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60179" y="0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리스트뷰 기초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p.245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6386" name="Picture 2" descr="F:\저술개정판_원고\저술2차_최종본(20161223)\그림(수정본)\ch07\_7.1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87489" y="3645024"/>
            <a:ext cx="2047370" cy="302398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2.5 </a:t>
            </a:r>
            <a:r>
              <a:rPr lang="ko-KR" altLang="ko-KR" smtClean="0"/>
              <a:t>분할 리스트뷰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분할 리스트뷰</a:t>
            </a:r>
            <a:r>
              <a:rPr lang="en-US" altLang="ko-KR" smtClean="0"/>
              <a:t>(split listview)</a:t>
            </a:r>
          </a:p>
          <a:p>
            <a:pPr lvl="1"/>
            <a:r>
              <a:rPr lang="ko-KR" altLang="en-US" smtClean="0"/>
              <a:t>각</a:t>
            </a:r>
            <a:r>
              <a:rPr lang="ko-KR" altLang="ko-KR" smtClean="0"/>
              <a:t> 항목 영역을 분리하여 둘 이상의 링크를 통해 여러 페이지와의 연동이 가능한 리스트뷰</a:t>
            </a:r>
            <a:endParaRPr lang="en-US" altLang="ko-KR" smtClean="0"/>
          </a:p>
          <a:p>
            <a:pPr lvl="1"/>
            <a:r>
              <a:rPr lang="ko-KR" altLang="ko-KR" smtClean="0"/>
              <a:t>분할된 항목 영역은 독립된 분할 버튼으로서 동작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7-15] split-listview.html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7-15)</a:t>
            </a:r>
            <a:endParaRPr lang="ko-KR" altLang="ko-KR" smtClean="0"/>
          </a:p>
          <a:p>
            <a:pPr lvl="1"/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64568" y="2348880"/>
          <a:ext cx="6336704" cy="576064"/>
        </p:xfrm>
        <a:graphic>
          <a:graphicData uri="http://schemas.openxmlformats.org/drawingml/2006/table">
            <a:tbl>
              <a:tblPr/>
              <a:tblGrid>
                <a:gridCol w="6336704"/>
              </a:tblGrid>
              <a:tr h="57606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&lt;li&gt;&lt;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a href="#"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분할 항목 이름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1&lt;/a&gt;&lt;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a href="#"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분할 항목 이름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2&lt;/a&gt;&lt;/li&gt;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37999" y="3356992"/>
          <a:ext cx="5671185" cy="3281298"/>
        </p:xfrm>
        <a:graphic>
          <a:graphicData uri="http://schemas.openxmlformats.org/drawingml/2006/table">
            <a:tbl>
              <a:tblPr/>
              <a:tblGrid>
                <a:gridCol w="2835275"/>
                <a:gridCol w="2835910"/>
              </a:tblGrid>
              <a:tr h="287908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1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100" b="1" kern="100" smtClean="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7-15] </a:t>
                      </a:r>
                      <a:r>
                        <a:rPr lang="ko-KR" sz="11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분할 리스트뷰 생성하기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/ch07/split-listview.html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61315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&lt;div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"page"&gt;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"header"&gt;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&lt;h1&gt;header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&lt;/h1&gt;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"content"&gt;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&lt;p&gt;content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&lt;/p&gt;	&lt;br/&gt;		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&lt;ul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"listview"&gt;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&lt;li&gt;&lt;a href="#"&gt;</a:t>
                      </a:r>
                      <a:r>
                        <a:rPr lang="ko-KR" sz="1100" b="1" kern="0">
                          <a:latin typeface="맑은 고딕"/>
                          <a:ea typeface="맑은 고딕"/>
                          <a:cs typeface="Times New Roman"/>
                        </a:rPr>
                        <a:t>리스트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1&lt;/a&gt;&lt;a href="#"&gt;</a:t>
                      </a:r>
                      <a:r>
                        <a:rPr lang="ko-KR" sz="1100" b="1" kern="0">
                          <a:latin typeface="맑은 고딕"/>
                          <a:ea typeface="맑은 고딕"/>
                          <a:cs typeface="Times New Roman"/>
                        </a:rPr>
                        <a:t>상세내용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&lt;/a&gt;&lt;/li&gt;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&lt;li&gt;&lt;a href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"#"&gt;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리스트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2&lt;/a&gt;&lt;a href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"#"&gt;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상세내용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&lt;/a&gt;&lt;/li&gt;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&lt;li&gt;&lt;a href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"#"&gt;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리스트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3&lt;/a&gt;&lt;a href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"#"&gt;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상세내용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&lt;/a&gt;&lt;/li&gt;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&lt;li&gt;&lt;a href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"#"&gt;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리스트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4&lt;/a&gt;&lt;a href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"#"&gt;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상세내용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&lt;/a&gt;&lt;/li&gt;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&lt;/ul&gt;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"footer" data-position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"fixed"&gt;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&lt;h4&gt;footer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&lt;/h4&gt;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60179" y="0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리스트뷰 기초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p.246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7410" name="Picture 2" descr="F:\저술개정판_원고\저술2차_최종본(20161223)\그림(수정본)\ch07\_7.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9325" y="3429000"/>
            <a:ext cx="2096123" cy="309599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분할 리스트뷰 아이콘 변경하기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분할 항목에 표시하는 두 번째 버튼의 아이콘 변경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vl="1"/>
            <a:r>
              <a:rPr lang="en-US" altLang="ko-KR" smtClean="0"/>
              <a:t>&lt;ul&gt; </a:t>
            </a:r>
            <a:r>
              <a:rPr lang="ko-KR" altLang="ko-KR" smtClean="0"/>
              <a:t>태그 안의</a:t>
            </a:r>
            <a:r>
              <a:rPr lang="en-US" altLang="ko-KR" smtClean="0"/>
              <a:t> data-split-icon </a:t>
            </a:r>
            <a:r>
              <a:rPr lang="ko-KR" altLang="ko-KR" smtClean="0"/>
              <a:t>속성에 원하는 아이콘 이름을 명시</a:t>
            </a:r>
            <a:endParaRPr lang="en-US" altLang="ko-KR" smtClean="0"/>
          </a:p>
          <a:p>
            <a:pPr lvl="1"/>
            <a:r>
              <a:rPr lang="ko-KR" altLang="ko-KR" smtClean="0"/>
              <a:t>기본 테마 </a:t>
            </a:r>
            <a:r>
              <a:rPr lang="en-US" altLang="ko-KR" smtClean="0"/>
              <a:t>'B‘</a:t>
            </a:r>
            <a:r>
              <a:rPr lang="ko-KR" altLang="en-US" smtClean="0"/>
              <a:t>를 </a:t>
            </a:r>
            <a:r>
              <a:rPr lang="ko-KR" altLang="ko-KR" smtClean="0"/>
              <a:t>수정하려면</a:t>
            </a:r>
            <a:r>
              <a:rPr lang="en-US" altLang="ko-KR" smtClean="0"/>
              <a:t> data-split-theme </a:t>
            </a:r>
            <a:r>
              <a:rPr lang="ko-KR" altLang="ko-KR" smtClean="0"/>
              <a:t>속성을 추가</a:t>
            </a:r>
            <a:endParaRPr lang="en-US" altLang="ko-KR" smtClean="0"/>
          </a:p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7-16] split-listview-icon.html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7-16)</a:t>
            </a:r>
            <a:endParaRPr lang="ko-KR" altLang="ko-KR" smtClean="0"/>
          </a:p>
          <a:p>
            <a:pPr lvl="1"/>
            <a:endParaRPr lang="ko-KR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21975" y="2523966"/>
          <a:ext cx="5671185" cy="3281298"/>
        </p:xfrm>
        <a:graphic>
          <a:graphicData uri="http://schemas.openxmlformats.org/drawingml/2006/table">
            <a:tbl>
              <a:tblPr/>
              <a:tblGrid>
                <a:gridCol w="2835275"/>
                <a:gridCol w="2835910"/>
              </a:tblGrid>
              <a:tr h="287908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1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100" b="1" kern="100" smtClean="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7-16] </a:t>
                      </a:r>
                      <a:r>
                        <a:rPr lang="ko-KR" sz="11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분할 리스트뷰 아이콘 변경하기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/ch07/split-listview-icon.html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61315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&lt;div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"page"&gt;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"header"&gt;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&lt;h1&gt;header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&lt;/h1&gt;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"content"&gt;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&lt;p&gt;content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&lt;/p&gt;&lt;br/&gt;			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&lt;ul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"listview" 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data-split-icon="grid" data-split-theme="e"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&lt;li&gt;&lt;a href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"#"&gt;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리스트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1&lt;/a&gt;&lt;a href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"#"&gt;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상세내용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&lt;/a&gt;&lt;/li&gt;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&lt;li&gt;&lt;a href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"#"&gt;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리스트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2&lt;/a&gt;&lt;a href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"#"&gt;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상세내용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&lt;/a&gt;&lt;/li&gt;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&lt;li&gt;&lt;a href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"#"&gt;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리스트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3&lt;/a&gt;&lt;a href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"#"&gt;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상세내용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&lt;/a&gt;&lt;/li&gt;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&lt;li&gt;&lt;a href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"#"&gt;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리스트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4&lt;/a&gt;&lt;a href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"#"&gt;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상세내용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&lt;/a&gt;&lt;/li&gt;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&lt;/ul&gt;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"footer" data-position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"fixed"&gt;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&lt;h4&gt;footer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&lt;/h4&gt;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460179" y="0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리스트뷰 기초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p.248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8434" name="Picture 2" descr="F:\저술개정판_원고\저술2차_최종본(20161223)\그림(수정본)\ch07\_7.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5208" y="2636912"/>
            <a:ext cx="2096122" cy="309599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3.1 </a:t>
            </a:r>
            <a:r>
              <a:rPr lang="ko-KR" altLang="ko-KR" b="1" smtClean="0"/>
              <a:t>카운트 버블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카운트 버블</a:t>
            </a:r>
            <a:r>
              <a:rPr lang="en-US" altLang="ko-KR" smtClean="0"/>
              <a:t>(count bubble)</a:t>
            </a:r>
          </a:p>
          <a:p>
            <a:pPr lvl="1"/>
            <a:r>
              <a:rPr lang="ko-KR" altLang="ko-KR" smtClean="0"/>
              <a:t>리스트뷰 항목의 둥근 거품 방울 모양의 화면 요소</a:t>
            </a:r>
            <a:endParaRPr lang="en-US" altLang="ko-KR" smtClean="0"/>
          </a:p>
          <a:p>
            <a:pPr lvl="2"/>
            <a:r>
              <a:rPr lang="ko-KR" altLang="ko-KR" smtClean="0"/>
              <a:t>중첩 리스트뷰의 경우</a:t>
            </a:r>
            <a:r>
              <a:rPr lang="en-US" altLang="ko-KR" smtClean="0"/>
              <a:t>, </a:t>
            </a:r>
            <a:r>
              <a:rPr lang="ko-KR" altLang="ko-KR" smtClean="0"/>
              <a:t>하위 항목들의 개수를 미리 알려주면 무척 편리</a:t>
            </a:r>
            <a:endParaRPr lang="en-US" altLang="ko-KR" smtClean="0"/>
          </a:p>
          <a:p>
            <a:pPr lvl="2"/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ko-KR" smtClean="0"/>
              <a:t>메일 편지함처럼 전체 하위 항목이나 새로운 항목의 개수를 나타</a:t>
            </a:r>
            <a:r>
              <a:rPr lang="ko-KR" altLang="en-US" smtClean="0"/>
              <a:t>낼떼</a:t>
            </a:r>
            <a:endParaRPr lang="en-US" altLang="ko-KR" smtClean="0"/>
          </a:p>
          <a:p>
            <a:pPr lvl="2"/>
            <a:r>
              <a:rPr lang="ko-KR" altLang="en-US" smtClean="0"/>
              <a:t>예</a:t>
            </a:r>
            <a:r>
              <a:rPr lang="en-US" altLang="ko-KR" smtClean="0"/>
              <a:t>) 'new', 'hot' </a:t>
            </a:r>
            <a:r>
              <a:rPr lang="ko-KR" altLang="ko-KR" smtClean="0"/>
              <a:t>처럼 하위 항목 내용을 강조하고자 할 경우</a:t>
            </a:r>
            <a:endParaRPr lang="en-US" altLang="ko-KR" smtClean="0"/>
          </a:p>
          <a:p>
            <a:pPr lvl="2"/>
            <a:r>
              <a:rPr lang="en-US" altLang="ko-KR" smtClean="0"/>
              <a:t>&lt;span&gt; </a:t>
            </a:r>
            <a:r>
              <a:rPr lang="ko-KR" altLang="ko-KR" smtClean="0"/>
              <a:t>태그 안에 </a:t>
            </a:r>
            <a:r>
              <a:rPr lang="en-US" altLang="ko-KR" smtClean="0"/>
              <a:t>'ui-li-count' </a:t>
            </a:r>
            <a:r>
              <a:rPr lang="ko-KR" altLang="ko-KR" smtClean="0"/>
              <a:t>클래스 속성을 설정</a:t>
            </a:r>
            <a:r>
              <a:rPr lang="en-US" altLang="ko-KR" smtClean="0"/>
              <a:t> </a:t>
            </a:r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7-17] count-bubble.html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7-17)</a:t>
            </a:r>
            <a:endParaRPr lang="ko-KR" altLang="ko-KR" smtClean="0"/>
          </a:p>
          <a:p>
            <a:pPr lvl="1"/>
            <a:endParaRPr lang="en-US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92560" y="3140968"/>
          <a:ext cx="6264696" cy="504056"/>
        </p:xfrm>
        <a:graphic>
          <a:graphicData uri="http://schemas.openxmlformats.org/drawingml/2006/table">
            <a:tbl>
              <a:tblPr/>
              <a:tblGrid>
                <a:gridCol w="6264696"/>
              </a:tblGrid>
              <a:tr h="50405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&lt;li&gt;&lt;a href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"#"&gt;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상위 항목 이름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span class="ui-li-count"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&gt;5&lt;/span&gt;&lt;/a&gt;&lt;/li&gt;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79775" y="4005065"/>
          <a:ext cx="5671185" cy="2740825"/>
        </p:xfrm>
        <a:graphic>
          <a:graphicData uri="http://schemas.openxmlformats.org/drawingml/2006/table">
            <a:tbl>
              <a:tblPr/>
              <a:tblGrid>
                <a:gridCol w="2835275"/>
                <a:gridCol w="2835910"/>
              </a:tblGrid>
              <a:tr h="265595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9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900" b="1" kern="100" smtClean="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7-17] </a:t>
                      </a:r>
                      <a:r>
                        <a:rPr lang="ko-KR" sz="9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리스트뷰 카운트 버블 생성하기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/ch07/count-bubble.html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61315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&lt;div data-role</a:t>
                      </a:r>
                      <a:r>
                        <a:rPr lang="en-US" sz="9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"page"&gt;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9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"header"&gt;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		&lt;h1&gt;header</a:t>
                      </a:r>
                      <a:r>
                        <a:rPr lang="ko-KR" sz="9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&lt;/h1&gt;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9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"content"&gt;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		&lt;p&gt;content</a:t>
                      </a:r>
                      <a:r>
                        <a:rPr lang="ko-KR" sz="9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&lt;/p&gt;	&lt;br/&gt;		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		&lt;ul data-role</a:t>
                      </a:r>
                      <a:r>
                        <a:rPr lang="en-US" sz="9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"listview" data-inset</a:t>
                      </a:r>
                      <a:r>
                        <a:rPr lang="en-US" sz="9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"true" </a:t>
                      </a:r>
                      <a:r>
                        <a:rPr lang="en-US" sz="900" b="1" kern="0">
                          <a:latin typeface="맑은 고딕"/>
                          <a:ea typeface="맑은 고딕"/>
                          <a:cs typeface="Times New Roman"/>
                        </a:rPr>
                        <a:t>data-count-theme="a"</a:t>
                      </a: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			&lt;li&gt;&lt;a href</a:t>
                      </a:r>
                      <a:r>
                        <a:rPr lang="en-US" sz="9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"#"&gt;</a:t>
                      </a:r>
                      <a:r>
                        <a:rPr lang="ko-KR" sz="900" kern="0">
                          <a:latin typeface="맑은 고딕"/>
                          <a:ea typeface="맑은 고딕"/>
                          <a:cs typeface="Times New Roman"/>
                        </a:rPr>
                        <a:t>리스트</a:t>
                      </a: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r>
                        <a:rPr lang="en-US" sz="900" b="1" kern="0">
                          <a:latin typeface="맑은 고딕"/>
                          <a:ea typeface="맑은 고딕"/>
                          <a:cs typeface="Times New Roman"/>
                        </a:rPr>
                        <a:t>&lt;span class="ui-li-count"&gt;5&lt;/span&gt;</a:t>
                      </a: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&lt;/a&gt;&lt;/li&gt;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			&lt;li&gt;&lt;a href</a:t>
                      </a:r>
                      <a:r>
                        <a:rPr lang="en-US" sz="9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"#"&gt;</a:t>
                      </a:r>
                      <a:r>
                        <a:rPr lang="ko-KR" sz="900" kern="0">
                          <a:latin typeface="맑은 고딕"/>
                          <a:ea typeface="맑은 고딕"/>
                          <a:cs typeface="Times New Roman"/>
                        </a:rPr>
                        <a:t>리스트</a:t>
                      </a: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2&lt;span class</a:t>
                      </a:r>
                      <a:r>
                        <a:rPr lang="en-US" sz="9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"ui-li-count"&gt;17&lt;/span&gt;&lt;/a&gt;&lt;/li&gt;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			&lt;li&gt;&lt;a href</a:t>
                      </a:r>
                      <a:r>
                        <a:rPr lang="en-US" sz="9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"#"&gt;</a:t>
                      </a:r>
                      <a:r>
                        <a:rPr lang="ko-KR" sz="900" kern="0">
                          <a:latin typeface="맑은 고딕"/>
                          <a:ea typeface="맑은 고딕"/>
                          <a:cs typeface="Times New Roman"/>
                        </a:rPr>
                        <a:t>리스트</a:t>
                      </a: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3&lt;span class</a:t>
                      </a:r>
                      <a:r>
                        <a:rPr lang="en-US" sz="9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"ui-li-count"&gt;</a:t>
                      </a:r>
                      <a:r>
                        <a:rPr lang="en-US" sz="900" b="1" kern="0">
                          <a:latin typeface="맑은 고딕"/>
                          <a:ea typeface="맑은 고딕"/>
                          <a:cs typeface="Times New Roman"/>
                        </a:rPr>
                        <a:t>hot</a:t>
                      </a: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&lt;/span&gt;&lt;/a&gt;&lt;/li&gt;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			&lt;li&gt;&lt;a href</a:t>
                      </a:r>
                      <a:r>
                        <a:rPr lang="en-US" sz="9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"#"&gt;</a:t>
                      </a:r>
                      <a:r>
                        <a:rPr lang="ko-KR" sz="900" kern="0">
                          <a:latin typeface="맑은 고딕"/>
                          <a:ea typeface="맑은 고딕"/>
                          <a:cs typeface="Times New Roman"/>
                        </a:rPr>
                        <a:t>리스트</a:t>
                      </a: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4&lt;span class</a:t>
                      </a:r>
                      <a:r>
                        <a:rPr lang="en-US" sz="9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"ui-li-count"&gt;</a:t>
                      </a:r>
                      <a:r>
                        <a:rPr lang="en-US" sz="900" b="1" kern="0">
                          <a:latin typeface="맑은 고딕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&lt;/span&gt;&lt;/a&gt;&lt;/li&gt;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		&lt;/ul&gt;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9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"footer" data-position</a:t>
                      </a:r>
                      <a:r>
                        <a:rPr lang="en-US" sz="9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"fixed"&gt;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		&lt;h4&gt;footer</a:t>
                      </a:r>
                      <a:r>
                        <a:rPr lang="ko-KR" sz="9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&lt;/h4&gt;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95445" y="0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리스트뷰 고급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p.249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9458" name="Picture 2" descr="F:\저술개정판_원고\저술2차_최종본(20161223)\그림(수정본)\ch07\_7.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85248" y="3789040"/>
            <a:ext cx="1949865" cy="287997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1.1 </a:t>
            </a:r>
            <a:r>
              <a:rPr lang="ko-KR" altLang="ko-KR" b="1" smtClean="0"/>
              <a:t>버튼 생성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제이쿼리 모바일 버튼</a:t>
            </a:r>
            <a:endParaRPr lang="en-US" altLang="ko-KR" smtClean="0"/>
          </a:p>
          <a:p>
            <a:pPr lvl="1"/>
            <a:r>
              <a:rPr lang="ko-KR" altLang="ko-KR" smtClean="0"/>
              <a:t>모바일 화면의 구성 요소 중 가장 많이 사용되는 편리한 인터페이스 방식</a:t>
            </a:r>
            <a:endParaRPr lang="en-US" altLang="ko-KR" smtClean="0"/>
          </a:p>
          <a:p>
            <a:pPr lvl="1"/>
            <a:r>
              <a:rPr lang="ko-KR" altLang="en-US" smtClean="0"/>
              <a:t>사</a:t>
            </a:r>
            <a:r>
              <a:rPr lang="ko-KR" altLang="ko-KR" smtClean="0"/>
              <a:t>용자와의 상호 작용</a:t>
            </a:r>
            <a:r>
              <a:rPr lang="en-US" altLang="ko-KR" smtClean="0"/>
              <a:t>(</a:t>
            </a:r>
            <a:r>
              <a:rPr lang="ko-KR" altLang="ko-KR" smtClean="0"/>
              <a:t>의사 전달</a:t>
            </a:r>
            <a:r>
              <a:rPr lang="en-US" altLang="ko-KR" smtClean="0"/>
              <a:t>,</a:t>
            </a:r>
            <a:r>
              <a:rPr lang="ko-KR" altLang="ko-KR" smtClean="0"/>
              <a:t> 요청</a:t>
            </a:r>
            <a:r>
              <a:rPr lang="en-US" altLang="ko-KR" smtClean="0"/>
              <a:t>)</a:t>
            </a:r>
            <a:r>
              <a:rPr lang="ko-KR" altLang="ko-KR" smtClean="0"/>
              <a:t>을 위한 가장 단순하면서 유용한 화면 요소</a:t>
            </a:r>
            <a:endParaRPr lang="en-US" altLang="ko-KR" smtClean="0"/>
          </a:p>
          <a:p>
            <a:pPr lvl="1"/>
            <a:r>
              <a:rPr lang="ko-KR" altLang="ko-KR" smtClean="0"/>
              <a:t>링크 버튼</a:t>
            </a:r>
            <a:r>
              <a:rPr lang="en-US" altLang="ko-KR" smtClean="0"/>
              <a:t>, </a:t>
            </a:r>
            <a:r>
              <a:rPr lang="ko-KR" altLang="ko-KR" smtClean="0"/>
              <a:t>폼 버튼</a:t>
            </a:r>
            <a:r>
              <a:rPr lang="en-US" altLang="ko-KR" smtClean="0"/>
              <a:t>, </a:t>
            </a:r>
            <a:r>
              <a:rPr lang="ko-KR" altLang="ko-KR" smtClean="0"/>
              <a:t>아이콘 버튼</a:t>
            </a:r>
            <a:r>
              <a:rPr lang="en-US" altLang="ko-KR" smtClean="0"/>
              <a:t>, </a:t>
            </a:r>
            <a:r>
              <a:rPr lang="ko-KR" altLang="ko-KR" smtClean="0"/>
              <a:t>이미지 버튼</a:t>
            </a:r>
            <a:r>
              <a:rPr lang="en-US" altLang="ko-KR" smtClean="0"/>
              <a:t>, </a:t>
            </a:r>
            <a:r>
              <a:rPr lang="ko-KR" altLang="ko-KR" smtClean="0"/>
              <a:t>그룹 버튼 등</a:t>
            </a:r>
            <a:endParaRPr lang="en-US" altLang="ko-KR" smtClean="0"/>
          </a:p>
          <a:p>
            <a:pPr lvl="1"/>
            <a:r>
              <a:rPr lang="ko-KR" altLang="ko-KR" smtClean="0"/>
              <a:t>모바일 환경에 맞게 최적화된 형식으로 렌더링되어 표시</a:t>
            </a:r>
            <a:endParaRPr lang="en-US" altLang="ko-KR" smtClean="0"/>
          </a:p>
          <a:p>
            <a:pPr lvl="1"/>
            <a:r>
              <a:rPr lang="ko-KR" altLang="ko-KR" smtClean="0"/>
              <a:t>제이쿼리 모바일 페이지에서는 페이지 간의 이동 수단으로 링크보다는 버튼을 주로 사용한다</a:t>
            </a:r>
            <a:r>
              <a:rPr lang="en-US" altLang="ko-KR" smtClean="0"/>
              <a:t>. </a:t>
            </a:r>
          </a:p>
          <a:p>
            <a:r>
              <a:rPr lang="ko-KR" altLang="ko-KR" smtClean="0"/>
              <a:t>버튼 생성 </a:t>
            </a:r>
            <a:r>
              <a:rPr lang="en-US" altLang="ko-KR" smtClean="0"/>
              <a:t>3</a:t>
            </a:r>
            <a:r>
              <a:rPr lang="ko-KR" altLang="en-US" smtClean="0"/>
              <a:t>가지 </a:t>
            </a:r>
            <a:r>
              <a:rPr lang="ko-KR" altLang="ko-KR" smtClean="0"/>
              <a:t>방법</a:t>
            </a:r>
          </a:p>
          <a:p>
            <a:pPr lvl="1"/>
            <a:r>
              <a:rPr lang="ko-KR" altLang="ko-KR" smtClean="0"/>
              <a:t>버튼 제목 지정 방법</a:t>
            </a:r>
            <a:r>
              <a:rPr lang="ko-KR" altLang="en-US" smtClean="0"/>
              <a:t>과</a:t>
            </a:r>
            <a:r>
              <a:rPr lang="en-US" altLang="ko-KR" smtClean="0"/>
              <a:t> data-role </a:t>
            </a:r>
            <a:r>
              <a:rPr lang="ko-KR" altLang="ko-KR" smtClean="0"/>
              <a:t>또는</a:t>
            </a:r>
            <a:r>
              <a:rPr lang="en-US" altLang="ko-KR" smtClean="0"/>
              <a:t> type </a:t>
            </a:r>
            <a:r>
              <a:rPr lang="ko-KR" altLang="ko-KR" smtClean="0"/>
              <a:t>속성을 추가하는 </a:t>
            </a:r>
            <a:r>
              <a:rPr lang="ko-KR" altLang="en-US" smtClean="0"/>
              <a:t>방법이 </a:t>
            </a:r>
            <a:r>
              <a:rPr lang="ko-KR" altLang="ko-KR" smtClean="0"/>
              <a:t>조금씩 </a:t>
            </a:r>
            <a:r>
              <a:rPr lang="en-US" altLang="ko-KR" smtClean="0"/>
              <a:t> </a:t>
            </a:r>
            <a:r>
              <a:rPr lang="ko-KR" altLang="en-US" smtClean="0"/>
              <a:t>다름</a:t>
            </a:r>
            <a:endParaRPr lang="en-US" altLang="ko-KR" smtClean="0"/>
          </a:p>
          <a:p>
            <a:pPr lvl="1"/>
            <a:r>
              <a:rPr lang="en-US" altLang="ko-KR" smtClean="0"/>
              <a:t>&lt;a&gt; </a:t>
            </a:r>
            <a:r>
              <a:rPr lang="ko-KR" altLang="ko-KR" smtClean="0"/>
              <a:t>태그 버튼</a:t>
            </a:r>
            <a:endParaRPr lang="en-US" altLang="ko-KR" smtClean="0"/>
          </a:p>
          <a:p>
            <a:pPr lvl="1"/>
            <a:endParaRPr lang="ko-KR" altLang="ko-KR" smtClean="0"/>
          </a:p>
          <a:p>
            <a:pPr lvl="1"/>
            <a:r>
              <a:rPr lang="en-US" altLang="ko-KR" smtClean="0"/>
              <a:t>&lt;button&gt; </a:t>
            </a:r>
            <a:r>
              <a:rPr lang="ko-KR" altLang="ko-KR" smtClean="0"/>
              <a:t>태그 버튼</a:t>
            </a:r>
            <a:endParaRPr lang="en-US" altLang="ko-KR" smtClean="0"/>
          </a:p>
          <a:p>
            <a:pPr lvl="1"/>
            <a:endParaRPr lang="ko-KR" altLang="ko-KR" smtClean="0"/>
          </a:p>
          <a:p>
            <a:pPr lvl="1"/>
            <a:r>
              <a:rPr lang="en-US" altLang="ko-KR" smtClean="0"/>
              <a:t>&lt;input&gt; </a:t>
            </a:r>
            <a:r>
              <a:rPr lang="ko-KR" altLang="ko-KR" smtClean="0"/>
              <a:t>태그 버튼</a:t>
            </a:r>
          </a:p>
          <a:p>
            <a:endParaRPr lang="ko-KR" altLang="ko-KR" smtClean="0"/>
          </a:p>
          <a:p>
            <a:pPr lvl="1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36576" y="4293096"/>
          <a:ext cx="5671185" cy="361315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&lt;a href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"#"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"button"&gt;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버튼 제목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&lt;/a&gt;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136576" y="4941168"/>
          <a:ext cx="5671185" cy="361315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&lt;button&gt;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버튼 제목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&lt;/button&gt;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136576" y="5661248"/>
          <a:ext cx="5671185" cy="361315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&lt;input type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"button" value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버튼 제목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934668" y="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버튼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p.224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3.2 </a:t>
            </a:r>
            <a:r>
              <a:rPr lang="ko-KR" altLang="ko-KR" b="1" smtClean="0"/>
              <a:t>리스트 구분자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리스트 구분자</a:t>
            </a:r>
            <a:r>
              <a:rPr lang="en-US" altLang="ko-KR" smtClean="0"/>
              <a:t>(list divider)</a:t>
            </a:r>
          </a:p>
          <a:p>
            <a:pPr lvl="1"/>
            <a:r>
              <a:rPr lang="ko-KR" altLang="ko-KR" smtClean="0"/>
              <a:t>원하는 항목을 찾기 쉽</a:t>
            </a:r>
            <a:r>
              <a:rPr lang="ko-KR" altLang="en-US" smtClean="0"/>
              <a:t>도록</a:t>
            </a:r>
            <a:r>
              <a:rPr lang="en-US" altLang="ko-KR" smtClean="0"/>
              <a:t> </a:t>
            </a:r>
            <a:r>
              <a:rPr lang="ko-KR" altLang="ko-KR" smtClean="0"/>
              <a:t>각 그룹별로 분류명을 표시하는 특별한 항목을 추가</a:t>
            </a:r>
            <a:endParaRPr lang="en-US" altLang="ko-KR" smtClean="0"/>
          </a:p>
          <a:p>
            <a:pPr lvl="1"/>
            <a:r>
              <a:rPr lang="ko-KR" altLang="ko-KR" smtClean="0"/>
              <a:t>항목 그룹에 대한 </a:t>
            </a:r>
            <a:r>
              <a:rPr lang="en-US" altLang="ko-KR" smtClean="0"/>
              <a:t>'</a:t>
            </a:r>
            <a:r>
              <a:rPr lang="ko-KR" altLang="ko-KR" smtClean="0"/>
              <a:t>헤더</a:t>
            </a:r>
            <a:r>
              <a:rPr lang="en-US" altLang="ko-KR" smtClean="0"/>
              <a:t>'</a:t>
            </a:r>
            <a:r>
              <a:rPr lang="ko-KR" altLang="ko-KR" smtClean="0"/>
              <a:t>와 같은 역할</a:t>
            </a:r>
            <a:endParaRPr lang="en-US" altLang="ko-KR" smtClean="0"/>
          </a:p>
          <a:p>
            <a:pPr lvl="1"/>
            <a:r>
              <a:rPr lang="en-US" altLang="ko-KR" smtClean="0"/>
              <a:t>&lt;li&gt; </a:t>
            </a:r>
            <a:r>
              <a:rPr lang="ko-KR" altLang="ko-KR" smtClean="0"/>
              <a:t>태그 안에</a:t>
            </a:r>
            <a:r>
              <a:rPr lang="en-US" altLang="ko-KR" smtClean="0"/>
              <a:t> data-role="listdivider" </a:t>
            </a:r>
            <a:r>
              <a:rPr lang="ko-KR" altLang="ko-KR" smtClean="0"/>
              <a:t>속성을 추가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7-18] list-divider.html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7-18)</a:t>
            </a:r>
            <a:endParaRPr lang="ko-KR" altLang="ko-KR" smtClean="0"/>
          </a:p>
          <a:p>
            <a:pPr lvl="1"/>
            <a:endParaRPr lang="ko-KR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92560" y="2420888"/>
          <a:ext cx="5671185" cy="361315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&lt;li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data-role="listdivider"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구분자 제목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&lt;/li&gt;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10007" y="3366210"/>
          <a:ext cx="5671185" cy="3447166"/>
        </p:xfrm>
        <a:graphic>
          <a:graphicData uri="http://schemas.openxmlformats.org/drawingml/2006/table">
            <a:tbl>
              <a:tblPr/>
              <a:tblGrid>
                <a:gridCol w="2835275"/>
                <a:gridCol w="2835910"/>
              </a:tblGrid>
              <a:tr h="255656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0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000" b="1" kern="100" smtClean="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7-18] </a:t>
                      </a:r>
                      <a:r>
                        <a:rPr lang="ko-KR" sz="10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리스트 구분자 생성하기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/ch07/list-divider.html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61315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&lt;div data-role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"page"&gt;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"header"&gt;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&lt;h1&gt;header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&lt;/h1&gt;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"content"&gt;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&lt;p&gt;content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&lt;/p&gt;	&lt;br/&gt;		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&lt;ul data-role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"listview"&gt;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	&lt;li 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data-role="listdivider"&gt;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ㄱ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&lt;/li&gt;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	&lt;li&gt;&lt;a href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"#"&gt;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강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&lt;/a&gt;&lt;/li&gt;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	&lt;li data-role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"listdivider" 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data-divider-theme="a"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ㅅ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&lt;/li&gt;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	&lt;li&gt;&lt;a href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"#"&gt;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산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&lt;/a&gt;&lt;/li&gt;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	&lt;li&gt;&lt;a href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"#"&gt;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산마루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&lt;/a&gt;&lt;/li&gt;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	&lt;li data-role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"listdivider"&gt;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ㅎ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&lt;/li&gt;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	&lt;li&gt;&lt;a href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"#"&gt;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하늘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&lt;/a&gt;&lt;/li&gt;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&lt;/ul&gt;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"footer" data-position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"fixed"&gt;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&lt;h4&gt;footer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&lt;/h4&gt;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95445" y="0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리스트뷰 고급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p.250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20483" name="Picture 3" descr="F:\저술개정판_원고\저술2차_최종본(20161223)\그림(수정본)\ch07\7-1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8073" y="3068960"/>
            <a:ext cx="2197200" cy="346861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리스트뷰 제목 생성하기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ko-KR" smtClean="0"/>
              <a:t>항목들이 하나의 그룹으로만 분류되는 경우</a:t>
            </a:r>
            <a:r>
              <a:rPr lang="en-US" altLang="ko-KR" smtClean="0"/>
              <a:t>, </a:t>
            </a:r>
            <a:r>
              <a:rPr lang="ko-KR" altLang="ko-KR" smtClean="0"/>
              <a:t>리스트 구분자는 항목들의 제목 역할을 </a:t>
            </a:r>
            <a:r>
              <a:rPr lang="ko-KR" altLang="en-US" smtClean="0"/>
              <a:t>함</a:t>
            </a:r>
            <a:endParaRPr lang="en-US" altLang="ko-KR" smtClean="0"/>
          </a:p>
          <a:p>
            <a:pPr lvl="1"/>
            <a:r>
              <a:rPr lang="ko-KR" altLang="ko-KR" smtClean="0"/>
              <a:t>메뉴 화면 작성시 많이 사용</a:t>
            </a:r>
            <a:endParaRPr lang="en-US" altLang="ko-KR" smtClean="0"/>
          </a:p>
          <a:p>
            <a:pPr lvl="1"/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7-19] listview-title.html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7-19)</a:t>
            </a:r>
            <a:endParaRPr lang="ko-KR" altLang="ko-KR" smtClean="0"/>
          </a:p>
          <a:p>
            <a:pPr lvl="1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92560" y="2204864"/>
          <a:ext cx="5671185" cy="3448938"/>
        </p:xfrm>
        <a:graphic>
          <a:graphicData uri="http://schemas.openxmlformats.org/drawingml/2006/table">
            <a:tbl>
              <a:tblPr/>
              <a:tblGrid>
                <a:gridCol w="2835275"/>
                <a:gridCol w="2835910"/>
              </a:tblGrid>
              <a:tr h="287908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1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100" b="1" kern="100" smtClean="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7-19] </a:t>
                      </a:r>
                      <a:r>
                        <a:rPr lang="ko-KR" sz="11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리스트뷰 제목 생성하기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/ch07/listview-title.html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61315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&lt;div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"page"&gt;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"header"&gt;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&lt;h1&gt;header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&lt;/h1&gt;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"content"&gt;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&lt;p&gt;content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&lt;/p&gt;			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&lt;ul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"listview" data-inset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"true" data-divider-theme="e"&gt;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&lt;li 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data-role="listdivider"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박물관 종류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&lt;/li&gt;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&lt;li&gt;&lt;a href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"#"&gt;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자연사박물관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&lt;/a&gt;&lt;/li&gt;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&lt;li&gt;&lt;a href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"#"&gt;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등대박물관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&lt;/a&gt;&lt;/li&gt;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&lt;li&gt;&lt;a href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"#"&gt;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공룡박물관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&lt;/a&gt;&lt;/li&gt;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&lt;li&gt;&lt;a href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"#"&gt;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하늘박물관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&lt;/a&gt;&lt;/li&gt;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&lt;/ul&gt;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"footer" data-position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"fixed"&gt;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&lt;h4&gt;footer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&lt;/h4&gt;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495445" y="0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리스트뷰 고급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p.252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21506" name="Picture 2" descr="F:\저술개정판_원고\저술2차_최종본(20161223)\그림(수정본)\ch07\_7.1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9224" y="2348880"/>
            <a:ext cx="2242380" cy="331202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b="1" smtClean="0"/>
              <a:t>3.3 </a:t>
            </a:r>
            <a:r>
              <a:rPr lang="ko-KR" altLang="ko-KR" b="1" smtClean="0"/>
              <a:t>썸네일 리스트뷰</a:t>
            </a:r>
            <a:endParaRPr lang="ko-KR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썸네일 리스트뷰</a:t>
            </a:r>
            <a:r>
              <a:rPr lang="en-US" altLang="ko-KR" smtClean="0"/>
              <a:t>(thumbnail listview)</a:t>
            </a:r>
          </a:p>
          <a:p>
            <a:pPr lvl="1"/>
            <a:r>
              <a:rPr lang="ko-KR" altLang="ko-KR" smtClean="0"/>
              <a:t>썸네일 이미지를 항목 왼쪽에 추가</a:t>
            </a:r>
            <a:r>
              <a:rPr lang="ko-KR" altLang="en-US" smtClean="0"/>
              <a:t>한 리스트뷰</a:t>
            </a:r>
            <a:r>
              <a:rPr lang="en-US" altLang="ko-KR" smtClean="0"/>
              <a:t> </a:t>
            </a:r>
          </a:p>
          <a:p>
            <a:pPr lvl="1"/>
            <a:r>
              <a:rPr lang="ko-KR" altLang="ko-KR" smtClean="0"/>
              <a:t>썸네일 이미지</a:t>
            </a:r>
            <a:r>
              <a:rPr lang="en-US" altLang="ko-KR" smtClean="0"/>
              <a:t> :</a:t>
            </a:r>
            <a:r>
              <a:rPr lang="ko-KR" altLang="ko-KR" smtClean="0"/>
              <a:t> 데이터 전송의 효율성을 위해 변환된 작은 크기의 이미지</a:t>
            </a:r>
            <a:endParaRPr lang="en-US" altLang="ko-KR" smtClean="0"/>
          </a:p>
          <a:p>
            <a:pPr lvl="1"/>
            <a:r>
              <a:rPr lang="ko-KR" altLang="ko-KR" smtClean="0"/>
              <a:t>리스트뷰의 각 항목 내용으로</a:t>
            </a:r>
            <a:r>
              <a:rPr lang="en-US" altLang="ko-KR" smtClean="0"/>
              <a:t> &lt;img&gt; </a:t>
            </a:r>
            <a:r>
              <a:rPr lang="ko-KR" altLang="ko-KR" smtClean="0"/>
              <a:t>태그를 추가</a:t>
            </a:r>
            <a:endParaRPr lang="en-US" altLang="ko-KR" smtClean="0"/>
          </a:p>
          <a:p>
            <a:pPr lvl="1"/>
            <a:r>
              <a:rPr lang="en-US" altLang="ko-KR" smtClean="0"/>
              <a:t>&lt;img&gt; </a:t>
            </a:r>
            <a:r>
              <a:rPr lang="ko-KR" altLang="ko-KR" smtClean="0"/>
              <a:t>태그 안에 보여줄 이미지 파일의 경로를 </a:t>
            </a:r>
            <a:r>
              <a:rPr lang="en-US" altLang="ko-KR" smtClean="0"/>
              <a:t>src </a:t>
            </a:r>
            <a:r>
              <a:rPr lang="ko-KR" altLang="ko-KR" smtClean="0"/>
              <a:t>속성값으로 지정</a:t>
            </a:r>
            <a:r>
              <a:rPr lang="en-US" altLang="ko-KR" smtClean="0"/>
              <a:t> </a:t>
            </a: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7-20] thumbnail-listview.html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7-20)</a:t>
            </a:r>
            <a:endParaRPr lang="ko-KR" altLang="ko-KR" smtClean="0"/>
          </a:p>
          <a:p>
            <a:pPr lvl="1"/>
            <a:endParaRPr lang="ko-KR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92560" y="2780928"/>
          <a:ext cx="5671185" cy="361315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&lt;li&gt;&lt;a href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"#"&gt;&lt;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img src="</a:t>
                      </a:r>
                      <a:r>
                        <a:rPr lang="ko-KR" sz="1200" b="1" kern="0">
                          <a:latin typeface="맑은 고딕"/>
                          <a:ea typeface="맑은 고딕"/>
                          <a:cs typeface="Times New Roman"/>
                        </a:rPr>
                        <a:t>썸네일 이미지파일 경로명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항목이름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&lt;/a&gt;&lt;/li&gt;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92560" y="3680650"/>
          <a:ext cx="5671185" cy="3102651"/>
        </p:xfrm>
        <a:graphic>
          <a:graphicData uri="http://schemas.openxmlformats.org/drawingml/2006/table">
            <a:tbl>
              <a:tblPr/>
              <a:tblGrid>
                <a:gridCol w="2835275"/>
                <a:gridCol w="2835910"/>
              </a:tblGrid>
              <a:tr h="238801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05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050" b="1" kern="100" smtClean="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7-20] </a:t>
                      </a:r>
                      <a:r>
                        <a:rPr lang="ko-KR" sz="105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썸네일 리스트뷰 생성하기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/ch07/thumbnail-listview.html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61315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&lt;div data-role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"page"&gt;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"header"&gt;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&lt;h1&gt;header</a:t>
                      </a:r>
                      <a:r>
                        <a:rPr lang="ko-KR" sz="105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&lt;/h1&gt;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"content"&gt;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&lt;p&gt;content</a:t>
                      </a:r>
                      <a:r>
                        <a:rPr lang="ko-KR" sz="105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&lt;/p&gt;			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&lt;ul data-role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"listview"&gt;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	&lt;li&gt;&lt;a href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"#"&gt;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&lt;img src="listimg.png"&gt;</a:t>
                      </a:r>
                      <a:r>
                        <a:rPr lang="ko-KR" sz="1050" kern="0">
                          <a:latin typeface="맑은 고딕"/>
                          <a:ea typeface="맑은 고딕"/>
                          <a:cs typeface="Times New Roman"/>
                        </a:rPr>
                        <a:t>리스트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1&lt;/a&gt;&lt;/li&gt;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	&lt;li&gt;&lt;a href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"#"&gt;&lt;img src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"listimg.png"&gt;</a:t>
                      </a:r>
                      <a:r>
                        <a:rPr lang="ko-KR" sz="1050" kern="0">
                          <a:latin typeface="맑은 고딕"/>
                          <a:ea typeface="맑은 고딕"/>
                          <a:cs typeface="Times New Roman"/>
                        </a:rPr>
                        <a:t>리스트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1&lt;/a&gt;&lt;/li&gt;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	&lt;li&gt;&lt;a href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"#"&gt;&lt;img src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"listimg.png"&gt;</a:t>
                      </a:r>
                      <a:r>
                        <a:rPr lang="ko-KR" sz="1050" kern="0">
                          <a:latin typeface="맑은 고딕"/>
                          <a:ea typeface="맑은 고딕"/>
                          <a:cs typeface="Times New Roman"/>
                        </a:rPr>
                        <a:t>리스트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1&lt;/a&gt;&lt;/li&gt;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	&lt;li&gt;&lt;a href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"#"&gt;&lt;img src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"listimg.png"&gt;</a:t>
                      </a:r>
                      <a:r>
                        <a:rPr lang="ko-KR" sz="1050" kern="0">
                          <a:latin typeface="맑은 고딕"/>
                          <a:ea typeface="맑은 고딕"/>
                          <a:cs typeface="Times New Roman"/>
                        </a:rPr>
                        <a:t>리스트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1&lt;/a&gt;&lt;/li&gt;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&lt;/ul&gt;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"footer" data-position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"fixed"&gt;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&lt;h4&gt;footer</a:t>
                      </a:r>
                      <a:r>
                        <a:rPr lang="ko-KR" sz="105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&lt;/h4&gt;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95445" y="0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리스트뷰 고급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p.252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22530" name="Picture 2" descr="F:\저술개정판_원고\저술2차_최종본(20161223)\그림(수정본)\ch07\_7.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3240" y="3717032"/>
            <a:ext cx="1950082" cy="298837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3.4 </a:t>
            </a:r>
            <a:r>
              <a:rPr lang="ko-KR" altLang="ko-KR" b="1" smtClean="0"/>
              <a:t>아이콘 리스트뷰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아이콘 리스트뷰</a:t>
            </a:r>
            <a:r>
              <a:rPr lang="en-US" altLang="ko-KR" smtClean="0"/>
              <a:t>(icon listview)</a:t>
            </a:r>
          </a:p>
          <a:p>
            <a:pPr lvl="1"/>
            <a:r>
              <a:rPr lang="ko-KR" altLang="ko-KR" smtClean="0"/>
              <a:t>각 항목 왼쪽에 썸네일</a:t>
            </a:r>
            <a:r>
              <a:rPr lang="ko-KR" altLang="en-US" smtClean="0"/>
              <a:t>보다</a:t>
            </a:r>
            <a:r>
              <a:rPr lang="ko-KR" altLang="ko-KR" smtClean="0"/>
              <a:t> 작은 이미지를 아이콘처럼 표시</a:t>
            </a:r>
            <a:r>
              <a:rPr lang="en-US" altLang="ko-KR" smtClean="0"/>
              <a:t> </a:t>
            </a:r>
          </a:p>
          <a:p>
            <a:pPr lvl="1"/>
            <a:r>
              <a:rPr lang="en-US" altLang="ko-KR" smtClean="0"/>
              <a:t>&lt;img&gt; </a:t>
            </a:r>
            <a:r>
              <a:rPr lang="ko-KR" altLang="ko-KR" smtClean="0"/>
              <a:t>태그에</a:t>
            </a:r>
            <a:r>
              <a:rPr lang="en-US" altLang="ko-KR" smtClean="0"/>
              <a:t> ui-li-icon </a:t>
            </a:r>
            <a:r>
              <a:rPr lang="ko-KR" altLang="ko-KR" smtClean="0"/>
              <a:t>클래스 속성을 추가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7-21] icon-listview.html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7-21)</a:t>
            </a:r>
            <a:endParaRPr lang="ko-KR" altLang="ko-KR" smtClean="0"/>
          </a:p>
          <a:p>
            <a:pPr lvl="1"/>
            <a:endParaRPr lang="en-US" altLang="ko-KR" smtClean="0"/>
          </a:p>
          <a:p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36576" y="2132856"/>
          <a:ext cx="6984776" cy="504056"/>
        </p:xfrm>
        <a:graphic>
          <a:graphicData uri="http://schemas.openxmlformats.org/drawingml/2006/table">
            <a:tbl>
              <a:tblPr/>
              <a:tblGrid>
                <a:gridCol w="6984776"/>
              </a:tblGrid>
              <a:tr h="50405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&lt;li&gt;&lt;a href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"#"&gt;&lt;img src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아이콘 이미지파일 경로명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class="ui-li-icon"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항목이름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&lt;/a&gt;&lt;/li&gt;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78492" y="2996953"/>
          <a:ext cx="7416824" cy="3804776"/>
        </p:xfrm>
        <a:graphic>
          <a:graphicData uri="http://schemas.openxmlformats.org/drawingml/2006/table">
            <a:tbl>
              <a:tblPr/>
              <a:tblGrid>
                <a:gridCol w="3707997"/>
                <a:gridCol w="3708827"/>
              </a:tblGrid>
              <a:tr h="254173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0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000" b="1" kern="100" smtClean="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7-21] </a:t>
                      </a:r>
                      <a:r>
                        <a:rPr lang="ko-KR" sz="10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아이콘 리스트뷰 생성하기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483" marR="6748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/ch07/icon-listview.html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483" marR="6748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550603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"page"&gt;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&lt;div data-role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"header"&gt;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	&lt;h1&gt;header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&lt;/h1&gt;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&lt;/div&gt;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&lt;div data-role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"content"&gt;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	&lt;p&gt;content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&lt;/p&gt;&lt;br/&gt;			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	&lt;ul data-role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"listview"&gt;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		&lt;li&gt;&lt;a href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"#"&gt;&lt;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img src="listicon.png"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class="ui-li-icon"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리스트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			&lt;span class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"ui-li-count"&gt;new&lt;/span&gt;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		&lt;/a&gt;&lt;/li&gt;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		&lt;li&gt;&lt;a href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"#"&gt;&lt;img src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"listicon.png" class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"ui-li-icon"&gt;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리스트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			&lt;span class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"ui-li-count"&gt;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추천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&lt;/span&gt;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		&lt;/a&gt;&lt;/li&gt;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		&lt;li&gt;&lt;a href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"#"&gt;&lt;img src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"listicon.png" class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"ui-li-icon"&gt;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리스트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1&lt;/a&gt;&lt;/li&gt;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		&lt;li&gt;&lt;a href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"#"&gt;&lt;img src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"listicon.png" class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"ui-li-icon"&gt;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리스트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1&lt;/a&gt;&lt;/li&gt;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		&lt;li&gt;&lt;a href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"#"&gt;&lt;img src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"listicon.png" class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"ui-li-icon"&gt;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리스트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1&lt;/a&gt;&lt;/li&gt;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	&lt;/ul&gt;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&lt;/div&gt;	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&lt;div data-role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"footer" data-position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"fixed"&gt;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	&lt;h4&gt;footer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&lt;/h4&gt;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&lt;/div&gt;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&lt;/div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483" marR="67483" marT="70608" marB="70608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95445" y="0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리스트뷰 고급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p.255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23554" name="Picture 2" descr="F:\저술개정판_원고\저술2차_최종본(20161223)\그림(수정본)\ch07\_7.2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8453" y="3429000"/>
            <a:ext cx="2091051" cy="320439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3.5 </a:t>
            </a:r>
            <a:r>
              <a:rPr lang="ko-KR" altLang="ko-KR" b="1" smtClean="0"/>
              <a:t>여러 줄 리스트뷰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여러 줄 리스트뷰</a:t>
            </a:r>
            <a:r>
              <a:rPr lang="en-US" altLang="ko-KR" smtClean="0"/>
              <a:t>(multi-line listview)</a:t>
            </a:r>
          </a:p>
          <a:p>
            <a:pPr lvl="1"/>
            <a:r>
              <a:rPr lang="ko-KR" altLang="ko-KR" smtClean="0"/>
              <a:t>표시 내용의 중요도에 따라 강조할 내용은 </a:t>
            </a:r>
            <a:r>
              <a:rPr lang="en-US" altLang="ko-KR" smtClean="0"/>
              <a:t>&lt;h&gt; </a:t>
            </a:r>
            <a:r>
              <a:rPr lang="ko-KR" altLang="ko-KR" smtClean="0"/>
              <a:t>제목 태그로</a:t>
            </a:r>
            <a:r>
              <a:rPr lang="en-US" altLang="ko-KR" smtClean="0"/>
              <a:t>, </a:t>
            </a:r>
            <a:r>
              <a:rPr lang="ko-KR" altLang="ko-KR" smtClean="0"/>
              <a:t>나머지 내용은</a:t>
            </a:r>
            <a:r>
              <a:rPr lang="en-US" altLang="ko-KR" smtClean="0"/>
              <a:t> &lt;p&gt; </a:t>
            </a:r>
            <a:r>
              <a:rPr lang="ko-KR" altLang="ko-KR" smtClean="0"/>
              <a:t>문단 태그를 사용하여 일정한 형식으로 상세한 설명과 관련 정보들을 여러 줄에 표시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7-22] multiline-listview.html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7-22)</a:t>
            </a:r>
            <a:endParaRPr lang="ko-KR" altLang="ko-KR" smtClean="0"/>
          </a:p>
          <a:p>
            <a:pPr lvl="1"/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20552" y="2060848"/>
          <a:ext cx="5671185" cy="875030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&lt;li&gt;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h3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제목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&lt;/h3&gt;	&lt;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p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내용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1&lt;/p&gt; &lt;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p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내용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2&lt;/p&gt;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p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class="ui-li-aside"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추가설명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1&lt;/p&gt;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&lt;/li&gt;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76536" y="3356992"/>
          <a:ext cx="6840760" cy="3030045"/>
        </p:xfrm>
        <a:graphic>
          <a:graphicData uri="http://schemas.openxmlformats.org/drawingml/2006/table">
            <a:tbl>
              <a:tblPr/>
              <a:tblGrid>
                <a:gridCol w="3419997"/>
                <a:gridCol w="3420763"/>
              </a:tblGrid>
              <a:tr h="249808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1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100" b="1" kern="100" smtClean="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7-22] </a:t>
                      </a:r>
                      <a:r>
                        <a:rPr lang="ko-KR" sz="11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여러 줄 리스트뷰 생성하기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5476" marR="654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/ch07/multiline-listview.html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5476" marR="654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780237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 smtClean="0">
                          <a:latin typeface="맑은 고딕"/>
                          <a:ea typeface="맑은 고딕"/>
                          <a:cs typeface="Times New Roman"/>
                        </a:rPr>
                        <a:t>	&lt;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div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"content"&gt;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&lt;p&gt;content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&lt;/p&gt;&lt;br/&gt;			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&lt;ul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"listview"&gt;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&lt;li&gt;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&lt;a href="#"&gt;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	&lt;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p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class="ui-li-aside"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&gt;2014/02/25&lt;/p&gt;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	&lt;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h3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겨울왕국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&lt;/h3&gt;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	&lt;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p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등급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: 12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세관람가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&lt;/p&gt;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	&lt;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p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상영시간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: &lt;strong&gt;108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분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&lt;/strong&gt;&lt;/p&gt;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	&lt;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p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줄거리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: 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언니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‘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엘사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’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는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모든 것을 얼려버리는 신비로운 힘이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두려워 떠나고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얼어버린 왕국의 저주를 풀기 위해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 ‘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안나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’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는 언니를 찾아 환상적인 여정을 떠난다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&lt;/p&gt;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	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&lt;/a&gt;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&lt;/li&gt;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&lt;li&gt;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	. . . 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반복 생략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 . . .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&lt;/li</a:t>
                      </a:r>
                      <a:r>
                        <a:rPr lang="en-US" sz="1100" kern="0" smtClea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5476" marR="65476" marT="68507" marB="68507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95445" y="0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리스트뷰 고급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p.256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24578" name="Picture 2" descr="F:\저술개정판_원고\저술2차_최종본(20161223)\그림(수정본)\ch07\_7.2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1312" y="3212976"/>
            <a:ext cx="2052200" cy="327412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3.6 </a:t>
            </a:r>
            <a:r>
              <a:rPr lang="ko-KR" altLang="ko-KR" b="1" smtClean="0"/>
              <a:t>검색 필터 리스트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검색 필터 리스트</a:t>
            </a:r>
            <a:r>
              <a:rPr lang="en-US" altLang="ko-KR" smtClean="0"/>
              <a:t>(search filter list)</a:t>
            </a:r>
          </a:p>
          <a:p>
            <a:pPr lvl="1"/>
            <a:r>
              <a:rPr lang="ko-KR" altLang="ko-KR" smtClean="0"/>
              <a:t>항목들의 맨 위쪽에 검색 필터 상자를 추가</a:t>
            </a:r>
            <a:endParaRPr lang="en-US" altLang="ko-KR" smtClean="0"/>
          </a:p>
          <a:p>
            <a:pPr lvl="1"/>
            <a:r>
              <a:rPr lang="ko-KR" altLang="ko-KR" smtClean="0"/>
              <a:t>원하는 항목만 직접 키워드 검색 방식으로 일치하는 항목만 걸러서 보여</a:t>
            </a:r>
            <a:r>
              <a:rPr lang="ko-KR" altLang="en-US" smtClean="0"/>
              <a:t>줌</a:t>
            </a:r>
            <a:endParaRPr lang="en-US" altLang="ko-KR" smtClean="0"/>
          </a:p>
          <a:p>
            <a:pPr lvl="1"/>
            <a:r>
              <a:rPr lang="en-US" altLang="ko-KR" smtClean="0"/>
              <a:t>&lt;li&gt; </a:t>
            </a:r>
            <a:r>
              <a:rPr lang="ko-KR" altLang="ko-KR" smtClean="0"/>
              <a:t>태그가 아닌 </a:t>
            </a:r>
            <a:r>
              <a:rPr lang="en-US" altLang="ko-KR" smtClean="0"/>
              <a:t>&lt;ul&gt; </a:t>
            </a:r>
            <a:r>
              <a:rPr lang="ko-KR" altLang="ko-KR" smtClean="0"/>
              <a:t>태그 안에</a:t>
            </a:r>
            <a:r>
              <a:rPr lang="en-US" altLang="ko-KR" smtClean="0"/>
              <a:t> data-filter="true" </a:t>
            </a:r>
            <a:r>
              <a:rPr lang="ko-KR" altLang="ko-KR" smtClean="0"/>
              <a:t>속성을 설정</a:t>
            </a:r>
            <a:r>
              <a:rPr lang="en-US" altLang="ko-KR" smtClean="0"/>
              <a:t> </a:t>
            </a: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7-23] listview-filter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7-23)</a:t>
            </a:r>
            <a:endParaRPr lang="ko-KR" altLang="ko-KR" smtClean="0"/>
          </a:p>
          <a:p>
            <a:pPr lvl="1"/>
            <a:endParaRPr lang="ko-KR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20552" y="2420888"/>
          <a:ext cx="5671185" cy="361315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&lt;ul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"listview"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data-filter="true"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44488" y="3356992"/>
          <a:ext cx="7012057" cy="3437214"/>
        </p:xfrm>
        <a:graphic>
          <a:graphicData uri="http://schemas.openxmlformats.org/drawingml/2006/table">
            <a:tbl>
              <a:tblPr/>
              <a:tblGrid>
                <a:gridCol w="3505636"/>
                <a:gridCol w="3506421"/>
              </a:tblGrid>
              <a:tr h="245704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0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000" b="1" kern="100" smtClean="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7-23] </a:t>
                      </a:r>
                      <a:r>
                        <a:rPr lang="ko-KR" sz="10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리스트 검색 필터 생성하기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/ch07/listview-filter.html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61315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&lt;div data-role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"page"&gt;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"header"&gt;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&lt;h1&gt;header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&lt;/h1&gt;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"content"&gt;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&lt;p&gt;content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&lt;/p&gt;			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&lt;ul data-role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"listview" 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data-filter="true" data-filter-placeholder="</a:t>
                      </a:r>
                      <a:r>
                        <a:rPr lang="ko-KR" sz="1000" b="1" kern="0">
                          <a:latin typeface="맑은 고딕"/>
                          <a:ea typeface="맑은 고딕"/>
                          <a:cs typeface="Times New Roman"/>
                        </a:rPr>
                        <a:t>검색키워드를 입력하세요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	&lt;li data-role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"listdivider"&gt;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ㄱ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&lt;span class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"ui-li-count"&gt;1&lt;/span&gt;&lt;/li&gt;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	&lt;li&gt;&lt;a href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"#"&gt;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강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&lt;/a&gt;&lt;/li&gt;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	&lt;li data-role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"listdivider"&gt;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ㅂ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&lt;span class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"ui-li-count"&gt;2&lt;/span&gt;&lt;/&lt;/li&gt;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	&lt;li&gt;&lt;a href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"#"&gt;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바다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&lt;/a&gt;&lt;/li&gt;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	&lt;li&gt;&lt;a href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"#"&gt;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바다새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&lt;/a&gt;&lt;/li&gt;							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	&lt;li data-role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"listdivider"&gt;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ㅎ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&lt;span class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"ui-li-count"&gt;1&lt;/span&gt;&lt;/&lt;/li&gt;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	&lt;li&gt;&lt;a href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"#"&gt;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하늘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&lt;/a&gt;&lt;/li&gt;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&lt;/ul&gt;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&lt;/div&gt;	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"footer" data-position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"fixed"&gt;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&lt;h4&gt;footer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&lt;/h4&gt;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95445" y="0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리스트뷰 고급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p.258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25602" name="Picture 2" descr="F:\저술개정판_원고\저술2차_최종본(20161223)\그림(수정본)\ch07\_7.2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7136" y="3933056"/>
            <a:ext cx="3477760" cy="269329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3.7 </a:t>
            </a:r>
            <a:r>
              <a:rPr lang="ko-KR" altLang="ko-KR" b="1" smtClean="0"/>
              <a:t>제이쿼리 리스트뷰 활용 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7-24] </a:t>
            </a:r>
            <a:r>
              <a:rPr lang="ko-KR" altLang="ko-KR" smtClean="0"/>
              <a:t>제이쿼리 모바일 리스트뷰 구성</a:t>
            </a:r>
            <a:r>
              <a:rPr lang="en-US" altLang="ko-KR" smtClean="0"/>
              <a:t>(</a:t>
            </a:r>
            <a:r>
              <a:rPr lang="ko-KR" altLang="ko-KR" smtClean="0"/>
              <a:t>실습</a:t>
            </a:r>
            <a:r>
              <a:rPr lang="en-US" altLang="ko-KR" smtClean="0"/>
              <a:t>7-2)</a:t>
            </a:r>
            <a:endParaRPr lang="ko-KR" altLang="ko-KR"/>
          </a:p>
        </p:txBody>
      </p:sp>
      <p:sp>
        <p:nvSpPr>
          <p:cNvPr id="5" name="TextBox 4"/>
          <p:cNvSpPr txBox="1"/>
          <p:nvPr/>
        </p:nvSpPr>
        <p:spPr>
          <a:xfrm>
            <a:off x="8495445" y="0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리스트뷰 고급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p.259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26626" name="Picture 2" descr="F:\저술개정판_원고\저술2차_최종본(20161223)\그림(수정본)\ch07\_7.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0592" y="1556792"/>
            <a:ext cx="7291387" cy="39385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4.1 </a:t>
            </a:r>
            <a:r>
              <a:rPr lang="ko-KR" altLang="en-US" b="1" smtClean="0"/>
              <a:t>페이지 탭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페이지 탭</a:t>
            </a:r>
            <a:r>
              <a:rPr lang="en-US" altLang="ko-KR" smtClean="0"/>
              <a:t>(page tap)</a:t>
            </a:r>
          </a:p>
          <a:p>
            <a:pPr lvl="1"/>
            <a:r>
              <a:rPr lang="ko-KR" altLang="en-US" smtClean="0"/>
              <a:t>페이지 공간 안에 여러 개의 탭 페이지를 생성하여 각 탭 페이지를 선택적으로 브라우징할 수 있도록 하는 인터페이스</a:t>
            </a:r>
            <a:endParaRPr lang="en-US" altLang="ko-KR" smtClean="0"/>
          </a:p>
          <a:p>
            <a:pPr lvl="1"/>
            <a:r>
              <a:rPr lang="ko-KR" altLang="en-US" smtClean="0"/>
              <a:t>모바일 화면의 좁은 페이지 공간을 효율적으로 활용하는 방법 중 하나</a:t>
            </a:r>
            <a:endParaRPr lang="en-US" altLang="ko-KR" smtClean="0"/>
          </a:p>
          <a:p>
            <a:pPr lvl="1"/>
            <a:r>
              <a:rPr lang="ko-KR" altLang="en-US" smtClean="0"/>
              <a:t>보통 현재 페이지와 의미적으로 연관된 복잡하고 다양한 정보들을 제공할 때 사용</a:t>
            </a:r>
            <a:endParaRPr lang="en-US" altLang="ko-KR" smtClean="0"/>
          </a:p>
          <a:p>
            <a:pPr lvl="1"/>
            <a:r>
              <a:rPr lang="ko-KR" altLang="en-US" smtClean="0"/>
              <a:t>각각의 탭 컨테이너 상위에 </a:t>
            </a:r>
            <a:r>
              <a:rPr lang="en-US" altLang="ko-KR" smtClean="0"/>
              <a:t>data-role="tabs" </a:t>
            </a:r>
            <a:r>
              <a:rPr lang="ko-KR" altLang="en-US" smtClean="0"/>
              <a:t>속성을 갖는 </a:t>
            </a:r>
            <a:r>
              <a:rPr lang="en-US" altLang="ko-KR" smtClean="0"/>
              <a:t>&lt;div&gt; </a:t>
            </a:r>
            <a:r>
              <a:rPr lang="ko-KR" altLang="en-US" smtClean="0"/>
              <a:t>태그를 설정하면 생성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‘</a:t>
            </a:r>
            <a:r>
              <a:rPr lang="en-US" altLang="ko-KR" smtClean="0"/>
              <a:t>tab1’, ‘tab2', ‘ab3’ </a:t>
            </a:r>
            <a:r>
              <a:rPr lang="ko-KR" altLang="en-US" smtClean="0"/>
              <a:t>아이디를 갖는 페이지 컨테이너들은 페이지 탭 설정에 의해 같은 공간을 공유</a:t>
            </a:r>
          </a:p>
          <a:p>
            <a:pPr lvl="1"/>
            <a:endParaRPr lang="ko-KR" altLang="en-US" smtClean="0"/>
          </a:p>
          <a:p>
            <a:pPr lvl="1"/>
            <a:endParaRPr lang="ko-KR" altLang="en-US" smtClean="0"/>
          </a:p>
          <a:p>
            <a:pPr lvl="1"/>
            <a:endParaRPr lang="ko-KR" altLang="en-US" smtClean="0"/>
          </a:p>
          <a:p>
            <a:pPr lvl="1"/>
            <a:endParaRPr lang="ko-KR" altLang="en-US" smtClean="0"/>
          </a:p>
          <a:p>
            <a:pPr lvl="1"/>
            <a:endParaRPr lang="ko-KR" altLang="ko-KR"/>
          </a:p>
        </p:txBody>
      </p:sp>
      <p:sp>
        <p:nvSpPr>
          <p:cNvPr id="7" name="TextBox 6"/>
          <p:cNvSpPr txBox="1"/>
          <p:nvPr/>
        </p:nvSpPr>
        <p:spPr>
          <a:xfrm>
            <a:off x="7854244" y="0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모바일 위젯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p.263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4648" y="3102868"/>
            <a:ext cx="406717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4569" y="1365151"/>
            <a:ext cx="5383632" cy="537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페이지 탭 생성하기</a:t>
            </a:r>
            <a:r>
              <a:rPr lang="en-US" altLang="ko-KR" b="1" smtClean="0"/>
              <a:t>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000" lvl="1">
              <a:buClr>
                <a:srgbClr val="7030A0"/>
              </a:buClr>
              <a:buSzPct val="80000"/>
              <a:buFont typeface="Wingdings" pitchFamily="2" charset="2"/>
              <a:buChar char="l"/>
            </a:pPr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7-25] multiline-listview.html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7-24)</a:t>
            </a:r>
            <a:endParaRPr lang="ko-KR" altLang="ko-KR" smtClean="0"/>
          </a:p>
          <a:p>
            <a:endParaRPr lang="ko-KR" altLang="en-US"/>
          </a:p>
        </p:txBody>
      </p:sp>
      <p:pic>
        <p:nvPicPr>
          <p:cNvPr id="28675" name="Picture 3" descr="F:\저술개정판_원고\저술2차_최종본(20161223)\그림(수정본)\ch07\_7.2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8904" y="2780928"/>
            <a:ext cx="5688632" cy="283164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854244" y="0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모바일 위젯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p.263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페이지 탭 생성하기</a:t>
            </a:r>
            <a:r>
              <a:rPr lang="en-US" altLang="ko-KR" b="1" smtClean="0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000" lvl="1">
              <a:buClr>
                <a:srgbClr val="7030A0"/>
              </a:buClr>
              <a:buSzPct val="80000"/>
              <a:buFont typeface="Wingdings" pitchFamily="2" charset="2"/>
              <a:buChar char="l"/>
            </a:pPr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7-26] multiline-listview.html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7-25)</a:t>
            </a:r>
            <a:endParaRPr lang="ko-KR" altLang="ko-KR" smtClean="0"/>
          </a:p>
          <a:p>
            <a:endParaRPr lang="ko-KR" altLang="en-US"/>
          </a:p>
        </p:txBody>
      </p:sp>
      <p:pic>
        <p:nvPicPr>
          <p:cNvPr id="29698" name="Picture 2" descr="F:\저술개정판_원고\저술2차_최종본(20161223)\그림(수정본)\ch07\_7.2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4568" y="1628800"/>
            <a:ext cx="7778750" cy="391318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854244" y="0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모바일 위젯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p.264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버튼 생성하기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7-1] btn-type.html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7-1)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3</a:t>
            </a:r>
            <a:r>
              <a:rPr lang="ko-KR" altLang="ko-KR" smtClean="0"/>
              <a:t>가지 버튼 생성 방법</a:t>
            </a:r>
            <a:endParaRPr lang="en-US" altLang="ko-KR" smtClean="0"/>
          </a:p>
          <a:p>
            <a:pPr lvl="1"/>
            <a:r>
              <a:rPr lang="ko-KR" altLang="ko-KR" smtClean="0"/>
              <a:t>태그와 명세 방법은 다르지만 생성된 버튼의 모양은 모두 같</a:t>
            </a:r>
            <a:r>
              <a:rPr lang="ko-KR" altLang="en-US" smtClean="0"/>
              <a:t>음</a:t>
            </a:r>
            <a:endParaRPr lang="en-US" altLang="ko-KR" smtClean="0"/>
          </a:p>
          <a:p>
            <a:pPr lvl="1"/>
            <a:r>
              <a:rPr lang="ko-KR" altLang="ko-KR" smtClean="0"/>
              <a:t>버튼들은 둥근 모서리와 테두리 음영 효과가 적용</a:t>
            </a:r>
            <a:r>
              <a:rPr lang="en-US" altLang="ko-KR" smtClean="0"/>
              <a:t> </a:t>
            </a:r>
          </a:p>
          <a:p>
            <a:pPr lvl="1"/>
            <a:r>
              <a:rPr lang="ko-KR" altLang="ko-KR" smtClean="0"/>
              <a:t>버튼 크기는 화면 전체의 너비나 문자열 길이에 비례</a:t>
            </a:r>
            <a:endParaRPr lang="en-US" altLang="ko-KR" smtClean="0"/>
          </a:p>
          <a:p>
            <a:pPr lvl="1"/>
            <a:r>
              <a:rPr lang="ko-KR" altLang="ko-KR" smtClean="0"/>
              <a:t>버튼 문자열은 가운데 정렬</a:t>
            </a:r>
            <a:endParaRPr lang="en-US" altLang="ko-KR" smtClean="0"/>
          </a:p>
          <a:p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32520" y="1556792"/>
          <a:ext cx="7632848" cy="2987249"/>
        </p:xfrm>
        <a:graphic>
          <a:graphicData uri="http://schemas.openxmlformats.org/drawingml/2006/table">
            <a:tbl>
              <a:tblPr/>
              <a:tblGrid>
                <a:gridCol w="3815997"/>
                <a:gridCol w="3816851"/>
              </a:tblGrid>
              <a:tr h="283419">
                <a:tc>
                  <a:txBody>
                    <a:bodyPr/>
                    <a:lstStyle/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7-1]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버튼 생성하기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/ch07/btn-type.html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020837">
                <a:tc gridSpan="2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"page"&gt;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"header"&gt;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&lt;h1&gt;header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&lt;/h1&gt;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"content"&gt;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&lt;p&gt;content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&lt;/p&gt;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a data-role="button"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href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"#"&gt;(1) a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태그 버튼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&lt;/a&gt;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&gt;(2) button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태그 버튼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&lt;/button&gt;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input type="button"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value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"(3) input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태그 버튼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"footer" data-position="fixed"&gt;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&lt;h4&gt;footer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&lt;/h4&gt;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34668" y="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버튼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p.225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026" name="Picture 2" descr="F:\저술개정판_원고\저술2차_최종본(20161223)\그림(수정본)\ch07\_7.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9264" y="2276872"/>
            <a:ext cx="2123581" cy="318229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4.2 </a:t>
            </a:r>
            <a:r>
              <a:rPr lang="ko-KR" altLang="en-US" b="1" smtClean="0"/>
              <a:t>컬럼 토글 테이블</a:t>
            </a:r>
            <a:r>
              <a:rPr lang="en-US" altLang="ko-KR" b="1" smtClean="0"/>
              <a:t>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컬럼 토글 테이블</a:t>
            </a:r>
            <a:r>
              <a:rPr lang="en-US" altLang="ko-KR" smtClean="0"/>
              <a:t>(column toggle table)</a:t>
            </a:r>
          </a:p>
          <a:p>
            <a:pPr lvl="1"/>
            <a:r>
              <a:rPr lang="ko-KR" altLang="en-US" smtClean="0"/>
              <a:t>좁은 공간을 위해 테이블 컬럼을 선택적으로 표기하거나 숨길 수 있는 테이블</a:t>
            </a:r>
          </a:p>
          <a:p>
            <a:pPr lvl="1"/>
            <a:r>
              <a:rPr lang="ko-KR" altLang="en-US" smtClean="0"/>
              <a:t>숨겨진 컬럼들은 표시를 원할 경우</a:t>
            </a:r>
            <a:r>
              <a:rPr lang="en-US" altLang="ko-KR" smtClean="0"/>
              <a:t>, </a:t>
            </a:r>
            <a:r>
              <a:rPr lang="ko-KR" altLang="en-US" smtClean="0"/>
              <a:t>컬럼 팝업 메뉴를 통해 선택함으로써 표시</a:t>
            </a:r>
          </a:p>
          <a:p>
            <a:pPr lvl="1"/>
            <a:r>
              <a:rPr lang="ko-KR" altLang="en-US" smtClean="0"/>
              <a:t>화면 폭을 고려하여</a:t>
            </a:r>
            <a:r>
              <a:rPr lang="en-US" altLang="ko-KR" smtClean="0"/>
              <a:t> </a:t>
            </a:r>
            <a:r>
              <a:rPr lang="ko-KR" altLang="en-US" smtClean="0"/>
              <a:t> 컬럼 우선 순위를 부여함으로써 표시 테이블 컬럼 항목들을 제한</a:t>
            </a:r>
          </a:p>
          <a:p>
            <a:pPr lvl="1"/>
            <a:r>
              <a:rPr lang="ko-KR" altLang="en-US" smtClean="0"/>
              <a:t>모바일 화면의 크기 허용 범위 안에서 우선 순위대로 최대한 컬럼들이 표시되고  우선 순위가 낮은 컬럼들은 표시되지 않고 숨겨진다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실행 과정에서 사용자가 직접 컬럼 팝업 메뉴를 통해 표시되는 컬럼 항목 변경 가능</a:t>
            </a:r>
          </a:p>
          <a:p>
            <a:pPr lvl="1"/>
            <a:r>
              <a:rPr lang="ko-KR" altLang="en-US" smtClean="0"/>
              <a:t>테이블의 컬럼 선택 모드를 적용하려면 다음 </a:t>
            </a:r>
            <a:r>
              <a:rPr lang="en-US" altLang="ko-KR" smtClean="0"/>
              <a:t>2</a:t>
            </a:r>
            <a:r>
              <a:rPr lang="ko-KR" altLang="en-US" smtClean="0"/>
              <a:t>개의 속성을 갖는 </a:t>
            </a:r>
            <a:r>
              <a:rPr lang="en-US" altLang="ko-KR" smtClean="0"/>
              <a:t>&lt;table&gt; </a:t>
            </a:r>
            <a:r>
              <a:rPr lang="ko-KR" altLang="en-US" smtClean="0"/>
              <a:t>태그가 필요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id </a:t>
            </a:r>
            <a:r>
              <a:rPr lang="ko-KR" altLang="en-US" smtClean="0"/>
              <a:t>속성은 컬럼 선택 팝업 메뉴와 테이블을 연관시키기 위해 필요함</a:t>
            </a:r>
            <a:endParaRPr lang="en-US" altLang="ko-KR" smtClean="0"/>
          </a:p>
          <a:p>
            <a:pPr lvl="1"/>
            <a:endParaRPr lang="ko-KR" altLang="en-US" smtClean="0"/>
          </a:p>
          <a:p>
            <a:pPr lvl="1"/>
            <a:endParaRPr lang="ko-KR" altLang="en-US" smtClean="0"/>
          </a:p>
          <a:p>
            <a:pPr lvl="1"/>
            <a:endParaRPr lang="ko-KR" altLang="en-US" smtClean="0"/>
          </a:p>
          <a:p>
            <a:pPr lvl="1"/>
            <a:endParaRPr lang="ko-KR" altLang="en-US" smtClean="0"/>
          </a:p>
          <a:p>
            <a:pPr lvl="1"/>
            <a:endParaRPr lang="ko-KR" altLang="ko-KR"/>
          </a:p>
        </p:txBody>
      </p:sp>
      <p:sp>
        <p:nvSpPr>
          <p:cNvPr id="7" name="TextBox 6"/>
          <p:cNvSpPr txBox="1"/>
          <p:nvPr/>
        </p:nvSpPr>
        <p:spPr>
          <a:xfrm>
            <a:off x="7854244" y="0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모바일 위젯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p.266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552" y="3717032"/>
            <a:ext cx="8376931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컬럼 </a:t>
            </a:r>
            <a:r>
              <a:rPr lang="ko-KR" altLang="en-US" b="1" smtClean="0"/>
              <a:t>토글 테이블</a:t>
            </a:r>
            <a:r>
              <a:rPr lang="en-US" altLang="ko-KR" b="1" smtClean="0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‘</a:t>
            </a:r>
            <a:r>
              <a:rPr lang="en-US" altLang="ko-KR" smtClean="0"/>
              <a:t>ui-responsive’ </a:t>
            </a:r>
            <a:r>
              <a:rPr lang="ko-KR" altLang="en-US" smtClean="0"/>
              <a:t>클래스 속성값</a:t>
            </a:r>
            <a:endParaRPr lang="en-US" altLang="ko-KR" smtClean="0"/>
          </a:p>
          <a:p>
            <a:pPr lvl="2"/>
            <a:r>
              <a:rPr lang="ko-KR" altLang="en-US" smtClean="0"/>
              <a:t>다양한 화면 폭에 따라서 허용 범위만큼  표시 테이블 컬럼들을 자동조절</a:t>
            </a:r>
            <a:r>
              <a:rPr lang="en-US" altLang="ko-KR" smtClean="0"/>
              <a:t> </a:t>
            </a:r>
          </a:p>
          <a:p>
            <a:pPr lvl="1"/>
            <a:r>
              <a:rPr lang="en-US" altLang="ko-KR" smtClean="0"/>
              <a:t>‘table-stripe’ </a:t>
            </a:r>
            <a:r>
              <a:rPr lang="ko-KR" altLang="en-US" smtClean="0"/>
              <a:t>속성값</a:t>
            </a:r>
            <a:endParaRPr lang="en-US" altLang="ko-KR" smtClean="0"/>
          </a:p>
          <a:p>
            <a:pPr lvl="2"/>
            <a:r>
              <a:rPr lang="ko-KR" altLang="en-US" smtClean="0"/>
              <a:t>테이블의 인접한 행들을 쉽게 구별할 수 있도록 줄무늬 형태로 행들을 표시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ko-KR" altLang="en-US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각 테이블 헤더 </a:t>
            </a:r>
            <a:r>
              <a:rPr lang="en-US" altLang="ko-KR" smtClean="0"/>
              <a:t>&lt;th&gt; </a:t>
            </a:r>
            <a:r>
              <a:rPr lang="ko-KR" altLang="en-US" smtClean="0"/>
              <a:t>태그 안에 </a:t>
            </a:r>
            <a:r>
              <a:rPr lang="en-US" altLang="ko-KR" smtClean="0"/>
              <a:t>data-priority </a:t>
            </a:r>
            <a:r>
              <a:rPr lang="ko-KR" altLang="en-US" smtClean="0"/>
              <a:t>속성값을 설정함으로써 표시되는 컬럼들의 우선 순위 지정</a:t>
            </a:r>
            <a:endParaRPr lang="en-US" altLang="ko-KR" smtClean="0"/>
          </a:p>
          <a:p>
            <a:pPr lvl="2"/>
            <a:r>
              <a:rPr lang="ko-KR" altLang="en-US" smtClean="0"/>
              <a:t>가장 높은 우선 순위값은 ‘</a:t>
            </a:r>
            <a:r>
              <a:rPr lang="en-US" altLang="ko-KR" smtClean="0"/>
              <a:t>1’</a:t>
            </a:r>
            <a:r>
              <a:rPr lang="ko-KR" altLang="en-US" smtClean="0"/>
              <a:t>이며 가장 낮은 우선 순위값은 ‘</a:t>
            </a:r>
            <a:r>
              <a:rPr lang="en-US" altLang="ko-KR" smtClean="0"/>
              <a:t>6’</a:t>
            </a:r>
          </a:p>
          <a:p>
            <a:pPr lvl="2"/>
            <a:r>
              <a:rPr lang="en-US" altLang="ko-KR" smtClean="0"/>
              <a:t>data-priority </a:t>
            </a:r>
            <a:r>
              <a:rPr lang="ko-KR" altLang="en-US" smtClean="0"/>
              <a:t>속성값이 지정된 테이블 헤더 컬럼들은 컬럼 선택 메뉴에 표시됨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ko-KR" altLang="en-US" smtClean="0"/>
          </a:p>
          <a:p>
            <a:pPr lvl="1"/>
            <a:endParaRPr lang="ko-KR" altLang="en-US" smtClean="0"/>
          </a:p>
          <a:p>
            <a:pPr lvl="1"/>
            <a:endParaRPr lang="ko-KR" altLang="en-US" smtClean="0"/>
          </a:p>
          <a:p>
            <a:pPr lvl="1"/>
            <a:endParaRPr lang="ko-KR" altLang="en-US" smtClean="0"/>
          </a:p>
          <a:p>
            <a:pPr lvl="1"/>
            <a:endParaRPr lang="ko-KR" altLang="ko-KR"/>
          </a:p>
        </p:txBody>
      </p:sp>
      <p:sp>
        <p:nvSpPr>
          <p:cNvPr id="7" name="TextBox 6"/>
          <p:cNvSpPr txBox="1"/>
          <p:nvPr/>
        </p:nvSpPr>
        <p:spPr>
          <a:xfrm>
            <a:off x="7854244" y="0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모바일 위젯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p.267</a:t>
            </a:r>
            <a:endParaRPr lang="ko-KR" altLang="en-US" dirty="0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8584" y="2492896"/>
            <a:ext cx="783835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8583" y="4988793"/>
            <a:ext cx="7785865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컬럼 토글 테이블 생성하기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000" lvl="1">
              <a:buClr>
                <a:srgbClr val="7030A0"/>
              </a:buClr>
              <a:buSzPct val="80000"/>
              <a:buFont typeface="Wingdings" pitchFamily="2" charset="2"/>
              <a:buChar char="l"/>
            </a:pPr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7-27] multiline-listview.html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7-26)</a:t>
            </a:r>
            <a:endParaRPr lang="ko-KR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ko-KR" altLang="en-US" smtClean="0"/>
          </a:p>
          <a:p>
            <a:pPr lvl="1"/>
            <a:endParaRPr lang="ko-KR" altLang="en-US" smtClean="0"/>
          </a:p>
          <a:p>
            <a:pPr lvl="1"/>
            <a:endParaRPr lang="ko-KR" altLang="en-US" smtClean="0"/>
          </a:p>
          <a:p>
            <a:pPr lvl="1"/>
            <a:endParaRPr lang="ko-KR" altLang="en-US" smtClean="0"/>
          </a:p>
          <a:p>
            <a:pPr lvl="1"/>
            <a:endParaRPr lang="ko-KR" altLang="ko-KR"/>
          </a:p>
        </p:txBody>
      </p:sp>
      <p:sp>
        <p:nvSpPr>
          <p:cNvPr id="7" name="TextBox 6"/>
          <p:cNvSpPr txBox="1"/>
          <p:nvPr/>
        </p:nvSpPr>
        <p:spPr>
          <a:xfrm>
            <a:off x="7854244" y="0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모바일 위젯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p.267</a:t>
            </a:r>
            <a:endParaRPr lang="ko-KR" altLang="en-US" dirty="0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32770" name="Picture 2" descr="F:\저술개정판_원고\저술2차_최종본(20161223)\그림(수정본)\ch07\_7.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4568" y="1556792"/>
            <a:ext cx="7839075" cy="399891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4.3 </a:t>
            </a:r>
            <a:r>
              <a:rPr lang="ko-KR" altLang="en-US" b="1" smtClean="0"/>
              <a:t>숨김 패널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숨김 패널</a:t>
            </a:r>
            <a:r>
              <a:rPr lang="en-US" altLang="ko-KR" smtClean="0"/>
              <a:t>(hidden panel)</a:t>
            </a:r>
          </a:p>
          <a:p>
            <a:pPr lvl="1"/>
            <a:r>
              <a:rPr lang="ko-KR" altLang="en-US" smtClean="0"/>
              <a:t>페이지 영역을 확장할 수 있는 효과적인 방법</a:t>
            </a:r>
            <a:endParaRPr lang="en-US" altLang="ko-KR" smtClean="0"/>
          </a:p>
          <a:p>
            <a:pPr lvl="1"/>
            <a:r>
              <a:rPr lang="ko-KR" altLang="en-US" smtClean="0"/>
              <a:t>숨김 패널 안에 메뉴나 폼 등을 숨겨 놓았다가 필요할 때 페이지를 전환하지 않고 제공</a:t>
            </a:r>
            <a:endParaRPr lang="en-US" altLang="ko-KR" smtClean="0"/>
          </a:p>
          <a:p>
            <a:pPr lvl="1"/>
            <a:r>
              <a:rPr lang="ko-KR" altLang="en-US" smtClean="0"/>
              <a:t>숨김 패널은 컨테이너에 </a:t>
            </a:r>
            <a:r>
              <a:rPr lang="en-US" altLang="ko-KR" smtClean="0"/>
              <a:t>data-role="panel" </a:t>
            </a:r>
            <a:r>
              <a:rPr lang="ko-KR" altLang="en-US" smtClean="0"/>
              <a:t>속성을 설정함으로써 정의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data-display </a:t>
            </a:r>
            <a:r>
              <a:rPr lang="ko-KR" altLang="en-US" smtClean="0"/>
              <a:t>속성은 패널의 표시 방식을 지정</a:t>
            </a:r>
            <a:endParaRPr lang="en-US" altLang="ko-KR" smtClean="0"/>
          </a:p>
          <a:p>
            <a:pPr lvl="1"/>
            <a:r>
              <a:rPr lang="ko-KR" altLang="en-US" smtClean="0"/>
              <a:t>‘</a:t>
            </a:r>
            <a:r>
              <a:rPr lang="en-US" altLang="ko-KR" smtClean="0"/>
              <a:t>overlay’ </a:t>
            </a:r>
            <a:r>
              <a:rPr lang="ko-KR" altLang="en-US" smtClean="0"/>
              <a:t>속성값은 페이지 내용 위에 패널이 펼쳐지는 형태로 표시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ko-KR" altLang="en-US" smtClean="0"/>
          </a:p>
          <a:p>
            <a:pPr lvl="1"/>
            <a:endParaRPr lang="ko-KR" altLang="en-US" smtClean="0"/>
          </a:p>
          <a:p>
            <a:pPr lvl="1"/>
            <a:endParaRPr lang="ko-KR" altLang="en-US" smtClean="0"/>
          </a:p>
          <a:p>
            <a:pPr lvl="1"/>
            <a:endParaRPr lang="ko-KR" altLang="en-US" smtClean="0"/>
          </a:p>
          <a:p>
            <a:pPr lvl="1"/>
            <a:endParaRPr lang="ko-KR" altLang="ko-KR"/>
          </a:p>
        </p:txBody>
      </p:sp>
      <p:sp>
        <p:nvSpPr>
          <p:cNvPr id="7" name="TextBox 6"/>
          <p:cNvSpPr txBox="1"/>
          <p:nvPr/>
        </p:nvSpPr>
        <p:spPr>
          <a:xfrm>
            <a:off x="7854244" y="0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모바일 위젯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p.268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520" y="2636912"/>
            <a:ext cx="8928993" cy="11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숨김 패널 생성하기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000" lvl="1">
              <a:buClr>
                <a:srgbClr val="7030A0"/>
              </a:buClr>
              <a:buSzPct val="80000"/>
              <a:buFont typeface="Wingdings" pitchFamily="2" charset="2"/>
              <a:buChar char="l"/>
            </a:pPr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7-28] multiline-listview.html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7-27)</a:t>
            </a:r>
            <a:endParaRPr lang="ko-KR" altLang="ko-KR" smtClean="0"/>
          </a:p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854244" y="0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모바일 위젯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p.269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34818" name="Picture 2" descr="F:\저술개정판_원고\저술2차_최종본(20161223)\그림(수정본)\ch07\_7.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520" y="1628800"/>
            <a:ext cx="8521700" cy="306705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1.2 </a:t>
            </a:r>
            <a:r>
              <a:rPr lang="ko-KR" altLang="ko-KR" b="1" smtClean="0"/>
              <a:t>기본 버튼 종류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링크 버튼</a:t>
            </a:r>
          </a:p>
          <a:p>
            <a:pPr lvl="1"/>
            <a:r>
              <a:rPr lang="ko-KR" altLang="ko-KR" smtClean="0"/>
              <a:t>버튼처럼 보여지는 링크로 가장 많이 사용</a:t>
            </a:r>
            <a:endParaRPr lang="en-US" altLang="ko-KR" smtClean="0"/>
          </a:p>
          <a:p>
            <a:pPr lvl="1"/>
            <a:r>
              <a:rPr lang="en-US" altLang="ko-KR" smtClean="0"/>
              <a:t>&lt;a&gt; </a:t>
            </a:r>
            <a:r>
              <a:rPr lang="ko-KR" altLang="ko-KR" smtClean="0"/>
              <a:t>태그는 링크 문자열 형태로 표시</a:t>
            </a:r>
            <a:r>
              <a:rPr lang="ko-KR" altLang="en-US" smtClean="0"/>
              <a:t>는</a:t>
            </a:r>
            <a:r>
              <a:rPr lang="ko-KR" altLang="ko-KR" smtClean="0"/>
              <a:t> 터치하기 불편해서 모바일 장치에</a:t>
            </a:r>
            <a:r>
              <a:rPr lang="en-US" altLang="ko-KR" smtClean="0"/>
              <a:t> </a:t>
            </a:r>
            <a:r>
              <a:rPr lang="ko-KR" altLang="en-US" smtClean="0"/>
              <a:t>부</a:t>
            </a:r>
            <a:r>
              <a:rPr lang="ko-KR" altLang="ko-KR" smtClean="0"/>
              <a:t>적합</a:t>
            </a:r>
            <a:endParaRPr lang="en-US" altLang="ko-KR" smtClean="0"/>
          </a:p>
          <a:p>
            <a:pPr lvl="1">
              <a:buNone/>
            </a:pPr>
            <a:r>
              <a:rPr lang="en-US" altLang="ko-KR" smtClean="0"/>
              <a:t>   -&gt; </a:t>
            </a:r>
            <a:r>
              <a:rPr lang="ko-KR" altLang="ko-KR" smtClean="0"/>
              <a:t>제이쿼리 모바일이</a:t>
            </a:r>
            <a:r>
              <a:rPr lang="en-US" altLang="ko-KR" smtClean="0"/>
              <a:t> &lt;a&gt; </a:t>
            </a:r>
            <a:r>
              <a:rPr lang="ko-KR" altLang="ko-KR" smtClean="0"/>
              <a:t>태그를 버튼으로 변환하는 이유</a:t>
            </a:r>
            <a:endParaRPr lang="en-US" altLang="ko-KR" smtClean="0"/>
          </a:p>
          <a:p>
            <a:r>
              <a:rPr lang="ko-KR" altLang="ko-KR" smtClean="0"/>
              <a:t>헤더나 푸터 영역</a:t>
            </a:r>
            <a:r>
              <a:rPr lang="en-US" altLang="ko-KR" smtClean="0"/>
              <a:t> </a:t>
            </a:r>
          </a:p>
          <a:p>
            <a:pPr lvl="1"/>
            <a:r>
              <a:rPr lang="en-US" altLang="ko-KR" smtClean="0"/>
              <a:t>&lt;a&gt; </a:t>
            </a:r>
            <a:r>
              <a:rPr lang="ko-KR" altLang="ko-KR" smtClean="0"/>
              <a:t>링크 태그만으로 버튼 생성 가능</a:t>
            </a:r>
            <a:endParaRPr lang="en-US" altLang="ko-KR" smtClean="0"/>
          </a:p>
          <a:p>
            <a:r>
              <a:rPr lang="ko-KR" altLang="ko-KR" smtClean="0"/>
              <a:t>콘텐츠 영역</a:t>
            </a:r>
            <a:r>
              <a:rPr lang="en-US" altLang="ko-KR" smtClean="0"/>
              <a:t> </a:t>
            </a:r>
          </a:p>
          <a:p>
            <a:pPr lvl="1"/>
            <a:r>
              <a:rPr lang="en-US" altLang="ko-KR" smtClean="0"/>
              <a:t>&lt;a&gt; </a:t>
            </a:r>
            <a:r>
              <a:rPr lang="ko-KR" altLang="ko-KR" smtClean="0"/>
              <a:t>태그 안에</a:t>
            </a:r>
            <a:r>
              <a:rPr lang="en-US" altLang="ko-KR" smtClean="0"/>
              <a:t> data-role="button" </a:t>
            </a:r>
            <a:r>
              <a:rPr lang="ko-KR" altLang="ko-KR" smtClean="0"/>
              <a:t>속성을 명세해야 버튼</a:t>
            </a:r>
            <a:r>
              <a:rPr lang="en-US" altLang="ko-KR" smtClean="0"/>
              <a:t> </a:t>
            </a:r>
            <a:r>
              <a:rPr lang="ko-KR" altLang="en-US" smtClean="0"/>
              <a:t>생성</a:t>
            </a:r>
            <a:endParaRPr lang="en-US" altLang="ko-KR" smtClean="0"/>
          </a:p>
          <a:p>
            <a:pPr lvl="1"/>
            <a:r>
              <a:rPr lang="ko-KR" altLang="ko-KR" smtClean="0"/>
              <a:t>버튼 기본 너비가 버튼이 위치한 컨테이너</a:t>
            </a:r>
            <a:r>
              <a:rPr lang="en-US" altLang="ko-KR" smtClean="0"/>
              <a:t>(</a:t>
            </a:r>
            <a:r>
              <a:rPr lang="ko-KR" altLang="ko-KR" smtClean="0"/>
              <a:t>이 경우</a:t>
            </a:r>
            <a:r>
              <a:rPr lang="en-US" altLang="ko-KR" smtClean="0"/>
              <a:t>, </a:t>
            </a:r>
            <a:r>
              <a:rPr lang="ko-KR" altLang="ko-KR" smtClean="0"/>
              <a:t>콘텐츠 영역</a:t>
            </a:r>
            <a:r>
              <a:rPr lang="en-US" altLang="ko-KR" smtClean="0"/>
              <a:t>)</a:t>
            </a:r>
            <a:r>
              <a:rPr lang="ko-KR" altLang="ko-KR" smtClean="0"/>
              <a:t>의 전체 너비를 거의 채우게 설정</a:t>
            </a:r>
            <a:endParaRPr lang="en-US" altLang="ko-KR" smtClean="0"/>
          </a:p>
          <a:p>
            <a:pPr lvl="1"/>
            <a:r>
              <a:rPr lang="ko-KR" altLang="ko-KR" smtClean="0"/>
              <a:t>페이지 너비가 커지면 버튼의 너비도 따라서 커</a:t>
            </a:r>
            <a:r>
              <a:rPr lang="ko-KR" altLang="en-US" smtClean="0"/>
              <a:t>짐</a:t>
            </a:r>
            <a:endParaRPr lang="en-US" altLang="ko-KR" smtClean="0"/>
          </a:p>
          <a:p>
            <a:r>
              <a:rPr lang="ko-KR" altLang="en-US" smtClean="0"/>
              <a:t>버튼 너비 최소화</a:t>
            </a:r>
            <a:endParaRPr lang="en-US" altLang="ko-KR" smtClean="0"/>
          </a:p>
          <a:p>
            <a:pPr lvl="1"/>
            <a:r>
              <a:rPr lang="ko-KR" altLang="ko-KR" smtClean="0"/>
              <a:t>버튼이 너무 크면 버튼 너비를 문자열</a:t>
            </a:r>
            <a:r>
              <a:rPr lang="en-US" altLang="ko-KR" smtClean="0"/>
              <a:t>(</a:t>
            </a:r>
            <a:r>
              <a:rPr lang="ko-KR" altLang="ko-KR" smtClean="0"/>
              <a:t>아이콘 포함</a:t>
            </a:r>
            <a:r>
              <a:rPr lang="en-US" altLang="ko-KR" smtClean="0"/>
              <a:t>) </a:t>
            </a:r>
            <a:r>
              <a:rPr lang="ko-KR" altLang="ko-KR" smtClean="0"/>
              <a:t>크기에 맞추어 최소화</a:t>
            </a:r>
            <a:endParaRPr lang="en-US" altLang="ko-KR" smtClean="0"/>
          </a:p>
          <a:p>
            <a:pPr lvl="1"/>
            <a:r>
              <a:rPr lang="en-US" altLang="ko-KR" smtClean="0"/>
              <a:t>data-inline="true" </a:t>
            </a:r>
            <a:r>
              <a:rPr lang="ko-KR" altLang="ko-KR" smtClean="0"/>
              <a:t>속성을 추가</a:t>
            </a:r>
            <a:r>
              <a:rPr lang="en-US" altLang="ko-KR" smtClean="0"/>
              <a:t> </a:t>
            </a:r>
            <a:endParaRPr lang="ko-KR" altLang="ko-KR" smtClean="0"/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34668" y="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버튼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p.226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링크 버튼 생성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7-2] link-btn.html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7-2)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88504" y="1484785"/>
          <a:ext cx="8352928" cy="3920910"/>
        </p:xfrm>
        <a:graphic>
          <a:graphicData uri="http://schemas.openxmlformats.org/drawingml/2006/table">
            <a:tbl>
              <a:tblPr/>
              <a:tblGrid>
                <a:gridCol w="4175996"/>
                <a:gridCol w="4176932"/>
              </a:tblGrid>
              <a:tr h="302680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7-2]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링크 버튼 생성하기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/ch07/link-btn.html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937680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&lt;div data-role="page"&gt;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data-role="header"&gt;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&lt;h1&gt;header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&lt;/h1&gt;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&lt;a href="#"&gt;a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태그 버튼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1&lt;/a&gt;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&lt;a href="#"&gt;a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태그 버튼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2&lt;/a&gt;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data-role="content"&gt;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&lt;p&gt;content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&lt;/p&gt;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&lt;a href="#"&gt;a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태그 버튼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3&lt;/a&gt;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&lt;a href="#"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data-role="button"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&gt;a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태그 버튼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4&lt;/a&gt;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&lt;a href="#" data-role="button"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data-inline="true"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&gt;a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태그 버튼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5&lt;/a&gt;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&lt;a href="#" data-role="button"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data-mini="true"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&gt;a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태그 버튼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6&lt;/a&gt;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data-role="footer" data-position="fixed"&gt;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&lt;a href="#"&gt;a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태그 버튼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7&lt;/a&gt;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&lt;h4&gt;footer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&lt;/h4&gt;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&lt;a href="#"&gt;a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태그 버튼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8&lt;/a&gt;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34668" y="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버튼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p.227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2050" name="Picture 2" descr="F:\저술개정판_원고\저술2차_최종본(20161223)\그림(수정본)\ch07\_7.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1192" y="2996952"/>
            <a:ext cx="2303269" cy="346442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폼 버튼 생성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폼 버튼</a:t>
            </a:r>
          </a:p>
          <a:p>
            <a:pPr lvl="1"/>
            <a:r>
              <a:rPr lang="ko-KR" altLang="ko-KR" smtClean="0"/>
              <a:t>입력이나 수정 등 폼과의 상호 작용이나 완성된 폼의 제출을 위해 사용</a:t>
            </a:r>
            <a:endParaRPr lang="en-US" altLang="ko-KR" smtClean="0"/>
          </a:p>
          <a:p>
            <a:pPr lvl="1"/>
            <a:r>
              <a:rPr lang="en-US" altLang="ko-KR" smtClean="0"/>
              <a:t>HTML5 </a:t>
            </a:r>
            <a:r>
              <a:rPr lang="ko-KR" altLang="ko-KR" smtClean="0"/>
              <a:t>표준 태그인</a:t>
            </a:r>
            <a:r>
              <a:rPr lang="en-US" altLang="ko-KR" smtClean="0"/>
              <a:t> &lt;button&gt; </a:t>
            </a:r>
            <a:r>
              <a:rPr lang="ko-KR" altLang="ko-KR" smtClean="0"/>
              <a:t>혹은</a:t>
            </a:r>
            <a:r>
              <a:rPr lang="en-US" altLang="ko-KR" smtClean="0"/>
              <a:t> &lt;input&gt; </a:t>
            </a:r>
            <a:r>
              <a:rPr lang="ko-KR" altLang="ko-KR" smtClean="0"/>
              <a:t>태그를 그대로 사용</a:t>
            </a:r>
            <a:endParaRPr lang="en-US" altLang="ko-KR" smtClean="0"/>
          </a:p>
          <a:p>
            <a:pPr lvl="1"/>
            <a:r>
              <a:rPr lang="ko-KR" altLang="ko-KR" smtClean="0"/>
              <a:t>추가할 속성도 없고 간단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ko-KR" smtClean="0"/>
              <a:t>모바일 버튼으로 자동 변환 </a:t>
            </a:r>
            <a:endParaRPr lang="en-US" altLang="ko-KR" smtClean="0"/>
          </a:p>
          <a:p>
            <a:pPr lvl="2"/>
            <a:r>
              <a:rPr lang="en-US" altLang="ko-KR" smtClean="0"/>
              <a:t>type </a:t>
            </a:r>
            <a:r>
              <a:rPr lang="ko-KR" altLang="ko-KR" smtClean="0"/>
              <a:t>속성값이 </a:t>
            </a:r>
            <a:r>
              <a:rPr lang="en-US" altLang="ko-KR" smtClean="0"/>
              <a:t>'submit', 'image', 'reset', 'button'</a:t>
            </a:r>
            <a:r>
              <a:rPr lang="ko-KR" altLang="ko-KR" smtClean="0"/>
              <a:t>에 해당할 경우</a:t>
            </a:r>
            <a:endParaRPr lang="en-US" altLang="ko-KR" smtClean="0"/>
          </a:p>
          <a:p>
            <a:pPr lvl="2"/>
            <a:r>
              <a:rPr lang="en-US" altLang="ko-KR" smtClean="0"/>
              <a:t>&lt;button&gt; </a:t>
            </a:r>
            <a:r>
              <a:rPr lang="ko-KR" altLang="ko-KR" smtClean="0"/>
              <a:t>태그의 경우도</a:t>
            </a:r>
            <a:r>
              <a:rPr lang="en-US" altLang="ko-KR" smtClean="0"/>
              <a:t> type </a:t>
            </a:r>
            <a:r>
              <a:rPr lang="ko-KR" altLang="ko-KR" smtClean="0"/>
              <a:t>속성을 명세하는 것이 바람직</a:t>
            </a:r>
            <a:r>
              <a:rPr lang="ko-KR" altLang="en-US" smtClean="0"/>
              <a:t>함</a:t>
            </a:r>
            <a:endParaRPr lang="en-US" altLang="ko-KR" smtClean="0"/>
          </a:p>
          <a:p>
            <a:pPr lvl="1"/>
            <a:r>
              <a:rPr lang="ko-KR" altLang="ko-KR" smtClean="0"/>
              <a:t>고전적인 버튼 모양으로 표시</a:t>
            </a:r>
            <a:endParaRPr lang="en-US" altLang="ko-KR" smtClean="0"/>
          </a:p>
          <a:p>
            <a:pPr lvl="2"/>
            <a:r>
              <a:rPr lang="ko-KR" altLang="ko-KR" smtClean="0"/>
              <a:t>자동 변환을 원하지 않을 경우</a:t>
            </a:r>
            <a:r>
              <a:rPr lang="en-US" altLang="ko-KR" smtClean="0"/>
              <a:t>, data-role="none" </a:t>
            </a:r>
            <a:r>
              <a:rPr lang="ko-KR" altLang="ko-KR" smtClean="0"/>
              <a:t>속성을 설정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48544" y="2564904"/>
          <a:ext cx="5671185" cy="570230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type="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버튼 유형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"&gt;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버튼 제목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&lt;/button&gt;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input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type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버튼 유형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" value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버튼 제목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"&gt;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34668" y="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버튼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p.228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폼 버튼 생성하기</a:t>
            </a:r>
            <a:r>
              <a:rPr lang="en-US" altLang="ko-KR" b="1" smtClean="0"/>
              <a:t>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ko-KR" dirty="0" smtClean="0"/>
              <a:t>그림 </a:t>
            </a:r>
            <a:r>
              <a:rPr lang="en-US" altLang="ko-KR" dirty="0" smtClean="0"/>
              <a:t>7-3] form-btn.html</a:t>
            </a:r>
            <a:r>
              <a:rPr lang="ko-KR" altLang="ko-KR" dirty="0" smtClean="0"/>
              <a:t>의 실행 결과</a:t>
            </a:r>
            <a:r>
              <a:rPr lang="en-US" altLang="ko-KR" dirty="0" smtClean="0"/>
              <a:t>(</a:t>
            </a:r>
            <a:r>
              <a:rPr lang="ko-KR" altLang="ko-KR" dirty="0" smtClean="0"/>
              <a:t>예제</a:t>
            </a:r>
            <a:r>
              <a:rPr lang="en-US" altLang="ko-KR" dirty="0" smtClean="0"/>
              <a:t>7-3)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ko-KR" smtClean="0"/>
              <a:t>일반 </a:t>
            </a:r>
            <a:r>
              <a:rPr lang="ko-KR" altLang="ko-KR" dirty="0" smtClean="0"/>
              <a:t>버튼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&lt;button&gt; </a:t>
            </a:r>
            <a:r>
              <a:rPr lang="ko-KR" altLang="ko-KR" dirty="0" smtClean="0"/>
              <a:t>태그에 의해 생성된 버튼 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주로 자바스크립트의 실행을 호출하는 역할</a:t>
            </a:r>
            <a:r>
              <a:rPr lang="en-US" altLang="ko-KR" dirty="0" smtClean="0"/>
              <a:t> </a:t>
            </a:r>
            <a:endParaRPr lang="ko-KR" altLang="ko-KR" dirty="0" smtClean="0"/>
          </a:p>
          <a:p>
            <a:endParaRPr lang="ko-KR" altLang="ko-KR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04528" y="1484784"/>
          <a:ext cx="6624736" cy="3357498"/>
        </p:xfrm>
        <a:graphic>
          <a:graphicData uri="http://schemas.openxmlformats.org/drawingml/2006/table">
            <a:tbl>
              <a:tblPr/>
              <a:tblGrid>
                <a:gridCol w="3311997"/>
                <a:gridCol w="3312739"/>
              </a:tblGrid>
              <a:tr h="287908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 dirty="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 dirty="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7-3] </a:t>
                      </a:r>
                      <a:r>
                        <a:rPr lang="ko-KR" sz="1200" b="1" kern="100" dirty="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폼 버튼 생성하기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/ch07/form-btn.html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61315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&lt;div data-role="page" id="page1"&gt;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	&lt;div data-role="header"&gt;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		&lt;h1&gt;header</a:t>
                      </a:r>
                      <a:r>
                        <a:rPr lang="ko-KR" sz="1200" kern="0" dirty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&lt;/h1&gt;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	&lt;div data-role="content"&gt;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		&lt;</a:t>
                      </a:r>
                      <a:r>
                        <a:rPr lang="en-US" sz="1200" kern="0" dirty="0" smtClean="0">
                          <a:latin typeface="맑은 고딕"/>
                          <a:ea typeface="맑은 고딕"/>
                          <a:cs typeface="Times New Roman"/>
                        </a:rPr>
                        <a:t>button&gt; </a:t>
                      </a:r>
                      <a:r>
                        <a:rPr lang="ko-KR" altLang="en-US" sz="1200" kern="0" dirty="0" smtClean="0">
                          <a:latin typeface="맑은 고딕"/>
                          <a:ea typeface="맑은 고딕"/>
                          <a:cs typeface="Times New Roman"/>
                        </a:rPr>
                        <a:t>일반</a:t>
                      </a:r>
                      <a:r>
                        <a:rPr lang="ko-KR" sz="1200" kern="0" dirty="0" smtClean="0">
                          <a:latin typeface="맑은 고딕"/>
                          <a:ea typeface="맑은 고딕"/>
                          <a:cs typeface="Times New Roman"/>
                        </a:rPr>
                        <a:t>버튼</a:t>
                      </a: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&lt;/button&gt;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		&lt;button </a:t>
                      </a:r>
                      <a:r>
                        <a:rPr lang="en-US" sz="1200" b="1" kern="0" dirty="0">
                          <a:latin typeface="맑은 고딕"/>
                          <a:ea typeface="맑은 고딕"/>
                          <a:cs typeface="Times New Roman"/>
                        </a:rPr>
                        <a:t>data-role="none"</a:t>
                      </a: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ko-KR" sz="1200" kern="0" dirty="0">
                          <a:latin typeface="맑은 고딕"/>
                          <a:ea typeface="맑은 고딕"/>
                          <a:cs typeface="Times New Roman"/>
                        </a:rPr>
                        <a:t>기존버튼</a:t>
                      </a: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&lt;/button&gt;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		&lt;input </a:t>
                      </a:r>
                      <a:r>
                        <a:rPr lang="en-US" sz="1200" b="1" kern="0" dirty="0">
                          <a:latin typeface="맑은 고딕"/>
                          <a:ea typeface="맑은 고딕"/>
                          <a:cs typeface="Times New Roman"/>
                        </a:rPr>
                        <a:t>type="button"</a:t>
                      </a: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 value="</a:t>
                      </a:r>
                      <a:r>
                        <a:rPr lang="ko-KR" sz="1200" kern="0" dirty="0">
                          <a:latin typeface="맑은 고딕"/>
                          <a:ea typeface="맑은 고딕"/>
                          <a:cs typeface="Times New Roman"/>
                        </a:rPr>
                        <a:t>입력버튼</a:t>
                      </a: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"&gt;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		&lt;input </a:t>
                      </a:r>
                      <a:r>
                        <a:rPr lang="en-US" sz="1200" b="1" kern="0" dirty="0">
                          <a:latin typeface="맑은 고딕"/>
                          <a:ea typeface="맑은 고딕"/>
                          <a:cs typeface="Times New Roman"/>
                        </a:rPr>
                        <a:t>type="submit"</a:t>
                      </a: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 value="</a:t>
                      </a:r>
                      <a:r>
                        <a:rPr lang="ko-KR" sz="1200" kern="0" dirty="0">
                          <a:latin typeface="맑은 고딕"/>
                          <a:ea typeface="맑은 고딕"/>
                          <a:cs typeface="Times New Roman"/>
                        </a:rPr>
                        <a:t>제출버튼</a:t>
                      </a: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"&gt;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		&lt;input </a:t>
                      </a:r>
                      <a:r>
                        <a:rPr lang="en-US" sz="1200" b="1" kern="0" dirty="0">
                          <a:latin typeface="맑은 고딕"/>
                          <a:ea typeface="맑은 고딕"/>
                          <a:cs typeface="Times New Roman"/>
                        </a:rPr>
                        <a:t>type="reset"</a:t>
                      </a: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 value="</a:t>
                      </a:r>
                      <a:r>
                        <a:rPr lang="ko-KR" sz="1200" kern="0" dirty="0">
                          <a:latin typeface="맑은 고딕"/>
                          <a:ea typeface="맑은 고딕"/>
                          <a:cs typeface="Times New Roman"/>
                        </a:rPr>
                        <a:t>재설정버튼</a:t>
                      </a: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"&gt;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		&lt;input </a:t>
                      </a:r>
                      <a:r>
                        <a:rPr lang="en-US" sz="1200" b="1" kern="0" dirty="0">
                          <a:latin typeface="맑은 고딕"/>
                          <a:ea typeface="맑은 고딕"/>
                          <a:cs typeface="Times New Roman"/>
                        </a:rPr>
                        <a:t>type="image"</a:t>
                      </a: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 value="</a:t>
                      </a:r>
                      <a:r>
                        <a:rPr lang="ko-KR" sz="1200" kern="0" dirty="0">
                          <a:latin typeface="맑은 고딕"/>
                          <a:ea typeface="맑은 고딕"/>
                          <a:cs typeface="Times New Roman"/>
                        </a:rPr>
                        <a:t>이미지버튼</a:t>
                      </a: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"&gt;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	&lt;div data-role="footer" data-position="fixed"&gt;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		&lt;h4&gt;footer</a:t>
                      </a:r>
                      <a:r>
                        <a:rPr lang="ko-KR" sz="1200" kern="0" dirty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&lt;/h4&gt;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34668" y="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버튼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p.229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3074" name="Picture 2" descr="F:\저술개정판_원고\저술2차_최종본(20161223)\그림(수정본)\ch07\_7.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3080" y="2276872"/>
            <a:ext cx="2351142" cy="353642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폼 버튼 생성하기</a:t>
            </a:r>
            <a:r>
              <a:rPr lang="en-US" altLang="ko-KR" b="1" smtClean="0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아이콘 버튼</a:t>
            </a:r>
          </a:p>
          <a:p>
            <a:pPr lvl="1"/>
            <a:r>
              <a:rPr lang="ko-KR" altLang="ko-KR" smtClean="0"/>
              <a:t>버튼의 의미를 시각적으로 표현하기 위해 버튼 위에 아이콘을 추가</a:t>
            </a:r>
            <a:endParaRPr lang="en-US" altLang="ko-KR" smtClean="0"/>
          </a:p>
          <a:p>
            <a:pPr lvl="1"/>
            <a:r>
              <a:rPr lang="ko-KR" altLang="ko-KR" smtClean="0"/>
              <a:t>버튼을 생성 마크업 안에</a:t>
            </a:r>
            <a:r>
              <a:rPr lang="en-US" altLang="ko-KR" smtClean="0"/>
              <a:t> data-icon </a:t>
            </a:r>
            <a:r>
              <a:rPr lang="ko-KR" altLang="ko-KR" smtClean="0"/>
              <a:t>속성을 추가</a:t>
            </a:r>
            <a:endParaRPr lang="en-US" altLang="ko-KR" smtClean="0"/>
          </a:p>
          <a:p>
            <a:r>
              <a:rPr lang="ko-KR" altLang="ko-KR" smtClean="0"/>
              <a:t>제이쿼리 모바일</a:t>
            </a:r>
            <a:r>
              <a:rPr lang="en-US" altLang="ko-KR" smtClean="0"/>
              <a:t> </a:t>
            </a:r>
            <a:r>
              <a:rPr lang="ko-KR" altLang="en-US" smtClean="0"/>
              <a:t>표준 아이콘</a:t>
            </a:r>
            <a:endParaRPr lang="en-US" altLang="ko-KR" smtClean="0"/>
          </a:p>
          <a:p>
            <a:pPr lvl="1"/>
            <a:r>
              <a:rPr lang="ko-KR" altLang="en-US" smtClean="0"/>
              <a:t>제이쿼리 모바일</a:t>
            </a:r>
            <a:r>
              <a:rPr lang="ko-KR" altLang="ko-KR" smtClean="0"/>
              <a:t>은 자주 사용되는</a:t>
            </a:r>
            <a:r>
              <a:rPr lang="en-US" altLang="ko-KR" smtClean="0"/>
              <a:t> 18</a:t>
            </a:r>
            <a:r>
              <a:rPr lang="ko-KR" altLang="ko-KR" smtClean="0"/>
              <a:t>개의 표준 아이콘을 기본적으로 제공</a:t>
            </a:r>
            <a:endParaRPr lang="en-US" altLang="ko-KR" smtClean="0"/>
          </a:p>
          <a:p>
            <a:pPr lvl="1"/>
            <a:r>
              <a:rPr lang="ko-KR" altLang="ko-KR" smtClean="0"/>
              <a:t>제이쿼리 모바일을 다운받아 보면 </a:t>
            </a:r>
            <a:r>
              <a:rPr lang="en-US" altLang="ko-KR" smtClean="0"/>
              <a:t>'images' </a:t>
            </a:r>
            <a:r>
              <a:rPr lang="ko-KR" altLang="ko-KR" smtClean="0"/>
              <a:t>폴더 안에 아이콘 이미지 파일이 존재</a:t>
            </a:r>
            <a:endParaRPr lang="en-US" altLang="ko-KR" smtClean="0"/>
          </a:p>
          <a:p>
            <a:pPr lvl="1"/>
            <a:r>
              <a:rPr lang="ko-KR" altLang="ko-KR" smtClean="0"/>
              <a:t>반투명의 검은색 바탕 위에 흰색 이미지로 표시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64568" y="3645024"/>
          <a:ext cx="5688632" cy="648072"/>
        </p:xfrm>
        <a:graphic>
          <a:graphicData uri="http://schemas.openxmlformats.org/drawingml/2006/table">
            <a:tbl>
              <a:tblPr/>
              <a:tblGrid>
                <a:gridCol w="5688632"/>
              </a:tblGrid>
              <a:tr h="64807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&lt;button 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data-icon="</a:t>
                      </a:r>
                      <a:r>
                        <a:rPr lang="ko-KR" sz="1400" b="1" kern="0">
                          <a:latin typeface="맑은 고딕"/>
                          <a:ea typeface="맑은 고딕"/>
                          <a:cs typeface="Times New Roman"/>
                        </a:rPr>
                        <a:t>아이콘이름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버튼 제목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&lt;/button&gt;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&lt;input type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"button" 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value=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버튼 제목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" 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data-icon="</a:t>
                      </a:r>
                      <a:r>
                        <a:rPr lang="ko-KR" sz="1400" b="1" kern="0">
                          <a:latin typeface="맑은 고딕"/>
                          <a:ea typeface="맑은 고딕"/>
                          <a:cs typeface="Times New Roman"/>
                        </a:rPr>
                        <a:t>아이콘이름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34668" y="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버튼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p.229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2973</TotalTime>
  <Words>2921</Words>
  <Application>Microsoft Office PowerPoint</Application>
  <PresentationFormat>A4 용지(210x297mm)</PresentationFormat>
  <Paragraphs>884</Paragraphs>
  <Slides>44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TrendMicroTemplate_ext</vt:lpstr>
      <vt:lpstr>슬라이드 1</vt:lpstr>
      <vt:lpstr>슬라이드 2</vt:lpstr>
      <vt:lpstr>1.1 버튼 생성</vt:lpstr>
      <vt:lpstr>버튼 생성하기</vt:lpstr>
      <vt:lpstr>1.2 기본 버튼 종류</vt:lpstr>
      <vt:lpstr>링크 버튼 생성</vt:lpstr>
      <vt:lpstr>폼 버튼 생성</vt:lpstr>
      <vt:lpstr>폼 버튼 생성하기(1)</vt:lpstr>
      <vt:lpstr>폼 버튼 생성하기(2)</vt:lpstr>
      <vt:lpstr>아이콘 버튼 생성하기</vt:lpstr>
      <vt:lpstr>제이쿼리 모바일 표준 아이콘(1)</vt:lpstr>
      <vt:lpstr>제이쿼리 모바일 표준 아이콘(2)</vt:lpstr>
      <vt:lpstr>1.3 아이콘 버튼의 변형(1)</vt:lpstr>
      <vt:lpstr>아이콘 버튼의 변형(2)</vt:lpstr>
      <vt:lpstr>아이콘 버튼의 변형(3)</vt:lpstr>
      <vt:lpstr>사용자 정의 아이콘 버튼 생성하기</vt:lpstr>
      <vt:lpstr>1.4 확장 버튼 종류(1)</vt:lpstr>
      <vt:lpstr>확장 버튼 종류(2)</vt:lpstr>
      <vt:lpstr>버튼 그룹 생성하기</vt:lpstr>
      <vt:lpstr>확장 버튼 종류(3)</vt:lpstr>
      <vt:lpstr>2.1 기본 리스트뷰 </vt:lpstr>
      <vt:lpstr>리스트뷰 생성하기</vt:lpstr>
      <vt:lpstr>2.2 연결 리스트뷰</vt:lpstr>
      <vt:lpstr>연결 리스트뷰 생성하기</vt:lpstr>
      <vt:lpstr>2.3 순서 리스트뷰</vt:lpstr>
      <vt:lpstr>2.4 인셋 리스트뷰</vt:lpstr>
      <vt:lpstr>2.5 분할 리스트뷰</vt:lpstr>
      <vt:lpstr>분할 리스트뷰 아이콘 변경하기</vt:lpstr>
      <vt:lpstr>3.1 카운트 버블</vt:lpstr>
      <vt:lpstr>3.2 리스트 구분자</vt:lpstr>
      <vt:lpstr>리스트뷰 제목 생성하기</vt:lpstr>
      <vt:lpstr>3.3 썸네일 리스트뷰</vt:lpstr>
      <vt:lpstr>3.4 아이콘 리스트뷰</vt:lpstr>
      <vt:lpstr>3.5 여러 줄 리스트뷰</vt:lpstr>
      <vt:lpstr>3.6 검색 필터 리스트</vt:lpstr>
      <vt:lpstr>3.7 제이쿼리 리스트뷰 활용 예</vt:lpstr>
      <vt:lpstr>4.1 페이지 탭</vt:lpstr>
      <vt:lpstr>페이지 탭 생성하기1</vt:lpstr>
      <vt:lpstr>페이지 탭 생성하기2</vt:lpstr>
      <vt:lpstr>4.2 컬럼 토글 테이블(1)</vt:lpstr>
      <vt:lpstr>컬럼 토글 테이블(2)</vt:lpstr>
      <vt:lpstr>컬럼 토글 테이블 생성하기</vt:lpstr>
      <vt:lpstr>4.3 숨김 패널</vt:lpstr>
      <vt:lpstr>숨김 패널 생성하기</vt:lpstr>
    </vt:vector>
  </TitlesOfParts>
  <Manager>syhong</Manager>
  <Company>한빛미디어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웹프로그래밍응용</dc:title>
  <dc:subject/>
  <dc:creator>sjpark</dc:creator>
  <cp:lastModifiedBy>Registered User</cp:lastModifiedBy>
  <cp:revision>300</cp:revision>
  <dcterms:created xsi:type="dcterms:W3CDTF">2003-11-10T10:03:08Z</dcterms:created>
  <dcterms:modified xsi:type="dcterms:W3CDTF">2017-02-02T12:51:56Z</dcterms:modified>
</cp:coreProperties>
</file>