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ink/ink20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338" r:id="rId2"/>
    <p:sldId id="411" r:id="rId3"/>
    <p:sldId id="366" r:id="rId4"/>
    <p:sldId id="367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9" r:id="rId34"/>
    <p:sldId id="400" r:id="rId35"/>
    <p:sldId id="401" r:id="rId36"/>
    <p:sldId id="402" r:id="rId37"/>
    <p:sldId id="404" r:id="rId38"/>
    <p:sldId id="405" r:id="rId39"/>
    <p:sldId id="406" r:id="rId40"/>
    <p:sldId id="407" r:id="rId41"/>
    <p:sldId id="408" r:id="rId42"/>
    <p:sldId id="409" r:id="rId43"/>
    <p:sldId id="410" r:id="rId44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8" autoAdjust="0"/>
    <p:restoredTop sz="94660"/>
  </p:normalViewPr>
  <p:slideViewPr>
    <p:cSldViewPr>
      <p:cViewPr varScale="1">
        <p:scale>
          <a:sx n="100" d="100"/>
          <a:sy n="100" d="100"/>
        </p:scale>
        <p:origin x="-35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25675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8T06:22:01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27495 18380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41854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제이쿼리 모바일 대화상자와 폼</a:t>
            </a:r>
            <a:endParaRPr lang="ko-KR" altLang="en-US" sz="40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08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바</a:t>
            </a:r>
            <a:r>
              <a:rPr lang="en-US" altLang="ko-KR" b="1" smtClean="0"/>
              <a:t>/</a:t>
            </a:r>
            <a:r>
              <a:rPr lang="ko-KR" altLang="ko-KR" b="1" smtClean="0"/>
              <a:t>블록 레이아웃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8-5] bar-body.html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8-4)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44488" y="1628800"/>
          <a:ext cx="6984776" cy="4271898"/>
        </p:xfrm>
        <a:graphic>
          <a:graphicData uri="http://schemas.openxmlformats.org/drawingml/2006/table">
            <a:tbl>
              <a:tblPr/>
              <a:tblGrid>
                <a:gridCol w="2835275"/>
                <a:gridCol w="4149501"/>
              </a:tblGrid>
              <a:tr h="287908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8-4]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바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블록 레이아웃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/ch08/bar-body.html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01295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class="ui-bar 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ui-bar-b"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꽃나무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&lt;/div&gt;&lt;br/&gt;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class="ui-body </a:t>
                      </a:r>
                      <a:r>
                        <a:rPr lang="en-US" sz="1200" b="1" kern="0" smtClean="0">
                          <a:latin typeface="맑은 고딕"/>
                          <a:ea typeface="맑은 고딕"/>
                          <a:cs typeface="Times New Roman"/>
                        </a:rPr>
                        <a:t>ui-body-a"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&lt;h3&gt;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진달래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&lt;/h3&gt;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참꽃 또는 두견화라고도 하며 전국의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50~2,000m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높이의 산야에서 무리지어 자란다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.&lt;/p&gt;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&lt;/div&gt;&lt;br/&gt;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"ui-body 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ui-body-a"&gt;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&lt;h3&gt;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개나리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&lt;/h3&gt;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연교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·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신리화라고도 하며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북한에서는 개나리꽃나무라고 부른다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산기슭 양지에서 많이 자란다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&lt;/div&gt;&lt;br/&gt;	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96537" y="0"/>
            <a:ext cx="209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콘텐츠 영역의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p.285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 descr="F:\저술개정판_원고\저술2차_최종본(20161223)\그림(수정본)\ch08\_8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3280" y="2132856"/>
            <a:ext cx="2232737" cy="356215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</a:t>
            </a:r>
            <a:r>
              <a:rPr lang="ko-KR" altLang="ko-KR" b="1" smtClean="0"/>
              <a:t>그리드 레이아웃 형식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그리드 컨테이너</a:t>
            </a:r>
            <a:r>
              <a:rPr lang="en-US" altLang="ko-KR" smtClean="0"/>
              <a:t>(grid container)</a:t>
            </a:r>
            <a:endParaRPr lang="ko-KR" altLang="ko-KR" smtClean="0"/>
          </a:p>
          <a:p>
            <a:pPr lvl="1"/>
            <a:r>
              <a:rPr lang="ko-KR" altLang="ko-KR" smtClean="0"/>
              <a:t>그리드 레이아웃은 둘 이상의 블록들을 갖는 그리드 컨테이너를 만듦으로써 생성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ko-KR" altLang="ko-KR" smtClean="0"/>
              <a:t>컨테이너 내부에 포함하는 열의 개수에 따라 적절한</a:t>
            </a:r>
            <a:r>
              <a:rPr lang="en-US" altLang="ko-KR" smtClean="0"/>
              <a:t> ui-grid-* </a:t>
            </a:r>
            <a:r>
              <a:rPr lang="ko-KR" altLang="ko-KR" smtClean="0"/>
              <a:t>클래스 속성값을 명세</a:t>
            </a:r>
            <a:endParaRPr lang="en-US" altLang="ko-KR" smtClean="0"/>
          </a:p>
          <a:p>
            <a:pPr lvl="1"/>
            <a:r>
              <a:rPr lang="ko-KR" altLang="ko-KR" smtClean="0"/>
              <a:t>최대</a:t>
            </a:r>
            <a:r>
              <a:rPr lang="en-US" altLang="ko-KR" smtClean="0"/>
              <a:t> 5</a:t>
            </a:r>
            <a:r>
              <a:rPr lang="ko-KR" altLang="ko-KR" smtClean="0"/>
              <a:t>개의 열을 생성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8-2] </a:t>
            </a:r>
            <a:r>
              <a:rPr lang="ko-KR" altLang="ko-KR" smtClean="0"/>
              <a:t>그리드 컨테이너 속성값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) &lt;div&gt; </a:t>
            </a:r>
            <a:r>
              <a:rPr lang="ko-KR" altLang="ko-KR" smtClean="0"/>
              <a:t>태그에</a:t>
            </a:r>
            <a:r>
              <a:rPr lang="en-US" altLang="ko-KR" smtClean="0"/>
              <a:t> class="ui-grid-a" </a:t>
            </a:r>
            <a:r>
              <a:rPr lang="ko-KR" altLang="ko-KR" smtClean="0"/>
              <a:t>클래스 속성을 설정하면</a:t>
            </a:r>
            <a:r>
              <a:rPr lang="en-US" altLang="ko-KR" smtClean="0"/>
              <a:t> 2</a:t>
            </a:r>
            <a:r>
              <a:rPr lang="ko-KR" altLang="ko-KR" smtClean="0"/>
              <a:t>개의 열로 분할되는 그리드 컨테이너가 생성</a:t>
            </a:r>
          </a:p>
          <a:p>
            <a:pPr lvl="1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852936"/>
          <a:ext cx="7920880" cy="1440160"/>
        </p:xfrm>
        <a:graphic>
          <a:graphicData uri="http://schemas.openxmlformats.org/drawingml/2006/table">
            <a:tbl>
              <a:tblPr/>
              <a:tblGrid>
                <a:gridCol w="1673196"/>
                <a:gridCol w="1453648"/>
                <a:gridCol w="4794036"/>
              </a:tblGrid>
              <a:tr h="28803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ui-grid-*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그리드 열 개수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포함되는 그리드 블록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ui-grid-a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ui-block-a, ui-block-b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ui-grid-b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ui-block-a, ui-block-b, ui-block-c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ui-grid-c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ui-block-a, ui-block-b, ui-block-c, ui-block-d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ui-grid-d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ui-block-a, ui-block-b, ui-block-c, ui-block-d, ui-block-e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6576" y="5373216"/>
          <a:ext cx="5832648" cy="576064"/>
        </p:xfrm>
        <a:graphic>
          <a:graphicData uri="http://schemas.openxmlformats.org/drawingml/2006/table">
            <a:tbl>
              <a:tblPr/>
              <a:tblGrid>
                <a:gridCol w="5832648"/>
              </a:tblGrid>
              <a:tr h="57606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class="ui-grid-a"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96536" y="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콘텐츠 영역의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p.287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그리드 블록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그리드 블록</a:t>
            </a:r>
            <a:r>
              <a:rPr lang="en-US" altLang="ko-KR" smtClean="0"/>
              <a:t>(grid block)</a:t>
            </a:r>
            <a:endParaRPr lang="ko-KR" altLang="ko-KR" smtClean="0"/>
          </a:p>
          <a:p>
            <a:pPr lvl="1"/>
            <a:r>
              <a:rPr lang="ko-KR" altLang="ko-KR" smtClean="0"/>
              <a:t>그리드 안에 생성되는 열의 개수만큼 블록이 그리드 컨테이너 내부에 생성</a:t>
            </a:r>
            <a:endParaRPr lang="en-US" altLang="ko-KR" smtClean="0"/>
          </a:p>
          <a:p>
            <a:pPr lvl="1"/>
            <a:r>
              <a:rPr lang="ko-KR" altLang="ko-KR" smtClean="0"/>
              <a:t>해당 엘리먼트가 몇 번째 블록에 해당하는지를 지정하기 위해 </a:t>
            </a:r>
            <a:r>
              <a:rPr lang="en-US" altLang="ko-KR" smtClean="0"/>
              <a:t>'a'~'e' </a:t>
            </a:r>
            <a:r>
              <a:rPr lang="ko-KR" altLang="ko-KR" smtClean="0"/>
              <a:t>값을 사용</a:t>
            </a:r>
            <a:endParaRPr lang="en-US" altLang="ko-KR" smtClean="0"/>
          </a:p>
          <a:p>
            <a:pPr lvl="1"/>
            <a:r>
              <a:rPr lang="ko-KR" altLang="ko-KR" smtClean="0"/>
              <a:t>각 블록들을 식별하기 위하여</a:t>
            </a:r>
            <a:r>
              <a:rPr lang="en-US" altLang="ko-KR" smtClean="0"/>
              <a:t> ui-block-* </a:t>
            </a:r>
            <a:r>
              <a:rPr lang="ko-KR" altLang="ko-KR" smtClean="0"/>
              <a:t>속성값을 지정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8-3] </a:t>
            </a:r>
            <a:r>
              <a:rPr lang="ko-KR" altLang="ko-KR" smtClean="0"/>
              <a:t>그리드 블록 속성값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그리드 컨테이너 안의 자식 엘리먼트에</a:t>
            </a:r>
            <a:r>
              <a:rPr lang="en-US" altLang="ko-KR" smtClean="0"/>
              <a:t> class="ui-block-a", class="ui-block-b" </a:t>
            </a:r>
            <a:r>
              <a:rPr lang="ko-KR" altLang="ko-KR" smtClean="0"/>
              <a:t>속성을 순서대로 설정하면</a:t>
            </a:r>
            <a:r>
              <a:rPr lang="en-US" altLang="ko-KR" smtClean="0"/>
              <a:t> 2</a:t>
            </a:r>
            <a:r>
              <a:rPr lang="ko-KR" altLang="ko-KR" smtClean="0"/>
              <a:t>개의 열에 블록이 </a:t>
            </a:r>
            <a:r>
              <a:rPr lang="ko-KR" altLang="en-US" smtClean="0"/>
              <a:t>생성</a:t>
            </a:r>
            <a:endParaRPr lang="ko-KR" altLang="ko-KR" smtClean="0"/>
          </a:p>
          <a:p>
            <a:pPr lvl="1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852936"/>
          <a:ext cx="5904656" cy="1512168"/>
        </p:xfrm>
        <a:graphic>
          <a:graphicData uri="http://schemas.openxmlformats.org/drawingml/2006/table">
            <a:tbl>
              <a:tblPr/>
              <a:tblGrid>
                <a:gridCol w="2478498"/>
                <a:gridCol w="3426158"/>
              </a:tblGrid>
              <a:tr h="25202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ui-block-*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그리드 안 블록의 위치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ui-block-a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 첫 번째 블록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ui-block-b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 두 번째 블록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ui-block-c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 세 번째 블록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ui-block-d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 네 번째 블록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ui-block-e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 다섯 번째 블록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08584" y="5517232"/>
          <a:ext cx="5671185" cy="87503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class="ui-grid-a"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               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      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그리드 컨테이너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class="ui-block-a"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 &lt;/div&gt;    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그리드 블록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class="ui-block-b"&gt; 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96536" y="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콘텐츠 영역의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p.287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다중열 그리드 레이아웃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8-6] multicolumn-grid.html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8-5)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0512" y="1412776"/>
          <a:ext cx="5671185" cy="4454778"/>
        </p:xfrm>
        <a:graphic>
          <a:graphicData uri="http://schemas.openxmlformats.org/drawingml/2006/table">
            <a:tbl>
              <a:tblPr/>
              <a:tblGrid>
                <a:gridCol w="3312368"/>
                <a:gridCol w="2358817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8-5]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다중열 그리드 레이아웃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/ch08/multicolumn-grid.html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"ui-grid-a"&gt;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"ui-block-a"&gt;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블록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"ui-block-b"&gt;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블록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class="ui-grid-a"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class="ui-block-a"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&lt;button&gt;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class="ui-block-b"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&lt;button&gt;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1&lt;/button&gt;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96536" y="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콘텐츠 영역의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p.289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6146" name="Picture 2" descr="F:\저술개정판_원고\저술2차_최종본(20161223)\그림(수정본)\ch08\_8.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7016" y="2420888"/>
            <a:ext cx="3960440" cy="3011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다중열 그리드 테마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8-7] grid-theme.html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8-6)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484784"/>
          <a:ext cx="6480720" cy="4968552"/>
        </p:xfrm>
        <a:graphic>
          <a:graphicData uri="http://schemas.openxmlformats.org/drawingml/2006/table">
            <a:tbl>
              <a:tblPr/>
              <a:tblGrid>
                <a:gridCol w="3239997"/>
                <a:gridCol w="3240723"/>
              </a:tblGrid>
              <a:tr h="300731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8-6]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다중열 그리드 테마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/ch08/grid-theme.html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667821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class="ui-grid-d"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"ui-block-a"&gt;&lt;div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class="ui-bar ui-bar-a"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블록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1&lt;/div&gt;&lt;/div&gt;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"ui-block-b"&gt;&lt;div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"ui-bar ui-bar-b"&gt;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블록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2&lt;/div&gt;&lt;/div&gt;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"ui-block-c"&gt;&lt;div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"ui-bar 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ui-bar-a"&gt;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블록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3&lt;/div&gt;&lt;/div&gt;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"ui-block-d"&gt;&lt;div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"ui-bar 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ui-bar-b"&gt;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블록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4&lt;/div&gt;&lt;/div&gt;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"ui-block-e"&gt;&lt;div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"ui-bar 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ui-bar-a"&gt;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블록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5&lt;/div&gt;&lt;/div&gt;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class="ui-bar ui-grid-b"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class="ui-block-a"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&gt;&lt;a href="#" data-role="button"&gt;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1&lt;/a&gt;&lt;/div&gt;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"ui-block-b"&gt;&lt;a href="#" data-role="button"&gt;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2&lt;/a&gt;&lt;/div&gt;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class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"ui-block-c"&gt;&lt;a href="#" data-role="button"&gt;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3&lt;/a&gt;&lt;/div&gt;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96536" y="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콘텐츠 영역의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p.289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170" name="Picture 2" descr="F:\저술개정판_원고\저술2차_최종본(20161223)\그림(수정본)\ch08\_8.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264" y="2132856"/>
            <a:ext cx="2236747" cy="36109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다중 행 그리드 레이아웃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8-8] multirow-grid.html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8-7)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44488" y="1340768"/>
          <a:ext cx="6696744" cy="5453063"/>
        </p:xfrm>
        <a:graphic>
          <a:graphicData uri="http://schemas.openxmlformats.org/drawingml/2006/table">
            <a:tbl>
              <a:tblPr/>
              <a:tblGrid>
                <a:gridCol w="3347997"/>
                <a:gridCol w="3348747"/>
              </a:tblGrid>
              <a:tr h="304587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8-7] 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다중 행 그리드 레이아웃 생성하기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99" marR="5699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/ch08/multirow-grid.html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99" marR="5699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00446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&lt;p&gt;2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열 그리드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class="ui-grid-c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"ui-block-a"&gt;1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열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"ui-block-b"&gt;1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열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"ui-block-c"&gt;1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열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class="ui-block-d"&gt;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열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"ui-block-a"&gt;2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열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"ui-block-b"&gt;2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열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"ui-block-c"&gt;2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열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class="ui-block-d"&gt;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열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&lt;p&gt;2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열 그리드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&lt;/p&gt;		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class="ui-grid-b"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class="ui-block-a"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&gt;&lt;img src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"listimg.png" width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"95%" height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"90%"&gt;&lt;/div&gt;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"ui-block-b"&gt;&lt;img src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"listimg.png" width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"95%" height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"90%"&gt;&lt;/div&gt;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"ui-block-c"&gt;&lt;img src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"listimg.png" width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"95%" height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"90%"&gt;&lt;/div&gt;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class="ui-block-a"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&gt;&lt;img src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"listimg.png" width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"95%" height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"90%"&gt;&lt;/div&gt;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"ui-block-b"&gt;&lt;img src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"listimg.png" width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"95%" height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"90%"&gt;&lt;/div&gt;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&lt;div class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"ui-block-c"&gt;&lt;img src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"listimg.png" width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"95%" height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"90%"&gt;&lt;/div&gt;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&lt;/div&gt;		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99" marR="56999" marT="59638" marB="59638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30200" y="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콘텐츠 영역의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8194" name="Picture 2" descr="F:\저술개정판_원고\저술2차_최종본(20161223)\그림(수정본)\ch08\_8.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7256" y="2276872"/>
            <a:ext cx="2147537" cy="346690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기본 접이식 패널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접이식 패널</a:t>
            </a:r>
            <a:r>
              <a:rPr lang="en-US" altLang="ko-KR" smtClean="0"/>
              <a:t> </a:t>
            </a:r>
            <a:r>
              <a:rPr lang="ko-KR" altLang="en-US" smtClean="0"/>
              <a:t>레이아웃</a:t>
            </a:r>
            <a:endParaRPr lang="en-US" altLang="ko-KR" smtClean="0"/>
          </a:p>
          <a:p>
            <a:pPr lvl="1"/>
            <a:r>
              <a:rPr lang="ko-KR" altLang="ko-KR" smtClean="0"/>
              <a:t>콘텐츠의 특정 영역</a:t>
            </a:r>
            <a:r>
              <a:rPr lang="ko-KR" altLang="en-US" smtClean="0"/>
              <a:t>을</a:t>
            </a:r>
            <a:r>
              <a:rPr lang="ko-KR" altLang="ko-KR" smtClean="0"/>
              <a:t> 접혔다 펼치기를 반복하며 내용을 숨기거나 표시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스</a:t>
            </a:r>
            <a:r>
              <a:rPr lang="ko-KR" altLang="ko-KR" smtClean="0"/>
              <a:t>마트폰의 좁은 화면 영역을 효과적으로 사용할 수 있는 방법</a:t>
            </a:r>
            <a:endParaRPr lang="en-US" altLang="ko-KR" smtClean="0"/>
          </a:p>
          <a:p>
            <a:pPr lvl="1"/>
            <a:r>
              <a:rPr lang="ko-KR" altLang="ko-KR" smtClean="0"/>
              <a:t>콘텐츠 영역에 접이식 패널을 여러 개 배치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기본 접이식 패널</a:t>
            </a:r>
            <a:r>
              <a:rPr lang="en-US" altLang="ko-KR" smtClean="0"/>
              <a:t>(basic collapsible panel)</a:t>
            </a:r>
          </a:p>
          <a:p>
            <a:pPr lvl="1"/>
            <a:r>
              <a:rPr lang="ko-KR" altLang="ko-KR" smtClean="0"/>
              <a:t>접고 펼칠 수 있는 패널 블록이 하나</a:t>
            </a:r>
            <a:r>
              <a:rPr lang="ko-KR" altLang="en-US" smtClean="0"/>
              <a:t>만 존재</a:t>
            </a:r>
            <a:endParaRPr lang="en-US" altLang="ko-KR" smtClean="0"/>
          </a:p>
          <a:p>
            <a:pPr lvl="1"/>
            <a:r>
              <a:rPr lang="ko-KR" altLang="ko-KR" smtClean="0"/>
              <a:t>접이식 패널 컨테이너 역할을 하는 </a:t>
            </a:r>
            <a:r>
              <a:rPr lang="en-US" altLang="ko-KR" smtClean="0"/>
              <a:t>&lt;div&gt; </a:t>
            </a:r>
            <a:r>
              <a:rPr lang="ko-KR" altLang="ko-KR" smtClean="0"/>
              <a:t>태그에</a:t>
            </a:r>
            <a:r>
              <a:rPr lang="en-US" altLang="ko-KR" smtClean="0"/>
              <a:t> data-role="collapsible" </a:t>
            </a:r>
            <a:r>
              <a:rPr lang="ko-KR" altLang="ko-KR" smtClean="0"/>
              <a:t>속성을 설정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패널 제목은 </a:t>
            </a:r>
            <a:r>
              <a:rPr lang="en-US" altLang="ko-KR" smtClean="0"/>
              <a:t>&lt;h1&gt;~&lt;h6&gt; </a:t>
            </a:r>
            <a:r>
              <a:rPr lang="ko-KR" altLang="ko-KR" smtClean="0"/>
              <a:t>태그로</a:t>
            </a:r>
            <a:r>
              <a:rPr lang="en-US" altLang="ko-KR" smtClean="0"/>
              <a:t>, </a:t>
            </a:r>
            <a:r>
              <a:rPr lang="ko-KR" altLang="ko-KR" smtClean="0"/>
              <a:t>패널 내용은</a:t>
            </a:r>
            <a:r>
              <a:rPr lang="en-US" altLang="ko-KR" smtClean="0"/>
              <a:t> &lt;p&gt; </a:t>
            </a:r>
            <a:r>
              <a:rPr lang="ko-KR" altLang="ko-KR" smtClean="0"/>
              <a:t>태그를 이용하여 명세</a:t>
            </a:r>
            <a:endParaRPr lang="en-US" altLang="ko-KR" smtClean="0"/>
          </a:p>
          <a:p>
            <a:pPr lvl="1"/>
            <a:r>
              <a:rPr lang="ko-KR" altLang="ko-KR" smtClean="0"/>
              <a:t>첫 번째 </a:t>
            </a:r>
            <a:r>
              <a:rPr lang="en-US" altLang="ko-KR" smtClean="0"/>
              <a:t>&lt;h&gt; </a:t>
            </a:r>
            <a:r>
              <a:rPr lang="ko-KR" altLang="ko-KR" smtClean="0"/>
              <a:t>태그만을 원래 위치가 아닌  패널 제목으로 표시</a:t>
            </a:r>
            <a:endParaRPr lang="en-US" altLang="ko-KR" smtClean="0"/>
          </a:p>
          <a:p>
            <a:pPr lvl="1"/>
            <a:r>
              <a:rPr lang="ko-KR" altLang="ko-KR" smtClean="0"/>
              <a:t>접이식 패널 안에</a:t>
            </a:r>
            <a:r>
              <a:rPr lang="en-US" altLang="ko-KR" smtClean="0"/>
              <a:t> &lt;h&gt; </a:t>
            </a:r>
            <a:r>
              <a:rPr lang="ko-KR" altLang="ko-KR" smtClean="0"/>
              <a:t>태그가 하나도 없다면 패널은 닫히지 않고 항상 펼쳐</a:t>
            </a:r>
            <a:r>
              <a:rPr lang="ko-KR" altLang="en-US" smtClean="0"/>
              <a:t>짐</a:t>
            </a:r>
            <a:endParaRPr lang="en-US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3933056"/>
          <a:ext cx="6408712" cy="576064"/>
        </p:xfrm>
        <a:graphic>
          <a:graphicData uri="http://schemas.openxmlformats.org/drawingml/2006/table">
            <a:tbl>
              <a:tblPr/>
              <a:tblGrid>
                <a:gridCol w="6408712"/>
              </a:tblGrid>
              <a:tr h="57606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data-role="collapsible"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 &lt;/div&gt;     &lt;!--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접이식 패널 컨테이너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38214" y="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접이식 패널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기본 접이식 패널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8-9] basic-panel.html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8-8)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484785"/>
          <a:ext cx="5671185" cy="3906138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8-8]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기본 접이식 패널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/ch08/basic-panel.html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data-role="collapsible"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&lt;h3&gt;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접이식 패널제목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&lt;/h3&gt;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패널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data-role="collapsible"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h3&gt;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접이식 패널제목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&lt;/h3&gt;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&lt;h6&gt;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일반제목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&lt;/h6&gt;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패널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38214" y="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접이식 패널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9218" name="Picture 2" descr="F:\저술개정판_원고\저술2차_최종본(20161223)\그림(수정본)\ch08\_8.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992" y="2276872"/>
            <a:ext cx="4390120" cy="343361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중첩 접이식 패널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중첩 접이식 패널</a:t>
            </a:r>
            <a:r>
              <a:rPr lang="en-US" altLang="ko-KR" smtClean="0"/>
              <a:t>(nested collapsible panel)</a:t>
            </a:r>
          </a:p>
          <a:p>
            <a:pPr lvl="1"/>
            <a:r>
              <a:rPr lang="ko-KR" altLang="ko-KR" smtClean="0"/>
              <a:t>접이식 패널 안에 또다른 접이식 패널을 포함</a:t>
            </a:r>
            <a:endParaRPr lang="en-US" altLang="ko-KR" smtClean="0"/>
          </a:p>
          <a:p>
            <a:pPr lvl="1"/>
            <a:r>
              <a:rPr lang="en-US" altLang="ko-KR" smtClean="0"/>
              <a:t>data-role="collapsible" </a:t>
            </a:r>
            <a:r>
              <a:rPr lang="ko-KR" altLang="ko-KR" smtClean="0"/>
              <a:t>속성을 설정한 </a:t>
            </a:r>
            <a:r>
              <a:rPr lang="en-US" altLang="ko-KR" smtClean="0"/>
              <a:t>&lt;div&gt; </a:t>
            </a:r>
            <a:r>
              <a:rPr lang="ko-KR" altLang="ko-KR" smtClean="0"/>
              <a:t>태그 안에 또다시 </a:t>
            </a:r>
            <a:r>
              <a:rPr lang="en-US" altLang="ko-KR" smtClean="0"/>
              <a:t>data- role="collapsible" </a:t>
            </a:r>
            <a:r>
              <a:rPr lang="ko-KR" altLang="ko-KR" smtClean="0"/>
              <a:t>속성을 설정한</a:t>
            </a:r>
            <a:r>
              <a:rPr lang="en-US" altLang="ko-KR" smtClean="0"/>
              <a:t> &lt;div&gt; </a:t>
            </a:r>
            <a:r>
              <a:rPr lang="ko-KR" altLang="ko-KR" smtClean="0"/>
              <a:t>태그를 반복해서 명세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중첩 접이식 패널에서 바깥쪽 패널은 안쪽 패널의 컨테이너가 되어 계층적 패널 블록을 구성</a:t>
            </a:r>
            <a:endParaRPr lang="en-US" altLang="ko-KR" smtClean="0"/>
          </a:p>
          <a:p>
            <a:pPr lvl="1"/>
            <a:r>
              <a:rPr lang="ko-KR" altLang="ko-KR" smtClean="0"/>
              <a:t>중첩 단계</a:t>
            </a:r>
            <a:r>
              <a:rPr lang="en-US" altLang="ko-KR" smtClean="0"/>
              <a:t> </a:t>
            </a:r>
            <a:r>
              <a:rPr lang="ko-KR" altLang="ko-KR" smtClean="0"/>
              <a:t> </a:t>
            </a:r>
            <a:r>
              <a:rPr lang="en-US" altLang="ko-KR" smtClean="0"/>
              <a:t>2~3 </a:t>
            </a:r>
            <a:r>
              <a:rPr lang="ko-KR" altLang="ko-KR" smtClean="0"/>
              <a:t>단계 정도가 적당</a:t>
            </a:r>
            <a:endParaRPr lang="en-US" altLang="ko-KR" smtClean="0"/>
          </a:p>
          <a:p>
            <a:pPr lvl="2"/>
            <a:r>
              <a:rPr lang="ko-KR" altLang="ko-KR" smtClean="0"/>
              <a:t>제한은 없지만 화면 공간 크기와 내부</a:t>
            </a:r>
            <a:r>
              <a:rPr lang="en-US" altLang="ko-KR" smtClean="0"/>
              <a:t> DOM </a:t>
            </a:r>
            <a:r>
              <a:rPr lang="ko-KR" altLang="ko-KR" smtClean="0"/>
              <a:t>트리의 복잡성 등을 고려</a:t>
            </a:r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492896"/>
          <a:ext cx="7632848" cy="936104"/>
        </p:xfrm>
        <a:graphic>
          <a:graphicData uri="http://schemas.openxmlformats.org/drawingml/2006/table">
            <a:tbl>
              <a:tblPr/>
              <a:tblGrid>
                <a:gridCol w="7632848"/>
              </a:tblGrid>
              <a:tr h="9361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data-role="collapsible"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 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상위 접이식 패널 컨테이너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&lt;div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data-role="collapsible"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 &lt;/div&gt;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하위 접이식 패널 컨테이너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38214" y="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접이식 패널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중첩 접이식 패널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</a:t>
            </a:r>
            <a:r>
              <a:rPr lang="en-US" altLang="ko-KR" smtClean="0"/>
              <a:t> 8-10] nested-panel.html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8-9)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1628800"/>
          <a:ext cx="5671185" cy="4454778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8-9] </a:t>
                      </a:r>
                      <a:r>
                        <a:rPr lang="ko-KR" sz="1200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중첩 접이식 패널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/ch08/nested-panel.html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data-role="page" id="page1" data-position="fixed"&gt;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data-role="collapsible"&gt;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&lt;h3&gt;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상위 접이식 패널제목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&lt;/h3&gt;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패널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data-role="collapsible"&gt;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&lt;h3&gt;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하위 접이식 패널제목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1&lt;/h3&gt;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패널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&lt;div data-role="collapsible"&gt;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	&lt;h3&gt;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하위 접이식 패널제목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2&lt;/h3&gt;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	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패널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data-role="footer" data-position="fixed"&gt;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38214" y="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접이식 패널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42" name="Picture 2" descr="F:\저술개정판_원고\저술2차_최종본(20161223)\그림(수정본)\ch08\_8.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992" y="4457666"/>
            <a:ext cx="4611897" cy="24003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20552" y="3356992"/>
            <a:ext cx="799365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대화상자 생성 방법과 페이지 테마 적용에 대해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바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블록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그리드 레이아웃의 생성 방법을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접이식 패널 레이아웃의 특성과 기본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중첩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 접이식 패널 생성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다양한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HTML5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표준 폼 요소를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여러 모바일 컨트롤의 종류와 생성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간단한 웹앱을 개발해본다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1667" y="1340768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대화상자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콘텐츠 영역의 레이아웃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접이식 패널 레이아웃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폼 요소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5. [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독도 소개 웹앱 개발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3.3 </a:t>
            </a:r>
            <a:r>
              <a:rPr lang="ko-KR" altLang="ko-KR" b="1" smtClean="0"/>
              <a:t>그룹 접이식 패널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그룹 접이식 패널</a:t>
            </a:r>
            <a:r>
              <a:rPr lang="en-US" altLang="ko-KR" smtClean="0"/>
              <a:t>(group collapsible panel)</a:t>
            </a:r>
          </a:p>
          <a:p>
            <a:pPr lvl="1"/>
            <a:r>
              <a:rPr lang="ko-KR" altLang="ko-KR" smtClean="0"/>
              <a:t>여러 접이식 패널들을 하나의 그룹으로 묶은 것으로 하나의 연결된 요소로 동작</a:t>
            </a:r>
            <a:endParaRPr lang="en-US" altLang="ko-KR" smtClean="0"/>
          </a:p>
          <a:p>
            <a:pPr lvl="1"/>
            <a:r>
              <a:rPr lang="ko-KR" altLang="ko-KR" smtClean="0"/>
              <a:t>한 번에 하나의 접이식 패널만 선택하여 펼칠 수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en-US" altLang="ko-KR" smtClean="0"/>
              <a:t>data-role="collapsible-set" </a:t>
            </a:r>
            <a:r>
              <a:rPr lang="ko-KR" altLang="ko-KR" smtClean="0"/>
              <a:t>속성을 갖는</a:t>
            </a:r>
            <a:r>
              <a:rPr lang="en-US" altLang="ko-KR" smtClean="0"/>
              <a:t> &lt;div&gt; </a:t>
            </a:r>
            <a:r>
              <a:rPr lang="ko-KR" altLang="ko-KR" smtClean="0"/>
              <a:t>태그를 설정</a:t>
            </a:r>
            <a:r>
              <a:rPr lang="en-US" altLang="ko-KR" smtClean="0"/>
              <a:t> 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'</a:t>
            </a:r>
            <a:r>
              <a:rPr lang="ko-KR" altLang="ko-KR" smtClean="0"/>
              <a:t>아코디언 패널</a:t>
            </a:r>
            <a:r>
              <a:rPr lang="en-US" altLang="ko-KR" smtClean="0"/>
              <a:t>'</a:t>
            </a:r>
          </a:p>
          <a:p>
            <a:pPr lvl="2"/>
            <a:r>
              <a:rPr lang="ko-KR" altLang="ko-KR" smtClean="0"/>
              <a:t>새로운 접이식 패널을 펼치게 되면 이전에 펼쳐졌던 패널은 자동으로 접</a:t>
            </a:r>
            <a:r>
              <a:rPr lang="ko-KR" altLang="en-US" smtClean="0"/>
              <a:t>힘</a:t>
            </a:r>
            <a:endParaRPr lang="en-US" altLang="ko-KR" smtClean="0"/>
          </a:p>
          <a:p>
            <a:pPr lvl="2"/>
            <a:r>
              <a:rPr lang="ko-KR" altLang="ko-KR" smtClean="0"/>
              <a:t>마치 아코디언</a:t>
            </a:r>
            <a:r>
              <a:rPr lang="en-US" altLang="ko-KR" smtClean="0"/>
              <a:t>(accordion) </a:t>
            </a:r>
            <a:r>
              <a:rPr lang="ko-KR" altLang="ko-KR" smtClean="0"/>
              <a:t>동작과 유사</a:t>
            </a:r>
            <a:endParaRPr lang="en-US" altLang="ko-KR" smtClean="0"/>
          </a:p>
          <a:p>
            <a:pPr lvl="1"/>
            <a:r>
              <a:rPr lang="ko-KR" altLang="ko-KR" smtClean="0"/>
              <a:t>특정 패널에</a:t>
            </a:r>
            <a:r>
              <a:rPr lang="en-US" altLang="ko-KR" smtClean="0"/>
              <a:t> data-collapsed="false" </a:t>
            </a:r>
            <a:r>
              <a:rPr lang="ko-KR" altLang="ko-KR" smtClean="0"/>
              <a:t>속성을 설정하면 처음부터 펼쳐진 상태로 표시</a:t>
            </a:r>
            <a:endParaRPr lang="en-US" altLang="ko-KR" smtClean="0"/>
          </a:p>
          <a:p>
            <a:pPr lvl="1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2564904"/>
          <a:ext cx="6552728" cy="1080120"/>
        </p:xfrm>
        <a:graphic>
          <a:graphicData uri="http://schemas.openxmlformats.org/drawingml/2006/table">
            <a:tbl>
              <a:tblPr/>
              <a:tblGrid>
                <a:gridCol w="6552728"/>
              </a:tblGrid>
              <a:tr h="1080120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data-role="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collapsible-set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 				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그룹 접이식 패널 컨테이너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data-role="collapsible"&gt; &lt;/div&gt;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data-role="collapsible"&gt; &lt;/div&gt;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38215" y="0"/>
            <a:ext cx="205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접이식 패널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그룹 접이식 패널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8-11] group-panel.html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8-10)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484784"/>
          <a:ext cx="6696744" cy="4968552"/>
        </p:xfrm>
        <a:graphic>
          <a:graphicData uri="http://schemas.openxmlformats.org/drawingml/2006/table">
            <a:tbl>
              <a:tblPr/>
              <a:tblGrid>
                <a:gridCol w="3347997"/>
                <a:gridCol w="3348747"/>
              </a:tblGrid>
              <a:tr h="284932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8-10]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그룹 접이식 패널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/ch08/group-panel.html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68362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data-role="collapsible-set"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data-theme="b" data-content-theme="e"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"collapsible" 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&lt;h3&gt;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접이식 패널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1&lt;/h3&gt;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패널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1&lt;/p&gt;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"collapsible"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data-collapsed="false"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&lt;h3&gt;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접이식 패널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2&lt;/h3&gt;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패널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2&lt;/p&gt;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"collapsible"&gt;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&lt;h3&gt;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접이식 패널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3&lt;/h3&gt;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패널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3&lt;/p&gt;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38215" y="0"/>
            <a:ext cx="205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접이식 패널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1266" name="Picture 2" descr="F:\저술개정판_원고\저술2차_최종본(20161223)\그림(수정본)\ch08\_8.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967" y="4077072"/>
            <a:ext cx="4988339" cy="2592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4.1 HTML5 </a:t>
            </a:r>
            <a:r>
              <a:rPr lang="ko-KR" altLang="ko-KR" b="1" smtClean="0"/>
              <a:t>표준 폼 태그</a:t>
            </a:r>
            <a:r>
              <a:rPr lang="en-US" altLang="ko-KR" b="1" smtClean="0"/>
              <a:t>(1)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폼</a:t>
            </a:r>
            <a:r>
              <a:rPr lang="en-US" altLang="ko-KR" dirty="0" smtClean="0"/>
              <a:t>(form)</a:t>
            </a:r>
          </a:p>
          <a:p>
            <a:pPr lvl="1"/>
            <a:r>
              <a:rPr lang="ko-KR" altLang="ko-KR" dirty="0" smtClean="0"/>
              <a:t>사용자와의 상호 작용을 위해 필수적인 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표준</a:t>
            </a:r>
            <a:r>
              <a:rPr lang="en-US" altLang="ko-KR" dirty="0" smtClean="0"/>
              <a:t> HTML5 </a:t>
            </a:r>
            <a:r>
              <a:rPr lang="ko-KR" altLang="ko-KR" dirty="0" smtClean="0"/>
              <a:t>태그 형식의 </a:t>
            </a:r>
            <a:r>
              <a:rPr lang="ko-KR" altLang="ko-KR" dirty="0" err="1" smtClean="0"/>
              <a:t>네이티브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웹폼</a:t>
            </a:r>
            <a:r>
              <a:rPr lang="ko-KR" altLang="ko-KR" dirty="0" smtClean="0"/>
              <a:t> 컨트롤을 자동으로 </a:t>
            </a:r>
            <a:r>
              <a:rPr lang="ko-KR" altLang="ko-KR" dirty="0" err="1" smtClean="0"/>
              <a:t>모바일폼</a:t>
            </a:r>
            <a:r>
              <a:rPr lang="ko-KR" altLang="ko-KR" dirty="0" smtClean="0"/>
              <a:t> 컨트롤로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&lt;form&gt; </a:t>
            </a:r>
            <a:r>
              <a:rPr lang="ko-KR" altLang="ko-KR" dirty="0" smtClean="0"/>
              <a:t>태그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입력 컨트롤과 관련 정보를 묶어 하나의 </a:t>
            </a:r>
            <a:r>
              <a:rPr lang="ko-KR" altLang="ko-KR" dirty="0" err="1" smtClean="0"/>
              <a:t>입력폼으로</a:t>
            </a:r>
            <a:r>
              <a:rPr lang="ko-KR" altLang="ko-KR" dirty="0" smtClean="0"/>
              <a:t> 그룹화하고 전송</a:t>
            </a:r>
            <a:r>
              <a:rPr lang="en-US" altLang="ko-KR" dirty="0" smtClean="0"/>
              <a:t>  </a:t>
            </a:r>
            <a:r>
              <a:rPr lang="ko-KR" altLang="ko-KR" dirty="0" smtClean="0"/>
              <a:t>방식을 설정</a:t>
            </a:r>
            <a:endParaRPr lang="en-US" altLang="ko-KR" dirty="0" smtClean="0"/>
          </a:p>
          <a:p>
            <a:pPr lvl="2" latinLnBrk="0"/>
            <a:r>
              <a:rPr lang="ko-KR" altLang="ko-KR" dirty="0" err="1" smtClean="0"/>
              <a:t>입력폼</a:t>
            </a:r>
            <a:r>
              <a:rPr lang="ko-KR" altLang="ko-KR" dirty="0" smtClean="0"/>
              <a:t> 영역의 시작과 끝을 지정하지만 웹 브라우저에 표시되지는 않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하위에</a:t>
            </a:r>
            <a:r>
              <a:rPr lang="en-US" altLang="ko-KR" dirty="0" smtClean="0"/>
              <a:t> &lt;input&gt;, &lt;select&gt;,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등 입력 컨트롤을 생성하여 폼을 완성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[</a:t>
            </a:r>
            <a:r>
              <a:rPr lang="ko-KR" altLang="ko-KR" dirty="0" smtClean="0"/>
              <a:t>표 </a:t>
            </a:r>
            <a:r>
              <a:rPr lang="en-US" altLang="ko-KR" dirty="0" smtClean="0"/>
              <a:t>8-4] </a:t>
            </a:r>
            <a:r>
              <a:rPr lang="ko-KR" altLang="ko-KR" dirty="0" smtClean="0"/>
              <a:t>폼 태그</a:t>
            </a:r>
          </a:p>
          <a:p>
            <a:pPr latinLnBrk="0"/>
            <a:endParaRPr lang="ko-KR" altLang="ko-KR" dirty="0" smtClean="0"/>
          </a:p>
          <a:p>
            <a:pPr latinLnBrk="0"/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3789040"/>
          <a:ext cx="8208912" cy="2376264"/>
        </p:xfrm>
        <a:graphic>
          <a:graphicData uri="http://schemas.openxmlformats.org/drawingml/2006/table">
            <a:tbl>
              <a:tblPr/>
              <a:tblGrid>
                <a:gridCol w="1162324"/>
                <a:gridCol w="1307614"/>
                <a:gridCol w="5738974"/>
              </a:tblGrid>
              <a:tr h="3330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action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URL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사용자 입력 정보를 전송할 위치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처리 프로그램의 주소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4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method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GET | POST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사용자 입력 정보의 전송 방식을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GET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방식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: URL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주소에 입력 정보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변수명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+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변수값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를 추가해서 문자열로 보내는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POST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방식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: URL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주소가 아닌 내부적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트랜잭션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으로 보내는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보안성이 높고 전송량에 제한이 없음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name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폼의 이름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 </a:t>
            </a:r>
            <a:r>
              <a:rPr lang="ko-KR" altLang="ko-KR" b="1" smtClean="0"/>
              <a:t>표준 폼 태그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입력</a:t>
            </a:r>
            <a:r>
              <a:rPr lang="en-US" altLang="ko-KR" smtClean="0"/>
              <a:t>(&lt;input&gt;) </a:t>
            </a:r>
            <a:r>
              <a:rPr lang="ko-KR" altLang="ko-KR" smtClean="0"/>
              <a:t>태그</a:t>
            </a:r>
          </a:p>
          <a:p>
            <a:pPr lvl="1" latinLnBrk="0"/>
            <a:r>
              <a:rPr lang="en-US" altLang="ko-KR" smtClean="0"/>
              <a:t>type </a:t>
            </a:r>
            <a:r>
              <a:rPr lang="ko-KR" altLang="ko-KR" smtClean="0"/>
              <a:t>속성값에 따라 다양한 유형의 입력 컨트롤을 생성</a:t>
            </a:r>
            <a:endParaRPr lang="en-US" altLang="ko-KR" smtClean="0"/>
          </a:p>
          <a:p>
            <a:pPr lvl="1" latinLnBrk="0"/>
            <a:r>
              <a:rPr lang="ko-KR" altLang="ko-KR" smtClean="0"/>
              <a:t>폼 안에서 사용자로부터 정보를 입력 받는 가장 기본적인 방식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8-5] </a:t>
            </a:r>
            <a:r>
              <a:rPr lang="ko-KR" altLang="ko-KR" smtClean="0"/>
              <a:t>기본 입력 유형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420888"/>
          <a:ext cx="8352928" cy="4248473"/>
        </p:xfrm>
        <a:graphic>
          <a:graphicData uri="http://schemas.openxmlformats.org/drawingml/2006/table">
            <a:tbl>
              <a:tblPr/>
              <a:tblGrid>
                <a:gridCol w="1507540"/>
                <a:gridCol w="1664801"/>
                <a:gridCol w="5180587"/>
              </a:tblGrid>
              <a:tr h="29182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1981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type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text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password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hidden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checkbox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radio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button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submit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reset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image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file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문자열 입력양식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비밀번호 입력양식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●로 표시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 숨김 입력양식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체크박스 버튼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복수 선택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라디오 버튼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단일 선택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일반 버튼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전송 버튼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데이터를 서버에 전송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초기화 버튼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입력 데이터를 모두 지움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이미지 전송 버튼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파일 업로드 입력양식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2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name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입력폼 안에서 명명하기 위한 입력양식 이름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데이터 전송 시 변수명으로 사용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1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id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입력폼 안에서 식별하기 위한 고유한 입력양식 식별자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2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value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컨트롤의 표시 제목이나 내부 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 문자열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데이터 전송시 전달될 변수값을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1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max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입력 최대값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1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min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입력 최소값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1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step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입력 증분값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 </a:t>
            </a:r>
            <a:r>
              <a:rPr lang="ko-KR" altLang="ko-KR" b="1" smtClean="0"/>
              <a:t>표준 폼 태그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8-6] </a:t>
            </a:r>
            <a:r>
              <a:rPr lang="ko-KR" altLang="ko-KR" smtClean="0"/>
              <a:t>고급 입력 유형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1522080"/>
          <a:ext cx="7776864" cy="3203064"/>
        </p:xfrm>
        <a:graphic>
          <a:graphicData uri="http://schemas.openxmlformats.org/drawingml/2006/table">
            <a:tbl>
              <a:tblPr/>
              <a:tblGrid>
                <a:gridCol w="1224136"/>
                <a:gridCol w="1729423"/>
                <a:gridCol w="4823305"/>
              </a:tblGrid>
              <a:tr h="29565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90741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type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search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tel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email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url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number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range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month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week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date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time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datetime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datatime-local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color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키워드 검색 입력양식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전화번호 입력양식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이메일 입력양식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URL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웹주소 입력양식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숫자 입력양식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스핀버튼 </a:t>
                      </a:r>
                      <a:r>
                        <a:rPr lang="ko-KR" sz="1400" kern="0">
                          <a:latin typeface="맑은 고딕"/>
                          <a:ea typeface="굴림체"/>
                          <a:cs typeface="Times New Roman"/>
                        </a:rPr>
                        <a:t>▲</a:t>
                      </a:r>
                      <a:r>
                        <a:rPr lang="en-US" sz="1400" kern="0">
                          <a:latin typeface="맑은 고딕"/>
                          <a:ea typeface="굴림체"/>
                          <a:cs typeface="Times New Roman"/>
                        </a:rPr>
                        <a:t>|</a:t>
                      </a:r>
                      <a:r>
                        <a:rPr lang="ko-KR" sz="1400" kern="0">
                          <a:latin typeface="맑은 고딕"/>
                          <a:ea typeface="굴림체"/>
                          <a:cs typeface="Times New Roman"/>
                        </a:rPr>
                        <a:t>▼ 선택</a:t>
                      </a:r>
                      <a:r>
                        <a:rPr lang="en-US" sz="1400" kern="0">
                          <a:latin typeface="맑은 고딕"/>
                          <a:ea typeface="굴림체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숫자범위 입력양식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슬라이드 막대 이동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월 입력양식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주 입력양식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날짜 입력양식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시간 입력양식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날짜시간 입력양식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지역날짜시간 입력양식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색상 입력양식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 </a:t>
            </a:r>
            <a:r>
              <a:rPr lang="ko-KR" altLang="ko-KR" b="1" smtClean="0"/>
              <a:t>표준 폼 태그</a:t>
            </a:r>
            <a:r>
              <a:rPr lang="en-US" altLang="ko-KR" b="1" smtClean="0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라벨</a:t>
            </a:r>
            <a:r>
              <a:rPr lang="en-US" altLang="ko-KR" smtClean="0"/>
              <a:t>(&lt;label&gt;) </a:t>
            </a:r>
            <a:r>
              <a:rPr lang="ko-KR" altLang="ko-KR" smtClean="0"/>
              <a:t>태그</a:t>
            </a:r>
          </a:p>
          <a:p>
            <a:pPr lvl="1" latinLnBrk="0"/>
            <a:r>
              <a:rPr lang="ko-KR" altLang="ko-KR" smtClean="0"/>
              <a:t>입력 컨트롤에 대해 의미나 설명을 표시</a:t>
            </a:r>
            <a:endParaRPr lang="en-US" altLang="ko-KR" smtClean="0"/>
          </a:p>
          <a:p>
            <a:pPr lvl="1" latinLnBrk="0"/>
            <a:r>
              <a:rPr lang="ko-KR" altLang="ko-KR" smtClean="0"/>
              <a:t>라벨 문자열과 입력 컨트롤을 서로 연결</a:t>
            </a:r>
            <a:endParaRPr lang="en-US" altLang="ko-KR" smtClean="0"/>
          </a:p>
          <a:p>
            <a:pPr lvl="2" latinLnBrk="0"/>
            <a:r>
              <a:rPr lang="en-US" altLang="ko-KR" smtClean="0"/>
              <a:t>&lt;input&gt; </a:t>
            </a:r>
            <a:r>
              <a:rPr lang="ko-KR" altLang="ko-KR" smtClean="0"/>
              <a:t>태그의</a:t>
            </a:r>
            <a:r>
              <a:rPr lang="en-US" altLang="ko-KR" smtClean="0"/>
              <a:t> id </a:t>
            </a:r>
            <a:r>
              <a:rPr lang="ko-KR" altLang="ko-KR" smtClean="0"/>
              <a:t>속성값을</a:t>
            </a:r>
            <a:r>
              <a:rPr lang="en-US" altLang="ko-KR" smtClean="0"/>
              <a:t> &lt;label&gt; </a:t>
            </a:r>
            <a:r>
              <a:rPr lang="ko-KR" altLang="ko-KR" smtClean="0"/>
              <a:t>태그의</a:t>
            </a:r>
            <a:r>
              <a:rPr lang="en-US" altLang="ko-KR" smtClean="0"/>
              <a:t> for </a:t>
            </a:r>
            <a:r>
              <a:rPr lang="ko-KR" altLang="ko-KR" smtClean="0"/>
              <a:t>속성값으로 설정</a:t>
            </a:r>
            <a:endParaRPr lang="en-US" altLang="ko-KR" smtClean="0"/>
          </a:p>
          <a:p>
            <a:pPr lvl="2" latinLnBrk="0"/>
            <a:r>
              <a:rPr lang="en-US" altLang="ko-KR" smtClean="0"/>
              <a:t>&lt;label&gt; </a:t>
            </a:r>
            <a:r>
              <a:rPr lang="ko-KR" altLang="ko-KR" smtClean="0"/>
              <a:t>태그의 영역을 선택하면 연결된 입력 컨트롤이 자동으로 선택된다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atinLnBrk="0">
              <a:buNone/>
            </a:pPr>
            <a:r>
              <a:rPr lang="en-US" altLang="ko-KR" smtClean="0"/>
              <a:t> </a:t>
            </a:r>
          </a:p>
          <a:p>
            <a:pPr latinLnBrk="0"/>
            <a:r>
              <a:rPr lang="ko-KR" altLang="ko-KR" smtClean="0"/>
              <a:t>복수문자열 입력</a:t>
            </a:r>
            <a:r>
              <a:rPr lang="en-US" altLang="ko-KR" smtClean="0"/>
              <a:t>(&lt;textarea&gt;) </a:t>
            </a:r>
            <a:r>
              <a:rPr lang="ko-KR" altLang="ko-KR" smtClean="0"/>
              <a:t>태그</a:t>
            </a:r>
          </a:p>
          <a:p>
            <a:pPr lvl="1" latinLnBrk="0"/>
            <a:r>
              <a:rPr lang="ko-KR" altLang="ko-KR" smtClean="0"/>
              <a:t>여러 줄에 걸쳐 긴 문자열을 입력하기 위해 사용</a:t>
            </a:r>
          </a:p>
          <a:p>
            <a:pPr latinLnBrk="0">
              <a:buNone/>
            </a:pPr>
            <a:r>
              <a:rPr lang="en-US" altLang="ko-KR" smtClean="0"/>
              <a:t> </a:t>
            </a:r>
          </a:p>
          <a:p>
            <a:pPr latinLnBrk="0"/>
            <a:r>
              <a:rPr lang="ko-KR" altLang="ko-KR" smtClean="0"/>
              <a:t>선택</a:t>
            </a:r>
            <a:r>
              <a:rPr lang="en-US" altLang="ko-KR" smtClean="0"/>
              <a:t>(&lt;select&gt;) </a:t>
            </a:r>
            <a:r>
              <a:rPr lang="ko-KR" altLang="ko-KR" smtClean="0"/>
              <a:t>태그</a:t>
            </a:r>
          </a:p>
          <a:p>
            <a:pPr lvl="1" latinLnBrk="0"/>
            <a:r>
              <a:rPr lang="ko-KR" altLang="ko-KR" smtClean="0"/>
              <a:t>선택 입력 컨트롤을 생성하기 위해 사용</a:t>
            </a:r>
            <a:endParaRPr lang="en-US" altLang="ko-KR" smtClean="0"/>
          </a:p>
          <a:p>
            <a:pPr lvl="1" latinLnBrk="0"/>
            <a:r>
              <a:rPr lang="ko-KR" altLang="ko-KR" smtClean="0"/>
              <a:t>사용자는 나열된 목록 항목 중  하나를 선택함으로써 입력 정보를 결정한다</a:t>
            </a:r>
            <a:r>
              <a:rPr lang="en-US" altLang="ko-KR" smtClean="0"/>
              <a:t>. </a:t>
            </a:r>
            <a:r>
              <a:rPr lang="ko-KR" altLang="ko-KR" smtClean="0"/>
              <a:t>하위 태그로</a:t>
            </a:r>
            <a:r>
              <a:rPr lang="en-US" altLang="ko-KR" smtClean="0"/>
              <a:t> &lt;optgroup&gt;</a:t>
            </a:r>
            <a:r>
              <a:rPr lang="ko-KR" altLang="ko-KR" smtClean="0"/>
              <a:t>이나</a:t>
            </a:r>
            <a:r>
              <a:rPr lang="en-US" altLang="ko-KR" smtClean="0"/>
              <a:t> &lt;option&gt; </a:t>
            </a:r>
            <a:r>
              <a:rPr lang="ko-KR" altLang="ko-KR" smtClean="0"/>
              <a:t>태그를 사용할 수 있다</a:t>
            </a:r>
            <a:r>
              <a:rPr lang="en-US" altLang="ko-KR" smtClean="0"/>
              <a:t>. </a:t>
            </a:r>
            <a:r>
              <a:rPr lang="ko-KR" altLang="ko-KR" smtClean="0"/>
              <a:t>여러 항목을 동시에 선택하고 싶다면</a:t>
            </a:r>
            <a:r>
              <a:rPr lang="en-US" altLang="ko-KR" smtClean="0"/>
              <a:t> multiple='multiple'</a:t>
            </a:r>
            <a:r>
              <a:rPr lang="ko-KR" altLang="ko-KR" smtClean="0"/>
              <a:t>을 설정하면 가능하다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atinLnBrk="0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 </a:t>
            </a:r>
            <a:r>
              <a:rPr lang="ko-KR" altLang="ko-KR" b="1" smtClean="0"/>
              <a:t>표준 폼 태그</a:t>
            </a:r>
            <a:r>
              <a:rPr lang="en-US" altLang="ko-KR" b="1" smtClean="0"/>
              <a:t>(5)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옵션 그룹화</a:t>
            </a:r>
            <a:r>
              <a:rPr lang="en-US" altLang="ko-KR" smtClean="0"/>
              <a:t>(&lt;optgroup&gt;) </a:t>
            </a:r>
            <a:r>
              <a:rPr lang="ko-KR" altLang="ko-KR" smtClean="0"/>
              <a:t>및 옵션</a:t>
            </a:r>
            <a:r>
              <a:rPr lang="en-US" altLang="ko-KR" smtClean="0"/>
              <a:t>(&lt;option&gt;) </a:t>
            </a:r>
            <a:r>
              <a:rPr lang="ko-KR" altLang="ko-KR" smtClean="0"/>
              <a:t>태그</a:t>
            </a:r>
          </a:p>
          <a:p>
            <a:pPr lvl="1" latinLnBrk="0"/>
            <a:r>
              <a:rPr lang="en-US" altLang="ko-KR" smtClean="0"/>
              <a:t>&lt;option&gt; </a:t>
            </a:r>
            <a:r>
              <a:rPr lang="ko-KR" altLang="ko-KR" smtClean="0"/>
              <a:t>태그</a:t>
            </a:r>
            <a:endParaRPr lang="en-US" altLang="ko-KR" smtClean="0"/>
          </a:p>
          <a:p>
            <a:pPr lvl="2" latinLnBrk="0"/>
            <a:r>
              <a:rPr lang="en-US" altLang="ko-KR" smtClean="0"/>
              <a:t>&lt;select&gt; </a:t>
            </a:r>
            <a:r>
              <a:rPr lang="ko-KR" altLang="ko-KR" smtClean="0"/>
              <a:t>태그나</a:t>
            </a:r>
            <a:r>
              <a:rPr lang="en-US" altLang="ko-KR" smtClean="0"/>
              <a:t> &lt;optgroup&gt; </a:t>
            </a:r>
            <a:r>
              <a:rPr lang="ko-KR" altLang="ko-KR" smtClean="0"/>
              <a:t>태그의 하위 태그로 사용</a:t>
            </a:r>
            <a:endParaRPr lang="en-US" altLang="ko-KR" smtClean="0"/>
          </a:p>
          <a:p>
            <a:pPr lvl="2" latinLnBrk="0"/>
            <a:r>
              <a:rPr lang="ko-KR" altLang="ko-KR" smtClean="0"/>
              <a:t>선택할 수 있는 항목들을 표시한다</a:t>
            </a:r>
            <a:r>
              <a:rPr lang="en-US" altLang="ko-KR" smtClean="0"/>
              <a:t>. </a:t>
            </a:r>
          </a:p>
          <a:p>
            <a:pPr lvl="1" latinLnBrk="0"/>
            <a:r>
              <a:rPr lang="en-US" altLang="ko-KR" smtClean="0"/>
              <a:t>&lt;optgroup&gt; </a:t>
            </a:r>
            <a:r>
              <a:rPr lang="ko-KR" altLang="ko-KR" smtClean="0"/>
              <a:t>태그</a:t>
            </a:r>
            <a:endParaRPr lang="en-US" altLang="ko-KR" smtClean="0"/>
          </a:p>
          <a:p>
            <a:pPr lvl="2" latinLnBrk="0"/>
            <a:r>
              <a:rPr lang="en-US" altLang="ko-KR" smtClean="0"/>
              <a:t>&lt;select&gt; </a:t>
            </a:r>
            <a:r>
              <a:rPr lang="ko-KR" altLang="ko-KR" smtClean="0"/>
              <a:t>태그의 하위 태그</a:t>
            </a:r>
            <a:endParaRPr lang="en-US" altLang="ko-KR" smtClean="0"/>
          </a:p>
          <a:p>
            <a:pPr lvl="2" latinLnBrk="0"/>
            <a:r>
              <a:rPr lang="en-US" altLang="ko-KR" smtClean="0"/>
              <a:t>&lt;option&gt; </a:t>
            </a:r>
            <a:r>
              <a:rPr lang="ko-KR" altLang="ko-KR" smtClean="0"/>
              <a:t>태그의 선택 항목들을 하나로 묶어 그룹화</a:t>
            </a:r>
            <a:endParaRPr lang="en-US" altLang="ko-KR" smtClean="0"/>
          </a:p>
          <a:p>
            <a:pPr lvl="2" latinLnBrk="0"/>
            <a:r>
              <a:rPr lang="en-US" altLang="ko-KR" smtClean="0"/>
              <a:t> label </a:t>
            </a:r>
            <a:r>
              <a:rPr lang="ko-KR" altLang="ko-KR" smtClean="0"/>
              <a:t>속성은 선택 옵션 그룹에 대한 이름이며 반드시 설정해야 하는 필수 속성</a:t>
            </a:r>
            <a:r>
              <a:rPr lang="en-US" altLang="ko-KR" smtClean="0"/>
              <a:t> </a:t>
            </a:r>
            <a:endParaRPr lang="ko-KR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en-US" altLang="ko-KR" smtClean="0"/>
              <a:t> </a:t>
            </a:r>
            <a:r>
              <a:rPr lang="ko-KR" altLang="ko-KR" smtClean="0"/>
              <a:t>입력양식 그룹화</a:t>
            </a:r>
            <a:r>
              <a:rPr lang="en-US" altLang="ko-KR" smtClean="0"/>
              <a:t>(&lt;fieldset&gt;) </a:t>
            </a:r>
            <a:r>
              <a:rPr lang="ko-KR" altLang="ko-KR" smtClean="0"/>
              <a:t>및 그룹 설명</a:t>
            </a:r>
            <a:r>
              <a:rPr lang="en-US" altLang="ko-KR" smtClean="0"/>
              <a:t>(&lt;legend&gt;) </a:t>
            </a:r>
            <a:r>
              <a:rPr lang="ko-KR" altLang="ko-KR" smtClean="0"/>
              <a:t>태그</a:t>
            </a:r>
          </a:p>
          <a:p>
            <a:pPr lvl="1" latinLnBrk="0"/>
            <a:r>
              <a:rPr lang="en-US" altLang="ko-KR" smtClean="0"/>
              <a:t>&lt;fieldset&gt; </a:t>
            </a:r>
            <a:r>
              <a:rPr lang="ko-KR" altLang="ko-KR" smtClean="0"/>
              <a:t>태그</a:t>
            </a:r>
            <a:endParaRPr lang="en-US" altLang="ko-KR" smtClean="0"/>
          </a:p>
          <a:p>
            <a:pPr lvl="2" latinLnBrk="0"/>
            <a:r>
              <a:rPr lang="ko-KR" altLang="ko-KR" smtClean="0"/>
              <a:t>입력폼 안의 서로 연관된 입력 컨트롤들을 하나로 묶어 그룹화</a:t>
            </a:r>
            <a:endParaRPr lang="en-US" altLang="ko-KR" smtClean="0"/>
          </a:p>
          <a:p>
            <a:pPr lvl="2" latinLnBrk="0"/>
            <a:r>
              <a:rPr lang="ko-KR" altLang="ko-KR" smtClean="0"/>
              <a:t>폼 안의 입력 컨트롤들을 화면 공간에서 분류함으로써 이해하기 쉽도록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 latinLnBrk="0"/>
            <a:r>
              <a:rPr lang="en-US" altLang="ko-KR" smtClean="0"/>
              <a:t>&lt;legend&gt; </a:t>
            </a:r>
            <a:r>
              <a:rPr lang="ko-KR" altLang="ko-KR" smtClean="0"/>
              <a:t>태그</a:t>
            </a:r>
            <a:endParaRPr lang="en-US" altLang="ko-KR" smtClean="0"/>
          </a:p>
          <a:p>
            <a:pPr lvl="2" latinLnBrk="0"/>
            <a:r>
              <a:rPr lang="en-US" altLang="ko-KR" smtClean="0"/>
              <a:t>&lt;fieldset&gt; </a:t>
            </a:r>
            <a:r>
              <a:rPr lang="ko-KR" altLang="ko-KR" smtClean="0"/>
              <a:t>태그로 묶은 입력 양식 그룹에 대한 설명을 표시</a:t>
            </a:r>
            <a:endParaRPr lang="en-US" altLang="ko-KR" smtClean="0"/>
          </a:p>
          <a:p>
            <a:pPr lvl="2" latinLnBrk="0"/>
            <a:r>
              <a:rPr lang="en-US" altLang="ko-KR" smtClean="0"/>
              <a:t>&lt;legend&gt; </a:t>
            </a:r>
            <a:r>
              <a:rPr lang="ko-KR" altLang="ko-KR" smtClean="0"/>
              <a:t>태그는</a:t>
            </a:r>
            <a:r>
              <a:rPr lang="en-US" altLang="ko-KR" smtClean="0"/>
              <a:t> &lt;fieldset&gt; </a:t>
            </a:r>
            <a:r>
              <a:rPr lang="ko-KR" altLang="ko-KR" smtClean="0"/>
              <a:t>태그 하위에 사용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 </a:t>
            </a:r>
            <a:r>
              <a:rPr lang="ko-KR" altLang="ko-KR" b="1" smtClean="0"/>
              <a:t>네이티브 폼 컨트롤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네이티브 폼컨트롤 생성하기</a:t>
            </a:r>
            <a:endParaRPr lang="en-US" altLang="ko-KR" smtClean="0"/>
          </a:p>
          <a:p>
            <a:pPr lvl="1"/>
            <a:r>
              <a:rPr lang="ko-KR" altLang="ko-KR" smtClean="0"/>
              <a:t>네이티브 스타일</a:t>
            </a:r>
            <a:r>
              <a:rPr lang="en-US" altLang="ko-KR" smtClean="0"/>
              <a:t>(native style)</a:t>
            </a:r>
          </a:p>
          <a:p>
            <a:pPr lvl="2"/>
            <a:r>
              <a:rPr lang="ko-KR" altLang="ko-KR" smtClean="0"/>
              <a:t>제이쿼리 모바일을 적용하기 이전의</a:t>
            </a:r>
            <a:r>
              <a:rPr lang="en-US" altLang="ko-KR" smtClean="0"/>
              <a:t> HTML5 </a:t>
            </a:r>
            <a:r>
              <a:rPr lang="ko-KR" altLang="ko-KR" smtClean="0"/>
              <a:t>태그의 원래 표준 양식</a:t>
            </a:r>
            <a:endParaRPr lang="en-US" altLang="ko-KR" smtClean="0"/>
          </a:p>
          <a:p>
            <a:pPr lvl="2"/>
            <a:r>
              <a:rPr lang="ko-KR" altLang="ko-KR" smtClean="0"/>
              <a:t>제이쿼리 모바일이 폼 컨트롤을 자동 변환시키는 것을 원하지 않</a:t>
            </a:r>
            <a:r>
              <a:rPr lang="ko-KR" altLang="en-US" smtClean="0"/>
              <a:t>는 경우</a:t>
            </a:r>
            <a:endParaRPr lang="en-US" altLang="ko-KR" smtClean="0"/>
          </a:p>
          <a:p>
            <a:pPr lvl="2"/>
            <a:r>
              <a:rPr lang="ko-KR" altLang="ko-KR" smtClean="0"/>
              <a:t>폼 태그 안에</a:t>
            </a:r>
            <a:r>
              <a:rPr lang="en-US" altLang="ko-KR" smtClean="0"/>
              <a:t> data-role="none" </a:t>
            </a:r>
            <a:r>
              <a:rPr lang="ko-KR" altLang="ko-KR" smtClean="0"/>
              <a:t>속성을 추가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8-12] native-form.html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8-11)</a:t>
            </a:r>
            <a:endParaRPr lang="ko-KR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2290" name="Picture 2" descr="F:\저술개정판_원고\저술2차_최종본(20161223)\그림(수정본)\ch08\_8.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7" y="3356992"/>
            <a:ext cx="4182729" cy="33843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4.3 </a:t>
            </a:r>
            <a:r>
              <a:rPr lang="ko-KR" altLang="ko-KR" b="1" smtClean="0"/>
              <a:t>모바일 폼 컨트롤</a:t>
            </a:r>
            <a:r>
              <a:rPr lang="en-US" altLang="ko-KR" b="1" smtClean="0"/>
              <a:t> : </a:t>
            </a:r>
            <a:r>
              <a:rPr lang="ko-KR" altLang="ko-KR" b="1" smtClean="0"/>
              <a:t>입력 상자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입력 상자</a:t>
            </a:r>
            <a:r>
              <a:rPr lang="en-US" altLang="ko-KR" smtClean="0"/>
              <a:t>(input box)</a:t>
            </a:r>
          </a:p>
          <a:p>
            <a:pPr lvl="1"/>
            <a:r>
              <a:rPr lang="ko-KR" altLang="ko-KR" smtClean="0"/>
              <a:t>문자나 숫자값을 입력 받는 가장 기본적인 폼 컨트롤</a:t>
            </a:r>
            <a:endParaRPr lang="en-US" altLang="ko-KR" smtClean="0"/>
          </a:p>
          <a:p>
            <a:pPr lvl="1"/>
            <a:r>
              <a:rPr lang="en-US" altLang="ko-KR" smtClean="0"/>
              <a:t>type </a:t>
            </a:r>
            <a:r>
              <a:rPr lang="ko-KR" altLang="ko-KR" smtClean="0"/>
              <a:t>속성값에 따라 다양한 폼 컨트롤 유형이 결정</a:t>
            </a:r>
            <a:endParaRPr lang="en-US" altLang="ko-KR" smtClean="0"/>
          </a:p>
          <a:p>
            <a:pPr lvl="0" latinLnBrk="0"/>
            <a:r>
              <a:rPr lang="ko-KR" altLang="ko-KR" smtClean="0"/>
              <a:t>모바일폼 요소 그룹화</a:t>
            </a:r>
          </a:p>
          <a:p>
            <a:pPr lvl="1" latinLnBrk="0"/>
            <a:r>
              <a:rPr lang="ko-KR" altLang="ko-KR" smtClean="0"/>
              <a:t>폼 컨트롤은 사용자에게 입력 정보 안내</a:t>
            </a:r>
            <a:r>
              <a:rPr lang="ko-KR" altLang="en-US" smtClean="0"/>
              <a:t>를</a:t>
            </a:r>
            <a:r>
              <a:rPr lang="ko-KR" altLang="ko-KR" smtClean="0"/>
              <a:t> 위해</a:t>
            </a:r>
            <a:r>
              <a:rPr lang="en-US" altLang="ko-KR" smtClean="0"/>
              <a:t> &lt;label&gt; </a:t>
            </a:r>
            <a:r>
              <a:rPr lang="ko-KR" altLang="ko-KR" smtClean="0"/>
              <a:t>태그를 함께 쌍으로 묶어 </a:t>
            </a:r>
            <a:r>
              <a:rPr lang="en-US" altLang="ko-KR" smtClean="0"/>
              <a:t> </a:t>
            </a:r>
            <a:r>
              <a:rPr lang="ko-KR" altLang="en-US" smtClean="0"/>
              <a:t>사</a:t>
            </a:r>
            <a:r>
              <a:rPr lang="ko-KR" altLang="ko-KR" smtClean="0"/>
              <a:t>용</a:t>
            </a:r>
            <a:r>
              <a:rPr lang="en-US" altLang="ko-KR" smtClean="0"/>
              <a:t> </a:t>
            </a:r>
          </a:p>
          <a:p>
            <a:pPr lvl="1" latinLnBrk="0"/>
            <a:r>
              <a:rPr lang="ko-KR" altLang="ko-KR" smtClean="0"/>
              <a:t>둘 이상의 모바일 폼 컨트롤을 하나의 그룹처럼 표시</a:t>
            </a:r>
            <a:endParaRPr lang="en-US" altLang="ko-KR" smtClean="0"/>
          </a:p>
          <a:p>
            <a:pPr lvl="1" latinLnBrk="0"/>
            <a:r>
              <a:rPr lang="ko-KR" altLang="ko-KR" smtClean="0"/>
              <a:t>필드 컨테이너</a:t>
            </a:r>
            <a:r>
              <a:rPr lang="en-US" altLang="ko-KR" smtClean="0"/>
              <a:t>(field container)</a:t>
            </a:r>
          </a:p>
          <a:p>
            <a:pPr lvl="2" latinLnBrk="0"/>
            <a:r>
              <a:rPr lang="en-US" altLang="ko-KR" smtClean="0"/>
              <a:t>data-role="fieldcontain" </a:t>
            </a:r>
            <a:r>
              <a:rPr lang="ko-KR" altLang="ko-KR" smtClean="0"/>
              <a:t>속성을 갖는</a:t>
            </a:r>
            <a:r>
              <a:rPr lang="en-US" altLang="ko-KR" smtClean="0"/>
              <a:t> &lt;div&gt; </a:t>
            </a:r>
            <a:r>
              <a:rPr lang="ko-KR" altLang="ko-KR" smtClean="0"/>
              <a:t>태그로 감싸면 된다</a:t>
            </a:r>
            <a:r>
              <a:rPr lang="en-US" altLang="ko-KR" smtClean="0"/>
              <a:t>. </a:t>
            </a:r>
          </a:p>
          <a:p>
            <a:pPr lvl="2" latinLnBrk="0"/>
            <a:r>
              <a:rPr lang="ko-KR" altLang="ko-KR" smtClean="0"/>
              <a:t>레이블과 폼 컨트롤들을 정렬시</a:t>
            </a:r>
            <a:r>
              <a:rPr lang="ko-KR" altLang="en-US" smtClean="0"/>
              <a:t>키고 </a:t>
            </a:r>
            <a:r>
              <a:rPr lang="ko-KR" altLang="ko-KR" smtClean="0"/>
              <a:t>다른 컨트롤과 경계선으로 구분 짓는 래퍼</a:t>
            </a:r>
            <a:endParaRPr lang="en-US" altLang="ko-KR" smtClean="0"/>
          </a:p>
          <a:p>
            <a:pPr lvl="2" latinLnBrk="0"/>
            <a:endParaRPr lang="en-US" altLang="ko-KR" smtClean="0"/>
          </a:p>
          <a:p>
            <a:pPr lvl="2" latinLnBrk="0"/>
            <a:endParaRPr lang="en-US" altLang="ko-KR" smtClean="0"/>
          </a:p>
          <a:p>
            <a:pPr lvl="2" latinLnBrk="0"/>
            <a:endParaRPr lang="en-US" altLang="ko-KR" smtClean="0"/>
          </a:p>
          <a:p>
            <a:pPr lvl="2" latinLnBrk="0"/>
            <a:endParaRPr lang="en-US" altLang="ko-KR" smtClean="0"/>
          </a:p>
          <a:p>
            <a:pPr lvl="0" latinLnBrk="0"/>
            <a:r>
              <a:rPr lang="ko-KR" altLang="ko-KR" smtClean="0"/>
              <a:t>단일행 입력 상자</a:t>
            </a:r>
          </a:p>
          <a:p>
            <a:pPr lvl="1"/>
            <a:r>
              <a:rPr lang="ko-KR" altLang="ko-KR" smtClean="0"/>
              <a:t>가장 간단한 폼 입력 유형</a:t>
            </a:r>
            <a:endParaRPr lang="en-US" altLang="ko-KR" smtClean="0"/>
          </a:p>
          <a:p>
            <a:pPr lvl="1"/>
            <a:r>
              <a:rPr lang="en-US" altLang="ko-KR" smtClean="0"/>
              <a:t>type </a:t>
            </a:r>
            <a:r>
              <a:rPr lang="ko-KR" altLang="ko-KR" smtClean="0"/>
              <a:t>속성값으로 </a:t>
            </a:r>
            <a:r>
              <a:rPr lang="en-US" altLang="ko-KR" smtClean="0"/>
              <a:t>'text'</a:t>
            </a:r>
            <a:r>
              <a:rPr lang="ko-KR" altLang="ko-KR" smtClean="0"/>
              <a:t>를 설정</a:t>
            </a:r>
          </a:p>
          <a:p>
            <a:pPr lvl="2" latinLnBrk="0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4149080"/>
          <a:ext cx="5671185" cy="99695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data-role="fieldcontain"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&lt;label for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라벨명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&lt;/label&gt;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&lt;input type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입력 유형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 name="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변수명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 id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단일행 입력상자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8-13] basic-input.html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8-12)</a:t>
            </a:r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8504" y="1484784"/>
          <a:ext cx="6480720" cy="4272201"/>
        </p:xfrm>
        <a:graphic>
          <a:graphicData uri="http://schemas.openxmlformats.org/drawingml/2006/table">
            <a:tbl>
              <a:tblPr/>
              <a:tblGrid>
                <a:gridCol w="3239997"/>
                <a:gridCol w="3240723"/>
              </a:tblGrid>
              <a:tr h="288211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8-12]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단일행 입력상자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/ch08/basic-inputbox.html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960262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&lt;label&gt;(1)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도시이름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"text" name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"return"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"txt1"&gt;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&lt;/label&gt;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"fieldcontain"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class="ui-disabled"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"txt2"&gt;(2)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도시이름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&lt;/label&gt;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"text" name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"return"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"txt2"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data-role="none"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"fieldcontain"&gt;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"txt3"&gt;(3)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도시이름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&lt;input type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"text" name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"return"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"txt3"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3314" name="Picture 2" descr="F:\저술개정판_원고\저술2차_최종본(20161223)\그림(수정본)\ch08\_8.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240" y="1916832"/>
            <a:ext cx="2618647" cy="399000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1.1 </a:t>
            </a:r>
            <a:r>
              <a:rPr lang="ko-KR" altLang="ko-KR" b="1" smtClean="0"/>
              <a:t>대화상자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대화상자</a:t>
            </a:r>
            <a:r>
              <a:rPr lang="en-US" altLang="ko-KR" smtClean="0"/>
              <a:t>(dialog box)</a:t>
            </a:r>
          </a:p>
          <a:p>
            <a:pPr lvl="1"/>
            <a:r>
              <a:rPr lang="ko-KR" altLang="ko-KR" smtClean="0"/>
              <a:t>제이쿼리 모바일이 지원하는 팝업 창 형태의 특별한 페이지</a:t>
            </a:r>
            <a:endParaRPr lang="en-US" altLang="ko-KR" smtClean="0"/>
          </a:p>
          <a:p>
            <a:pPr lvl="1"/>
            <a:r>
              <a:rPr lang="ko-KR" altLang="ko-KR" smtClean="0"/>
              <a:t>둥근 모서리와 바깥 여백</a:t>
            </a:r>
            <a:r>
              <a:rPr lang="en-US" altLang="ko-KR" smtClean="0"/>
              <a:t>, </a:t>
            </a:r>
            <a:r>
              <a:rPr lang="ko-KR" altLang="ko-KR" smtClean="0"/>
              <a:t>그림자 등의 스타일이 적용되어 기존 페이지 위에 표시</a:t>
            </a:r>
            <a:endParaRPr lang="en-US" altLang="ko-KR" smtClean="0"/>
          </a:p>
          <a:p>
            <a:pPr lvl="1"/>
            <a:r>
              <a:rPr lang="ko-KR" altLang="ko-KR" smtClean="0"/>
              <a:t>확인 창이나 경고 창</a:t>
            </a:r>
            <a:r>
              <a:rPr lang="en-US" altLang="ko-KR" smtClean="0"/>
              <a:t>, </a:t>
            </a:r>
            <a:r>
              <a:rPr lang="ko-KR" altLang="ko-KR" smtClean="0"/>
              <a:t>액션시트 스타일 등의 유형을 만들 때 사</a:t>
            </a:r>
            <a:r>
              <a:rPr lang="ko-KR" altLang="en-US" smtClean="0"/>
              <a:t>용</a:t>
            </a:r>
            <a:endParaRPr lang="en-US" altLang="ko-KR" smtClean="0"/>
          </a:p>
          <a:p>
            <a:r>
              <a:rPr lang="ko-KR" altLang="ko-KR" smtClean="0"/>
              <a:t>대화상자 생성</a:t>
            </a:r>
            <a:r>
              <a:rPr lang="en-US" altLang="ko-KR" smtClean="0"/>
              <a:t> 2</a:t>
            </a:r>
            <a:r>
              <a:rPr lang="ko-KR" altLang="en-US" smtClean="0"/>
              <a:t>가지 방법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1) &lt;a&gt; </a:t>
            </a:r>
            <a:r>
              <a:rPr lang="ko-KR" altLang="ko-KR" smtClean="0"/>
              <a:t>링크 태그 안에</a:t>
            </a:r>
            <a:r>
              <a:rPr lang="en-US" altLang="ko-KR" smtClean="0"/>
              <a:t> data-rel </a:t>
            </a:r>
            <a:r>
              <a:rPr lang="ko-KR" altLang="ko-KR" smtClean="0"/>
              <a:t>속성값 </a:t>
            </a:r>
            <a:r>
              <a:rPr lang="en-US" altLang="ko-KR" smtClean="0"/>
              <a:t>'dialog'</a:t>
            </a:r>
            <a:r>
              <a:rPr lang="ko-KR" altLang="ko-KR" smtClean="0"/>
              <a:t>를 설정하는 방법</a:t>
            </a:r>
            <a:endParaRPr lang="en-US" altLang="ko-KR" smtClean="0"/>
          </a:p>
          <a:p>
            <a:pPr lvl="2"/>
            <a:r>
              <a:rPr lang="en-US" altLang="ko-KR" smtClean="0"/>
              <a:t> </a:t>
            </a:r>
            <a:r>
              <a:rPr lang="ko-KR" altLang="ko-KR" smtClean="0"/>
              <a:t>연결된 일반 페이지를 읽어 오면서 대화상자로 변환해서 표시</a:t>
            </a:r>
            <a:r>
              <a:rPr lang="en-US" altLang="ko-KR" smtClean="0"/>
              <a:t> 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2) </a:t>
            </a:r>
            <a:r>
              <a:rPr lang="ko-KR" altLang="ko-KR" smtClean="0"/>
              <a:t>일반 페이지가 아닌 대화상자로 처음부터 생성하는 방법</a:t>
            </a:r>
            <a:endParaRPr lang="en-US" altLang="ko-KR" smtClean="0"/>
          </a:p>
          <a:p>
            <a:pPr lvl="2"/>
            <a:r>
              <a:rPr lang="en-US" altLang="ko-KR" smtClean="0"/>
              <a:t>&lt;div&gt; </a:t>
            </a:r>
            <a:r>
              <a:rPr lang="ko-KR" altLang="ko-KR" smtClean="0"/>
              <a:t>태그 안에</a:t>
            </a:r>
            <a:r>
              <a:rPr lang="en-US" altLang="ko-KR" smtClean="0"/>
              <a:t> data-role </a:t>
            </a:r>
            <a:r>
              <a:rPr lang="ko-KR" altLang="ko-KR" smtClean="0"/>
              <a:t>속성값을 </a:t>
            </a:r>
            <a:r>
              <a:rPr lang="en-US" altLang="ko-KR" smtClean="0"/>
              <a:t>'page'</a:t>
            </a:r>
            <a:r>
              <a:rPr lang="ko-KR" altLang="ko-KR" smtClean="0"/>
              <a:t>가 아닌 </a:t>
            </a:r>
            <a:r>
              <a:rPr lang="en-US" altLang="ko-KR" smtClean="0"/>
              <a:t>'dialog'</a:t>
            </a:r>
            <a:r>
              <a:rPr lang="ko-KR" altLang="ko-KR" smtClean="0"/>
              <a:t>로 설정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data-role="dialog" </a:t>
            </a:r>
            <a:r>
              <a:rPr lang="ko-KR" altLang="ko-KR" smtClean="0"/>
              <a:t>속성을 설정하는 방법이 더 바람직</a:t>
            </a:r>
            <a:endParaRPr lang="en-US" altLang="ko-KR" smtClean="0"/>
          </a:p>
          <a:p>
            <a:pPr lvl="2"/>
            <a:r>
              <a:rPr lang="ko-KR" altLang="ko-KR" smtClean="0"/>
              <a:t> 대화상자를 연결하는 버튼마다</a:t>
            </a:r>
            <a:r>
              <a:rPr lang="en-US" altLang="ko-KR" smtClean="0"/>
              <a:t> data-rel="dialog" </a:t>
            </a:r>
            <a:r>
              <a:rPr lang="ko-KR" altLang="ko-KR" smtClean="0"/>
              <a:t>속성값을 모두 설정할 필요없이 단 한 번만 페이지 유형을 대화상자로 설정하면 되기 때문</a:t>
            </a:r>
          </a:p>
          <a:p>
            <a:pPr lvl="2"/>
            <a:endParaRPr lang="ko-KR" altLang="ko-KR" smtClean="0"/>
          </a:p>
          <a:p>
            <a:endParaRPr lang="ko-KR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3429000"/>
          <a:ext cx="7200800" cy="504056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&lt;a href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"#"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data-rel="dialog"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 &lt;/a&gt;  	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링크 페이지의 유형을 대화상자로 선언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52600" y="4797152"/>
          <a:ext cx="7128792" cy="504056"/>
        </p:xfrm>
        <a:graphic>
          <a:graphicData uri="http://schemas.openxmlformats.org/drawingml/2006/table">
            <a:tbl>
              <a:tblPr/>
              <a:tblGrid>
                <a:gridCol w="7128792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data-role="dialog"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"&gt;  		 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 유형을 대화상자로 선언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5595" y="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대화상자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p.278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다양한 입력상자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&lt;input&gt; </a:t>
            </a:r>
            <a:r>
              <a:rPr lang="ko-KR" altLang="ko-KR" smtClean="0"/>
              <a:t>태그는 사용자 입력 값의 유형을 고려하여</a:t>
            </a:r>
            <a:r>
              <a:rPr lang="en-US" altLang="ko-KR" smtClean="0"/>
              <a:t> type </a:t>
            </a:r>
            <a:r>
              <a:rPr lang="ko-KR" altLang="ko-KR" smtClean="0"/>
              <a:t>속성값을 설정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8-14] multi-inputbox.html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8-13)</a:t>
            </a:r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16496" y="2708921"/>
          <a:ext cx="7272808" cy="3960440"/>
        </p:xfrm>
        <a:graphic>
          <a:graphicData uri="http://schemas.openxmlformats.org/drawingml/2006/table">
            <a:tbl>
              <a:tblPr/>
              <a:tblGrid>
                <a:gridCol w="3635997"/>
                <a:gridCol w="3636811"/>
              </a:tblGrid>
              <a:tr h="255962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1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1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8-13] </a:t>
                      </a:r>
                      <a:r>
                        <a:rPr lang="ko-KR" sz="11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다양한 입력상자 생성하기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/ch08/multi-inputbox.html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704478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100" kern="0" dirty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kern="0" dirty="0" err="1">
                          <a:latin typeface="맑은 고딕"/>
                          <a:ea typeface="맑은 고딕"/>
                          <a:cs typeface="Times New Roman"/>
                        </a:rPr>
                        <a:t>fieldcontain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"input1"&gt;</a:t>
                      </a:r>
                      <a:r>
                        <a:rPr lang="ko-KR" sz="1100" kern="0" dirty="0">
                          <a:latin typeface="맑은 고딕"/>
                          <a:ea typeface="맑은 고딕"/>
                          <a:cs typeface="Times New Roman"/>
                        </a:rPr>
                        <a:t>비밀번호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	 	&lt;input type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"password" name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"input1" id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"input1" 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placeholder="</a:t>
                      </a:r>
                      <a:r>
                        <a:rPr lang="ko-KR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패스워드를 입력하세요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		&lt;input type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"number" name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"input2" id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"input2" placeholder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100" kern="0" dirty="0">
                          <a:latin typeface="맑은 고딕"/>
                          <a:ea typeface="맑은 고딕"/>
                          <a:cs typeface="Times New Roman"/>
                        </a:rPr>
                        <a:t>숫자를 입력하세요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"/&gt;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		&lt;input type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"email" name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"input3" id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"input3" placeholder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100" kern="0" dirty="0" err="1">
                          <a:latin typeface="맑은 고딕"/>
                          <a:ea typeface="맑은 고딕"/>
                          <a:cs typeface="Times New Roman"/>
                        </a:rPr>
                        <a:t>이메일을</a:t>
                      </a:r>
                      <a:r>
                        <a:rPr lang="ko-KR" sz="1100" kern="0" dirty="0">
                          <a:latin typeface="맑은 고딕"/>
                          <a:ea typeface="맑은 고딕"/>
                          <a:cs typeface="Times New Roman"/>
                        </a:rPr>
                        <a:t> 입력하세요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"/&gt;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		&lt;input type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kern="0" dirty="0" err="1">
                          <a:latin typeface="맑은 고딕"/>
                          <a:ea typeface="맑은 고딕"/>
                          <a:cs typeface="Times New Roman"/>
                        </a:rPr>
                        <a:t>tel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 name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"input4" id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"input4" placeholder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100" kern="0" dirty="0">
                          <a:latin typeface="맑은 고딕"/>
                          <a:ea typeface="맑은 고딕"/>
                          <a:cs typeface="Times New Roman"/>
                        </a:rPr>
                        <a:t>전화번호를 입력하세요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"/&gt;				</a:t>
                      </a:r>
                      <a:r>
                        <a:rPr lang="en-US" sz="11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input type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kern="0" dirty="0" err="1">
                          <a:latin typeface="맑은 고딕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 name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"input5" id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"input5" placeholder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"URL</a:t>
                      </a:r>
                      <a:r>
                        <a:rPr lang="ko-KR" sz="1100" kern="0" dirty="0">
                          <a:latin typeface="맑은 고딕"/>
                          <a:ea typeface="맑은 고딕"/>
                          <a:cs typeface="Times New Roman"/>
                        </a:rPr>
                        <a:t>을 입력하세요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"/&gt;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"input6" 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class="</a:t>
                      </a:r>
                      <a:r>
                        <a:rPr lang="en-US" sz="1100" b="1" kern="0" dirty="0" err="1">
                          <a:latin typeface="맑은 고딕"/>
                          <a:ea typeface="맑은 고딕"/>
                          <a:cs typeface="Times New Roman"/>
                        </a:rPr>
                        <a:t>ui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-hidden-accessible"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100" kern="0" dirty="0">
                          <a:latin typeface="맑은 고딕"/>
                          <a:ea typeface="맑은 고딕"/>
                          <a:cs typeface="Times New Roman"/>
                        </a:rPr>
                        <a:t>검색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		&lt;input type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"search" name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"input6" id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"input6" placeholder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100" kern="0" dirty="0">
                          <a:latin typeface="맑은 고딕"/>
                          <a:ea typeface="맑은 고딕"/>
                          <a:cs typeface="Times New Roman"/>
                        </a:rPr>
                        <a:t>키워드를 입력하세요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1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100" kern="0" dirty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4338" name="Picture 2" descr="F:\저술개정판_원고\저술2차_최종본(20161223)\그림(수정본)\ch08\_8.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3490" y="1687091"/>
            <a:ext cx="3270473" cy="25511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다중 행 입력상자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다중 행 입력 상자 </a:t>
            </a:r>
          </a:p>
          <a:p>
            <a:pPr lvl="1" latinLnBrk="0"/>
            <a:r>
              <a:rPr lang="ko-KR" altLang="ko-KR" smtClean="0"/>
              <a:t>한 줄이 아닌 여러 줄에 걸쳐 문자열을 입력하고자 할 경우</a:t>
            </a:r>
            <a:r>
              <a:rPr lang="en-US" altLang="ko-KR" smtClean="0"/>
              <a:t>, &lt;textarea&gt; </a:t>
            </a:r>
            <a:r>
              <a:rPr lang="ko-KR" altLang="ko-KR" smtClean="0"/>
              <a:t>태그</a:t>
            </a:r>
            <a:r>
              <a:rPr lang="en-US" altLang="ko-KR" smtClean="0"/>
              <a:t> </a:t>
            </a:r>
            <a:r>
              <a:rPr lang="ko-KR" altLang="ko-KR" smtClean="0"/>
              <a:t>사용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8-15] textarea.html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8-14)</a:t>
            </a:r>
            <a:endParaRPr lang="ko-KR" altLang="ko-KR" smtClean="0"/>
          </a:p>
          <a:p>
            <a:pPr lvl="1" latinLnBrk="0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1844824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textarea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cols="</a:t>
                      </a:r>
                      <a:r>
                        <a:rPr lang="ko-KR" sz="1400" b="1" kern="0">
                          <a:latin typeface="맑은 고딕"/>
                          <a:ea typeface="맑은 고딕"/>
                          <a:cs typeface="Times New Roman"/>
                        </a:rPr>
                        <a:t>열개수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" rows="</a:t>
                      </a:r>
                      <a:r>
                        <a:rPr lang="ko-KR" sz="1400" b="1" kern="0">
                          <a:latin typeface="맑은 고딕"/>
                          <a:ea typeface="맑은 고딕"/>
                          <a:cs typeface="Times New Roman"/>
                        </a:rPr>
                        <a:t>행개수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 id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"&gt;&lt;/textarea&gt;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2520" y="2780928"/>
          <a:ext cx="5671185" cy="2991738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8-14]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다중 행 입력상자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/ch08/textarea.html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"fieldcontain"&gt;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"txtarea1"&gt;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도시설명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textarea cols="25" rows="5"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"txtarea1"&gt;&lt;/textarea&gt;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5362" name="Picture 2" descr="F:\저술개정판_원고\저술2차_최종본(20161223)\그림(수정본)\ch08\_8.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3120" y="3861048"/>
            <a:ext cx="3744416" cy="27151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슬라이더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슬라이더</a:t>
            </a:r>
            <a:r>
              <a:rPr lang="en-US" altLang="ko-KR" smtClean="0"/>
              <a:t>(slider)</a:t>
            </a:r>
          </a:p>
          <a:p>
            <a:pPr lvl="1"/>
            <a:r>
              <a:rPr lang="ko-KR" altLang="ko-KR" smtClean="0"/>
              <a:t>이동 바를 좌우로 움직여 최소값과 최대값 사이의 값을 선택하는 모바일폼 컨트롤</a:t>
            </a:r>
            <a:endParaRPr lang="en-US" altLang="ko-KR" smtClean="0"/>
          </a:p>
          <a:p>
            <a:pPr lvl="1"/>
            <a:r>
              <a:rPr lang="en-US" altLang="ko-KR" smtClean="0"/>
              <a:t>&lt;input&gt; </a:t>
            </a:r>
            <a:r>
              <a:rPr lang="ko-KR" altLang="ko-KR" smtClean="0"/>
              <a:t>태그에</a:t>
            </a:r>
            <a:r>
              <a:rPr lang="en-US" altLang="ko-KR" smtClean="0"/>
              <a:t> type="range" </a:t>
            </a:r>
            <a:r>
              <a:rPr lang="ko-KR" altLang="ko-KR" smtClean="0"/>
              <a:t>속성값을 지정</a:t>
            </a:r>
            <a:endParaRPr lang="en-US" altLang="ko-KR" smtClean="0"/>
          </a:p>
          <a:p>
            <a:pPr lvl="1"/>
            <a:r>
              <a:rPr lang="en-US" altLang="ko-KR" smtClean="0"/>
              <a:t>value </a:t>
            </a:r>
            <a:r>
              <a:rPr lang="ko-KR" altLang="ko-KR" smtClean="0"/>
              <a:t>속성은 슬라이더의 초기값</a:t>
            </a:r>
            <a:r>
              <a:rPr lang="en-US" altLang="ko-KR" smtClean="0"/>
              <a:t>, min </a:t>
            </a:r>
            <a:r>
              <a:rPr lang="ko-KR" altLang="ko-KR" smtClean="0"/>
              <a:t>속성은 최소값</a:t>
            </a:r>
            <a:r>
              <a:rPr lang="en-US" altLang="ko-KR" smtClean="0"/>
              <a:t>, max </a:t>
            </a:r>
            <a:r>
              <a:rPr lang="ko-KR" altLang="ko-KR" smtClean="0"/>
              <a:t>속성은 최대값을 의미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8-16] range-input.html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8-15)</a:t>
            </a:r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16496" y="2708921"/>
          <a:ext cx="6120680" cy="3456384"/>
        </p:xfrm>
        <a:graphic>
          <a:graphicData uri="http://schemas.openxmlformats.org/drawingml/2006/table">
            <a:tbl>
              <a:tblPr/>
              <a:tblGrid>
                <a:gridCol w="3059997"/>
                <a:gridCol w="3060683"/>
              </a:tblGrid>
              <a:tr h="307515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8-15]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슬라이더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/ch08/range-input.html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148869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"fieldcontain"&gt;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"score1"&gt;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점수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&lt;input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type="range"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name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"score"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"score1"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"50" min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"0" max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"100"/&gt;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6386" name="Picture 2" descr="F:\저술개정판_원고\저술2차_최종본(20161223)\그림(수정본)\ch08\_8.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4801" y="3429000"/>
            <a:ext cx="3246769" cy="237545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스위치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스위치</a:t>
            </a:r>
            <a:r>
              <a:rPr lang="en-US" altLang="ko-KR" smtClean="0"/>
              <a:t>(switch)</a:t>
            </a:r>
          </a:p>
          <a:p>
            <a:pPr lvl="1"/>
            <a:r>
              <a:rPr lang="ko-KR" altLang="ko-KR" smtClean="0"/>
              <a:t>서로 대비되는 두 가지 선택 항목</a:t>
            </a:r>
            <a:r>
              <a:rPr lang="en-US" altLang="ko-KR" smtClean="0"/>
              <a:t> </a:t>
            </a:r>
            <a:r>
              <a:rPr lang="ko-KR" altLang="ko-KR" smtClean="0"/>
              <a:t>중에서 하나만을 선택할 수 있는 모바일폼 컨트롤</a:t>
            </a:r>
            <a:endParaRPr lang="en-US" altLang="ko-KR" smtClean="0"/>
          </a:p>
          <a:p>
            <a:pPr lvl="1"/>
            <a:r>
              <a:rPr lang="ko-KR" altLang="ko-KR" smtClean="0"/>
              <a:t>선택 메뉴와 비슷</a:t>
            </a:r>
            <a:r>
              <a:rPr lang="en-US" altLang="ko-KR" smtClean="0"/>
              <a:t>,</a:t>
            </a:r>
            <a:r>
              <a:rPr lang="ko-KR" altLang="ko-KR" smtClean="0"/>
              <a:t> </a:t>
            </a:r>
            <a:r>
              <a:rPr lang="en-US" altLang="ko-KR" smtClean="0"/>
              <a:t>&lt;select&gt; </a:t>
            </a:r>
            <a:r>
              <a:rPr lang="ko-KR" altLang="ko-KR" smtClean="0"/>
              <a:t>태그 안에</a:t>
            </a:r>
            <a:r>
              <a:rPr lang="en-US" altLang="ko-KR" smtClean="0"/>
              <a:t> data-role="slider" </a:t>
            </a:r>
            <a:r>
              <a:rPr lang="ko-KR" altLang="ko-KR" smtClean="0"/>
              <a:t>속성을 </a:t>
            </a:r>
            <a:r>
              <a:rPr lang="ko-KR" altLang="en-US" smtClean="0"/>
              <a:t>설정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8-17] switch-input.html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8-16)</a:t>
            </a:r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8504" y="2564905"/>
          <a:ext cx="5671185" cy="3540378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8-16]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스위치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/ch08/switch-input.html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"fieldcontain"&gt;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"gender1"&gt;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select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name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"gender"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"gender1"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data-role="slider"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option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"male"&gt;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남자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option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"female"&gt;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여자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&lt;/select&gt;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7410" name="Picture 2" descr="F:\저술개정판_원고\저술2차_최종본(20161223)\그림(수정본)\ch08\_8.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104" y="3284984"/>
            <a:ext cx="3606810" cy="26388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라디오 선택 버튼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라디오 선택 버튼</a:t>
            </a:r>
          </a:p>
          <a:p>
            <a:pPr lvl="1"/>
            <a:r>
              <a:rPr lang="ko-KR" altLang="ko-KR" smtClean="0"/>
              <a:t>선택 가능 항목들 중에서 오직 하나만을 선택해야 할 때 사용하는 모바일폼 컨트롤</a:t>
            </a:r>
            <a:endParaRPr lang="en-US" altLang="ko-KR" smtClean="0"/>
          </a:p>
          <a:p>
            <a:pPr lvl="1"/>
            <a:r>
              <a:rPr lang="en-US" altLang="ko-KR" smtClean="0"/>
              <a:t>&lt;input&gt; </a:t>
            </a:r>
            <a:r>
              <a:rPr lang="ko-KR" altLang="ko-KR" smtClean="0"/>
              <a:t>태그 안에</a:t>
            </a:r>
            <a:r>
              <a:rPr lang="en-US" altLang="ko-KR" smtClean="0"/>
              <a:t> type="radio" </a:t>
            </a:r>
            <a:r>
              <a:rPr lang="ko-KR" altLang="ko-KR" smtClean="0"/>
              <a:t>속성을 설정</a:t>
            </a:r>
            <a:endParaRPr lang="en-US" altLang="ko-KR" smtClean="0"/>
          </a:p>
          <a:p>
            <a:pPr lvl="1"/>
            <a:r>
              <a:rPr lang="en-US" altLang="ko-KR" smtClean="0"/>
              <a:t>name</a:t>
            </a:r>
            <a:r>
              <a:rPr lang="ko-KR" altLang="ko-KR" smtClean="0"/>
              <a:t>과</a:t>
            </a:r>
            <a:r>
              <a:rPr lang="en-US" altLang="ko-KR" smtClean="0"/>
              <a:t> id </a:t>
            </a:r>
            <a:r>
              <a:rPr lang="ko-KR" altLang="ko-KR" smtClean="0"/>
              <a:t>속성은 반드시 설정</a:t>
            </a:r>
            <a:endParaRPr lang="en-US" altLang="ko-KR" smtClean="0"/>
          </a:p>
          <a:p>
            <a:pPr lvl="1"/>
            <a:r>
              <a:rPr lang="en-US" altLang="ko-KR" smtClean="0"/>
              <a:t>type="radio" </a:t>
            </a:r>
            <a:r>
              <a:rPr lang="ko-KR" altLang="ko-KR" smtClean="0"/>
              <a:t>속성을 갖는 모든</a:t>
            </a:r>
            <a:r>
              <a:rPr lang="en-US" altLang="ko-KR" smtClean="0"/>
              <a:t> &lt;input&gt; </a:t>
            </a:r>
            <a:r>
              <a:rPr lang="ko-KR" altLang="ko-KR" smtClean="0"/>
              <a:t>태그들은 </a:t>
            </a:r>
            <a:r>
              <a:rPr lang="en-US" altLang="ko-KR" smtClean="0"/>
              <a:t>name </a:t>
            </a:r>
            <a:r>
              <a:rPr lang="ko-KR" altLang="ko-KR" smtClean="0"/>
              <a:t>속성값이 같아야 </a:t>
            </a:r>
            <a:r>
              <a:rPr lang="ko-KR" altLang="en-US" smtClean="0"/>
              <a:t>함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&lt;input&gt; </a:t>
            </a:r>
            <a:r>
              <a:rPr lang="ko-KR" altLang="ko-KR" smtClean="0"/>
              <a:t>태그들의 개수만큼 라디오 버튼이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1"/>
            <a:r>
              <a:rPr lang="ko-KR" altLang="ko-KR" smtClean="0"/>
              <a:t>둘 이상의 버튼들을 그룹으로 묶기 위해 </a:t>
            </a:r>
            <a:r>
              <a:rPr lang="en-US" altLang="ko-KR" smtClean="0"/>
              <a:t>&lt;fieldset&gt; </a:t>
            </a:r>
            <a:r>
              <a:rPr lang="ko-KR" altLang="ko-KR" smtClean="0"/>
              <a:t>태그로 감싸고 그 안에</a:t>
            </a:r>
            <a:r>
              <a:rPr lang="en-US" altLang="ko-KR" smtClean="0"/>
              <a:t> data-role="controlgroup" </a:t>
            </a:r>
            <a:r>
              <a:rPr lang="ko-KR" altLang="ko-KR" smtClean="0"/>
              <a:t>속성을</a:t>
            </a:r>
            <a:r>
              <a:rPr lang="en-US" altLang="ko-KR" smtClean="0"/>
              <a:t> </a:t>
            </a:r>
            <a:r>
              <a:rPr lang="ko-KR" altLang="en-US" smtClean="0"/>
              <a:t>추가</a:t>
            </a:r>
            <a:endParaRPr lang="ko-KR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&lt;label&gt; </a:t>
            </a:r>
            <a:r>
              <a:rPr lang="ko-KR" altLang="ko-KR" smtClean="0"/>
              <a:t>태그는 각 모바일폼 컨트롤에 관한 설명을 위해</a:t>
            </a:r>
            <a:r>
              <a:rPr lang="en-US" altLang="ko-KR" smtClean="0"/>
              <a:t>, &lt;legend&gt; </a:t>
            </a:r>
            <a:r>
              <a:rPr lang="ko-KR" altLang="ko-KR" smtClean="0"/>
              <a:t>태그는 그룹 전체에 관한 설명을 위해 사용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2852936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&lt;input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type="radio"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name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변수명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변수설정값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52600" y="4437112"/>
          <a:ext cx="5671185" cy="87503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fieldset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data-role="controlgroup"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&lt;legend&gt;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그룹제목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&lt;/legend&gt;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&lt;/fieldset&gt;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85589" y="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라디오 버튼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8-18] radio-input.html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8-17)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412776"/>
          <a:ext cx="5832648" cy="5166674"/>
        </p:xfrm>
        <a:graphic>
          <a:graphicData uri="http://schemas.openxmlformats.org/drawingml/2006/table">
            <a:tbl>
              <a:tblPr/>
              <a:tblGrid>
                <a:gridCol w="2915997"/>
                <a:gridCol w="2916651"/>
              </a:tblGrid>
              <a:tr h="2498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8-17] 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라디오 버튼 생성하기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61" marR="5556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/ch08/radio-input.html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61" marR="5556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661352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&lt;h1&gt;header 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"content"&gt;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&lt;fieldset 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data-role="controlgroup"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legend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학년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&lt;/legend&gt;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&lt;input type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"radio" name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"syear" id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"syear1"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"1"/&gt;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&lt;label for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"syear1"&gt;1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학년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&lt;input type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"radio" name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"syear" id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"syear2"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"2"/&gt;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&lt;label for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"syear2"&gt;2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학년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&lt;input type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"radio" name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"syear" id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"syear3"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"3" checked="checked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&lt;label for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"syear3"&gt;3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학년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&lt;input type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"radio" name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"syear" id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"syear4"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"4"/&gt;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&lt;label for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"syear4"&gt;4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학년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&lt;/fieldset&gt;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&lt;fieldset 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data-role="controlgroup"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data-type="horizontal"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&lt;legend&gt;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학기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&lt;/legend&gt;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&lt;input type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"radio" name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"semester" id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"semester1"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"1" checked="checked"/&gt;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&lt;label for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"semester1"&gt;1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학기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&lt;input type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"radio" name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"semester" id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"semester2"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"2"/&gt;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&lt;label for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"semester2"&gt;2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학기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&lt;/label&gt;	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&lt;/fieldset&gt;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&lt;h4&gt;footer 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561" marR="55561" marT="58133" marB="58133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19252" y="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8434" name="Picture 2" descr="F:\저술개정판_원고\저술2차_최종본(20161223)\그림(수정본)\ch08\_8.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7216" y="2276872"/>
            <a:ext cx="2448272" cy="35307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체크 상자 버튼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체크 상자 버튼</a:t>
            </a:r>
          </a:p>
          <a:p>
            <a:pPr lvl="1"/>
            <a:r>
              <a:rPr lang="ko-KR" altLang="ko-KR" smtClean="0"/>
              <a:t>대상 목록 중에서 여러 개를 동시에 선택하도록 할 때 사용</a:t>
            </a:r>
            <a:endParaRPr lang="en-US" altLang="ko-KR" smtClean="0"/>
          </a:p>
          <a:p>
            <a:pPr lvl="1"/>
            <a:r>
              <a:rPr lang="ko-KR" altLang="ko-KR" smtClean="0"/>
              <a:t>라디오 선택 버튼과 생성 방법이 비슷</a:t>
            </a:r>
            <a:r>
              <a:rPr lang="en-US" altLang="ko-KR" smtClean="0"/>
              <a:t>, &lt;input&gt; </a:t>
            </a:r>
            <a:r>
              <a:rPr lang="ko-KR" altLang="ko-KR" smtClean="0"/>
              <a:t>태그에</a:t>
            </a:r>
            <a:r>
              <a:rPr lang="en-US" altLang="ko-KR" smtClean="0"/>
              <a:t> type="checkbox" </a:t>
            </a:r>
            <a:r>
              <a:rPr lang="ko-KR" altLang="ko-KR" smtClean="0"/>
              <a:t>속성을 설정</a:t>
            </a:r>
            <a:r>
              <a:rPr lang="en-US" altLang="ko-KR" smtClean="0"/>
              <a:t> 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8-19] checkbox-input.html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8-18)</a:t>
            </a:r>
            <a:endParaRPr lang="ko-KR" altLang="ko-KR" smtClean="0"/>
          </a:p>
          <a:p>
            <a:pPr lvl="1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132856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&lt;input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type="checkbox"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name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변수명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변수설정값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04528" y="3034791"/>
          <a:ext cx="6048672" cy="3720882"/>
        </p:xfrm>
        <a:graphic>
          <a:graphicData uri="http://schemas.openxmlformats.org/drawingml/2006/table">
            <a:tbl>
              <a:tblPr/>
              <a:tblGrid>
                <a:gridCol w="3023997"/>
                <a:gridCol w="3024675"/>
              </a:tblGrid>
              <a:tr h="163495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8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8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8-18] </a:t>
                      </a:r>
                      <a:r>
                        <a:rPr lang="ko-KR" sz="8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체크 상자 버튼 생성하기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800" marR="61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/ch08/checkbox-input.html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800" marR="61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536296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8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"fieldcontain"&gt;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&lt;fieldset data-role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"controlgroup"&gt;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&lt;legend&gt;</a:t>
                      </a:r>
                      <a:r>
                        <a:rPr lang="ko-KR" sz="800" kern="0">
                          <a:latin typeface="맑은 고딕"/>
                          <a:ea typeface="맑은 고딕"/>
                          <a:cs typeface="Times New Roman"/>
                        </a:rPr>
                        <a:t>연락매체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&lt;/legend&gt;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&lt;input 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type="checkbox"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 name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"type1" id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"type1" value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"1" 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checked="checked"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"type1"&gt;e-mail&lt;/label&gt;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&lt;input type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"checkbox" name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"type2" id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"type2" value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"2"/&gt;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"type2"&gt;address&lt;/label&gt;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&lt;input type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"checkbox" name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"type3" id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"type3" value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"3" 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checked="checked"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"type3"&gt;phone&lt;/label&gt;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&lt;/fieldset&gt;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&lt;fieldset data-role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"controlgroup" data-type="horizontal"&gt;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&lt;legend&gt;</a:t>
                      </a:r>
                      <a:r>
                        <a:rPr lang="ko-KR" sz="800" kern="0">
                          <a:latin typeface="맑은 고딕"/>
                          <a:ea typeface="맑은 고딕"/>
                          <a:cs typeface="Times New Roman"/>
                        </a:rPr>
                        <a:t>성별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&lt;/legend&gt;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&lt;input type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"checkbox" name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"gtype1" id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"gtype1" value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"m" checked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"checked"/&gt;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"gtype1"&gt;</a:t>
                      </a:r>
                      <a:r>
                        <a:rPr lang="ko-KR" sz="800" kern="0">
                          <a:latin typeface="맑은 고딕"/>
                          <a:ea typeface="맑은 고딕"/>
                          <a:cs typeface="Times New Roman"/>
                        </a:rPr>
                        <a:t>남성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&lt;input type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"checkbox" name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"gtype 2" id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"gtype2" value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"f"/&gt;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"gtype2"&gt;</a:t>
                      </a:r>
                      <a:r>
                        <a:rPr lang="ko-KR" sz="800" kern="0">
                          <a:latin typeface="맑은 고딕"/>
                          <a:ea typeface="맑은 고딕"/>
                          <a:cs typeface="Times New Roman"/>
                        </a:rPr>
                        <a:t>여성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&lt;/fieldset&gt;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8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8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800" marR="61800" marT="64661" marB="64661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52916" y="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9458" name="Picture 2" descr="F:\저술개정판_원고\저술2차_최종본(20161223)\그림(수정본)\ch08\_8.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1232" y="2852936"/>
            <a:ext cx="2501712" cy="360786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4.4 </a:t>
            </a:r>
            <a:r>
              <a:rPr lang="ko-KR" altLang="ko-KR" b="1" smtClean="0"/>
              <a:t>모바일 폼 컨트롤</a:t>
            </a:r>
            <a:r>
              <a:rPr lang="en-US" altLang="ko-KR" b="1" smtClean="0"/>
              <a:t> : </a:t>
            </a:r>
            <a:r>
              <a:rPr lang="ko-KR" altLang="ko-KR" b="1" smtClean="0"/>
              <a:t>선택 메뉴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기본 선택 메뉴</a:t>
            </a:r>
            <a:r>
              <a:rPr lang="en-US" altLang="ko-KR" smtClean="0"/>
              <a:t>(select menu)</a:t>
            </a:r>
            <a:endParaRPr lang="ko-KR" altLang="ko-KR" smtClean="0"/>
          </a:p>
          <a:p>
            <a:pPr lvl="1"/>
            <a:r>
              <a:rPr lang="ko-KR" altLang="ko-KR" smtClean="0"/>
              <a:t>여러 항목 중에서 하나를 선택하기 위한 폼 컨트롤이다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ko-KR" smtClean="0"/>
              <a:t>표시 공간이 작아 효율적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atinLnBrk="0">
              <a:buNone/>
            </a:pPr>
            <a:r>
              <a:rPr lang="en-US" altLang="ko-KR" smtClean="0"/>
              <a:t> </a:t>
            </a:r>
          </a:p>
          <a:p>
            <a:pPr latinLnBrk="0"/>
            <a:r>
              <a:rPr lang="ko-KR" altLang="en-US" smtClean="0"/>
              <a:t>선택 대상 제외</a:t>
            </a:r>
            <a:r>
              <a:rPr lang="en-US" altLang="ko-KR" smtClean="0"/>
              <a:t>(</a:t>
            </a:r>
            <a:r>
              <a:rPr lang="ko-KR" altLang="en-US" smtClean="0"/>
              <a:t>비활성화</a:t>
            </a:r>
            <a:r>
              <a:rPr lang="en-US" altLang="ko-KR" smtClean="0"/>
              <a:t>)</a:t>
            </a:r>
          </a:p>
          <a:p>
            <a:pPr lvl="1" latinLnBrk="0"/>
            <a:r>
              <a:rPr lang="en-US" altLang="ko-KR" smtClean="0"/>
              <a:t>&lt;option&gt; </a:t>
            </a:r>
            <a:r>
              <a:rPr lang="ko-KR" altLang="ko-KR" smtClean="0"/>
              <a:t>태그의</a:t>
            </a:r>
            <a:r>
              <a:rPr lang="en-US" altLang="ko-KR" smtClean="0"/>
              <a:t> value </a:t>
            </a:r>
            <a:r>
              <a:rPr lang="ko-KR" altLang="ko-KR" smtClean="0"/>
              <a:t>속성이 없</a:t>
            </a:r>
            <a:r>
              <a:rPr lang="ko-KR" altLang="en-US" smtClean="0"/>
              <a:t>는 항목 </a:t>
            </a:r>
            <a:r>
              <a:rPr lang="en-US" altLang="ko-KR" smtClean="0"/>
              <a:t>-&gt;</a:t>
            </a:r>
            <a:r>
              <a:rPr lang="ko-KR" altLang="ko-KR" smtClean="0"/>
              <a:t> 안내글</a:t>
            </a:r>
            <a:r>
              <a:rPr lang="en-US" altLang="ko-KR" smtClean="0"/>
              <a:t> </a:t>
            </a:r>
            <a:r>
              <a:rPr lang="ko-KR" altLang="en-US" smtClean="0"/>
              <a:t>역할</a:t>
            </a:r>
            <a:endParaRPr lang="en-US" altLang="ko-KR" smtClean="0"/>
          </a:p>
          <a:p>
            <a:pPr lvl="1" latinLnBrk="0"/>
            <a:r>
              <a:rPr lang="en-US" altLang="ko-KR" smtClean="0"/>
              <a:t>&lt;option&gt; </a:t>
            </a:r>
            <a:r>
              <a:rPr lang="ko-KR" altLang="ko-KR" smtClean="0"/>
              <a:t>태그의</a:t>
            </a:r>
            <a:r>
              <a:rPr lang="en-US" altLang="ko-KR" smtClean="0"/>
              <a:t> data-placeholder="true" </a:t>
            </a:r>
            <a:r>
              <a:rPr lang="ko-KR" altLang="ko-KR" smtClean="0"/>
              <a:t>속성값이 추가된 항목</a:t>
            </a:r>
            <a:endParaRPr lang="en-US" altLang="ko-KR" smtClean="0"/>
          </a:p>
          <a:p>
            <a:pPr lvl="1" latinLnBrk="0"/>
            <a:r>
              <a:rPr lang="en-US" altLang="ko-KR" smtClean="0"/>
              <a:t>&lt;option&gt; </a:t>
            </a:r>
            <a:r>
              <a:rPr lang="ko-KR" altLang="ko-KR" smtClean="0"/>
              <a:t>태그 안에 </a:t>
            </a:r>
            <a:r>
              <a:rPr lang="en-US" altLang="ko-KR" smtClean="0"/>
              <a:t>disabled='disabled' </a:t>
            </a:r>
            <a:r>
              <a:rPr lang="ko-KR" altLang="ko-KR" smtClean="0"/>
              <a:t>속성값을 추가</a:t>
            </a:r>
            <a:r>
              <a:rPr lang="ko-KR" altLang="en-US" smtClean="0"/>
              <a:t>한 항목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2155066"/>
          <a:ext cx="5671185" cy="105791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select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name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변수명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id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&lt;option&gt;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안내글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option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변수설정값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옵션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. . .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&lt;/select&gt;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19252" y="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 메뉴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그룹 선택 메뉴 </a:t>
            </a:r>
            <a:endParaRPr lang="ko-KR" altLang="ko-KR" sz="1600" smtClean="0"/>
          </a:p>
          <a:p>
            <a:pPr lvl="1"/>
            <a:r>
              <a:rPr lang="ko-KR" altLang="ko-KR" smtClean="0"/>
              <a:t>선택 메뉴의 항목들을 그룹핑하는 효과</a:t>
            </a:r>
            <a:endParaRPr lang="en-US" altLang="ko-KR" smtClean="0"/>
          </a:p>
          <a:p>
            <a:pPr lvl="1"/>
            <a:r>
              <a:rPr lang="en-US" altLang="ko-KR" smtClean="0"/>
              <a:t>&lt;optgroup&gt; </a:t>
            </a:r>
            <a:r>
              <a:rPr lang="ko-KR" altLang="ko-KR" smtClean="0"/>
              <a:t>태그 안에</a:t>
            </a:r>
            <a:r>
              <a:rPr lang="en-US" altLang="ko-KR" smtClean="0"/>
              <a:t> label </a:t>
            </a:r>
            <a:r>
              <a:rPr lang="ko-KR" altLang="ko-KR" smtClean="0"/>
              <a:t>속성값을 설정</a:t>
            </a:r>
            <a:endParaRPr lang="en-US" altLang="ko-KR" smtClean="0"/>
          </a:p>
          <a:p>
            <a:pPr lvl="1"/>
            <a:r>
              <a:rPr lang="ko-KR" altLang="ko-KR" smtClean="0"/>
              <a:t>각 그룹의 이름을 선택 항목들 사이에 표시</a:t>
            </a:r>
            <a:r>
              <a:rPr lang="en-US" altLang="ko-KR" smtClean="0"/>
              <a:t>, </a:t>
            </a:r>
            <a:r>
              <a:rPr lang="ko-KR" altLang="en-US" smtClean="0"/>
              <a:t>구분하기 위해 사용</a:t>
            </a:r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708920"/>
          <a:ext cx="5671185" cy="99695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optgroup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label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그룹명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option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value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변수설정값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옵션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. . .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&lt;/optgroup&gt;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19252" y="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선택 메뉴항목 그룹 사용하기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8-20] optgroup-select.html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8-19)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8504" y="1556792"/>
          <a:ext cx="5472608" cy="4772083"/>
        </p:xfrm>
        <a:graphic>
          <a:graphicData uri="http://schemas.openxmlformats.org/drawingml/2006/table">
            <a:tbl>
              <a:tblPr/>
              <a:tblGrid>
                <a:gridCol w="2735998"/>
                <a:gridCol w="2736610"/>
              </a:tblGrid>
              <a:tr h="322221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[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8-19] 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선택 메뉴항목 그룹 사용하기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800" marR="61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/ch08/optgroup-select.html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800" marR="61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214283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"fieldcontain"&gt;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&lt;label for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"age1"&gt;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연령대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select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 name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"age1" id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"age1" data-inline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"true"&gt;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option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value=""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선택하세요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optgroup label=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그룹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A"&gt;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	&lt;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option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"num1"&gt;0~9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	&lt;option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smtClean="0">
                          <a:latin typeface="맑은 고딕"/>
                          <a:ea typeface="맑은 고딕"/>
                          <a:cs typeface="Times New Roman"/>
                        </a:rPr>
                        <a:t>num2"&gt;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10~19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	&lt;option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smtClean="0">
                          <a:latin typeface="맑은 고딕"/>
                          <a:ea typeface="맑은 고딕"/>
                          <a:cs typeface="Times New Roman"/>
                        </a:rPr>
                        <a:t>num3"&gt;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20~29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&lt;/optgroup&gt;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&lt;optgroup label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그룹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B"&gt;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	&lt;option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smtClean="0">
                          <a:latin typeface="맑은 고딕"/>
                          <a:ea typeface="맑은 고딕"/>
                          <a:cs typeface="Times New Roman"/>
                        </a:rPr>
                        <a:t>num4"&gt;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30~39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	&lt;option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smtClean="0">
                          <a:latin typeface="맑은 고딕"/>
                          <a:ea typeface="맑은 고딕"/>
                          <a:cs typeface="Times New Roman"/>
                        </a:rPr>
                        <a:t>num5"&gt;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40~49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	&lt;option value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smtClean="0">
                          <a:latin typeface="맑은 고딕"/>
                          <a:ea typeface="맑은 고딕"/>
                          <a:cs typeface="Times New Roman"/>
                        </a:rPr>
                        <a:t>num6" 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disabled="disabled</a:t>
                      </a:r>
                      <a:r>
                        <a:rPr lang="en-US" sz="1050" kern="0" smtClean="0">
                          <a:latin typeface="맑은 고딕"/>
                          <a:ea typeface="맑은 고딕"/>
                          <a:cs typeface="Times New Roman"/>
                        </a:rPr>
                        <a:t>"&gt;50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세이상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	&lt;/optgroup&gt;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	&lt;/select&gt;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05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05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800" marR="61800" marT="64661" marB="64661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19252" y="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482" name="Picture 2" descr="F:\저술개정판_원고\저술2차_최종본(20161223)\그림(수정본)\ch08\_8.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7015" y="2060848"/>
            <a:ext cx="4768503" cy="22322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대화상자 생성하기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8-1] dialog.html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8-1)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7" name="내용 개체 틀 3"/>
          <p:cNvGraphicFramePr>
            <a:graphicFrameLocks/>
          </p:cNvGraphicFramePr>
          <p:nvPr/>
        </p:nvGraphicFramePr>
        <p:xfrm>
          <a:off x="367638" y="1340768"/>
          <a:ext cx="5904656" cy="5470932"/>
        </p:xfrm>
        <a:graphic>
          <a:graphicData uri="http://schemas.openxmlformats.org/drawingml/2006/table">
            <a:tbl>
              <a:tblPr/>
              <a:tblGrid>
                <a:gridCol w="2951997"/>
                <a:gridCol w="2952659"/>
              </a:tblGrid>
              <a:tr h="298222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8-1] 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대화상자 생성하기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/ch08/dialog.html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&lt;div data-role="page" id="page1" data-position="fixed"&gt;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data-role="header"&gt;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&lt;h1&gt;header 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data-role="content"&gt;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&lt;p&gt;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기본형 페이지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 &lt;/p&gt;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 href="#dialog1" data-role="button" 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data-rel="dialog"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대화상자형 페이지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1&lt;/a&gt;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 href="#dialog2" data-role="button"&gt;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대화상자형 페이지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2&lt;/a&gt;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data-role="footer" data-position="fixed"&gt;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&lt;h4&gt;footer 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&lt;div data-role="page" id="dialog1" data-position="fixed"&gt;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data-role="header"&gt;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&lt;h1&gt;dialog1&lt;/h1&gt;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data-role="content"&gt;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&lt;p&gt; 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대화상자형 페이지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1 &lt;/p&gt;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 href="#page1" data-role="button"&gt;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기본형 페이지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1&lt;/a&gt;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 href="#dialog2" data-role="button"&gt;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대화상자형 페이지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2&lt;/a&gt;		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&lt;div 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data-role="dialog"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 id="dialog2" data-position="fixed"&gt;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data-role="header"&gt;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&lt;h1&gt;dialog2&lt;/h1&gt;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&lt;div data-role="content"&gt;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&lt;p&gt; 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대화상자형 페이지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2 &lt;/p&gt;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 href="#page1" data-role="button"&gt;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기본형 페이지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1&lt;/a&gt;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 href="#dialog1" data-role="button"&gt;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대화상자형 페이지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1&lt;/a&gt;	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5595" y="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대화상자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p.279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 descr="F:\저술개정판_원고\저술2차_최종본(20161223)\그림(수정본)\ch08\_8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068960"/>
            <a:ext cx="4824536" cy="25755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 메뉴</a:t>
            </a:r>
            <a:r>
              <a:rPr lang="en-US" altLang="ko-KR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변형 선택 메뉴</a:t>
            </a:r>
          </a:p>
          <a:p>
            <a:pPr lvl="1"/>
            <a:r>
              <a:rPr lang="en-US" altLang="ko-KR" smtClean="0"/>
              <a:t>&lt;select&gt; </a:t>
            </a:r>
            <a:r>
              <a:rPr lang="ko-KR" altLang="ko-KR" smtClean="0"/>
              <a:t>태그 안에 </a:t>
            </a:r>
            <a:r>
              <a:rPr lang="en-US" altLang="ko-KR" smtClean="0"/>
              <a:t>data-native-menu="false" </a:t>
            </a:r>
            <a:r>
              <a:rPr lang="ko-KR" altLang="ko-KR" smtClean="0"/>
              <a:t>속성을 지정</a:t>
            </a:r>
            <a:endParaRPr lang="en-US" altLang="ko-KR" smtClean="0"/>
          </a:p>
          <a:p>
            <a:pPr lvl="1"/>
            <a:r>
              <a:rPr lang="ko-KR" altLang="ko-KR" smtClean="0"/>
              <a:t>선택 메뉴가 대화 상자와 비슷한 모양으로 표시</a:t>
            </a:r>
            <a:r>
              <a:rPr lang="en-US" altLang="ko-KR" smtClean="0"/>
              <a:t>(</a:t>
            </a:r>
            <a:r>
              <a:rPr lang="ko-KR" altLang="ko-KR" smtClean="0"/>
              <a:t>조금 더 깔끔한 모양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'multiple' </a:t>
            </a:r>
            <a:r>
              <a:rPr lang="ko-KR" altLang="ko-KR" smtClean="0"/>
              <a:t>속성을 설정</a:t>
            </a:r>
            <a:r>
              <a:rPr lang="en-US" altLang="ko-KR" smtClean="0"/>
              <a:t> :</a:t>
            </a:r>
            <a:r>
              <a:rPr lang="ko-KR" altLang="ko-KR" smtClean="0"/>
              <a:t> 항목을 동시에 여러 개를 선택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ko-KR" smtClean="0"/>
              <a:t>여러 항목을 선택하고 선택 메뉴를 닫으면 선택 항목들</a:t>
            </a:r>
            <a:r>
              <a:rPr lang="ko-KR" altLang="en-US" smtClean="0"/>
              <a:t>과</a:t>
            </a:r>
            <a:r>
              <a:rPr lang="ko-KR" altLang="ko-KR" smtClean="0"/>
              <a:t> 선택된 개수 추가로 표시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2852936"/>
          <a:ext cx="5671185" cy="78359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&lt;select name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변수명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 id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data-native-menu="false"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. . .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&lt;/select&gt;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19252" y="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대화상자형 선택 메뉴 사용하기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8-21] dialog-select.html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8-20)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2480" y="1484784"/>
          <a:ext cx="7776864" cy="4464496"/>
        </p:xfrm>
        <a:graphic>
          <a:graphicData uri="http://schemas.openxmlformats.org/drawingml/2006/table">
            <a:tbl>
              <a:tblPr/>
              <a:tblGrid>
                <a:gridCol w="3887997"/>
                <a:gridCol w="3888867"/>
              </a:tblGrid>
              <a:tr h="305149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[</a:t>
                      </a:r>
                      <a:r>
                        <a:rPr lang="ko-KR" sz="12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8-20] </a:t>
                      </a:r>
                      <a:r>
                        <a:rPr lang="ko-KR" sz="1200" b="1" kern="100" dirty="0" err="1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대화상자형</a:t>
                      </a:r>
                      <a:r>
                        <a:rPr lang="ko-KR" sz="1200" b="1" kern="100" dirty="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선택 메뉴 사용하기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/ch08/dialog-select.html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159347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"page1"&gt;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"header"&gt;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&lt;h1&gt;header 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&lt;div data-role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latin typeface="맑은 고딕"/>
                          <a:ea typeface="맑은 고딕"/>
                          <a:cs typeface="Times New Roman"/>
                        </a:rPr>
                        <a:t>fieldcontain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	&lt;label for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"age1"&gt;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정보습득매체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&lt;/label&gt;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	&lt;select name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"age1" id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"age1" 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data-native-menu="false" multiple="multiple"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		&lt;option value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 " 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data-placeholder="true"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선택하세요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복수 선택 가능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)&lt;/option&gt;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option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"num1"&gt;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신문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		&lt;option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num2"&gt;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인터넷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		&lt;option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num3"&gt;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SNS&lt;/option&gt;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		&lt;option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num4"&gt;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지인소개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 &lt;/option&gt;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		&lt;option value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num5"&gt;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방송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	&lt;/select&gt;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"fixed"&gt;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	&lt;h4&gt;footer 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19252" y="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1506" name="Picture 2" descr="F:\저술개정판_원고\저술2차_최종본(20161223)\그림(수정본)\ch08\_8.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8617" y="4365104"/>
            <a:ext cx="4780657" cy="222815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플레이스홀더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플레이스홀더</a:t>
            </a:r>
            <a:endParaRPr lang="en-US" altLang="ko-KR" smtClean="0"/>
          </a:p>
          <a:p>
            <a:pPr lvl="1" latinLnBrk="0"/>
            <a:r>
              <a:rPr lang="ko-KR" altLang="ko-KR" smtClean="0"/>
              <a:t>선택 메뉴의 첫 항목이 기본 제목으로 보여지는 것을 원하지 않을 경우 사용</a:t>
            </a:r>
            <a:endParaRPr lang="en-US" altLang="ko-KR" smtClean="0"/>
          </a:p>
          <a:p>
            <a:pPr lvl="1" latinLnBrk="0"/>
            <a:r>
              <a:rPr lang="ko-KR" altLang="ko-KR" smtClean="0"/>
              <a:t>대신 보여질 다른 제목을 설정하는 </a:t>
            </a:r>
            <a:r>
              <a:rPr lang="en-US" altLang="ko-KR" smtClean="0"/>
              <a:t>3</a:t>
            </a:r>
            <a:r>
              <a:rPr lang="ko-KR" altLang="ko-KR" smtClean="0"/>
              <a:t>가지 방법</a:t>
            </a:r>
            <a:r>
              <a:rPr lang="en-US" altLang="ko-KR" smtClean="0"/>
              <a:t> </a:t>
            </a:r>
            <a:endParaRPr lang="ko-KR" altLang="ko-KR" smtClean="0"/>
          </a:p>
          <a:p>
            <a:pPr latinLnBrk="0">
              <a:buNone/>
            </a:pPr>
            <a:r>
              <a:rPr lang="en-US" altLang="ko-KR" smtClean="0"/>
              <a:t> </a:t>
            </a:r>
          </a:p>
          <a:p>
            <a:pPr lvl="1" latinLnBrk="0">
              <a:buNone/>
            </a:pPr>
            <a:r>
              <a:rPr lang="en-US" altLang="ko-KR" smtClean="0"/>
              <a:t>1) </a:t>
            </a:r>
            <a:r>
              <a:rPr lang="ko-KR" altLang="ko-KR" smtClean="0"/>
              <a:t>옵션에 특정 값을 지정하지 않고 문자열을 추가</a:t>
            </a:r>
            <a:r>
              <a:rPr lang="en-US" altLang="ko-KR" smtClean="0"/>
              <a:t>  </a:t>
            </a:r>
            <a:endParaRPr lang="ko-KR" altLang="ko-KR" smtClean="0"/>
          </a:p>
          <a:p>
            <a:pPr latinLnBrk="0">
              <a:buNone/>
            </a:pPr>
            <a:r>
              <a:rPr lang="en-US" altLang="ko-KR" smtClean="0"/>
              <a:t> </a:t>
            </a:r>
            <a:endParaRPr lang="ko-KR" altLang="ko-KR" smtClean="0"/>
          </a:p>
          <a:p>
            <a:pPr lvl="1" latinLnBrk="0"/>
            <a:endParaRPr lang="en-US" altLang="ko-KR" smtClean="0"/>
          </a:p>
          <a:p>
            <a:pPr lvl="1" latinLnBrk="0">
              <a:buNone/>
            </a:pPr>
            <a:r>
              <a:rPr lang="en-US" altLang="ko-KR" smtClean="0"/>
              <a:t>2) </a:t>
            </a:r>
            <a:r>
              <a:rPr lang="ko-KR" altLang="ko-KR" smtClean="0"/>
              <a:t>옵션에 특정 값과 문자열이 지정된 경우</a:t>
            </a:r>
            <a:r>
              <a:rPr lang="en-US" altLang="ko-KR" smtClean="0"/>
              <a:t>, data-placeholder="true" </a:t>
            </a:r>
            <a:r>
              <a:rPr lang="ko-KR" altLang="ko-KR" smtClean="0"/>
              <a:t>속성을 추가</a:t>
            </a:r>
            <a:r>
              <a:rPr lang="en-US" altLang="ko-KR" smtClean="0"/>
              <a:t>  </a:t>
            </a:r>
            <a:endParaRPr lang="ko-KR" altLang="ko-KR" smtClean="0"/>
          </a:p>
          <a:p>
            <a:pPr latinLnBrk="0">
              <a:buNone/>
            </a:pPr>
            <a:endParaRPr lang="en-US" altLang="ko-KR" smtClean="0"/>
          </a:p>
          <a:p>
            <a:pPr latinLnBrk="0">
              <a:buNone/>
            </a:pPr>
            <a:r>
              <a:rPr lang="en-US" altLang="ko-KR" smtClean="0"/>
              <a:t> </a:t>
            </a:r>
            <a:endParaRPr lang="ko-KR" altLang="ko-KR" smtClean="0"/>
          </a:p>
          <a:p>
            <a:pPr lvl="1" latinLnBrk="0">
              <a:buNone/>
            </a:pPr>
            <a:r>
              <a:rPr lang="en-US" altLang="ko-KR" smtClean="0"/>
              <a:t>3) </a:t>
            </a:r>
            <a:r>
              <a:rPr lang="ko-KR" altLang="ko-KR" smtClean="0"/>
              <a:t>힌트나 제목이 없는 선택 메뉴를 만들고자 할 경우</a:t>
            </a:r>
            <a:r>
              <a:rPr lang="en-US" altLang="ko-KR" smtClean="0"/>
              <a:t>, </a:t>
            </a:r>
            <a:r>
              <a:rPr lang="ko-KR" altLang="ko-KR" smtClean="0"/>
              <a:t>빈 옵션을 지정</a:t>
            </a:r>
            <a:r>
              <a:rPr lang="en-US" altLang="ko-KR" smtClean="0"/>
              <a:t>  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68624" y="2852936"/>
          <a:ext cx="5976664" cy="360040"/>
        </p:xfrm>
        <a:graphic>
          <a:graphicData uri="http://schemas.openxmlformats.org/drawingml/2006/table">
            <a:tbl>
              <a:tblPr/>
              <a:tblGrid>
                <a:gridCol w="5976664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&lt;option&gt;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선택하세요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40632" y="3933056"/>
          <a:ext cx="5976664" cy="432048"/>
        </p:xfrm>
        <a:graphic>
          <a:graphicData uri="http://schemas.openxmlformats.org/drawingml/2006/table">
            <a:tbl>
              <a:tblPr/>
              <a:tblGrid>
                <a:gridCol w="5976664"/>
              </a:tblGrid>
              <a:tr h="432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&lt;option value="xxx"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data-placeholder="true"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선택하세요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&lt;/option&gt;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40632" y="4941168"/>
          <a:ext cx="6048672" cy="360040"/>
        </p:xfrm>
        <a:graphic>
          <a:graphicData uri="http://schemas.openxmlformats.org/drawingml/2006/table">
            <a:tbl>
              <a:tblPr/>
              <a:tblGrid>
                <a:gridCol w="6048672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&lt;option value=""&gt;&lt;/option&gt;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19252" y="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폼 요소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5.1 </a:t>
            </a:r>
            <a:r>
              <a:rPr lang="ko-KR" altLang="ko-KR" b="1" smtClean="0"/>
              <a:t>독도 소개 웹앱</a:t>
            </a:r>
            <a:r>
              <a:rPr lang="en-US" altLang="ko-KR" b="1" smtClean="0"/>
              <a:t> : dokdoApp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독도소개 앱의 화면 구성</a:t>
            </a:r>
            <a:r>
              <a:rPr lang="en-US" altLang="ko-KR" smtClean="0"/>
              <a:t>(</a:t>
            </a:r>
            <a:r>
              <a:rPr lang="ko-KR" altLang="ko-KR" smtClean="0"/>
              <a:t>실습</a:t>
            </a:r>
            <a:r>
              <a:rPr lang="en-US" altLang="ko-KR" smtClean="0"/>
              <a:t>8-1)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68910" y="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독도 소개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9898200" y="6616800"/>
              <a:ext cx="360" cy="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88840" y="660744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22530" name="Picture 2" descr="F:\저술개정판_원고\저술2차_최종본(20161223)\그림(수정본)\ch08\_8.2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6616" y="1412776"/>
            <a:ext cx="4968552" cy="51030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액션시트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액션시트</a:t>
            </a:r>
            <a:r>
              <a:rPr lang="en-US" altLang="ko-KR" smtClean="0"/>
              <a:t>(action sheets)</a:t>
            </a:r>
          </a:p>
          <a:p>
            <a:pPr lvl="1"/>
            <a:r>
              <a:rPr lang="ko-KR" altLang="ko-KR" smtClean="0"/>
              <a:t>헤더와 푸터가 없는 특별한 대화상자</a:t>
            </a:r>
            <a:endParaRPr lang="en-US" altLang="ko-KR" smtClean="0"/>
          </a:p>
          <a:p>
            <a:pPr lvl="1"/>
            <a:r>
              <a:rPr lang="ko-KR" altLang="ko-KR" smtClean="0"/>
              <a:t>사용자에게 의견을 묻고 응답을 요청하는 경우에 사용</a:t>
            </a:r>
            <a:r>
              <a:rPr lang="en-US" altLang="ko-KR" smtClean="0"/>
              <a:t>. </a:t>
            </a:r>
          </a:p>
          <a:p>
            <a:pPr lvl="1"/>
            <a:r>
              <a:rPr lang="ko-KR" altLang="ko-KR" smtClean="0"/>
              <a:t>취소를 포함한 선택 가능한 작업 항목들을 제시할 목적으로 보통 둘 이상의 버튼을 포함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8-2] action-sheet.html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8-2)</a:t>
            </a:r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5595" y="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대화상자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p.280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 descr="F:\저술개정판_원고\저술2차_최종본(20161223)\그림(수정본)\ch08\_8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40" y="3140968"/>
            <a:ext cx="5948139" cy="298464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</a:t>
            </a:r>
            <a:r>
              <a:rPr lang="ko-KR" altLang="ko-KR" b="1" smtClean="0"/>
              <a:t>페이지 테마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디자인 테마</a:t>
            </a:r>
            <a:r>
              <a:rPr lang="en-US" altLang="ko-KR" smtClean="0"/>
              <a:t>(theme)</a:t>
            </a:r>
          </a:p>
          <a:p>
            <a:pPr lvl="1"/>
            <a:r>
              <a:rPr lang="ko-KR" altLang="ko-KR" smtClean="0"/>
              <a:t>페이지와 페이지 구성 요소들에 적용되기 위해 미리 작성된 스타일시트 템플릿이다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ko-KR" smtClean="0"/>
              <a:t>색상</a:t>
            </a:r>
            <a:r>
              <a:rPr lang="en-US" altLang="ko-KR" smtClean="0"/>
              <a:t>, </a:t>
            </a:r>
            <a:r>
              <a:rPr lang="ko-KR" altLang="ko-KR" smtClean="0"/>
              <a:t>배경</a:t>
            </a:r>
            <a:r>
              <a:rPr lang="en-US" altLang="ko-KR" smtClean="0"/>
              <a:t>, </a:t>
            </a:r>
            <a:r>
              <a:rPr lang="ko-KR" altLang="ko-KR" smtClean="0"/>
              <a:t>글꼴</a:t>
            </a:r>
            <a:r>
              <a:rPr lang="en-US" altLang="ko-KR" smtClean="0"/>
              <a:t>, </a:t>
            </a:r>
            <a:r>
              <a:rPr lang="ko-KR" altLang="ko-KR" smtClean="0"/>
              <a:t>테두리</a:t>
            </a:r>
            <a:r>
              <a:rPr lang="en-US" altLang="ko-KR" smtClean="0"/>
              <a:t>, </a:t>
            </a:r>
            <a:r>
              <a:rPr lang="ko-KR" altLang="ko-KR" smtClean="0"/>
              <a:t>음영 등 스타일의 전체적인 설정 유형을 말하며 하나의</a:t>
            </a:r>
            <a:r>
              <a:rPr lang="en-US" altLang="ko-KR" smtClean="0"/>
              <a:t> CSS3 </a:t>
            </a:r>
            <a:r>
              <a:rPr lang="ko-KR" altLang="ko-KR" smtClean="0"/>
              <a:t>파일을 구</a:t>
            </a:r>
            <a:r>
              <a:rPr lang="ko-KR" altLang="en-US" smtClean="0"/>
              <a:t>성</a:t>
            </a:r>
            <a:endParaRPr lang="en-US" altLang="ko-KR" smtClean="0"/>
          </a:p>
          <a:p>
            <a:pPr lvl="1"/>
            <a:r>
              <a:rPr lang="ko-KR" altLang="ko-KR" smtClean="0"/>
              <a:t>페이지</a:t>
            </a:r>
            <a:r>
              <a:rPr lang="en-US" altLang="ko-KR" smtClean="0"/>
              <a:t>,</a:t>
            </a:r>
            <a:r>
              <a:rPr lang="ko-KR" altLang="ko-KR" smtClean="0"/>
              <a:t> 대화상자</a:t>
            </a:r>
            <a:r>
              <a:rPr lang="en-US" altLang="ko-KR" smtClean="0"/>
              <a:t>, </a:t>
            </a:r>
            <a:r>
              <a:rPr lang="ko-KR" altLang="ko-KR" smtClean="0"/>
              <a:t>헤더</a:t>
            </a:r>
            <a:r>
              <a:rPr lang="en-US" altLang="ko-KR" smtClean="0"/>
              <a:t>, </a:t>
            </a:r>
            <a:r>
              <a:rPr lang="ko-KR" altLang="ko-KR" smtClean="0"/>
              <a:t>푸터 등에 테마가 적용되</a:t>
            </a:r>
            <a:r>
              <a:rPr lang="ko-KR" altLang="en-US" smtClean="0"/>
              <a:t>면</a:t>
            </a:r>
            <a:r>
              <a:rPr lang="ko-KR" altLang="ko-KR" smtClean="0"/>
              <a:t> 색상과 음영</a:t>
            </a:r>
            <a:r>
              <a:rPr lang="en-US" altLang="ko-KR" smtClean="0"/>
              <a:t>, </a:t>
            </a:r>
            <a:r>
              <a:rPr lang="ko-KR" altLang="ko-KR" smtClean="0"/>
              <a:t>질감 등이 자동 변화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ko-KR" altLang="ko-KR" smtClean="0"/>
              <a:t>일부 요소만 </a:t>
            </a:r>
            <a:r>
              <a:rPr lang="ko-KR" altLang="en-US" smtClean="0"/>
              <a:t>테</a:t>
            </a:r>
            <a:r>
              <a:rPr lang="ko-KR" altLang="ko-KR" smtClean="0"/>
              <a:t>마를 설정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r>
              <a:rPr lang="en-US" altLang="ko-KR" smtClean="0"/>
              <a:t>, </a:t>
            </a:r>
            <a:r>
              <a:rPr lang="ko-KR" altLang="ko-KR" smtClean="0"/>
              <a:t>테마를 별도로 정의하지 않으면 부모 엘리먼트의 테마를 상속</a:t>
            </a:r>
            <a:r>
              <a:rPr lang="en-US" altLang="ko-KR" smtClean="0"/>
              <a:t> </a:t>
            </a:r>
            <a:endParaRPr lang="ko-KR" altLang="ko-KR" smtClean="0"/>
          </a:p>
          <a:p>
            <a:r>
              <a:rPr lang="ko-KR" altLang="ko-KR" smtClean="0"/>
              <a:t>대상 영역에 </a:t>
            </a:r>
            <a:r>
              <a:rPr lang="en-US" altLang="ko-KR" smtClean="0"/>
              <a:t>data-theme </a:t>
            </a:r>
            <a:r>
              <a:rPr lang="ko-KR" altLang="ko-KR" smtClean="0"/>
              <a:t>속성값으로 </a:t>
            </a:r>
            <a:r>
              <a:rPr lang="en-US" altLang="ko-KR" smtClean="0"/>
              <a:t>'a'~‘b'</a:t>
            </a:r>
            <a:r>
              <a:rPr lang="ko-KR" altLang="ko-KR" smtClean="0"/>
              <a:t>까지 테마 속성값 중 하나를 설정</a:t>
            </a:r>
            <a:endParaRPr lang="en-US" altLang="ko-KR" smtClean="0"/>
          </a:p>
          <a:p>
            <a:pPr lvl="1"/>
            <a:r>
              <a:rPr lang="en-US" altLang="ko-KR" smtClean="0"/>
              <a:t>'a'</a:t>
            </a:r>
            <a:r>
              <a:rPr lang="ko-KR" altLang="ko-KR" smtClean="0"/>
              <a:t>는 은색 계열</a:t>
            </a:r>
            <a:r>
              <a:rPr lang="en-US" altLang="ko-KR" smtClean="0"/>
              <a:t>, ‘b'</a:t>
            </a:r>
            <a:r>
              <a:rPr lang="ko-KR" altLang="ko-KR" smtClean="0"/>
              <a:t>는 </a:t>
            </a:r>
            <a:r>
              <a:rPr lang="ko-KR" altLang="en-US" smtClean="0"/>
              <a:t>검정계열</a:t>
            </a:r>
            <a:endParaRPr lang="en-US" altLang="ko-KR" smtClean="0"/>
          </a:p>
          <a:p>
            <a:pPr lvl="1"/>
            <a:r>
              <a:rPr lang="en-US" altLang="ko-KR" smtClean="0"/>
              <a:t> </a:t>
            </a:r>
            <a:r>
              <a:rPr lang="ko-KR" altLang="ko-KR" smtClean="0"/>
              <a:t>기본 테마는 </a:t>
            </a:r>
            <a:r>
              <a:rPr lang="en-US" altLang="ko-KR" smtClean="0"/>
              <a:t>'a'</a:t>
            </a:r>
            <a:endParaRPr lang="ko-KR" altLang="ko-KR" smtClean="0"/>
          </a:p>
          <a:p>
            <a:pPr latinLnBrk="0"/>
            <a:r>
              <a:rPr lang="ko-KR" altLang="ko-KR" smtClean="0"/>
              <a:t>기본</a:t>
            </a:r>
            <a:r>
              <a:rPr lang="en-US" altLang="ko-KR" smtClean="0"/>
              <a:t> </a:t>
            </a:r>
            <a:r>
              <a:rPr lang="ko-KR" altLang="ko-KR" smtClean="0"/>
              <a:t>테마</a:t>
            </a:r>
            <a:r>
              <a:rPr lang="en-US" altLang="ko-KR" smtClean="0"/>
              <a:t>(</a:t>
            </a:r>
            <a:r>
              <a:rPr lang="ko-KR" altLang="ko-KR" smtClean="0"/>
              <a:t>디자인 견본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4725144"/>
          <a:ext cx="6192688" cy="828093"/>
        </p:xfrm>
        <a:graphic>
          <a:graphicData uri="http://schemas.openxmlformats.org/drawingml/2006/table">
            <a:tbl>
              <a:tblPr/>
              <a:tblGrid>
                <a:gridCol w="1212137"/>
                <a:gridCol w="1330068"/>
                <a:gridCol w="3650483"/>
              </a:tblGrid>
              <a:tr h="276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테마 견본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색상 계열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일반적인 기본 </a:t>
                      </a:r>
                      <a:r>
                        <a:rPr lang="ko-KR" sz="1400" kern="0" smtClean="0">
                          <a:latin typeface="맑은 고딕"/>
                          <a:ea typeface="맑은 고딕"/>
                          <a:cs typeface="Times New Roman"/>
                        </a:rPr>
                        <a:t>테마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600" kern="100" smtClean="0">
                          <a:latin typeface="맑은 고딕"/>
                          <a:ea typeface="맑은 고딕"/>
                          <a:cs typeface="Times New Roman"/>
                        </a:rPr>
                        <a:t>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선명한 테마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5595" y="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대화상자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p.282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테마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8-3] theme.html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8-3)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0512" y="1556793"/>
          <a:ext cx="6336704" cy="4454778"/>
        </p:xfrm>
        <a:graphic>
          <a:graphicData uri="http://schemas.openxmlformats.org/drawingml/2006/table">
            <a:tbl>
              <a:tblPr/>
              <a:tblGrid>
                <a:gridCol w="2835275"/>
                <a:gridCol w="3501429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8-3] </a:t>
                      </a:r>
                      <a:r>
                        <a:rPr lang="ko-KR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테마 적용하기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/ch08/theme.html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"page" id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"page1"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data-theme</a:t>
                      </a:r>
                      <a:r>
                        <a:rPr lang="en-US" sz="1100" b="1" kern="0" smtClean="0">
                          <a:latin typeface="맑은 고딕"/>
                          <a:ea typeface="맑은 고딕"/>
                          <a:cs typeface="Times New Roman"/>
                        </a:rPr>
                        <a:t>=“a"</a:t>
                      </a: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"header"  data-theme</a:t>
                      </a:r>
                      <a:r>
                        <a:rPr lang="en-US" sz="11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“b"&gt;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"#page1"&gt;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홈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&lt;h1&gt;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전자앨범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"#page2"&gt;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다음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"content"&gt;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&lt;ul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"listview" data-inset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"true"&gt;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가족사진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여행사진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취미활동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&lt;li&gt;&lt;a href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"#"&gt;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학술활동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&lt;/ul&gt;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"footer" data-position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"fixed" class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"ui-bar"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data-theme</a:t>
                      </a:r>
                      <a:r>
                        <a:rPr lang="en-US" sz="1100" b="1" kern="0" smtClean="0">
                          <a:latin typeface="맑은 고딕"/>
                          <a:ea typeface="맑은 고딕"/>
                          <a:cs typeface="Times New Roman"/>
                        </a:rPr>
                        <a:t>=“b"</a:t>
                      </a: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&lt;div data-role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"controlgroup" data-type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"horizontal" </a:t>
                      </a:r>
                      <a:r>
                        <a:rPr lang="en-US" sz="1100" b="1" kern="0">
                          <a:latin typeface="맑은 고딕"/>
                          <a:ea typeface="맑은 고딕"/>
                          <a:cs typeface="Times New Roman"/>
                        </a:rPr>
                        <a:t>data-theme</a:t>
                      </a:r>
                      <a:r>
                        <a:rPr lang="en-US" sz="1100" b="1" kern="0" smtClean="0">
                          <a:latin typeface="맑은 고딕"/>
                          <a:ea typeface="맑은 고딕"/>
                          <a:cs typeface="Times New Roman"/>
                        </a:rPr>
                        <a:t>=“a"</a:t>
                      </a: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&lt;a href</a:t>
                      </a:r>
                      <a:r>
                        <a:rPr lang="en-US" sz="11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"#“ &gt;2011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&lt;a href</a:t>
                      </a:r>
                      <a:r>
                        <a:rPr lang="en-US" sz="11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"#“ &gt;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2012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&lt;a href</a:t>
                      </a:r>
                      <a:r>
                        <a:rPr lang="en-US" sz="11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"#“ &gt;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2013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&lt;a href</a:t>
                      </a:r>
                      <a:r>
                        <a:rPr lang="en-US" sz="11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"#“ &gt;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2014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	&lt;a href</a:t>
                      </a:r>
                      <a:r>
                        <a:rPr lang="en-US" sz="1100" b="1" kern="0" smtClean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kern="0" smtClean="0">
                          <a:latin typeface="맑은 고딕"/>
                          <a:ea typeface="맑은 고딕"/>
                          <a:cs typeface="Times New Roman"/>
                        </a:rPr>
                        <a:t>"#“ &gt;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2015</a:t>
                      </a:r>
                      <a:r>
                        <a:rPr lang="ko-KR" sz="1100" kern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&lt;/a&gt;				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	&lt;div&gt;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5595" y="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대화상자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p.283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 descr="F:\저술개정판_원고\저술2차_최종본(20161223)\그림(수정본)\ch08\_8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240" y="2420888"/>
            <a:ext cx="2052200" cy="327412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8-4] theme-a~b.html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테마별 화면 배색 구성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5595" y="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대화상자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p.284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 descr="F:\저술개정판_원고\저술2차_최종본(20161223)\그림(수정본)\ch08\_8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1628800"/>
            <a:ext cx="5094163" cy="41986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</a:t>
            </a:r>
            <a:r>
              <a:rPr lang="ko-KR" altLang="ko-KR" b="1" smtClean="0"/>
              <a:t>기본 레이아웃 형식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en-US" smtClean="0"/>
              <a:t>콘텐츠 레이아웃</a:t>
            </a:r>
            <a:endParaRPr lang="en-US" altLang="ko-KR" smtClean="0"/>
          </a:p>
          <a:p>
            <a:pPr lvl="1" latinLnBrk="0"/>
            <a:r>
              <a:rPr lang="ko-KR" altLang="ko-KR" smtClean="0"/>
              <a:t>스마트폰은 화면 크기가 작고 폭이 좁기 때문에 모바일 페이지의 레이아웃 구성이 중요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0" latinLnBrk="0"/>
            <a:r>
              <a:rPr lang="ko-KR" altLang="ko-KR" smtClean="0"/>
              <a:t>바 레이아웃</a:t>
            </a:r>
            <a:r>
              <a:rPr lang="en-US" altLang="ko-KR" smtClean="0"/>
              <a:t>(bar layout)</a:t>
            </a:r>
            <a:endParaRPr lang="ko-KR" altLang="ko-KR" smtClean="0"/>
          </a:p>
          <a:p>
            <a:pPr lvl="1"/>
            <a:r>
              <a:rPr lang="ko-KR" altLang="ko-KR" smtClean="0"/>
              <a:t>콘텐츠 영역 안에 제목처럼 한 줄 단위의 정보를 표시하기 위한 레이아웃</a:t>
            </a:r>
            <a:endParaRPr lang="en-US" altLang="ko-KR" smtClean="0"/>
          </a:p>
          <a:p>
            <a:pPr lvl="1"/>
            <a:r>
              <a:rPr lang="en-US" altLang="ko-KR" smtClean="0"/>
              <a:t>class="ui-bar" </a:t>
            </a:r>
            <a:r>
              <a:rPr lang="ko-KR" altLang="ko-KR" smtClean="0"/>
              <a:t>클래스 속성값에 </a:t>
            </a:r>
            <a:r>
              <a:rPr lang="en-US" altLang="ko-KR" smtClean="0"/>
              <a:t>'ui-bar-a'</a:t>
            </a:r>
            <a:r>
              <a:rPr lang="ko-KR" altLang="ko-KR" smtClean="0"/>
              <a:t>부터 </a:t>
            </a:r>
            <a:r>
              <a:rPr lang="en-US" altLang="ko-KR" smtClean="0"/>
              <a:t>'ui-bar-e'</a:t>
            </a:r>
            <a:r>
              <a:rPr lang="ko-KR" altLang="ko-KR" smtClean="0"/>
              <a:t>까지의 테마 속성값을 추가</a:t>
            </a:r>
            <a:endParaRPr lang="en-US" altLang="ko-KR" smtClean="0"/>
          </a:p>
          <a:p>
            <a:pPr lvl="1"/>
            <a:r>
              <a:rPr lang="ko-KR" altLang="ko-KR" smtClean="0"/>
              <a:t>툴바와 비슷한 양식</a:t>
            </a:r>
            <a:r>
              <a:rPr lang="en-US" altLang="ko-KR" smtClean="0"/>
              <a:t> </a:t>
            </a:r>
            <a:r>
              <a:rPr lang="ko-KR" altLang="en-US" smtClean="0"/>
              <a:t>생성</a:t>
            </a:r>
            <a:endParaRPr lang="ko-KR" altLang="ko-KR" smtClean="0"/>
          </a:p>
          <a:p>
            <a:pPr lvl="0" latinLnBrk="0"/>
            <a:r>
              <a:rPr lang="ko-KR" altLang="ko-KR" smtClean="0"/>
              <a:t>블록 레이아웃</a:t>
            </a:r>
            <a:r>
              <a:rPr lang="en-US" altLang="ko-KR" smtClean="0"/>
              <a:t>(block layout)</a:t>
            </a:r>
            <a:endParaRPr lang="ko-KR" altLang="ko-KR" smtClean="0"/>
          </a:p>
          <a:p>
            <a:pPr lvl="1"/>
            <a:r>
              <a:rPr lang="ko-KR" altLang="ko-KR" smtClean="0"/>
              <a:t>콘텐츠 영역 안에 사각형 모양의 박스 영역을 생성</a:t>
            </a:r>
            <a:endParaRPr lang="en-US" altLang="ko-KR" smtClean="0"/>
          </a:p>
          <a:p>
            <a:pPr lvl="1"/>
            <a:r>
              <a:rPr lang="ko-KR" altLang="ko-KR" smtClean="0"/>
              <a:t>내용들을 규칙적으로 배치하거나 특정 내용을 강조하기 위해 많이 사용되는 레이아웃</a:t>
            </a:r>
            <a:endParaRPr lang="en-US" altLang="ko-KR" smtClean="0"/>
          </a:p>
          <a:p>
            <a:pPr lvl="1"/>
            <a:r>
              <a:rPr lang="en-US" altLang="ko-KR" smtClean="0"/>
              <a:t>class="ui-body" </a:t>
            </a:r>
            <a:r>
              <a:rPr lang="ko-KR" altLang="ko-KR" smtClean="0"/>
              <a:t>클래스 속성값에 </a:t>
            </a:r>
            <a:r>
              <a:rPr lang="en-US" altLang="ko-KR" smtClean="0"/>
              <a:t>'ui-body-a'</a:t>
            </a:r>
            <a:r>
              <a:rPr lang="ko-KR" altLang="ko-KR" smtClean="0"/>
              <a:t>부터 </a:t>
            </a:r>
            <a:r>
              <a:rPr lang="en-US" altLang="ko-KR" smtClean="0"/>
              <a:t>'ui-body-e'</a:t>
            </a:r>
            <a:r>
              <a:rPr lang="ko-KR" altLang="ko-KR" smtClean="0"/>
              <a:t>까지의 속성값을 추가</a:t>
            </a:r>
            <a:endParaRPr lang="en-US" altLang="ko-KR" smtClean="0"/>
          </a:p>
          <a:p>
            <a:pPr lvl="1"/>
            <a:r>
              <a:rPr lang="ko-KR" altLang="ko-KR" smtClean="0"/>
              <a:t>독립된 내용 공간</a:t>
            </a:r>
            <a:r>
              <a:rPr lang="en-US" altLang="ko-KR" smtClean="0"/>
              <a:t> </a:t>
            </a:r>
            <a:r>
              <a:rPr lang="ko-KR" altLang="en-US" smtClean="0"/>
              <a:t>생성</a:t>
            </a:r>
            <a:endParaRPr lang="ko-KR" altLang="ko-KR" smtClean="0"/>
          </a:p>
          <a:p>
            <a:pPr lvl="0" latinLnBrk="0"/>
            <a:r>
              <a:rPr lang="ko-KR" altLang="ko-KR" smtClean="0"/>
              <a:t>그리드</a:t>
            </a:r>
            <a:r>
              <a:rPr lang="en-US" altLang="ko-KR" smtClean="0"/>
              <a:t>(</a:t>
            </a:r>
            <a:r>
              <a:rPr lang="ko-KR" altLang="ko-KR" smtClean="0"/>
              <a:t>격자</a:t>
            </a:r>
            <a:r>
              <a:rPr lang="en-US" altLang="ko-KR" smtClean="0"/>
              <a:t>) </a:t>
            </a:r>
            <a:r>
              <a:rPr lang="ko-KR" altLang="ko-KR" smtClean="0"/>
              <a:t>레이아웃</a:t>
            </a:r>
            <a:r>
              <a:rPr lang="en-US" altLang="ko-KR" smtClean="0"/>
              <a:t>(grid layout) </a:t>
            </a:r>
            <a:endParaRPr lang="ko-KR" altLang="ko-KR" smtClean="0"/>
          </a:p>
          <a:p>
            <a:pPr lvl="1"/>
            <a:r>
              <a:rPr lang="ko-KR" altLang="ko-KR" smtClean="0"/>
              <a:t>문자열이나 이미지를 행이나 열에 맞추어 일정한 간격으로 배치하고자 할 때 사용</a:t>
            </a:r>
            <a:endParaRPr lang="en-US" altLang="ko-KR" smtClean="0"/>
          </a:p>
          <a:p>
            <a:pPr lvl="1"/>
            <a:r>
              <a:rPr lang="ko-KR" altLang="ko-KR" smtClean="0"/>
              <a:t>화면을 균등하게 여러 행 또는 여러 열로 분할하는 다중 분할 레이아웃</a:t>
            </a:r>
            <a:endParaRPr lang="en-US" altLang="ko-KR" smtClean="0"/>
          </a:p>
          <a:p>
            <a:pPr lvl="1"/>
            <a:r>
              <a:rPr lang="ko-KR" altLang="ko-KR" smtClean="0"/>
              <a:t>버튼이나 네비게이션바</a:t>
            </a:r>
            <a:r>
              <a:rPr lang="en-US" altLang="ko-KR" smtClean="0"/>
              <a:t>, </a:t>
            </a:r>
            <a:r>
              <a:rPr lang="ko-KR" altLang="ko-KR" smtClean="0"/>
              <a:t>아이콘 집합 등 작은 요소들을 나란히 나열할 경우에 적합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96537" y="0"/>
            <a:ext cx="209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콘텐츠 영역의 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p.285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3109</TotalTime>
  <Words>3055</Words>
  <Application>Microsoft Office PowerPoint</Application>
  <PresentationFormat>A4 용지(210x297mm)</PresentationFormat>
  <Paragraphs>958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TrendMicroTemplate_ext</vt:lpstr>
      <vt:lpstr>슬라이드 1</vt:lpstr>
      <vt:lpstr>슬라이드 2</vt:lpstr>
      <vt:lpstr>1.1 대화상자</vt:lpstr>
      <vt:lpstr>대화상자 생성하기</vt:lpstr>
      <vt:lpstr>액션시트 생성하기</vt:lpstr>
      <vt:lpstr>1.2 페이지 테마</vt:lpstr>
      <vt:lpstr>테마 적용하기</vt:lpstr>
      <vt:lpstr>테마</vt:lpstr>
      <vt:lpstr>2.1 기본 레이아웃 형식</vt:lpstr>
      <vt:lpstr>바/블록 레이아웃 생성하기</vt:lpstr>
      <vt:lpstr>2.2 그리드 레이아웃 형식</vt:lpstr>
      <vt:lpstr>그리드 블록</vt:lpstr>
      <vt:lpstr>다중열 그리드 레이아웃 생성하기</vt:lpstr>
      <vt:lpstr>다중열 그리드 테마 생성하기</vt:lpstr>
      <vt:lpstr>다중 행 그리드 레이아웃 생성하기</vt:lpstr>
      <vt:lpstr>3.1 기본 접이식 패널</vt:lpstr>
      <vt:lpstr>기본 접이식 패널 생성하기</vt:lpstr>
      <vt:lpstr>3.2 중첩 접이식 패널</vt:lpstr>
      <vt:lpstr>중첩 접이식 패널 생성하기</vt:lpstr>
      <vt:lpstr>3.3 그룹 접이식 패널</vt:lpstr>
      <vt:lpstr>그룹 접이식 패널 생성하기</vt:lpstr>
      <vt:lpstr>4.1 HTML5 표준 폼 태그(1)</vt:lpstr>
      <vt:lpstr>HTML5 표준 폼 태그(2)</vt:lpstr>
      <vt:lpstr>HTML5 표준 폼 태그(3)</vt:lpstr>
      <vt:lpstr>HTML5 표준 폼 태그(4)</vt:lpstr>
      <vt:lpstr>HTML5 표준 폼 태그(5)</vt:lpstr>
      <vt:lpstr>4.2 네이티브 폼 컨트롤 </vt:lpstr>
      <vt:lpstr>4.3 모바일 폼 컨트롤 : 입력 상자</vt:lpstr>
      <vt:lpstr>단일행 입력상자 생성하기</vt:lpstr>
      <vt:lpstr>다양한 입력상자 생성하기</vt:lpstr>
      <vt:lpstr>다중 행 입력상자 생성하기</vt:lpstr>
      <vt:lpstr>슬라이더 생성하기</vt:lpstr>
      <vt:lpstr>스위치 생성하기</vt:lpstr>
      <vt:lpstr>라디오 선택 버튼</vt:lpstr>
      <vt:lpstr>라디오 버튼 생성하기</vt:lpstr>
      <vt:lpstr>체크 상자 버튼 생성하기</vt:lpstr>
      <vt:lpstr>4.4 모바일 폼 컨트롤 : 선택 메뉴(1)</vt:lpstr>
      <vt:lpstr>선택 메뉴(2)</vt:lpstr>
      <vt:lpstr>선택 메뉴항목 그룹 사용하기</vt:lpstr>
      <vt:lpstr>선택 메뉴(3)</vt:lpstr>
      <vt:lpstr>대화상자형 선택 메뉴 사용하기</vt:lpstr>
      <vt:lpstr>플레이스홀더</vt:lpstr>
      <vt:lpstr>5.1 독도 소개 웹앱 : dokdoApp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306</cp:revision>
  <dcterms:created xsi:type="dcterms:W3CDTF">2003-11-10T10:03:08Z</dcterms:created>
  <dcterms:modified xsi:type="dcterms:W3CDTF">2017-02-02T12:54:55Z</dcterms:modified>
</cp:coreProperties>
</file>