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38" r:id="rId2"/>
    <p:sldId id="373" r:id="rId3"/>
    <p:sldId id="372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9" r:id="rId12"/>
    <p:sldId id="390" r:id="rId13"/>
    <p:sldId id="391" r:id="rId14"/>
    <p:sldId id="381" r:id="rId15"/>
    <p:sldId id="382" r:id="rId16"/>
    <p:sldId id="383" r:id="rId17"/>
    <p:sldId id="393" r:id="rId18"/>
    <p:sldId id="392" r:id="rId19"/>
    <p:sldId id="396" r:id="rId20"/>
    <p:sldId id="394" r:id="rId21"/>
    <p:sldId id="395" r:id="rId22"/>
    <p:sldId id="397" r:id="rId23"/>
    <p:sldId id="398" r:id="rId24"/>
    <p:sldId id="399" r:id="rId25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4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100" d="100"/>
          <a:sy n="100" d="100"/>
        </p:scale>
        <p:origin x="-444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05921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04671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7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하이브리드앱과 코르도바</a:t>
            </a:r>
            <a:r>
              <a:rPr lang="en-US" altLang="ko-KR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ko-KR" altLang="en-US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폰갭</a:t>
            </a:r>
            <a:r>
              <a:rPr lang="en-US" altLang="ko-KR" sz="40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)</a:t>
            </a:r>
            <a:endParaRPr lang="ko-KR" altLang="en-US" sz="40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640" y="2348880"/>
            <a:ext cx="208823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dist"/>
            <a:r>
              <a:rPr lang="en-US" altLang="ko-KR" sz="5400" b="1" cap="all" spc="-200" smtClean="0">
                <a:ln w="0"/>
                <a:solidFill>
                  <a:schemeClr val="accent5">
                    <a:lumMod val="2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 13</a:t>
            </a:r>
            <a:endParaRPr lang="ko-KR" altLang="en-US" sz="5400" b="1" cap="all" spc="-200">
              <a:ln w="0"/>
              <a:solidFill>
                <a:schemeClr val="accent5">
                  <a:lumMod val="2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</a:t>
            </a:r>
            <a:r>
              <a:rPr lang="ko-KR" altLang="en-US" b="1" smtClean="0"/>
              <a:t>코르도바</a:t>
            </a:r>
            <a:r>
              <a:rPr lang="ko-KR" altLang="ko-KR" b="1" smtClean="0"/>
              <a:t> 개발 절차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코르도바</a:t>
            </a:r>
            <a:r>
              <a:rPr lang="ko-KR" altLang="ko-KR" smtClean="0"/>
              <a:t>로 하이브리드앱을 만드는 과정</a:t>
            </a:r>
            <a:endParaRPr lang="en-US" altLang="ko-KR" smtClean="0"/>
          </a:p>
          <a:p>
            <a:pPr lvl="1" latinLnBrk="0"/>
            <a:r>
              <a:rPr lang="ko-KR" altLang="ko-KR" smtClean="0"/>
              <a:t>웹 표준을 따르는 웹앱을 개발</a:t>
            </a:r>
            <a:r>
              <a:rPr lang="en-US" altLang="ko-KR" smtClean="0"/>
              <a:t> -&gt; </a:t>
            </a:r>
            <a:r>
              <a:rPr lang="ko-KR" altLang="ko-KR" smtClean="0"/>
              <a:t>웹앱</a:t>
            </a:r>
            <a:r>
              <a:rPr lang="ko-KR" altLang="en-US" smtClean="0"/>
              <a:t>을</a:t>
            </a:r>
            <a:r>
              <a:rPr lang="ko-KR" altLang="ko-KR" smtClean="0"/>
              <a:t> </a:t>
            </a:r>
            <a:r>
              <a:rPr lang="ko-KR" altLang="en-US" smtClean="0"/>
              <a:t>코르도바</a:t>
            </a:r>
            <a:r>
              <a:rPr lang="ko-KR" altLang="ko-KR" smtClean="0"/>
              <a:t> 라이브러리를 이용해 패키징</a:t>
            </a:r>
            <a:r>
              <a:rPr lang="en-US" altLang="ko-KR" smtClean="0"/>
              <a:t> -&gt; </a:t>
            </a:r>
            <a:r>
              <a:rPr lang="ko-KR" altLang="ko-KR" smtClean="0"/>
              <a:t>웹킷을 제공하는 브라우저가 탑재된 장치에 배포</a:t>
            </a:r>
            <a:r>
              <a:rPr lang="en-US" altLang="ko-KR" smtClean="0"/>
              <a:t> -&gt; </a:t>
            </a:r>
            <a:r>
              <a:rPr lang="ko-KR" altLang="ko-KR" smtClean="0"/>
              <a:t>배포된 앱은 웹 브라우저 안의 웹뷰 컴포넌트를 기반으로 실행</a:t>
            </a:r>
          </a:p>
          <a:p>
            <a:pPr lvl="1"/>
            <a:r>
              <a:rPr lang="ko-KR" altLang="ko-KR" smtClean="0"/>
              <a:t>개발된 하나의 앱은 플랫폼별로 각각 다르게 변환</a:t>
            </a:r>
            <a:r>
              <a:rPr lang="en-US" altLang="ko-KR" smtClean="0"/>
              <a:t>(</a:t>
            </a:r>
            <a:r>
              <a:rPr lang="ko-KR" altLang="ko-KR" smtClean="0"/>
              <a:t>빌드</a:t>
            </a:r>
            <a:r>
              <a:rPr lang="en-US" altLang="ko-KR" smtClean="0"/>
              <a:t>)</a:t>
            </a:r>
            <a:r>
              <a:rPr lang="ko-KR" altLang="ko-KR" smtClean="0"/>
              <a:t>되어야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/>
            <a:r>
              <a:rPr lang="ko-KR" altLang="ko-KR" smtClean="0"/>
              <a:t>안드로이드의 경우</a:t>
            </a:r>
            <a:r>
              <a:rPr lang="en-US" altLang="ko-KR" smtClean="0"/>
              <a:t>, </a:t>
            </a:r>
            <a:r>
              <a:rPr lang="ko-KR" altLang="ko-KR" smtClean="0"/>
              <a:t>이클립스와 안드로이드</a:t>
            </a:r>
            <a:r>
              <a:rPr lang="en-US" altLang="ko-KR" smtClean="0"/>
              <a:t> SDK </a:t>
            </a:r>
            <a:r>
              <a:rPr lang="ko-KR" altLang="ko-KR" smtClean="0"/>
              <a:t>개발 환경을 사용하여 패키징</a:t>
            </a:r>
            <a:endParaRPr lang="en-US" altLang="ko-KR" smtClean="0"/>
          </a:p>
          <a:p>
            <a:pPr lvl="2"/>
            <a:r>
              <a:rPr lang="ko-KR" altLang="ko-KR" smtClean="0"/>
              <a:t>모바일 장치 별로 </a:t>
            </a:r>
            <a:r>
              <a:rPr lang="ko-KR" altLang="en-US" smtClean="0"/>
              <a:t>코르도바</a:t>
            </a:r>
            <a:r>
              <a:rPr lang="en-US" altLang="ko-KR" smtClean="0"/>
              <a:t> API </a:t>
            </a:r>
            <a:r>
              <a:rPr lang="ko-KR" altLang="ko-KR" smtClean="0"/>
              <a:t>지원 범위가 다르므로 고려가 필요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코르도바</a:t>
            </a:r>
            <a:r>
              <a:rPr lang="ko-KR" altLang="ko-KR" smtClean="0"/>
              <a:t> 앱의 개발 과정</a:t>
            </a:r>
          </a:p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18501" y="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2050" name="Picture 2" descr="F:\저술개정판_원고\저술2차_최종본(20161223)\그림(수정본)\ch13\_13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600" y="4005064"/>
            <a:ext cx="5952207" cy="188749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en-US" b="1" smtClean="0"/>
              <a:t>개발 방식의 변화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안드로이드 앱개발 환경의 변화</a:t>
            </a:r>
            <a:endParaRPr lang="en-US" altLang="ko-KR" smtClean="0"/>
          </a:p>
          <a:p>
            <a:pPr lvl="1"/>
            <a:r>
              <a:rPr lang="ko-KR" altLang="en-US" smtClean="0"/>
              <a:t>이클립스</a:t>
            </a:r>
            <a:r>
              <a:rPr lang="en-US" altLang="ko-KR" smtClean="0"/>
              <a:t>(Eclipse)</a:t>
            </a:r>
            <a:r>
              <a:rPr lang="ko-KR" altLang="en-US" smtClean="0"/>
              <a:t>의 </a:t>
            </a:r>
            <a:r>
              <a:rPr lang="en-US" altLang="ko-KR" smtClean="0"/>
              <a:t>ADT(Android Development Tools)</a:t>
            </a:r>
            <a:r>
              <a:rPr lang="ko-KR" altLang="en-US" smtClean="0"/>
              <a:t> 플러그인 방식은 사용 불가</a:t>
            </a:r>
            <a:endParaRPr lang="en-US" altLang="ko-KR" smtClean="0"/>
          </a:p>
          <a:p>
            <a:pPr lvl="1"/>
            <a:r>
              <a:rPr lang="ko-KR" altLang="en-US" smtClean="0"/>
              <a:t>구글에서 제공하는 안드로이드 전용 개발 환경인 안드로이드 스튜디오</a:t>
            </a:r>
            <a:r>
              <a:rPr lang="en-US" altLang="ko-KR" smtClean="0"/>
              <a:t>(Android Studio)</a:t>
            </a:r>
            <a:r>
              <a:rPr lang="ko-KR" altLang="en-US" smtClean="0"/>
              <a:t>를 사용해야함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새로운 하이브리드 앱 개발 방식</a:t>
            </a:r>
          </a:p>
          <a:p>
            <a:pPr lvl="1"/>
            <a:r>
              <a:rPr lang="ko-KR" altLang="en-US" smtClean="0"/>
              <a:t>기존 방식 </a:t>
            </a:r>
            <a:r>
              <a:rPr lang="en-US" altLang="ko-KR" smtClean="0"/>
              <a:t>:</a:t>
            </a:r>
            <a:r>
              <a:rPr lang="ko-KR" altLang="en-US" smtClean="0"/>
              <a:t> 단일 플랫폼 기반의 개발 방법</a:t>
            </a:r>
            <a:endParaRPr lang="en-US" altLang="ko-KR" smtClean="0"/>
          </a:p>
          <a:p>
            <a:pPr lvl="2"/>
            <a:r>
              <a:rPr lang="ko-KR" altLang="en-US" smtClean="0"/>
              <a:t>안드로이드 또는 </a:t>
            </a:r>
            <a:r>
              <a:rPr lang="en-US" altLang="ko-KR" smtClean="0"/>
              <a:t>iOS </a:t>
            </a:r>
            <a:r>
              <a:rPr lang="ko-KR" altLang="en-US" smtClean="0"/>
              <a:t>등 특정 플랫폼에 종속된 개발 방법</a:t>
            </a:r>
            <a:endParaRPr lang="en-US" altLang="ko-KR" smtClean="0"/>
          </a:p>
          <a:p>
            <a:pPr lvl="2"/>
            <a:r>
              <a:rPr lang="ko-KR" altLang="en-US" smtClean="0"/>
              <a:t>각 플랫폼별로 복잡한 환경 구성과 추가 설치 작업을 요구</a:t>
            </a:r>
            <a:endParaRPr lang="en-US" altLang="ko-KR" smtClean="0"/>
          </a:p>
          <a:p>
            <a:pPr lvl="1"/>
            <a:r>
              <a:rPr lang="ko-KR" altLang="en-US" smtClean="0"/>
              <a:t>새 방식 </a:t>
            </a:r>
            <a:r>
              <a:rPr lang="en-US" altLang="ko-KR" smtClean="0"/>
              <a:t>:</a:t>
            </a:r>
            <a:r>
              <a:rPr lang="ko-KR" altLang="en-US" smtClean="0"/>
              <a:t> 다양한 플랫폼을 통합하여 개발하는 방법</a:t>
            </a:r>
            <a:endParaRPr lang="en-US" altLang="ko-KR" smtClean="0"/>
          </a:p>
          <a:p>
            <a:pPr lvl="2"/>
            <a:r>
              <a:rPr lang="ko-KR" altLang="en-US" smtClean="0"/>
              <a:t>플랫폼 독립형 방식</a:t>
            </a:r>
            <a:endParaRPr lang="en-US" altLang="ko-KR" smtClean="0"/>
          </a:p>
          <a:p>
            <a:pPr lvl="2"/>
            <a:r>
              <a:rPr lang="ko-KR" altLang="en-US" smtClean="0"/>
              <a:t>폰갭이나 코르도바 프로젝트를 기반으로 여러 플랫폼 프로젝트를 손쉽게 생성 가능</a:t>
            </a:r>
            <a:endParaRPr lang="en-US" altLang="ko-KR" smtClean="0"/>
          </a:p>
          <a:p>
            <a:pPr lvl="2"/>
            <a:r>
              <a:rPr lang="ko-KR" altLang="en-US" smtClean="0"/>
              <a:t>폰갭과 코르도바 개발 환경은 모두 </a:t>
            </a:r>
            <a:r>
              <a:rPr lang="en-US" altLang="ko-KR" smtClean="0"/>
              <a:t>CLI(Command Line Interface)</a:t>
            </a:r>
            <a:r>
              <a:rPr lang="ko-KR" altLang="en-US" smtClean="0"/>
              <a:t>를 활용한 명령어 입력 방식으로 새롭게 변경</a:t>
            </a:r>
            <a:endParaRPr lang="en-US" altLang="ko-KR" smtClean="0"/>
          </a:p>
          <a:p>
            <a:pPr lvl="2"/>
            <a:r>
              <a:rPr lang="ko-KR" altLang="en-US" smtClean="0"/>
              <a:t>빠르게 프로젝트 템플릿을 생성할 수 있고 손쉽게 각 플랫폼 프로젝트로의 전환 가능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49299" y="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안드로이드 개발 환경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개발 방식의 변화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폰갭 </a:t>
            </a:r>
            <a:r>
              <a:rPr lang="en-US" altLang="ko-KR" smtClean="0"/>
              <a:t>CLI</a:t>
            </a:r>
          </a:p>
          <a:p>
            <a:pPr lvl="1"/>
            <a:r>
              <a:rPr lang="ko-KR" altLang="en-US" smtClean="0"/>
              <a:t>코르도바 </a:t>
            </a:r>
            <a:r>
              <a:rPr lang="en-US" altLang="ko-KR" smtClean="0"/>
              <a:t>CLI</a:t>
            </a:r>
            <a:r>
              <a:rPr lang="ko-KR" altLang="en-US" smtClean="0"/>
              <a:t>의 래퍼</a:t>
            </a:r>
            <a:r>
              <a:rPr lang="en-US" altLang="ko-KR" smtClean="0"/>
              <a:t>(wrapper)</a:t>
            </a:r>
          </a:p>
          <a:p>
            <a:pPr lvl="1"/>
            <a:r>
              <a:rPr lang="ko-KR" altLang="en-US" smtClean="0"/>
              <a:t>어도비 기술이 추가된 코르도바 버전</a:t>
            </a:r>
            <a:endParaRPr lang="en-US" altLang="ko-KR" smtClean="0"/>
          </a:p>
          <a:p>
            <a:pPr lvl="1"/>
            <a:r>
              <a:rPr lang="ko-KR" altLang="en-US" smtClean="0"/>
              <a:t>이름만 다를뿐 같은 크로스</a:t>
            </a:r>
            <a:r>
              <a:rPr lang="en-US" altLang="ko-KR" smtClean="0"/>
              <a:t>-</a:t>
            </a:r>
            <a:r>
              <a:rPr lang="ko-KR" altLang="en-US" smtClean="0"/>
              <a:t>플랫폼 프레임워크이기 때문에 폰갭 </a:t>
            </a:r>
            <a:r>
              <a:rPr lang="en-US" altLang="ko-KR" smtClean="0"/>
              <a:t>CLI</a:t>
            </a:r>
            <a:r>
              <a:rPr lang="ko-KR" altLang="en-US" smtClean="0"/>
              <a:t>와 코르도바 </a:t>
            </a:r>
            <a:r>
              <a:rPr lang="en-US" altLang="ko-KR" smtClean="0"/>
              <a:t>CLI</a:t>
            </a:r>
            <a:r>
              <a:rPr lang="ko-KR" altLang="en-US" smtClean="0"/>
              <a:t>의 명령어는 거의 똑같음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코르도바 </a:t>
            </a:r>
            <a:r>
              <a:rPr lang="en-US" altLang="ko-KR" smtClean="0"/>
              <a:t>CLI </a:t>
            </a:r>
          </a:p>
          <a:p>
            <a:pPr lvl="1"/>
            <a:r>
              <a:rPr lang="ko-KR" altLang="en-US" smtClean="0"/>
              <a:t>폰갭 </a:t>
            </a:r>
            <a:r>
              <a:rPr lang="en-US" altLang="ko-KR" smtClean="0"/>
              <a:t>CLI</a:t>
            </a:r>
            <a:r>
              <a:rPr lang="ko-KR" altLang="en-US" smtClean="0"/>
              <a:t>가 코르도바 </a:t>
            </a:r>
            <a:r>
              <a:rPr lang="en-US" altLang="ko-KR" smtClean="0"/>
              <a:t>CLI</a:t>
            </a:r>
            <a:r>
              <a:rPr lang="ko-KR" altLang="en-US" smtClean="0"/>
              <a:t>에 기반하고 있기 때문에 폰갭의 추가 기능을 사용하지 않는다면 코르도바 </a:t>
            </a:r>
            <a:r>
              <a:rPr lang="en-US" altLang="ko-KR" smtClean="0"/>
              <a:t>CLI</a:t>
            </a:r>
            <a:r>
              <a:rPr lang="ko-KR" altLang="en-US" smtClean="0"/>
              <a:t>를 사용하는 것이 좋음</a:t>
            </a:r>
            <a:endParaRPr lang="en-US" altLang="ko-KR" smtClean="0"/>
          </a:p>
          <a:p>
            <a:pPr lvl="2"/>
            <a:r>
              <a:rPr lang="ko-KR" altLang="en-US" smtClean="0"/>
              <a:t>매킨토시  환경</a:t>
            </a:r>
            <a:endParaRPr lang="en-US" altLang="ko-KR" smtClean="0"/>
          </a:p>
          <a:p>
            <a:pPr lvl="3"/>
            <a:r>
              <a:rPr lang="en-US" altLang="ko-KR" smtClean="0"/>
              <a:t> </a:t>
            </a:r>
            <a:r>
              <a:rPr lang="ko-KR" altLang="en-US" smtClean="0"/>
              <a:t>코르도바 </a:t>
            </a:r>
            <a:r>
              <a:rPr lang="en-US" altLang="ko-KR" smtClean="0"/>
              <a:t>CLI</a:t>
            </a:r>
            <a:r>
              <a:rPr lang="ko-KR" altLang="en-US" smtClean="0"/>
              <a:t>를 통해 </a:t>
            </a:r>
            <a:r>
              <a:rPr lang="en-US" altLang="ko-KR" smtClean="0"/>
              <a:t>iOS, </a:t>
            </a:r>
            <a:r>
              <a:rPr lang="ko-KR" altLang="en-US" smtClean="0"/>
              <a:t>안드로이드</a:t>
            </a:r>
            <a:r>
              <a:rPr lang="en-US" altLang="ko-KR" smtClean="0"/>
              <a:t>, </a:t>
            </a:r>
            <a:r>
              <a:rPr lang="ko-KR" altLang="en-US" smtClean="0"/>
              <a:t>윈도우 폰 등의 플랫폼 개발이 모두 가능</a:t>
            </a:r>
            <a:endParaRPr lang="en-US" altLang="ko-KR" smtClean="0"/>
          </a:p>
          <a:p>
            <a:pPr lvl="2"/>
            <a:r>
              <a:rPr lang="ko-KR" altLang="en-US" smtClean="0"/>
              <a:t> 윈도우즈 환경</a:t>
            </a:r>
            <a:endParaRPr lang="en-US" altLang="ko-KR" smtClean="0"/>
          </a:p>
          <a:p>
            <a:pPr lvl="3"/>
            <a:r>
              <a:rPr lang="en-US" altLang="ko-KR" smtClean="0"/>
              <a:t>: </a:t>
            </a:r>
            <a:r>
              <a:rPr lang="ko-KR" altLang="en-US" smtClean="0"/>
              <a:t>코르도바 </a:t>
            </a:r>
            <a:r>
              <a:rPr lang="en-US" altLang="ko-KR" smtClean="0"/>
              <a:t>CLI</a:t>
            </a:r>
            <a:r>
              <a:rPr lang="ko-KR" altLang="en-US" smtClean="0"/>
              <a:t>를 통해 코르도바 </a:t>
            </a:r>
            <a:r>
              <a:rPr lang="en-US" altLang="ko-KR" smtClean="0"/>
              <a:t>iOS </a:t>
            </a:r>
            <a:r>
              <a:rPr lang="ko-KR" altLang="en-US" smtClean="0"/>
              <a:t>앱 개발은 불가능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49299" y="0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안드로이드 개발 환경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폰갭과 코르도바의 차이점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폰갭</a:t>
            </a:r>
            <a:endParaRPr lang="en-US" altLang="ko-KR" smtClean="0"/>
          </a:p>
          <a:p>
            <a:pPr lvl="1"/>
            <a:r>
              <a:rPr lang="ko-KR" altLang="en-US" smtClean="0"/>
              <a:t>아파치 코르도바에 기반한 어도비사의 제품</a:t>
            </a:r>
            <a:r>
              <a:rPr lang="en-US" altLang="ko-KR" smtClean="0"/>
              <a:t>, </a:t>
            </a:r>
            <a:r>
              <a:rPr lang="ko-KR" altLang="en-US" smtClean="0"/>
              <a:t>배포판</a:t>
            </a:r>
            <a:endParaRPr lang="en-US" altLang="ko-KR" smtClean="0"/>
          </a:p>
          <a:p>
            <a:pPr lvl="1"/>
            <a:r>
              <a:rPr lang="ko-KR" altLang="en-US" smtClean="0"/>
              <a:t>상업화</a:t>
            </a:r>
            <a:r>
              <a:rPr lang="en-US" altLang="ko-KR" smtClean="0"/>
              <a:t>(</a:t>
            </a:r>
            <a:r>
              <a:rPr lang="ko-KR" altLang="en-US" smtClean="0"/>
              <a:t>유료화</a:t>
            </a:r>
            <a:r>
              <a:rPr lang="en-US" altLang="ko-KR" smtClean="0"/>
              <a:t>)</a:t>
            </a:r>
            <a:r>
              <a:rPr lang="ko-KR" altLang="en-US" smtClean="0"/>
              <a:t> 지향</a:t>
            </a:r>
            <a:endParaRPr lang="en-US" altLang="ko-KR" smtClean="0"/>
          </a:p>
          <a:p>
            <a:pPr lvl="1"/>
            <a:r>
              <a:rPr lang="ko-KR" altLang="en-US" smtClean="0"/>
              <a:t>어도비사가  일부 기능을 추가한 코르도바</a:t>
            </a:r>
            <a:r>
              <a:rPr lang="en-US" altLang="ko-KR" smtClean="0"/>
              <a:t>(</a:t>
            </a:r>
            <a:r>
              <a:rPr lang="ko-KR" altLang="en-US" smtClean="0"/>
              <a:t>폰갭 데스크톱 앱</a:t>
            </a:r>
            <a:r>
              <a:rPr lang="en-US" altLang="ko-KR" smtClean="0"/>
              <a:t>(PhoneGap Desktop App), </a:t>
            </a:r>
            <a:r>
              <a:rPr lang="ko-KR" altLang="en-US" smtClean="0"/>
              <a:t>폰갭 디벨로퍼 앱</a:t>
            </a:r>
            <a:r>
              <a:rPr lang="en-US" altLang="ko-KR" smtClean="0"/>
              <a:t>(PhoneGap Developer App), </a:t>
            </a:r>
            <a:r>
              <a:rPr lang="ko-KR" altLang="en-US" smtClean="0"/>
              <a:t>폰갭 빌드</a:t>
            </a:r>
            <a:r>
              <a:rPr lang="en-US" altLang="ko-KR" smtClean="0"/>
              <a:t>(PhoneGap Build), </a:t>
            </a:r>
            <a:r>
              <a:rPr lang="ko-KR" altLang="en-US" smtClean="0"/>
              <a:t>폰갭 엔터프라이즈</a:t>
            </a:r>
            <a:r>
              <a:rPr lang="en-US" altLang="ko-KR" smtClean="0"/>
              <a:t>(PhoneGap Enterprise))</a:t>
            </a:r>
          </a:p>
          <a:p>
            <a:r>
              <a:rPr lang="ko-KR" altLang="en-US" smtClean="0"/>
              <a:t>아파치 코르도바</a:t>
            </a:r>
            <a:endParaRPr lang="en-US" altLang="ko-KR" smtClean="0"/>
          </a:p>
          <a:p>
            <a:pPr lvl="1"/>
            <a:r>
              <a:rPr lang="ko-KR" altLang="en-US" smtClean="0"/>
              <a:t>폰갭을 지원하는 엔진 역할</a:t>
            </a:r>
            <a:endParaRPr lang="en-US" altLang="ko-KR" smtClean="0"/>
          </a:p>
          <a:p>
            <a:pPr lvl="1"/>
            <a:r>
              <a:rPr lang="ko-KR" altLang="en-US" smtClean="0"/>
              <a:t>무료화</a:t>
            </a:r>
            <a:r>
              <a:rPr lang="en-US" altLang="ko-KR" smtClean="0"/>
              <a:t>, </a:t>
            </a:r>
            <a:r>
              <a:rPr lang="ko-KR" altLang="en-US" smtClean="0"/>
              <a:t>표준화</a:t>
            </a:r>
            <a:r>
              <a:rPr lang="en-US" altLang="ko-KR" smtClean="0"/>
              <a:t>, </a:t>
            </a:r>
            <a:r>
              <a:rPr lang="ko-KR" altLang="en-US" smtClean="0"/>
              <a:t>오픈 소스화를 지향</a:t>
            </a:r>
            <a:endParaRPr lang="en-US" altLang="ko-KR" smtClean="0"/>
          </a:p>
          <a:p>
            <a:pPr lvl="1"/>
            <a:r>
              <a:rPr lang="ko-KR" altLang="en-US" smtClean="0"/>
              <a:t>아이오닉</a:t>
            </a:r>
            <a:r>
              <a:rPr lang="en-US" altLang="ko-KR" smtClean="0"/>
              <a:t>(Ionic) </a:t>
            </a:r>
            <a:r>
              <a:rPr lang="ko-KR" altLang="en-US" smtClean="0"/>
              <a:t>역시 코르도바에 기반함</a:t>
            </a:r>
            <a:endParaRPr lang="en-US" altLang="ko-KR" smtClean="0"/>
          </a:p>
          <a:p>
            <a:pPr lvl="1"/>
            <a:r>
              <a:rPr lang="ko-KR" altLang="en-US" smtClean="0"/>
              <a:t>폰갭의 기반 기술 중심에는 코르도바가 있기 때문에 최근 패키지 이름도 폰갭 대신 코르도바 용어를 사용</a:t>
            </a:r>
            <a:endParaRPr lang="en-US" altLang="ko-KR" smtClean="0"/>
          </a:p>
          <a:p>
            <a:r>
              <a:rPr lang="ko-KR" altLang="en-US" smtClean="0"/>
              <a:t>폰갭 </a:t>
            </a:r>
            <a:r>
              <a:rPr lang="en-US" altLang="ko-KR" smtClean="0"/>
              <a:t>CLI</a:t>
            </a:r>
            <a:r>
              <a:rPr lang="ko-KR" altLang="en-US" smtClean="0"/>
              <a:t>는 상당부분 코르도바 </a:t>
            </a:r>
            <a:r>
              <a:rPr lang="en-US" altLang="ko-KR" smtClean="0"/>
              <a:t>CLI</a:t>
            </a:r>
            <a:r>
              <a:rPr lang="ko-KR" altLang="en-US" smtClean="0"/>
              <a:t>를 그대로 사용하며 관련 문서도 코르도바 </a:t>
            </a:r>
            <a:r>
              <a:rPr lang="en-US" altLang="ko-KR" smtClean="0"/>
              <a:t>CLI </a:t>
            </a:r>
            <a:r>
              <a:rPr lang="ko-KR" altLang="en-US" smtClean="0"/>
              <a:t>문서와 일치하는 경우 많음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39067" y="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안드로이드 개발 환경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안드로이드 개발 환경 구축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안드로이드용 폰갭 앱을 개발하려면 </a:t>
            </a:r>
            <a:r>
              <a:rPr lang="ko-KR" altLang="en-US" smtClean="0"/>
              <a:t>먼저</a:t>
            </a:r>
            <a:r>
              <a:rPr lang="en-US" altLang="ko-KR" smtClean="0"/>
              <a:t>, </a:t>
            </a:r>
            <a:r>
              <a:rPr lang="ko-KR" altLang="ko-KR" smtClean="0"/>
              <a:t>안드로이드 애플리케이션을 개발하는데 필요한 개발 환경이 설치되어</a:t>
            </a:r>
            <a:r>
              <a:rPr lang="ko-KR" altLang="en-US" smtClean="0"/>
              <a:t>야 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ko-KR" smtClean="0"/>
              <a:t>부록</a:t>
            </a:r>
            <a:r>
              <a:rPr lang="en-US" altLang="ko-KR" smtClean="0"/>
              <a:t>C]</a:t>
            </a:r>
            <a:r>
              <a:rPr lang="ko-KR" altLang="ko-KR" smtClean="0"/>
              <a:t>의 </a:t>
            </a:r>
            <a:r>
              <a:rPr lang="en-US" altLang="ko-KR" smtClean="0"/>
              <a:t>‘</a:t>
            </a:r>
            <a:r>
              <a:rPr lang="ko-KR" altLang="en-US" smtClean="0"/>
              <a:t>코르도바</a:t>
            </a:r>
            <a:r>
              <a:rPr lang="en-US" altLang="ko-KR" smtClean="0"/>
              <a:t>(</a:t>
            </a:r>
            <a:r>
              <a:rPr lang="ko-KR" altLang="en-US" smtClean="0"/>
              <a:t>폰갭</a:t>
            </a:r>
            <a:r>
              <a:rPr lang="en-US" altLang="ko-KR" smtClean="0"/>
              <a:t>) </a:t>
            </a:r>
            <a:r>
              <a:rPr lang="ko-KR" altLang="ko-KR" smtClean="0"/>
              <a:t>안드로이드 개발 환경 설치하기</a:t>
            </a:r>
            <a:r>
              <a:rPr lang="en-US" altLang="ko-KR" smtClean="0"/>
              <a:t>’</a:t>
            </a:r>
            <a:r>
              <a:rPr lang="ko-KR" altLang="ko-KR" smtClean="0"/>
              <a:t> 내용을 참고하여 개발 환경을 구축</a:t>
            </a:r>
            <a:endParaRPr lang="en-US" altLang="ko-KR" smtClean="0"/>
          </a:p>
          <a:p>
            <a:pPr lvl="1" latinLnBrk="0"/>
            <a:r>
              <a:rPr lang="en-US" altLang="ko-KR" smtClean="0"/>
              <a:t>Java SE Development Kit(JDK) </a:t>
            </a:r>
            <a:r>
              <a:rPr lang="ko-KR" altLang="ko-KR" smtClean="0"/>
              <a:t>설치</a:t>
            </a:r>
            <a:endParaRPr lang="en-US" altLang="ko-KR" smtClean="0"/>
          </a:p>
          <a:p>
            <a:pPr lvl="1" latinLnBrk="0"/>
            <a:r>
              <a:rPr lang="ko-KR" altLang="en-US" smtClean="0"/>
              <a:t>아파치 앤트 설치</a:t>
            </a:r>
            <a:endParaRPr lang="en-US" altLang="ko-KR" smtClean="0"/>
          </a:p>
          <a:p>
            <a:pPr lvl="1" latinLnBrk="0"/>
            <a:r>
              <a:rPr lang="ko-KR" altLang="ko-KR" smtClean="0"/>
              <a:t>안드로이드 개발 도구인</a:t>
            </a:r>
            <a:r>
              <a:rPr lang="en-US" altLang="ko-KR" smtClean="0"/>
              <a:t> Android SDK(Software Development Kit) </a:t>
            </a:r>
            <a:r>
              <a:rPr lang="ko-KR" altLang="ko-KR" smtClean="0"/>
              <a:t>설치</a:t>
            </a:r>
            <a:endParaRPr lang="en-US" altLang="ko-KR" smtClean="0"/>
          </a:p>
          <a:p>
            <a:pPr lvl="1" latinLnBrk="0"/>
            <a:r>
              <a:rPr lang="ko-KR" altLang="ko-KR" smtClean="0"/>
              <a:t>안드로이드 플랫폼 </a:t>
            </a:r>
            <a:r>
              <a:rPr lang="en-US" altLang="ko-KR" smtClean="0"/>
              <a:t> </a:t>
            </a:r>
            <a:r>
              <a:rPr lang="ko-KR" altLang="en-US" smtClean="0"/>
              <a:t>패키지 </a:t>
            </a:r>
            <a:r>
              <a:rPr lang="ko-KR" altLang="ko-KR" smtClean="0"/>
              <a:t>추가 설치</a:t>
            </a:r>
          </a:p>
          <a:p>
            <a:pPr lvl="1"/>
            <a:r>
              <a:rPr lang="ko-KR" altLang="en-US" smtClean="0"/>
              <a:t>환경 변수 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39067" y="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안드로이드 개발 환경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3.3 </a:t>
            </a:r>
            <a:r>
              <a:rPr lang="ko-KR" altLang="en-US" b="1" smtClean="0"/>
              <a:t>코르도바</a:t>
            </a:r>
            <a:r>
              <a:rPr lang="ko-KR" altLang="ko-KR" b="1" smtClean="0"/>
              <a:t> 프로젝트 개발 환경 구축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추가로 코르도바</a:t>
            </a:r>
            <a:r>
              <a:rPr lang="ko-KR" altLang="ko-KR" smtClean="0"/>
              <a:t> 프레임워크</a:t>
            </a:r>
            <a:r>
              <a:rPr lang="ko-KR" altLang="en-US" smtClean="0"/>
              <a:t>가</a:t>
            </a:r>
            <a:r>
              <a:rPr lang="ko-KR" altLang="ko-KR" smtClean="0"/>
              <a:t> 설치되어 있어야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en-US" altLang="ko-KR" smtClean="0"/>
              <a:t>‘[</a:t>
            </a:r>
            <a:r>
              <a:rPr lang="ko-KR" altLang="ko-KR" smtClean="0"/>
              <a:t>부록</a:t>
            </a:r>
            <a:r>
              <a:rPr lang="en-US" altLang="ko-KR" smtClean="0"/>
              <a:t>D]</a:t>
            </a:r>
            <a:r>
              <a:rPr lang="ko-KR" altLang="ko-KR" smtClean="0"/>
              <a:t>의 </a:t>
            </a:r>
            <a:r>
              <a:rPr lang="ko-KR" altLang="en-US" smtClean="0"/>
              <a:t>코르도바</a:t>
            </a:r>
            <a:r>
              <a:rPr lang="ko-KR" altLang="ko-KR" smtClean="0"/>
              <a:t> 설치하기</a:t>
            </a:r>
            <a:r>
              <a:rPr lang="en-US" altLang="ko-KR" smtClean="0"/>
              <a:t>’</a:t>
            </a:r>
            <a:r>
              <a:rPr lang="ko-KR" altLang="ko-KR" smtClean="0"/>
              <a:t> 내용을 참고</a:t>
            </a:r>
            <a:r>
              <a:rPr lang="en-US" altLang="ko-KR" smtClean="0"/>
              <a:t>,</a:t>
            </a:r>
            <a:r>
              <a:rPr lang="ko-KR" altLang="ko-KR" smtClean="0"/>
              <a:t> </a:t>
            </a:r>
            <a:r>
              <a:rPr lang="ko-KR" altLang="en-US" smtClean="0"/>
              <a:t>코르도바 </a:t>
            </a:r>
            <a:r>
              <a:rPr lang="ko-KR" altLang="ko-KR" smtClean="0"/>
              <a:t>프로젝트를 개발할 수 있는 환경을 구축</a:t>
            </a:r>
          </a:p>
          <a:p>
            <a:pPr lvl="1" latinLnBrk="0"/>
            <a:r>
              <a:rPr lang="ko-KR" altLang="en-US" smtClean="0"/>
              <a:t>노드</a:t>
            </a:r>
            <a:r>
              <a:rPr lang="en-US" altLang="ko-KR" smtClean="0"/>
              <a:t>.js </a:t>
            </a:r>
            <a:r>
              <a:rPr lang="ko-KR" altLang="ko-KR" smtClean="0"/>
              <a:t>설치</a:t>
            </a:r>
            <a:endParaRPr lang="en-US" altLang="ko-KR" smtClean="0"/>
          </a:p>
          <a:p>
            <a:pPr lvl="1" latinLnBrk="0"/>
            <a:r>
              <a:rPr lang="ko-KR" altLang="en-US" smtClean="0"/>
              <a:t>폰갭 설치</a:t>
            </a:r>
            <a:endParaRPr lang="en-US" altLang="ko-KR" smtClean="0"/>
          </a:p>
          <a:p>
            <a:pPr lvl="1" latinLnBrk="0"/>
            <a:r>
              <a:rPr lang="ko-KR" altLang="en-US" smtClean="0"/>
              <a:t>코르도바 설치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en-US" smtClean="0"/>
              <a:t>코르도바</a:t>
            </a:r>
            <a:r>
              <a:rPr lang="ko-KR" altLang="ko-KR" smtClean="0"/>
              <a:t> 하이브리드앱의 개발 과정</a:t>
            </a:r>
            <a:endParaRPr lang="ko-KR" altLang="ko-KR"/>
          </a:p>
        </p:txBody>
      </p:sp>
      <p:sp>
        <p:nvSpPr>
          <p:cNvPr id="5" name="TextBox 4"/>
          <p:cNvSpPr txBox="1"/>
          <p:nvPr/>
        </p:nvSpPr>
        <p:spPr>
          <a:xfrm>
            <a:off x="7439067" y="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안드로이드 개발 환경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3313" name="Picture 1" descr="F:\저술개정판_원고\저술2차_최종본(20161223)\그림(수정본)\ch13\_13.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2680" y="4077072"/>
            <a:ext cx="4671740" cy="2620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4.1 </a:t>
            </a:r>
            <a:r>
              <a:rPr lang="ko-KR" altLang="en-US" b="1" smtClean="0"/>
              <a:t>코르도바</a:t>
            </a:r>
            <a:r>
              <a:rPr lang="ko-KR" altLang="ko-KR" b="1" smtClean="0"/>
              <a:t> 기본 프로젝트 생성하기</a:t>
            </a:r>
            <a:r>
              <a:rPr lang="en-US" altLang="ko-KR" b="1" smtClean="0"/>
              <a:t>(1)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en-US" smtClean="0"/>
              <a:t>부록</a:t>
            </a:r>
            <a:r>
              <a:rPr lang="en-US" altLang="ko-KR" smtClean="0"/>
              <a:t>E] </a:t>
            </a:r>
            <a:r>
              <a:rPr lang="ko-KR" altLang="en-US" smtClean="0"/>
              <a:t>내용을 참조하여 코르도바 기본 프로젝트를 생성</a:t>
            </a:r>
          </a:p>
          <a:p>
            <a:pPr lvl="1"/>
            <a:r>
              <a:rPr lang="ko-KR" altLang="en-US" smtClean="0"/>
              <a:t>코르도바 </a:t>
            </a:r>
            <a:r>
              <a:rPr lang="en-US" altLang="ko-KR" smtClean="0"/>
              <a:t>CLI</a:t>
            </a:r>
            <a:r>
              <a:rPr lang="ko-KR" altLang="en-US" smtClean="0"/>
              <a:t>를 이용</a:t>
            </a:r>
            <a:endParaRPr lang="en-US" altLang="ko-KR" smtClean="0"/>
          </a:p>
          <a:p>
            <a:pPr lvl="1"/>
            <a:r>
              <a:rPr lang="ko-KR" altLang="en-US" smtClean="0"/>
              <a:t>설치된 노드</a:t>
            </a:r>
            <a:r>
              <a:rPr lang="en-US" altLang="ko-KR" smtClean="0"/>
              <a:t>.js</a:t>
            </a:r>
            <a:r>
              <a:rPr lang="ko-KR" altLang="en-US" smtClean="0"/>
              <a:t>의 </a:t>
            </a:r>
            <a:r>
              <a:rPr lang="en-US" altLang="ko-KR" smtClean="0"/>
              <a:t>npm </a:t>
            </a:r>
            <a:r>
              <a:rPr lang="ko-KR" altLang="en-US" smtClean="0"/>
              <a:t>도구를 사용하여 명령 프롬프트 창을 열기</a:t>
            </a:r>
          </a:p>
          <a:p>
            <a:pPr lvl="1"/>
            <a:r>
              <a:rPr lang="en-US" altLang="ko-KR" smtClean="0"/>
              <a:t>dokdoApp </a:t>
            </a:r>
            <a:r>
              <a:rPr lang="ko-KR" altLang="en-US" smtClean="0"/>
              <a:t>코르도바 프로젝트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코르도바 프로젝트의 폴더 구조</a:t>
            </a:r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3" y="2492896"/>
            <a:ext cx="481589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64568" y="3789040"/>
          <a:ext cx="6604000" cy="2843148"/>
        </p:xfrm>
        <a:graphic>
          <a:graphicData uri="http://schemas.openxmlformats.org/drawingml/2006/table">
            <a:tbl>
              <a:tblPr/>
              <a:tblGrid>
                <a:gridCol w="1127681"/>
                <a:gridCol w="5476319"/>
              </a:tblGrid>
              <a:tr h="195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폴더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파일명</a:t>
                      </a: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51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config.xml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프로젝트 설정 파일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빌드시 각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'platforms'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하위의 서브 폴더들로 복사됨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플러그인을 설치하거나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bulid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명령 등의 실행 후 관련 설정이 추가됨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hooks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코르도바 명령어의 커스터마이징 지원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개발자 개인 고유의 스크립트가 저장됨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platforms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각 플랫폼 고유의 프로젝트 파일들이 저장됨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특정 플랫폼에서만 이용하고 싶은 이미지나 자바스크립트를 배치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plugins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코르도바에서 이용하는 플러그인과 그 설정 파일을 저장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필요한 네이티브 기능을 사용하기 위해 해당 플러그인을 추가로 설치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앱 소스 코드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(html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파일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이미지 파일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스크립트 등을 포함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빌드시 각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'platforms'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하위의 플랫폼 폴더로 복사됨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4.1 </a:t>
            </a:r>
            <a:r>
              <a:rPr lang="ko-KR" altLang="en-US" b="1" smtClean="0"/>
              <a:t>코르도바</a:t>
            </a:r>
            <a:r>
              <a:rPr lang="ko-KR" altLang="ko-KR" b="1" smtClean="0"/>
              <a:t> 기본 프로젝트 생성하기</a:t>
            </a:r>
            <a:r>
              <a:rPr lang="en-US" altLang="ko-KR" b="1" smtClean="0"/>
              <a:t>(1)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코르도바 프로젝트의 폴더 구조</a:t>
            </a:r>
            <a:endParaRPr lang="en-US" altLang="ko-KR" smtClean="0"/>
          </a:p>
          <a:p>
            <a:pPr lvl="2"/>
            <a:r>
              <a:rPr lang="en-US" altLang="ko-KR" smtClean="0"/>
              <a:t>dokdoApp</a:t>
            </a:r>
            <a:r>
              <a:rPr lang="ko-KR" altLang="en-US" smtClean="0"/>
              <a:t>을 위해 생성된 기본 코르도바 프로젝트에는 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  </a:t>
            </a:r>
            <a:r>
              <a:rPr lang="ko-KR" altLang="en-US" smtClean="0"/>
              <a:t>자동으로 생성된 여러 폴더와 파일이 포함</a:t>
            </a:r>
          </a:p>
          <a:p>
            <a:pPr lvl="2"/>
            <a:endParaRPr lang="ko-KR" altLang="en-US" smtClean="0"/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8504" y="2170028"/>
          <a:ext cx="6604000" cy="2843148"/>
        </p:xfrm>
        <a:graphic>
          <a:graphicData uri="http://schemas.openxmlformats.org/drawingml/2006/table">
            <a:tbl>
              <a:tblPr/>
              <a:tblGrid>
                <a:gridCol w="1127681"/>
                <a:gridCol w="5476319"/>
              </a:tblGrid>
              <a:tr h="195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폴더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파일명</a:t>
                      </a: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5167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config.xml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프로젝트 설정 파일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빌드시 각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'platforms'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하위의 서브 폴더들로 복사됨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플러그인을 설치하거나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bulid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명령 등의 실행 후 관련 설정이 추가됨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hooks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코르도바 명령어의 커스터마이징 지원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개발자 개인 고유의 스크립트가 저장됨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platforms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각 플랫폼 고유의 프로젝트 파일들이 저장됨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특정 플랫폼에서만 이용하고 싶은 이미지나 자바스크립트를 배치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22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plugins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코르도바에서 이용하는 플러그인과 그 설정 파일을 저장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필요한 네이티브 기능을 사용하기 위해 해당 플러그인을 추가로 설치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5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www </a:t>
                      </a:r>
                      <a:endParaRPr lang="en-US" sz="120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3200" marR="63200" marT="17473" marB="17473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앱 소스 코드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(html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파일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이미지 파일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스크립트 등을 포함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빌드시 각 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  <a:latin typeface="맑은 고딕"/>
                        </a:rPr>
                        <a:t>'platforms' </a:t>
                      </a:r>
                      <a:r>
                        <a:rPr lang="ko-KR" altLang="en-US" sz="1200">
                          <a:solidFill>
                            <a:srgbClr val="000000"/>
                          </a:solidFill>
                          <a:latin typeface="맑은 고딕"/>
                        </a:rPr>
                        <a:t>하위의 플랫폼 폴더로 복사됨</a:t>
                      </a:r>
                    </a:p>
                  </a:txBody>
                  <a:tcPr marL="63200" marR="63200" marT="17473" marB="174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1272" y="1124744"/>
            <a:ext cx="207609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4.2 </a:t>
            </a:r>
            <a:r>
              <a:rPr lang="ko-KR" altLang="en-US" b="1" smtClean="0"/>
              <a:t>코르도바</a:t>
            </a:r>
            <a:r>
              <a:rPr lang="ko-KR" altLang="ko-KR" b="1" smtClean="0"/>
              <a:t> </a:t>
            </a:r>
            <a:r>
              <a:rPr lang="ko-KR" altLang="en-US" b="1" smtClean="0"/>
              <a:t>패키징</a:t>
            </a:r>
            <a:r>
              <a:rPr lang="en-US" altLang="ko-KR" b="1" smtClean="0"/>
              <a:t>(1)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코르도바 패키징</a:t>
            </a:r>
          </a:p>
          <a:p>
            <a:pPr lvl="1"/>
            <a:r>
              <a:rPr lang="ko-KR" altLang="en-US" smtClean="0"/>
              <a:t>모바일 웹 또는 웹 앱 코드를 코르도바 앱으로 패키징하여 실행 파일로 변환</a:t>
            </a:r>
            <a:endParaRPr lang="en-US" altLang="ko-KR" smtClean="0"/>
          </a:p>
          <a:p>
            <a:pPr lvl="1"/>
            <a:r>
              <a:rPr lang="ko-KR" altLang="en-US" smtClean="0"/>
              <a:t>웹 앱을 브라우저 없이 독립적으로 실행하거나 앱 마켓을 통해 배포하고자 할때</a:t>
            </a:r>
            <a:endParaRPr lang="en-US" altLang="ko-KR" smtClean="0"/>
          </a:p>
          <a:p>
            <a:r>
              <a:rPr lang="ko-KR" altLang="en-US" smtClean="0"/>
              <a:t>기존 웹 앱 소스 파일 복사</a:t>
            </a:r>
          </a:p>
          <a:p>
            <a:pPr lvl="1"/>
            <a:r>
              <a:rPr lang="ko-KR" altLang="en-US" smtClean="0"/>
              <a:t>“</a:t>
            </a:r>
            <a:r>
              <a:rPr lang="en-US" altLang="ko-KR" smtClean="0"/>
              <a:t>\dokdo\assets\www” </a:t>
            </a:r>
            <a:r>
              <a:rPr lang="ko-KR" altLang="en-US" smtClean="0"/>
              <a:t>폴더 밑의 기존 </a:t>
            </a:r>
            <a:r>
              <a:rPr lang="en-US" altLang="ko-KR" smtClean="0"/>
              <a:t>index.html </a:t>
            </a:r>
            <a:r>
              <a:rPr lang="ko-KR" altLang="en-US" smtClean="0"/>
              <a:t>파일 삭제</a:t>
            </a:r>
            <a:endParaRPr lang="en-US" altLang="ko-KR" smtClean="0"/>
          </a:p>
          <a:p>
            <a:pPr lvl="1"/>
            <a:r>
              <a:rPr lang="ko-KR" altLang="en-US" smtClean="0"/>
              <a:t>“</a:t>
            </a:r>
            <a:r>
              <a:rPr lang="en-US" altLang="ko-KR" smtClean="0"/>
              <a:t>\code\ch08_dokdoApp”</a:t>
            </a:r>
            <a:r>
              <a:rPr lang="ko-KR" altLang="en-US" smtClean="0"/>
              <a:t>의 </a:t>
            </a:r>
            <a:r>
              <a:rPr lang="en-US" altLang="ko-KR" smtClean="0"/>
              <a:t>dokdo-intro.html(</a:t>
            </a:r>
            <a:r>
              <a:rPr lang="ko-KR" altLang="en-US" smtClean="0"/>
              <a:t>관련된 </a:t>
            </a:r>
            <a:r>
              <a:rPr lang="en-US" altLang="ko-KR" smtClean="0"/>
              <a:t>.png, .jpg </a:t>
            </a:r>
            <a:r>
              <a:rPr lang="ko-KR" altLang="en-US" smtClean="0"/>
              <a:t>이미지</a:t>
            </a:r>
            <a:r>
              <a:rPr lang="en-US" altLang="ko-KR" smtClean="0"/>
              <a:t>, .js </a:t>
            </a:r>
            <a:r>
              <a:rPr lang="ko-KR" altLang="en-US" smtClean="0"/>
              <a:t>등 모든 소스 파일도 함께 복사함</a:t>
            </a:r>
            <a:r>
              <a:rPr lang="en-US" altLang="ko-KR" smtClean="0"/>
              <a:t>, </a:t>
            </a:r>
            <a:r>
              <a:rPr lang="ko-KR" altLang="en-US" smtClean="0"/>
              <a:t>폴더가 있다면 폴더까지 포함</a:t>
            </a:r>
            <a:r>
              <a:rPr lang="en-US" altLang="ko-KR" smtClean="0"/>
              <a:t>)</a:t>
            </a:r>
            <a:r>
              <a:rPr lang="ko-KR" altLang="en-US" smtClean="0"/>
              <a:t>을 복사하고 새로운 ‘</a:t>
            </a:r>
            <a:r>
              <a:rPr lang="en-US" altLang="ko-KR" smtClean="0"/>
              <a:t>index.html’</a:t>
            </a:r>
            <a:r>
              <a:rPr lang="ko-KR" altLang="en-US" smtClean="0"/>
              <a:t>로 파일 이름을 변경</a:t>
            </a:r>
            <a:endParaRPr lang="en-US" altLang="ko-KR" smtClean="0"/>
          </a:p>
          <a:p>
            <a:r>
              <a:rPr lang="ko-KR" altLang="en-US" smtClean="0"/>
              <a:t>라이브러리 파일 복사</a:t>
            </a:r>
            <a:endParaRPr lang="en-US" altLang="ko-KR" smtClean="0"/>
          </a:p>
          <a:p>
            <a:pPr lvl="1"/>
            <a:r>
              <a:rPr lang="ko-KR" altLang="en-US" smtClean="0"/>
              <a:t>가장 최신 버전의 제이쿼리 모바일 및 제이쿼리 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  라이브러리 파일을 직접 다운로드 받아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  “</a:t>
            </a:r>
            <a:r>
              <a:rPr lang="en-US" altLang="ko-KR" smtClean="0"/>
              <a:t>C:\hybridProject\dokdo\www\” </a:t>
            </a:r>
            <a:r>
              <a:rPr lang="ko-KR" altLang="en-US" smtClean="0"/>
              <a:t>폴더 </a:t>
            </a:r>
            <a:endParaRPr lang="en-US" altLang="ko-KR" smtClean="0"/>
          </a:p>
          <a:p>
            <a:pPr lvl="1">
              <a:buNone/>
            </a:pPr>
            <a:r>
              <a:rPr lang="ko-KR" altLang="en-US" smtClean="0"/>
              <a:t>  밑에 ‘</a:t>
            </a:r>
            <a:r>
              <a:rPr lang="en-US" altLang="ko-KR" smtClean="0"/>
              <a:t>jquery.mobile’ </a:t>
            </a:r>
            <a:r>
              <a:rPr lang="ko-KR" altLang="en-US" smtClean="0"/>
              <a:t>폴더를 생성</a:t>
            </a:r>
            <a:r>
              <a:rPr lang="en-US" altLang="ko-KR" smtClean="0"/>
              <a:t>,</a:t>
            </a:r>
            <a:r>
              <a:rPr lang="ko-KR" altLang="en-US" smtClean="0"/>
              <a:t>그 안에 복사</a:t>
            </a:r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08609" y="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p.491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52" name="Picture 4" descr="L:\저술개정판_원고\저술2차_최종본(20161223)\그림(수정본)\ch13\_13.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495" y="3573016"/>
            <a:ext cx="4254505" cy="302433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ko-KR" altLang="en-US" b="1" smtClean="0"/>
              <a:t>코르도바</a:t>
            </a:r>
            <a:r>
              <a:rPr lang="ko-KR" altLang="ko-KR" b="1" smtClean="0"/>
              <a:t> </a:t>
            </a:r>
            <a:r>
              <a:rPr lang="ko-KR" altLang="en-US" b="1" smtClean="0"/>
              <a:t>패키징</a:t>
            </a:r>
            <a:r>
              <a:rPr lang="en-US" altLang="ko-KR" b="1" smtClean="0"/>
              <a:t>(2)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라이브러리 참조 선언 추가</a:t>
            </a:r>
          </a:p>
          <a:p>
            <a:pPr lvl="1"/>
            <a:r>
              <a:rPr lang="en-US" altLang="ko-KR" smtClean="0"/>
              <a:t>1) </a:t>
            </a:r>
            <a:r>
              <a:rPr lang="ko-KR" altLang="en-US" smtClean="0"/>
              <a:t>메타 태그 선언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2) </a:t>
            </a:r>
            <a:r>
              <a:rPr lang="ko-KR" altLang="en-US" smtClean="0"/>
              <a:t>제이쿼리 모바일 프레임워크 참조 선언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3) </a:t>
            </a:r>
            <a:r>
              <a:rPr lang="ko-KR" altLang="en-US" smtClean="0"/>
              <a:t>코르도바 프레임워크 참조 선언</a:t>
            </a:r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p.492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1700808"/>
            <a:ext cx="602499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851" y="3140968"/>
            <a:ext cx="597938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2560" y="5157192"/>
            <a:ext cx="604867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1272" y="1340768"/>
            <a:ext cx="2126176" cy="500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하이브리드앱 개발 방식의 특성을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코르도바 프레임워크 구성과 개발 절차에 대해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코르도바 안드로이드 개발 환경을 구축한다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실제 코르도바 프로젝트를 생성하고 패키징하여 실행해본다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937" y="1529497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하이브리드앱 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코르도바 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코르도바 안드로이드 개발 환경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코르도바 프로젝트 생성 및 실행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L:\저술개정판_원고\저술2차_최종본(20161223)\그림(수정본)\ch13\_13.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2276872"/>
            <a:ext cx="5850898" cy="4437112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4.3 </a:t>
            </a:r>
            <a:r>
              <a:rPr lang="ko-KR" altLang="en-US" b="1" smtClean="0"/>
              <a:t>안드로이드 플랫폼 추가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dokdo’ </a:t>
            </a:r>
            <a:r>
              <a:rPr lang="ko-KR" altLang="en-US" smtClean="0"/>
              <a:t>프로젝트 폴더로 이동하여 안드로이드 플랫폼 파일들을 추가</a:t>
            </a:r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p.494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965" y="1340768"/>
            <a:ext cx="298352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L:\저술개정판_원고\저술2차_최종본(20161223)\그림(수정본)\ch13\_13.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944" y="1412776"/>
            <a:ext cx="5285776" cy="34563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4.4 </a:t>
            </a:r>
            <a:r>
              <a:rPr lang="ko-KR" altLang="en-US" b="1" smtClean="0"/>
              <a:t>코르도바 프로젝트 실행하기</a:t>
            </a:r>
            <a:r>
              <a:rPr lang="en-US" altLang="ko-KR" b="1" smtClean="0"/>
              <a:t>(1)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1) </a:t>
            </a:r>
            <a:r>
              <a:rPr lang="ko-KR" altLang="en-US" smtClean="0"/>
              <a:t>실물 단말기에서 실행</a:t>
            </a:r>
          </a:p>
          <a:p>
            <a:pPr lvl="1"/>
            <a:r>
              <a:rPr lang="ko-KR" altLang="en-US" smtClean="0"/>
              <a:t>스마트폰과 개발 중인 컴퓨터를 </a:t>
            </a:r>
            <a:r>
              <a:rPr lang="en-US" altLang="ko-KR" smtClean="0"/>
              <a:t>USB</a:t>
            </a:r>
            <a:r>
              <a:rPr lang="ko-KR" altLang="en-US" smtClean="0"/>
              <a:t>로 연결</a:t>
            </a:r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부록</a:t>
            </a:r>
            <a:r>
              <a:rPr lang="en-US" altLang="ko-KR" smtClean="0"/>
              <a:t>E-2]</a:t>
            </a:r>
            <a:r>
              <a:rPr lang="ko-KR" altLang="en-US" smtClean="0"/>
              <a:t>를 참조하여 필요한 설정을 완료한 후</a:t>
            </a:r>
            <a:r>
              <a:rPr lang="en-US" altLang="ko-KR" smtClean="0"/>
              <a:t>, </a:t>
            </a:r>
            <a:r>
              <a:rPr lang="ko-KR" altLang="en-US" smtClean="0"/>
              <a:t>다음 명령어를 실행</a:t>
            </a:r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p.497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1988840"/>
            <a:ext cx="1944216" cy="60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12" y="2636912"/>
            <a:ext cx="487925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L:\저술개정판_원고\저술2차_최종본(20161223)\그림(수정본)\ch13\_13.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7136" y="4005064"/>
            <a:ext cx="2868168" cy="2295153"/>
          </a:xfrm>
          <a:prstGeom prst="rect">
            <a:avLst/>
          </a:prstGeom>
          <a:noFill/>
        </p:spPr>
      </p:pic>
      <p:pic>
        <p:nvPicPr>
          <p:cNvPr id="30725" name="Picture 5" descr="L:\저술개정판_원고\저술2차_최종본(20161223)\그림(수정본)\ch13\_13.1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977336" y="1484784"/>
            <a:ext cx="1395796" cy="23232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실행하기</a:t>
            </a:r>
            <a:r>
              <a:rPr lang="en-US" altLang="ko-KR" b="1" smtClean="0"/>
              <a:t>(2)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2) </a:t>
            </a:r>
            <a:r>
              <a:rPr lang="ko-KR" altLang="en-US" smtClean="0"/>
              <a:t>가상 단말기에서 실행</a:t>
            </a:r>
          </a:p>
          <a:p>
            <a:pPr lvl="1"/>
            <a:r>
              <a:rPr lang="en-US" altLang="ko-KR" smtClean="0"/>
              <a:t>[</a:t>
            </a:r>
            <a:r>
              <a:rPr lang="ko-KR" altLang="en-US" smtClean="0"/>
              <a:t>부록</a:t>
            </a:r>
            <a:r>
              <a:rPr lang="en-US" altLang="ko-KR" smtClean="0"/>
              <a:t>E-3]</a:t>
            </a:r>
            <a:r>
              <a:rPr lang="ko-KR" altLang="en-US" smtClean="0"/>
              <a:t>에서 설치한 가상 단말기를 이용하여 </a:t>
            </a:r>
            <a:r>
              <a:rPr lang="en-US" altLang="ko-KR" smtClean="0"/>
              <a:t>dokdoApp</a:t>
            </a:r>
            <a:r>
              <a:rPr lang="ko-KR" altLang="en-US" smtClean="0"/>
              <a:t>을 실행</a:t>
            </a:r>
            <a:endParaRPr lang="en-US" altLang="ko-KR" smtClean="0"/>
          </a:p>
          <a:p>
            <a:pPr lvl="1"/>
            <a:r>
              <a:rPr lang="en-US" altLang="ko-KR" smtClean="0"/>
              <a:t>“C:\hybridApp\android-sdk\AVD Manager.exe” </a:t>
            </a:r>
            <a:r>
              <a:rPr lang="ko-KR" altLang="en-US" smtClean="0"/>
              <a:t>실행 파일을 더블클릭하여 안드로이드 </a:t>
            </a:r>
            <a:r>
              <a:rPr lang="en-US" altLang="ko-KR" smtClean="0"/>
              <a:t>AVD Manager</a:t>
            </a:r>
            <a:r>
              <a:rPr lang="ko-KR" altLang="en-US" smtClean="0"/>
              <a:t>를 실행</a:t>
            </a:r>
            <a:endParaRPr lang="en-US" altLang="ko-KR" smtClean="0"/>
          </a:p>
          <a:p>
            <a:pPr lvl="1"/>
            <a:r>
              <a:rPr lang="ko-KR" altLang="en-US" smtClean="0"/>
              <a:t>설치된 </a:t>
            </a:r>
            <a:r>
              <a:rPr lang="en-US" altLang="ko-KR" smtClean="0"/>
              <a:t>AVD</a:t>
            </a:r>
            <a:r>
              <a:rPr lang="ko-KR" altLang="en-US" smtClean="0"/>
              <a:t>들 중 하나를 선택하여 구동</a:t>
            </a:r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p.499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6" name="Picture 2" descr="L:\저술개정판_원고\저술2차_최종본(20161223)\그림(수정본)\ch13\_13.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2852936"/>
            <a:ext cx="4895832" cy="3501008"/>
          </a:xfrm>
          <a:prstGeom prst="rect">
            <a:avLst/>
          </a:prstGeom>
          <a:noFill/>
        </p:spPr>
      </p:pic>
      <p:pic>
        <p:nvPicPr>
          <p:cNvPr id="31747" name="Picture 3" descr="L:\저술개정판_원고\저술2차_최종본(20161223)\그림(수정본)\ch13\_13.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5048" y="3429000"/>
            <a:ext cx="4252162" cy="228180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실행하기</a:t>
            </a:r>
            <a:r>
              <a:rPr lang="en-US" altLang="ko-KR" b="1" smtClean="0"/>
              <a:t>(3)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mtClean="0"/>
              <a:t>가상 단말기 실행을 확인한 후에 다음 명령어를 실행</a:t>
            </a:r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74947" y="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560" y="1435919"/>
            <a:ext cx="2304256" cy="62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L:\저술개정판_원고\저술2차_최종본(20161223)\그림(수정본)\ch13\_13.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2204864"/>
            <a:ext cx="5426521" cy="4372967"/>
          </a:xfrm>
          <a:prstGeom prst="rect">
            <a:avLst/>
          </a:prstGeom>
          <a:noFill/>
        </p:spPr>
      </p:pic>
      <p:pic>
        <p:nvPicPr>
          <p:cNvPr id="32772" name="Picture 4" descr="L:\저술개정판_원고\저술2차_최종본(20161223)\그림(수정본)\ch13\_13.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3120" y="2798092"/>
            <a:ext cx="3726793" cy="29351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코르도바 프로젝트 실행하기</a:t>
            </a:r>
            <a:r>
              <a:rPr lang="en-US" altLang="ko-KR" b="1" smtClean="0"/>
              <a:t>(4)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633520" cy="5688632"/>
          </a:xfrm>
        </p:spPr>
        <p:txBody>
          <a:bodyPr/>
          <a:lstStyle/>
          <a:p>
            <a:pPr>
              <a:buNone/>
            </a:pPr>
            <a:r>
              <a:rPr lang="en-US" altLang="ko-KR" smtClean="0"/>
              <a:t>3) </a:t>
            </a:r>
            <a:r>
              <a:rPr lang="ko-KR" altLang="en-US" smtClean="0"/>
              <a:t>폰갭 디벨로퍼 앱에서 실행</a:t>
            </a:r>
          </a:p>
          <a:p>
            <a:pPr lvl="1"/>
            <a:r>
              <a:rPr lang="ko-KR" altLang="en-US" smtClean="0"/>
              <a:t>폰갭 디벨로퍼 앱</a:t>
            </a:r>
            <a:r>
              <a:rPr lang="en-US" altLang="ko-KR" smtClean="0"/>
              <a:t>(PhoneGap Developer App)</a:t>
            </a:r>
          </a:p>
          <a:p>
            <a:pPr lvl="2"/>
            <a:r>
              <a:rPr lang="ko-KR" altLang="en-US" smtClean="0"/>
              <a:t>모바일 장치에서 실행되는 하나의 모바일 앱</a:t>
            </a:r>
            <a:endParaRPr lang="en-US" altLang="ko-KR" smtClean="0"/>
          </a:p>
          <a:p>
            <a:pPr lvl="2"/>
            <a:r>
              <a:rPr lang="ko-KR" altLang="en-US" smtClean="0"/>
              <a:t>폰갭 앱을 손쉽게 시험할 수 있는 실행 도구</a:t>
            </a:r>
            <a:endParaRPr lang="en-US" altLang="ko-KR" smtClean="0"/>
          </a:p>
          <a:p>
            <a:pPr lvl="2"/>
            <a:r>
              <a:rPr lang="ko-KR" altLang="en-US" smtClean="0"/>
              <a:t>소스 코드를 다시 컴파일하거나 재설치하지 않고도 실시간으로 앱의 실행 결과를 확인할 수 있는 프리뷰</a:t>
            </a:r>
            <a:r>
              <a:rPr lang="en-US" altLang="ko-KR" smtClean="0"/>
              <a:t>(preview) </a:t>
            </a:r>
            <a:r>
              <a:rPr lang="ko-KR" altLang="en-US" smtClean="0"/>
              <a:t>기능 제공</a:t>
            </a:r>
            <a:endParaRPr lang="en-US" altLang="ko-KR" smtClean="0"/>
          </a:p>
          <a:p>
            <a:pPr lvl="1"/>
            <a:r>
              <a:rPr lang="ko-KR" altLang="en-US" smtClean="0"/>
              <a:t>‘</a:t>
            </a:r>
            <a:r>
              <a:rPr lang="en-US" altLang="ko-KR" smtClean="0"/>
              <a:t>dokdo’ </a:t>
            </a:r>
            <a:r>
              <a:rPr lang="ko-KR" altLang="en-US" smtClean="0"/>
              <a:t>코르도바 프로젝트 폴더로 이동</a:t>
            </a:r>
            <a:r>
              <a:rPr lang="en-US" altLang="ko-KR" smtClean="0"/>
              <a:t>, </a:t>
            </a:r>
            <a:r>
              <a:rPr lang="ko-KR" altLang="en-US" smtClean="0"/>
              <a:t>다음 명령어를 입력</a:t>
            </a:r>
            <a:r>
              <a:rPr lang="en-US" altLang="ko-KR" smtClean="0"/>
              <a:t>, </a:t>
            </a:r>
            <a:r>
              <a:rPr lang="ko-KR" altLang="en-US" smtClean="0"/>
              <a:t>폰갭용 웹서버 실행</a:t>
            </a:r>
          </a:p>
          <a:p>
            <a:pPr lvl="1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08609" y="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4.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프로젝트 생성 및 실행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p.501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9" y="3501009"/>
            <a:ext cx="3672407" cy="69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 descr="L:\저술개정판_원고\저술2차_최종본(20161223)\그림(수정본)\ch13\_13.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496" y="4509120"/>
            <a:ext cx="5111588" cy="1656184"/>
          </a:xfrm>
          <a:prstGeom prst="rect">
            <a:avLst/>
          </a:prstGeom>
          <a:noFill/>
        </p:spPr>
      </p:pic>
      <p:pic>
        <p:nvPicPr>
          <p:cNvPr id="33796" name="Picture 4" descr="L:\저술개정판_원고\저술2차_최종본(20161223)\그림(수정본)\ch13\_13.2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088" y="3717032"/>
            <a:ext cx="3672408" cy="28570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1.1 </a:t>
            </a:r>
            <a:r>
              <a:rPr lang="ko-KR" altLang="ko-KR" b="1" smtClean="0"/>
              <a:t>하이브리드앱 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하이브리드앱</a:t>
            </a:r>
            <a:r>
              <a:rPr lang="en-US" altLang="ko-KR" smtClean="0"/>
              <a:t>(hybrid app)</a:t>
            </a:r>
          </a:p>
          <a:p>
            <a:pPr lvl="1" latinLnBrk="0"/>
            <a:r>
              <a:rPr lang="ko-KR" altLang="ko-KR" smtClean="0"/>
              <a:t>화면 등의 사용자 인터페이스는 웹 기술을 이용하고 모바일 장치의 고유 기능은 자바스크립트</a:t>
            </a:r>
            <a:r>
              <a:rPr lang="en-US" altLang="ko-KR" smtClean="0"/>
              <a:t> API</a:t>
            </a:r>
            <a:r>
              <a:rPr lang="ko-KR" altLang="ko-KR" smtClean="0"/>
              <a:t>를 이용하여 개발한 앱</a:t>
            </a:r>
            <a:endParaRPr lang="en-US" altLang="ko-KR" smtClean="0"/>
          </a:p>
          <a:p>
            <a:pPr lvl="1" latinLnBrk="0"/>
            <a:r>
              <a:rPr lang="ko-KR" altLang="ko-KR" smtClean="0"/>
              <a:t>자바스크립트</a:t>
            </a:r>
            <a:r>
              <a:rPr lang="en-US" altLang="ko-KR" smtClean="0"/>
              <a:t> API</a:t>
            </a:r>
            <a:r>
              <a:rPr lang="ko-KR" altLang="ko-KR" smtClean="0"/>
              <a:t>는 하이브리드 프레임워크에 의해 제공</a:t>
            </a:r>
            <a:endParaRPr lang="en-US" altLang="ko-KR" smtClean="0"/>
          </a:p>
          <a:p>
            <a:pPr lvl="1" latinLnBrk="0"/>
            <a:r>
              <a:rPr lang="ko-KR" altLang="ko-KR" smtClean="0"/>
              <a:t>다양한 스마트폰 환경과 플랫폼에 웹 방식으로 대응</a:t>
            </a:r>
            <a:r>
              <a:rPr lang="ko-KR" altLang="en-US" smtClean="0"/>
              <a:t>함으로써</a:t>
            </a:r>
            <a:r>
              <a:rPr lang="ko-KR" altLang="ko-KR" smtClean="0"/>
              <a:t> 비용과 인력을 줄</a:t>
            </a:r>
            <a:r>
              <a:rPr lang="ko-KR" altLang="en-US" smtClean="0"/>
              <a:t>이고자 하는 </a:t>
            </a:r>
            <a:r>
              <a:rPr lang="ko-KR" altLang="ko-KR" smtClean="0"/>
              <a:t>시장의 요구에 의해 등장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앱 개발 방식</a:t>
            </a:r>
            <a:endParaRPr lang="ko-KR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3789040"/>
          <a:ext cx="5976664" cy="2088233"/>
        </p:xfrm>
        <a:graphic>
          <a:graphicData uri="http://schemas.openxmlformats.org/drawingml/2006/table">
            <a:tbl>
              <a:tblPr/>
              <a:tblGrid>
                <a:gridCol w="1571031"/>
                <a:gridCol w="4405633"/>
              </a:tblGrid>
              <a:tr h="296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앱 종류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특징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네이티브앱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특정 모바일 플랫폼에 최적화된 애플리케이션 개발 가능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모든 장치 제어 가능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호환성과 생산성 낮음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웹앱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호환성과 생산성 높음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장치 제어가 어렵고 실행 속도가 느림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207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하이브리드앱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네이티브앱의 성능과 웹앱의 호환성을 절충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원소스 멀티플랫폼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생산성 향상</a:t>
                      </a:r>
                      <a:r>
                        <a:rPr lang="en-US" sz="12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지원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장치 제어 가능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2403" y="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하이브리드앱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p.478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네이티브앱과 하이브리드앱 개발 방식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하이브리드앱 </a:t>
            </a:r>
            <a:r>
              <a:rPr lang="en-US" altLang="ko-KR" smtClean="0"/>
              <a:t>&lt;-&gt; </a:t>
            </a:r>
            <a:r>
              <a:rPr lang="ko-KR" altLang="en-US" smtClean="0"/>
              <a:t>웹앱</a:t>
            </a:r>
            <a:endParaRPr lang="en-US" altLang="ko-KR" smtClean="0"/>
          </a:p>
          <a:p>
            <a:pPr lvl="1"/>
            <a:r>
              <a:rPr lang="ko-KR" altLang="ko-KR" smtClean="0"/>
              <a:t>웹앱에 비교해서 장치 관련 다양한 네이티브 기능을 사용할 수 있고 플러그인 기능을 통해 확장이 가능</a:t>
            </a:r>
            <a:endParaRPr lang="en-US" altLang="ko-KR" smtClean="0"/>
          </a:p>
          <a:p>
            <a:pPr lvl="1"/>
            <a:r>
              <a:rPr lang="ko-KR" altLang="ko-KR" smtClean="0"/>
              <a:t>모바일 플랫폼마다 네이티브앱처럼 패키징해서 배포해야 하고 앱 마켓에 등록해야 유통시킬 수 있어 웹앱에 비해서 불편</a:t>
            </a:r>
            <a:endParaRPr lang="en-US" altLang="ko-KR" smtClean="0"/>
          </a:p>
          <a:p>
            <a:r>
              <a:rPr lang="ko-KR" altLang="ko-KR" smtClean="0"/>
              <a:t>하이브리드앱 </a:t>
            </a:r>
            <a:r>
              <a:rPr lang="en-US" altLang="ko-KR" smtClean="0"/>
              <a:t>&lt;-&gt; </a:t>
            </a:r>
            <a:r>
              <a:rPr lang="ko-KR" altLang="en-US" smtClean="0"/>
              <a:t>네이티브앱</a:t>
            </a:r>
            <a:endParaRPr lang="en-US" altLang="ko-KR" smtClean="0"/>
          </a:p>
          <a:p>
            <a:pPr lvl="1"/>
            <a:r>
              <a:rPr lang="ko-KR" altLang="ko-KR" smtClean="0"/>
              <a:t>앱 기능의 대부분을 웹 기술을 사용하므로 네이티브앱보다 쉽게 구현</a:t>
            </a:r>
            <a:endParaRPr lang="en-US" altLang="ko-KR" smtClean="0"/>
          </a:p>
          <a:p>
            <a:pPr lvl="1"/>
            <a:r>
              <a:rPr lang="ko-KR" altLang="ko-KR" smtClean="0"/>
              <a:t>네이티브앱</a:t>
            </a:r>
            <a:r>
              <a:rPr lang="ko-KR" altLang="en-US" smtClean="0"/>
              <a:t>과는 다르게</a:t>
            </a:r>
            <a:r>
              <a:rPr lang="ko-KR" altLang="ko-KR" smtClean="0"/>
              <a:t> </a:t>
            </a:r>
            <a:r>
              <a:rPr lang="ko-KR" altLang="en-US" smtClean="0"/>
              <a:t>개발</a:t>
            </a:r>
            <a:r>
              <a:rPr lang="en-US" altLang="ko-KR" smtClean="0"/>
              <a:t>, </a:t>
            </a:r>
            <a:r>
              <a:rPr lang="ko-KR" altLang="ko-KR" smtClean="0"/>
              <a:t>시험</a:t>
            </a:r>
            <a:r>
              <a:rPr lang="en-US" altLang="ko-KR" smtClean="0"/>
              <a:t>, </a:t>
            </a:r>
            <a:r>
              <a:rPr lang="ko-KR" altLang="ko-KR" smtClean="0"/>
              <a:t>배포 전체 과정을 한 번에 </a:t>
            </a:r>
            <a:r>
              <a:rPr lang="ko-KR" altLang="en-US" smtClean="0"/>
              <a:t>수행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 descr="13-1.b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0632" y="3789040"/>
            <a:ext cx="4176464" cy="2232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2403" y="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하이브리드앱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p.479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하이브리드 개발 유형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모바일 </a:t>
            </a:r>
            <a:r>
              <a:rPr lang="ko-KR" altLang="en-US" smtClean="0"/>
              <a:t>환경에서의 앱 </a:t>
            </a:r>
            <a:r>
              <a:rPr lang="ko-KR" altLang="ko-KR" smtClean="0"/>
              <a:t>개발 유형</a:t>
            </a:r>
            <a:endParaRPr lang="en-US" altLang="ko-KR" smtClean="0"/>
          </a:p>
          <a:p>
            <a:pPr lvl="1"/>
            <a:r>
              <a:rPr lang="ko-KR" altLang="ko-KR" smtClean="0"/>
              <a:t>네이티브앱</a:t>
            </a:r>
            <a:r>
              <a:rPr lang="en-US" altLang="ko-KR" smtClean="0"/>
              <a:t> -</a:t>
            </a:r>
            <a:r>
              <a:rPr lang="ko-KR" altLang="ko-KR" smtClean="0"/>
              <a:t> 컴파일을 통해 실행 가능한 이진 코드로 생성</a:t>
            </a:r>
            <a:endParaRPr lang="en-US" altLang="ko-KR" smtClean="0"/>
          </a:p>
          <a:p>
            <a:pPr lvl="1"/>
            <a:r>
              <a:rPr lang="ko-KR" altLang="ko-KR" smtClean="0"/>
              <a:t>웹앱</a:t>
            </a:r>
            <a:r>
              <a:rPr lang="en-US" altLang="ko-KR" smtClean="0"/>
              <a:t> -</a:t>
            </a:r>
            <a:r>
              <a:rPr lang="ko-KR" altLang="ko-KR" smtClean="0"/>
              <a:t> 텍스트와 미디어 파일로 구성</a:t>
            </a:r>
            <a:r>
              <a:rPr lang="en-US" altLang="ko-KR" smtClean="0"/>
              <a:t>,</a:t>
            </a:r>
            <a:r>
              <a:rPr lang="ko-KR" altLang="ko-KR" smtClean="0"/>
              <a:t> 배포가 쉽도록 압축 파일로 </a:t>
            </a:r>
            <a:r>
              <a:rPr lang="ko-KR" altLang="en-US" smtClean="0"/>
              <a:t>생성</a:t>
            </a:r>
            <a:endParaRPr lang="ko-KR" altLang="ko-KR" smtClean="0"/>
          </a:p>
          <a:p>
            <a:pPr lvl="1"/>
            <a:r>
              <a:rPr lang="ko-KR" altLang="ko-KR" smtClean="0"/>
              <a:t>하이브리드앱</a:t>
            </a:r>
            <a:r>
              <a:rPr lang="en-US" altLang="ko-KR" smtClean="0"/>
              <a:t> - </a:t>
            </a:r>
            <a:r>
              <a:rPr lang="ko-KR" altLang="ko-KR" smtClean="0"/>
              <a:t>네이티브앱과 똑같이 플랫폼별로 생성된 이진 실행 파일</a:t>
            </a:r>
            <a:endParaRPr lang="en-US" altLang="ko-KR" smtClean="0"/>
          </a:p>
          <a:p>
            <a:pPr lvl="2"/>
            <a:r>
              <a:rPr lang="ko-KR" altLang="ko-KR" smtClean="0"/>
              <a:t>하이브리드 프레임워크가 모바일 장치에 접근할 수 있는 자바스크립트</a:t>
            </a:r>
            <a:r>
              <a:rPr lang="en-US" altLang="ko-KR" smtClean="0"/>
              <a:t> API</a:t>
            </a:r>
            <a:r>
              <a:rPr lang="ko-KR" altLang="ko-KR" smtClean="0"/>
              <a:t>를 제공하고 이진 코드 파일로 변환</a:t>
            </a:r>
            <a:endParaRPr lang="en-US" altLang="ko-KR" smtClean="0"/>
          </a:p>
          <a:p>
            <a:pPr lvl="2"/>
            <a:r>
              <a:rPr lang="ko-KR" altLang="ko-KR" smtClean="0"/>
              <a:t>자바스크립트 등의 텍스트와 미디어 파일이 합쳐진 패키지화된 웹 애플리케이션</a:t>
            </a:r>
            <a:endParaRPr lang="en-US" altLang="ko-KR" smtClean="0"/>
          </a:p>
          <a:p>
            <a:pPr lvl="2"/>
            <a:r>
              <a:rPr lang="ko-KR" altLang="ko-KR" smtClean="0"/>
              <a:t>웹뷰</a:t>
            </a:r>
            <a:r>
              <a:rPr lang="en-US" altLang="ko-KR" smtClean="0"/>
              <a:t>(WebView) :</a:t>
            </a:r>
            <a:r>
              <a:rPr lang="ko-KR" altLang="ko-KR" smtClean="0"/>
              <a:t> 화면에 웹 내용</a:t>
            </a:r>
            <a:r>
              <a:rPr lang="en-US" altLang="ko-KR" smtClean="0"/>
              <a:t>(HTML5 </a:t>
            </a:r>
            <a:r>
              <a:rPr lang="ko-KR" altLang="ko-KR" smtClean="0"/>
              <a:t>문서</a:t>
            </a:r>
            <a:r>
              <a:rPr lang="en-US" altLang="ko-KR" smtClean="0"/>
              <a:t>)</a:t>
            </a:r>
            <a:r>
              <a:rPr lang="ko-KR" altLang="ko-KR" smtClean="0"/>
              <a:t>을 표시하기 위한 앱의 구성 요소</a:t>
            </a:r>
            <a:r>
              <a:rPr lang="en-US" altLang="ko-KR" smtClean="0"/>
              <a:t> </a:t>
            </a:r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2403" y="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하이브리드앱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7409" name="Picture 1" descr="L:\저술개정판_원고\저술2차_최종본(20161223)\그림(수정본)\ch13\_13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624" y="4005064"/>
            <a:ext cx="5761771" cy="237767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b="1" smtClean="0"/>
              <a:t>1.2 </a:t>
            </a:r>
            <a:r>
              <a:rPr lang="ko-KR" altLang="ko-KR" b="1" smtClean="0"/>
              <a:t>하이브리드 프레임워크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특성</a:t>
            </a:r>
          </a:p>
          <a:p>
            <a:pPr lvl="1"/>
            <a:r>
              <a:rPr lang="en-US" altLang="ko-KR" smtClean="0"/>
              <a:t> </a:t>
            </a:r>
            <a:r>
              <a:rPr lang="ko-KR" altLang="ko-KR" smtClean="0"/>
              <a:t>원소스 멀티플랫폼</a:t>
            </a:r>
            <a:r>
              <a:rPr lang="en-US" altLang="ko-KR" smtClean="0"/>
              <a:t>(one-source multi-platform) </a:t>
            </a:r>
            <a:r>
              <a:rPr lang="ko-KR" altLang="ko-KR" smtClean="0"/>
              <a:t>앱 개발 방식을 지원</a:t>
            </a:r>
          </a:p>
          <a:p>
            <a:pPr lvl="2"/>
            <a:r>
              <a:rPr lang="ko-KR" altLang="ko-KR" smtClean="0"/>
              <a:t>하나의 코드를 다양한 모바일 플랫폼에 맞는 여러 네이티브앱으로 패키징하여 등록과 배포</a:t>
            </a:r>
            <a:r>
              <a:rPr lang="en-US" altLang="ko-KR" smtClean="0"/>
              <a:t> </a:t>
            </a:r>
            <a:r>
              <a:rPr lang="ko-KR" altLang="en-US" smtClean="0"/>
              <a:t>지원</a:t>
            </a:r>
            <a:endParaRPr lang="ko-KR" altLang="ko-KR" smtClean="0"/>
          </a:p>
          <a:p>
            <a:pPr lvl="1"/>
            <a:r>
              <a:rPr lang="ko-KR" altLang="ko-KR" smtClean="0"/>
              <a:t>크로스플랫폼</a:t>
            </a:r>
            <a:r>
              <a:rPr lang="en-US" altLang="ko-KR" smtClean="0"/>
              <a:t>(cross-platform) </a:t>
            </a:r>
            <a:r>
              <a:rPr lang="ko-KR" altLang="ko-KR" smtClean="0"/>
              <a:t>앱 개발 방식을 지원</a:t>
            </a:r>
          </a:p>
          <a:p>
            <a:pPr lvl="2"/>
            <a:r>
              <a:rPr lang="ko-KR" altLang="ko-KR" smtClean="0"/>
              <a:t>다양한 플랫폼과 개발 언어를 모르더라도 표준 웹 기술만으로 앱을 개발할 수 있고 애플의 앱스토어나 안드로이드의 플레이스토어에 등록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atinLnBrk="0"/>
            <a:endParaRPr lang="en-US" altLang="ko-KR" smtClean="0"/>
          </a:p>
          <a:p>
            <a:pPr latinLnBrk="0"/>
            <a:r>
              <a:rPr lang="ko-KR" altLang="ko-KR" smtClean="0"/>
              <a:t>하이브리드 앱을 만들면 유용한 경우</a:t>
            </a:r>
          </a:p>
          <a:p>
            <a:pPr lvl="1" latinLnBrk="0"/>
            <a:r>
              <a:rPr lang="ko-KR" altLang="ko-KR" smtClean="0"/>
              <a:t>표준 웹 기술로 독립적으로 실행 가능한 앱을 만들고자 할 경우</a:t>
            </a:r>
          </a:p>
          <a:p>
            <a:pPr lvl="1" latinLnBrk="0"/>
            <a:r>
              <a:rPr lang="ko-KR" altLang="ko-KR" smtClean="0"/>
              <a:t>모바일 장치를 활용하는 앱을 만들고자 할 경우</a:t>
            </a:r>
          </a:p>
          <a:p>
            <a:pPr lvl="1" latinLnBrk="0"/>
            <a:r>
              <a:rPr lang="ko-KR" altLang="ko-KR" smtClean="0"/>
              <a:t>다양한 플랫폼에 동작하는 크로스플랫폼 앱을 쉽게 만들고자 할 경우</a:t>
            </a:r>
          </a:p>
          <a:p>
            <a:pPr lvl="1" latinLnBrk="0"/>
            <a:r>
              <a:rPr lang="ko-KR" altLang="ko-KR" smtClean="0"/>
              <a:t>마켓에 등록하여 배포하고자 할 경우</a:t>
            </a:r>
          </a:p>
          <a:p>
            <a:pPr lvl="1" latinLnBrk="0"/>
            <a:r>
              <a:rPr lang="ko-KR" altLang="ko-KR" smtClean="0"/>
              <a:t>내용이 빈번하게 갱신되는 앱을 만들고자 할 경우</a:t>
            </a:r>
          </a:p>
          <a:p>
            <a:pPr lvl="1"/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152403" y="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하이브리드앱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하이브리드 프레임워크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하이브리드 플랫폼 종류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556792"/>
          <a:ext cx="7704856" cy="2520280"/>
        </p:xfrm>
        <a:graphic>
          <a:graphicData uri="http://schemas.openxmlformats.org/drawingml/2006/table">
            <a:tbl>
              <a:tblPr/>
              <a:tblGrid>
                <a:gridCol w="2146346"/>
                <a:gridCol w="5558510"/>
              </a:tblGrid>
              <a:tr h="31683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플랫폼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97930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alt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코르도바</a:t>
                      </a:r>
                      <a:r>
                        <a:rPr lang="en-US" altLang="ko-KR" sz="1400" kern="0" smtClean="0">
                          <a:latin typeface="맑은 고딕"/>
                          <a:ea typeface="맑은 고딕"/>
                          <a:cs typeface="Times New Roman"/>
                        </a:rPr>
                        <a:t>(Cordova)/</a:t>
                      </a: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 smtClean="0">
                          <a:latin typeface="맑은 고딕"/>
                          <a:ea typeface="맑은 고딕"/>
                          <a:cs typeface="Times New Roman"/>
                        </a:rPr>
                        <a:t>폰갭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(PhoneGap)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대표적인 공개 소스 하이브리드 플랫폼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다양한 플랫폼 지원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장치 제어용 자바스크립트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제공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제이쿼리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센차터치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UI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프레임워크를 주로 사용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48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티타늄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(Titanium)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프로그래밍에 친숙한 사용자들이 많이 사용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자바스크립트 언어 중심의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UI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와 코드 개발 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자바스크립트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API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앱스프레소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(Appspresso)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국내에서 개발한 자바스크립트 기반 언어 방식 플랫폼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실행 속도가 느림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86066" y="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하이브리드앱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en-US" b="1" smtClean="0"/>
              <a:t>코르도바와 </a:t>
            </a:r>
            <a:r>
              <a:rPr lang="ko-KR" altLang="ko-KR" b="1" smtClean="0"/>
              <a:t>폰갭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폰갭</a:t>
            </a:r>
            <a:endParaRPr lang="en-US" altLang="ko-KR" smtClean="0"/>
          </a:p>
          <a:p>
            <a:pPr lvl="1"/>
            <a:r>
              <a:rPr lang="ko-KR" altLang="ko-KR" smtClean="0"/>
              <a:t>이름은 </a:t>
            </a:r>
            <a:r>
              <a:rPr lang="en-US" altLang="ko-KR" smtClean="0"/>
              <a:t>'phone'</a:t>
            </a:r>
            <a:r>
              <a:rPr lang="ko-KR" altLang="ko-KR" smtClean="0"/>
              <a:t>과 </a:t>
            </a:r>
            <a:r>
              <a:rPr lang="en-US" altLang="ko-KR" smtClean="0"/>
              <a:t>'gap'</a:t>
            </a:r>
            <a:r>
              <a:rPr lang="ko-KR" altLang="ko-KR" smtClean="0"/>
              <a:t>의 합성어</a:t>
            </a:r>
            <a:r>
              <a:rPr lang="en-US" altLang="ko-KR" smtClean="0"/>
              <a:t>(</a:t>
            </a:r>
            <a:r>
              <a:rPr lang="ko-KR" altLang="ko-KR" smtClean="0"/>
              <a:t>다양한 모바일 플랫폼의 차이를 해결한다는 의미</a:t>
            </a:r>
            <a:r>
              <a:rPr lang="en-US" altLang="ko-KR" smtClean="0"/>
              <a:t>)</a:t>
            </a:r>
          </a:p>
          <a:p>
            <a:pPr lvl="1"/>
            <a:r>
              <a:rPr lang="ko-KR" altLang="ko-KR" smtClean="0"/>
              <a:t>여러 플랫폼의</a:t>
            </a:r>
            <a:r>
              <a:rPr lang="en-US" altLang="ko-KR" smtClean="0"/>
              <a:t> SDK</a:t>
            </a:r>
            <a:r>
              <a:rPr lang="ko-KR" altLang="ko-KR" smtClean="0"/>
              <a:t>를 통합하여 하나의</a:t>
            </a:r>
            <a:r>
              <a:rPr lang="en-US" altLang="ko-KR" smtClean="0"/>
              <a:t> SDK</a:t>
            </a:r>
            <a:r>
              <a:rPr lang="ko-KR" altLang="ko-KR" smtClean="0"/>
              <a:t>로 개발하도록 </a:t>
            </a:r>
            <a:r>
              <a:rPr lang="ko-KR" altLang="en-US" smtClean="0"/>
              <a:t>지원 </a:t>
            </a:r>
            <a:r>
              <a:rPr lang="en-US" altLang="ko-KR" smtClean="0"/>
              <a:t>-&gt;</a:t>
            </a:r>
            <a:r>
              <a:rPr lang="ko-KR" altLang="ko-KR" smtClean="0"/>
              <a:t> 크로스플랫폼</a:t>
            </a:r>
            <a:endParaRPr lang="en-US" altLang="ko-KR" smtClean="0"/>
          </a:p>
          <a:p>
            <a:pPr lvl="1"/>
            <a:r>
              <a:rPr lang="ko-KR" altLang="ko-KR" smtClean="0"/>
              <a:t>공개 소스인 폰갭은 </a:t>
            </a:r>
            <a:r>
              <a:rPr lang="en-US" altLang="ko-KR" smtClean="0"/>
              <a:t>iOS, </a:t>
            </a:r>
            <a:r>
              <a:rPr lang="ko-KR" altLang="ko-KR" smtClean="0"/>
              <a:t>안드로이드</a:t>
            </a:r>
            <a:r>
              <a:rPr lang="en-US" altLang="ko-KR" smtClean="0"/>
              <a:t>, </a:t>
            </a:r>
            <a:r>
              <a:rPr lang="ko-KR" altLang="ko-KR" smtClean="0"/>
              <a:t>블랙베리</a:t>
            </a:r>
            <a:r>
              <a:rPr lang="en-US" altLang="ko-KR" smtClean="0"/>
              <a:t>, WebOS, </a:t>
            </a:r>
            <a:r>
              <a:rPr lang="ko-KR" altLang="ko-KR" smtClean="0"/>
              <a:t>윈도폰</a:t>
            </a:r>
            <a:r>
              <a:rPr lang="en-US" altLang="ko-KR" smtClean="0"/>
              <a:t>7, </a:t>
            </a:r>
            <a:r>
              <a:rPr lang="ko-KR" altLang="ko-KR" smtClean="0"/>
              <a:t>심비안</a:t>
            </a:r>
            <a:r>
              <a:rPr lang="en-US" altLang="ko-KR" smtClean="0"/>
              <a:t>, </a:t>
            </a:r>
            <a:r>
              <a:rPr lang="ko-KR" altLang="ko-KR" smtClean="0"/>
              <a:t>바다 등의 스마트폰 플랫폼을 지원하는 유일한 프레임워크</a:t>
            </a:r>
            <a:endParaRPr lang="en-US" altLang="ko-KR" smtClean="0"/>
          </a:p>
          <a:p>
            <a:pPr latinLnBrk="0"/>
            <a:r>
              <a:rPr lang="ko-KR" altLang="en-US" smtClean="0"/>
              <a:t>코르도바</a:t>
            </a:r>
            <a:endParaRPr lang="en-US" altLang="ko-KR" smtClean="0"/>
          </a:p>
          <a:p>
            <a:pPr lvl="1"/>
            <a:r>
              <a:rPr lang="ko-KR" altLang="ko-KR" smtClean="0"/>
              <a:t>어도브사에 인수되어 버전 </a:t>
            </a:r>
            <a:r>
              <a:rPr lang="en-US" altLang="ko-KR" smtClean="0"/>
              <a:t>1.5.0</a:t>
            </a:r>
            <a:r>
              <a:rPr lang="ko-KR" altLang="ko-KR" smtClean="0"/>
              <a:t>부터는 </a:t>
            </a:r>
            <a:r>
              <a:rPr lang="en-US" altLang="ko-KR" smtClean="0"/>
              <a:t>'</a:t>
            </a:r>
            <a:r>
              <a:rPr lang="ko-KR" altLang="ko-KR" smtClean="0"/>
              <a:t>코르도바</a:t>
            </a:r>
            <a:r>
              <a:rPr lang="en-US" altLang="ko-KR" smtClean="0"/>
              <a:t>'(Cordova)</a:t>
            </a:r>
            <a:r>
              <a:rPr lang="ko-KR" altLang="ko-KR" smtClean="0"/>
              <a:t>로 이름이 변경</a:t>
            </a:r>
            <a:r>
              <a:rPr lang="en-US" altLang="ko-KR" smtClean="0"/>
              <a:t>(</a:t>
            </a:r>
            <a:r>
              <a:rPr lang="ko-KR" altLang="ko-KR" smtClean="0"/>
              <a:t>자바 스크립트 파일 명칭도 변경</a:t>
            </a:r>
            <a:r>
              <a:rPr lang="en-US" altLang="ko-KR" smtClean="0"/>
              <a:t>) </a:t>
            </a:r>
            <a:r>
              <a:rPr lang="ko-KR" altLang="ko-KR" smtClean="0"/>
              <a:t>상업용 솔루션 이름은 폰갭을 그대로 사용</a:t>
            </a:r>
          </a:p>
          <a:p>
            <a:pPr lvl="1"/>
            <a:r>
              <a:rPr lang="en-US" altLang="ko-KR" smtClean="0"/>
              <a:t>‘</a:t>
            </a:r>
            <a:r>
              <a:rPr lang="ko-KR" altLang="ko-KR" smtClean="0"/>
              <a:t>통합 변환기</a:t>
            </a:r>
            <a:r>
              <a:rPr lang="en-US" altLang="ko-KR" smtClean="0"/>
              <a:t>’ </a:t>
            </a:r>
            <a:r>
              <a:rPr lang="ko-KR" altLang="ko-KR" smtClean="0"/>
              <a:t>역할을 수행</a:t>
            </a:r>
            <a:endParaRPr lang="en-US" altLang="ko-KR" smtClean="0"/>
          </a:p>
          <a:p>
            <a:pPr lvl="2"/>
            <a:r>
              <a:rPr lang="en-US" altLang="ko-KR" smtClean="0"/>
              <a:t>HTML5</a:t>
            </a:r>
            <a:r>
              <a:rPr lang="ko-KR" altLang="ko-KR" smtClean="0"/>
              <a:t>와 </a:t>
            </a:r>
            <a:r>
              <a:rPr lang="en-US" altLang="ko-KR" smtClean="0"/>
              <a:t>CSS3, </a:t>
            </a:r>
            <a:r>
              <a:rPr lang="ko-KR" altLang="ko-KR" smtClean="0"/>
              <a:t>제이쿼리</a:t>
            </a:r>
            <a:r>
              <a:rPr lang="en-US" altLang="ko-KR" smtClean="0"/>
              <a:t>, </a:t>
            </a:r>
            <a:r>
              <a:rPr lang="ko-KR" altLang="ko-KR" smtClean="0"/>
              <a:t>자바스크립트</a:t>
            </a:r>
            <a:r>
              <a:rPr lang="en-US" altLang="ko-KR" smtClean="0"/>
              <a:t>(</a:t>
            </a:r>
            <a:r>
              <a:rPr lang="ko-KR" altLang="en-US" smtClean="0"/>
              <a:t>코르도바</a:t>
            </a:r>
            <a:r>
              <a:rPr lang="en-US" altLang="ko-KR" smtClean="0"/>
              <a:t> API)</a:t>
            </a:r>
            <a:r>
              <a:rPr lang="ko-KR" altLang="ko-KR" smtClean="0"/>
              <a:t>로 작성된 하나의 소스 코드를 각각의 스마트폰 플랫폼에 맞는 언어로 변환하여 앱을 생성</a:t>
            </a:r>
            <a:endParaRPr lang="en-US" altLang="ko-KR" smtClean="0"/>
          </a:p>
          <a:p>
            <a:pPr latinLnBrk="0"/>
            <a:r>
              <a:rPr lang="ko-KR" altLang="ko-KR" smtClean="0"/>
              <a:t>웹킷</a:t>
            </a:r>
            <a:r>
              <a:rPr lang="en-US" altLang="ko-KR" smtClean="0"/>
              <a:t>(WebKit)</a:t>
            </a:r>
            <a:r>
              <a:rPr lang="ko-KR" altLang="ko-KR" smtClean="0"/>
              <a:t> 엔진</a:t>
            </a:r>
            <a:endParaRPr lang="ko-KR" altLang="ko-KR" sz="1600" smtClean="0"/>
          </a:p>
          <a:p>
            <a:pPr lvl="1"/>
            <a:r>
              <a:rPr lang="ko-KR" altLang="en-US" smtClean="0"/>
              <a:t>코르도바</a:t>
            </a:r>
            <a:r>
              <a:rPr lang="ko-KR" altLang="ko-KR" smtClean="0"/>
              <a:t> 프레임워크는 웹 콘텐츠를 볼 수 있는 웹뷰</a:t>
            </a:r>
            <a:r>
              <a:rPr lang="en-US" altLang="ko-KR" smtClean="0"/>
              <a:t>(WebView) </a:t>
            </a:r>
            <a:r>
              <a:rPr lang="ko-KR" altLang="ko-KR" smtClean="0"/>
              <a:t>컴포넌트를 포함하는데 이는 웹킷 엔진을 사용하여 구현</a:t>
            </a:r>
            <a:endParaRPr lang="en-US" altLang="ko-KR" smtClean="0"/>
          </a:p>
          <a:p>
            <a:pPr lvl="1"/>
            <a:r>
              <a:rPr lang="ko-KR" altLang="ko-KR" smtClean="0"/>
              <a:t>웹 콘텐츠를 웹 브라우저에 해석하여 표현해주는 공개소스 프레임워크</a:t>
            </a:r>
            <a:endParaRPr lang="en-US" altLang="ko-KR" smtClean="0"/>
          </a:p>
          <a:p>
            <a:pPr lvl="1"/>
            <a:r>
              <a:rPr lang="ko-KR" altLang="ko-KR" smtClean="0"/>
              <a:t>사파리</a:t>
            </a:r>
            <a:r>
              <a:rPr lang="en-US" altLang="ko-KR" smtClean="0"/>
              <a:t>, </a:t>
            </a:r>
            <a:r>
              <a:rPr lang="ko-KR" altLang="ko-KR" smtClean="0"/>
              <a:t>크롬 등 많은 웹 브라우저의 기본 엔진으로 사용</a:t>
            </a:r>
            <a:endParaRPr lang="en-US" altLang="ko-KR" smtClean="0"/>
          </a:p>
          <a:p>
            <a:pPr lvl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418502" y="0"/>
            <a:ext cx="14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코르도바와 폰갭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smtClean="0"/>
              <a:t>코르도바</a:t>
            </a:r>
            <a:r>
              <a:rPr lang="ko-KR" altLang="ko-KR" smtClean="0"/>
              <a:t> 프레임워크</a:t>
            </a:r>
          </a:p>
          <a:p>
            <a:pPr lvl="1"/>
            <a:r>
              <a:rPr lang="en-US" altLang="ko-KR" smtClean="0"/>
              <a:t>cordova-1.x.x.js </a:t>
            </a:r>
            <a:r>
              <a:rPr lang="ko-KR" altLang="ko-KR" smtClean="0"/>
              <a:t>자바스크립트 라이브러리와 </a:t>
            </a:r>
            <a:r>
              <a:rPr lang="en-US" altLang="ko-KR" smtClean="0"/>
              <a:t>cordova-1.x.x.jar(x.x</a:t>
            </a:r>
            <a:r>
              <a:rPr lang="ko-KR" altLang="ko-KR" smtClean="0"/>
              <a:t>는 버전</a:t>
            </a:r>
            <a:r>
              <a:rPr lang="en-US" altLang="ko-KR" smtClean="0"/>
              <a:t>) </a:t>
            </a:r>
            <a:r>
              <a:rPr lang="ko-KR" altLang="ko-KR" smtClean="0"/>
              <a:t>네이티브 라이브러리로 구성</a:t>
            </a:r>
            <a:r>
              <a:rPr lang="en-US" altLang="ko-KR" smtClean="0"/>
              <a:t>(</a:t>
            </a:r>
            <a:r>
              <a:rPr lang="ko-KR" altLang="ko-KR" smtClean="0"/>
              <a:t>자바스크립트 엔진과 네이티브 엔진을 구성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코르도바</a:t>
            </a:r>
            <a:r>
              <a:rPr lang="ko-KR" altLang="ko-KR" smtClean="0"/>
              <a:t> 하이브리드 앱 구성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18502" y="0"/>
            <a:ext cx="14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코르도바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p.483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1026" name="Picture 2" descr="F:\저술개정판_원고\저술2차_최종본(20161223)\그림(수정본)\ch13\_13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664" y="2420888"/>
            <a:ext cx="4879702" cy="423113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1767</Words>
  <Application>Microsoft Office PowerPoint</Application>
  <PresentationFormat>A4 용지(210x297mm)</PresentationFormat>
  <Paragraphs>281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TrendMicroTemplate_ext</vt:lpstr>
      <vt:lpstr>슬라이드 1</vt:lpstr>
      <vt:lpstr>슬라이드 2</vt:lpstr>
      <vt:lpstr>1.1 하이브리드앱 </vt:lpstr>
      <vt:lpstr>네이티브앱과 하이브리드앱 개발 방식 비교</vt:lpstr>
      <vt:lpstr>하이브리드 개발 유형</vt:lpstr>
      <vt:lpstr>1.2 하이브리드 프레임워크</vt:lpstr>
      <vt:lpstr>하이브리드 프레임워크</vt:lpstr>
      <vt:lpstr>2.1 코르도바와 폰갭(1)</vt:lpstr>
      <vt:lpstr>코르도바와 폰갭(2)</vt:lpstr>
      <vt:lpstr>2.2 코르도바 개발 절차</vt:lpstr>
      <vt:lpstr>3.1 개발 방식의 변화(1)</vt:lpstr>
      <vt:lpstr>개발 방식의 변화(2)</vt:lpstr>
      <vt:lpstr>폰갭과 코르도바의 차이점</vt:lpstr>
      <vt:lpstr>3.2 안드로이드 개발 환경 구축</vt:lpstr>
      <vt:lpstr>3.3 코르도바 프로젝트 개발 환경 구축</vt:lpstr>
      <vt:lpstr>4.1 코르도바 기본 프로젝트 생성하기(1)</vt:lpstr>
      <vt:lpstr>4.1 코르도바 기본 프로젝트 생성하기(1)</vt:lpstr>
      <vt:lpstr>4.2 코르도바 패키징(1)</vt:lpstr>
      <vt:lpstr>코르도바 패키징(2)</vt:lpstr>
      <vt:lpstr>4.3 안드로이드 플랫폼 추가</vt:lpstr>
      <vt:lpstr>4.4 코르도바 프로젝트 실행하기(1)</vt:lpstr>
      <vt:lpstr>코르도바 프로젝트 실행하기(2)</vt:lpstr>
      <vt:lpstr>코르도바 프로젝트 실행하기(3)</vt:lpstr>
      <vt:lpstr>코르도바 프로젝트 실행하기(4)</vt:lpstr>
    </vt:vector>
  </TitlesOfParts>
  <Manager>syhong</Manager>
  <Company>한빛미디어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Registered User</cp:lastModifiedBy>
  <cp:revision>286</cp:revision>
  <dcterms:created xsi:type="dcterms:W3CDTF">2003-11-10T10:03:08Z</dcterms:created>
  <dcterms:modified xsi:type="dcterms:W3CDTF">2017-02-02T13:06:31Z</dcterms:modified>
</cp:coreProperties>
</file>