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401" r:id="rId21"/>
    <p:sldId id="398" r:id="rId22"/>
    <p:sldId id="396" r:id="rId23"/>
    <p:sldId id="402" r:id="rId24"/>
    <p:sldId id="397" r:id="rId25"/>
    <p:sldId id="383" r:id="rId26"/>
    <p:sldId id="384" r:id="rId27"/>
    <p:sldId id="385" r:id="rId28"/>
    <p:sldId id="386" r:id="rId29"/>
    <p:sldId id="387" r:id="rId30"/>
    <p:sldId id="403" r:id="rId31"/>
    <p:sldId id="404" r:id="rId32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코르도바 </a:t>
            </a:r>
            <a:r>
              <a:rPr lang="en-US" altLang="ko-KR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API</a:t>
            </a:r>
            <a:r>
              <a:rPr lang="ko-KR" altLang="en-US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를 활용한 앱 만들기 </a:t>
            </a:r>
            <a:r>
              <a:rPr lang="en-US" altLang="ko-KR" sz="36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I</a:t>
            </a:r>
            <a:endParaRPr lang="ko-KR" altLang="en-US" sz="36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14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2.6 </a:t>
            </a:r>
            <a:r>
              <a:rPr lang="ko-KR" altLang="ko-KR" b="1" smtClean="0"/>
              <a:t>네트워크 연결 정보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14-6] deviceApp</a:t>
            </a:r>
            <a:r>
              <a:rPr lang="ko-KR" altLang="ko-KR" smtClean="0"/>
              <a:t>의 단말기 정보 확인</a:t>
            </a:r>
            <a:r>
              <a:rPr lang="en-US" altLang="ko-KR" smtClean="0"/>
              <a:t>(</a:t>
            </a:r>
            <a:r>
              <a:rPr lang="ko-KR" altLang="ko-KR" smtClean="0"/>
              <a:t>네트워크 상태 알아내기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코르도바</a:t>
            </a:r>
            <a:r>
              <a:rPr lang="ko-KR" altLang="ko-KR" smtClean="0"/>
              <a:t> 이벤트 유형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2276872"/>
          <a:ext cx="4968551" cy="2120962"/>
        </p:xfrm>
        <a:graphic>
          <a:graphicData uri="http://schemas.openxmlformats.org/drawingml/2006/table">
            <a:tbl>
              <a:tblPr/>
              <a:tblGrid>
                <a:gridCol w="1656184"/>
                <a:gridCol w="3312367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이벤트 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이벤트 유형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장치 초기화 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deviceready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앱 상태 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pause, resume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네트워크 상태 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online, offline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버튼 동작 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backbutton, menubutton, searchbutton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58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배터리 관련 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batterylow, batterycritical, batterystatus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76536" y="4725144"/>
          <a:ext cx="6264696" cy="1382997"/>
        </p:xfrm>
        <a:graphic>
          <a:graphicData uri="http://schemas.openxmlformats.org/drawingml/2006/table">
            <a:tbl>
              <a:tblPr/>
              <a:tblGrid>
                <a:gridCol w="3131997"/>
                <a:gridCol w="3132699"/>
              </a:tblGrid>
              <a:tr h="350487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14-7]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네트워크 정보 얻어오기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017665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네트워크 연결 상태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getConnection()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var status = navigator.network.connection.type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네트워크 연결 상태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status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7410" name="Picture 2" descr="L:\저술개정판_원고\저술2차_최종본(20161223)\그림(수정본)\ch14\_14.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264" y="1556792"/>
            <a:ext cx="2028116" cy="33774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2.7 </a:t>
            </a:r>
            <a:r>
              <a:rPr lang="ko-KR" altLang="ko-KR" b="1" smtClean="0"/>
              <a:t>위치 정보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14-7] deviceApp</a:t>
            </a:r>
            <a:r>
              <a:rPr lang="ko-KR" altLang="ko-KR" smtClean="0"/>
              <a:t>의 단말기 정보 확인</a:t>
            </a:r>
            <a:r>
              <a:rPr lang="en-US" altLang="ko-KR" smtClean="0"/>
              <a:t>(</a:t>
            </a:r>
            <a:r>
              <a:rPr lang="ko-KR" altLang="ko-KR" smtClean="0"/>
              <a:t>현재 위치 알아내기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14-3] getCurrentPosition() </a:t>
            </a:r>
            <a:r>
              <a:rPr lang="ko-KR" altLang="ko-KR" smtClean="0"/>
              <a:t>메소드의 세 번째 인자</a:t>
            </a:r>
            <a:r>
              <a:rPr lang="en-US" altLang="ko-KR" smtClean="0"/>
              <a:t>, </a:t>
            </a:r>
            <a:r>
              <a:rPr lang="ko-KR" altLang="ko-KR" smtClean="0"/>
              <a:t>선택사항</a:t>
            </a:r>
            <a:r>
              <a:rPr lang="en-US" altLang="ko-KR" smtClean="0"/>
              <a:t>(options)</a:t>
            </a:r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656856" y="1412776"/>
          <a:ext cx="6048672" cy="3240360"/>
        </p:xfrm>
        <a:graphic>
          <a:graphicData uri="http://schemas.openxmlformats.org/drawingml/2006/table">
            <a:tbl>
              <a:tblPr/>
              <a:tblGrid>
                <a:gridCol w="3023997"/>
                <a:gridCol w="3024675"/>
              </a:tblGrid>
              <a:tr h="298034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14-8]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위치 정보 얻어오기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42326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현재 위치 정보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getLocation()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$('#resultArea').html('&lt;p&gt;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위치 정보 탐색중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...&lt;/p&gt;');          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navigator.geolocation.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getCurrentPosition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function(Position)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위도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Position.coords.latitude + '&lt;/p&gt;'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            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경도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Position.coords.longitude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},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function(posError)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위치정보 오류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: (' + posError.code + ') ' + posError.message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},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 { maximumAge: 3000, timeout: 50000, enableHighAccuracy: true }          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4528" y="5157193"/>
          <a:ext cx="6984776" cy="1296142"/>
        </p:xfrm>
        <a:graphic>
          <a:graphicData uri="http://schemas.openxmlformats.org/drawingml/2006/table">
            <a:tbl>
              <a:tblPr/>
              <a:tblGrid>
                <a:gridCol w="2055482"/>
                <a:gridCol w="4929294"/>
              </a:tblGrid>
              <a:tr h="2552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507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maximumAge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실제 위치 정보를 대신할 이전 캐시 정보의 최대 유효 지속 시간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timeout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콜백 함수 호출되기까지의 최대 대기시간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enableHighAccuracy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앱 정밀값 측정 여부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(true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설정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frequency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위치 정보 측정 주기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6385" name="Picture 1" descr="L:\저술개정판_원고\저술2차_최종본(20161223)\그림(수정본)\ch14\_14.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81" y="1700808"/>
            <a:ext cx="3469867" cy="275031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2.8 </a:t>
            </a:r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 프로젝트 생성하기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8230" y="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412776"/>
            <a:ext cx="670524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L:\저술개정판_원고\저술2차_최종본(20161223)\그림(수정본)\ch14\_14.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2276872"/>
            <a:ext cx="6273020" cy="4447820"/>
          </a:xfrm>
          <a:prstGeom prst="rect">
            <a:avLst/>
          </a:prstGeom>
          <a:noFill/>
        </p:spPr>
      </p:pic>
      <p:pic>
        <p:nvPicPr>
          <p:cNvPr id="1027" name="Picture 3" descr="L:\저술개정판_원고\저술2차_최종본(20161223)\그림(수정본)\ch14\_14.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8784" y="2204864"/>
            <a:ext cx="6467475" cy="1790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패키징</a:t>
            </a:r>
          </a:p>
          <a:p>
            <a:pPr lvl="1"/>
            <a:r>
              <a:rPr lang="ko-KR" altLang="en-US" smtClean="0"/>
              <a:t>앱 소스 파일 작성</a:t>
            </a:r>
            <a:r>
              <a:rPr lang="en-US" altLang="ko-KR" smtClean="0"/>
              <a:t>(</a:t>
            </a:r>
            <a:r>
              <a:rPr lang="ko-KR" altLang="en-US" smtClean="0"/>
              <a:t>복사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“</a:t>
            </a:r>
            <a:r>
              <a:rPr lang="en-US" altLang="ko-KR" smtClean="0"/>
              <a:t>hybridProject\device\www\” </a:t>
            </a:r>
            <a:r>
              <a:rPr lang="ko-KR" altLang="en-US" smtClean="0"/>
              <a:t>폴더 밑의 기존 </a:t>
            </a:r>
            <a:r>
              <a:rPr lang="en-US" altLang="ko-KR" smtClean="0"/>
              <a:t>index.html </a:t>
            </a:r>
            <a:r>
              <a:rPr lang="ko-KR" altLang="en-US" smtClean="0"/>
              <a:t>파일을 삭제</a:t>
            </a:r>
            <a:endParaRPr lang="en-US" altLang="ko-KR" smtClean="0"/>
          </a:p>
          <a:p>
            <a:pPr lvl="2"/>
            <a:r>
              <a:rPr lang="en-US" altLang="ko-KR" smtClean="0"/>
              <a:t>[</a:t>
            </a:r>
            <a:r>
              <a:rPr lang="ko-KR" altLang="en-US" smtClean="0"/>
              <a:t>실습</a:t>
            </a:r>
            <a:r>
              <a:rPr lang="en-US" altLang="ko-KR" smtClean="0"/>
              <a:t>14-1], [</a:t>
            </a:r>
            <a:r>
              <a:rPr lang="ko-KR" altLang="en-US" smtClean="0"/>
              <a:t>실습</a:t>
            </a:r>
            <a:r>
              <a:rPr lang="en-US" altLang="ko-KR" smtClean="0"/>
              <a:t>14-2] </a:t>
            </a:r>
            <a:r>
              <a:rPr lang="ko-KR" altLang="en-US" smtClean="0"/>
              <a:t>참조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index.html</a:t>
            </a:r>
            <a:r>
              <a:rPr lang="ko-KR" altLang="en-US" smtClean="0"/>
              <a:t>과 </a:t>
            </a:r>
            <a:r>
              <a:rPr lang="en-US" altLang="ko-KR" smtClean="0"/>
              <a:t>myDeviceInfo.js </a:t>
            </a:r>
            <a:r>
              <a:rPr lang="ko-KR" altLang="en-US" smtClean="0"/>
              <a:t>소스 파일 작성</a:t>
            </a:r>
            <a:endParaRPr lang="en-US" altLang="ko-KR" smtClean="0"/>
          </a:p>
          <a:p>
            <a:pPr lvl="1"/>
            <a:r>
              <a:rPr lang="ko-KR" altLang="en-US" smtClean="0"/>
              <a:t>라이브러리 파일 복사</a:t>
            </a:r>
          </a:p>
          <a:p>
            <a:pPr lvl="2"/>
            <a:r>
              <a:rPr lang="ko-KR" altLang="en-US" smtClean="0"/>
              <a:t>다운로드 방식으로 제이쿼리 모바일 라이브러리를 적용하려면 프로젝트 폴더 안에 라이브러리 파일을 포함해야함</a:t>
            </a:r>
            <a:endParaRPr lang="en-US" altLang="ko-KR" smtClean="0"/>
          </a:p>
          <a:p>
            <a:pPr lvl="2"/>
            <a:r>
              <a:rPr lang="ko-KR" altLang="en-US" smtClean="0"/>
              <a:t>“</a:t>
            </a:r>
            <a:r>
              <a:rPr lang="en-US" altLang="ko-KR" smtClean="0"/>
              <a:t>hybridProject\device\www\” </a:t>
            </a:r>
            <a:r>
              <a:rPr lang="ko-KR" altLang="en-US" smtClean="0"/>
              <a:t>폴더 밑에 ‘</a:t>
            </a:r>
            <a:r>
              <a:rPr lang="en-US" altLang="ko-KR" smtClean="0"/>
              <a:t>jquery.mobile’ </a:t>
            </a:r>
            <a:r>
              <a:rPr lang="ko-KR" altLang="en-US" smtClean="0"/>
              <a:t>폴더를 생성하고 그 안에 복사</a:t>
            </a:r>
            <a:r>
              <a:rPr lang="en-US" altLang="ko-KR" smtClean="0"/>
              <a:t> </a:t>
            </a:r>
          </a:p>
          <a:p>
            <a:pPr lvl="2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L:\저술개정판_원고\저술2차_최종본(20161223)\그림(수정본)\ch14\_14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696" y="3717032"/>
            <a:ext cx="5443141" cy="30145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라이브러리 참조 선언 확인</a:t>
            </a:r>
          </a:p>
          <a:p>
            <a:pPr lvl="2"/>
            <a:r>
              <a:rPr lang="en-US" altLang="ko-KR" smtClean="0"/>
              <a:t>deviceApp </a:t>
            </a:r>
            <a:r>
              <a:rPr lang="ko-KR" altLang="en-US" smtClean="0"/>
              <a:t>프로젝트의 </a:t>
            </a:r>
            <a:r>
              <a:rPr lang="en-US" altLang="ko-KR" smtClean="0"/>
              <a:t>index.html </a:t>
            </a:r>
            <a:r>
              <a:rPr lang="ko-KR" altLang="en-US" smtClean="0"/>
              <a:t>내용에 다음 라이브러리 참조 선언이 포함되어 있는지 확인</a:t>
            </a:r>
            <a:endParaRPr lang="en-US" altLang="ko-KR" smtClean="0"/>
          </a:p>
          <a:p>
            <a:pPr lvl="3"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메타 태그 선언</a:t>
            </a:r>
          </a:p>
          <a:p>
            <a:pPr lvl="3"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제이쿼리 모바일 프레임워크 참조 선언</a:t>
            </a:r>
          </a:p>
          <a:p>
            <a:pPr lvl="3"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코르도바 프레임워크 참조 선언</a:t>
            </a:r>
          </a:p>
          <a:p>
            <a:pPr lvl="2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 descr="L:\저술개정판_원고\저술2차_최종본(20161223)\그림(수정본)\ch14\_14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712" y="2854026"/>
            <a:ext cx="5647039" cy="40039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안드로이드 플랫폼 추가</a:t>
            </a:r>
          </a:p>
          <a:p>
            <a:pPr lvl="1"/>
            <a:r>
              <a:rPr lang="ko-KR" altLang="en-US" smtClean="0"/>
              <a:t> ‘</a:t>
            </a:r>
            <a:r>
              <a:rPr lang="en-US" altLang="ko-KR" smtClean="0"/>
              <a:t>device’ </a:t>
            </a:r>
            <a:r>
              <a:rPr lang="ko-KR" altLang="en-US" smtClean="0"/>
              <a:t>코르도바 프로젝트 폴더로 이동</a:t>
            </a:r>
            <a:r>
              <a:rPr lang="en-US" altLang="ko-KR" smtClean="0"/>
              <a:t>,</a:t>
            </a:r>
            <a:r>
              <a:rPr lang="ko-KR" altLang="en-US" smtClean="0"/>
              <a:t> 안드로이드 플랫폼 파일들을 추가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700808"/>
            <a:ext cx="457614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L:\저술개정판_원고\저술2차_최종본(20161223)\그림(수정본)\ch14\_14.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504" y="2564904"/>
            <a:ext cx="6467475" cy="3771900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7256" y="1916832"/>
            <a:ext cx="2102052" cy="465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플러그인 추가하기</a:t>
            </a:r>
          </a:p>
          <a:p>
            <a:pPr lvl="1"/>
            <a:r>
              <a:rPr lang="ko-KR" altLang="en-US" smtClean="0"/>
              <a:t>플러그인</a:t>
            </a:r>
            <a:r>
              <a:rPr lang="en-US" altLang="ko-KR" smtClean="0"/>
              <a:t>(plugin) : </a:t>
            </a:r>
            <a:r>
              <a:rPr lang="ko-KR" altLang="en-US" smtClean="0"/>
              <a:t>장치 접근용 자바스크립트 인터페이스를 제공하기 위해 추가</a:t>
            </a:r>
            <a:r>
              <a:rPr lang="en-US" altLang="ko-KR" smtClean="0"/>
              <a:t>(add-on)</a:t>
            </a:r>
            <a:r>
              <a:rPr lang="ko-KR" altLang="en-US" smtClean="0"/>
              <a:t>되는 코드 패키지이다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코르도바는 플러그인을 통하여 웹 앱에서 불가능했던 모바일 장치 사용하도록 지원</a:t>
            </a:r>
            <a:endParaRPr lang="en-US" altLang="ko-KR" smtClean="0"/>
          </a:p>
          <a:p>
            <a:pPr lvl="1"/>
            <a:r>
              <a:rPr lang="ko-KR" altLang="en-US" smtClean="0"/>
              <a:t>코르도바 </a:t>
            </a:r>
            <a:r>
              <a:rPr lang="en-US" altLang="ko-KR" smtClean="0"/>
              <a:t>3.0</a:t>
            </a:r>
            <a:r>
              <a:rPr lang="ko-KR" altLang="en-US" smtClean="0"/>
              <a:t>부터는 기본 내장되던 네이티브 기능들도 모두 플러그인 형태로 제공</a:t>
            </a:r>
            <a:endParaRPr lang="en-US" altLang="ko-KR" smtClean="0"/>
          </a:p>
          <a:p>
            <a:pPr lvl="1"/>
            <a:r>
              <a:rPr lang="ko-KR" altLang="en-US" smtClean="0"/>
              <a:t>원하는 장치에 대한 제어 기능을 제공하는 플러그인을 코르도바 프로젝트에 추가해야 함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플러그인을 추가하려면 “</a:t>
            </a:r>
            <a:r>
              <a:rPr lang="en-US" altLang="ko-KR" smtClean="0"/>
              <a:t>cordova plugin” </a:t>
            </a:r>
            <a:r>
              <a:rPr lang="ko-KR" altLang="en-US" smtClean="0"/>
              <a:t>명령어를 사용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592" y="3356992"/>
            <a:ext cx="47244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플러그인 종류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1484784"/>
          <a:ext cx="7416824" cy="4913310"/>
        </p:xfrm>
        <a:graphic>
          <a:graphicData uri="http://schemas.openxmlformats.org/drawingml/2006/table">
            <a:tbl>
              <a:tblPr/>
              <a:tblGrid>
                <a:gridCol w="3708412"/>
                <a:gridCol w="3708412"/>
              </a:tblGrid>
              <a:tr h="292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플러그인 이름</a:t>
                      </a: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cordova-plugin-battery-status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배터리 상태 정보를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cordova-plugin-camera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카메라 장치 통해 촬영 및 사진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cordova-plugin-contacts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연락처 정보의 추가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검색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cordova-plugin-device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장치의 하드웨어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소프트웨어 정보를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cordova-plugin-device-motion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모션 센서의 가속도 정보를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cordova-plugin-device-orientation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나침반 센서를 통해 방향 정보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cordova-plugin-file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파일 읽기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쓰기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이동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복사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삭제 지원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cordova-plugin-geolocation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GPS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센서를 통해 위치 정보 제공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cordova-plugin-media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미디어 파일 재생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녹음 지원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cordova-plugin-media-capture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오디오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이미지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비디오 정보 일부를 캡처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녹음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녹화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cordova-plugin-network-information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네트워크의 유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무선망 연결 정보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cordova-plugin-vibration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장치의 진동을 제어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cordova-plugin-dialogs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경고창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cordova-plugin-console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로그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오류 정보 제공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device’ </a:t>
            </a:r>
            <a:r>
              <a:rPr lang="ko-KR" altLang="en-US" smtClean="0"/>
              <a:t>폰갭 프로젝트 폴더로 이동하여 코르도바 플러그인들을 추가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추가한 코르도바 플러그인 </a:t>
            </a:r>
            <a:r>
              <a:rPr lang="en-US" altLang="ko-KR" smtClean="0"/>
              <a:t>API</a:t>
            </a:r>
            <a:r>
              <a:rPr lang="ko-KR" altLang="en-US" smtClean="0"/>
              <a:t>들이 설치되었는지 확인하려면 ‘</a:t>
            </a:r>
            <a:r>
              <a:rPr lang="en-US" altLang="ko-KR" smtClean="0"/>
              <a:t>list’ </a:t>
            </a:r>
            <a:r>
              <a:rPr lang="ko-KR" altLang="en-US" smtClean="0"/>
              <a:t>옵션을 사용하여 다음 명령어를 실행</a:t>
            </a:r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1412776"/>
            <a:ext cx="571654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699" y="5013176"/>
            <a:ext cx="528744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L:\저술개정판_원고\저술2차_최종본(20161223)\그림(수정본)\ch14\_14.1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800" y="4762500"/>
            <a:ext cx="6467475" cy="2095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633520" cy="5688632"/>
          </a:xfrm>
        </p:spPr>
        <p:txBody>
          <a:bodyPr/>
          <a:lstStyle/>
          <a:p>
            <a:pPr lvl="1"/>
            <a:r>
              <a:rPr lang="ko-KR" altLang="en-US" smtClean="0"/>
              <a:t>자바 네이티브 코드 배치</a:t>
            </a:r>
            <a:endParaRPr lang="en-US" altLang="ko-KR" smtClean="0"/>
          </a:p>
          <a:p>
            <a:pPr lvl="2"/>
            <a:r>
              <a:rPr lang="ko-KR" altLang="en-US" smtClean="0"/>
              <a:t>“</a:t>
            </a:r>
            <a:r>
              <a:rPr lang="en-US" altLang="ko-KR" smtClean="0"/>
              <a:t>hybridProject\device\platforms\android\src\org\apache\cordova” </a:t>
            </a:r>
            <a:r>
              <a:rPr lang="ko-KR" altLang="en-US" smtClean="0"/>
              <a:t>폴더</a:t>
            </a:r>
            <a:endParaRPr lang="en-US" altLang="ko-KR" smtClean="0"/>
          </a:p>
          <a:p>
            <a:pPr lvl="1"/>
            <a:r>
              <a:rPr lang="ko-KR" altLang="en-US" smtClean="0"/>
              <a:t>대응되는 자바스크립트 파일 확인 </a:t>
            </a:r>
            <a:endParaRPr lang="en-US" altLang="ko-KR" smtClean="0"/>
          </a:p>
          <a:p>
            <a:pPr lvl="2"/>
            <a:r>
              <a:rPr lang="ko-KR" altLang="en-US" smtClean="0"/>
              <a:t>“</a:t>
            </a:r>
            <a:r>
              <a:rPr lang="en-US" altLang="ko-KR" smtClean="0"/>
              <a:t>hybridProject\device\platforms\android\assets\www\plugins\cordova-plugin-*******” </a:t>
            </a:r>
            <a:r>
              <a:rPr lang="ko-KR" altLang="en-US" smtClean="0"/>
              <a:t>폴더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69" name="Picture 1" descr="L:\저술개정판_원고\저술2차_최종본(20161223)\그림(수정본)\ch14\_14.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832" y="2348880"/>
            <a:ext cx="6224141" cy="42484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종류를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활용한 장치관리 하이브리드앱을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API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활용한 사진관리 하이브리드앱을 개발해본다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7323" y="1775718"/>
            <a:ext cx="2539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코르도바 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API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장치관리 하이브리드앱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사진관리 하이브리드앱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실물 단말기에서 실행</a:t>
            </a:r>
          </a:p>
          <a:p>
            <a:pPr lvl="1"/>
            <a:r>
              <a:rPr lang="ko-KR" altLang="en-US" smtClean="0"/>
              <a:t>스마트폰과 개발 중인 컴퓨터를 </a:t>
            </a:r>
            <a:r>
              <a:rPr lang="en-US" altLang="ko-KR" smtClean="0"/>
              <a:t>USB</a:t>
            </a:r>
            <a:r>
              <a:rPr lang="ko-KR" altLang="en-US" smtClean="0"/>
              <a:t>로 연결하고 </a:t>
            </a:r>
            <a:r>
              <a:rPr lang="en-US" altLang="ko-KR" smtClean="0"/>
              <a:t>[</a:t>
            </a:r>
            <a:r>
              <a:rPr lang="ko-KR" altLang="en-US" smtClean="0"/>
              <a:t>부록</a:t>
            </a:r>
            <a:r>
              <a:rPr lang="en-US" altLang="ko-KR" smtClean="0"/>
              <a:t>E-2]</a:t>
            </a:r>
            <a:r>
              <a:rPr lang="ko-KR" altLang="en-US" smtClean="0"/>
              <a:t>를 참조하여 필요한 설정을 완료한 후</a:t>
            </a:r>
            <a:r>
              <a:rPr lang="en-US" altLang="ko-KR" smtClean="0"/>
              <a:t>, </a:t>
            </a:r>
            <a:r>
              <a:rPr lang="ko-KR" altLang="en-US" smtClean="0"/>
              <a:t>다음 명령어를 실행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p.529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76536" y="2132856"/>
            <a:ext cx="5976664" cy="4328914"/>
            <a:chOff x="1115616" y="260648"/>
            <a:chExt cx="6552728" cy="497698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616" y="1484784"/>
              <a:ext cx="6448425" cy="3752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260648"/>
              <a:ext cx="6448425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이중 물결 9"/>
            <p:cNvSpPr/>
            <p:nvPr/>
          </p:nvSpPr>
          <p:spPr>
            <a:xfrm>
              <a:off x="1115616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중 물결 10"/>
            <p:cNvSpPr/>
            <p:nvPr/>
          </p:nvSpPr>
          <p:spPr>
            <a:xfrm>
              <a:off x="2051720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중 물결 11"/>
            <p:cNvSpPr/>
            <p:nvPr/>
          </p:nvSpPr>
          <p:spPr>
            <a:xfrm>
              <a:off x="2987824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중 물결 12"/>
            <p:cNvSpPr/>
            <p:nvPr/>
          </p:nvSpPr>
          <p:spPr>
            <a:xfrm>
              <a:off x="3923928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중 물결 13"/>
            <p:cNvSpPr/>
            <p:nvPr/>
          </p:nvSpPr>
          <p:spPr>
            <a:xfrm>
              <a:off x="4860032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중 물결 14"/>
            <p:cNvSpPr/>
            <p:nvPr/>
          </p:nvSpPr>
          <p:spPr>
            <a:xfrm>
              <a:off x="5796136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중 물결 15"/>
            <p:cNvSpPr/>
            <p:nvPr/>
          </p:nvSpPr>
          <p:spPr>
            <a:xfrm>
              <a:off x="6732240" y="1556792"/>
              <a:ext cx="936104" cy="288032"/>
            </a:xfrm>
            <a:prstGeom prst="double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747" name="Picture 3" descr="L:\저술개정판_원고\저술2차_최종본(20161223)\그림(수정본)\ch14\_14.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976" y="3068960"/>
            <a:ext cx="5017541" cy="20190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(10)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앱 디버깅</a:t>
            </a:r>
          </a:p>
          <a:p>
            <a:pPr lvl="1"/>
            <a:r>
              <a:rPr lang="ko-KR" altLang="en-US" smtClean="0"/>
              <a:t>개발 컴퓨터에서 크롬 브라우저를 이용하면 안드로이드 실물 단말기에서 실행중인 코르도바 앱의 오류를 원격으로 디버깅 가능</a:t>
            </a:r>
            <a:endParaRPr lang="en-US" altLang="ko-KR" smtClean="0"/>
          </a:p>
          <a:p>
            <a:pPr lvl="1"/>
            <a:r>
              <a:rPr lang="ko-KR" altLang="en-US" smtClean="0"/>
              <a:t>개발 컴퓨터의 크롬 브라우저 주소창에 </a:t>
            </a:r>
            <a:r>
              <a:rPr lang="en-US" altLang="ko-KR" smtClean="0"/>
              <a:t>"chrome://inspect" </a:t>
            </a:r>
            <a:r>
              <a:rPr lang="ko-KR" altLang="en-US" smtClean="0"/>
              <a:t>주소를 입력</a:t>
            </a:r>
            <a:endParaRPr lang="en-US" altLang="ko-KR" smtClean="0"/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4819" name="Picture 3" descr="L:\저술개정판_원고\저술2차_최종본(20161223)\그림(수정본)\ch14\_14.19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492896"/>
            <a:ext cx="6146775" cy="40522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(11)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가상 단말기에서 실행</a:t>
            </a:r>
            <a:r>
              <a:rPr lang="en-US" altLang="ko-KR" smtClean="0"/>
              <a:t>(1)</a:t>
            </a:r>
            <a:endParaRPr lang="ko-KR" altLang="en-US" smtClean="0"/>
          </a:p>
          <a:p>
            <a:pPr lvl="1"/>
            <a:r>
              <a:rPr lang="en-US" altLang="ko-KR" smtClean="0"/>
              <a:t>“C:\hybridApp\android-sdk\AVD Manager.exe” </a:t>
            </a:r>
            <a:r>
              <a:rPr lang="ko-KR" altLang="en-US" smtClean="0"/>
              <a:t>실행 파일을 더블클릭하여 안드로이드 </a:t>
            </a:r>
            <a:r>
              <a:rPr lang="en-US" altLang="ko-KR" smtClean="0"/>
              <a:t>AVD Manager</a:t>
            </a:r>
            <a:r>
              <a:rPr lang="ko-KR" altLang="en-US" smtClean="0"/>
              <a:t>를 실행하고 다음과 같이 설치된 </a:t>
            </a:r>
            <a:r>
              <a:rPr lang="en-US" altLang="ko-KR" smtClean="0"/>
              <a:t>AVD</a:t>
            </a:r>
            <a:r>
              <a:rPr lang="ko-KR" altLang="en-US" smtClean="0"/>
              <a:t>들 중 하나를 선택하여 구동</a:t>
            </a:r>
            <a:endParaRPr lang="en-US" altLang="ko-KR" smtClean="0"/>
          </a:p>
          <a:p>
            <a:pPr lvl="1"/>
            <a:r>
              <a:rPr lang="ko-KR" altLang="en-US" smtClean="0"/>
              <a:t>가상 단말기 </a:t>
            </a:r>
            <a:r>
              <a:rPr lang="en-US" altLang="ko-KR" smtClean="0"/>
              <a:t>AVD</a:t>
            </a:r>
            <a:r>
              <a:rPr lang="ko-KR" altLang="en-US" smtClean="0"/>
              <a:t>의 선정</a:t>
            </a:r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5" name="Picture 1" descr="L:\저술개정판_원고\저술2차_최종본(20161223)\그림(수정본)\ch14\_14.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2420888"/>
            <a:ext cx="5135520" cy="3672408"/>
          </a:xfrm>
          <a:prstGeom prst="rect">
            <a:avLst/>
          </a:prstGeom>
          <a:noFill/>
        </p:spPr>
      </p:pic>
      <p:pic>
        <p:nvPicPr>
          <p:cNvPr id="6146" name="Picture 2" descr="L:\저술개정판_원고\저술2차_최종본(20161223)\그림(수정본)\ch14\_14.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944" y="3933056"/>
            <a:ext cx="5023317" cy="269562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(12)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가상 단말기에서 실행</a:t>
            </a:r>
            <a:r>
              <a:rPr lang="en-US" altLang="ko-KR" smtClean="0"/>
              <a:t>(2)</a:t>
            </a:r>
            <a:endParaRPr lang="ko-KR" altLang="en-US" smtClean="0"/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2770" name="Picture 2" descr="L:\저술개정판_원고\저술2차_최종본(20161223)\그림(수정본)\ch14\_14.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556792"/>
            <a:ext cx="5668996" cy="4862140"/>
          </a:xfrm>
          <a:prstGeom prst="rect">
            <a:avLst/>
          </a:prstGeom>
          <a:noFill/>
        </p:spPr>
      </p:pic>
      <p:pic>
        <p:nvPicPr>
          <p:cNvPr id="32771" name="Picture 3" descr="L:\저술개정판_원고\저술2차_최종본(20161223)\그림(수정본)\ch14\_14.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780928"/>
            <a:ext cx="4813471" cy="258009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(13)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폰갭 디벨로퍼 앱에서 실행</a:t>
            </a:r>
          </a:p>
          <a:p>
            <a:pPr lvl="1"/>
            <a:r>
              <a:rPr lang="ko-KR" altLang="en-US" smtClean="0"/>
              <a:t>폰갭 웹서버 구동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폰갭 디벨로퍼 앱 실행</a:t>
            </a:r>
          </a:p>
          <a:p>
            <a:pPr lvl="1"/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3794" name="Picture 2" descr="L:\저술개정판_원고\저술2차_최종본(20161223)\그림(수정본)\ch14\_14.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772816"/>
            <a:ext cx="5904656" cy="1913143"/>
          </a:xfrm>
          <a:prstGeom prst="rect">
            <a:avLst/>
          </a:prstGeom>
          <a:noFill/>
        </p:spPr>
      </p:pic>
      <p:pic>
        <p:nvPicPr>
          <p:cNvPr id="33795" name="Picture 3" descr="L:\저술개정판_원고\저술2차_최종본(20161223)\그림(수정본)\ch14\_14.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2560" y="4005064"/>
            <a:ext cx="3354399" cy="2641600"/>
          </a:xfrm>
          <a:prstGeom prst="rect">
            <a:avLst/>
          </a:prstGeom>
          <a:noFill/>
        </p:spPr>
      </p:pic>
      <p:pic>
        <p:nvPicPr>
          <p:cNvPr id="33796" name="Picture 4" descr="L:\저술개정판_원고\저술2차_최종본(20161223)\그림(수정본)\ch14\_14.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6976" y="4437112"/>
            <a:ext cx="4979963" cy="19559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사진관리 앱</a:t>
            </a:r>
            <a:r>
              <a:rPr lang="en-US" altLang="ko-KR" b="1" smtClean="0"/>
              <a:t> : cameraApp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14-27] cameraApp</a:t>
            </a:r>
            <a:r>
              <a:rPr lang="ko-KR" altLang="ko-KR" smtClean="0"/>
              <a:t>의 화면 구성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88504" y="1628800"/>
          <a:ext cx="6155243" cy="4968552"/>
        </p:xfrm>
        <a:graphic>
          <a:graphicData uri="http://schemas.openxmlformats.org/drawingml/2006/table">
            <a:tbl>
              <a:tblPr/>
              <a:tblGrid>
                <a:gridCol w="3221277"/>
                <a:gridCol w="2933966"/>
              </a:tblGrid>
              <a:tr h="3597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14-9]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사진관리 앱 초기 화면 생성하기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565" marR="565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index.html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565" marR="565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08844">
                <a:tc gridSpan="2"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&lt;style&gt;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#displayArea { display: block; width: 100%; }			// ②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&lt;/style&gt;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. . .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&lt;div data-role="page" id="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page1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&lt;div data-role="header"&gt;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h1&gt;Cordova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API&lt;/h1&gt;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&lt;div data-role="content"&gt;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&lt;div class="ui-bar 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ui-bar-b"&gt;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	&lt;h3&gt;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카메라 활용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&lt;/h3&gt;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&lt;/div&gt;&lt;br/&gt;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&lt;img id="displayArea" src=""/&gt;			// ①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&lt;/div&gt;						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&lt;div data-role="footer" data-position="fixed"&gt;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&lt;div data-role="navbar"&gt;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	&lt;ul&gt;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		&lt;li&gt;&lt;a id="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btnTakePhoto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사진촬영하기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&lt;/a&gt;&lt;/li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// ③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		&lt;li&gt;&lt;a id="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btnGetPhoto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"&gt;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사진불러오기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&lt;/a&gt;&lt;/li&gt;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	&lt;/ul&gt;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&lt;/div&gt;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&lt;/div&gt;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6565" marR="56565" marT="59184" marB="5918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6320" y="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p.539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5361" name="Picture 1" descr="L:\저술개정판_원고\저술2차_최종본(20161223)\그림(수정본)\ch14\_14.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9023" y="2708920"/>
            <a:ext cx="4511937" cy="23762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사진 촬영하기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단말기 장치 준비 확인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사진 촬영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412777"/>
          <a:ext cx="6768752" cy="2664470"/>
        </p:xfrm>
        <a:graphic>
          <a:graphicData uri="http://schemas.openxmlformats.org/drawingml/2006/table">
            <a:tbl>
              <a:tblPr/>
              <a:tblGrid>
                <a:gridCol w="3383997"/>
                <a:gridCol w="3384755"/>
              </a:tblGrid>
              <a:tr h="360040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14-10]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장치 준비 확인하기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index.html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04430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$(document).ready(function()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initCordova();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$('#btnTakePhoto').click(function()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takePhoto();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. . .	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. . .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initCordova()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document.addEventListener('deviceready', 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onDeviceReady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true);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onDeviceReady()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navigator.notification.alert('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장치 준비됨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', null, 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‘</a:t>
                      </a:r>
                      <a:r>
                        <a:rPr lang="ko-KR" alt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코르도바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API');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4725144"/>
          <a:ext cx="6696744" cy="1656184"/>
        </p:xfrm>
        <a:graphic>
          <a:graphicData uri="http://schemas.openxmlformats.org/drawingml/2006/table">
            <a:tbl>
              <a:tblPr/>
              <a:tblGrid>
                <a:gridCol w="3347997"/>
                <a:gridCol w="3348747"/>
              </a:tblGrid>
              <a:tr h="311821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사진 촬영하기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myCamera.js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344363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 촬영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takePhoto()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navigator.camera.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getPicture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onPhotoDataSuccess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onFail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{quality: 10, destinationType: Camera.DestinationType.DATA_URL,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sourceType: Camera.PictureSourceType.CAMERA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6320" y="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사진 촬영 하기</a:t>
            </a:r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navigator.camera </a:t>
            </a:r>
            <a:r>
              <a:rPr lang="ko-KR" altLang="ko-KR" smtClean="0"/>
              <a:t>카메라를 제어 </a:t>
            </a:r>
            <a:r>
              <a:rPr lang="ko-KR" altLang="en-US" smtClean="0"/>
              <a:t>코르도바</a:t>
            </a:r>
            <a:r>
              <a:rPr lang="ko-KR" altLang="ko-KR" smtClean="0"/>
              <a:t> 객체</a:t>
            </a:r>
            <a:endParaRPr lang="en-US" altLang="ko-KR" smtClean="0"/>
          </a:p>
          <a:p>
            <a:pPr lvl="1"/>
            <a:r>
              <a:rPr lang="en-US" altLang="ko-KR" smtClean="0"/>
              <a:t>getPicture() </a:t>
            </a:r>
            <a:r>
              <a:rPr lang="ko-KR" altLang="ko-KR" smtClean="0"/>
              <a:t>메소드</a:t>
            </a:r>
            <a:r>
              <a:rPr lang="en-US" altLang="ko-KR" smtClean="0"/>
              <a:t> :</a:t>
            </a:r>
            <a:r>
              <a:rPr lang="ko-KR" altLang="ko-KR" smtClean="0"/>
              <a:t> 스마트폰에서 제공하는 카메라 앱을 실행시켜 사진을 촬영</a:t>
            </a:r>
            <a:r>
              <a:rPr lang="en-US" altLang="ko-KR" smtClean="0"/>
              <a:t>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getPicture() </a:t>
            </a:r>
            <a:r>
              <a:rPr lang="ko-KR" altLang="ko-KR" smtClean="0"/>
              <a:t>함수의 세 번째 인자</a:t>
            </a:r>
            <a:r>
              <a:rPr lang="en-US" altLang="ko-KR" smtClean="0"/>
              <a:t>, </a:t>
            </a:r>
            <a:r>
              <a:rPr lang="ko-KR" altLang="ko-KR" smtClean="0"/>
              <a:t>선택사항</a:t>
            </a:r>
            <a:r>
              <a:rPr lang="en-US" altLang="ko-KR" smtClean="0"/>
              <a:t>(options)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844824"/>
          <a:ext cx="5832648" cy="504056"/>
        </p:xfrm>
        <a:graphic>
          <a:graphicData uri="http://schemas.openxmlformats.org/drawingml/2006/table">
            <a:tbl>
              <a:tblPr/>
              <a:tblGrid>
                <a:gridCol w="5832648"/>
              </a:tblGrid>
              <a:tr h="504056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navigator.camera.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getPicture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성공콜백함수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[,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선택사항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]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2852936"/>
          <a:ext cx="8208912" cy="3816426"/>
        </p:xfrm>
        <a:graphic>
          <a:graphicData uri="http://schemas.openxmlformats.org/drawingml/2006/table">
            <a:tbl>
              <a:tblPr/>
              <a:tblGrid>
                <a:gridCol w="1354533"/>
                <a:gridCol w="3808679"/>
                <a:gridCol w="3045700"/>
              </a:tblGrid>
              <a:tr h="26908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970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quality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0~100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사진 이미지의 저장 품질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백분율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destinationType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200" ker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Camera.DestinationType.DATA_URL(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기본값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Camera.DestinationType.FILE_URI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반환할 사진 이미지의 타입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base64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인코딩 형식의 원본 이미지 데이터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이미지 파일의 위치 경로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sourceType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200" ker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Camera.PictureSourceType.PHOTOLIBRARY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(Camera.PictureSourceType.SAVEDPHOTOALBUM)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Camera.PictureSourceType.CAMERA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사진 이미지 소스 대상을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포토라이브러리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포토앨범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안드로이드에서는 무의미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카메라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mediaType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200" ker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Camera.MediaType.PICTURE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Camera.MediaType.VIDEO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Camera.MediaType.ALLMEDIA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미디어 유형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이미지 파일만 선택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동영상 파일만 선택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파일 선택 가능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2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encodingType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endParaRPr lang="en-US" sz="1200" ker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Camera.EncodingType.JPEG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Camera.EncodingType.PNG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사진 이미지 압축 형식 지정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JPEG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 요청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PNG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 요청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targetWidth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사진 이미지의 너비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targetHeight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수치값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사진 이미지의 높이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99984" y="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cameraApp</a:t>
            </a:r>
            <a:r>
              <a:rPr lang="ko-KR" altLang="ko-KR" smtClean="0"/>
              <a:t>의 사진 촬영 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getPicture() </a:t>
            </a:r>
            <a:r>
              <a:rPr lang="ko-KR" altLang="ko-KR" smtClean="0"/>
              <a:t>함수를 호출한 뒤 실행되는 성공 콜백 함수 </a:t>
            </a:r>
            <a:r>
              <a:rPr lang="en-US" altLang="ko-KR" smtClean="0"/>
              <a:t>onPhotoDataSuccess()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getPicture() </a:t>
            </a:r>
            <a:r>
              <a:rPr lang="ko-KR" altLang="ko-KR" smtClean="0"/>
              <a:t>함수와 </a:t>
            </a:r>
            <a:r>
              <a:rPr lang="en-US" altLang="ko-KR" smtClean="0"/>
              <a:t>getPhoto() </a:t>
            </a:r>
            <a:r>
              <a:rPr lang="ko-KR" altLang="ko-KR" smtClean="0"/>
              <a:t>함수 호출한 뒤 실패 했을 때 실행되는 콜백 함수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1412776"/>
          <a:ext cx="6264696" cy="1296144"/>
        </p:xfrm>
        <a:graphic>
          <a:graphicData uri="http://schemas.openxmlformats.org/drawingml/2006/table">
            <a:tbl>
              <a:tblPr/>
              <a:tblGrid>
                <a:gridCol w="3131997"/>
                <a:gridCol w="3132699"/>
              </a:tblGrid>
              <a:tr h="249061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촬영사진 표시하기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myCamera.js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047083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사진촬영 성공콜백함수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onPhotoDataSuccess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(imageData)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$('#displayArea').attr('src', 'data:image/jpeg;base64,' + imageData);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$('h3').replaceWith($('&lt;h3&gt;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촬영한 사진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&lt;/h3&gt;'));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3140968"/>
          <a:ext cx="6192688" cy="1152506"/>
        </p:xfrm>
        <a:graphic>
          <a:graphicData uri="http://schemas.openxmlformats.org/drawingml/2006/table">
            <a:tbl>
              <a:tblPr/>
              <a:tblGrid>
                <a:gridCol w="3095997"/>
                <a:gridCol w="3096691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사진 촬영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검색 오류 처리하기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myCamera.js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864474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사진촬영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검색 실패콜백함수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onFail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(message)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alert('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실패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message);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466320" y="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2289" name="Picture 1" descr="L:\저술개정판_원고\저술2차_최종본(20161223)\그림(수정본)\ch14\_14.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616" y="4509120"/>
            <a:ext cx="5080289" cy="22322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3.3 </a:t>
            </a:r>
            <a:r>
              <a:rPr lang="ko-KR" altLang="ko-KR" b="1" smtClean="0"/>
              <a:t>사진 불러오기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cameraApp</a:t>
            </a:r>
            <a:r>
              <a:rPr lang="ko-KR" altLang="ko-KR" smtClean="0"/>
              <a:t>의 사진 불러 오기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844824"/>
          <a:ext cx="5688632" cy="1728192"/>
        </p:xfrm>
        <a:graphic>
          <a:graphicData uri="http://schemas.openxmlformats.org/drawingml/2006/table">
            <a:tbl>
              <a:tblPr/>
              <a:tblGrid>
                <a:gridCol w="2843998"/>
                <a:gridCol w="2844634"/>
              </a:tblGrid>
              <a:tr h="32272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사진 불러오기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myCamera.js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05470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 촬영 검색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getPhoto()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navigator.camera.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getPicture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onPhotoURISuccess, onFail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{ quality: 50, destinationType: Camera.DestinationType.FILE_URI,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sourceType: Camera.PictureSourceType.PHOTOLIBRARY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60512" y="4077073"/>
          <a:ext cx="5688632" cy="1584176"/>
        </p:xfrm>
        <a:graphic>
          <a:graphicData uri="http://schemas.openxmlformats.org/drawingml/2006/table">
            <a:tbl>
              <a:tblPr/>
              <a:tblGrid>
                <a:gridCol w="2843998"/>
                <a:gridCol w="2844634"/>
              </a:tblGrid>
              <a:tr h="33352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14-15]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검색 사진 표시하기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myCamera.js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50654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사진검색 성공콜백함수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onPhotoURISuccess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(imageURI)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$('#displayArea').attr('src', imageURI);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$('h3').replaceWith($('&lt;h3&gt;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불러온 사진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&lt;/h3&gt;'));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76553" y="0"/>
            <a:ext cx="251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1265" name="Picture 1" descr="L:\저술개정판_원고\저술2차_최종본(20161223)\그림(수정본)\ch14\_14.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5168" y="2708920"/>
            <a:ext cx="3148966" cy="24766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en-US" b="1" smtClean="0"/>
              <a:t>코르도바</a:t>
            </a:r>
            <a:r>
              <a:rPr lang="en-US" altLang="ko-KR" b="1" smtClean="0"/>
              <a:t> API </a:t>
            </a:r>
            <a:r>
              <a:rPr lang="ko-KR" altLang="ko-KR" b="1" smtClean="0"/>
              <a:t>개요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</a:t>
            </a:r>
            <a:r>
              <a:rPr lang="en-US" altLang="ko-KR" smtClean="0"/>
              <a:t> API </a:t>
            </a:r>
          </a:p>
          <a:p>
            <a:pPr lvl="1"/>
            <a:r>
              <a:rPr lang="ko-KR" altLang="ko-KR" smtClean="0"/>
              <a:t>웹앱이 제공하지 못하는 모바일 장치의 센서</a:t>
            </a:r>
            <a:r>
              <a:rPr lang="en-US" altLang="ko-KR" smtClean="0"/>
              <a:t>, </a:t>
            </a:r>
            <a:r>
              <a:rPr lang="ko-KR" altLang="ko-KR" smtClean="0"/>
              <a:t>주소록</a:t>
            </a:r>
            <a:r>
              <a:rPr lang="en-US" altLang="ko-KR" smtClean="0"/>
              <a:t>, </a:t>
            </a:r>
            <a:r>
              <a:rPr lang="ko-KR" altLang="ko-KR" smtClean="0"/>
              <a:t>로컬 파일 등의 제어 기능은 </a:t>
            </a:r>
            <a:r>
              <a:rPr lang="ko-KR" altLang="en-US" smtClean="0"/>
              <a:t>코르도바</a:t>
            </a:r>
            <a:r>
              <a:rPr lang="en-US" altLang="ko-KR" smtClean="0"/>
              <a:t> API</a:t>
            </a:r>
            <a:r>
              <a:rPr lang="ko-KR" altLang="ko-KR" smtClean="0"/>
              <a:t>를 통해 지원</a:t>
            </a:r>
            <a:endParaRPr lang="en-US" altLang="ko-KR" smtClean="0"/>
          </a:p>
          <a:p>
            <a:pPr lvl="1"/>
            <a:r>
              <a:rPr lang="ko-KR" altLang="en-US" smtClean="0"/>
              <a:t>코르도바</a:t>
            </a:r>
            <a:r>
              <a:rPr lang="en-US" altLang="ko-KR" smtClean="0"/>
              <a:t> API</a:t>
            </a:r>
            <a:r>
              <a:rPr lang="ko-KR" altLang="ko-KR" smtClean="0"/>
              <a:t>는 모바일 브라우저의 자바스크립트 기능을 확장한 것</a:t>
            </a:r>
            <a:endParaRPr lang="en-US" altLang="ko-KR" smtClean="0"/>
          </a:p>
          <a:p>
            <a:r>
              <a:rPr lang="ko-KR" altLang="en-US" smtClean="0"/>
              <a:t>코르도바</a:t>
            </a:r>
            <a:r>
              <a:rPr lang="en-US" altLang="ko-KR" smtClean="0"/>
              <a:t> API </a:t>
            </a:r>
            <a:r>
              <a:rPr lang="ko-KR" altLang="ko-KR" smtClean="0"/>
              <a:t>종류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780924"/>
          <a:ext cx="6840760" cy="3600403"/>
        </p:xfrm>
        <a:graphic>
          <a:graphicData uri="http://schemas.openxmlformats.org/drawingml/2006/table">
            <a:tbl>
              <a:tblPr/>
              <a:tblGrid>
                <a:gridCol w="1690337"/>
                <a:gridCol w="5150423"/>
              </a:tblGrid>
              <a:tr h="32985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Accelerometer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모션 센서의 가속도 정보를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Camera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카메라 장치 통해 촬영 및 사진 제공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Capture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오디오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이미지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비디오 정보 일부를 캡처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녹음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녹화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Compass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나침반 센서를 통해 방향 정보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Connection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네트워크의 유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무선망 연결 정보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Contacts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연락처 정보의 추가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검색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Device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장치의 하드웨어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소프트웨어 정보를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Events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폰갭 앱의 실행 중 발생하는 이벤트 처리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File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 읽기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쓰기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이동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복사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삭제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Geolocation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GPS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센서를 통해 위치 정보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Media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오디오 파일 재생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녹음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Notification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장치의 알림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진동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경고음 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8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Storage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 저장소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데이터베이스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저장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검색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76209" y="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</a:t>
            </a:r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API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3.4 </a:t>
            </a:r>
            <a:r>
              <a:rPr lang="ko-KR" altLang="en-US" b="1" smtClean="0"/>
              <a:t>코르도바 프로젝트 생성 및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기본 프로젝트 생성하기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패키징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앱 소스 파일 작성</a:t>
            </a:r>
            <a:r>
              <a:rPr lang="en-US" altLang="ko-KR" smtClean="0"/>
              <a:t>(</a:t>
            </a:r>
            <a:r>
              <a:rPr lang="ko-KR" altLang="en-US" smtClean="0"/>
              <a:t>복사</a:t>
            </a:r>
            <a:r>
              <a:rPr lang="en-US" altLang="ko-KR" smtClean="0"/>
              <a:t>)</a:t>
            </a:r>
          </a:p>
          <a:p>
            <a:pPr lvl="1">
              <a:buNone/>
            </a:pPr>
            <a:r>
              <a:rPr lang="ko-KR" altLang="en-US" smtClean="0"/>
              <a:t>■ 라이브러리 파일 복사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■ 라이브러리 참조 선언 확인</a:t>
            </a:r>
          </a:p>
          <a:p>
            <a:r>
              <a:rPr lang="ko-KR" altLang="en-US" smtClean="0"/>
              <a:t>안드로이드 플랫폼 추가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r>
              <a:rPr lang="ko-KR" altLang="en-US" smtClean="0"/>
              <a:t>코르도바 플러그인 추가하기</a:t>
            </a:r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76553" y="0"/>
            <a:ext cx="251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340768"/>
            <a:ext cx="684076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5" y="3861048"/>
            <a:ext cx="69767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536" y="5373216"/>
            <a:ext cx="698477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생성 및 실행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프로젝트 실행하기</a:t>
            </a:r>
          </a:p>
          <a:p>
            <a:endParaRPr lang="en-US" altLang="ko-KR" smtClean="0"/>
          </a:p>
          <a:p>
            <a:pPr lvl="1"/>
            <a:r>
              <a:rPr lang="ko-KR" altLang="en-US" smtClean="0"/>
              <a:t>실물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가상 단말기에서 실행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폰갭 디벨로퍼 앱에서 실행</a:t>
            </a:r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76553" y="0"/>
            <a:ext cx="251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사진관리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p.547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2132856"/>
            <a:ext cx="5191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0552" y="3212976"/>
            <a:ext cx="5143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552" y="4221088"/>
            <a:ext cx="5153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장치관리 앱 </a:t>
            </a:r>
            <a:r>
              <a:rPr lang="en-US" altLang="ko-KR" b="1" smtClean="0"/>
              <a:t>: deviceApp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장치관리 앱 화면 구성</a:t>
            </a:r>
          </a:p>
          <a:p>
            <a:pPr lvl="1"/>
            <a:r>
              <a:rPr lang="ko-KR" altLang="ko-KR" smtClean="0"/>
              <a:t>첫 번째 화면</a:t>
            </a:r>
            <a:r>
              <a:rPr lang="en-US" altLang="ko-KR" smtClean="0"/>
              <a:t> : </a:t>
            </a:r>
            <a:r>
              <a:rPr lang="ko-KR" altLang="ko-KR" smtClean="0"/>
              <a:t>장치관리 앱 실행한 실물 단말기로부터 장치 기본 정보를 획득하여 표시</a:t>
            </a:r>
            <a:endParaRPr lang="en-US" altLang="ko-KR" smtClean="0"/>
          </a:p>
          <a:p>
            <a:pPr lvl="1"/>
            <a:r>
              <a:rPr lang="ko-KR" altLang="ko-KR" smtClean="0"/>
              <a:t>두 번째 화면</a:t>
            </a:r>
            <a:r>
              <a:rPr lang="en-US" altLang="ko-KR" smtClean="0"/>
              <a:t> : </a:t>
            </a:r>
            <a:r>
              <a:rPr lang="ko-KR" altLang="ko-KR" smtClean="0"/>
              <a:t>다양한 </a:t>
            </a:r>
            <a:r>
              <a:rPr lang="ko-KR" altLang="en-US" smtClean="0"/>
              <a:t>코르도바</a:t>
            </a:r>
            <a:r>
              <a:rPr lang="en-US" altLang="ko-KR" smtClean="0"/>
              <a:t> API</a:t>
            </a:r>
            <a:r>
              <a:rPr lang="ko-KR" altLang="ko-KR" smtClean="0"/>
              <a:t> 이용</a:t>
            </a:r>
            <a:r>
              <a:rPr lang="en-US" altLang="ko-KR" smtClean="0"/>
              <a:t>,</a:t>
            </a:r>
            <a:r>
              <a:rPr lang="ko-KR" altLang="ko-KR" smtClean="0"/>
              <a:t> 각종 장치를 제어하거나 장치의 상태 정보를 요청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74336" y="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3553" name="Picture 1" descr="L:\저술개정판_원고\저술2차_최종본(20161223)\그림(수정본)\ch14\_14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648" y="2420888"/>
            <a:ext cx="4363467" cy="35053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ko-KR" b="1" smtClean="0"/>
              <a:t>단말기 정보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document.addEventListener() </a:t>
            </a:r>
            <a:r>
              <a:rPr lang="ko-KR" altLang="ko-KR" smtClean="0"/>
              <a:t>메소드</a:t>
            </a:r>
            <a:endParaRPr lang="en-US" altLang="ko-KR" smtClean="0"/>
          </a:p>
          <a:p>
            <a:pPr lvl="1"/>
            <a:r>
              <a:rPr lang="ko-KR" altLang="ko-KR" smtClean="0"/>
              <a:t>특정 이벤트가 발생했을 때 실행되는 콜백 함수</a:t>
            </a:r>
            <a:r>
              <a:rPr lang="en-US" altLang="ko-KR" smtClean="0"/>
              <a:t>(</a:t>
            </a:r>
            <a:r>
              <a:rPr lang="ko-KR" altLang="ko-KR" smtClean="0"/>
              <a:t>이벤트 리스너</a:t>
            </a:r>
            <a:r>
              <a:rPr lang="en-US" altLang="ko-KR" smtClean="0"/>
              <a:t>)</a:t>
            </a:r>
            <a:r>
              <a:rPr lang="ko-KR" altLang="ko-KR" smtClean="0"/>
              <a:t>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제거는</a:t>
            </a:r>
            <a:r>
              <a:rPr lang="en-US" altLang="ko-KR" smtClean="0"/>
              <a:t> removeEventListener() </a:t>
            </a:r>
            <a:r>
              <a:rPr lang="ko-KR" altLang="ko-KR" smtClean="0"/>
              <a:t>메소드를 사용</a:t>
            </a:r>
            <a:endParaRPr lang="en-US" altLang="ko-KR" smtClean="0"/>
          </a:p>
          <a:p>
            <a:r>
              <a:rPr lang="en-US" altLang="ko-KR" smtClean="0"/>
              <a:t>deviceready </a:t>
            </a:r>
            <a:r>
              <a:rPr lang="ko-KR" altLang="ko-KR" smtClean="0"/>
              <a:t>이벤트</a:t>
            </a:r>
            <a:endParaRPr lang="en-US" altLang="ko-KR" smtClean="0"/>
          </a:p>
          <a:p>
            <a:pPr lvl="1"/>
            <a:r>
              <a:rPr lang="ko-KR" altLang="en-US" smtClean="0"/>
              <a:t>코르도바</a:t>
            </a:r>
            <a:r>
              <a:rPr lang="ko-KR" altLang="ko-KR" smtClean="0"/>
              <a:t> 프레임워크의 초기화가 완료되어 </a:t>
            </a:r>
            <a:r>
              <a:rPr lang="ko-KR" altLang="en-US" smtClean="0"/>
              <a:t>코르도바</a:t>
            </a:r>
            <a:r>
              <a:rPr lang="en-US" altLang="ko-KR" smtClean="0"/>
              <a:t> API</a:t>
            </a:r>
            <a:r>
              <a:rPr lang="ko-KR" altLang="ko-KR" smtClean="0"/>
              <a:t>를 사용할 수 있게 되었음을 알리기 위한 이벤트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772816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document.addEventListener('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이벤트이름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',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콜백함수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false)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3789040"/>
          <a:ext cx="5671185" cy="2565018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879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장치 준비 확인하기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index.html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$(document).ready(function()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initPhoneGap();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$('#btnDeviceInfo').click(function()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getDeviceInfo();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. . .	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. . .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initPhoneGap()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document.addEventListener('deviceready', 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onDeviceReady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, true);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onDeviceReady()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navigator.notification.alert('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장치 준비됨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', null, 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폰갭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API');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41662" y="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2529" name="Picture 1" descr="L:\저술개정판_원고\저술2차_최종본(20161223)\그림(수정본)\ch14\_14.1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256" y="3717032"/>
            <a:ext cx="1748345" cy="290289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단말기 정보 얻어오기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</a:t>
            </a:r>
            <a:r>
              <a:rPr lang="ko-KR" altLang="ko-KR" smtClean="0"/>
              <a:t> </a:t>
            </a:r>
            <a:r>
              <a:rPr lang="en-US" altLang="ko-KR" smtClean="0"/>
              <a:t>device </a:t>
            </a:r>
            <a:r>
              <a:rPr lang="ko-KR" altLang="ko-KR" smtClean="0"/>
              <a:t>객체 속성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14-2] deviceApp</a:t>
            </a:r>
            <a:r>
              <a:rPr lang="ko-KR" altLang="ko-KR" smtClean="0"/>
              <a:t>의 단말기 정보 확인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340768"/>
          <a:ext cx="6048672" cy="1800200"/>
        </p:xfrm>
        <a:graphic>
          <a:graphicData uri="http://schemas.openxmlformats.org/drawingml/2006/table">
            <a:tbl>
              <a:tblPr/>
              <a:tblGrid>
                <a:gridCol w="1780005"/>
                <a:gridCol w="4268667"/>
              </a:tblGrid>
              <a:tr h="28803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의미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device.platform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플랫폼 종류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device.version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플랫폼 버전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device.name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단말기 모델명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device.uuid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단말기 고유 식별자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(UUID;Universally Unique IDentifier)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device.cordova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코르도바</a:t>
                      </a:r>
                      <a:r>
                        <a:rPr lang="ko-KR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screen.width/height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모니터 해상도 너비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높이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screen.colorDepth;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픽셀당 색상 표현 비트 수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92960" y="3789040"/>
          <a:ext cx="4896544" cy="2736304"/>
        </p:xfrm>
        <a:graphic>
          <a:graphicData uri="http://schemas.openxmlformats.org/drawingml/2006/table">
            <a:tbl>
              <a:tblPr/>
              <a:tblGrid>
                <a:gridCol w="2447997"/>
                <a:gridCol w="2448547"/>
              </a:tblGrid>
              <a:tr h="302742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14-3]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정보 얻어오기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433562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getDeviceInfo()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var msgInfo =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 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장치 플랫폼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device.platform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'&lt;p&gt;OS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device.version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장치 이름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device.name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장치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UUID : ' + device.uuid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p&gt;</a:t>
                      </a:r>
                      <a:r>
                        <a:rPr lang="ko-KR" alt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코르도바</a:t>
                      </a:r>
                      <a:r>
                        <a:rPr lang="ko-KR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device.cordova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화면 너비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screen.width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화면 높이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screen.height + '&lt;/p&gt;'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+ 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색상 깊이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screen.colorDepth; + '&lt;/p&gt;'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$('#infoArea').html(msgInfo);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1505" name="Picture 1" descr="L:\저술개정판_원고\저술2차_최종본(20161223)\그림(수정본)\ch14\_14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3645024"/>
            <a:ext cx="3744416" cy="29968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ko-KR" b="1" smtClean="0"/>
              <a:t>진동 시키기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14-3] deviceApp</a:t>
            </a:r>
            <a:r>
              <a:rPr lang="ko-KR" altLang="ko-KR" smtClean="0"/>
              <a:t>의 단말기 장치 제어</a:t>
            </a:r>
            <a:r>
              <a:rPr lang="en-US" altLang="ko-KR" smtClean="0"/>
              <a:t>(</a:t>
            </a:r>
            <a:r>
              <a:rPr lang="ko-KR" altLang="ko-KR" smtClean="0"/>
              <a:t>진동 시키기</a:t>
            </a:r>
            <a:r>
              <a:rPr lang="en-US" altLang="ko-KR" smtClean="0"/>
              <a:t>)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4581128"/>
          <a:ext cx="5976664" cy="1008112"/>
        </p:xfrm>
        <a:graphic>
          <a:graphicData uri="http://schemas.openxmlformats.org/drawingml/2006/table">
            <a:tbl>
              <a:tblPr/>
              <a:tblGrid>
                <a:gridCol w="2987997"/>
                <a:gridCol w="2988667"/>
              </a:tblGrid>
              <a:tr h="298377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14-4]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진동시키기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709735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getVibrate()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navigator.notification.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vibrate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(1000);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481" name="Picture 1" descr="L:\저술개정판_원고\저술2차_최종본(20161223)\그림(수정본)\ch14\_14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1412776"/>
            <a:ext cx="1845654" cy="30766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</a:t>
            </a:r>
            <a:r>
              <a:rPr lang="ko-KR" altLang="ko-KR" b="1" smtClean="0"/>
              <a:t>방위각 정보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14-4] deviceApp</a:t>
            </a:r>
            <a:r>
              <a:rPr lang="ko-KR" altLang="ko-KR" smtClean="0"/>
              <a:t>의 단말기 정보 확인</a:t>
            </a:r>
            <a:r>
              <a:rPr lang="en-US" altLang="ko-KR" smtClean="0"/>
              <a:t>(</a:t>
            </a:r>
            <a:r>
              <a:rPr lang="ko-KR" altLang="ko-KR" smtClean="0"/>
              <a:t>방위각 알아내기</a:t>
            </a:r>
            <a:r>
              <a:rPr lang="en-US" altLang="ko-KR" smtClean="0"/>
              <a:t>)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4509120"/>
          <a:ext cx="5671185" cy="2016224"/>
        </p:xfrm>
        <a:graphic>
          <a:graphicData uri="http://schemas.openxmlformats.org/drawingml/2006/table">
            <a:tbl>
              <a:tblPr/>
              <a:tblGrid>
                <a:gridCol w="2835275"/>
                <a:gridCol w="2835910"/>
              </a:tblGrid>
              <a:tr h="272514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14-5]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방위각 얻어오기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61315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getCompass()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navigator.compass.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getCurrentHeading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function(heading)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방위각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heading.trueHeading + '&lt;/p&gt;');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},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방위각 오류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&lt;/P&gt;');      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9457" name="Picture 1" descr="L:\저술개정판_원고\저술2차_최종본(20161223)\그림(수정본)\ch14\_14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1412776"/>
            <a:ext cx="4385652" cy="28858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2.5 </a:t>
            </a:r>
            <a:r>
              <a:rPr lang="ko-KR" altLang="ko-KR" b="1" smtClean="0"/>
              <a:t>배터리 정보 확인하기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14-5] deviceApp</a:t>
            </a:r>
            <a:r>
              <a:rPr lang="ko-KR" altLang="ko-KR" smtClean="0"/>
              <a:t>의 단말기 정보 확인</a:t>
            </a:r>
            <a:r>
              <a:rPr lang="en-US" altLang="ko-KR" smtClean="0"/>
              <a:t>(</a:t>
            </a:r>
            <a:r>
              <a:rPr lang="ko-KR" altLang="ko-KR" smtClean="0"/>
              <a:t>배터리 잔량 알아내기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폰갭 </a:t>
            </a:r>
            <a:r>
              <a:rPr lang="ko-KR" altLang="ko-KR" smtClean="0"/>
              <a:t>배터리 관련 이벤트</a:t>
            </a:r>
            <a:r>
              <a:rPr lang="en-US" altLang="ko-KR" smtClean="0"/>
              <a:t> </a:t>
            </a:r>
            <a:endParaRPr lang="ko-KR" altLang="ko-KR" smtClean="0"/>
          </a:p>
          <a:p>
            <a:pPr lvl="1"/>
            <a:r>
              <a:rPr lang="ko-KR" altLang="ko-KR" smtClean="0"/>
              <a:t>경고 상태일 때</a:t>
            </a:r>
            <a:r>
              <a:rPr lang="en-US" altLang="ko-KR" smtClean="0"/>
              <a:t> : batterylow </a:t>
            </a:r>
            <a:r>
              <a:rPr lang="ko-KR" altLang="ko-KR" smtClean="0"/>
              <a:t>이벤트</a:t>
            </a:r>
          </a:p>
          <a:p>
            <a:pPr lvl="1"/>
            <a:r>
              <a:rPr lang="ko-KR" altLang="ko-KR" smtClean="0"/>
              <a:t>심각 상태일 때</a:t>
            </a:r>
            <a:r>
              <a:rPr lang="en-US" altLang="ko-KR" smtClean="0"/>
              <a:t> : batterycritical </a:t>
            </a:r>
            <a:r>
              <a:rPr lang="ko-KR" altLang="ko-KR" smtClean="0"/>
              <a:t>이벤트</a:t>
            </a:r>
          </a:p>
          <a:p>
            <a:pPr lvl="1"/>
            <a:r>
              <a:rPr lang="ko-KR" altLang="ko-KR" smtClean="0"/>
              <a:t>배터리 충전 상태가 변할 때</a:t>
            </a:r>
            <a:r>
              <a:rPr lang="en-US" altLang="ko-KR" smtClean="0"/>
              <a:t> : batterystatus </a:t>
            </a:r>
            <a:r>
              <a:rPr lang="ko-KR" altLang="ko-KR" smtClean="0"/>
              <a:t>이벤트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32520" y="4149080"/>
          <a:ext cx="5904656" cy="1512168"/>
        </p:xfrm>
        <a:graphic>
          <a:graphicData uri="http://schemas.openxmlformats.org/drawingml/2006/table">
            <a:tbl>
              <a:tblPr/>
              <a:tblGrid>
                <a:gridCol w="2951997"/>
                <a:gridCol w="2952659"/>
              </a:tblGrid>
              <a:tr h="387381">
                <a:tc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14-6]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단말기 배터리 정보 얻어오기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myDeviceInfo.js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의 일부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124787">
                <a:tc gridSpan="2">
                  <a:txBody>
                    <a:bodyPr/>
                    <a:lstStyle/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</a:t>
                      </a:r>
                      <a:r>
                        <a:rPr lang="en-US" sz="1200" kern="100"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Times New Roman"/>
                        </a:rPr>
                        <a:t>getBattery()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document.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addEventListener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('batterystatus', function(info) {     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    $('#resultArea').html('&lt;p&gt;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배터리 잔량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: ' + info.level + ' %&lt;/p&gt;');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   }, false);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07999" y="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장치관리 하이브리드앱 개발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8433" name="Picture 1" descr="L:\저술개정판_원고\저술2차_최종본(20161223)\그림(수정본)\ch14\_14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216" y="1988840"/>
            <a:ext cx="2160240" cy="35967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2115</Words>
  <Application>Microsoft Office PowerPoint</Application>
  <PresentationFormat>A4 용지(210x297mm)</PresentationFormat>
  <Paragraphs>648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TrendMicroTemplate_ext</vt:lpstr>
      <vt:lpstr>슬라이드 1</vt:lpstr>
      <vt:lpstr>슬라이드 2</vt:lpstr>
      <vt:lpstr>1.1 코르도바 API 개요</vt:lpstr>
      <vt:lpstr>2.1 장치관리 앱 : deviceApp</vt:lpstr>
      <vt:lpstr>2.2 단말기 정보 확인하기</vt:lpstr>
      <vt:lpstr>단말기 정보 얻어오기</vt:lpstr>
      <vt:lpstr>2.3 진동 시키기</vt:lpstr>
      <vt:lpstr>2.4 방위각 정보 확인하기</vt:lpstr>
      <vt:lpstr>2.5 배터리 정보 확인하기</vt:lpstr>
      <vt:lpstr>2.6 네트워크 연결 정보 확인하기</vt:lpstr>
      <vt:lpstr>2.7 위치 정보 확인하기</vt:lpstr>
      <vt:lpstr>2.8 코르도바 프로젝트 생성 및 실행(1)</vt:lpstr>
      <vt:lpstr>코르도바 프로젝트 생성 및 실행(2)</vt:lpstr>
      <vt:lpstr>코르도바 프로젝트 생성 및 실행(3)</vt:lpstr>
      <vt:lpstr>코르도바 프로젝트 생성 및 실행(4)</vt:lpstr>
      <vt:lpstr>코르도바 프로젝트 생성 및 실행(5)</vt:lpstr>
      <vt:lpstr>코르도바 프로젝트 생성 및 실행(6)</vt:lpstr>
      <vt:lpstr>코르도바 프로젝트 생성 및 실행(7)</vt:lpstr>
      <vt:lpstr>코르도바 프로젝트 생성 및 실행(8)</vt:lpstr>
      <vt:lpstr>코르도바 프로젝트 생성 및 실행(9)</vt:lpstr>
      <vt:lpstr>코르도바 프로젝트 생성 및 실행(10)</vt:lpstr>
      <vt:lpstr>코르도바 프로젝트 생성 및 실행(11)</vt:lpstr>
      <vt:lpstr>코르도바 프로젝트 생성 및 실행(12)</vt:lpstr>
      <vt:lpstr>코르도바 프로젝트 생성 및 실행(13)</vt:lpstr>
      <vt:lpstr>3.1 사진관리 앱 : cameraApp</vt:lpstr>
      <vt:lpstr>3.2 사진 촬영하기(1)</vt:lpstr>
      <vt:lpstr>사진 촬영 하기(2)</vt:lpstr>
      <vt:lpstr>cameraApp의 사진 촬영 하기</vt:lpstr>
      <vt:lpstr>3.3 사진 불러오기</vt:lpstr>
      <vt:lpstr>3.4 코르도바 프로젝트 생성 및 실행</vt:lpstr>
      <vt:lpstr>코르도바 프로젝트 생성 및 실행(2)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289</cp:revision>
  <dcterms:created xsi:type="dcterms:W3CDTF">2003-11-10T10:03:08Z</dcterms:created>
  <dcterms:modified xsi:type="dcterms:W3CDTF">2017-02-02T13:12:44Z</dcterms:modified>
</cp:coreProperties>
</file>