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38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2" r:id="rId10"/>
    <p:sldId id="380" r:id="rId11"/>
    <p:sldId id="381" r:id="rId12"/>
    <p:sldId id="383" r:id="rId13"/>
    <p:sldId id="384" r:id="rId14"/>
    <p:sldId id="385" r:id="rId15"/>
    <p:sldId id="386" r:id="rId16"/>
    <p:sldId id="387" r:id="rId17"/>
    <p:sldId id="388" r:id="rId18"/>
    <p:sldId id="389" r:id="rId19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실전 프로젝트 </a:t>
            </a:r>
            <a:r>
              <a:rPr lang="en-US" altLang="ko-KR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: </a:t>
            </a:r>
            <a:r>
              <a:rPr lang="ko-KR" altLang="en-US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맛집 앱 만들기</a:t>
            </a:r>
            <a:endParaRPr lang="ko-KR" altLang="en-US" sz="40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16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파일 시스템 </a:t>
            </a:r>
            <a:r>
              <a:rPr lang="ko-KR" altLang="en-US" smtClean="0"/>
              <a:t>코르도바</a:t>
            </a:r>
            <a:r>
              <a:rPr lang="en-US" altLang="ko-KR" smtClean="0"/>
              <a:t> API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파일</a:t>
            </a:r>
            <a:r>
              <a:rPr lang="en-US" altLang="ko-KR" smtClean="0"/>
              <a:t>(</a:t>
            </a:r>
            <a:r>
              <a:rPr lang="ko-KR" altLang="ko-KR" smtClean="0"/>
              <a:t>디렉토리</a:t>
            </a:r>
            <a:r>
              <a:rPr lang="en-US" altLang="ko-KR" smtClean="0"/>
              <a:t>) </a:t>
            </a:r>
            <a:r>
              <a:rPr lang="ko-KR" altLang="ko-KR" smtClean="0"/>
              <a:t>검색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FileSystem </a:t>
            </a:r>
            <a:r>
              <a:rPr lang="ko-KR" altLang="ko-KR" smtClean="0"/>
              <a:t>객체 얻기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디렉토리 찾기</a:t>
            </a:r>
            <a:r>
              <a:rPr lang="en-US" altLang="ko-KR" smtClean="0"/>
              <a:t>(</a:t>
            </a:r>
            <a:r>
              <a:rPr lang="ko-KR" altLang="ko-KR" smtClean="0"/>
              <a:t>생성하기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파일 이동하기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0552" y="1484784"/>
          <a:ext cx="7344816" cy="504056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5040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window.resolveLocalFileSystemURL(URI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성공콜백함수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실패콜백함수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);  //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FileEntry(DirectoryEntry)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반환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0552" y="2636912"/>
          <a:ext cx="7344816" cy="504056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5040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window.requestFileSystem(type, size,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성공콜백함수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실패콜백함수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);  // FileSystem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객체 반환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92560" y="3717032"/>
          <a:ext cx="7272808" cy="504056"/>
        </p:xfrm>
        <a:graphic>
          <a:graphicData uri="http://schemas.openxmlformats.org/drawingml/2006/table">
            <a:tbl>
              <a:tblPr/>
              <a:tblGrid>
                <a:gridCol w="7272808"/>
              </a:tblGrid>
              <a:tr h="5040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getDirectory(path, options,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성공콜백함수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실패콜백함수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);   // DierectoryEntry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객체 반환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92560" y="4797152"/>
          <a:ext cx="7272808" cy="432048"/>
        </p:xfrm>
        <a:graphic>
          <a:graphicData uri="http://schemas.openxmlformats.org/drawingml/2006/table">
            <a:tbl>
              <a:tblPr/>
              <a:tblGrid>
                <a:gridCol w="7272808"/>
              </a:tblGrid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moveTo(parent, newName,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성공콜백함수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실패콜백함수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);   // FileEntry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객체 반환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27849" y="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p.627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사진 파일 저장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moveTo() </a:t>
            </a:r>
            <a:r>
              <a:rPr lang="ko-KR" altLang="ko-KR" smtClean="0"/>
              <a:t>사진 파일 영구 저장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27849" y="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p.630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42" name="Picture 2" descr="L:\저술개정판_원고\저술2차_최종본(20161223)\그림(수정본)\ch16\_16.5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556792"/>
            <a:ext cx="6724944" cy="374441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1.4</a:t>
            </a:r>
            <a:r>
              <a:rPr lang="en-US" altLang="ko-KR" smtClean="0"/>
              <a:t> </a:t>
            </a:r>
            <a:r>
              <a:rPr lang="ko-KR" altLang="ko-KR" b="1" smtClean="0"/>
              <a:t>맛집 정보 수정하기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맛집 수정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61513" y="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p.631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1267" name="Picture 3" descr="L:\저술개정판_원고\저술2차_최종본(20161223)\그림(수정본)\ch16\_16.6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120" y="1556792"/>
            <a:ext cx="2232248" cy="3720042"/>
          </a:xfrm>
          <a:prstGeom prst="rect">
            <a:avLst/>
          </a:prstGeom>
          <a:noFill/>
        </p:spPr>
      </p:pic>
      <p:pic>
        <p:nvPicPr>
          <p:cNvPr id="11268" name="Picture 4" descr="L:\저술개정판_원고\저술2차_최종본(20161223)\그림(수정본)\ch16\_16.6.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1556792"/>
            <a:ext cx="2232049" cy="3709467"/>
          </a:xfrm>
          <a:prstGeom prst="rect">
            <a:avLst/>
          </a:prstGeom>
          <a:noFill/>
        </p:spPr>
      </p:pic>
      <p:pic>
        <p:nvPicPr>
          <p:cNvPr id="11269" name="Picture 5" descr="L:\저술개정판_원고\저술2차_최종본(20161223)\그림(수정본)\ch16\_16.6.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2840" y="1556792"/>
            <a:ext cx="2232049" cy="370946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1.5</a:t>
            </a:r>
            <a:r>
              <a:rPr lang="en-US" altLang="ko-KR" smtClean="0"/>
              <a:t> </a:t>
            </a:r>
            <a:r>
              <a:rPr lang="ko-KR" altLang="ko-KR" b="1" smtClean="0"/>
              <a:t>맛집 목록 조회하기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16-6] matzipApp </a:t>
            </a:r>
            <a:r>
              <a:rPr lang="ko-KR" altLang="ko-KR" smtClean="0"/>
              <a:t>앱 맛집 목록 검색</a:t>
            </a:r>
          </a:p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27849" y="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p.636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2290" name="Picture 2" descr="L:\저술개정판_원고\저술2차_최종본(20161223)\그림(수정본)\ch16\_16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700808"/>
            <a:ext cx="8357319" cy="33606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1.6 </a:t>
            </a:r>
            <a:r>
              <a:rPr lang="ko-KR" altLang="ko-KR" b="1" smtClean="0"/>
              <a:t>맛집 상세정보 조회하기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38082" y="0"/>
            <a:ext cx="255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p.637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4340" name="Picture 4" descr="L:\저술개정판_원고\저술2차_최종본(20161223)\그림(수정본)\ch16\_16.7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897" y="1548085"/>
            <a:ext cx="2232248" cy="3710063"/>
          </a:xfrm>
          <a:prstGeom prst="rect">
            <a:avLst/>
          </a:prstGeom>
          <a:noFill/>
        </p:spPr>
      </p:pic>
      <p:pic>
        <p:nvPicPr>
          <p:cNvPr id="14341" name="Picture 5" descr="L:\저술개정판_원고\저술2차_최종본(20161223)\그림(수정본)\ch16\_16.7.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609" y="1548085"/>
            <a:ext cx="2232248" cy="3710063"/>
          </a:xfrm>
          <a:prstGeom prst="rect">
            <a:avLst/>
          </a:prstGeom>
          <a:noFill/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/>
          <a:p>
            <a:r>
              <a:rPr lang="ko-KR" altLang="ko-KR" smtClean="0"/>
              <a:t>맛집 </a:t>
            </a:r>
            <a:r>
              <a:rPr lang="ko-KR" altLang="en-US" smtClean="0"/>
              <a:t>상세</a:t>
            </a:r>
            <a:r>
              <a:rPr lang="ko-KR" altLang="ko-KR" smtClean="0"/>
              <a:t>정보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1.7</a:t>
            </a:r>
            <a:r>
              <a:rPr lang="en-US" altLang="ko-KR" smtClean="0"/>
              <a:t> </a:t>
            </a:r>
            <a:r>
              <a:rPr lang="ko-KR" altLang="ko-KR" b="1" smtClean="0"/>
              <a:t>맛집 추가정보 조회하기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맛집 사진정보 검색하기</a:t>
            </a:r>
            <a:endParaRPr lang="en-US" altLang="ko-KR" smtClean="0"/>
          </a:p>
          <a:p>
            <a:r>
              <a:rPr lang="ko-KR" altLang="ko-KR" smtClean="0"/>
              <a:t>맛집 경로정보 검색하기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16-7] matzipApp </a:t>
            </a:r>
            <a:r>
              <a:rPr lang="ko-KR" altLang="ko-KR" smtClean="0"/>
              <a:t>앱의 맛집 상세정보 보기</a:t>
            </a:r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27849" y="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p.640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3314" name="Picture 2" descr="L:\저술개정판_원고\저술2차_최종본(20161223)\그림(수정본)\ch16\_16.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2636912"/>
            <a:ext cx="7409706" cy="29522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1.8 </a:t>
            </a:r>
            <a:r>
              <a:rPr lang="ko-KR" altLang="en-US" b="1" smtClean="0"/>
              <a:t>코르도바 프로젝트 생성 및 실행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기본 프로젝트 생성하기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코르도바 패키징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■ 앱 소스 파일 작성</a:t>
            </a:r>
            <a:r>
              <a:rPr lang="en-US" altLang="ko-KR" smtClean="0"/>
              <a:t>(</a:t>
            </a:r>
            <a:r>
              <a:rPr lang="ko-KR" altLang="en-US" smtClean="0"/>
              <a:t>복사</a:t>
            </a:r>
            <a:r>
              <a:rPr lang="en-US" altLang="ko-KR" smtClean="0"/>
              <a:t>)</a:t>
            </a:r>
          </a:p>
          <a:p>
            <a:pPr lvl="1">
              <a:buNone/>
            </a:pPr>
            <a:r>
              <a:rPr lang="ko-KR" altLang="en-US" smtClean="0"/>
              <a:t>■ 라이브러리 파일 복사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■ 라이브러리 참조 선언 확인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       구글맵과 </a:t>
            </a:r>
            <a:r>
              <a:rPr lang="en-US" altLang="ko-KR" smtClean="0"/>
              <a:t>jquery-ui-map </a:t>
            </a:r>
            <a:r>
              <a:rPr lang="ko-KR" altLang="en-US" smtClean="0"/>
              <a:t>플러그인 라이브러리 참조 선언도 추가되어 있는지 확인</a:t>
            </a:r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en-US" altLang="ko-KR" smtClean="0"/>
          </a:p>
          <a:p>
            <a:pPr lvl="1">
              <a:buNone/>
            </a:pPr>
            <a:endParaRPr lang="ko-KR" altLang="en-US" smtClean="0"/>
          </a:p>
          <a:p>
            <a:endParaRPr lang="en-US" altLang="ko-KR" smtClean="0"/>
          </a:p>
          <a:p>
            <a:r>
              <a:rPr lang="ko-KR" altLang="en-US" smtClean="0"/>
              <a:t>안드로이드 플랫폼 추가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27848" y="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p.640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340768"/>
            <a:ext cx="50196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6" y="3861048"/>
            <a:ext cx="57721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5877272"/>
            <a:ext cx="4953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 플러그인 추가하기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코르도바 프로젝트 실행하기</a:t>
            </a:r>
          </a:p>
          <a:p>
            <a:pPr lvl="1"/>
            <a:r>
              <a:rPr lang="ko-KR" altLang="en-US" smtClean="0"/>
              <a:t>실물 단말기에서 실행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가상 단말기에서 실행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폰갭 디벨로퍼 앱에서 실행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27848" y="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p.642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780" y="3995971"/>
            <a:ext cx="5374670" cy="53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627" y="5075418"/>
            <a:ext cx="5325350" cy="57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456" y="6084540"/>
            <a:ext cx="5335218" cy="5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8544" y="1340768"/>
            <a:ext cx="5184576" cy="16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크롬 브라우저를 이용한 디버깅</a:t>
            </a:r>
            <a:endParaRPr lang="en-US" altLang="ko-KR" smtClean="0"/>
          </a:p>
          <a:p>
            <a:pPr lvl="1"/>
            <a:r>
              <a:rPr lang="ko-KR" altLang="en-US" smtClean="0"/>
              <a:t>실물 단말기 시험 중에 디버깅이 필요하면 개발 컴퓨터와 </a:t>
            </a:r>
            <a:r>
              <a:rPr lang="en-US" altLang="ko-KR" smtClean="0"/>
              <a:t>USB</a:t>
            </a:r>
            <a:r>
              <a:rPr lang="ko-KR" altLang="en-US" smtClean="0"/>
              <a:t>로 연결한 상태에서 개발 컴퓨터의 크롬 브라우저 주소창에 “</a:t>
            </a:r>
            <a:r>
              <a:rPr lang="en-US" altLang="ko-KR" smtClean="0"/>
              <a:t>chrome://inspect” </a:t>
            </a:r>
            <a:r>
              <a:rPr lang="ko-KR" altLang="en-US" smtClean="0"/>
              <a:t>주소를 입력</a:t>
            </a:r>
            <a:endParaRPr lang="en-US" altLang="ko-KR" smtClean="0"/>
          </a:p>
          <a:p>
            <a:pPr lvl="1"/>
            <a:r>
              <a:rPr lang="en-US" altLang="ko-KR" smtClean="0"/>
              <a:t>SQL-Lite </a:t>
            </a:r>
            <a:r>
              <a:rPr lang="ko-KR" altLang="en-US" smtClean="0"/>
              <a:t>데이터베이스 내용과 콘솔 창에 출력되는 메시지 확인</a:t>
            </a:r>
            <a:endParaRPr lang="en-US" altLang="ko-KR" smtClean="0"/>
          </a:p>
          <a:p>
            <a:pPr lvl="1"/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27848" y="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p.643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L:\저술개정판_원고\저술2차_최종본(20161223)\그림(수정본)\ch16\_16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5" y="2492896"/>
            <a:ext cx="6245693" cy="417646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352600" y="3356992"/>
            <a:ext cx="7416824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파일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 관련 코르도바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API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제이쿼리 모바일과 코르도바를 사용한 맛집 관리 하이브리드앱을 개발해본다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9126" y="2196153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맛집 관리 하이브리드 앱 개발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</a:t>
            </a:r>
            <a:r>
              <a:rPr lang="ko-KR" altLang="ko-KR" b="1" smtClean="0"/>
              <a:t>맛집 앱</a:t>
            </a:r>
            <a:r>
              <a:rPr lang="en-US" altLang="ko-KR" b="1" smtClean="0"/>
              <a:t> : matzipApp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16-1] </a:t>
            </a:r>
            <a:r>
              <a:rPr lang="ko-KR" altLang="ko-KR" smtClean="0"/>
              <a:t>맛집 앱 기본 화면 구성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맛집 앱</a:t>
            </a:r>
            <a:r>
              <a:rPr lang="en-US" altLang="ko-KR" smtClean="0"/>
              <a:t>(matzipApp)</a:t>
            </a:r>
            <a:r>
              <a:rPr lang="ko-KR" altLang="ko-KR" smtClean="0"/>
              <a:t>의 기능</a:t>
            </a:r>
            <a:endParaRPr lang="en-US" altLang="ko-KR" smtClean="0"/>
          </a:p>
          <a:p>
            <a:pPr lvl="1" latinLnBrk="0"/>
            <a:r>
              <a:rPr lang="ko-KR" altLang="ko-KR" smtClean="0"/>
              <a:t>맛집 등록</a:t>
            </a:r>
            <a:r>
              <a:rPr lang="en-US" altLang="ko-KR" smtClean="0"/>
              <a:t> : </a:t>
            </a:r>
            <a:r>
              <a:rPr lang="ko-KR" altLang="ko-KR" smtClean="0"/>
              <a:t>새로운 맛집 정보를 입력하여 모바일 장치 안의 데이터베이스에 저장</a:t>
            </a:r>
            <a:r>
              <a:rPr lang="en-US" altLang="ko-KR" smtClean="0"/>
              <a:t>           		</a:t>
            </a:r>
            <a:r>
              <a:rPr lang="ko-KR" altLang="ko-KR" smtClean="0"/>
              <a:t>입력하는 맛집 정보 중에는 맛집 사진도 직접 촬영하여 등록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ko-KR" altLang="ko-KR" smtClean="0"/>
          </a:p>
          <a:p>
            <a:pPr lvl="1" latinLnBrk="0"/>
            <a:r>
              <a:rPr lang="ko-KR" altLang="ko-KR" smtClean="0"/>
              <a:t>맛집 수정 </a:t>
            </a:r>
            <a:r>
              <a:rPr lang="en-US" altLang="ko-KR" smtClean="0"/>
              <a:t>: </a:t>
            </a:r>
            <a:r>
              <a:rPr lang="ko-KR" altLang="ko-KR" smtClean="0"/>
              <a:t>맛집 이름</a:t>
            </a:r>
            <a:r>
              <a:rPr lang="ko-KR" altLang="en-US" smtClean="0"/>
              <a:t>으로</a:t>
            </a:r>
            <a:r>
              <a:rPr lang="ko-KR" altLang="ko-KR" smtClean="0"/>
              <a:t> 맛집 정보 검색</a:t>
            </a:r>
            <a:r>
              <a:rPr lang="en-US" altLang="ko-KR" smtClean="0"/>
              <a:t> </a:t>
            </a:r>
            <a:r>
              <a:rPr lang="ko-KR" altLang="en-US" smtClean="0"/>
              <a:t>후</a:t>
            </a:r>
            <a:r>
              <a:rPr lang="en-US" altLang="ko-KR" smtClean="0"/>
              <a:t>, </a:t>
            </a:r>
            <a:r>
              <a:rPr lang="ko-KR" altLang="ko-KR" smtClean="0"/>
              <a:t>원하는 맛집 정보를 수정하거나 삭제</a:t>
            </a:r>
            <a:r>
              <a:rPr lang="en-US" altLang="ko-KR" smtClean="0"/>
              <a:t> </a:t>
            </a:r>
          </a:p>
          <a:p>
            <a:pPr lvl="1" latinLnBrk="0">
              <a:buNone/>
            </a:pPr>
            <a:r>
              <a:rPr lang="en-US" altLang="ko-KR" smtClean="0"/>
              <a:t>			</a:t>
            </a:r>
            <a:r>
              <a:rPr lang="ko-KR" altLang="ko-KR" smtClean="0"/>
              <a:t>삭제된 맛집 정보는 데이터베이스에서 제거되므로 되돌릴 수 없</a:t>
            </a:r>
            <a:r>
              <a:rPr lang="ko-KR" altLang="en-US" smtClean="0"/>
              <a:t>음</a:t>
            </a:r>
            <a:r>
              <a:rPr lang="en-US" altLang="ko-KR" smtClean="0"/>
              <a:t>	</a:t>
            </a:r>
            <a:endParaRPr lang="ko-KR" altLang="ko-KR" smtClean="0"/>
          </a:p>
          <a:p>
            <a:pPr lvl="1" latinLnBrk="0"/>
            <a:r>
              <a:rPr lang="ko-KR" altLang="ko-KR" smtClean="0"/>
              <a:t>맛집 조회 </a:t>
            </a:r>
            <a:r>
              <a:rPr lang="en-US" altLang="ko-KR" smtClean="0"/>
              <a:t>: </a:t>
            </a:r>
            <a:r>
              <a:rPr lang="ko-KR" altLang="ko-KR" smtClean="0"/>
              <a:t>업종과 지역을 선택함으로써 원하는 맛집만을 선별하여 맛집 목록을 확인</a:t>
            </a:r>
            <a:endParaRPr lang="en-US" altLang="ko-KR" smtClean="0"/>
          </a:p>
          <a:p>
            <a:pPr lvl="1" latinLnBrk="0">
              <a:buNone/>
            </a:pPr>
            <a:r>
              <a:rPr lang="en-US" altLang="ko-KR" smtClean="0"/>
              <a:t>			</a:t>
            </a:r>
            <a:r>
              <a:rPr lang="ko-KR" altLang="ko-KR" smtClean="0"/>
              <a:t>맛집 목록 중에서 특정 맛집</a:t>
            </a:r>
            <a:r>
              <a:rPr lang="ko-KR" altLang="en-US" smtClean="0"/>
              <a:t>을</a:t>
            </a:r>
            <a:r>
              <a:rPr lang="ko-KR" altLang="ko-KR" smtClean="0"/>
              <a:t> 선택</a:t>
            </a:r>
            <a:r>
              <a:rPr lang="en-US" altLang="ko-KR" smtClean="0"/>
              <a:t>,</a:t>
            </a:r>
            <a:r>
              <a:rPr lang="ko-KR" altLang="ko-KR" smtClean="0"/>
              <a:t> 상세한 맛집 정보</a:t>
            </a:r>
            <a:r>
              <a:rPr lang="en-US" altLang="ko-KR" smtClean="0"/>
              <a:t>(</a:t>
            </a:r>
            <a:r>
              <a:rPr lang="ko-KR" altLang="ko-KR" smtClean="0"/>
              <a:t>맛집 사진</a:t>
            </a:r>
            <a:r>
              <a:rPr lang="en-US" altLang="ko-KR" smtClean="0"/>
              <a:t>, </a:t>
            </a:r>
            <a:r>
              <a:rPr lang="ko-KR" altLang="ko-KR" smtClean="0"/>
              <a:t>맛집 </a:t>
            </a:r>
            <a:r>
              <a:rPr lang="en-US" altLang="ko-KR" smtClean="0"/>
              <a:t>			</a:t>
            </a:r>
            <a:r>
              <a:rPr lang="ko-KR" altLang="ko-KR" smtClean="0"/>
              <a:t>위치 지도</a:t>
            </a:r>
            <a:r>
              <a:rPr lang="en-US" altLang="ko-KR" smtClean="0"/>
              <a:t>, </a:t>
            </a:r>
            <a:r>
              <a:rPr lang="ko-KR" altLang="ko-KR" smtClean="0"/>
              <a:t>현 위치로부터의 경로 지도 등</a:t>
            </a:r>
            <a:r>
              <a:rPr lang="en-US" altLang="ko-KR" smtClean="0"/>
              <a:t>)</a:t>
            </a:r>
            <a:r>
              <a:rPr lang="ko-KR" altLang="en-US" smtClean="0"/>
              <a:t>를 조회</a:t>
            </a:r>
            <a:endParaRPr lang="ko-KR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371745" y="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p.616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 descr="L:\저술개정판_원고\저술2차_최종본(20161223)\그림(수정본)\ch16\_16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1412776"/>
            <a:ext cx="4730526" cy="25202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맛집 관리 앱의 화면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16-2] </a:t>
            </a:r>
            <a:r>
              <a:rPr lang="ko-KR" altLang="ko-KR" smtClean="0"/>
              <a:t>전체 페이지와 메뉴 구성</a:t>
            </a:r>
            <a:endParaRPr lang="ko-KR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461513" y="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p.617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 descr="L:\저술개정판_원고\저술2차_최종본(20161223)\그림(수정본)\ch16\_16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412776"/>
            <a:ext cx="6846788" cy="53550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맛집 앱 프로젝트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16-3] matzipApp </a:t>
            </a:r>
            <a:r>
              <a:rPr lang="ko-KR" altLang="ko-KR" smtClean="0"/>
              <a:t>프로젝트의 라이브러리 구성</a:t>
            </a:r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61513" y="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p.618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6146" name="Picture 2" descr="L:\저술개정판_원고\저술2차_최종본(20161223)\그림(수정본)\ch16\_16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412776"/>
            <a:ext cx="7803976" cy="53329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맛집 앱의 함수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16-4] matzipApp </a:t>
            </a:r>
            <a:r>
              <a:rPr lang="ko-KR" altLang="ko-KR" smtClean="0"/>
              <a:t>앱 함수간의 연관 관계</a:t>
            </a:r>
            <a:endParaRPr lang="ko-KR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461513" y="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p.619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170" name="Picture 2" descr="L:\저술개정판_원고\저술2차_최종본(20161223)\그림(수정본)\ch16\_16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484784"/>
            <a:ext cx="6824826" cy="511256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1.2</a:t>
            </a:r>
            <a:r>
              <a:rPr lang="en-US" altLang="ko-KR" smtClean="0"/>
              <a:t> </a:t>
            </a:r>
            <a:r>
              <a:rPr lang="ko-KR" altLang="ko-KR" b="1" smtClean="0"/>
              <a:t>맛집 앱 시작하기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</a:t>
            </a:r>
            <a:r>
              <a:rPr lang="en-US" altLang="ko-KR" smtClean="0"/>
              <a:t> 16-1] cafe </a:t>
            </a:r>
            <a:r>
              <a:rPr lang="ko-KR" altLang="ko-KR" smtClean="0"/>
              <a:t>테이블 구조</a:t>
            </a:r>
            <a:r>
              <a:rPr lang="en-US" altLang="ko-KR" smtClean="0"/>
              <a:t>(</a:t>
            </a:r>
            <a:r>
              <a:rPr lang="ko-KR" altLang="ko-KR" smtClean="0"/>
              <a:t>스키마</a:t>
            </a:r>
            <a:r>
              <a:rPr lang="en-US" altLang="ko-KR" smtClean="0"/>
              <a:t>)</a:t>
            </a:r>
            <a:endParaRPr lang="ko-KR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92560" y="1413505"/>
          <a:ext cx="7416824" cy="2232248"/>
        </p:xfrm>
        <a:graphic>
          <a:graphicData uri="http://schemas.openxmlformats.org/drawingml/2006/table">
            <a:tbl>
              <a:tblPr/>
              <a:tblGrid>
                <a:gridCol w="946723"/>
                <a:gridCol w="2708125"/>
                <a:gridCol w="3761976"/>
              </a:tblGrid>
              <a:tr h="2880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컬럼명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컬럼 유형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id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integer(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정수형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 키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자동 증가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테이블 각 투플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행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을 식별하기 위한 식별자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name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varchar(20)(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맛집 이름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20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 크기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type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varchar(20)(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맛집 유형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20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 크기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score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integer(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정수형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맛집 평점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region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varchar(20)(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맛집 지역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20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 크기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phone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varchar(20)(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맛집 연락처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20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 크기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address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varchar(30)(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맛집 주소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최대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30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 크기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memo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varchar(200)(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맛집 관련 메모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200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 크기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pic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varchar(50)(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맛집 사진 파일 경로명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최대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50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 크기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61513" y="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p.621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8194" name="Picture 2" descr="L:\저술개정판_원고\저술2차_최종본(20161223)\그림(수정본)\ch16\_16.4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3789040"/>
            <a:ext cx="1684065" cy="2798472"/>
          </a:xfrm>
          <a:prstGeom prst="rect">
            <a:avLst/>
          </a:prstGeom>
          <a:noFill/>
        </p:spPr>
      </p:pic>
      <p:pic>
        <p:nvPicPr>
          <p:cNvPr id="8195" name="Picture 3" descr="L:\저술개정판_원고\저술2차_최종본(20161223)\그림(수정본)\ch16\_16.4.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3720" y="3808537"/>
            <a:ext cx="1696786" cy="28234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</a:t>
            </a:r>
            <a:r>
              <a:rPr lang="en-US" altLang="ko-KR" smtClean="0"/>
              <a:t> </a:t>
            </a:r>
            <a:r>
              <a:rPr lang="ko-KR" altLang="ko-KR" b="1" smtClean="0"/>
              <a:t>맛집 정보 등록하기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이진</a:t>
            </a:r>
            <a:r>
              <a:rPr lang="en-US" altLang="ko-KR" smtClean="0"/>
              <a:t>(binary) </a:t>
            </a:r>
            <a:r>
              <a:rPr lang="ko-KR" altLang="ko-KR" smtClean="0"/>
              <a:t>데이터의 </a:t>
            </a:r>
            <a:r>
              <a:rPr lang="en-US" altLang="ko-KR" smtClean="0"/>
              <a:t>2</a:t>
            </a:r>
            <a:r>
              <a:rPr lang="ko-KR" altLang="en-US" smtClean="0"/>
              <a:t>가지 </a:t>
            </a:r>
            <a:r>
              <a:rPr lang="en-US" altLang="ko-KR" smtClean="0"/>
              <a:t>DB </a:t>
            </a:r>
            <a:r>
              <a:rPr lang="ko-KR" altLang="ko-KR" smtClean="0"/>
              <a:t>저장 방법</a:t>
            </a:r>
            <a:endParaRPr lang="en-US" altLang="ko-KR" smtClean="0"/>
          </a:p>
          <a:p>
            <a:pPr lvl="1"/>
            <a:r>
              <a:rPr lang="en-US" altLang="ko-KR" smtClean="0"/>
              <a:t>SQLite </a:t>
            </a:r>
            <a:r>
              <a:rPr lang="ko-KR" altLang="ko-KR" smtClean="0"/>
              <a:t>데이터베이스의 테이블 안에 직접 저장하는 방식</a:t>
            </a:r>
            <a:endParaRPr lang="en-US" altLang="ko-KR" smtClean="0"/>
          </a:p>
          <a:p>
            <a:pPr lvl="1"/>
            <a:r>
              <a:rPr lang="ko-KR" altLang="ko-KR" smtClean="0"/>
              <a:t>로컬 파일 시스템에 이진 파일을 저장하고 파일 경로 정보만</a:t>
            </a:r>
            <a:r>
              <a:rPr lang="en-US" altLang="ko-KR" smtClean="0"/>
              <a:t> DB</a:t>
            </a:r>
            <a:r>
              <a:rPr lang="ko-KR" altLang="ko-KR" smtClean="0"/>
              <a:t>에 저장하는 방식</a:t>
            </a:r>
            <a:r>
              <a:rPr lang="en-US" altLang="ko-KR" smtClean="0"/>
              <a:t> </a:t>
            </a:r>
            <a:endParaRPr lang="ko-KR" altLang="ko-KR" smtClean="0"/>
          </a:p>
          <a:p>
            <a:r>
              <a:rPr lang="en-US" altLang="ko-KR" smtClean="0"/>
              <a:t> BLOB(Binary Large OBject) </a:t>
            </a:r>
            <a:r>
              <a:rPr lang="ko-KR" altLang="ko-KR" smtClean="0"/>
              <a:t>유형</a:t>
            </a:r>
            <a:endParaRPr lang="en-US" altLang="ko-KR" smtClean="0"/>
          </a:p>
          <a:p>
            <a:pPr lvl="1"/>
            <a:r>
              <a:rPr lang="ko-KR" altLang="ko-KR" smtClean="0"/>
              <a:t>많은 데이터베이스</a:t>
            </a:r>
            <a:r>
              <a:rPr lang="ko-KR" altLang="en-US" smtClean="0"/>
              <a:t>에서</a:t>
            </a:r>
            <a:r>
              <a:rPr lang="ko-KR" altLang="ko-KR" smtClean="0"/>
              <a:t> 지원</a:t>
            </a:r>
            <a:endParaRPr lang="en-US" altLang="ko-KR" smtClean="0"/>
          </a:p>
          <a:p>
            <a:pPr lvl="1"/>
            <a:r>
              <a:rPr lang="ko-KR" altLang="ko-KR" smtClean="0"/>
              <a:t>문자형과 비슷하며 이진 데이터를 저장할 수 있다는 점만 다</a:t>
            </a:r>
            <a:r>
              <a:rPr lang="ko-KR" altLang="en-US" smtClean="0"/>
              <a:t>름</a:t>
            </a:r>
            <a:endParaRPr lang="en-US" altLang="ko-KR" smtClean="0"/>
          </a:p>
          <a:p>
            <a:pPr lvl="1"/>
            <a:r>
              <a:rPr lang="en-US" altLang="ko-KR" smtClean="0"/>
              <a:t>DB</a:t>
            </a:r>
            <a:r>
              <a:rPr lang="ko-KR" altLang="ko-KR" smtClean="0"/>
              <a:t>에 저장하려면 이진 객체를 직렬화 즉</a:t>
            </a:r>
            <a:r>
              <a:rPr lang="en-US" altLang="ko-KR" smtClean="0"/>
              <a:t>, </a:t>
            </a:r>
            <a:r>
              <a:rPr lang="ko-KR" altLang="ko-KR" smtClean="0"/>
              <a:t>문자열로 변환</a:t>
            </a:r>
            <a:r>
              <a:rPr lang="en-US" altLang="ko-KR" smtClean="0"/>
              <a:t>(Base64</a:t>
            </a:r>
            <a:r>
              <a:rPr lang="ko-KR" altLang="ko-KR" smtClean="0"/>
              <a:t>로 인코딩해서 저장</a:t>
            </a:r>
            <a:r>
              <a:rPr lang="en-US" altLang="ko-KR" smtClean="0"/>
              <a:t>)</a:t>
            </a:r>
            <a:r>
              <a:rPr lang="ko-KR" altLang="en-US" smtClean="0"/>
              <a:t>해야 함</a:t>
            </a:r>
            <a:endParaRPr lang="en-US" altLang="ko-KR" smtClean="0"/>
          </a:p>
          <a:p>
            <a:pPr lvl="2"/>
            <a:r>
              <a:rPr lang="en-US" altLang="ko-KR" smtClean="0"/>
              <a:t>Base64</a:t>
            </a:r>
            <a:r>
              <a:rPr lang="ko-KR" altLang="ko-KR" smtClean="0"/>
              <a:t>는 </a:t>
            </a:r>
            <a:r>
              <a:rPr lang="en-US" altLang="ko-KR" smtClean="0"/>
              <a:t>8</a:t>
            </a:r>
            <a:r>
              <a:rPr lang="ko-KR" altLang="ko-KR" smtClean="0"/>
              <a:t>비트 이진 데이터를 문자 코드에 영향받지 않는 공통 아스키 문자로만 구성된 일련의 문자열로 바꾸는 인코딩 방식</a:t>
            </a:r>
            <a:r>
              <a:rPr lang="en-US" altLang="ko-KR" smtClean="0"/>
              <a:t>(</a:t>
            </a:r>
            <a:r>
              <a:rPr lang="ko-KR" altLang="ko-KR" smtClean="0"/>
              <a:t>화면에 출력할</a:t>
            </a:r>
            <a:r>
              <a:rPr lang="en-US" altLang="ko-KR" smtClean="0"/>
              <a:t> </a:t>
            </a:r>
            <a:r>
              <a:rPr lang="ko-KR" altLang="ko-KR" smtClean="0"/>
              <a:t>수 있는</a:t>
            </a:r>
            <a:r>
              <a:rPr lang="en-US" altLang="ko-KR" smtClean="0"/>
              <a:t> 64</a:t>
            </a:r>
            <a:r>
              <a:rPr lang="ko-KR" altLang="ko-KR" smtClean="0"/>
              <a:t>개 문자</a:t>
            </a:r>
            <a:r>
              <a:rPr lang="en-US" altLang="ko-KR" smtClean="0"/>
              <a:t>(ABCD...89+/e </a:t>
            </a:r>
            <a:r>
              <a:rPr lang="ko-KR" altLang="ko-KR" smtClean="0"/>
              <a:t>등</a:t>
            </a:r>
            <a:r>
              <a:rPr lang="en-US" altLang="ko-KR" smtClean="0"/>
              <a:t>)</a:t>
            </a:r>
            <a:r>
              <a:rPr lang="ko-KR" altLang="ko-KR" smtClean="0"/>
              <a:t>들만을 이용해 이진 데이터를 문자열로 표현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27849" y="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p.623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맛집 사진 정보 등록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16-5] matzipApp </a:t>
            </a:r>
            <a:r>
              <a:rPr lang="ko-KR" altLang="ko-KR" smtClean="0"/>
              <a:t>앱의 맛집 사진 등록</a:t>
            </a:r>
            <a:endParaRPr lang="ko-KR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427849" y="0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맛집 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p.629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9222" name="Picture 6" descr="L:\저술개정판_원고\저술2차_최종본(20161223)\그림(수정본)\ch16\_16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1700808"/>
            <a:ext cx="6539666" cy="34563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</TotalTime>
  <Words>644</Words>
  <Application>Microsoft Office PowerPoint</Application>
  <PresentationFormat>A4 용지(210x297mm)</PresentationFormat>
  <Paragraphs>168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TrendMicroTemplate_ext</vt:lpstr>
      <vt:lpstr>슬라이드 1</vt:lpstr>
      <vt:lpstr>슬라이드 2</vt:lpstr>
      <vt:lpstr>1.1 맛집 앱 : matzipApp </vt:lpstr>
      <vt:lpstr>맛집 관리 앱의 화면 구성</vt:lpstr>
      <vt:lpstr>맛집 앱 프로젝트 구성</vt:lpstr>
      <vt:lpstr>맛집 앱의 함수 구성</vt:lpstr>
      <vt:lpstr>1.2 맛집 앱 시작하기</vt:lpstr>
      <vt:lpstr>1.3 맛집 정보 등록하기</vt:lpstr>
      <vt:lpstr>맛집 사진 정보 등록</vt:lpstr>
      <vt:lpstr>파일 시스템 코르도바 API</vt:lpstr>
      <vt:lpstr>사진 파일 저장</vt:lpstr>
      <vt:lpstr>1.4 맛집 정보 수정하기</vt:lpstr>
      <vt:lpstr>1.5 맛집 목록 조회하기</vt:lpstr>
      <vt:lpstr>1.6 맛집 상세정보 조회하기</vt:lpstr>
      <vt:lpstr>1.7 맛집 추가정보 조회하기</vt:lpstr>
      <vt:lpstr>1.8 코르도바 프로젝트 생성 및 실행</vt:lpstr>
      <vt:lpstr>코르도바 프로젝트 생성 및 실행(2)</vt:lpstr>
      <vt:lpstr>코르도바 프로젝트 생성 및 실행(3)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279</cp:revision>
  <dcterms:created xsi:type="dcterms:W3CDTF">2003-11-10T10:03:08Z</dcterms:created>
  <dcterms:modified xsi:type="dcterms:W3CDTF">2017-02-02T13:18:27Z</dcterms:modified>
</cp:coreProperties>
</file>