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62" r:id="rId2"/>
    <p:sldId id="260" r:id="rId3"/>
    <p:sldId id="263" r:id="rId4"/>
    <p:sldId id="283" r:id="rId5"/>
    <p:sldId id="256" r:id="rId6"/>
    <p:sldId id="265" r:id="rId7"/>
    <p:sldId id="266" r:id="rId8"/>
    <p:sldId id="267" r:id="rId9"/>
    <p:sldId id="268" r:id="rId10"/>
    <p:sldId id="273" r:id="rId11"/>
    <p:sldId id="274" r:id="rId12"/>
    <p:sldId id="275" r:id="rId13"/>
    <p:sldId id="276" r:id="rId14"/>
    <p:sldId id="287" r:id="rId15"/>
    <p:sldId id="322" r:id="rId16"/>
    <p:sldId id="398" r:id="rId17"/>
    <p:sldId id="400" r:id="rId18"/>
    <p:sldId id="402" r:id="rId19"/>
    <p:sldId id="401" r:id="rId20"/>
    <p:sldId id="399" r:id="rId21"/>
    <p:sldId id="403" r:id="rId22"/>
    <p:sldId id="405" r:id="rId23"/>
    <p:sldId id="418" r:id="rId24"/>
    <p:sldId id="404" r:id="rId25"/>
    <p:sldId id="308" r:id="rId26"/>
    <p:sldId id="421" r:id="rId27"/>
    <p:sldId id="331" r:id="rId28"/>
    <p:sldId id="345" r:id="rId29"/>
    <p:sldId id="333" r:id="rId30"/>
    <p:sldId id="419" r:id="rId31"/>
    <p:sldId id="420" r:id="rId32"/>
    <p:sldId id="334" r:id="rId33"/>
    <p:sldId id="294" r:id="rId34"/>
    <p:sldId id="301" r:id="rId35"/>
    <p:sldId id="302" r:id="rId36"/>
    <p:sldId id="422" r:id="rId37"/>
    <p:sldId id="433" r:id="rId38"/>
    <p:sldId id="366" r:id="rId39"/>
    <p:sldId id="368" r:id="rId40"/>
    <p:sldId id="369" r:id="rId41"/>
    <p:sldId id="370" r:id="rId42"/>
    <p:sldId id="371" r:id="rId43"/>
    <p:sldId id="372" r:id="rId44"/>
    <p:sldId id="373" r:id="rId45"/>
    <p:sldId id="374" r:id="rId46"/>
    <p:sldId id="375" r:id="rId47"/>
    <p:sldId id="376" r:id="rId48"/>
    <p:sldId id="377" r:id="rId49"/>
    <p:sldId id="378" r:id="rId50"/>
    <p:sldId id="300" r:id="rId51"/>
    <p:sldId id="329" r:id="rId52"/>
    <p:sldId id="330" r:id="rId53"/>
    <p:sldId id="39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59" autoAdjust="0"/>
    <p:restoredTop sz="94270" autoAdjust="0"/>
  </p:normalViewPr>
  <p:slideViewPr>
    <p:cSldViewPr snapToGrid="0">
      <p:cViewPr varScale="1">
        <p:scale>
          <a:sx n="68" d="100"/>
          <a:sy n="68"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400" dirty="0"/>
            <a:t>Step 1: Neural Network</a:t>
          </a:r>
          <a:endParaRPr lang="zh-TW" altLang="en-US" sz="24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400" dirty="0"/>
            <a:t>Step 2: Cost Function</a:t>
          </a:r>
          <a:endParaRPr lang="zh-TW" altLang="en-US" sz="24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400" dirty="0"/>
            <a:t>Step 3: Optimization</a:t>
          </a:r>
          <a:endParaRPr lang="zh-TW" altLang="en-US" sz="24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554129"/>
          <a:ext cx="2071799" cy="12430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Step 1: Neural Network</a:t>
          </a:r>
          <a:endParaRPr lang="zh-TW" altLang="en-US" sz="2400" kern="1200" dirty="0"/>
        </a:p>
      </dsp:txBody>
      <dsp:txXfrm>
        <a:off x="43340" y="1590538"/>
        <a:ext cx="1998981" cy="1170261"/>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554129"/>
          <a:ext cx="2071799" cy="1243079"/>
        </a:xfrm>
        <a:prstGeom prst="roundRect">
          <a:avLst>
            <a:gd name="adj" fmla="val 1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Step 2: Cost Function</a:t>
          </a:r>
          <a:endParaRPr lang="zh-TW" altLang="en-US" sz="2400" kern="1200" dirty="0"/>
        </a:p>
      </dsp:txBody>
      <dsp:txXfrm>
        <a:off x="2943859" y="1590538"/>
        <a:ext cx="1998981" cy="1170261"/>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554129"/>
          <a:ext cx="2071799" cy="1243079"/>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Step 3: Optimization</a:t>
          </a:r>
          <a:endParaRPr lang="zh-TW" altLang="en-US" sz="2400" kern="1200" dirty="0"/>
        </a:p>
      </dsp:txBody>
      <dsp:txXfrm>
        <a:off x="5844378" y="1590538"/>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6" Type="http://schemas.openxmlformats.org/officeDocument/2006/relationships/image" Target="../media/image16.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3.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3.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18.wmf"/><Relationship Id="rId1" Type="http://schemas.openxmlformats.org/officeDocument/2006/relationships/image" Target="../media/image116.wmf"/><Relationship Id="rId4" Type="http://schemas.openxmlformats.org/officeDocument/2006/relationships/image" Target="../media/image1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18.wmf"/><Relationship Id="rId1" Type="http://schemas.openxmlformats.org/officeDocument/2006/relationships/image" Target="../media/image116.wmf"/><Relationship Id="rId4" Type="http://schemas.openxmlformats.org/officeDocument/2006/relationships/image" Target="../media/image12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image" Target="../media/image136.wmf"/><Relationship Id="rId3" Type="http://schemas.openxmlformats.org/officeDocument/2006/relationships/image" Target="../media/image6.wmf"/><Relationship Id="rId7" Type="http://schemas.openxmlformats.org/officeDocument/2006/relationships/image" Target="../media/image132.wmf"/><Relationship Id="rId12" Type="http://schemas.openxmlformats.org/officeDocument/2006/relationships/image" Target="../media/image135.wmf"/><Relationship Id="rId2" Type="http://schemas.openxmlformats.org/officeDocument/2006/relationships/image" Target="../media/image2.wmf"/><Relationship Id="rId16" Type="http://schemas.openxmlformats.org/officeDocument/2006/relationships/image" Target="../media/image139.wmf"/><Relationship Id="rId1" Type="http://schemas.openxmlformats.org/officeDocument/2006/relationships/image" Target="../media/image130.wmf"/><Relationship Id="rId6" Type="http://schemas.openxmlformats.org/officeDocument/2006/relationships/image" Target="../media/image116.wmf"/><Relationship Id="rId11" Type="http://schemas.openxmlformats.org/officeDocument/2006/relationships/image" Target="../media/image3.wmf"/><Relationship Id="rId5" Type="http://schemas.openxmlformats.org/officeDocument/2006/relationships/image" Target="../media/image13.wmf"/><Relationship Id="rId15" Type="http://schemas.openxmlformats.org/officeDocument/2006/relationships/image" Target="../media/image138.wmf"/><Relationship Id="rId10" Type="http://schemas.openxmlformats.org/officeDocument/2006/relationships/image" Target="../media/image118.wmf"/><Relationship Id="rId4" Type="http://schemas.openxmlformats.org/officeDocument/2006/relationships/image" Target="../media/image131.wmf"/><Relationship Id="rId9" Type="http://schemas.openxmlformats.org/officeDocument/2006/relationships/image" Target="../media/image134.wmf"/><Relationship Id="rId14" Type="http://schemas.openxmlformats.org/officeDocument/2006/relationships/image" Target="../media/image13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3.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3.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3.wmf"/><Relationship Id="rId3" Type="http://schemas.openxmlformats.org/officeDocument/2006/relationships/image" Target="../media/image6.wmf"/><Relationship Id="rId21" Type="http://schemas.openxmlformats.org/officeDocument/2006/relationships/image" Target="../media/image8.wmf"/><Relationship Id="rId7" Type="http://schemas.openxmlformats.org/officeDocument/2006/relationships/image" Target="../media/image14.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2.wmf"/><Relationship Id="rId16" Type="http://schemas.openxmlformats.org/officeDocument/2006/relationships/image" Target="../media/image26.wmf"/><Relationship Id="rId20" Type="http://schemas.openxmlformats.org/officeDocument/2006/relationships/image" Target="../media/image5.wmf"/><Relationship Id="rId1" Type="http://schemas.openxmlformats.org/officeDocument/2006/relationships/image" Target="../media/image1.wmf"/><Relationship Id="rId6" Type="http://schemas.openxmlformats.org/officeDocument/2006/relationships/image" Target="../media/image13.wmf"/><Relationship Id="rId11" Type="http://schemas.openxmlformats.org/officeDocument/2006/relationships/image" Target="../media/image21.wmf"/><Relationship Id="rId5" Type="http://schemas.openxmlformats.org/officeDocument/2006/relationships/image" Target="../media/image17.wmf"/><Relationship Id="rId15" Type="http://schemas.openxmlformats.org/officeDocument/2006/relationships/image" Target="../media/image25.wmf"/><Relationship Id="rId23" Type="http://schemas.openxmlformats.org/officeDocument/2006/relationships/image" Target="../media/image10.wmf"/><Relationship Id="rId10" Type="http://schemas.openxmlformats.org/officeDocument/2006/relationships/image" Target="../media/image20.wmf"/><Relationship Id="rId19" Type="http://schemas.openxmlformats.org/officeDocument/2006/relationships/image" Target="../media/image4.wmf"/><Relationship Id="rId4" Type="http://schemas.openxmlformats.org/officeDocument/2006/relationships/image" Target="../media/image7.w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9.wmf"/><Relationship Id="rId18" Type="http://schemas.openxmlformats.org/officeDocument/2006/relationships/image" Target="../media/image31.wmf"/><Relationship Id="rId3" Type="http://schemas.openxmlformats.org/officeDocument/2006/relationships/image" Target="../media/image6.wmf"/><Relationship Id="rId7" Type="http://schemas.openxmlformats.org/officeDocument/2006/relationships/image" Target="../media/image18.wmf"/><Relationship Id="rId12" Type="http://schemas.openxmlformats.org/officeDocument/2006/relationships/image" Target="../media/image8.wmf"/><Relationship Id="rId17" Type="http://schemas.openxmlformats.org/officeDocument/2006/relationships/image" Target="../media/image30.wmf"/><Relationship Id="rId2" Type="http://schemas.openxmlformats.org/officeDocument/2006/relationships/image" Target="../media/image2.wmf"/><Relationship Id="rId16" Type="http://schemas.openxmlformats.org/officeDocument/2006/relationships/image" Target="../media/image29.wmf"/><Relationship Id="rId20" Type="http://schemas.openxmlformats.org/officeDocument/2006/relationships/image" Target="../media/image33.wmf"/><Relationship Id="rId1" Type="http://schemas.openxmlformats.org/officeDocument/2006/relationships/image" Target="../media/image1.wmf"/><Relationship Id="rId6" Type="http://schemas.openxmlformats.org/officeDocument/2006/relationships/image" Target="../media/image14.wmf"/><Relationship Id="rId11" Type="http://schemas.openxmlformats.org/officeDocument/2006/relationships/image" Target="../media/image5.wmf"/><Relationship Id="rId5" Type="http://schemas.openxmlformats.org/officeDocument/2006/relationships/image" Target="../media/image13.wmf"/><Relationship Id="rId15" Type="http://schemas.openxmlformats.org/officeDocument/2006/relationships/image" Target="../media/image28.wmf"/><Relationship Id="rId10" Type="http://schemas.openxmlformats.org/officeDocument/2006/relationships/image" Target="../media/image4.wmf"/><Relationship Id="rId19" Type="http://schemas.openxmlformats.org/officeDocument/2006/relationships/image" Target="../media/image32.wmf"/><Relationship Id="rId4" Type="http://schemas.openxmlformats.org/officeDocument/2006/relationships/image" Target="../media/image7.wmf"/><Relationship Id="rId9" Type="http://schemas.openxmlformats.org/officeDocument/2006/relationships/image" Target="../media/image3.wmf"/><Relationship Id="rId1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38.wmf"/><Relationship Id="rId18" Type="http://schemas.openxmlformats.org/officeDocument/2006/relationships/image" Target="../media/image43.wmf"/><Relationship Id="rId3" Type="http://schemas.openxmlformats.org/officeDocument/2006/relationships/image" Target="../media/image3.wmf"/><Relationship Id="rId21" Type="http://schemas.openxmlformats.org/officeDocument/2006/relationships/image" Target="../media/image30.wmf"/><Relationship Id="rId7" Type="http://schemas.openxmlformats.org/officeDocument/2006/relationships/image" Target="../media/image7.wmf"/><Relationship Id="rId12" Type="http://schemas.openxmlformats.org/officeDocument/2006/relationships/image" Target="../media/image37.wmf"/><Relationship Id="rId17" Type="http://schemas.openxmlformats.org/officeDocument/2006/relationships/image" Target="../media/image42.wmf"/><Relationship Id="rId2" Type="http://schemas.openxmlformats.org/officeDocument/2006/relationships/image" Target="../media/image2.wmf"/><Relationship Id="rId16" Type="http://schemas.openxmlformats.org/officeDocument/2006/relationships/image" Target="../media/image41.wmf"/><Relationship Id="rId20" Type="http://schemas.openxmlformats.org/officeDocument/2006/relationships/image" Target="../media/image45.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36.wmf"/><Relationship Id="rId5" Type="http://schemas.openxmlformats.org/officeDocument/2006/relationships/image" Target="../media/image34.wmf"/><Relationship Id="rId15" Type="http://schemas.openxmlformats.org/officeDocument/2006/relationships/image" Target="../media/image40.wmf"/><Relationship Id="rId10" Type="http://schemas.openxmlformats.org/officeDocument/2006/relationships/image" Target="../media/image14.wmf"/><Relationship Id="rId19" Type="http://schemas.openxmlformats.org/officeDocument/2006/relationships/image" Target="../media/image44.wmf"/><Relationship Id="rId4" Type="http://schemas.openxmlformats.org/officeDocument/2006/relationships/image" Target="../media/image4.wmf"/><Relationship Id="rId9" Type="http://schemas.openxmlformats.org/officeDocument/2006/relationships/image" Target="../media/image13.wmf"/><Relationship Id="rId14" Type="http://schemas.openxmlformats.org/officeDocument/2006/relationships/image" Target="../media/image39.wmf"/><Relationship Id="rId22"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9.wmf"/><Relationship Id="rId18" Type="http://schemas.openxmlformats.org/officeDocument/2006/relationships/image" Target="../media/image50.wmf"/><Relationship Id="rId3" Type="http://schemas.openxmlformats.org/officeDocument/2006/relationships/image" Target="../media/image6.wmf"/><Relationship Id="rId7" Type="http://schemas.openxmlformats.org/officeDocument/2006/relationships/image" Target="../media/image18.wmf"/><Relationship Id="rId12" Type="http://schemas.openxmlformats.org/officeDocument/2006/relationships/image" Target="../media/image8.wmf"/><Relationship Id="rId17" Type="http://schemas.openxmlformats.org/officeDocument/2006/relationships/image" Target="../media/image49.wmf"/><Relationship Id="rId2" Type="http://schemas.openxmlformats.org/officeDocument/2006/relationships/image" Target="../media/image2.wmf"/><Relationship Id="rId16" Type="http://schemas.openxmlformats.org/officeDocument/2006/relationships/image" Target="../media/image48.wmf"/><Relationship Id="rId20" Type="http://schemas.openxmlformats.org/officeDocument/2006/relationships/image" Target="../media/image52.wmf"/><Relationship Id="rId1" Type="http://schemas.openxmlformats.org/officeDocument/2006/relationships/image" Target="../media/image1.wmf"/><Relationship Id="rId6" Type="http://schemas.openxmlformats.org/officeDocument/2006/relationships/image" Target="../media/image14.wmf"/><Relationship Id="rId11" Type="http://schemas.openxmlformats.org/officeDocument/2006/relationships/image" Target="../media/image5.wmf"/><Relationship Id="rId5" Type="http://schemas.openxmlformats.org/officeDocument/2006/relationships/image" Target="../media/image13.wmf"/><Relationship Id="rId15" Type="http://schemas.openxmlformats.org/officeDocument/2006/relationships/image" Target="../media/image47.wmf"/><Relationship Id="rId10" Type="http://schemas.openxmlformats.org/officeDocument/2006/relationships/image" Target="../media/image4.wmf"/><Relationship Id="rId19" Type="http://schemas.openxmlformats.org/officeDocument/2006/relationships/image" Target="../media/image51.wmf"/><Relationship Id="rId4" Type="http://schemas.openxmlformats.org/officeDocument/2006/relationships/image" Target="../media/image7.wmf"/><Relationship Id="rId9" Type="http://schemas.openxmlformats.org/officeDocument/2006/relationships/image" Target="../media/image3.wmf"/><Relationship Id="rId1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9.wmf"/><Relationship Id="rId18" Type="http://schemas.openxmlformats.org/officeDocument/2006/relationships/image" Target="../media/image50.wmf"/><Relationship Id="rId3" Type="http://schemas.openxmlformats.org/officeDocument/2006/relationships/image" Target="../media/image6.wmf"/><Relationship Id="rId21" Type="http://schemas.openxmlformats.org/officeDocument/2006/relationships/image" Target="../media/image53.wmf"/><Relationship Id="rId7" Type="http://schemas.openxmlformats.org/officeDocument/2006/relationships/image" Target="../media/image18.wmf"/><Relationship Id="rId12" Type="http://schemas.openxmlformats.org/officeDocument/2006/relationships/image" Target="../media/image8.wmf"/><Relationship Id="rId17" Type="http://schemas.openxmlformats.org/officeDocument/2006/relationships/image" Target="../media/image49.wmf"/><Relationship Id="rId25" Type="http://schemas.openxmlformats.org/officeDocument/2006/relationships/image" Target="../media/image57.wmf"/><Relationship Id="rId2" Type="http://schemas.openxmlformats.org/officeDocument/2006/relationships/image" Target="../media/image2.wmf"/><Relationship Id="rId16" Type="http://schemas.openxmlformats.org/officeDocument/2006/relationships/image" Target="../media/image48.wmf"/><Relationship Id="rId20" Type="http://schemas.openxmlformats.org/officeDocument/2006/relationships/image" Target="../media/image52.wmf"/><Relationship Id="rId1" Type="http://schemas.openxmlformats.org/officeDocument/2006/relationships/image" Target="../media/image1.wmf"/><Relationship Id="rId6" Type="http://schemas.openxmlformats.org/officeDocument/2006/relationships/image" Target="../media/image14.wmf"/><Relationship Id="rId11" Type="http://schemas.openxmlformats.org/officeDocument/2006/relationships/image" Target="../media/image5.wmf"/><Relationship Id="rId24" Type="http://schemas.openxmlformats.org/officeDocument/2006/relationships/image" Target="../media/image56.wmf"/><Relationship Id="rId5" Type="http://schemas.openxmlformats.org/officeDocument/2006/relationships/image" Target="../media/image13.wmf"/><Relationship Id="rId15" Type="http://schemas.openxmlformats.org/officeDocument/2006/relationships/image" Target="../media/image47.wmf"/><Relationship Id="rId23" Type="http://schemas.openxmlformats.org/officeDocument/2006/relationships/image" Target="../media/image55.wmf"/><Relationship Id="rId10" Type="http://schemas.openxmlformats.org/officeDocument/2006/relationships/image" Target="../media/image4.wmf"/><Relationship Id="rId19" Type="http://schemas.openxmlformats.org/officeDocument/2006/relationships/image" Target="../media/image51.wmf"/><Relationship Id="rId4" Type="http://schemas.openxmlformats.org/officeDocument/2006/relationships/image" Target="../media/image7.wmf"/><Relationship Id="rId9" Type="http://schemas.openxmlformats.org/officeDocument/2006/relationships/image" Target="../media/image3.wmf"/><Relationship Id="rId14" Type="http://schemas.openxmlformats.org/officeDocument/2006/relationships/image" Target="../media/image10.wmf"/><Relationship Id="rId22"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4.wmf"/><Relationship Id="rId18" Type="http://schemas.openxmlformats.org/officeDocument/2006/relationships/image" Target="../media/image47.wmf"/><Relationship Id="rId3" Type="http://schemas.openxmlformats.org/officeDocument/2006/relationships/image" Target="../media/image60.wmf"/><Relationship Id="rId21" Type="http://schemas.openxmlformats.org/officeDocument/2006/relationships/image" Target="../media/image50.wmf"/><Relationship Id="rId7" Type="http://schemas.openxmlformats.org/officeDocument/2006/relationships/image" Target="../media/image7.wmf"/><Relationship Id="rId12" Type="http://schemas.openxmlformats.org/officeDocument/2006/relationships/image" Target="../media/image3.wmf"/><Relationship Id="rId17" Type="http://schemas.openxmlformats.org/officeDocument/2006/relationships/image" Target="../media/image10.wmf"/><Relationship Id="rId2" Type="http://schemas.openxmlformats.org/officeDocument/2006/relationships/image" Target="../media/image59.wmf"/><Relationship Id="rId16" Type="http://schemas.openxmlformats.org/officeDocument/2006/relationships/image" Target="../media/image9.wmf"/><Relationship Id="rId20" Type="http://schemas.openxmlformats.org/officeDocument/2006/relationships/image" Target="../media/image49.wmf"/><Relationship Id="rId1" Type="http://schemas.openxmlformats.org/officeDocument/2006/relationships/image" Target="../media/image58.wmf"/><Relationship Id="rId6" Type="http://schemas.openxmlformats.org/officeDocument/2006/relationships/image" Target="../media/image6.wmf"/><Relationship Id="rId11" Type="http://schemas.openxmlformats.org/officeDocument/2006/relationships/image" Target="../media/image19.wmf"/><Relationship Id="rId5" Type="http://schemas.openxmlformats.org/officeDocument/2006/relationships/image" Target="../media/image2.wmf"/><Relationship Id="rId15" Type="http://schemas.openxmlformats.org/officeDocument/2006/relationships/image" Target="../media/image8.wmf"/><Relationship Id="rId10" Type="http://schemas.openxmlformats.org/officeDocument/2006/relationships/image" Target="../media/image18.wmf"/><Relationship Id="rId19" Type="http://schemas.openxmlformats.org/officeDocument/2006/relationships/image" Target="../media/image48.wmf"/><Relationship Id="rId4" Type="http://schemas.openxmlformats.org/officeDocument/2006/relationships/image" Target="../media/image1.wmf"/><Relationship Id="rId9" Type="http://schemas.openxmlformats.org/officeDocument/2006/relationships/image" Target="../media/image14.wmf"/><Relationship Id="rId14" Type="http://schemas.openxmlformats.org/officeDocument/2006/relationships/image" Target="../media/image5.wmf"/><Relationship Id="rId22"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9.wmf"/><Relationship Id="rId18" Type="http://schemas.openxmlformats.org/officeDocument/2006/relationships/image" Target="../media/image50.wmf"/><Relationship Id="rId3" Type="http://schemas.openxmlformats.org/officeDocument/2006/relationships/image" Target="../media/image6.wmf"/><Relationship Id="rId21" Type="http://schemas.openxmlformats.org/officeDocument/2006/relationships/image" Target="../media/image54.wmf"/><Relationship Id="rId7" Type="http://schemas.openxmlformats.org/officeDocument/2006/relationships/image" Target="../media/image18.wmf"/><Relationship Id="rId12" Type="http://schemas.openxmlformats.org/officeDocument/2006/relationships/image" Target="../media/image8.wmf"/><Relationship Id="rId17" Type="http://schemas.openxmlformats.org/officeDocument/2006/relationships/image" Target="../media/image49.wmf"/><Relationship Id="rId2" Type="http://schemas.openxmlformats.org/officeDocument/2006/relationships/image" Target="../media/image2.wmf"/><Relationship Id="rId16" Type="http://schemas.openxmlformats.org/officeDocument/2006/relationships/image" Target="../media/image48.wmf"/><Relationship Id="rId20" Type="http://schemas.openxmlformats.org/officeDocument/2006/relationships/image" Target="../media/image52.wmf"/><Relationship Id="rId1" Type="http://schemas.openxmlformats.org/officeDocument/2006/relationships/image" Target="../media/image1.wmf"/><Relationship Id="rId6" Type="http://schemas.openxmlformats.org/officeDocument/2006/relationships/image" Target="../media/image14.wmf"/><Relationship Id="rId11" Type="http://schemas.openxmlformats.org/officeDocument/2006/relationships/image" Target="../media/image5.wmf"/><Relationship Id="rId5" Type="http://schemas.openxmlformats.org/officeDocument/2006/relationships/image" Target="../media/image13.wmf"/><Relationship Id="rId15" Type="http://schemas.openxmlformats.org/officeDocument/2006/relationships/image" Target="../media/image47.wmf"/><Relationship Id="rId23" Type="http://schemas.openxmlformats.org/officeDocument/2006/relationships/image" Target="../media/image61.wmf"/><Relationship Id="rId10" Type="http://schemas.openxmlformats.org/officeDocument/2006/relationships/image" Target="../media/image4.wmf"/><Relationship Id="rId19" Type="http://schemas.openxmlformats.org/officeDocument/2006/relationships/image" Target="../media/image51.wmf"/><Relationship Id="rId4" Type="http://schemas.openxmlformats.org/officeDocument/2006/relationships/image" Target="../media/image7.wmf"/><Relationship Id="rId9" Type="http://schemas.openxmlformats.org/officeDocument/2006/relationships/image" Target="../media/image3.wmf"/><Relationship Id="rId14" Type="http://schemas.openxmlformats.org/officeDocument/2006/relationships/image" Target="../media/image10.wmf"/><Relationship Id="rId22"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3.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64A29-1636-474A-B37B-B496F12DC19D}" type="datetimeFigureOut">
              <a:rPr lang="zh-TW" altLang="en-US" smtClean="0"/>
              <a:t>2017/3/17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FC80C-8DD2-4D68-9BA4-5FC1878442D5}" type="slidenum">
              <a:rPr lang="zh-TW" altLang="en-US" smtClean="0"/>
              <a:t>‹#›</a:t>
            </a:fld>
            <a:endParaRPr lang="zh-TW" altLang="en-US"/>
          </a:p>
        </p:txBody>
      </p:sp>
    </p:spTree>
    <p:extLst>
      <p:ext uri="{BB962C8B-B14F-4D97-AF65-F5344CB8AC3E}">
        <p14:creationId xmlns:p14="http://schemas.microsoft.com/office/powerpoint/2010/main" val="244630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Geoff_Hinton" TargetMode="External"/><Relationship Id="rId3" Type="http://schemas.openxmlformats.org/officeDocument/2006/relationships/hyperlink" Target="https://en.wikipedia.org/wiki/DeepMind" TargetMode="External"/><Relationship Id="rId7" Type="http://schemas.openxmlformats.org/officeDocument/2006/relationships/hyperlink" Target="https://en.wikipedia.org/wiki/Alex_Graves_(computer_scientist)#cite_note-CB-2"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IDSIA" TargetMode="External"/><Relationship Id="rId5" Type="http://schemas.openxmlformats.org/officeDocument/2006/relationships/hyperlink" Target="https://en.wikipedia.org/wiki/Alex_Graves_(computer_scientist)#cite_note-MyUser_Https:_May_17_2016c-1" TargetMode="External"/><Relationship Id="rId4" Type="http://schemas.openxmlformats.org/officeDocument/2006/relationships/hyperlink" Target="https://en.wikipedia.org/wiki/Neural_turing_machines" TargetMode="External"/><Relationship Id="rId9" Type="http://schemas.openxmlformats.org/officeDocument/2006/relationships/hyperlink" Target="https://en.wikipedia.org/wiki/Alex_Graves_(computer_scientist)#cite_note-MyUser_Blog.mikiobraun.de_May_17_2016c-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1</a:t>
            </a:fld>
            <a:endParaRPr lang="zh-TW" altLang="en-US"/>
          </a:p>
        </p:txBody>
      </p:sp>
    </p:spTree>
    <p:extLst>
      <p:ext uri="{BB962C8B-B14F-4D97-AF65-F5344CB8AC3E}">
        <p14:creationId xmlns:p14="http://schemas.microsoft.com/office/powerpoint/2010/main" val="111186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determine </a:t>
            </a:r>
            <a:r>
              <a:rPr lang="en-US" altLang="zh-TW" dirty="0" err="1"/>
              <a:t>yi</a:t>
            </a:r>
            <a:r>
              <a:rPr lang="en-US" altLang="zh-TW" dirty="0"/>
              <a:t>, you have to consider a lot ……</a:t>
            </a:r>
          </a:p>
          <a:p>
            <a:endParaRPr lang="en-US" altLang="zh-TW" dirty="0"/>
          </a:p>
          <a:p>
            <a:r>
              <a:rPr lang="en-US" altLang="zh-TW" dirty="0"/>
              <a:t>There are more different types in the slides of HW3.</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18</a:t>
            </a:fld>
            <a:endParaRPr lang="zh-TW" altLang="en-US"/>
          </a:p>
        </p:txBody>
      </p:sp>
    </p:spTree>
    <p:extLst>
      <p:ext uri="{BB962C8B-B14F-4D97-AF65-F5344CB8AC3E}">
        <p14:creationId xmlns:p14="http://schemas.microsoft.com/office/powerpoint/2010/main" val="396240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which reduces the number of time steps</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19</a:t>
            </a:fld>
            <a:endParaRPr lang="zh-TW" altLang="en-US"/>
          </a:p>
        </p:txBody>
      </p:sp>
    </p:spTree>
    <p:extLst>
      <p:ext uri="{BB962C8B-B14F-4D97-AF65-F5344CB8AC3E}">
        <p14:creationId xmlns:p14="http://schemas.microsoft.com/office/powerpoint/2010/main" val="73538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21</a:t>
            </a:fld>
            <a:endParaRPr lang="zh-TW" altLang="en-US"/>
          </a:p>
        </p:txBody>
      </p:sp>
    </p:spTree>
    <p:extLst>
      <p:ext uri="{BB962C8B-B14F-4D97-AF65-F5344CB8AC3E}">
        <p14:creationId xmlns:p14="http://schemas.microsoft.com/office/powerpoint/2010/main" val="369024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22</a:t>
            </a:fld>
            <a:endParaRPr lang="zh-TW" altLang="en-US"/>
          </a:p>
        </p:txBody>
      </p:sp>
    </p:spTree>
    <p:extLst>
      <p:ext uri="{BB962C8B-B14F-4D97-AF65-F5344CB8AC3E}">
        <p14:creationId xmlns:p14="http://schemas.microsoft.com/office/powerpoint/2010/main" val="249058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23</a:t>
            </a:fld>
            <a:endParaRPr lang="zh-TW" altLang="en-US"/>
          </a:p>
        </p:txBody>
      </p:sp>
    </p:spTree>
    <p:extLst>
      <p:ext uri="{BB962C8B-B14F-4D97-AF65-F5344CB8AC3E}">
        <p14:creationId xmlns:p14="http://schemas.microsoft.com/office/powerpoint/2010/main" val="205536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24</a:t>
            </a:fld>
            <a:endParaRPr lang="zh-TW" altLang="en-US"/>
          </a:p>
        </p:txBody>
      </p:sp>
    </p:spTree>
    <p:extLst>
      <p:ext uri="{BB962C8B-B14F-4D97-AF65-F5344CB8AC3E}">
        <p14:creationId xmlns:p14="http://schemas.microsoft.com/office/powerpoint/2010/main" val="41090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https://arxiv.org/pdf/1412.3555.pdf</a:t>
            </a:r>
          </a:p>
          <a:p>
            <a:endParaRPr lang="en-US" altLang="zh-TW" dirty="0"/>
          </a:p>
          <a:p>
            <a:r>
              <a:rPr lang="en-US" altLang="zh-TW" dirty="0" err="1"/>
              <a:t>Identiy</a:t>
            </a:r>
            <a:endParaRPr lang="en-US" altLang="zh-TW" dirty="0"/>
          </a:p>
          <a:p>
            <a:endParaRPr lang="en-US" altLang="zh-TW" dirty="0"/>
          </a:p>
          <a:p>
            <a:r>
              <a:rPr lang="en-US" altLang="zh-TW" dirty="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25</a:t>
            </a:fld>
            <a:endParaRPr lang="zh-TW" altLang="en-US"/>
          </a:p>
        </p:txBody>
      </p:sp>
    </p:spTree>
    <p:extLst>
      <p:ext uri="{BB962C8B-B14F-4D97-AF65-F5344CB8AC3E}">
        <p14:creationId xmlns:p14="http://schemas.microsoft.com/office/powerpoint/2010/main" val="519106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333333"/>
                </a:solidFill>
                <a:latin typeface="CMS"/>
              </a:rPr>
              <a:t>It combines the forget and input gates into a single “update gate.” It also merges the cell state and hidden state, and makes some other changes.</a:t>
            </a:r>
          </a:p>
          <a:p>
            <a:endParaRPr lang="en-US" altLang="zh-TW" dirty="0">
              <a:solidFill>
                <a:srgbClr val="333333"/>
              </a:solidFill>
              <a:latin typeface="CMS"/>
            </a:endParaRPr>
          </a:p>
          <a:p>
            <a:r>
              <a:rPr lang="en-US" altLang="zh-TW" dirty="0"/>
              <a:t>The update gate in GRU is corresponding to the forget gate in LSTM.</a:t>
            </a:r>
          </a:p>
          <a:p>
            <a:endParaRPr lang="en-US" altLang="zh-TW" dirty="0"/>
          </a:p>
          <a:p>
            <a:r>
              <a:rPr lang="en-US" altLang="zh-TW" dirty="0"/>
              <a:t>In GRU, reset gate does not control the amount of the candidate hidden state independently, it shares some information of update gate and thus has access to important temporal information for phoneme segmentation\cite{chung2014empirical}. </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26</a:t>
            </a:fld>
            <a:endParaRPr lang="zh-TW" altLang="en-US"/>
          </a:p>
        </p:txBody>
      </p:sp>
    </p:spTree>
    <p:extLst>
      <p:ext uri="{BB962C8B-B14F-4D97-AF65-F5344CB8AC3E}">
        <p14:creationId xmlns:p14="http://schemas.microsoft.com/office/powerpoint/2010/main" val="3897432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32</a:t>
            </a:fld>
            <a:endParaRPr lang="zh-TW" altLang="en-US"/>
          </a:p>
        </p:txBody>
      </p:sp>
    </p:spTree>
    <p:extLst>
      <p:ext uri="{BB962C8B-B14F-4D97-AF65-F5344CB8AC3E}">
        <p14:creationId xmlns:p14="http://schemas.microsoft.com/office/powerpoint/2010/main" val="35935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No Input Gate (NIG) 2. No Forget Gate (NFG) 3. No Output Gate (NOG) 4. No Input Activation Function (NIAF) 5. No Output Activation Function (NOAF) 6. No Peepholes (NP) 7. Coupled Input and Forget Gate (CIFG) 8. Full Gate Recurrence (FGR)</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33</a:t>
            </a:fld>
            <a:endParaRPr lang="zh-TW" altLang="en-US"/>
          </a:p>
        </p:txBody>
      </p:sp>
    </p:spTree>
    <p:extLst>
      <p:ext uri="{BB962C8B-B14F-4D97-AF65-F5344CB8AC3E}">
        <p14:creationId xmlns:p14="http://schemas.microsoft.com/office/powerpoint/2010/main" val="218514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331736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There are more analysis about the </a:t>
            </a:r>
            <a:r>
              <a:rPr lang="en-US" altLang="zh-TW" dirty="0" err="1"/>
              <a:t>interation</a:t>
            </a:r>
            <a:r>
              <a:rPr lang="en-US" altLang="zh-TW" dirty="0"/>
              <a:t> between the </a:t>
            </a:r>
            <a:r>
              <a:rPr lang="en-US" altLang="zh-TW" dirty="0" err="1"/>
              <a:t>paramters</a:t>
            </a:r>
            <a:r>
              <a:rPr lang="en-US" altLang="zh-TW" dirty="0"/>
              <a:t>.</a:t>
            </a:r>
          </a:p>
          <a:p>
            <a:endParaRPr lang="en-US" altLang="zh-TW" dirty="0"/>
          </a:p>
          <a:p>
            <a:endParaRPr lang="en-US" altLang="zh-TW" dirty="0"/>
          </a:p>
          <a:p>
            <a:r>
              <a:rPr lang="en-US" altLang="zh-TW" dirty="0"/>
              <a:t>Boxes show the range between the 25th and the 75th percentile of the data, while the whiskers indicate the whole range. The red dot represents the mean and the red line the median of the data. The boxes of variants that differ significantly from the vanilla LSTM are shown in blue with thick lines.</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34</a:t>
            </a:fld>
            <a:endParaRPr lang="zh-TW" altLang="en-US"/>
          </a:p>
        </p:txBody>
      </p:sp>
    </p:spTree>
    <p:extLst>
      <p:ext uri="{BB962C8B-B14F-4D97-AF65-F5344CB8AC3E}">
        <p14:creationId xmlns:p14="http://schemas.microsoft.com/office/powerpoint/2010/main" val="3567182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 算術</a:t>
            </a:r>
          </a:p>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35</a:t>
            </a:fld>
            <a:endParaRPr lang="zh-TW" altLang="en-US"/>
          </a:p>
        </p:txBody>
      </p:sp>
    </p:spTree>
    <p:extLst>
      <p:ext uri="{BB962C8B-B14F-4D97-AF65-F5344CB8AC3E}">
        <p14:creationId xmlns:p14="http://schemas.microsoft.com/office/powerpoint/2010/main" val="2777566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00"/>
                </a:solidFill>
                <a:latin typeface="ff4"/>
              </a:rPr>
              <a:t>If a task relies on preserving precise spatial</a:t>
            </a:r>
          </a:p>
          <a:p>
            <a:r>
              <a:rPr lang="en-US" altLang="zh-TW" dirty="0">
                <a:solidFill>
                  <a:srgbClr val="000000"/>
                </a:solidFill>
                <a:latin typeface="ff4"/>
              </a:rPr>
              <a:t>information, then using pooling on all features can increase the training error.</a:t>
            </a:r>
          </a:p>
          <a:p>
            <a:r>
              <a:rPr lang="en-US" altLang="zh-TW" dirty="0">
                <a:solidFill>
                  <a:srgbClr val="000000"/>
                </a:solidFill>
                <a:latin typeface="ff4"/>
              </a:rPr>
              <a:t>Some convolutional network architectures (</a:t>
            </a:r>
            <a:r>
              <a:rPr lang="en-US" altLang="zh-TW" dirty="0" err="1">
                <a:solidFill>
                  <a:srgbClr val="00FF00"/>
                </a:solidFill>
                <a:latin typeface="ff4"/>
              </a:rPr>
              <a:t>Szegedy</a:t>
            </a:r>
            <a:r>
              <a:rPr lang="en-US" altLang="zh-TW" dirty="0">
                <a:solidFill>
                  <a:srgbClr val="00FF00"/>
                </a:solidFill>
                <a:latin typeface="ff4"/>
              </a:rPr>
              <a:t> </a:t>
            </a:r>
            <a:r>
              <a:rPr lang="en-US" altLang="zh-TW" dirty="0">
                <a:solidFill>
                  <a:srgbClr val="00FF00"/>
                </a:solidFill>
                <a:latin typeface="ff5"/>
              </a:rPr>
              <a:t>et al.</a:t>
            </a:r>
            <a:r>
              <a:rPr lang="en-US" altLang="zh-TW" dirty="0">
                <a:solidFill>
                  <a:srgbClr val="000000"/>
                </a:solidFill>
                <a:latin typeface="ff4"/>
              </a:rPr>
              <a:t>, </a:t>
            </a:r>
            <a:r>
              <a:rPr lang="en-US" altLang="zh-TW" dirty="0">
                <a:solidFill>
                  <a:srgbClr val="00FF00"/>
                </a:solidFill>
                <a:latin typeface="ff4"/>
              </a:rPr>
              <a:t>2014a</a:t>
            </a:r>
            <a:r>
              <a:rPr lang="en-US" altLang="zh-TW" dirty="0">
                <a:solidFill>
                  <a:srgbClr val="000000"/>
                </a:solidFill>
                <a:latin typeface="ff4"/>
              </a:rPr>
              <a:t>) are designed to</a:t>
            </a:r>
          </a:p>
          <a:p>
            <a:r>
              <a:rPr lang="en-US" altLang="zh-TW" dirty="0">
                <a:solidFill>
                  <a:srgbClr val="000000"/>
                </a:solidFill>
                <a:latin typeface="ff4"/>
              </a:rPr>
              <a:t>use pooling on some channels but not on other channels, in order to get both</a:t>
            </a:r>
          </a:p>
          <a:p>
            <a:r>
              <a:rPr lang="en-US" altLang="zh-TW" dirty="0">
                <a:solidFill>
                  <a:srgbClr val="000000"/>
                </a:solidFill>
                <a:latin typeface="ff4"/>
              </a:rPr>
              <a:t>highly invariant features and features that will not underﬁt when the translation</a:t>
            </a:r>
          </a:p>
          <a:p>
            <a:r>
              <a:rPr lang="en-US" altLang="zh-TW" dirty="0">
                <a:solidFill>
                  <a:srgbClr val="000000"/>
                </a:solidFill>
                <a:latin typeface="ff4"/>
              </a:rPr>
              <a:t>invariance prior is incorrect.</a:t>
            </a:r>
          </a:p>
          <a:p>
            <a:endParaRPr lang="en-US" altLang="zh-TW" b="0" i="0" dirty="0">
              <a:solidFill>
                <a:srgbClr val="000000"/>
              </a:solidFill>
              <a:effectLst/>
              <a:latin typeface="ff4"/>
            </a:endParaRPr>
          </a:p>
          <a:p>
            <a:r>
              <a:rPr lang="en-US" altLang="zh-TW" dirty="0">
                <a:solidFill>
                  <a:srgbClr val="000000"/>
                </a:solidFill>
                <a:latin typeface="ff4"/>
              </a:rPr>
              <a:t>Usually the optimal amount of zero padding (in</a:t>
            </a:r>
          </a:p>
          <a:p>
            <a:r>
              <a:rPr lang="en-US" altLang="zh-TW" dirty="0">
                <a:solidFill>
                  <a:srgbClr val="000000"/>
                </a:solidFill>
                <a:latin typeface="ff4"/>
              </a:rPr>
              <a:t>terms of test set classiﬁcation accuracy) lies somewhere between “valid” and “same”</a:t>
            </a:r>
          </a:p>
          <a:p>
            <a:r>
              <a:rPr lang="en-US" altLang="zh-TW" dirty="0">
                <a:solidFill>
                  <a:srgbClr val="000000"/>
                </a:solidFill>
                <a:latin typeface="ff4"/>
              </a:rPr>
              <a:t>convolution.</a:t>
            </a:r>
            <a:endParaRPr lang="en-US" altLang="zh-TW" b="0" i="0" dirty="0">
              <a:solidFill>
                <a:srgbClr val="000000"/>
              </a:solidFill>
              <a:effectLst/>
              <a:latin typeface="ff4"/>
            </a:endParaRPr>
          </a:p>
          <a:p>
            <a:endParaRPr lang="en-US" altLang="zh-TW" b="0" i="0" dirty="0">
              <a:solidFill>
                <a:srgbClr val="000000"/>
              </a:solidFill>
              <a:effectLst/>
              <a:latin typeface="ff4"/>
            </a:endParaRPr>
          </a:p>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46</a:t>
            </a:fld>
            <a:endParaRPr lang="zh-TW" altLang="en-US"/>
          </a:p>
        </p:txBody>
      </p:sp>
    </p:spTree>
    <p:extLst>
      <p:ext uri="{BB962C8B-B14F-4D97-AF65-F5344CB8AC3E}">
        <p14:creationId xmlns:p14="http://schemas.microsoft.com/office/powerpoint/2010/main" val="3010206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Mixing</a:t>
            </a:r>
          </a:p>
          <a:p>
            <a:r>
              <a:rPr lang="en-US" altLang="zh-TW" dirty="0"/>
              <a:t>Top K</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47</a:t>
            </a:fld>
            <a:endParaRPr lang="zh-TW" altLang="en-US"/>
          </a:p>
        </p:txBody>
      </p:sp>
    </p:spTree>
    <p:extLst>
      <p:ext uri="{BB962C8B-B14F-4D97-AF65-F5344CB8AC3E}">
        <p14:creationId xmlns:p14="http://schemas.microsoft.com/office/powerpoint/2010/main" val="365733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3</a:t>
            </a:fld>
            <a:endParaRPr lang="zh-TW" altLang="en-US"/>
          </a:p>
        </p:txBody>
      </p:sp>
    </p:spTree>
    <p:extLst>
      <p:ext uri="{BB962C8B-B14F-4D97-AF65-F5344CB8AC3E}">
        <p14:creationId xmlns:p14="http://schemas.microsoft.com/office/powerpoint/2010/main" val="268332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Case 2: l is the output layer</a:t>
            </a:r>
            <a:endParaRPr lang="zh-TW" altLang="en-US" dirty="0"/>
          </a:p>
          <a:p>
            <a:endParaRPr lang="en-US" altLang="zh-TW" dirty="0"/>
          </a:p>
          <a:p>
            <a:r>
              <a:rPr lang="en-US" altLang="zh-TW" dirty="0"/>
              <a:t>Case</a:t>
            </a:r>
            <a:r>
              <a:rPr lang="en-US" altLang="zh-TW" baseline="0" dirty="0"/>
              <a:t> 1: l-1 is the input layer</a:t>
            </a:r>
          </a:p>
          <a:p>
            <a:endParaRPr lang="en-US" altLang="zh-TW" baseline="0" dirty="0"/>
          </a:p>
          <a:p>
            <a:r>
              <a:rPr lang="en-US" altLang="zh-TW" baseline="0" dirty="0"/>
              <a:t>Find the relation between the output of two layer</a:t>
            </a:r>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6</a:t>
            </a:fld>
            <a:endParaRPr lang="zh-TW" altLang="en-US"/>
          </a:p>
        </p:txBody>
      </p:sp>
    </p:spTree>
    <p:extLst>
      <p:ext uri="{BB962C8B-B14F-4D97-AF65-F5344CB8AC3E}">
        <p14:creationId xmlns:p14="http://schemas.microsoft.com/office/powerpoint/2010/main" val="7254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a:t>W^l</a:t>
            </a:r>
            <a:r>
              <a:rPr lang="en-US" altLang="zh-TW" sz="1200" dirty="0"/>
              <a:t>: (All the weights between layer l and l+1)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7</a:t>
            </a:fld>
            <a:endParaRPr lang="zh-TW" altLang="en-US"/>
          </a:p>
        </p:txBody>
      </p:sp>
    </p:spTree>
    <p:extLst>
      <p:ext uri="{BB962C8B-B14F-4D97-AF65-F5344CB8AC3E}">
        <p14:creationId xmlns:p14="http://schemas.microsoft.com/office/powerpoint/2010/main" val="380691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a:t>W^l</a:t>
            </a:r>
            <a:r>
              <a:rPr lang="en-US" altLang="zh-TW" sz="1200" dirty="0"/>
              <a:t>: (All the weights between layer l and l+1)</a:t>
            </a: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8</a:t>
            </a:fld>
            <a:endParaRPr lang="zh-TW" altLang="en-US"/>
          </a:p>
        </p:txBody>
      </p:sp>
    </p:spTree>
    <p:extLst>
      <p:ext uri="{BB962C8B-B14F-4D97-AF65-F5344CB8AC3E}">
        <p14:creationId xmlns:p14="http://schemas.microsoft.com/office/powerpoint/2010/main" val="374864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9</a:t>
            </a:fld>
            <a:endParaRPr lang="zh-TW" altLang="en-US"/>
          </a:p>
        </p:txBody>
      </p:sp>
    </p:spTree>
    <p:extLst>
      <p:ext uri="{BB962C8B-B14F-4D97-AF65-F5344CB8AC3E}">
        <p14:creationId xmlns:p14="http://schemas.microsoft.com/office/powerpoint/2010/main" val="218605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12</a:t>
            </a:fld>
            <a:endParaRPr lang="zh-TW" altLang="en-US"/>
          </a:p>
        </p:txBody>
      </p:sp>
    </p:spTree>
    <p:extLst>
      <p:ext uri="{BB962C8B-B14F-4D97-AF65-F5344CB8AC3E}">
        <p14:creationId xmlns:p14="http://schemas.microsoft.com/office/powerpoint/2010/main" val="316971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Alex Graves (computer scientist)</a:t>
            </a:r>
          </a:p>
          <a:p>
            <a:r>
              <a:rPr lang="en-US" altLang="zh-TW" sz="1200" b="1" i="0" kern="1200" dirty="0">
                <a:solidFill>
                  <a:schemeClr val="tx1"/>
                </a:solidFill>
                <a:effectLst/>
                <a:latin typeface="+mn-lt"/>
                <a:ea typeface="+mn-ea"/>
                <a:cs typeface="+mn-cs"/>
              </a:rPr>
              <a:t>Alex Graves</a:t>
            </a:r>
            <a:r>
              <a:rPr lang="en-US" altLang="zh-TW" sz="1200" b="0" i="0" kern="1200" dirty="0">
                <a:solidFill>
                  <a:schemeClr val="tx1"/>
                </a:solidFill>
                <a:effectLst/>
                <a:latin typeface="+mn-lt"/>
                <a:ea typeface="+mn-ea"/>
                <a:cs typeface="+mn-cs"/>
              </a:rPr>
              <a:t> is a research scientist at </a:t>
            </a:r>
            <a:r>
              <a:rPr lang="en-US" altLang="zh-TW" sz="1200" b="0" i="0" u="none" strike="noStrike" kern="1200" dirty="0">
                <a:solidFill>
                  <a:schemeClr val="tx1"/>
                </a:solidFill>
                <a:effectLst/>
                <a:latin typeface="+mn-lt"/>
                <a:ea typeface="+mn-ea"/>
                <a:cs typeface="+mn-cs"/>
                <a:hlinkClick r:id="rId3" tooltip="DeepMind"/>
              </a:rPr>
              <a:t>DeepMind</a:t>
            </a:r>
            <a:r>
              <a:rPr lang="en-US" altLang="zh-TW" sz="1200" b="0" i="0" kern="1200" dirty="0">
                <a:solidFill>
                  <a:schemeClr val="tx1"/>
                </a:solidFill>
                <a:effectLst/>
                <a:latin typeface="+mn-lt"/>
                <a:ea typeface="+mn-ea"/>
                <a:cs typeface="+mn-cs"/>
              </a:rPr>
              <a:t>, and the creator of </a:t>
            </a:r>
            <a:r>
              <a:rPr lang="en-US" altLang="zh-TW" sz="1200" b="0" i="0" u="none" strike="noStrike" kern="1200" dirty="0">
                <a:solidFill>
                  <a:schemeClr val="tx1"/>
                </a:solidFill>
                <a:effectLst/>
                <a:latin typeface="+mn-lt"/>
                <a:ea typeface="+mn-ea"/>
                <a:cs typeface="+mn-cs"/>
                <a:hlinkClick r:id="rId4" tooltip="Neural turing machines"/>
              </a:rPr>
              <a:t>Neural </a:t>
            </a:r>
            <a:r>
              <a:rPr lang="en-US" altLang="zh-TW" sz="1200" b="0" i="0" u="none" strike="noStrike" kern="1200" dirty="0" err="1">
                <a:solidFill>
                  <a:schemeClr val="tx1"/>
                </a:solidFill>
                <a:effectLst/>
                <a:latin typeface="+mn-lt"/>
                <a:ea typeface="+mn-ea"/>
                <a:cs typeface="+mn-cs"/>
                <a:hlinkClick r:id="rId4" tooltip="Neural turing machines"/>
              </a:rPr>
              <a:t>turing</a:t>
            </a:r>
            <a:r>
              <a:rPr lang="en-US" altLang="zh-TW" sz="1200" b="0" i="0" u="none" strike="noStrike" kern="1200" dirty="0">
                <a:solidFill>
                  <a:schemeClr val="tx1"/>
                </a:solidFill>
                <a:effectLst/>
                <a:latin typeface="+mn-lt"/>
                <a:ea typeface="+mn-ea"/>
                <a:cs typeface="+mn-cs"/>
                <a:hlinkClick r:id="rId4" tooltip="Neural turing machines"/>
              </a:rPr>
              <a:t> machines</a:t>
            </a:r>
            <a:r>
              <a:rPr lang="en-US" altLang="zh-TW" sz="1200" b="0" i="0" kern="1200" dirty="0">
                <a:solidFill>
                  <a:schemeClr val="tx1"/>
                </a:solidFill>
                <a:effectLst/>
                <a:latin typeface="+mn-lt"/>
                <a:ea typeface="+mn-ea"/>
                <a:cs typeface="+mn-cs"/>
              </a:rPr>
              <a:t>.</a:t>
            </a:r>
            <a:r>
              <a:rPr lang="en-US" altLang="zh-TW" sz="1200" b="0" i="0" u="none" strike="noStrike" kern="1200" baseline="30000" dirty="0">
                <a:solidFill>
                  <a:schemeClr val="tx1"/>
                </a:solidFill>
                <a:effectLst/>
                <a:latin typeface="+mn-lt"/>
                <a:ea typeface="+mn-ea"/>
                <a:cs typeface="+mn-cs"/>
                <a:hlinkClick r:id="rId5"/>
              </a:rPr>
              <a:t>[1]</a:t>
            </a:r>
            <a:r>
              <a:rPr lang="en-US" altLang="zh-TW" sz="1200" b="0" i="0" kern="1200" dirty="0">
                <a:solidFill>
                  <a:schemeClr val="tx1"/>
                </a:solidFill>
                <a:effectLst/>
                <a:latin typeface="+mn-lt"/>
                <a:ea typeface="+mn-ea"/>
                <a:cs typeface="+mn-cs"/>
              </a:rPr>
              <a:t> He did a BSc in Theoretical Physics at Edinburgh and obtained a PhD in AI at </a:t>
            </a:r>
            <a:r>
              <a:rPr lang="en-US" altLang="zh-TW" sz="1200" b="0" i="0" u="none" strike="noStrike" kern="1200" dirty="0">
                <a:solidFill>
                  <a:schemeClr val="tx1"/>
                </a:solidFill>
                <a:effectLst/>
                <a:latin typeface="+mn-lt"/>
                <a:ea typeface="+mn-ea"/>
                <a:cs typeface="+mn-cs"/>
                <a:hlinkClick r:id="rId6" tooltip="IDSIA"/>
              </a:rPr>
              <a:t>IDSIA</a:t>
            </a:r>
            <a:r>
              <a:rPr lang="en-US" altLang="zh-TW" sz="1200" b="0" i="0" kern="1200" dirty="0">
                <a:solidFill>
                  <a:schemeClr val="tx1"/>
                </a:solidFill>
                <a:effectLst/>
                <a:latin typeface="+mn-lt"/>
                <a:ea typeface="+mn-ea"/>
                <a:cs typeface="+mn-cs"/>
              </a:rPr>
              <a:t>.</a:t>
            </a:r>
            <a:r>
              <a:rPr lang="en-US" altLang="zh-TW" sz="1200" b="0" i="0" u="none" strike="noStrike" kern="1200" baseline="30000" dirty="0">
                <a:solidFill>
                  <a:schemeClr val="tx1"/>
                </a:solidFill>
                <a:effectLst/>
                <a:latin typeface="+mn-lt"/>
                <a:ea typeface="+mn-ea"/>
                <a:cs typeface="+mn-cs"/>
                <a:hlinkClick r:id="rId7"/>
              </a:rPr>
              <a:t>[2]</a:t>
            </a:r>
            <a:r>
              <a:rPr lang="en-US" altLang="zh-TW" sz="1200" b="0" i="0" kern="1200" dirty="0">
                <a:solidFill>
                  <a:schemeClr val="tx1"/>
                </a:solidFill>
                <a:effectLst/>
                <a:latin typeface="+mn-lt"/>
                <a:ea typeface="+mn-ea"/>
                <a:cs typeface="+mn-cs"/>
              </a:rPr>
              <a:t> He was also a postdoc under </a:t>
            </a:r>
            <a:r>
              <a:rPr lang="en-US" altLang="zh-TW" sz="1200" b="0" i="0" u="none" strike="noStrike" kern="1200" dirty="0">
                <a:solidFill>
                  <a:schemeClr val="tx1"/>
                </a:solidFill>
                <a:effectLst/>
                <a:latin typeface="+mn-lt"/>
                <a:ea typeface="+mn-ea"/>
                <a:cs typeface="+mn-cs"/>
                <a:hlinkClick r:id="rId8" tooltip="Geoff Hinton"/>
              </a:rPr>
              <a:t>Geoff Hinton</a:t>
            </a:r>
            <a:r>
              <a:rPr lang="en-US" altLang="zh-TW" sz="1200" b="0" i="0" kern="1200" dirty="0">
                <a:solidFill>
                  <a:schemeClr val="tx1"/>
                </a:solidFill>
                <a:effectLst/>
                <a:latin typeface="+mn-lt"/>
                <a:ea typeface="+mn-ea"/>
                <a:cs typeface="+mn-cs"/>
              </a:rPr>
              <a:t>.</a:t>
            </a:r>
            <a:r>
              <a:rPr lang="en-US" altLang="zh-TW" sz="1200" b="0" i="0" u="none" strike="noStrike" kern="1200" baseline="30000" dirty="0">
                <a:solidFill>
                  <a:schemeClr val="tx1"/>
                </a:solidFill>
                <a:effectLst/>
                <a:latin typeface="+mn-lt"/>
                <a:ea typeface="+mn-ea"/>
                <a:cs typeface="+mn-cs"/>
                <a:hlinkClick r:id="rId9"/>
              </a:rPr>
              <a:t>[3]</a:t>
            </a:r>
            <a:endParaRPr lang="en-US" altLang="zh-TW" sz="1200" b="0" i="0" u="none" strike="noStrike" kern="1200" baseline="30000" dirty="0">
              <a:solidFill>
                <a:schemeClr val="tx1"/>
              </a:solidFill>
              <a:effectLst/>
              <a:latin typeface="+mn-lt"/>
              <a:ea typeface="+mn-ea"/>
              <a:cs typeface="+mn-cs"/>
            </a:endParaRPr>
          </a:p>
          <a:p>
            <a:endParaRPr lang="en-US" altLang="zh-TW" sz="1200" b="0" i="0" u="none" strike="noStrike" kern="1200" baseline="30000" dirty="0">
              <a:solidFill>
                <a:schemeClr val="tx1"/>
              </a:solidFill>
              <a:effectLst/>
              <a:latin typeface="+mn-lt"/>
              <a:ea typeface="+mn-ea"/>
              <a:cs typeface="+mn-cs"/>
            </a:endParaRPr>
          </a:p>
          <a:p>
            <a:endParaRPr lang="en-US" altLang="zh-TW" sz="1200" b="0" i="0" u="none" strike="noStrike" kern="1200" baseline="300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。希臘文學中的經典荷馬</a:t>
            </a:r>
            <a:r>
              <a:rPr lang="en-US" altLang="zh-TW" sz="1200" b="0" i="0" kern="1200" dirty="0">
                <a:solidFill>
                  <a:schemeClr val="tx1"/>
                </a:solidFill>
                <a:effectLst/>
                <a:latin typeface="+mn-lt"/>
                <a:ea typeface="+mn-ea"/>
                <a:cs typeface="+mn-cs"/>
              </a:rPr>
              <a:t>(Homer)</a:t>
            </a:r>
            <a:r>
              <a:rPr lang="zh-TW" altLang="en-US" sz="1200" b="0" i="0" kern="1200" dirty="0">
                <a:solidFill>
                  <a:schemeClr val="tx1"/>
                </a:solidFill>
                <a:effectLst/>
                <a:latin typeface="+mn-lt"/>
                <a:ea typeface="+mn-ea"/>
                <a:cs typeface="+mn-cs"/>
              </a:rPr>
              <a:t>史詩「奧德賽」</a:t>
            </a:r>
            <a:r>
              <a:rPr lang="en-US" altLang="zh-TW" sz="1200" b="0" i="0" kern="1200" dirty="0">
                <a:solidFill>
                  <a:schemeClr val="tx1"/>
                </a:solidFill>
                <a:effectLst/>
                <a:latin typeface="+mn-lt"/>
                <a:ea typeface="+mn-ea"/>
                <a:cs typeface="+mn-cs"/>
              </a:rPr>
              <a:t>(Odyssey)</a:t>
            </a:r>
            <a:endParaRPr lang="zh-TW" altLang="en-US" dirty="0"/>
          </a:p>
        </p:txBody>
      </p:sp>
      <p:sp>
        <p:nvSpPr>
          <p:cNvPr id="4" name="投影片編號版面配置區 3"/>
          <p:cNvSpPr>
            <a:spLocks noGrp="1"/>
          </p:cNvSpPr>
          <p:nvPr>
            <p:ph type="sldNum" sz="quarter" idx="10"/>
          </p:nvPr>
        </p:nvSpPr>
        <p:spPr/>
        <p:txBody>
          <a:bodyPr/>
          <a:lstStyle/>
          <a:p>
            <a:fld id="{003FC80C-8DD2-4D68-9BA4-5FC1878442D5}" type="slidenum">
              <a:rPr lang="zh-TW" altLang="en-US" smtClean="0"/>
              <a:t>15</a:t>
            </a:fld>
            <a:endParaRPr lang="zh-TW" altLang="en-US"/>
          </a:p>
        </p:txBody>
      </p:sp>
    </p:spTree>
    <p:extLst>
      <p:ext uri="{BB962C8B-B14F-4D97-AF65-F5344CB8AC3E}">
        <p14:creationId xmlns:p14="http://schemas.microsoft.com/office/powerpoint/2010/main" val="119183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41365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20229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306795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302942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96863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99335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96114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317166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3938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49908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F35BEC4-4D9D-4E92-9D5A-C82CDCAD1803}" type="datetimeFigureOut">
              <a:rPr lang="zh-TW" altLang="en-US" smtClean="0"/>
              <a:t>2017/3/17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125188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5BEC4-4D9D-4E92-9D5A-C82CDCAD1803}" type="datetimeFigureOut">
              <a:rPr lang="zh-TW" altLang="en-US" smtClean="0"/>
              <a:t>2017/3/17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F5071-8BAD-4070-89C4-23EA95D57018}" type="slidenum">
              <a:rPr lang="zh-TW" altLang="en-US" smtClean="0"/>
              <a:t>‹#›</a:t>
            </a:fld>
            <a:endParaRPr lang="zh-TW" altLang="en-US"/>
          </a:p>
        </p:txBody>
      </p:sp>
    </p:spTree>
    <p:extLst>
      <p:ext uri="{BB962C8B-B14F-4D97-AF65-F5344CB8AC3E}">
        <p14:creationId xmlns:p14="http://schemas.microsoft.com/office/powerpoint/2010/main" val="570877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4.bin"/><Relationship Id="rId18" Type="http://schemas.openxmlformats.org/officeDocument/2006/relationships/oleObject" Target="../embeddings/oleObject97.bin"/><Relationship Id="rId26" Type="http://schemas.openxmlformats.org/officeDocument/2006/relationships/image" Target="../media/image5.wmf"/><Relationship Id="rId39" Type="http://schemas.openxmlformats.org/officeDocument/2006/relationships/oleObject" Target="../embeddings/oleObject108.bin"/><Relationship Id="rId3" Type="http://schemas.openxmlformats.org/officeDocument/2006/relationships/oleObject" Target="../embeddings/oleObject89.bin"/><Relationship Id="rId21" Type="http://schemas.openxmlformats.org/officeDocument/2006/relationships/oleObject" Target="../embeddings/oleObject99.bin"/><Relationship Id="rId34" Type="http://schemas.openxmlformats.org/officeDocument/2006/relationships/image" Target="../media/image47.wmf"/><Relationship Id="rId42" Type="http://schemas.openxmlformats.org/officeDocument/2006/relationships/image" Target="../media/image51.wmf"/><Relationship Id="rId7" Type="http://schemas.openxmlformats.org/officeDocument/2006/relationships/oleObject" Target="../embeddings/oleObject91.bin"/><Relationship Id="rId12" Type="http://schemas.openxmlformats.org/officeDocument/2006/relationships/image" Target="../media/image13.wmf"/><Relationship Id="rId17" Type="http://schemas.openxmlformats.org/officeDocument/2006/relationships/oleObject" Target="../embeddings/oleObject96.bin"/><Relationship Id="rId25" Type="http://schemas.openxmlformats.org/officeDocument/2006/relationships/oleObject" Target="../embeddings/oleObject101.bin"/><Relationship Id="rId33" Type="http://schemas.openxmlformats.org/officeDocument/2006/relationships/oleObject" Target="../embeddings/oleObject105.bin"/><Relationship Id="rId38"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19.wmf"/><Relationship Id="rId29" Type="http://schemas.openxmlformats.org/officeDocument/2006/relationships/oleObject" Target="../embeddings/oleObject103.bin"/><Relationship Id="rId41" Type="http://schemas.openxmlformats.org/officeDocument/2006/relationships/oleObject" Target="../embeddings/oleObject109.bin"/><Relationship Id="rId1" Type="http://schemas.openxmlformats.org/officeDocument/2006/relationships/vmlDrawing" Target="../drawings/vmlDrawing5.vml"/><Relationship Id="rId6" Type="http://schemas.openxmlformats.org/officeDocument/2006/relationships/image" Target="../media/image2.wmf"/><Relationship Id="rId11" Type="http://schemas.openxmlformats.org/officeDocument/2006/relationships/oleObject" Target="../embeddings/oleObject93.bin"/><Relationship Id="rId24" Type="http://schemas.openxmlformats.org/officeDocument/2006/relationships/image" Target="../media/image4.wmf"/><Relationship Id="rId32" Type="http://schemas.openxmlformats.org/officeDocument/2006/relationships/image" Target="../media/image10.wmf"/><Relationship Id="rId37" Type="http://schemas.openxmlformats.org/officeDocument/2006/relationships/oleObject" Target="../embeddings/oleObject107.bin"/><Relationship Id="rId40" Type="http://schemas.openxmlformats.org/officeDocument/2006/relationships/image" Target="../media/image50.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100.bin"/><Relationship Id="rId28" Type="http://schemas.openxmlformats.org/officeDocument/2006/relationships/image" Target="../media/image8.wmf"/><Relationship Id="rId36" Type="http://schemas.openxmlformats.org/officeDocument/2006/relationships/image" Target="../media/image48.wmf"/><Relationship Id="rId10" Type="http://schemas.openxmlformats.org/officeDocument/2006/relationships/image" Target="../media/image7.wmf"/><Relationship Id="rId19" Type="http://schemas.openxmlformats.org/officeDocument/2006/relationships/oleObject" Target="../embeddings/oleObject98.bin"/><Relationship Id="rId31" Type="http://schemas.openxmlformats.org/officeDocument/2006/relationships/oleObject" Target="../embeddings/oleObject104.bin"/><Relationship Id="rId44" Type="http://schemas.openxmlformats.org/officeDocument/2006/relationships/image" Target="../media/image52.wmf"/><Relationship Id="rId4" Type="http://schemas.openxmlformats.org/officeDocument/2006/relationships/image" Target="../media/image1.wmf"/><Relationship Id="rId9" Type="http://schemas.openxmlformats.org/officeDocument/2006/relationships/oleObject" Target="../embeddings/oleObject92.bin"/><Relationship Id="rId14" Type="http://schemas.openxmlformats.org/officeDocument/2006/relationships/image" Target="../media/image14.wmf"/><Relationship Id="rId22" Type="http://schemas.openxmlformats.org/officeDocument/2006/relationships/image" Target="../media/image3.wmf"/><Relationship Id="rId27" Type="http://schemas.openxmlformats.org/officeDocument/2006/relationships/oleObject" Target="../embeddings/oleObject102.bin"/><Relationship Id="rId30" Type="http://schemas.openxmlformats.org/officeDocument/2006/relationships/image" Target="../media/image9.wmf"/><Relationship Id="rId35" Type="http://schemas.openxmlformats.org/officeDocument/2006/relationships/oleObject" Target="../embeddings/oleObject106.bin"/><Relationship Id="rId43" Type="http://schemas.openxmlformats.org/officeDocument/2006/relationships/oleObject" Target="../embeddings/oleObject110.bin"/></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9.bin"/><Relationship Id="rId26" Type="http://schemas.openxmlformats.org/officeDocument/2006/relationships/image" Target="../media/image5.wmf"/><Relationship Id="rId39" Type="http://schemas.openxmlformats.org/officeDocument/2006/relationships/oleObject" Target="../embeddings/oleObject130.bin"/><Relationship Id="rId3" Type="http://schemas.openxmlformats.org/officeDocument/2006/relationships/oleObject" Target="../embeddings/oleObject111.bin"/><Relationship Id="rId21" Type="http://schemas.openxmlformats.org/officeDocument/2006/relationships/oleObject" Target="../embeddings/oleObject121.bin"/><Relationship Id="rId34" Type="http://schemas.openxmlformats.org/officeDocument/2006/relationships/image" Target="../media/image47.wmf"/><Relationship Id="rId42" Type="http://schemas.openxmlformats.org/officeDocument/2006/relationships/image" Target="../media/image51.wmf"/><Relationship Id="rId47" Type="http://schemas.openxmlformats.org/officeDocument/2006/relationships/oleObject" Target="../embeddings/oleObject134.bin"/><Relationship Id="rId50" Type="http://schemas.openxmlformats.org/officeDocument/2006/relationships/image" Target="../media/image55.wmf"/><Relationship Id="rId7" Type="http://schemas.openxmlformats.org/officeDocument/2006/relationships/oleObject" Target="../embeddings/oleObject113.bin"/><Relationship Id="rId12" Type="http://schemas.openxmlformats.org/officeDocument/2006/relationships/image" Target="../media/image13.wmf"/><Relationship Id="rId17" Type="http://schemas.openxmlformats.org/officeDocument/2006/relationships/oleObject" Target="../embeddings/oleObject118.bin"/><Relationship Id="rId25" Type="http://schemas.openxmlformats.org/officeDocument/2006/relationships/oleObject" Target="../embeddings/oleObject123.bin"/><Relationship Id="rId33" Type="http://schemas.openxmlformats.org/officeDocument/2006/relationships/oleObject" Target="../embeddings/oleObject127.bin"/><Relationship Id="rId38" Type="http://schemas.openxmlformats.org/officeDocument/2006/relationships/image" Target="../media/image49.wmf"/><Relationship Id="rId46" Type="http://schemas.openxmlformats.org/officeDocument/2006/relationships/image" Target="../media/image53.wmf"/><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19.wmf"/><Relationship Id="rId29" Type="http://schemas.openxmlformats.org/officeDocument/2006/relationships/oleObject" Target="../embeddings/oleObject125.bin"/><Relationship Id="rId41" Type="http://schemas.openxmlformats.org/officeDocument/2006/relationships/oleObject" Target="../embeddings/oleObject131.bin"/><Relationship Id="rId54" Type="http://schemas.openxmlformats.org/officeDocument/2006/relationships/image" Target="../media/image57.wmf"/><Relationship Id="rId1" Type="http://schemas.openxmlformats.org/officeDocument/2006/relationships/vmlDrawing" Target="../drawings/vmlDrawing6.vml"/><Relationship Id="rId6" Type="http://schemas.openxmlformats.org/officeDocument/2006/relationships/image" Target="../media/image2.wmf"/><Relationship Id="rId11" Type="http://schemas.openxmlformats.org/officeDocument/2006/relationships/oleObject" Target="../embeddings/oleObject115.bin"/><Relationship Id="rId24" Type="http://schemas.openxmlformats.org/officeDocument/2006/relationships/image" Target="../media/image4.wmf"/><Relationship Id="rId32" Type="http://schemas.openxmlformats.org/officeDocument/2006/relationships/image" Target="../media/image10.wmf"/><Relationship Id="rId37" Type="http://schemas.openxmlformats.org/officeDocument/2006/relationships/oleObject" Target="../embeddings/oleObject129.bin"/><Relationship Id="rId40" Type="http://schemas.openxmlformats.org/officeDocument/2006/relationships/image" Target="../media/image50.wmf"/><Relationship Id="rId45" Type="http://schemas.openxmlformats.org/officeDocument/2006/relationships/oleObject" Target="../embeddings/oleObject133.bin"/><Relationship Id="rId53" Type="http://schemas.openxmlformats.org/officeDocument/2006/relationships/oleObject" Target="../embeddings/oleObject137.bin"/><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2.bin"/><Relationship Id="rId28" Type="http://schemas.openxmlformats.org/officeDocument/2006/relationships/image" Target="../media/image8.wmf"/><Relationship Id="rId36" Type="http://schemas.openxmlformats.org/officeDocument/2006/relationships/image" Target="../media/image48.wmf"/><Relationship Id="rId49" Type="http://schemas.openxmlformats.org/officeDocument/2006/relationships/oleObject" Target="../embeddings/oleObject135.bin"/><Relationship Id="rId10" Type="http://schemas.openxmlformats.org/officeDocument/2006/relationships/image" Target="../media/image7.wmf"/><Relationship Id="rId19" Type="http://schemas.openxmlformats.org/officeDocument/2006/relationships/oleObject" Target="../embeddings/oleObject120.bin"/><Relationship Id="rId31" Type="http://schemas.openxmlformats.org/officeDocument/2006/relationships/oleObject" Target="../embeddings/oleObject126.bin"/><Relationship Id="rId44" Type="http://schemas.openxmlformats.org/officeDocument/2006/relationships/image" Target="../media/image52.wmf"/><Relationship Id="rId52" Type="http://schemas.openxmlformats.org/officeDocument/2006/relationships/image" Target="../media/image56.wmf"/><Relationship Id="rId4" Type="http://schemas.openxmlformats.org/officeDocument/2006/relationships/image" Target="../media/image1.wmf"/><Relationship Id="rId9" Type="http://schemas.openxmlformats.org/officeDocument/2006/relationships/oleObject" Target="../embeddings/oleObject114.bin"/><Relationship Id="rId14" Type="http://schemas.openxmlformats.org/officeDocument/2006/relationships/image" Target="../media/image14.wmf"/><Relationship Id="rId22" Type="http://schemas.openxmlformats.org/officeDocument/2006/relationships/image" Target="../media/image3.wmf"/><Relationship Id="rId27" Type="http://schemas.openxmlformats.org/officeDocument/2006/relationships/oleObject" Target="../embeddings/oleObject124.bin"/><Relationship Id="rId30" Type="http://schemas.openxmlformats.org/officeDocument/2006/relationships/image" Target="../media/image9.wmf"/><Relationship Id="rId35" Type="http://schemas.openxmlformats.org/officeDocument/2006/relationships/oleObject" Target="../embeddings/oleObject128.bin"/><Relationship Id="rId43" Type="http://schemas.openxmlformats.org/officeDocument/2006/relationships/oleObject" Target="../embeddings/oleObject132.bin"/><Relationship Id="rId48" Type="http://schemas.openxmlformats.org/officeDocument/2006/relationships/image" Target="../media/image54.wmf"/><Relationship Id="rId8" Type="http://schemas.openxmlformats.org/officeDocument/2006/relationships/image" Target="../media/image6.wmf"/><Relationship Id="rId51" Type="http://schemas.openxmlformats.org/officeDocument/2006/relationships/oleObject" Target="../embeddings/oleObject136.bin"/></Relationships>
</file>

<file path=ppt/slides/_rels/slide12.xml.rels><?xml version="1.0" encoding="UTF-8" standalone="yes"?>
<Relationships xmlns="http://schemas.openxmlformats.org/package/2006/relationships"><Relationship Id="rId13" Type="http://schemas.openxmlformats.org/officeDocument/2006/relationships/image" Target="../media/image2.wmf"/><Relationship Id="rId18" Type="http://schemas.openxmlformats.org/officeDocument/2006/relationships/oleObject" Target="../embeddings/oleObject145.bin"/><Relationship Id="rId26" Type="http://schemas.openxmlformats.org/officeDocument/2006/relationships/oleObject" Target="../embeddings/oleObject150.bin"/><Relationship Id="rId39" Type="http://schemas.openxmlformats.org/officeDocument/2006/relationships/image" Target="../media/image10.wmf"/><Relationship Id="rId3" Type="http://schemas.openxmlformats.org/officeDocument/2006/relationships/notesSlide" Target="../notesSlides/notesSlide8.xml"/><Relationship Id="rId21" Type="http://schemas.openxmlformats.org/officeDocument/2006/relationships/image" Target="../media/image14.wmf"/><Relationship Id="rId34" Type="http://schemas.openxmlformats.org/officeDocument/2006/relationships/oleObject" Target="../embeddings/oleObject154.bin"/><Relationship Id="rId42" Type="http://schemas.openxmlformats.org/officeDocument/2006/relationships/oleObject" Target="../embeddings/oleObject158.bin"/><Relationship Id="rId47" Type="http://schemas.openxmlformats.org/officeDocument/2006/relationships/image" Target="../media/image50.wmf"/><Relationship Id="rId7" Type="http://schemas.openxmlformats.org/officeDocument/2006/relationships/image" Target="../media/image59.wmf"/><Relationship Id="rId12" Type="http://schemas.openxmlformats.org/officeDocument/2006/relationships/oleObject" Target="../embeddings/oleObject142.bin"/><Relationship Id="rId17" Type="http://schemas.openxmlformats.org/officeDocument/2006/relationships/image" Target="../media/image7.wmf"/><Relationship Id="rId25" Type="http://schemas.openxmlformats.org/officeDocument/2006/relationships/oleObject" Target="../embeddings/oleObject149.bin"/><Relationship Id="rId33" Type="http://schemas.openxmlformats.org/officeDocument/2006/relationships/image" Target="../media/image5.wmf"/><Relationship Id="rId38" Type="http://schemas.openxmlformats.org/officeDocument/2006/relationships/oleObject" Target="../embeddings/oleObject156.bin"/><Relationship Id="rId46" Type="http://schemas.openxmlformats.org/officeDocument/2006/relationships/oleObject" Target="../embeddings/oleObject160.bin"/><Relationship Id="rId2" Type="http://schemas.openxmlformats.org/officeDocument/2006/relationships/slideLayout" Target="../slideLayouts/slideLayout2.xml"/><Relationship Id="rId16" Type="http://schemas.openxmlformats.org/officeDocument/2006/relationships/oleObject" Target="../embeddings/oleObject144.bin"/><Relationship Id="rId20" Type="http://schemas.openxmlformats.org/officeDocument/2006/relationships/oleObject" Target="../embeddings/oleObject146.bin"/><Relationship Id="rId29" Type="http://schemas.openxmlformats.org/officeDocument/2006/relationships/image" Target="../media/image3.wmf"/><Relationship Id="rId41" Type="http://schemas.openxmlformats.org/officeDocument/2006/relationships/image" Target="../media/image47.wmf"/><Relationship Id="rId1" Type="http://schemas.openxmlformats.org/officeDocument/2006/relationships/vmlDrawing" Target="../drawings/vmlDrawing7.vml"/><Relationship Id="rId6" Type="http://schemas.openxmlformats.org/officeDocument/2006/relationships/oleObject" Target="../embeddings/oleObject139.bin"/><Relationship Id="rId11" Type="http://schemas.openxmlformats.org/officeDocument/2006/relationships/image" Target="../media/image1.wmf"/><Relationship Id="rId24" Type="http://schemas.openxmlformats.org/officeDocument/2006/relationships/oleObject" Target="../embeddings/oleObject148.bin"/><Relationship Id="rId32" Type="http://schemas.openxmlformats.org/officeDocument/2006/relationships/oleObject" Target="../embeddings/oleObject153.bin"/><Relationship Id="rId37" Type="http://schemas.openxmlformats.org/officeDocument/2006/relationships/image" Target="../media/image9.wmf"/><Relationship Id="rId40" Type="http://schemas.openxmlformats.org/officeDocument/2006/relationships/oleObject" Target="../embeddings/oleObject157.bin"/><Relationship Id="rId45" Type="http://schemas.openxmlformats.org/officeDocument/2006/relationships/image" Target="../media/image49.wmf"/><Relationship Id="rId5" Type="http://schemas.openxmlformats.org/officeDocument/2006/relationships/image" Target="../media/image58.wmf"/><Relationship Id="rId15" Type="http://schemas.openxmlformats.org/officeDocument/2006/relationships/image" Target="../media/image6.wmf"/><Relationship Id="rId23" Type="http://schemas.openxmlformats.org/officeDocument/2006/relationships/image" Target="../media/image18.wmf"/><Relationship Id="rId28" Type="http://schemas.openxmlformats.org/officeDocument/2006/relationships/oleObject" Target="../embeddings/oleObject151.bin"/><Relationship Id="rId36" Type="http://schemas.openxmlformats.org/officeDocument/2006/relationships/oleObject" Target="../embeddings/oleObject155.bin"/><Relationship Id="rId49" Type="http://schemas.openxmlformats.org/officeDocument/2006/relationships/image" Target="../media/image51.wmf"/><Relationship Id="rId10" Type="http://schemas.openxmlformats.org/officeDocument/2006/relationships/oleObject" Target="../embeddings/oleObject141.bin"/><Relationship Id="rId19" Type="http://schemas.openxmlformats.org/officeDocument/2006/relationships/image" Target="../media/image13.wmf"/><Relationship Id="rId31" Type="http://schemas.openxmlformats.org/officeDocument/2006/relationships/image" Target="../media/image4.wmf"/><Relationship Id="rId44" Type="http://schemas.openxmlformats.org/officeDocument/2006/relationships/oleObject" Target="../embeddings/oleObject159.bin"/><Relationship Id="rId4" Type="http://schemas.openxmlformats.org/officeDocument/2006/relationships/oleObject" Target="../embeddings/oleObject138.bin"/><Relationship Id="rId9" Type="http://schemas.openxmlformats.org/officeDocument/2006/relationships/image" Target="../media/image60.wmf"/><Relationship Id="rId14" Type="http://schemas.openxmlformats.org/officeDocument/2006/relationships/oleObject" Target="../embeddings/oleObject143.bin"/><Relationship Id="rId22" Type="http://schemas.openxmlformats.org/officeDocument/2006/relationships/oleObject" Target="../embeddings/oleObject147.bin"/><Relationship Id="rId27" Type="http://schemas.openxmlformats.org/officeDocument/2006/relationships/image" Target="../media/image19.wmf"/><Relationship Id="rId30" Type="http://schemas.openxmlformats.org/officeDocument/2006/relationships/oleObject" Target="../embeddings/oleObject152.bin"/><Relationship Id="rId35" Type="http://schemas.openxmlformats.org/officeDocument/2006/relationships/image" Target="../media/image8.wmf"/><Relationship Id="rId43" Type="http://schemas.openxmlformats.org/officeDocument/2006/relationships/image" Target="../media/image48.wmf"/><Relationship Id="rId48" Type="http://schemas.openxmlformats.org/officeDocument/2006/relationships/oleObject" Target="../embeddings/oleObject161.bin"/><Relationship Id="rId8" Type="http://schemas.openxmlformats.org/officeDocument/2006/relationships/oleObject" Target="../embeddings/oleObject140.bin"/></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167.bin"/><Relationship Id="rId18" Type="http://schemas.openxmlformats.org/officeDocument/2006/relationships/oleObject" Target="../embeddings/oleObject170.bin"/><Relationship Id="rId26" Type="http://schemas.openxmlformats.org/officeDocument/2006/relationships/image" Target="../media/image5.wmf"/><Relationship Id="rId39" Type="http://schemas.openxmlformats.org/officeDocument/2006/relationships/oleObject" Target="../embeddings/oleObject181.bin"/><Relationship Id="rId3" Type="http://schemas.openxmlformats.org/officeDocument/2006/relationships/oleObject" Target="../embeddings/oleObject162.bin"/><Relationship Id="rId21" Type="http://schemas.openxmlformats.org/officeDocument/2006/relationships/oleObject" Target="../embeddings/oleObject172.bin"/><Relationship Id="rId34" Type="http://schemas.openxmlformats.org/officeDocument/2006/relationships/image" Target="../media/image47.wmf"/><Relationship Id="rId42" Type="http://schemas.openxmlformats.org/officeDocument/2006/relationships/image" Target="../media/image51.wmf"/><Relationship Id="rId47" Type="http://schemas.openxmlformats.org/officeDocument/2006/relationships/oleObject" Target="../embeddings/oleObject185.bin"/><Relationship Id="rId50" Type="http://schemas.openxmlformats.org/officeDocument/2006/relationships/image" Target="../media/image61.wmf"/><Relationship Id="rId7" Type="http://schemas.openxmlformats.org/officeDocument/2006/relationships/oleObject" Target="../embeddings/oleObject164.bin"/><Relationship Id="rId12" Type="http://schemas.openxmlformats.org/officeDocument/2006/relationships/image" Target="../media/image13.wmf"/><Relationship Id="rId17" Type="http://schemas.openxmlformats.org/officeDocument/2006/relationships/oleObject" Target="../embeddings/oleObject169.bin"/><Relationship Id="rId25" Type="http://schemas.openxmlformats.org/officeDocument/2006/relationships/oleObject" Target="../embeddings/oleObject174.bin"/><Relationship Id="rId33" Type="http://schemas.openxmlformats.org/officeDocument/2006/relationships/oleObject" Target="../embeddings/oleObject178.bin"/><Relationship Id="rId38" Type="http://schemas.openxmlformats.org/officeDocument/2006/relationships/image" Target="../media/image49.wmf"/><Relationship Id="rId46" Type="http://schemas.openxmlformats.org/officeDocument/2006/relationships/image" Target="../media/image54.wmf"/><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19.wmf"/><Relationship Id="rId29" Type="http://schemas.openxmlformats.org/officeDocument/2006/relationships/oleObject" Target="../embeddings/oleObject176.bin"/><Relationship Id="rId41" Type="http://schemas.openxmlformats.org/officeDocument/2006/relationships/oleObject" Target="../embeddings/oleObject182.bin"/><Relationship Id="rId1" Type="http://schemas.openxmlformats.org/officeDocument/2006/relationships/vmlDrawing" Target="../drawings/vmlDrawing8.vml"/><Relationship Id="rId6" Type="http://schemas.openxmlformats.org/officeDocument/2006/relationships/image" Target="../media/image2.wmf"/><Relationship Id="rId11" Type="http://schemas.openxmlformats.org/officeDocument/2006/relationships/oleObject" Target="../embeddings/oleObject166.bin"/><Relationship Id="rId24" Type="http://schemas.openxmlformats.org/officeDocument/2006/relationships/image" Target="../media/image4.wmf"/><Relationship Id="rId32" Type="http://schemas.openxmlformats.org/officeDocument/2006/relationships/image" Target="../media/image10.wmf"/><Relationship Id="rId37" Type="http://schemas.openxmlformats.org/officeDocument/2006/relationships/oleObject" Target="../embeddings/oleObject180.bin"/><Relationship Id="rId40" Type="http://schemas.openxmlformats.org/officeDocument/2006/relationships/image" Target="../media/image50.wmf"/><Relationship Id="rId45" Type="http://schemas.openxmlformats.org/officeDocument/2006/relationships/oleObject" Target="../embeddings/oleObject184.bin"/><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3.bin"/><Relationship Id="rId28" Type="http://schemas.openxmlformats.org/officeDocument/2006/relationships/image" Target="../media/image8.wmf"/><Relationship Id="rId36" Type="http://schemas.openxmlformats.org/officeDocument/2006/relationships/image" Target="../media/image48.wmf"/><Relationship Id="rId49" Type="http://schemas.openxmlformats.org/officeDocument/2006/relationships/oleObject" Target="../embeddings/oleObject186.bin"/><Relationship Id="rId10" Type="http://schemas.openxmlformats.org/officeDocument/2006/relationships/image" Target="../media/image7.wmf"/><Relationship Id="rId19" Type="http://schemas.openxmlformats.org/officeDocument/2006/relationships/oleObject" Target="../embeddings/oleObject171.bin"/><Relationship Id="rId31" Type="http://schemas.openxmlformats.org/officeDocument/2006/relationships/oleObject" Target="../embeddings/oleObject177.bin"/><Relationship Id="rId44" Type="http://schemas.openxmlformats.org/officeDocument/2006/relationships/image" Target="../media/image52.wmf"/><Relationship Id="rId4" Type="http://schemas.openxmlformats.org/officeDocument/2006/relationships/image" Target="../media/image1.wmf"/><Relationship Id="rId9" Type="http://schemas.openxmlformats.org/officeDocument/2006/relationships/oleObject" Target="../embeddings/oleObject165.bin"/><Relationship Id="rId14" Type="http://schemas.openxmlformats.org/officeDocument/2006/relationships/image" Target="../media/image14.wmf"/><Relationship Id="rId22" Type="http://schemas.openxmlformats.org/officeDocument/2006/relationships/image" Target="../media/image3.wmf"/><Relationship Id="rId27" Type="http://schemas.openxmlformats.org/officeDocument/2006/relationships/oleObject" Target="../embeddings/oleObject175.bin"/><Relationship Id="rId30" Type="http://schemas.openxmlformats.org/officeDocument/2006/relationships/image" Target="../media/image9.wmf"/><Relationship Id="rId35" Type="http://schemas.openxmlformats.org/officeDocument/2006/relationships/oleObject" Target="../embeddings/oleObject179.bin"/><Relationship Id="rId43" Type="http://schemas.openxmlformats.org/officeDocument/2006/relationships/oleObject" Target="../embeddings/oleObject183.bin"/><Relationship Id="rId48" Type="http://schemas.openxmlformats.org/officeDocument/2006/relationships/image" Target="../media/image60.wmf"/><Relationship Id="rId8"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4.png"/><Relationship Id="rId12"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97.png"/><Relationship Id="rId10" Type="http://schemas.openxmlformats.org/officeDocument/2006/relationships/image" Target="../media/image96.png"/><Relationship Id="rId9" Type="http://schemas.openxmlformats.org/officeDocument/2006/relationships/image" Target="../media/image95.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13" Type="http://schemas.openxmlformats.org/officeDocument/2006/relationships/image" Target="../media/image76.png"/><Relationship Id="rId3" Type="http://schemas.openxmlformats.org/officeDocument/2006/relationships/image" Target="../media/image72.png"/><Relationship Id="rId12" Type="http://schemas.openxmlformats.org/officeDocument/2006/relationships/image" Target="../media/image7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4.png"/><Relationship Id="rId5" Type="http://schemas.openxmlformats.org/officeDocument/2006/relationships/image" Target="../media/image100.png"/><Relationship Id="rId15" Type="http://schemas.openxmlformats.org/officeDocument/2006/relationships/image" Target="../media/image70.png"/><Relationship Id="rId10" Type="http://schemas.openxmlformats.org/officeDocument/2006/relationships/image" Target="../media/image101.png"/><Relationship Id="rId14" Type="http://schemas.openxmlformats.org/officeDocument/2006/relationships/image" Target="../media/image77.png"/></Relationships>
</file>

<file path=ppt/slides/_rels/slide2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70.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86.png"/><Relationship Id="rId7" Type="http://schemas.openxmlformats.org/officeDocument/2006/relationships/image" Target="../media/image9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89.png"/><Relationship Id="rId4" Type="http://schemas.openxmlformats.org/officeDocument/2006/relationships/image" Target="../media/image87.png"/><Relationship Id="rId9" Type="http://schemas.openxmlformats.org/officeDocument/2006/relationships/image" Target="../media/image102.png"/></Relationships>
</file>

<file path=ppt/slides/_rels/slide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slideLayout" Target="../slideLayouts/slideLayout2.xml"/><Relationship Id="rId4" Type="http://schemas.openxmlformats.org/officeDocument/2006/relationships/image" Target="../media/image107.emf"/></Relationships>
</file>

<file path=ppt/slides/_rels/slide31.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8.emf"/><Relationship Id="rId1" Type="http://schemas.openxmlformats.org/officeDocument/2006/relationships/slideLayout" Target="../slideLayouts/slideLayout2.xml"/><Relationship Id="rId4" Type="http://schemas.openxmlformats.org/officeDocument/2006/relationships/image" Target="../media/image109.emf"/></Relationships>
</file>

<file path=ppt/slides/_rels/slide32.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91.bin"/><Relationship Id="rId18" Type="http://schemas.openxmlformats.org/officeDocument/2006/relationships/image" Target="../media/image122.wmf"/><Relationship Id="rId3" Type="http://schemas.openxmlformats.org/officeDocument/2006/relationships/oleObject" Target="../embeddings/oleObject166.bin"/><Relationship Id="rId21" Type="http://schemas.openxmlformats.org/officeDocument/2006/relationships/image" Target="../media/image124.gif"/><Relationship Id="rId7" Type="http://schemas.openxmlformats.org/officeDocument/2006/relationships/oleObject" Target="../embeddings/oleObject188.bin"/><Relationship Id="rId12" Type="http://schemas.openxmlformats.org/officeDocument/2006/relationships/image" Target="../media/image119.wmf"/><Relationship Id="rId17" Type="http://schemas.openxmlformats.org/officeDocument/2006/relationships/oleObject" Target="../embeddings/oleObject193.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9.vml"/><Relationship Id="rId6" Type="http://schemas.openxmlformats.org/officeDocument/2006/relationships/image" Target="../media/image116.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18.wmf"/><Relationship Id="rId19" Type="http://schemas.openxmlformats.org/officeDocument/2006/relationships/oleObject" Target="../embeddings/oleObject194.bin"/><Relationship Id="rId4" Type="http://schemas.openxmlformats.org/officeDocument/2006/relationships/image" Target="../media/image13.wmf"/><Relationship Id="rId9" Type="http://schemas.openxmlformats.org/officeDocument/2006/relationships/oleObject" Target="../embeddings/oleObject189.bin"/><Relationship Id="rId14" Type="http://schemas.openxmlformats.org/officeDocument/2006/relationships/image" Target="../media/image120.wmf"/></Relationships>
</file>

<file path=ppt/slides/_rels/slide4.xml.rels><?xml version="1.0" encoding="UTF-8" standalone="yes"?>
<Relationships xmlns="http://schemas.openxmlformats.org/package/2006/relationships"><Relationship Id="rId3" Type="http://schemas.openxmlformats.org/officeDocument/2006/relationships/hyperlink" Target="https://youtu.be/FrKWiRv254g?list=PLJV_el3uVTsPy9oCRY30oBPNLCo89yu49" TargetMode="External"/><Relationship Id="rId2" Type="http://schemas.openxmlformats.org/officeDocument/2006/relationships/hyperlink" Target="https://youtu.be/Dr-WRlEFefw?list=PLJV_el3uVTsPy9oCRY30oBPNLCo89yu49" TargetMode="External"/><Relationship Id="rId1" Type="http://schemas.openxmlformats.org/officeDocument/2006/relationships/slideLayout" Target="../slideLayouts/slideLayout2.xml"/><Relationship Id="rId5" Type="http://schemas.openxmlformats.org/officeDocument/2006/relationships/hyperlink" Target="https://www.youtube.com/watch?v=rTqmWlnwz_0&amp;list=PLJV_el3uVTsPy9oCRY30oBPNLCo89yu49&amp;index=25" TargetMode="External"/><Relationship Id="rId4" Type="http://schemas.openxmlformats.org/officeDocument/2006/relationships/hyperlink" Target="https://youtu.be/xCGidAeyS4M?list=PLJV_el3uVTsPy9oCRY30oBPNLCo89yu49"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99.bin"/><Relationship Id="rId18" Type="http://schemas.openxmlformats.org/officeDocument/2006/relationships/image" Target="../media/image125.wmf"/><Relationship Id="rId3" Type="http://schemas.openxmlformats.org/officeDocument/2006/relationships/oleObject" Target="../embeddings/oleObject166.bin"/><Relationship Id="rId7" Type="http://schemas.openxmlformats.org/officeDocument/2006/relationships/oleObject" Target="../embeddings/oleObject196.bin"/><Relationship Id="rId12" Type="http://schemas.openxmlformats.org/officeDocument/2006/relationships/image" Target="../media/image119.wmf"/><Relationship Id="rId17"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6.wmf"/><Relationship Id="rId1" Type="http://schemas.openxmlformats.org/officeDocument/2006/relationships/vmlDrawing" Target="../drawings/vmlDrawing10.vml"/><Relationship Id="rId6" Type="http://schemas.openxmlformats.org/officeDocument/2006/relationships/image" Target="../media/image116.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18.wmf"/><Relationship Id="rId19" Type="http://schemas.openxmlformats.org/officeDocument/2006/relationships/oleObject" Target="../embeddings/oleObject202.bin"/><Relationship Id="rId4" Type="http://schemas.openxmlformats.org/officeDocument/2006/relationships/image" Target="../media/image13.wmf"/><Relationship Id="rId9" Type="http://schemas.openxmlformats.org/officeDocument/2006/relationships/oleObject" Target="../embeddings/oleObject197.bin"/><Relationship Id="rId14" Type="http://schemas.openxmlformats.org/officeDocument/2006/relationships/image" Target="../media/image120.wmf"/></Relationships>
</file>

<file path=ppt/slides/_rels/slide41.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207.bin"/><Relationship Id="rId18" Type="http://schemas.openxmlformats.org/officeDocument/2006/relationships/image" Target="../media/image125.wmf"/><Relationship Id="rId3" Type="http://schemas.openxmlformats.org/officeDocument/2006/relationships/oleObject" Target="../embeddings/oleObject166.bin"/><Relationship Id="rId7" Type="http://schemas.openxmlformats.org/officeDocument/2006/relationships/oleObject" Target="../embeddings/oleObject204.bin"/><Relationship Id="rId12" Type="http://schemas.openxmlformats.org/officeDocument/2006/relationships/image" Target="../media/image119.wmf"/><Relationship Id="rId17" Type="http://schemas.openxmlformats.org/officeDocument/2006/relationships/oleObject" Target="../embeddings/oleObject209.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6.wmf"/><Relationship Id="rId1" Type="http://schemas.openxmlformats.org/officeDocument/2006/relationships/vmlDrawing" Target="../drawings/vmlDrawing11.vml"/><Relationship Id="rId6" Type="http://schemas.openxmlformats.org/officeDocument/2006/relationships/image" Target="../media/image116.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18.wmf"/><Relationship Id="rId19" Type="http://schemas.openxmlformats.org/officeDocument/2006/relationships/oleObject" Target="../embeddings/oleObject210.bin"/><Relationship Id="rId4" Type="http://schemas.openxmlformats.org/officeDocument/2006/relationships/image" Target="../media/image13.wmf"/><Relationship Id="rId9" Type="http://schemas.openxmlformats.org/officeDocument/2006/relationships/oleObject" Target="../embeddings/oleObject205.bin"/><Relationship Id="rId14" Type="http://schemas.openxmlformats.org/officeDocument/2006/relationships/image" Target="../media/image120.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1030.png"/><Relationship Id="rId3" Type="http://schemas.openxmlformats.org/officeDocument/2006/relationships/image" Target="../media/image127.png"/><Relationship Id="rId7" Type="http://schemas.openxmlformats.org/officeDocument/2006/relationships/image" Target="../media/image118.wmf"/><Relationship Id="rId12" Type="http://schemas.openxmlformats.org/officeDocument/2006/relationships/image" Target="../media/image1020.png"/><Relationship Id="rId2" Type="http://schemas.openxmlformats.org/officeDocument/2006/relationships/slideLayout" Target="../slideLayouts/slideLayout2.xml"/><Relationship Id="rId16" Type="http://schemas.openxmlformats.org/officeDocument/2006/relationships/image" Target="../media/image1060.png"/><Relationship Id="rId1" Type="http://schemas.openxmlformats.org/officeDocument/2006/relationships/vmlDrawing" Target="../drawings/vmlDrawing12.vml"/><Relationship Id="rId6" Type="http://schemas.openxmlformats.org/officeDocument/2006/relationships/oleObject" Target="../embeddings/oleObject212.bin"/><Relationship Id="rId11" Type="http://schemas.openxmlformats.org/officeDocument/2006/relationships/image" Target="../media/image126.wmf"/><Relationship Id="rId5" Type="http://schemas.openxmlformats.org/officeDocument/2006/relationships/image" Target="../media/image116.wmf"/><Relationship Id="rId15" Type="http://schemas.openxmlformats.org/officeDocument/2006/relationships/image" Target="../media/image1050.png"/><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125.wmf"/><Relationship Id="rId14" Type="http://schemas.openxmlformats.org/officeDocument/2006/relationships/image" Target="../media/image1040.png"/></Relationships>
</file>

<file path=ppt/slides/_rels/slide43.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090.png"/><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1080.png"/><Relationship Id="rId17" Type="http://schemas.openxmlformats.org/officeDocument/2006/relationships/image" Target="../media/image1130.png"/><Relationship Id="rId2" Type="http://schemas.openxmlformats.org/officeDocument/2006/relationships/slideLayout" Target="../slideLayouts/slideLayout2.xml"/><Relationship Id="rId16" Type="http://schemas.openxmlformats.org/officeDocument/2006/relationships/image" Target="../media/image1120.png"/><Relationship Id="rId1" Type="http://schemas.openxmlformats.org/officeDocument/2006/relationships/vmlDrawing" Target="../drawings/vmlDrawing13.vml"/><Relationship Id="rId6" Type="http://schemas.openxmlformats.org/officeDocument/2006/relationships/image" Target="../media/image118.wmf"/><Relationship Id="rId11" Type="http://schemas.openxmlformats.org/officeDocument/2006/relationships/image" Target="../media/image1070.png"/><Relationship Id="rId5" Type="http://schemas.openxmlformats.org/officeDocument/2006/relationships/oleObject" Target="../embeddings/oleObject216.bin"/><Relationship Id="rId15" Type="http://schemas.openxmlformats.org/officeDocument/2006/relationships/image" Target="../media/image1110.png"/><Relationship Id="rId10" Type="http://schemas.openxmlformats.org/officeDocument/2006/relationships/image" Target="../media/image126.wmf"/><Relationship Id="rId4" Type="http://schemas.openxmlformats.org/officeDocument/2006/relationships/image" Target="../media/image116.wmf"/><Relationship Id="rId9" Type="http://schemas.openxmlformats.org/officeDocument/2006/relationships/oleObject" Target="../embeddings/oleObject218.bin"/><Relationship Id="rId14" Type="http://schemas.openxmlformats.org/officeDocument/2006/relationships/image" Target="../media/image1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3.wmf"/><Relationship Id="rId18" Type="http://schemas.openxmlformats.org/officeDocument/2006/relationships/oleObject" Target="../embeddings/oleObject223.bin"/><Relationship Id="rId26" Type="http://schemas.openxmlformats.org/officeDocument/2006/relationships/oleObject" Target="../embeddings/oleObject172.bin"/><Relationship Id="rId3" Type="http://schemas.openxmlformats.org/officeDocument/2006/relationships/notesSlide" Target="../notesSlides/notesSlide23.xml"/><Relationship Id="rId21" Type="http://schemas.openxmlformats.org/officeDocument/2006/relationships/image" Target="../media/image134.wmf"/><Relationship Id="rId34" Type="http://schemas.openxmlformats.org/officeDocument/2006/relationships/oleObject" Target="../embeddings/oleObject229.bin"/><Relationship Id="rId7" Type="http://schemas.openxmlformats.org/officeDocument/2006/relationships/image" Target="../media/image2.wmf"/><Relationship Id="rId12" Type="http://schemas.openxmlformats.org/officeDocument/2006/relationships/oleObject" Target="../embeddings/oleObject166.bin"/><Relationship Id="rId17" Type="http://schemas.openxmlformats.org/officeDocument/2006/relationships/image" Target="../media/image132.wmf"/><Relationship Id="rId25" Type="http://schemas.openxmlformats.org/officeDocument/2006/relationships/image" Target="../media/image140.png"/><Relationship Id="rId33" Type="http://schemas.openxmlformats.org/officeDocument/2006/relationships/image" Target="../media/image137.wmf"/><Relationship Id="rId2" Type="http://schemas.openxmlformats.org/officeDocument/2006/relationships/slideLayout" Target="../slideLayouts/slideLayout2.xml"/><Relationship Id="rId16" Type="http://schemas.openxmlformats.org/officeDocument/2006/relationships/oleObject" Target="../embeddings/oleObject222.bin"/><Relationship Id="rId20" Type="http://schemas.openxmlformats.org/officeDocument/2006/relationships/oleObject" Target="../embeddings/oleObject224.bin"/><Relationship Id="rId29" Type="http://schemas.openxmlformats.org/officeDocument/2006/relationships/image" Target="../media/image135.wmf"/><Relationship Id="rId1" Type="http://schemas.openxmlformats.org/officeDocument/2006/relationships/vmlDrawing" Target="../drawings/vmlDrawing14.vml"/><Relationship Id="rId6" Type="http://schemas.openxmlformats.org/officeDocument/2006/relationships/oleObject" Target="../embeddings/oleObject163.bin"/><Relationship Id="rId11" Type="http://schemas.openxmlformats.org/officeDocument/2006/relationships/image" Target="../media/image131.wmf"/><Relationship Id="rId24" Type="http://schemas.openxmlformats.org/officeDocument/2006/relationships/image" Target="../media/image126.png"/><Relationship Id="rId32" Type="http://schemas.openxmlformats.org/officeDocument/2006/relationships/oleObject" Target="../embeddings/oleObject228.bin"/><Relationship Id="rId37" Type="http://schemas.openxmlformats.org/officeDocument/2006/relationships/image" Target="../media/image139.wmf"/><Relationship Id="rId5" Type="http://schemas.openxmlformats.org/officeDocument/2006/relationships/image" Target="../media/image130.wmf"/><Relationship Id="rId15" Type="http://schemas.openxmlformats.org/officeDocument/2006/relationships/image" Target="../media/image116.wmf"/><Relationship Id="rId23" Type="http://schemas.openxmlformats.org/officeDocument/2006/relationships/image" Target="../media/image118.wmf"/><Relationship Id="rId28" Type="http://schemas.openxmlformats.org/officeDocument/2006/relationships/oleObject" Target="../embeddings/oleObject226.bin"/><Relationship Id="rId36" Type="http://schemas.openxmlformats.org/officeDocument/2006/relationships/oleObject" Target="../embeddings/oleObject230.bin"/><Relationship Id="rId10" Type="http://schemas.openxmlformats.org/officeDocument/2006/relationships/oleObject" Target="../embeddings/oleObject220.bin"/><Relationship Id="rId19" Type="http://schemas.openxmlformats.org/officeDocument/2006/relationships/image" Target="../media/image133.wmf"/><Relationship Id="rId31" Type="http://schemas.openxmlformats.org/officeDocument/2006/relationships/image" Target="../media/image136.wmf"/><Relationship Id="rId4" Type="http://schemas.openxmlformats.org/officeDocument/2006/relationships/oleObject" Target="../embeddings/oleObject219.bin"/><Relationship Id="rId9" Type="http://schemas.openxmlformats.org/officeDocument/2006/relationships/image" Target="../media/image6.wmf"/><Relationship Id="rId14" Type="http://schemas.openxmlformats.org/officeDocument/2006/relationships/oleObject" Target="../embeddings/oleObject221.bin"/><Relationship Id="rId22" Type="http://schemas.openxmlformats.org/officeDocument/2006/relationships/oleObject" Target="../embeddings/oleObject225.bin"/><Relationship Id="rId27" Type="http://schemas.openxmlformats.org/officeDocument/2006/relationships/image" Target="../media/image3.wmf"/><Relationship Id="rId30" Type="http://schemas.openxmlformats.org/officeDocument/2006/relationships/oleObject" Target="../embeddings/oleObject227.bin"/><Relationship Id="rId35" Type="http://schemas.openxmlformats.org/officeDocument/2006/relationships/image" Target="../media/image138.wmf"/></Relationships>
</file>

<file path=ppt/slides/_rels/slide48.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235.bin"/><Relationship Id="rId18" Type="http://schemas.openxmlformats.org/officeDocument/2006/relationships/image" Target="../media/image125.wmf"/><Relationship Id="rId3" Type="http://schemas.openxmlformats.org/officeDocument/2006/relationships/oleObject" Target="../embeddings/oleObject166.bin"/><Relationship Id="rId21" Type="http://schemas.openxmlformats.org/officeDocument/2006/relationships/oleObject" Target="../embeddings/oleObject239.bin"/><Relationship Id="rId7" Type="http://schemas.openxmlformats.org/officeDocument/2006/relationships/oleObject" Target="../embeddings/oleObject232.bin"/><Relationship Id="rId12" Type="http://schemas.openxmlformats.org/officeDocument/2006/relationships/image" Target="../media/image119.wmf"/><Relationship Id="rId17" Type="http://schemas.openxmlformats.org/officeDocument/2006/relationships/oleObject" Target="../embeddings/oleObject237.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6.wmf"/><Relationship Id="rId1" Type="http://schemas.openxmlformats.org/officeDocument/2006/relationships/vmlDrawing" Target="../drawings/vmlDrawing15.vml"/><Relationship Id="rId6" Type="http://schemas.openxmlformats.org/officeDocument/2006/relationships/image" Target="../media/image116.wmf"/><Relationship Id="rId11" Type="http://schemas.openxmlformats.org/officeDocument/2006/relationships/oleObject" Target="../embeddings/oleObject234.bin"/><Relationship Id="rId5" Type="http://schemas.openxmlformats.org/officeDocument/2006/relationships/oleObject" Target="../embeddings/oleObject231.bin"/><Relationship Id="rId15" Type="http://schemas.openxmlformats.org/officeDocument/2006/relationships/oleObject" Target="../embeddings/oleObject236.bin"/><Relationship Id="rId10" Type="http://schemas.openxmlformats.org/officeDocument/2006/relationships/image" Target="../media/image118.wmf"/><Relationship Id="rId19" Type="http://schemas.openxmlformats.org/officeDocument/2006/relationships/oleObject" Target="../embeddings/oleObject238.bin"/><Relationship Id="rId4" Type="http://schemas.openxmlformats.org/officeDocument/2006/relationships/image" Target="../media/image13.wmf"/><Relationship Id="rId9" Type="http://schemas.openxmlformats.org/officeDocument/2006/relationships/oleObject" Target="../embeddings/oleObject233.bin"/><Relationship Id="rId14" Type="http://schemas.openxmlformats.org/officeDocument/2006/relationships/image" Target="../media/image120.wmf"/><Relationship Id="rId22" Type="http://schemas.openxmlformats.org/officeDocument/2006/relationships/oleObject" Target="../embeddings/oleObject240.bin"/></Relationships>
</file>

<file path=ppt/slides/_rels/slide49.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245.bin"/><Relationship Id="rId18" Type="http://schemas.openxmlformats.org/officeDocument/2006/relationships/image" Target="../media/image125.wmf"/><Relationship Id="rId26" Type="http://schemas.openxmlformats.org/officeDocument/2006/relationships/image" Target="../media/image144.png"/><Relationship Id="rId3" Type="http://schemas.openxmlformats.org/officeDocument/2006/relationships/oleObject" Target="../embeddings/oleObject166.bin"/><Relationship Id="rId21" Type="http://schemas.openxmlformats.org/officeDocument/2006/relationships/oleObject" Target="../embeddings/oleObject249.bin"/><Relationship Id="rId7" Type="http://schemas.openxmlformats.org/officeDocument/2006/relationships/oleObject" Target="../embeddings/oleObject242.bin"/><Relationship Id="rId12" Type="http://schemas.openxmlformats.org/officeDocument/2006/relationships/image" Target="../media/image119.wmf"/><Relationship Id="rId17" Type="http://schemas.openxmlformats.org/officeDocument/2006/relationships/oleObject" Target="../embeddings/oleObject247.bin"/><Relationship Id="rId25" Type="http://schemas.openxmlformats.org/officeDocument/2006/relationships/image" Target="../media/image143.png"/><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6.wmf"/><Relationship Id="rId1" Type="http://schemas.openxmlformats.org/officeDocument/2006/relationships/vmlDrawing" Target="../drawings/vmlDrawing16.vml"/><Relationship Id="rId6" Type="http://schemas.openxmlformats.org/officeDocument/2006/relationships/image" Target="../media/image116.wmf"/><Relationship Id="rId11" Type="http://schemas.openxmlformats.org/officeDocument/2006/relationships/oleObject" Target="../embeddings/oleObject244.bin"/><Relationship Id="rId24" Type="http://schemas.openxmlformats.org/officeDocument/2006/relationships/image" Target="../media/image142.png"/><Relationship Id="rId5" Type="http://schemas.openxmlformats.org/officeDocument/2006/relationships/oleObject" Target="../embeddings/oleObject241.bin"/><Relationship Id="rId15" Type="http://schemas.openxmlformats.org/officeDocument/2006/relationships/oleObject" Target="../embeddings/oleObject246.bin"/><Relationship Id="rId23" Type="http://schemas.openxmlformats.org/officeDocument/2006/relationships/image" Target="../media/image141.png"/><Relationship Id="rId10" Type="http://schemas.openxmlformats.org/officeDocument/2006/relationships/image" Target="../media/image118.wmf"/><Relationship Id="rId19" Type="http://schemas.openxmlformats.org/officeDocument/2006/relationships/oleObject" Target="../embeddings/oleObject248.bin"/><Relationship Id="rId4" Type="http://schemas.openxmlformats.org/officeDocument/2006/relationships/image" Target="../media/image13.wmf"/><Relationship Id="rId9" Type="http://schemas.openxmlformats.org/officeDocument/2006/relationships/oleObject" Target="../embeddings/oleObject243.bin"/><Relationship Id="rId14" Type="http://schemas.openxmlformats.org/officeDocument/2006/relationships/image" Target="../media/image120.wmf"/><Relationship Id="rId22" Type="http://schemas.openxmlformats.org/officeDocument/2006/relationships/oleObject" Target="../embeddings/oleObject25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5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52.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54.png"/><Relationship Id="rId2"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3.xml.rels><?xml version="1.0" encoding="UTF-8" standalone="yes"?>
<Relationships xmlns="http://schemas.openxmlformats.org/package/2006/relationships"><Relationship Id="rId3" Type="http://schemas.openxmlformats.org/officeDocument/2006/relationships/hyperlink" Target="http://speech.ee.ntu.edu.tw/~tlkagk/courses/MLDS_2015_2/Lecture/Theano%20DNN.ecm.mp4/index.html" TargetMode="External"/><Relationship Id="rId2" Type="http://schemas.openxmlformats.org/officeDocument/2006/relationships/hyperlink" Target="https://www.youtube.com/watch?v=X7PH3NuYW0Q" TargetMode="External"/><Relationship Id="rId1" Type="http://schemas.openxmlformats.org/officeDocument/2006/relationships/slideLayout" Target="../slideLayouts/slideLayout2.xml"/><Relationship Id="rId4" Type="http://schemas.openxmlformats.org/officeDocument/2006/relationships/hyperlink" Target="http://speech.ee.ntu.edu.tw/~tlkagk/courses/MLDS_2015_2/Lecture/Theano%20RNN.ecm.mp4/index.html" TargetMode="Externa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4.xml"/><Relationship Id="rId21" Type="http://schemas.openxmlformats.org/officeDocument/2006/relationships/image" Target="../media/image9.wmf"/><Relationship Id="rId34" Type="http://schemas.openxmlformats.org/officeDocument/2006/relationships/image" Target="../media/image15.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33" Type="http://schemas.openxmlformats.org/officeDocument/2006/relationships/oleObject" Target="../embeddings/oleObject16.bin"/><Relationship Id="rId38"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32" Type="http://schemas.openxmlformats.org/officeDocument/2006/relationships/image" Target="../media/image14.wmf"/><Relationship Id="rId37" Type="http://schemas.openxmlformats.org/officeDocument/2006/relationships/oleObject" Target="../embeddings/oleObject19.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28" Type="http://schemas.openxmlformats.org/officeDocument/2006/relationships/image" Target="../media/image12.wmf"/><Relationship Id="rId36" Type="http://schemas.openxmlformats.org/officeDocument/2006/relationships/oleObject" Target="../embeddings/oleObject18.bin"/><Relationship Id="rId10" Type="http://schemas.openxmlformats.org/officeDocument/2006/relationships/oleObject" Target="../embeddings/oleObject4.bin"/><Relationship Id="rId19" Type="http://schemas.openxmlformats.org/officeDocument/2006/relationships/image" Target="../media/image8.wmf"/><Relationship Id="rId31" Type="http://schemas.openxmlformats.org/officeDocument/2006/relationships/oleObject" Target="../embeddings/oleObject15.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oleObject" Target="../embeddings/oleObject13.bin"/><Relationship Id="rId30" Type="http://schemas.openxmlformats.org/officeDocument/2006/relationships/image" Target="../media/image13.wmf"/><Relationship Id="rId35"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3" Type="http://schemas.openxmlformats.org/officeDocument/2006/relationships/image" Target="../media/image17.wmf"/><Relationship Id="rId18" Type="http://schemas.openxmlformats.org/officeDocument/2006/relationships/oleObject" Target="../embeddings/oleObject27.bin"/><Relationship Id="rId26" Type="http://schemas.openxmlformats.org/officeDocument/2006/relationships/oleObject" Target="../embeddings/oleObject32.bin"/><Relationship Id="rId39" Type="http://schemas.openxmlformats.org/officeDocument/2006/relationships/image" Target="../media/image27.wmf"/><Relationship Id="rId3" Type="http://schemas.openxmlformats.org/officeDocument/2006/relationships/notesSlide" Target="../notesSlides/notesSlide5.xml"/><Relationship Id="rId21" Type="http://schemas.openxmlformats.org/officeDocument/2006/relationships/oleObject" Target="../embeddings/oleObject29.bin"/><Relationship Id="rId34" Type="http://schemas.openxmlformats.org/officeDocument/2006/relationships/oleObject" Target="../embeddings/oleObject36.bin"/><Relationship Id="rId42" Type="http://schemas.openxmlformats.org/officeDocument/2006/relationships/oleObject" Target="../embeddings/oleObject40.bin"/><Relationship Id="rId47" Type="http://schemas.openxmlformats.org/officeDocument/2006/relationships/image" Target="../media/image8.wmf"/><Relationship Id="rId50" Type="http://schemas.openxmlformats.org/officeDocument/2006/relationships/oleObject" Target="../embeddings/oleObject44.bin"/><Relationship Id="rId7" Type="http://schemas.openxmlformats.org/officeDocument/2006/relationships/image" Target="../media/image2.wmf"/><Relationship Id="rId12" Type="http://schemas.openxmlformats.org/officeDocument/2006/relationships/oleObject" Target="../embeddings/oleObject24.bin"/><Relationship Id="rId17" Type="http://schemas.openxmlformats.org/officeDocument/2006/relationships/image" Target="../media/image14.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oleObject" Target="../embeddings/oleObject38.bin"/><Relationship Id="rId46"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29" Type="http://schemas.openxmlformats.org/officeDocument/2006/relationships/image" Target="../media/image22.wmf"/><Relationship Id="rId41" Type="http://schemas.openxmlformats.org/officeDocument/2006/relationships/image" Target="../media/image3.wmf"/><Relationship Id="rId1" Type="http://schemas.openxmlformats.org/officeDocument/2006/relationships/vmlDrawing" Target="../drawings/vmlDrawing2.vml"/><Relationship Id="rId6" Type="http://schemas.openxmlformats.org/officeDocument/2006/relationships/oleObject" Target="../embeddings/oleObject21.bin"/><Relationship Id="rId11" Type="http://schemas.openxmlformats.org/officeDocument/2006/relationships/image" Target="../media/image7.w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26.wmf"/><Relationship Id="rId40" Type="http://schemas.openxmlformats.org/officeDocument/2006/relationships/oleObject" Target="../embeddings/oleObject39.bin"/><Relationship Id="rId45" Type="http://schemas.openxmlformats.org/officeDocument/2006/relationships/image" Target="../media/image5.wmf"/><Relationship Id="rId5" Type="http://schemas.openxmlformats.org/officeDocument/2006/relationships/image" Target="../media/image1.wmf"/><Relationship Id="rId15" Type="http://schemas.openxmlformats.org/officeDocument/2006/relationships/image" Target="../media/image13.wmf"/><Relationship Id="rId23" Type="http://schemas.openxmlformats.org/officeDocument/2006/relationships/image" Target="../media/image19.wmf"/><Relationship Id="rId28" Type="http://schemas.openxmlformats.org/officeDocument/2006/relationships/oleObject" Target="../embeddings/oleObject33.bin"/><Relationship Id="rId36" Type="http://schemas.openxmlformats.org/officeDocument/2006/relationships/oleObject" Target="../embeddings/oleObject37.bin"/><Relationship Id="rId49" Type="http://schemas.openxmlformats.org/officeDocument/2006/relationships/image" Target="../media/image9.wmf"/><Relationship Id="rId10" Type="http://schemas.openxmlformats.org/officeDocument/2006/relationships/oleObject" Target="../embeddings/oleObject23.bin"/><Relationship Id="rId19" Type="http://schemas.openxmlformats.org/officeDocument/2006/relationships/image" Target="../media/image18.wmf"/><Relationship Id="rId31" Type="http://schemas.openxmlformats.org/officeDocument/2006/relationships/image" Target="../media/image23.wmf"/><Relationship Id="rId44" Type="http://schemas.openxmlformats.org/officeDocument/2006/relationships/oleObject" Target="../embeddings/oleObject41.bin"/><Relationship Id="rId4" Type="http://schemas.openxmlformats.org/officeDocument/2006/relationships/oleObject" Target="../embeddings/oleObject20.bin"/><Relationship Id="rId9" Type="http://schemas.openxmlformats.org/officeDocument/2006/relationships/image" Target="../media/image6.wmf"/><Relationship Id="rId14" Type="http://schemas.openxmlformats.org/officeDocument/2006/relationships/oleObject" Target="../embeddings/oleObject25.bin"/><Relationship Id="rId22" Type="http://schemas.openxmlformats.org/officeDocument/2006/relationships/oleObject" Target="../embeddings/oleObject30.bin"/><Relationship Id="rId27" Type="http://schemas.openxmlformats.org/officeDocument/2006/relationships/image" Target="../media/image21.wmf"/><Relationship Id="rId30" Type="http://schemas.openxmlformats.org/officeDocument/2006/relationships/oleObject" Target="../embeddings/oleObject34.bin"/><Relationship Id="rId35" Type="http://schemas.openxmlformats.org/officeDocument/2006/relationships/image" Target="../media/image25.wmf"/><Relationship Id="rId43" Type="http://schemas.openxmlformats.org/officeDocument/2006/relationships/image" Target="../media/image4.wmf"/><Relationship Id="rId48" Type="http://schemas.openxmlformats.org/officeDocument/2006/relationships/oleObject" Target="../embeddings/oleObject43.bin"/><Relationship Id="rId8" Type="http://schemas.openxmlformats.org/officeDocument/2006/relationships/oleObject" Target="../embeddings/oleObject22.bin"/><Relationship Id="rId51"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3.wmf"/><Relationship Id="rId18" Type="http://schemas.openxmlformats.org/officeDocument/2006/relationships/oleObject" Target="../embeddings/oleObject52.bin"/><Relationship Id="rId26" Type="http://schemas.openxmlformats.org/officeDocument/2006/relationships/oleObject" Target="../embeddings/oleObject57.bin"/><Relationship Id="rId39" Type="http://schemas.openxmlformats.org/officeDocument/2006/relationships/image" Target="../media/image30.wmf"/><Relationship Id="rId3" Type="http://schemas.openxmlformats.org/officeDocument/2006/relationships/notesSlide" Target="../notesSlides/notesSlide6.xml"/><Relationship Id="rId21" Type="http://schemas.openxmlformats.org/officeDocument/2006/relationships/image" Target="../media/image19.wmf"/><Relationship Id="rId34" Type="http://schemas.openxmlformats.org/officeDocument/2006/relationships/oleObject" Target="../embeddings/oleObject61.bin"/><Relationship Id="rId42" Type="http://schemas.openxmlformats.org/officeDocument/2006/relationships/oleObject" Target="../embeddings/oleObject65.bin"/><Relationship Id="rId7" Type="http://schemas.openxmlformats.org/officeDocument/2006/relationships/image" Target="../media/image2.wmf"/><Relationship Id="rId12" Type="http://schemas.openxmlformats.org/officeDocument/2006/relationships/oleObject" Target="../embeddings/oleObject49.bin"/><Relationship Id="rId17" Type="http://schemas.openxmlformats.org/officeDocument/2006/relationships/image" Target="../media/image18.wmf"/><Relationship Id="rId25" Type="http://schemas.openxmlformats.org/officeDocument/2006/relationships/image" Target="../media/image4.wmf"/><Relationship Id="rId33" Type="http://schemas.openxmlformats.org/officeDocument/2006/relationships/image" Target="../media/image10.wmf"/><Relationship Id="rId38"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51.bin"/><Relationship Id="rId20" Type="http://schemas.openxmlformats.org/officeDocument/2006/relationships/oleObject" Target="../embeddings/oleObject54.bin"/><Relationship Id="rId29" Type="http://schemas.openxmlformats.org/officeDocument/2006/relationships/image" Target="../media/image8.wmf"/><Relationship Id="rId41"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oleObject" Target="../embeddings/oleObject46.bin"/><Relationship Id="rId11" Type="http://schemas.openxmlformats.org/officeDocument/2006/relationships/image" Target="../media/image7.wmf"/><Relationship Id="rId24" Type="http://schemas.openxmlformats.org/officeDocument/2006/relationships/oleObject" Target="../embeddings/oleObject56.bin"/><Relationship Id="rId32" Type="http://schemas.openxmlformats.org/officeDocument/2006/relationships/oleObject" Target="../embeddings/oleObject60.bin"/><Relationship Id="rId37" Type="http://schemas.openxmlformats.org/officeDocument/2006/relationships/image" Target="../media/image29.wmf"/><Relationship Id="rId40" Type="http://schemas.openxmlformats.org/officeDocument/2006/relationships/oleObject" Target="../embeddings/oleObject64.bin"/><Relationship Id="rId45" Type="http://schemas.openxmlformats.org/officeDocument/2006/relationships/image" Target="../media/image33.wmf"/><Relationship Id="rId5" Type="http://schemas.openxmlformats.org/officeDocument/2006/relationships/image" Target="../media/image1.wmf"/><Relationship Id="rId15" Type="http://schemas.openxmlformats.org/officeDocument/2006/relationships/image" Target="../media/image14.wmf"/><Relationship Id="rId23" Type="http://schemas.openxmlformats.org/officeDocument/2006/relationships/image" Target="../media/image3.wmf"/><Relationship Id="rId28" Type="http://schemas.openxmlformats.org/officeDocument/2006/relationships/oleObject" Target="../embeddings/oleObject58.bin"/><Relationship Id="rId36" Type="http://schemas.openxmlformats.org/officeDocument/2006/relationships/oleObject" Target="../embeddings/oleObject62.bin"/><Relationship Id="rId10" Type="http://schemas.openxmlformats.org/officeDocument/2006/relationships/oleObject" Target="../embeddings/oleObject48.bin"/><Relationship Id="rId19" Type="http://schemas.openxmlformats.org/officeDocument/2006/relationships/oleObject" Target="../embeddings/oleObject53.bin"/><Relationship Id="rId31" Type="http://schemas.openxmlformats.org/officeDocument/2006/relationships/image" Target="../media/image9.wmf"/><Relationship Id="rId44" Type="http://schemas.openxmlformats.org/officeDocument/2006/relationships/oleObject" Target="../embeddings/oleObject66.bin"/><Relationship Id="rId4" Type="http://schemas.openxmlformats.org/officeDocument/2006/relationships/oleObject" Target="../embeddings/oleObject45.bin"/><Relationship Id="rId9" Type="http://schemas.openxmlformats.org/officeDocument/2006/relationships/image" Target="../media/image6.wmf"/><Relationship Id="rId14" Type="http://schemas.openxmlformats.org/officeDocument/2006/relationships/oleObject" Target="../embeddings/oleObject50.bin"/><Relationship Id="rId22" Type="http://schemas.openxmlformats.org/officeDocument/2006/relationships/oleObject" Target="../embeddings/oleObject55.bin"/><Relationship Id="rId27" Type="http://schemas.openxmlformats.org/officeDocument/2006/relationships/image" Target="../media/image5.wmf"/><Relationship Id="rId30" Type="http://schemas.openxmlformats.org/officeDocument/2006/relationships/oleObject" Target="../embeddings/oleObject59.bin"/><Relationship Id="rId35" Type="http://schemas.openxmlformats.org/officeDocument/2006/relationships/image" Target="../media/image28.wmf"/><Relationship Id="rId43"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34.wmf"/><Relationship Id="rId18" Type="http://schemas.openxmlformats.org/officeDocument/2006/relationships/oleObject" Target="../embeddings/oleObject74.bin"/><Relationship Id="rId26" Type="http://schemas.openxmlformats.org/officeDocument/2006/relationships/oleObject" Target="../embeddings/oleObject78.bin"/><Relationship Id="rId39" Type="http://schemas.openxmlformats.org/officeDocument/2006/relationships/image" Target="../media/image43.wmf"/><Relationship Id="rId3" Type="http://schemas.openxmlformats.org/officeDocument/2006/relationships/notesSlide" Target="../notesSlides/notesSlide7.xml"/><Relationship Id="rId21" Type="http://schemas.openxmlformats.org/officeDocument/2006/relationships/image" Target="../media/image13.wmf"/><Relationship Id="rId34" Type="http://schemas.openxmlformats.org/officeDocument/2006/relationships/oleObject" Target="../embeddings/oleObject82.bin"/><Relationship Id="rId42" Type="http://schemas.openxmlformats.org/officeDocument/2006/relationships/oleObject" Target="../embeddings/oleObject86.bin"/><Relationship Id="rId47" Type="http://schemas.openxmlformats.org/officeDocument/2006/relationships/image" Target="../media/image46.wmf"/><Relationship Id="rId7" Type="http://schemas.openxmlformats.org/officeDocument/2006/relationships/image" Target="../media/image2.wmf"/><Relationship Id="rId12" Type="http://schemas.openxmlformats.org/officeDocument/2006/relationships/oleObject" Target="../embeddings/oleObject71.bin"/><Relationship Id="rId17" Type="http://schemas.openxmlformats.org/officeDocument/2006/relationships/image" Target="../media/image7.wmf"/><Relationship Id="rId25" Type="http://schemas.openxmlformats.org/officeDocument/2006/relationships/image" Target="../media/image36.wmf"/><Relationship Id="rId33" Type="http://schemas.openxmlformats.org/officeDocument/2006/relationships/image" Target="../media/image40.wmf"/><Relationship Id="rId38" Type="http://schemas.openxmlformats.org/officeDocument/2006/relationships/oleObject" Target="../embeddings/oleObject84.bin"/><Relationship Id="rId46"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oleObject" Target="../embeddings/oleObject73.bin"/><Relationship Id="rId20" Type="http://schemas.openxmlformats.org/officeDocument/2006/relationships/oleObject" Target="../embeddings/oleObject75.bin"/><Relationship Id="rId29" Type="http://schemas.openxmlformats.org/officeDocument/2006/relationships/image" Target="../media/image38.wmf"/><Relationship Id="rId41" Type="http://schemas.openxmlformats.org/officeDocument/2006/relationships/image" Target="../media/image44.wmf"/><Relationship Id="rId1" Type="http://schemas.openxmlformats.org/officeDocument/2006/relationships/vmlDrawing" Target="../drawings/vmlDrawing4.vml"/><Relationship Id="rId6" Type="http://schemas.openxmlformats.org/officeDocument/2006/relationships/oleObject" Target="../embeddings/oleObject68.bin"/><Relationship Id="rId11" Type="http://schemas.openxmlformats.org/officeDocument/2006/relationships/image" Target="../media/image4.wmf"/><Relationship Id="rId24" Type="http://schemas.openxmlformats.org/officeDocument/2006/relationships/oleObject" Target="../embeddings/oleObject77.bin"/><Relationship Id="rId32" Type="http://schemas.openxmlformats.org/officeDocument/2006/relationships/oleObject" Target="../embeddings/oleObject81.bin"/><Relationship Id="rId37" Type="http://schemas.openxmlformats.org/officeDocument/2006/relationships/image" Target="../media/image42.wmf"/><Relationship Id="rId40" Type="http://schemas.openxmlformats.org/officeDocument/2006/relationships/oleObject" Target="../embeddings/oleObject85.bin"/><Relationship Id="rId45" Type="http://schemas.openxmlformats.org/officeDocument/2006/relationships/image" Target="../media/image30.wmf"/><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4.wmf"/><Relationship Id="rId28" Type="http://schemas.openxmlformats.org/officeDocument/2006/relationships/oleObject" Target="../embeddings/oleObject79.bin"/><Relationship Id="rId36" Type="http://schemas.openxmlformats.org/officeDocument/2006/relationships/oleObject" Target="../embeddings/oleObject83.bin"/><Relationship Id="rId10" Type="http://schemas.openxmlformats.org/officeDocument/2006/relationships/oleObject" Target="../embeddings/oleObject70.bin"/><Relationship Id="rId19" Type="http://schemas.openxmlformats.org/officeDocument/2006/relationships/image" Target="../media/image35.wmf"/><Relationship Id="rId31" Type="http://schemas.openxmlformats.org/officeDocument/2006/relationships/image" Target="../media/image39.wmf"/><Relationship Id="rId44" Type="http://schemas.openxmlformats.org/officeDocument/2006/relationships/oleObject" Target="../embeddings/oleObject87.bin"/><Relationship Id="rId4" Type="http://schemas.openxmlformats.org/officeDocument/2006/relationships/oleObject" Target="../embeddings/oleObject67.bin"/><Relationship Id="rId9" Type="http://schemas.openxmlformats.org/officeDocument/2006/relationships/image" Target="../media/image3.wmf"/><Relationship Id="rId14" Type="http://schemas.openxmlformats.org/officeDocument/2006/relationships/oleObject" Target="../embeddings/oleObject72.bin"/><Relationship Id="rId22" Type="http://schemas.openxmlformats.org/officeDocument/2006/relationships/oleObject" Target="../embeddings/oleObject76.bin"/><Relationship Id="rId27" Type="http://schemas.openxmlformats.org/officeDocument/2006/relationships/image" Target="../media/image37.wmf"/><Relationship Id="rId30" Type="http://schemas.openxmlformats.org/officeDocument/2006/relationships/oleObject" Target="../embeddings/oleObject80.bin"/><Relationship Id="rId35" Type="http://schemas.openxmlformats.org/officeDocument/2006/relationships/image" Target="../media/image41.wmf"/><Relationship Id="rId43"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Network Structure</a:t>
            </a:r>
            <a:endParaRPr lang="zh-TW" altLang="en-US" dirty="0"/>
          </a:p>
        </p:txBody>
      </p:sp>
      <p:sp>
        <p:nvSpPr>
          <p:cNvPr id="3" name="副標題 2"/>
          <p:cNvSpPr>
            <a:spLocks noGrp="1"/>
          </p:cNvSpPr>
          <p:nvPr>
            <p:ph type="subTitle" idx="1"/>
          </p:nvPr>
        </p:nvSpPr>
        <p:spPr>
          <a:xfrm>
            <a:off x="1143000" y="3602038"/>
            <a:ext cx="6858000" cy="1655762"/>
          </a:xfrm>
        </p:spPr>
        <p:txBody>
          <a:bodyPr>
            <a:normAutofit/>
          </a:bodyPr>
          <a:lstStyle/>
          <a:p>
            <a:r>
              <a:rPr lang="en-US" altLang="zh-TW" sz="4000" dirty="0"/>
              <a:t>Hung-yi Lee</a:t>
            </a:r>
          </a:p>
          <a:p>
            <a:r>
              <a:rPr lang="zh-TW" altLang="en-US" sz="4000" dirty="0"/>
              <a:t>李宏毅</a:t>
            </a:r>
          </a:p>
        </p:txBody>
      </p:sp>
    </p:spTree>
    <p:extLst>
      <p:ext uri="{BB962C8B-B14F-4D97-AF65-F5344CB8AC3E}">
        <p14:creationId xmlns:p14="http://schemas.microsoft.com/office/powerpoint/2010/main" val="373605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Relations between Layer Outputs</a:t>
            </a:r>
            <a:endParaRPr lang="zh-TW" altLang="en-US" dirty="0"/>
          </a:p>
        </p:txBody>
      </p:sp>
      <p:sp>
        <p:nvSpPr>
          <p:cNvPr id="4" name="矩形 3"/>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0404" name="方程式" r:id="rId3" imgW="203040" imgH="228600" progId="Equation.3">
                      <p:embed/>
                    </p:oleObj>
                  </mc:Choice>
                  <mc:Fallback>
                    <p:oleObj name="方程式" r:id="rId3" imgW="203040" imgH="228600" progId="Equation.3">
                      <p:embed/>
                      <p:pic>
                        <p:nvPicPr>
                          <p:cNvPr id="16" name="Object 12"/>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0405" name="方程式" r:id="rId5" imgW="88560" imgH="177480" progId="Equation.3">
                      <p:embed/>
                    </p:oleObj>
                  </mc:Choice>
                  <mc:Fallback>
                    <p:oleObj name="方程式" r:id="rId5" imgW="88560" imgH="177480" progId="Equation.3">
                      <p:embed/>
                      <p:pic>
                        <p:nvPicPr>
                          <p:cNvPr id="14" name="Object 12"/>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0406" name="方程式" r:id="rId7" imgW="279360" imgH="177480" progId="Equation.3">
                      <p:embed/>
                    </p:oleObj>
                  </mc:Choice>
                  <mc:Fallback>
                    <p:oleObj name="方程式" r:id="rId7" imgW="279360" imgH="177480" progId="Equation.3">
                      <p:embed/>
                      <p:pic>
                        <p:nvPicPr>
                          <p:cNvPr id="28" name="Object 12"/>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0407" name="方程式" r:id="rId9" imgW="279360" imgH="228600" progId="Equation.3">
                      <p:embed/>
                    </p:oleObj>
                  </mc:Choice>
                  <mc:Fallback>
                    <p:oleObj name="方程式" r:id="rId9" imgW="279360" imgH="228600" progId="Equation.3">
                      <p:embed/>
                      <p:pic>
                        <p:nvPicPr>
                          <p:cNvPr id="26" name="Object 12"/>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0408" name="方程式" r:id="rId11" imgW="88560" imgH="164880" progId="Equation.3">
                  <p:embed/>
                </p:oleObj>
              </mc:Choice>
              <mc:Fallback>
                <p:oleObj name="方程式" r:id="rId11" imgW="88560" imgH="164880" progId="Equation.3">
                  <p:embed/>
                  <p:pic>
                    <p:nvPicPr>
                      <p:cNvPr id="39" name="Object 12"/>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0409" name="方程式" r:id="rId13" imgW="126720" imgH="164880" progId="Equation.3">
                  <p:embed/>
                </p:oleObj>
              </mc:Choice>
              <mc:Fallback>
                <p:oleObj name="方程式" r:id="rId13" imgW="126720" imgH="164880" progId="Equation.3">
                  <p:embed/>
                  <p:pic>
                    <p:nvPicPr>
                      <p:cNvPr id="40" name="Object 12"/>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0410" name="方程式" r:id="rId15" imgW="126720" imgH="190440" progId="Equation.3">
                  <p:embed/>
                </p:oleObj>
              </mc:Choice>
              <mc:Fallback>
                <p:oleObj name="方程式" r:id="rId15" imgW="126720" imgH="190440" progId="Equation.3">
                  <p:embed/>
                  <p:pic>
                    <p:nvPicPr>
                      <p:cNvPr id="41" name="Object 12"/>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0411" name="方程式" r:id="rId17" imgW="88560" imgH="164880" progId="Equation.3">
                  <p:embed/>
                </p:oleObj>
              </mc:Choice>
              <mc:Fallback>
                <p:oleObj name="方程式" r:id="rId17" imgW="88560" imgH="164880" progId="Equation.3">
                  <p:embed/>
                  <p:pic>
                    <p:nvPicPr>
                      <p:cNvPr id="42" name="Object 12"/>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0412" name="方程式" r:id="rId18" imgW="126720" imgH="164880" progId="Equation.3">
                  <p:embed/>
                </p:oleObj>
              </mc:Choice>
              <mc:Fallback>
                <p:oleObj name="方程式" r:id="rId18" imgW="126720" imgH="164880" progId="Equation.3">
                  <p:embed/>
                  <p:pic>
                    <p:nvPicPr>
                      <p:cNvPr id="43" name="Object 12"/>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0413" name="方程式" r:id="rId19" imgW="88560" imgH="164880" progId="Equation.3">
                  <p:embed/>
                </p:oleObj>
              </mc:Choice>
              <mc:Fallback>
                <p:oleObj name="方程式" r:id="rId19" imgW="88560" imgH="164880" progId="Equation.3">
                  <p:embed/>
                  <p:pic>
                    <p:nvPicPr>
                      <p:cNvPr id="44" name="Object 12"/>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0414" name="方程式" r:id="rId21" imgW="253800" imgH="228600" progId="Equation.3">
                  <p:embed/>
                </p:oleObj>
              </mc:Choice>
              <mc:Fallback>
                <p:oleObj name="方程式" r:id="rId21" imgW="253800" imgH="228600" progId="Equation.3">
                  <p:embed/>
                  <p:pic>
                    <p:nvPicPr>
                      <p:cNvPr id="48" name="Object 12"/>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0415" name="方程式" r:id="rId23" imgW="253800" imgH="228600" progId="Equation.3">
                  <p:embed/>
                </p:oleObj>
              </mc:Choice>
              <mc:Fallback>
                <p:oleObj name="方程式" r:id="rId23" imgW="253800" imgH="228600" progId="Equation.3">
                  <p:embed/>
                  <p:pic>
                    <p:nvPicPr>
                      <p:cNvPr id="49" name="Object 12"/>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70656" name="方程式" r:id="rId25" imgW="253800" imgH="253800" progId="Equation.3">
                  <p:embed/>
                </p:oleObj>
              </mc:Choice>
              <mc:Fallback>
                <p:oleObj name="方程式" r:id="rId25" imgW="253800" imgH="253800" progId="Equation.3">
                  <p:embed/>
                  <p:pic>
                    <p:nvPicPr>
                      <p:cNvPr id="50" name="Object 12"/>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70657" name="方程式" r:id="rId27" imgW="164880" imgH="228600" progId="Equation.3">
                  <p:embed/>
                </p:oleObj>
              </mc:Choice>
              <mc:Fallback>
                <p:oleObj name="方程式" r:id="rId27" imgW="164880" imgH="228600" progId="Equation.3">
                  <p:embed/>
                  <p:pic>
                    <p:nvPicPr>
                      <p:cNvPr id="51" name="Object 12"/>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70658" name="方程式" r:id="rId29" imgW="177480" imgH="228600" progId="Equation.3">
                  <p:embed/>
                </p:oleObj>
              </mc:Choice>
              <mc:Fallback>
                <p:oleObj name="方程式" r:id="rId29" imgW="177480" imgH="228600" progId="Equation.3">
                  <p:embed/>
                  <p:pic>
                    <p:nvPicPr>
                      <p:cNvPr id="52" name="Object 12"/>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70659" name="方程式" r:id="rId31" imgW="164880" imgH="241200" progId="Equation.3">
                  <p:embed/>
                </p:oleObj>
              </mc:Choice>
              <mc:Fallback>
                <p:oleObj name="方程式" r:id="rId31" imgW="164880" imgH="241200" progId="Equation.3">
                  <p:embed/>
                  <p:pic>
                    <p:nvPicPr>
                      <p:cNvPr id="53" name="Object 12"/>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70660" name="方程式" r:id="rId33" imgW="152280" imgH="228600" progId="Equation.3">
                  <p:embed/>
                </p:oleObj>
              </mc:Choice>
              <mc:Fallback>
                <p:oleObj name="方程式" r:id="rId33" imgW="152280" imgH="228600" progId="Equation.3">
                  <p:embed/>
                  <p:pic>
                    <p:nvPicPr>
                      <p:cNvPr id="54" name="Object 12"/>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70661" name="方程式" r:id="rId35" imgW="164880" imgH="228600" progId="Equation.3">
                  <p:embed/>
                </p:oleObj>
              </mc:Choice>
              <mc:Fallback>
                <p:oleObj name="方程式" r:id="rId35" imgW="164880" imgH="228600" progId="Equation.3">
                  <p:embed/>
                  <p:pic>
                    <p:nvPicPr>
                      <p:cNvPr id="55" name="Object 12"/>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70662" name="方程式" r:id="rId37" imgW="152280" imgH="241200" progId="Equation.3">
                  <p:embed/>
                </p:oleObj>
              </mc:Choice>
              <mc:Fallback>
                <p:oleObj name="方程式" r:id="rId37" imgW="152280" imgH="241200" progId="Equation.3">
                  <p:embed/>
                  <p:pic>
                    <p:nvPicPr>
                      <p:cNvPr id="56" name="Object 12"/>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70663" name="方程式" r:id="rId39" imgW="164880" imgH="253800" progId="Equation.3">
                  <p:embed/>
                </p:oleObj>
              </mc:Choice>
              <mc:Fallback>
                <p:oleObj name="方程式" r:id="rId39" imgW="164880" imgH="253800" progId="Equation.3">
                  <p:embed/>
                  <p:pic>
                    <p:nvPicPr>
                      <p:cNvPr id="57" name="Object 12"/>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70664" name="方程式" r:id="rId41" imgW="164880" imgH="253800" progId="Equation.3">
                  <p:embed/>
                </p:oleObj>
              </mc:Choice>
              <mc:Fallback>
                <p:oleObj name="方程式" r:id="rId41" imgW="164880" imgH="253800" progId="Equation.3">
                  <p:embed/>
                  <p:pic>
                    <p:nvPicPr>
                      <p:cNvPr id="58" name="Object 12"/>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70665" name="方程式" r:id="rId43" imgW="253800" imgH="253800" progId="Equation.3">
                  <p:embed/>
                </p:oleObj>
              </mc:Choice>
              <mc:Fallback>
                <p:oleObj name="方程式" r:id="rId43" imgW="253800" imgH="253800" progId="Equation.3">
                  <p:embed/>
                  <p:pic>
                    <p:nvPicPr>
                      <p:cNvPr id="60" name="Object 12"/>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62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Relations between Layer Outputs</a:t>
            </a:r>
            <a:endParaRPr lang="zh-TW" altLang="en-US" dirty="0"/>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4171" name="方程式" r:id="rId3" imgW="203040" imgH="228600" progId="Equation.3">
                      <p:embed/>
                    </p:oleObj>
                  </mc:Choice>
                  <mc:Fallback>
                    <p:oleObj name="方程式" r:id="rId3" imgW="203040" imgH="228600" progId="Equation.3">
                      <p:embed/>
                      <p:pic>
                        <p:nvPicPr>
                          <p:cNvPr id="16" name="Object 12"/>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4172" name="方程式" r:id="rId5" imgW="88560" imgH="177480" progId="Equation.3">
                      <p:embed/>
                    </p:oleObj>
                  </mc:Choice>
                  <mc:Fallback>
                    <p:oleObj name="方程式" r:id="rId5" imgW="88560" imgH="177480" progId="Equation.3">
                      <p:embed/>
                      <p:pic>
                        <p:nvPicPr>
                          <p:cNvPr id="14" name="Object 12"/>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4173" name="方程式" r:id="rId7" imgW="279360" imgH="177480" progId="Equation.3">
                      <p:embed/>
                    </p:oleObj>
                  </mc:Choice>
                  <mc:Fallback>
                    <p:oleObj name="方程式" r:id="rId7" imgW="279360" imgH="177480" progId="Equation.3">
                      <p:embed/>
                      <p:pic>
                        <p:nvPicPr>
                          <p:cNvPr id="28" name="Object 12"/>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4174" name="方程式" r:id="rId9" imgW="279360" imgH="228600" progId="Equation.3">
                      <p:embed/>
                    </p:oleObj>
                  </mc:Choice>
                  <mc:Fallback>
                    <p:oleObj name="方程式" r:id="rId9" imgW="279360" imgH="228600" progId="Equation.3">
                      <p:embed/>
                      <p:pic>
                        <p:nvPicPr>
                          <p:cNvPr id="26" name="Object 12"/>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4175" name="方程式" r:id="rId11" imgW="88560" imgH="164880" progId="Equation.3">
                  <p:embed/>
                </p:oleObj>
              </mc:Choice>
              <mc:Fallback>
                <p:oleObj name="方程式" r:id="rId11" imgW="88560" imgH="164880" progId="Equation.3">
                  <p:embed/>
                  <p:pic>
                    <p:nvPicPr>
                      <p:cNvPr id="39" name="Object 12"/>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4176" name="方程式" r:id="rId13" imgW="126720" imgH="164880" progId="Equation.3">
                  <p:embed/>
                </p:oleObj>
              </mc:Choice>
              <mc:Fallback>
                <p:oleObj name="方程式" r:id="rId13" imgW="126720" imgH="164880" progId="Equation.3">
                  <p:embed/>
                  <p:pic>
                    <p:nvPicPr>
                      <p:cNvPr id="40" name="Object 12"/>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4177" name="方程式" r:id="rId15" imgW="126720" imgH="190440" progId="Equation.3">
                  <p:embed/>
                </p:oleObj>
              </mc:Choice>
              <mc:Fallback>
                <p:oleObj name="方程式" r:id="rId15" imgW="126720" imgH="190440" progId="Equation.3">
                  <p:embed/>
                  <p:pic>
                    <p:nvPicPr>
                      <p:cNvPr id="41" name="Object 12"/>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4178" name="方程式" r:id="rId17" imgW="88560" imgH="164880" progId="Equation.3">
                  <p:embed/>
                </p:oleObj>
              </mc:Choice>
              <mc:Fallback>
                <p:oleObj name="方程式" r:id="rId17" imgW="88560" imgH="164880" progId="Equation.3">
                  <p:embed/>
                  <p:pic>
                    <p:nvPicPr>
                      <p:cNvPr id="42" name="Object 12"/>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4179" name="方程式" r:id="rId18" imgW="126720" imgH="164880" progId="Equation.3">
                  <p:embed/>
                </p:oleObj>
              </mc:Choice>
              <mc:Fallback>
                <p:oleObj name="方程式" r:id="rId18" imgW="126720" imgH="164880" progId="Equation.3">
                  <p:embed/>
                  <p:pic>
                    <p:nvPicPr>
                      <p:cNvPr id="43" name="Object 12"/>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4180" name="方程式" r:id="rId19" imgW="88560" imgH="164880" progId="Equation.3">
                  <p:embed/>
                </p:oleObj>
              </mc:Choice>
              <mc:Fallback>
                <p:oleObj name="方程式" r:id="rId19" imgW="88560" imgH="164880" progId="Equation.3">
                  <p:embed/>
                  <p:pic>
                    <p:nvPicPr>
                      <p:cNvPr id="44" name="Object 12"/>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4181" name="方程式" r:id="rId21" imgW="253800" imgH="228600" progId="Equation.3">
                  <p:embed/>
                </p:oleObj>
              </mc:Choice>
              <mc:Fallback>
                <p:oleObj name="方程式" r:id="rId21" imgW="253800" imgH="228600" progId="Equation.3">
                  <p:embed/>
                  <p:pic>
                    <p:nvPicPr>
                      <p:cNvPr id="48" name="Object 12"/>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4182" name="方程式" r:id="rId23" imgW="253800" imgH="228600" progId="Equation.3">
                  <p:embed/>
                </p:oleObj>
              </mc:Choice>
              <mc:Fallback>
                <p:oleObj name="方程式" r:id="rId23" imgW="253800" imgH="228600" progId="Equation.3">
                  <p:embed/>
                  <p:pic>
                    <p:nvPicPr>
                      <p:cNvPr id="49" name="Object 12"/>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4183" name="方程式" r:id="rId25" imgW="253800" imgH="253800" progId="Equation.3">
                  <p:embed/>
                </p:oleObj>
              </mc:Choice>
              <mc:Fallback>
                <p:oleObj name="方程式" r:id="rId25" imgW="253800" imgH="253800" progId="Equation.3">
                  <p:embed/>
                  <p:pic>
                    <p:nvPicPr>
                      <p:cNvPr id="50" name="Object 12"/>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64184" name="方程式" r:id="rId27" imgW="164880" imgH="228600" progId="Equation.3">
                  <p:embed/>
                </p:oleObj>
              </mc:Choice>
              <mc:Fallback>
                <p:oleObj name="方程式" r:id="rId27" imgW="164880" imgH="228600" progId="Equation.3">
                  <p:embed/>
                  <p:pic>
                    <p:nvPicPr>
                      <p:cNvPr id="51" name="Object 12"/>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64185" name="方程式" r:id="rId29" imgW="177480" imgH="228600" progId="Equation.3">
                  <p:embed/>
                </p:oleObj>
              </mc:Choice>
              <mc:Fallback>
                <p:oleObj name="方程式" r:id="rId29" imgW="177480" imgH="228600" progId="Equation.3">
                  <p:embed/>
                  <p:pic>
                    <p:nvPicPr>
                      <p:cNvPr id="52" name="Object 12"/>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64186" name="方程式" r:id="rId31" imgW="164880" imgH="241200" progId="Equation.3">
                  <p:embed/>
                </p:oleObj>
              </mc:Choice>
              <mc:Fallback>
                <p:oleObj name="方程式" r:id="rId31" imgW="164880" imgH="241200" progId="Equation.3">
                  <p:embed/>
                  <p:pic>
                    <p:nvPicPr>
                      <p:cNvPr id="53" name="Object 12"/>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64187" name="方程式" r:id="rId33" imgW="152280" imgH="228600" progId="Equation.3">
                  <p:embed/>
                </p:oleObj>
              </mc:Choice>
              <mc:Fallback>
                <p:oleObj name="方程式" r:id="rId33" imgW="152280" imgH="228600" progId="Equation.3">
                  <p:embed/>
                  <p:pic>
                    <p:nvPicPr>
                      <p:cNvPr id="54" name="Object 12"/>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64188" name="方程式" r:id="rId35" imgW="164880" imgH="228600" progId="Equation.3">
                  <p:embed/>
                </p:oleObj>
              </mc:Choice>
              <mc:Fallback>
                <p:oleObj name="方程式" r:id="rId35" imgW="164880" imgH="228600" progId="Equation.3">
                  <p:embed/>
                  <p:pic>
                    <p:nvPicPr>
                      <p:cNvPr id="55" name="Object 12"/>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64189" name="方程式" r:id="rId37" imgW="152280" imgH="241200" progId="Equation.3">
                  <p:embed/>
                </p:oleObj>
              </mc:Choice>
              <mc:Fallback>
                <p:oleObj name="方程式" r:id="rId37" imgW="152280" imgH="241200" progId="Equation.3">
                  <p:embed/>
                  <p:pic>
                    <p:nvPicPr>
                      <p:cNvPr id="56" name="Object 12"/>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64190" name="方程式" r:id="rId39" imgW="164880" imgH="253800" progId="Equation.3">
                  <p:embed/>
                </p:oleObj>
              </mc:Choice>
              <mc:Fallback>
                <p:oleObj name="方程式" r:id="rId39" imgW="164880" imgH="253800" progId="Equation.3">
                  <p:embed/>
                  <p:pic>
                    <p:nvPicPr>
                      <p:cNvPr id="57" name="Object 12"/>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64191" name="方程式" r:id="rId41" imgW="164880" imgH="253800" progId="Equation.3">
                  <p:embed/>
                </p:oleObj>
              </mc:Choice>
              <mc:Fallback>
                <p:oleObj name="方程式" r:id="rId41" imgW="164880" imgH="253800" progId="Equation.3">
                  <p:embed/>
                  <p:pic>
                    <p:nvPicPr>
                      <p:cNvPr id="58" name="Object 12"/>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64192" name="方程式" r:id="rId43" imgW="253800" imgH="253800" progId="Equation.3">
                  <p:embed/>
                </p:oleObj>
              </mc:Choice>
              <mc:Fallback>
                <p:oleObj name="方程式" r:id="rId43" imgW="253800" imgH="253800" progId="Equation.3">
                  <p:embed/>
                  <p:pic>
                    <p:nvPicPr>
                      <p:cNvPr id="60" name="Object 12"/>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nvPr>
        </p:nvGraphicFramePr>
        <p:xfrm>
          <a:off x="4953859" y="3736108"/>
          <a:ext cx="3966057" cy="2078641"/>
        </p:xfrm>
        <a:graphic>
          <a:graphicData uri="http://schemas.openxmlformats.org/presentationml/2006/ole">
            <mc:AlternateContent xmlns:mc="http://schemas.openxmlformats.org/markup-compatibility/2006">
              <mc:Choice xmlns:v="urn:schemas-microsoft-com:vml" Requires="v">
                <p:oleObj spid="_x0000_s64193" name="方程式" r:id="rId45" imgW="2374560" imgH="1244520" progId="Equation.3">
                  <p:embed/>
                </p:oleObj>
              </mc:Choice>
              <mc:Fallback>
                <p:oleObj name="方程式" r:id="rId45" imgW="2374560" imgH="1244520" progId="Equation.3">
                  <p:embed/>
                  <p:pic>
                    <p:nvPicPr>
                      <p:cNvPr id="61" name="Object 12"/>
                      <p:cNvPicPr>
                        <a:picLocks noChangeAspect="1" noChangeArrowheads="1"/>
                      </p:cNvPicPr>
                      <p:nvPr/>
                    </p:nvPicPr>
                    <p:blipFill>
                      <a:blip r:embed="rId46"/>
                      <a:srcRect/>
                      <a:stretch>
                        <a:fillRect/>
                      </a:stretch>
                    </p:blipFill>
                    <p:spPr bwMode="auto">
                      <a:xfrm>
                        <a:off x="4953859" y="3736108"/>
                        <a:ext cx="3966057" cy="2078641"/>
                      </a:xfrm>
                      <a:prstGeom prst="rect">
                        <a:avLst/>
                      </a:prstGeom>
                      <a:noFill/>
                      <a:extLst/>
                    </p:spPr>
                  </p:pic>
                </p:oleObj>
              </mc:Fallback>
            </mc:AlternateContent>
          </a:graphicData>
        </a:graphic>
      </p:graphicFrame>
      <p:graphicFrame>
        <p:nvGraphicFramePr>
          <p:cNvPr id="62" name="Object 12"/>
          <p:cNvGraphicFramePr>
            <a:graphicFrameLocks noChangeAspect="1"/>
          </p:cNvGraphicFramePr>
          <p:nvPr>
            <p:extLst/>
          </p:nvPr>
        </p:nvGraphicFramePr>
        <p:xfrm>
          <a:off x="5401011" y="6046818"/>
          <a:ext cx="2904206" cy="762970"/>
        </p:xfrm>
        <a:graphic>
          <a:graphicData uri="http://schemas.openxmlformats.org/presentationml/2006/ole">
            <mc:AlternateContent xmlns:mc="http://schemas.openxmlformats.org/markup-compatibility/2006">
              <mc:Choice xmlns:v="urn:schemas-microsoft-com:vml" Requires="v">
                <p:oleObj spid="_x0000_s64194" name="方程式" r:id="rId47" imgW="965160" imgH="253800" progId="Equation.3">
                  <p:embed/>
                </p:oleObj>
              </mc:Choice>
              <mc:Fallback>
                <p:oleObj name="方程式" r:id="rId47" imgW="965160" imgH="253800" progId="Equation.3">
                  <p:embed/>
                  <p:pic>
                    <p:nvPicPr>
                      <p:cNvPr id="62" name="Object 12"/>
                      <p:cNvPicPr>
                        <a:picLocks noChangeAspect="1" noChangeArrowheads="1"/>
                      </p:cNvPicPr>
                      <p:nvPr/>
                    </p:nvPicPr>
                    <p:blipFill>
                      <a:blip r:embed="rId48"/>
                      <a:srcRect/>
                      <a:stretch>
                        <a:fillRect/>
                      </a:stretch>
                    </p:blipFill>
                    <p:spPr bwMode="auto">
                      <a:xfrm>
                        <a:off x="5401011" y="6046818"/>
                        <a:ext cx="2904206" cy="762970"/>
                      </a:xfrm>
                      <a:prstGeom prst="rect">
                        <a:avLst/>
                      </a:prstGeom>
                      <a:noFill/>
                      <a:extLst/>
                    </p:spPr>
                  </p:pic>
                </p:oleObj>
              </mc:Fallback>
            </mc:AlternateContent>
          </a:graphicData>
        </a:graphic>
      </p:graphicFrame>
      <p:graphicFrame>
        <p:nvGraphicFramePr>
          <p:cNvPr id="63" name="Object 12"/>
          <p:cNvGraphicFramePr>
            <a:graphicFrameLocks noChangeAspect="1"/>
          </p:cNvGraphicFramePr>
          <p:nvPr>
            <p:extLst/>
          </p:nvPr>
        </p:nvGraphicFramePr>
        <p:xfrm>
          <a:off x="4933463" y="1457864"/>
          <a:ext cx="3920799" cy="507615"/>
        </p:xfrm>
        <a:graphic>
          <a:graphicData uri="http://schemas.openxmlformats.org/presentationml/2006/ole">
            <mc:AlternateContent xmlns:mc="http://schemas.openxmlformats.org/markup-compatibility/2006">
              <mc:Choice xmlns:v="urn:schemas-microsoft-com:vml" Requires="v">
                <p:oleObj spid="_x0000_s64195" name="方程式" r:id="rId49" imgW="1765080" imgH="228600" progId="Equation.3">
                  <p:embed/>
                </p:oleObj>
              </mc:Choice>
              <mc:Fallback>
                <p:oleObj name="方程式" r:id="rId49" imgW="1765080" imgH="228600" progId="Equation.3">
                  <p:embed/>
                  <p:pic>
                    <p:nvPicPr>
                      <p:cNvPr id="63" name="Object 12"/>
                      <p:cNvPicPr>
                        <a:picLocks noChangeAspect="1" noChangeArrowheads="1"/>
                      </p:cNvPicPr>
                      <p:nvPr/>
                    </p:nvPicPr>
                    <p:blipFill>
                      <a:blip r:embed="rId50"/>
                      <a:srcRect/>
                      <a:stretch>
                        <a:fillRect/>
                      </a:stretch>
                    </p:blipFill>
                    <p:spPr bwMode="auto">
                      <a:xfrm>
                        <a:off x="4933463" y="1457864"/>
                        <a:ext cx="3920799" cy="507615"/>
                      </a:xfrm>
                      <a:prstGeom prst="rect">
                        <a:avLst/>
                      </a:prstGeom>
                      <a:noFill/>
                      <a:extLst/>
                    </p:spPr>
                  </p:pic>
                </p:oleObj>
              </mc:Fallback>
            </mc:AlternateContent>
          </a:graphicData>
        </a:graphic>
      </p:graphicFrame>
      <p:sp>
        <p:nvSpPr>
          <p:cNvPr id="64" name="向下箭號 63"/>
          <p:cNvSpPr/>
          <p:nvPr/>
        </p:nvSpPr>
        <p:spPr>
          <a:xfrm>
            <a:off x="6531978" y="3451213"/>
            <a:ext cx="527009" cy="431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5" name="向下箭號 64"/>
          <p:cNvSpPr/>
          <p:nvPr/>
        </p:nvSpPr>
        <p:spPr>
          <a:xfrm>
            <a:off x="6546068" y="5564144"/>
            <a:ext cx="527009" cy="431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aphicFrame>
        <p:nvGraphicFramePr>
          <p:cNvPr id="66" name="Object 12"/>
          <p:cNvGraphicFramePr>
            <a:graphicFrameLocks noChangeAspect="1"/>
          </p:cNvGraphicFramePr>
          <p:nvPr>
            <p:extLst/>
          </p:nvPr>
        </p:nvGraphicFramePr>
        <p:xfrm>
          <a:off x="4933463" y="1990557"/>
          <a:ext cx="4006850" cy="506413"/>
        </p:xfrm>
        <a:graphic>
          <a:graphicData uri="http://schemas.openxmlformats.org/presentationml/2006/ole">
            <mc:AlternateContent xmlns:mc="http://schemas.openxmlformats.org/markup-compatibility/2006">
              <mc:Choice xmlns:v="urn:schemas-microsoft-com:vml" Requires="v">
                <p:oleObj spid="_x0000_s64196" name="方程式" r:id="rId51" imgW="1803240" imgH="228600" progId="Equation.3">
                  <p:embed/>
                </p:oleObj>
              </mc:Choice>
              <mc:Fallback>
                <p:oleObj name="方程式" r:id="rId51" imgW="1803240" imgH="228600" progId="Equation.3">
                  <p:embed/>
                  <p:pic>
                    <p:nvPicPr>
                      <p:cNvPr id="66" name="Object 12"/>
                      <p:cNvPicPr>
                        <a:picLocks noChangeAspect="1" noChangeArrowheads="1"/>
                      </p:cNvPicPr>
                      <p:nvPr/>
                    </p:nvPicPr>
                    <p:blipFill>
                      <a:blip r:embed="rId52"/>
                      <a:srcRect/>
                      <a:stretch>
                        <a:fillRect/>
                      </a:stretch>
                    </p:blipFill>
                    <p:spPr bwMode="auto">
                      <a:xfrm>
                        <a:off x="4933463" y="1990557"/>
                        <a:ext cx="4006850" cy="506413"/>
                      </a:xfrm>
                      <a:prstGeom prst="rect">
                        <a:avLst/>
                      </a:prstGeom>
                      <a:noFill/>
                      <a:extLst/>
                    </p:spPr>
                  </p:pic>
                </p:oleObj>
              </mc:Fallback>
            </mc:AlternateContent>
          </a:graphicData>
        </a:graphic>
      </p:graphicFrame>
      <p:graphicFrame>
        <p:nvGraphicFramePr>
          <p:cNvPr id="67" name="Object 12"/>
          <p:cNvGraphicFramePr>
            <a:graphicFrameLocks noChangeAspect="1"/>
          </p:cNvGraphicFramePr>
          <p:nvPr>
            <p:extLst/>
          </p:nvPr>
        </p:nvGraphicFramePr>
        <p:xfrm>
          <a:off x="4981122" y="2679930"/>
          <a:ext cx="3894138" cy="536575"/>
        </p:xfrm>
        <a:graphic>
          <a:graphicData uri="http://schemas.openxmlformats.org/presentationml/2006/ole">
            <mc:AlternateContent xmlns:mc="http://schemas.openxmlformats.org/markup-compatibility/2006">
              <mc:Choice xmlns:v="urn:schemas-microsoft-com:vml" Requires="v">
                <p:oleObj spid="_x0000_s64197" name="方程式" r:id="rId53" imgW="1752480" imgH="241200" progId="Equation.3">
                  <p:embed/>
                </p:oleObj>
              </mc:Choice>
              <mc:Fallback>
                <p:oleObj name="方程式" r:id="rId53" imgW="1752480" imgH="241200" progId="Equation.3">
                  <p:embed/>
                  <p:pic>
                    <p:nvPicPr>
                      <p:cNvPr id="67" name="Object 12"/>
                      <p:cNvPicPr>
                        <a:picLocks noChangeAspect="1" noChangeArrowheads="1"/>
                      </p:cNvPicPr>
                      <p:nvPr/>
                    </p:nvPicPr>
                    <p:blipFill>
                      <a:blip r:embed="rId54"/>
                      <a:srcRect/>
                      <a:stretch>
                        <a:fillRect/>
                      </a:stretch>
                    </p:blipFill>
                    <p:spPr bwMode="auto">
                      <a:xfrm>
                        <a:off x="4981122" y="2679930"/>
                        <a:ext cx="3894138" cy="536575"/>
                      </a:xfrm>
                      <a:prstGeom prst="rect">
                        <a:avLst/>
                      </a:prstGeom>
                      <a:noFill/>
                      <a:extLst/>
                    </p:spPr>
                  </p:pic>
                </p:oleObj>
              </mc:Fallback>
            </mc:AlternateContent>
          </a:graphicData>
        </a:graphic>
      </p:graphicFrame>
      <p:sp>
        <p:nvSpPr>
          <p:cNvPr id="4" name="文字方塊 3"/>
          <p:cNvSpPr txBox="1"/>
          <p:nvPr/>
        </p:nvSpPr>
        <p:spPr>
          <a:xfrm rot="5400000">
            <a:off x="5186621" y="2544695"/>
            <a:ext cx="751469" cy="523220"/>
          </a:xfrm>
          <a:prstGeom prst="rect">
            <a:avLst/>
          </a:prstGeom>
          <a:noFill/>
        </p:spPr>
        <p:txBody>
          <a:bodyPr wrap="square" rtlCol="0">
            <a:spAutoFit/>
          </a:bodyPr>
          <a:lstStyle/>
          <a:p>
            <a:r>
              <a:rPr lang="en-US" altLang="zh-TW" sz="2800" dirty="0"/>
              <a:t>…</a:t>
            </a:r>
            <a:endParaRPr lang="zh-TW" altLang="en-US" sz="2800" dirty="0"/>
          </a:p>
        </p:txBody>
      </p:sp>
      <p:sp>
        <p:nvSpPr>
          <p:cNvPr id="68" name="文字方塊 67"/>
          <p:cNvSpPr txBox="1"/>
          <p:nvPr/>
        </p:nvSpPr>
        <p:spPr>
          <a:xfrm rot="5400000">
            <a:off x="5193881" y="3190580"/>
            <a:ext cx="751469" cy="523220"/>
          </a:xfrm>
          <a:prstGeom prst="rect">
            <a:avLst/>
          </a:prstGeom>
          <a:noFill/>
        </p:spPr>
        <p:txBody>
          <a:bodyPr wrap="square" rtlCol="0">
            <a:spAutoFit/>
          </a:bodyPr>
          <a:lstStyle/>
          <a:p>
            <a:r>
              <a:rPr lang="en-US" altLang="zh-TW" sz="2800" dirty="0"/>
              <a:t>…</a:t>
            </a:r>
            <a:endParaRPr lang="zh-TW" altLang="en-US" sz="2800" dirty="0"/>
          </a:p>
        </p:txBody>
      </p:sp>
    </p:spTree>
    <p:extLst>
      <p:ext uri="{BB962C8B-B14F-4D97-AF65-F5344CB8AC3E}">
        <p14:creationId xmlns:p14="http://schemas.microsoft.com/office/powerpoint/2010/main" val="272795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4"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7" name="矩形 66"/>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Relations between Layer Outputs</a:t>
            </a:r>
            <a:endParaRPr lang="zh-TW" altLang="en-US" dirty="0"/>
          </a:p>
        </p:txBody>
      </p:sp>
      <p:graphicFrame>
        <p:nvGraphicFramePr>
          <p:cNvPr id="5" name="Object 12"/>
          <p:cNvGraphicFramePr>
            <a:graphicFrameLocks noChangeAspect="1"/>
          </p:cNvGraphicFramePr>
          <p:nvPr>
            <p:extLst/>
          </p:nvPr>
        </p:nvGraphicFramePr>
        <p:xfrm>
          <a:off x="5987635" y="2623864"/>
          <a:ext cx="2073275" cy="2824163"/>
        </p:xfrm>
        <a:graphic>
          <a:graphicData uri="http://schemas.openxmlformats.org/presentationml/2006/ole">
            <mc:AlternateContent xmlns:mc="http://schemas.openxmlformats.org/markup-compatibility/2006">
              <mc:Choice xmlns:v="urn:schemas-microsoft-com:vml" Requires="v">
                <p:oleObj spid="_x0000_s67874" name="方程式" r:id="rId4" imgW="914400" imgH="1244520" progId="Equation.3">
                  <p:embed/>
                </p:oleObj>
              </mc:Choice>
              <mc:Fallback>
                <p:oleObj name="方程式" r:id="rId4" imgW="914400" imgH="1244520" progId="Equation.3">
                  <p:embed/>
                  <p:pic>
                    <p:nvPicPr>
                      <p:cNvPr id="5" name="Object 12"/>
                      <p:cNvPicPr>
                        <a:picLocks noChangeAspect="1" noChangeArrowheads="1"/>
                      </p:cNvPicPr>
                      <p:nvPr/>
                    </p:nvPicPr>
                    <p:blipFill>
                      <a:blip r:embed="rId5"/>
                      <a:srcRect/>
                      <a:stretch>
                        <a:fillRect/>
                      </a:stretch>
                    </p:blipFill>
                    <p:spPr bwMode="auto">
                      <a:xfrm>
                        <a:off x="5987635" y="2623864"/>
                        <a:ext cx="2073275" cy="2824163"/>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nvPr>
        </p:nvGraphicFramePr>
        <p:xfrm>
          <a:off x="6093999" y="1833426"/>
          <a:ext cx="1706563" cy="647700"/>
        </p:xfrm>
        <a:graphic>
          <a:graphicData uri="http://schemas.openxmlformats.org/presentationml/2006/ole">
            <mc:AlternateContent xmlns:mc="http://schemas.openxmlformats.org/markup-compatibility/2006">
              <mc:Choice xmlns:v="urn:schemas-microsoft-com:vml" Requires="v">
                <p:oleObj spid="_x0000_s67875" name="方程式" r:id="rId6" imgW="634680" imgH="241200" progId="Equation.3">
                  <p:embed/>
                </p:oleObj>
              </mc:Choice>
              <mc:Fallback>
                <p:oleObj name="方程式" r:id="rId6" imgW="634680" imgH="241200" progId="Equation.3">
                  <p:embed/>
                  <p:pic>
                    <p:nvPicPr>
                      <p:cNvPr id="8" name="Object 12"/>
                      <p:cNvPicPr>
                        <a:picLocks noChangeAspect="1" noChangeArrowheads="1"/>
                      </p:cNvPicPr>
                      <p:nvPr/>
                    </p:nvPicPr>
                    <p:blipFill>
                      <a:blip r:embed="rId7"/>
                      <a:srcRect/>
                      <a:stretch>
                        <a:fillRect/>
                      </a:stretch>
                    </p:blipFill>
                    <p:spPr bwMode="auto">
                      <a:xfrm>
                        <a:off x="6093999" y="1833426"/>
                        <a:ext cx="1706563" cy="647700"/>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6154322" y="5692657"/>
          <a:ext cx="1739900" cy="682625"/>
        </p:xfrm>
        <a:graphic>
          <a:graphicData uri="http://schemas.openxmlformats.org/presentationml/2006/ole">
            <mc:AlternateContent xmlns:mc="http://schemas.openxmlformats.org/markup-compatibility/2006">
              <mc:Choice xmlns:v="urn:schemas-microsoft-com:vml" Requires="v">
                <p:oleObj spid="_x0000_s67876" name="方程式" r:id="rId8" imgW="647640" imgH="253800" progId="Equation.3">
                  <p:embed/>
                </p:oleObj>
              </mc:Choice>
              <mc:Fallback>
                <p:oleObj name="方程式" r:id="rId8" imgW="647640" imgH="253800" progId="Equation.3">
                  <p:embed/>
                  <p:pic>
                    <p:nvPicPr>
                      <p:cNvPr id="10" name="Object 12"/>
                      <p:cNvPicPr>
                        <a:picLocks noChangeAspect="1" noChangeArrowheads="1"/>
                      </p:cNvPicPr>
                      <p:nvPr/>
                    </p:nvPicPr>
                    <p:blipFill>
                      <a:blip r:embed="rId9"/>
                      <a:srcRect/>
                      <a:stretch>
                        <a:fillRect/>
                      </a:stretch>
                    </p:blipFill>
                    <p:spPr bwMode="auto">
                      <a:xfrm>
                        <a:off x="6154322" y="5692657"/>
                        <a:ext cx="1739900" cy="682625"/>
                      </a:xfrm>
                      <a:prstGeom prst="rect">
                        <a:avLst/>
                      </a:prstGeom>
                      <a:noFill/>
                      <a:extLst/>
                    </p:spPr>
                  </p:pic>
                </p:oleObj>
              </mc:Fallback>
            </mc:AlternateContent>
          </a:graphicData>
        </a:graphic>
      </p:graphicFrame>
      <p:sp>
        <p:nvSpPr>
          <p:cNvPr id="14" name="橢圓 1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橢圓 1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7" name="文字方塊 16"/>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8" name="群組 17"/>
          <p:cNvGrpSpPr/>
          <p:nvPr/>
        </p:nvGrpSpPr>
        <p:grpSpPr>
          <a:xfrm>
            <a:off x="3147376" y="5496373"/>
            <a:ext cx="1642603" cy="963906"/>
            <a:chOff x="-726852" y="5289836"/>
            <a:chExt cx="1642603" cy="963906"/>
          </a:xfrm>
        </p:grpSpPr>
        <p:grpSp>
          <p:nvGrpSpPr>
            <p:cNvPr id="19" name="群組 18"/>
            <p:cNvGrpSpPr/>
            <p:nvPr/>
          </p:nvGrpSpPr>
          <p:grpSpPr>
            <a:xfrm>
              <a:off x="-511288" y="5756645"/>
              <a:ext cx="1427039" cy="497097"/>
              <a:chOff x="590519" y="6120573"/>
              <a:chExt cx="1427039" cy="497097"/>
            </a:xfrm>
          </p:grpSpPr>
          <p:sp>
            <p:nvSpPr>
              <p:cNvPr id="23" name="文字方塊 22"/>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4"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7877" name="方程式" r:id="rId10" imgW="203040" imgH="228600" progId="Equation.3">
                      <p:embed/>
                    </p:oleObj>
                  </mc:Choice>
                  <mc:Fallback>
                    <p:oleObj name="方程式" r:id="rId10" imgW="203040" imgH="228600" progId="Equation.3">
                      <p:embed/>
                      <p:pic>
                        <p:nvPicPr>
                          <p:cNvPr id="24" name="Object 12"/>
                          <p:cNvPicPr>
                            <a:picLocks noChangeAspect="1" noChangeArrowheads="1"/>
                          </p:cNvPicPr>
                          <p:nvPr/>
                        </p:nvPicPr>
                        <p:blipFill>
                          <a:blip r:embed="rId11"/>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群組 19"/>
            <p:cNvGrpSpPr/>
            <p:nvPr/>
          </p:nvGrpSpPr>
          <p:grpSpPr>
            <a:xfrm>
              <a:off x="-726852" y="5289836"/>
              <a:ext cx="1384872" cy="461665"/>
              <a:chOff x="3302899" y="1075492"/>
              <a:chExt cx="1384872" cy="461665"/>
            </a:xfrm>
          </p:grpSpPr>
          <p:sp>
            <p:nvSpPr>
              <p:cNvPr id="21" name="文字方塊 20"/>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22"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7878" name="方程式" r:id="rId12" imgW="88560" imgH="177480" progId="Equation.3">
                      <p:embed/>
                    </p:oleObj>
                  </mc:Choice>
                  <mc:Fallback>
                    <p:oleObj name="方程式" r:id="rId12" imgW="88560" imgH="177480" progId="Equation.3">
                      <p:embed/>
                      <p:pic>
                        <p:nvPicPr>
                          <p:cNvPr id="22" name="Object 12"/>
                          <p:cNvPicPr>
                            <a:picLocks noChangeAspect="1" noChangeArrowheads="1"/>
                          </p:cNvPicPr>
                          <p:nvPr/>
                        </p:nvPicPr>
                        <p:blipFill>
                          <a:blip r:embed="rId13"/>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5" name="文字方塊 24"/>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6" name="橢圓 25"/>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文字方塊 28"/>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0" name="群組 29"/>
          <p:cNvGrpSpPr/>
          <p:nvPr/>
        </p:nvGrpSpPr>
        <p:grpSpPr>
          <a:xfrm>
            <a:off x="163185" y="5484193"/>
            <a:ext cx="1727040" cy="956400"/>
            <a:chOff x="4572000" y="6144074"/>
            <a:chExt cx="1727040" cy="956400"/>
          </a:xfrm>
        </p:grpSpPr>
        <p:grpSp>
          <p:nvGrpSpPr>
            <p:cNvPr id="31" name="群組 30"/>
            <p:cNvGrpSpPr/>
            <p:nvPr/>
          </p:nvGrpSpPr>
          <p:grpSpPr>
            <a:xfrm>
              <a:off x="4572000" y="6144074"/>
              <a:ext cx="1515165" cy="461665"/>
              <a:chOff x="1008993" y="1026295"/>
              <a:chExt cx="1515165" cy="461665"/>
            </a:xfrm>
          </p:grpSpPr>
          <p:sp>
            <p:nvSpPr>
              <p:cNvPr id="35" name="文字方塊 34"/>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36"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7879" name="方程式" r:id="rId14" imgW="279360" imgH="177480" progId="Equation.3">
                      <p:embed/>
                    </p:oleObj>
                  </mc:Choice>
                  <mc:Fallback>
                    <p:oleObj name="方程式" r:id="rId14" imgW="279360" imgH="177480" progId="Equation.3">
                      <p:embed/>
                      <p:pic>
                        <p:nvPicPr>
                          <p:cNvPr id="36" name="Object 12"/>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群組 31"/>
            <p:cNvGrpSpPr/>
            <p:nvPr/>
          </p:nvGrpSpPr>
          <p:grpSpPr>
            <a:xfrm>
              <a:off x="4730146" y="6590582"/>
              <a:ext cx="1568894" cy="509892"/>
              <a:chOff x="3460582" y="6120573"/>
              <a:chExt cx="1568894" cy="509892"/>
            </a:xfrm>
          </p:grpSpPr>
          <p:sp>
            <p:nvSpPr>
              <p:cNvPr id="33" name="文字方塊 32"/>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34"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7880" name="方程式" r:id="rId16" imgW="279360" imgH="228600" progId="Equation.3">
                      <p:embed/>
                    </p:oleObj>
                  </mc:Choice>
                  <mc:Fallback>
                    <p:oleObj name="方程式" r:id="rId16" imgW="279360" imgH="228600" progId="Equation.3">
                      <p:embed/>
                      <p:pic>
                        <p:nvPicPr>
                          <p:cNvPr id="34" name="Object 12"/>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7" name="文字方塊 36"/>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8" name="直線單箭頭接點 37"/>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6"/>
            <a:endCxn id="27"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6"/>
            <a:endCxn id="28"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7881" name="方程式" r:id="rId18" imgW="88560" imgH="164880" progId="Equation.3">
                  <p:embed/>
                </p:oleObj>
              </mc:Choice>
              <mc:Fallback>
                <p:oleObj name="方程式" r:id="rId18" imgW="88560" imgH="164880" progId="Equation.3">
                  <p:embed/>
                  <p:pic>
                    <p:nvPicPr>
                      <p:cNvPr id="48" name="Object 12"/>
                      <p:cNvPicPr>
                        <a:picLocks noChangeAspect="1" noChangeArrowheads="1"/>
                      </p:cNvPicPr>
                      <p:nvPr/>
                    </p:nvPicPr>
                    <p:blipFill>
                      <a:blip r:embed="rId19"/>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7882" name="方程式" r:id="rId20" imgW="126720" imgH="164880" progId="Equation.3">
                  <p:embed/>
                </p:oleObj>
              </mc:Choice>
              <mc:Fallback>
                <p:oleObj name="方程式" r:id="rId20" imgW="126720" imgH="164880" progId="Equation.3">
                  <p:embed/>
                  <p:pic>
                    <p:nvPicPr>
                      <p:cNvPr id="49" name="Object 12"/>
                      <p:cNvPicPr>
                        <a:picLocks noChangeAspect="1" noChangeArrowheads="1"/>
                      </p:cNvPicPr>
                      <p:nvPr/>
                    </p:nvPicPr>
                    <p:blipFill>
                      <a:blip r:embed="rId21"/>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7883" name="方程式" r:id="rId22" imgW="126720" imgH="190440" progId="Equation.3">
                  <p:embed/>
                </p:oleObj>
              </mc:Choice>
              <mc:Fallback>
                <p:oleObj name="方程式" r:id="rId22" imgW="126720" imgH="190440" progId="Equation.3">
                  <p:embed/>
                  <p:pic>
                    <p:nvPicPr>
                      <p:cNvPr id="50" name="Object 12"/>
                      <p:cNvPicPr>
                        <a:picLocks noChangeAspect="1" noChangeArrowheads="1"/>
                      </p:cNvPicPr>
                      <p:nvPr/>
                    </p:nvPicPr>
                    <p:blipFill>
                      <a:blip r:embed="rId23"/>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7884" name="方程式" r:id="rId24" imgW="88560" imgH="164880" progId="Equation.3">
                  <p:embed/>
                </p:oleObj>
              </mc:Choice>
              <mc:Fallback>
                <p:oleObj name="方程式" r:id="rId24" imgW="88560" imgH="164880" progId="Equation.3">
                  <p:embed/>
                  <p:pic>
                    <p:nvPicPr>
                      <p:cNvPr id="51" name="Object 12"/>
                      <p:cNvPicPr>
                        <a:picLocks noChangeAspect="1" noChangeArrowheads="1"/>
                      </p:cNvPicPr>
                      <p:nvPr/>
                    </p:nvPicPr>
                    <p:blipFill>
                      <a:blip r:embed="rId19"/>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7885" name="方程式" r:id="rId25" imgW="126720" imgH="164880" progId="Equation.3">
                  <p:embed/>
                </p:oleObj>
              </mc:Choice>
              <mc:Fallback>
                <p:oleObj name="方程式" r:id="rId25" imgW="126720" imgH="164880" progId="Equation.3">
                  <p:embed/>
                  <p:pic>
                    <p:nvPicPr>
                      <p:cNvPr id="52" name="Object 12"/>
                      <p:cNvPicPr>
                        <a:picLocks noChangeAspect="1" noChangeArrowheads="1"/>
                      </p:cNvPicPr>
                      <p:nvPr/>
                    </p:nvPicPr>
                    <p:blipFill>
                      <a:blip r:embed="rId21"/>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7886" name="方程式" r:id="rId26" imgW="88560" imgH="164880" progId="Equation.3">
                  <p:embed/>
                </p:oleObj>
              </mc:Choice>
              <mc:Fallback>
                <p:oleObj name="方程式" r:id="rId26" imgW="88560" imgH="164880" progId="Equation.3">
                  <p:embed/>
                  <p:pic>
                    <p:nvPicPr>
                      <p:cNvPr id="53" name="Object 12"/>
                      <p:cNvPicPr>
                        <a:picLocks noChangeAspect="1" noChangeArrowheads="1"/>
                      </p:cNvPicPr>
                      <p:nvPr/>
                    </p:nvPicPr>
                    <p:blipFill>
                      <a:blip r:embed="rId27"/>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直線單箭頭接點 53"/>
          <p:cNvCxnSpPr>
            <a:stCxn id="16" idx="6"/>
            <a:endCxn id="27"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27"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28"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7887" name="方程式" r:id="rId28" imgW="253800" imgH="228600" progId="Equation.3">
                  <p:embed/>
                </p:oleObj>
              </mc:Choice>
              <mc:Fallback>
                <p:oleObj name="方程式" r:id="rId28" imgW="253800" imgH="228600" progId="Equation.3">
                  <p:embed/>
                  <p:pic>
                    <p:nvPicPr>
                      <p:cNvPr id="57" name="Object 12"/>
                      <p:cNvPicPr>
                        <a:picLocks noChangeAspect="1" noChangeArrowheads="1"/>
                      </p:cNvPicPr>
                      <p:nvPr/>
                    </p:nvPicPr>
                    <p:blipFill>
                      <a:blip r:embed="rId2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7888" name="方程式" r:id="rId30" imgW="253800" imgH="228600" progId="Equation.3">
                  <p:embed/>
                </p:oleObj>
              </mc:Choice>
              <mc:Fallback>
                <p:oleObj name="方程式" r:id="rId30" imgW="253800" imgH="228600" progId="Equation.3">
                  <p:embed/>
                  <p:pic>
                    <p:nvPicPr>
                      <p:cNvPr id="58" name="Object 12"/>
                      <p:cNvPicPr>
                        <a:picLocks noChangeAspect="1" noChangeArrowheads="1"/>
                      </p:cNvPicPr>
                      <p:nvPr/>
                    </p:nvPicPr>
                    <p:blipFill>
                      <a:blip r:embed="rId3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7889" name="方程式" r:id="rId32" imgW="253800" imgH="253800" progId="Equation.3">
                  <p:embed/>
                </p:oleObj>
              </mc:Choice>
              <mc:Fallback>
                <p:oleObj name="方程式" r:id="rId32" imgW="253800" imgH="253800" progId="Equation.3">
                  <p:embed/>
                  <p:pic>
                    <p:nvPicPr>
                      <p:cNvPr id="59" name="Object 12"/>
                      <p:cNvPicPr>
                        <a:picLocks noChangeAspect="1" noChangeArrowheads="1"/>
                      </p:cNvPicPr>
                      <p:nvPr/>
                    </p:nvPicPr>
                    <p:blipFill>
                      <a:blip r:embed="rId33"/>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67890" name="方程式" r:id="rId34" imgW="164880" imgH="228600" progId="Equation.3">
                  <p:embed/>
                </p:oleObj>
              </mc:Choice>
              <mc:Fallback>
                <p:oleObj name="方程式" r:id="rId34" imgW="164880" imgH="228600" progId="Equation.3">
                  <p:embed/>
                  <p:pic>
                    <p:nvPicPr>
                      <p:cNvPr id="60" name="Object 12"/>
                      <p:cNvPicPr>
                        <a:picLocks noChangeAspect="1" noChangeArrowheads="1"/>
                      </p:cNvPicPr>
                      <p:nvPr/>
                    </p:nvPicPr>
                    <p:blipFill>
                      <a:blip r:embed="rId35"/>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67891" name="方程式" r:id="rId36" imgW="177480" imgH="228600" progId="Equation.3">
                  <p:embed/>
                </p:oleObj>
              </mc:Choice>
              <mc:Fallback>
                <p:oleObj name="方程式" r:id="rId36" imgW="177480" imgH="228600" progId="Equation.3">
                  <p:embed/>
                  <p:pic>
                    <p:nvPicPr>
                      <p:cNvPr id="61" name="Object 12"/>
                      <p:cNvPicPr>
                        <a:picLocks noChangeAspect="1" noChangeArrowheads="1"/>
                      </p:cNvPicPr>
                      <p:nvPr/>
                    </p:nvPicPr>
                    <p:blipFill>
                      <a:blip r:embed="rId37"/>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67892" name="方程式" r:id="rId38" imgW="164880" imgH="241200" progId="Equation.3">
                  <p:embed/>
                </p:oleObj>
              </mc:Choice>
              <mc:Fallback>
                <p:oleObj name="方程式" r:id="rId38" imgW="164880" imgH="241200" progId="Equation.3">
                  <p:embed/>
                  <p:pic>
                    <p:nvPicPr>
                      <p:cNvPr id="62" name="Object 12"/>
                      <p:cNvPicPr>
                        <a:picLocks noChangeAspect="1" noChangeArrowheads="1"/>
                      </p:cNvPicPr>
                      <p:nvPr/>
                    </p:nvPicPr>
                    <p:blipFill>
                      <a:blip r:embed="rId39"/>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67893" name="方程式" r:id="rId40" imgW="152280" imgH="228600" progId="Equation.3">
                  <p:embed/>
                </p:oleObj>
              </mc:Choice>
              <mc:Fallback>
                <p:oleObj name="方程式" r:id="rId40" imgW="152280" imgH="228600" progId="Equation.3">
                  <p:embed/>
                  <p:pic>
                    <p:nvPicPr>
                      <p:cNvPr id="63" name="Object 12"/>
                      <p:cNvPicPr>
                        <a:picLocks noChangeAspect="1" noChangeArrowheads="1"/>
                      </p:cNvPicPr>
                      <p:nvPr/>
                    </p:nvPicPr>
                    <p:blipFill>
                      <a:blip r:embed="rId41"/>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67894" name="方程式" r:id="rId42" imgW="164880" imgH="228600" progId="Equation.3">
                  <p:embed/>
                </p:oleObj>
              </mc:Choice>
              <mc:Fallback>
                <p:oleObj name="方程式" r:id="rId42" imgW="164880" imgH="228600" progId="Equation.3">
                  <p:embed/>
                  <p:pic>
                    <p:nvPicPr>
                      <p:cNvPr id="64" name="Object 12"/>
                      <p:cNvPicPr>
                        <a:picLocks noChangeAspect="1" noChangeArrowheads="1"/>
                      </p:cNvPicPr>
                      <p:nvPr/>
                    </p:nvPicPr>
                    <p:blipFill>
                      <a:blip r:embed="rId43"/>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67895" name="方程式" r:id="rId44" imgW="152280" imgH="241200" progId="Equation.3">
                  <p:embed/>
                </p:oleObj>
              </mc:Choice>
              <mc:Fallback>
                <p:oleObj name="方程式" r:id="rId44" imgW="152280" imgH="241200" progId="Equation.3">
                  <p:embed/>
                  <p:pic>
                    <p:nvPicPr>
                      <p:cNvPr id="65" name="Object 12"/>
                      <p:cNvPicPr>
                        <a:picLocks noChangeAspect="1" noChangeArrowheads="1"/>
                      </p:cNvPicPr>
                      <p:nvPr/>
                    </p:nvPicPr>
                    <p:blipFill>
                      <a:blip r:embed="rId45"/>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67896" name="方程式" r:id="rId46" imgW="164880" imgH="253800" progId="Equation.3">
                  <p:embed/>
                </p:oleObj>
              </mc:Choice>
              <mc:Fallback>
                <p:oleObj name="方程式" r:id="rId46" imgW="164880" imgH="253800" progId="Equation.3">
                  <p:embed/>
                  <p:pic>
                    <p:nvPicPr>
                      <p:cNvPr id="68" name="Object 12"/>
                      <p:cNvPicPr>
                        <a:picLocks noChangeAspect="1" noChangeArrowheads="1"/>
                      </p:cNvPicPr>
                      <p:nvPr/>
                    </p:nvPicPr>
                    <p:blipFill>
                      <a:blip r:embed="rId47"/>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67897" name="方程式" r:id="rId48" imgW="164880" imgH="253800" progId="Equation.3">
                  <p:embed/>
                </p:oleObj>
              </mc:Choice>
              <mc:Fallback>
                <p:oleObj name="方程式" r:id="rId48" imgW="164880" imgH="253800" progId="Equation.3">
                  <p:embed/>
                  <p:pic>
                    <p:nvPicPr>
                      <p:cNvPr id="69" name="Object 12"/>
                      <p:cNvPicPr>
                        <a:picLocks noChangeAspect="1" noChangeArrowheads="1"/>
                      </p:cNvPicPr>
                      <p:nvPr/>
                    </p:nvPicPr>
                    <p:blipFill>
                      <a:blip r:embed="rId49"/>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86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Relations between Layer Outputs</a:t>
            </a:r>
            <a:endParaRPr lang="zh-TW" altLang="en-US" dirty="0"/>
          </a:p>
        </p:txBody>
      </p:sp>
      <p:sp>
        <p:nvSpPr>
          <p:cNvPr id="4" name="矩形 3"/>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5991" name="方程式" r:id="rId3" imgW="203040" imgH="228600" progId="Equation.3">
                      <p:embed/>
                    </p:oleObj>
                  </mc:Choice>
                  <mc:Fallback>
                    <p:oleObj name="方程式" r:id="rId3" imgW="203040" imgH="228600" progId="Equation.3">
                      <p:embed/>
                      <p:pic>
                        <p:nvPicPr>
                          <p:cNvPr id="16" name="Object 12"/>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5992" name="方程式" r:id="rId5" imgW="88560" imgH="177480" progId="Equation.3">
                      <p:embed/>
                    </p:oleObj>
                  </mc:Choice>
                  <mc:Fallback>
                    <p:oleObj name="方程式" r:id="rId5" imgW="88560" imgH="177480" progId="Equation.3">
                      <p:embed/>
                      <p:pic>
                        <p:nvPicPr>
                          <p:cNvPr id="14" name="Object 12"/>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5993" name="方程式" r:id="rId7" imgW="279360" imgH="177480" progId="Equation.3">
                      <p:embed/>
                    </p:oleObj>
                  </mc:Choice>
                  <mc:Fallback>
                    <p:oleObj name="方程式" r:id="rId7" imgW="279360" imgH="177480" progId="Equation.3">
                      <p:embed/>
                      <p:pic>
                        <p:nvPicPr>
                          <p:cNvPr id="28" name="Object 12"/>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5994" name="方程式" r:id="rId9" imgW="279360" imgH="228600" progId="Equation.3">
                      <p:embed/>
                    </p:oleObj>
                  </mc:Choice>
                  <mc:Fallback>
                    <p:oleObj name="方程式" r:id="rId9" imgW="279360" imgH="228600" progId="Equation.3">
                      <p:embed/>
                      <p:pic>
                        <p:nvPicPr>
                          <p:cNvPr id="26" name="Object 12"/>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5995" name="方程式" r:id="rId11" imgW="88560" imgH="164880" progId="Equation.3">
                  <p:embed/>
                </p:oleObj>
              </mc:Choice>
              <mc:Fallback>
                <p:oleObj name="方程式" r:id="rId11" imgW="88560" imgH="164880" progId="Equation.3">
                  <p:embed/>
                  <p:pic>
                    <p:nvPicPr>
                      <p:cNvPr id="39" name="Object 12"/>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5996" name="方程式" r:id="rId13" imgW="126720" imgH="164880" progId="Equation.3">
                  <p:embed/>
                </p:oleObj>
              </mc:Choice>
              <mc:Fallback>
                <p:oleObj name="方程式" r:id="rId13" imgW="126720" imgH="164880" progId="Equation.3">
                  <p:embed/>
                  <p:pic>
                    <p:nvPicPr>
                      <p:cNvPr id="40" name="Object 12"/>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5997" name="方程式" r:id="rId15" imgW="126720" imgH="190440" progId="Equation.3">
                  <p:embed/>
                </p:oleObj>
              </mc:Choice>
              <mc:Fallback>
                <p:oleObj name="方程式" r:id="rId15" imgW="126720" imgH="190440" progId="Equation.3">
                  <p:embed/>
                  <p:pic>
                    <p:nvPicPr>
                      <p:cNvPr id="41" name="Object 12"/>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5998" name="方程式" r:id="rId17" imgW="88560" imgH="164880" progId="Equation.3">
                  <p:embed/>
                </p:oleObj>
              </mc:Choice>
              <mc:Fallback>
                <p:oleObj name="方程式" r:id="rId17" imgW="88560" imgH="164880" progId="Equation.3">
                  <p:embed/>
                  <p:pic>
                    <p:nvPicPr>
                      <p:cNvPr id="42" name="Object 12"/>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5999" name="方程式" r:id="rId18" imgW="126720" imgH="164880" progId="Equation.3">
                  <p:embed/>
                </p:oleObj>
              </mc:Choice>
              <mc:Fallback>
                <p:oleObj name="方程式" r:id="rId18" imgW="126720" imgH="164880" progId="Equation.3">
                  <p:embed/>
                  <p:pic>
                    <p:nvPicPr>
                      <p:cNvPr id="43" name="Object 12"/>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6000" name="方程式" r:id="rId19" imgW="88560" imgH="164880" progId="Equation.3">
                  <p:embed/>
                </p:oleObj>
              </mc:Choice>
              <mc:Fallback>
                <p:oleObj name="方程式" r:id="rId19" imgW="88560" imgH="164880" progId="Equation.3">
                  <p:embed/>
                  <p:pic>
                    <p:nvPicPr>
                      <p:cNvPr id="44" name="Object 12"/>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6001" name="方程式" r:id="rId21" imgW="253800" imgH="228600" progId="Equation.3">
                  <p:embed/>
                </p:oleObj>
              </mc:Choice>
              <mc:Fallback>
                <p:oleObj name="方程式" r:id="rId21" imgW="253800" imgH="228600" progId="Equation.3">
                  <p:embed/>
                  <p:pic>
                    <p:nvPicPr>
                      <p:cNvPr id="48" name="Object 12"/>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6002" name="方程式" r:id="rId23" imgW="253800" imgH="228600" progId="Equation.3">
                  <p:embed/>
                </p:oleObj>
              </mc:Choice>
              <mc:Fallback>
                <p:oleObj name="方程式" r:id="rId23" imgW="253800" imgH="228600" progId="Equation.3">
                  <p:embed/>
                  <p:pic>
                    <p:nvPicPr>
                      <p:cNvPr id="49" name="Object 12"/>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6003" name="方程式" r:id="rId25" imgW="253800" imgH="253800" progId="Equation.3">
                  <p:embed/>
                </p:oleObj>
              </mc:Choice>
              <mc:Fallback>
                <p:oleObj name="方程式" r:id="rId25" imgW="253800" imgH="253800" progId="Equation.3">
                  <p:embed/>
                  <p:pic>
                    <p:nvPicPr>
                      <p:cNvPr id="50" name="Object 12"/>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66004" name="方程式" r:id="rId27" imgW="164880" imgH="228600" progId="Equation.3">
                  <p:embed/>
                </p:oleObj>
              </mc:Choice>
              <mc:Fallback>
                <p:oleObj name="方程式" r:id="rId27" imgW="164880" imgH="228600" progId="Equation.3">
                  <p:embed/>
                  <p:pic>
                    <p:nvPicPr>
                      <p:cNvPr id="51" name="Object 12"/>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66005" name="方程式" r:id="rId29" imgW="177480" imgH="228600" progId="Equation.3">
                  <p:embed/>
                </p:oleObj>
              </mc:Choice>
              <mc:Fallback>
                <p:oleObj name="方程式" r:id="rId29" imgW="177480" imgH="228600" progId="Equation.3">
                  <p:embed/>
                  <p:pic>
                    <p:nvPicPr>
                      <p:cNvPr id="52" name="Object 12"/>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66006" name="方程式" r:id="rId31" imgW="164880" imgH="241200" progId="Equation.3">
                  <p:embed/>
                </p:oleObj>
              </mc:Choice>
              <mc:Fallback>
                <p:oleObj name="方程式" r:id="rId31" imgW="164880" imgH="241200" progId="Equation.3">
                  <p:embed/>
                  <p:pic>
                    <p:nvPicPr>
                      <p:cNvPr id="53" name="Object 12"/>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66007" name="方程式" r:id="rId33" imgW="152280" imgH="228600" progId="Equation.3">
                  <p:embed/>
                </p:oleObj>
              </mc:Choice>
              <mc:Fallback>
                <p:oleObj name="方程式" r:id="rId33" imgW="152280" imgH="228600" progId="Equation.3">
                  <p:embed/>
                  <p:pic>
                    <p:nvPicPr>
                      <p:cNvPr id="54" name="Object 12"/>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66008" name="方程式" r:id="rId35" imgW="164880" imgH="228600" progId="Equation.3">
                  <p:embed/>
                </p:oleObj>
              </mc:Choice>
              <mc:Fallback>
                <p:oleObj name="方程式" r:id="rId35" imgW="164880" imgH="228600" progId="Equation.3">
                  <p:embed/>
                  <p:pic>
                    <p:nvPicPr>
                      <p:cNvPr id="55" name="Object 12"/>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66009" name="方程式" r:id="rId37" imgW="152280" imgH="241200" progId="Equation.3">
                  <p:embed/>
                </p:oleObj>
              </mc:Choice>
              <mc:Fallback>
                <p:oleObj name="方程式" r:id="rId37" imgW="152280" imgH="241200" progId="Equation.3">
                  <p:embed/>
                  <p:pic>
                    <p:nvPicPr>
                      <p:cNvPr id="56" name="Object 12"/>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66010" name="方程式" r:id="rId39" imgW="164880" imgH="253800" progId="Equation.3">
                  <p:embed/>
                </p:oleObj>
              </mc:Choice>
              <mc:Fallback>
                <p:oleObj name="方程式" r:id="rId39" imgW="164880" imgH="253800" progId="Equation.3">
                  <p:embed/>
                  <p:pic>
                    <p:nvPicPr>
                      <p:cNvPr id="57" name="Object 12"/>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66011" name="方程式" r:id="rId41" imgW="164880" imgH="253800" progId="Equation.3">
                  <p:embed/>
                </p:oleObj>
              </mc:Choice>
              <mc:Fallback>
                <p:oleObj name="方程式" r:id="rId41" imgW="164880" imgH="253800" progId="Equation.3">
                  <p:embed/>
                  <p:pic>
                    <p:nvPicPr>
                      <p:cNvPr id="58" name="Object 12"/>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66012" name="方程式" r:id="rId43" imgW="253800" imgH="253800" progId="Equation.3">
                  <p:embed/>
                </p:oleObj>
              </mc:Choice>
              <mc:Fallback>
                <p:oleObj name="方程式" r:id="rId43" imgW="253800" imgH="253800" progId="Equation.3">
                  <p:embed/>
                  <p:pic>
                    <p:nvPicPr>
                      <p:cNvPr id="60" name="Object 12"/>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nvPr>
        </p:nvGraphicFramePr>
        <p:xfrm>
          <a:off x="5357215" y="2442986"/>
          <a:ext cx="2904206" cy="762970"/>
        </p:xfrm>
        <a:graphic>
          <a:graphicData uri="http://schemas.openxmlformats.org/presentationml/2006/ole">
            <mc:AlternateContent xmlns:mc="http://schemas.openxmlformats.org/markup-compatibility/2006">
              <mc:Choice xmlns:v="urn:schemas-microsoft-com:vml" Requires="v">
                <p:oleObj spid="_x0000_s66013" name="方程式" r:id="rId45" imgW="965160" imgH="253800" progId="Equation.3">
                  <p:embed/>
                </p:oleObj>
              </mc:Choice>
              <mc:Fallback>
                <p:oleObj name="方程式" r:id="rId45" imgW="965160" imgH="253800" progId="Equation.3">
                  <p:embed/>
                  <p:pic>
                    <p:nvPicPr>
                      <p:cNvPr id="61" name="Object 12"/>
                      <p:cNvPicPr>
                        <a:picLocks noChangeAspect="1" noChangeArrowheads="1"/>
                      </p:cNvPicPr>
                      <p:nvPr/>
                    </p:nvPicPr>
                    <p:blipFill>
                      <a:blip r:embed="rId46"/>
                      <a:srcRect/>
                      <a:stretch>
                        <a:fillRect/>
                      </a:stretch>
                    </p:blipFill>
                    <p:spPr bwMode="auto">
                      <a:xfrm>
                        <a:off x="5357215" y="2442986"/>
                        <a:ext cx="2904206" cy="762970"/>
                      </a:xfrm>
                      <a:prstGeom prst="rect">
                        <a:avLst/>
                      </a:prstGeom>
                      <a:noFill/>
                      <a:extLst/>
                    </p:spPr>
                  </p:pic>
                </p:oleObj>
              </mc:Fallback>
            </mc:AlternateContent>
          </a:graphicData>
        </a:graphic>
      </p:graphicFrame>
      <p:graphicFrame>
        <p:nvGraphicFramePr>
          <p:cNvPr id="62" name="Object 12"/>
          <p:cNvGraphicFramePr>
            <a:graphicFrameLocks noChangeAspect="1"/>
          </p:cNvGraphicFramePr>
          <p:nvPr>
            <p:extLst/>
          </p:nvPr>
        </p:nvGraphicFramePr>
        <p:xfrm>
          <a:off x="5375471" y="3371831"/>
          <a:ext cx="1739900" cy="682625"/>
        </p:xfrm>
        <a:graphic>
          <a:graphicData uri="http://schemas.openxmlformats.org/presentationml/2006/ole">
            <mc:AlternateContent xmlns:mc="http://schemas.openxmlformats.org/markup-compatibility/2006">
              <mc:Choice xmlns:v="urn:schemas-microsoft-com:vml" Requires="v">
                <p:oleObj spid="_x0000_s66014" name="方程式" r:id="rId47" imgW="647640" imgH="253800" progId="Equation.3">
                  <p:embed/>
                </p:oleObj>
              </mc:Choice>
              <mc:Fallback>
                <p:oleObj name="方程式" r:id="rId47" imgW="647640" imgH="253800" progId="Equation.3">
                  <p:embed/>
                  <p:pic>
                    <p:nvPicPr>
                      <p:cNvPr id="62" name="Object 12"/>
                      <p:cNvPicPr>
                        <a:picLocks noChangeAspect="1" noChangeArrowheads="1"/>
                      </p:cNvPicPr>
                      <p:nvPr/>
                    </p:nvPicPr>
                    <p:blipFill>
                      <a:blip r:embed="rId48"/>
                      <a:srcRect/>
                      <a:stretch>
                        <a:fillRect/>
                      </a:stretch>
                    </p:blipFill>
                    <p:spPr bwMode="auto">
                      <a:xfrm>
                        <a:off x="5375471" y="3371831"/>
                        <a:ext cx="1739900" cy="682625"/>
                      </a:xfrm>
                      <a:prstGeom prst="rect">
                        <a:avLst/>
                      </a:prstGeom>
                      <a:noFill/>
                      <a:extLst/>
                    </p:spPr>
                  </p:pic>
                </p:oleObj>
              </mc:Fallback>
            </mc:AlternateContent>
          </a:graphicData>
        </a:graphic>
      </p:graphicFrame>
      <p:graphicFrame>
        <p:nvGraphicFramePr>
          <p:cNvPr id="63" name="Object 12"/>
          <p:cNvGraphicFramePr>
            <a:graphicFrameLocks noChangeAspect="1"/>
          </p:cNvGraphicFramePr>
          <p:nvPr>
            <p:extLst/>
          </p:nvPr>
        </p:nvGraphicFramePr>
        <p:xfrm>
          <a:off x="5357215" y="4303134"/>
          <a:ext cx="3516312" cy="763588"/>
        </p:xfrm>
        <a:graphic>
          <a:graphicData uri="http://schemas.openxmlformats.org/presentationml/2006/ole">
            <mc:AlternateContent xmlns:mc="http://schemas.openxmlformats.org/markup-compatibility/2006">
              <mc:Choice xmlns:v="urn:schemas-microsoft-com:vml" Requires="v">
                <p:oleObj spid="_x0000_s66015" name="方程式" r:id="rId49" imgW="1168200" imgH="253800" progId="Equation.3">
                  <p:embed/>
                </p:oleObj>
              </mc:Choice>
              <mc:Fallback>
                <p:oleObj name="方程式" r:id="rId49" imgW="1168200" imgH="253800" progId="Equation.3">
                  <p:embed/>
                  <p:pic>
                    <p:nvPicPr>
                      <p:cNvPr id="63" name="Object 12"/>
                      <p:cNvPicPr>
                        <a:picLocks noChangeAspect="1" noChangeArrowheads="1"/>
                      </p:cNvPicPr>
                      <p:nvPr/>
                    </p:nvPicPr>
                    <p:blipFill>
                      <a:blip r:embed="rId50"/>
                      <a:srcRect/>
                      <a:stretch>
                        <a:fillRect/>
                      </a:stretch>
                    </p:blipFill>
                    <p:spPr bwMode="auto">
                      <a:xfrm>
                        <a:off x="5357215" y="4303134"/>
                        <a:ext cx="3516312" cy="763588"/>
                      </a:xfrm>
                      <a:prstGeom prst="rect">
                        <a:avLst/>
                      </a:prstGeom>
                      <a:noFill/>
                      <a:extLst/>
                    </p:spPr>
                  </p:pic>
                </p:oleObj>
              </mc:Fallback>
            </mc:AlternateContent>
          </a:graphicData>
        </a:graphic>
      </p:graphicFrame>
    </p:spTree>
    <p:extLst>
      <p:ext uri="{BB962C8B-B14F-4D97-AF65-F5344CB8AC3E}">
        <p14:creationId xmlns:p14="http://schemas.microsoft.com/office/powerpoint/2010/main" val="27028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56033"/>
            <a:ext cx="7772400" cy="2387600"/>
          </a:xfrm>
        </p:spPr>
        <p:txBody>
          <a:bodyPr>
            <a:normAutofit/>
          </a:bodyPr>
          <a:lstStyle/>
          <a:p>
            <a:r>
              <a:rPr lang="en-US" altLang="zh-TW" dirty="0"/>
              <a:t>Basic Structure:</a:t>
            </a:r>
            <a:br>
              <a:rPr lang="en-US" altLang="zh-TW" dirty="0"/>
            </a:br>
            <a:r>
              <a:rPr lang="en-US" altLang="zh-TW" dirty="0">
                <a:solidFill>
                  <a:srgbClr val="0000FF"/>
                </a:solidFill>
              </a:rPr>
              <a:t>Recurrent Structure</a:t>
            </a:r>
            <a:endParaRPr lang="zh-TW" altLang="en-US" dirty="0">
              <a:solidFill>
                <a:srgbClr val="0000FF"/>
              </a:solidFill>
            </a:endParaRPr>
          </a:p>
        </p:txBody>
      </p:sp>
      <p:sp>
        <p:nvSpPr>
          <p:cNvPr id="3" name="矩形 2"/>
          <p:cNvSpPr/>
          <p:nvPr/>
        </p:nvSpPr>
        <p:spPr>
          <a:xfrm>
            <a:off x="1470401" y="5145438"/>
            <a:ext cx="6483428" cy="96089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a:t>Simplify the network</a:t>
            </a:r>
          </a:p>
          <a:p>
            <a:pPr algn="ctr"/>
            <a:r>
              <a:rPr lang="en-US" altLang="zh-TW" sz="2800" dirty="0"/>
              <a:t>by using the same function again and again</a:t>
            </a:r>
            <a:endParaRPr lang="zh-TW" altLang="en-US" sz="2800" dirty="0"/>
          </a:p>
        </p:txBody>
      </p:sp>
    </p:spTree>
    <p:extLst>
      <p:ext uri="{BB962C8B-B14F-4D97-AF65-F5344CB8AC3E}">
        <p14:creationId xmlns:p14="http://schemas.microsoft.com/office/powerpoint/2010/main" val="244540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25602" name="Picture 2" descr="「recurrent neural network textbook」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505" y="240897"/>
            <a:ext cx="4236445" cy="642548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56405" y="5988733"/>
            <a:ext cx="2705100" cy="646331"/>
          </a:xfrm>
          <a:prstGeom prst="rect">
            <a:avLst/>
          </a:prstGeom>
        </p:spPr>
        <p:txBody>
          <a:bodyPr wrap="square">
            <a:spAutoFit/>
          </a:bodyPr>
          <a:lstStyle/>
          <a:p>
            <a:r>
              <a:rPr lang="zh-TW" altLang="en-US" dirty="0"/>
              <a:t>https://www.cs.toronto.edu/~graves/preprint.pdf</a:t>
            </a:r>
          </a:p>
        </p:txBody>
      </p:sp>
      <p:sp>
        <p:nvSpPr>
          <p:cNvPr id="5" name="矩形 4"/>
          <p:cNvSpPr/>
          <p:nvPr/>
        </p:nvSpPr>
        <p:spPr>
          <a:xfrm>
            <a:off x="164105" y="2389528"/>
            <a:ext cx="4597400" cy="1200329"/>
          </a:xfrm>
          <a:prstGeom prst="rect">
            <a:avLst/>
          </a:prstGeom>
        </p:spPr>
        <p:txBody>
          <a:bodyPr wrap="square">
            <a:spAutoFit/>
          </a:bodyPr>
          <a:lstStyle/>
          <a:p>
            <a:r>
              <a:rPr lang="en-US" altLang="zh-TW" dirty="0">
                <a:solidFill>
                  <a:srgbClr val="000000"/>
                </a:solidFill>
                <a:latin typeface="Times New Roman" panose="02020603050405020304" pitchFamily="18" charset="0"/>
              </a:rPr>
              <a:t>K. </a:t>
            </a:r>
            <a:r>
              <a:rPr lang="en-US" altLang="zh-TW" dirty="0" err="1">
                <a:solidFill>
                  <a:srgbClr val="000000"/>
                </a:solidFill>
                <a:latin typeface="Times New Roman" panose="02020603050405020304" pitchFamily="18" charset="0"/>
              </a:rPr>
              <a:t>Greff</a:t>
            </a:r>
            <a:r>
              <a:rPr lang="en-US" altLang="zh-TW" dirty="0">
                <a:solidFill>
                  <a:srgbClr val="000000"/>
                </a:solidFill>
                <a:latin typeface="Times New Roman" panose="02020603050405020304" pitchFamily="18" charset="0"/>
              </a:rPr>
              <a:t>, R. K. Srivastava, J. </a:t>
            </a:r>
            <a:r>
              <a:rPr lang="en-US" altLang="zh-TW" dirty="0" err="1">
                <a:solidFill>
                  <a:srgbClr val="000000"/>
                </a:solidFill>
                <a:latin typeface="Times New Roman" panose="02020603050405020304" pitchFamily="18" charset="0"/>
              </a:rPr>
              <a:t>Koutník</a:t>
            </a:r>
            <a:r>
              <a:rPr lang="en-US" altLang="zh-TW" dirty="0">
                <a:solidFill>
                  <a:srgbClr val="000000"/>
                </a:solidFill>
                <a:latin typeface="Times New Roman" panose="02020603050405020304" pitchFamily="18" charset="0"/>
              </a:rPr>
              <a:t>, B. R. </a:t>
            </a:r>
            <a:r>
              <a:rPr lang="en-US" altLang="zh-TW" dirty="0" err="1">
                <a:solidFill>
                  <a:srgbClr val="000000"/>
                </a:solidFill>
                <a:latin typeface="Times New Roman" panose="02020603050405020304" pitchFamily="18" charset="0"/>
              </a:rPr>
              <a:t>Steunebrink</a:t>
            </a:r>
            <a:r>
              <a:rPr lang="en-US" altLang="zh-TW" dirty="0">
                <a:solidFill>
                  <a:srgbClr val="000000"/>
                </a:solidFill>
                <a:latin typeface="Times New Roman" panose="02020603050405020304" pitchFamily="18" charset="0"/>
              </a:rPr>
              <a:t>, J. </a:t>
            </a:r>
            <a:r>
              <a:rPr lang="en-US" altLang="zh-TW" dirty="0" err="1">
                <a:solidFill>
                  <a:srgbClr val="000000"/>
                </a:solidFill>
                <a:latin typeface="Times New Roman" panose="02020603050405020304" pitchFamily="18" charset="0"/>
              </a:rPr>
              <a:t>Schmidhuber</a:t>
            </a:r>
            <a:r>
              <a:rPr lang="en-US" altLang="zh-TW" dirty="0">
                <a:solidFill>
                  <a:srgbClr val="000000"/>
                </a:solidFill>
                <a:latin typeface="Times New Roman" panose="02020603050405020304" pitchFamily="18" charset="0"/>
              </a:rPr>
              <a:t>, "LSTM: A Search Space Odyssey," in </a:t>
            </a:r>
            <a:r>
              <a:rPr lang="en-US" altLang="zh-TW" i="1" dirty="0">
                <a:solidFill>
                  <a:srgbClr val="000000"/>
                </a:solidFill>
                <a:latin typeface="Times New Roman" panose="02020603050405020304" pitchFamily="18" charset="0"/>
              </a:rPr>
              <a:t>IEEE Transactions on Neural Networks and Learning Systems</a:t>
            </a:r>
            <a:r>
              <a:rPr lang="en-US" altLang="zh-TW" dirty="0">
                <a:solidFill>
                  <a:srgbClr val="000000"/>
                </a:solidFill>
                <a:latin typeface="Times New Roman" panose="02020603050405020304" pitchFamily="18" charset="0"/>
              </a:rPr>
              <a:t>, 2016</a:t>
            </a:r>
            <a:endParaRPr lang="zh-TW" altLang="en-US" dirty="0"/>
          </a:p>
        </p:txBody>
      </p:sp>
      <p:sp>
        <p:nvSpPr>
          <p:cNvPr id="6" name="矩形 5"/>
          <p:cNvSpPr/>
          <p:nvPr/>
        </p:nvSpPr>
        <p:spPr>
          <a:xfrm>
            <a:off x="164105" y="3589857"/>
            <a:ext cx="4509495" cy="1477328"/>
          </a:xfrm>
          <a:prstGeom prst="rect">
            <a:avLst/>
          </a:prstGeom>
        </p:spPr>
        <p:txBody>
          <a:bodyPr wrap="square">
            <a:spAutoFit/>
          </a:bodyPr>
          <a:lstStyle/>
          <a:p>
            <a:br>
              <a:rPr lang="en-US" altLang="zh-TW" dirty="0">
                <a:solidFill>
                  <a:srgbClr val="7D848A"/>
                </a:solidFill>
                <a:latin typeface="Open Sans"/>
              </a:rPr>
            </a:br>
            <a:r>
              <a:rPr lang="en-US" altLang="zh-TW" dirty="0" err="1">
                <a:solidFill>
                  <a:srgbClr val="000000"/>
                </a:solidFill>
                <a:latin typeface="Times New Roman" panose="02020603050405020304" pitchFamily="18" charset="0"/>
              </a:rPr>
              <a:t>Rafal</a:t>
            </a:r>
            <a:r>
              <a:rPr lang="en-US" altLang="zh-TW" dirty="0">
                <a:solidFill>
                  <a:srgbClr val="000000"/>
                </a:solidFill>
                <a:latin typeface="Times New Roman" panose="02020603050405020304" pitchFamily="18" charset="0"/>
              </a:rPr>
              <a:t> Józefowicz, Wojciech </a:t>
            </a:r>
            <a:r>
              <a:rPr lang="en-US" altLang="zh-TW" dirty="0" err="1">
                <a:solidFill>
                  <a:srgbClr val="000000"/>
                </a:solidFill>
                <a:latin typeface="Times New Roman" panose="02020603050405020304" pitchFamily="18" charset="0"/>
              </a:rPr>
              <a:t>Zaremba</a:t>
            </a:r>
            <a:r>
              <a:rPr lang="en-US" altLang="zh-TW" dirty="0">
                <a:solidFill>
                  <a:srgbClr val="000000"/>
                </a:solidFill>
                <a:latin typeface="Times New Roman" panose="02020603050405020304" pitchFamily="18" charset="0"/>
              </a:rPr>
              <a:t>, Ilya </a:t>
            </a:r>
            <a:r>
              <a:rPr lang="en-US" altLang="zh-TW" dirty="0" err="1">
                <a:solidFill>
                  <a:srgbClr val="000000"/>
                </a:solidFill>
                <a:latin typeface="Times New Roman" panose="02020603050405020304" pitchFamily="18" charset="0"/>
              </a:rPr>
              <a:t>Sutskever</a:t>
            </a:r>
            <a:r>
              <a:rPr lang="en-US" altLang="zh-TW" dirty="0">
                <a:solidFill>
                  <a:srgbClr val="000000"/>
                </a:solidFill>
                <a:latin typeface="Times New Roman" panose="02020603050405020304" pitchFamily="18" charset="0"/>
              </a:rPr>
              <a:t>, “An Empirical Exploration of Recurrent Network Architectures,” in ICML, 2015</a:t>
            </a:r>
            <a:endParaRPr lang="zh-TW"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8662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Recurrent Neural Network</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7886700" cy="4351338"/>
              </a:xfrm>
            </p:spPr>
            <p:txBody>
              <a:bodyPr/>
              <a:lstStyle/>
              <a:p>
                <a:r>
                  <a:rPr lang="en-US" altLang="zh-TW" dirty="0"/>
                  <a:t>Given function f: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h</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en-US" altLang="zh-TW" b="0"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h</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e>
                    </m: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391" t="-2241"/>
                </a:stretch>
              </a:blipFill>
            </p:spPr>
            <p:txBody>
              <a:bodyPr/>
              <a:lstStyle/>
              <a:p>
                <a:r>
                  <a:rPr lang="zh-TW" altLang="en-US">
                    <a:noFill/>
                  </a:rPr>
                  <a:t> </a:t>
                </a:r>
              </a:p>
            </p:txBody>
          </p:sp>
        </mc:Fallback>
      </mc:AlternateContent>
      <p:sp>
        <p:nvSpPr>
          <p:cNvPr id="35" name="矩形 34"/>
          <p:cNvSpPr/>
          <p:nvPr/>
        </p:nvSpPr>
        <p:spPr>
          <a:xfrm>
            <a:off x="1537576" y="3693673"/>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endParaRPr lang="zh-TW" altLang="en-US" sz="2800" dirty="0"/>
          </a:p>
        </p:txBody>
      </p:sp>
      <p:sp>
        <p:nvSpPr>
          <p:cNvPr id="36" name="矩形 35"/>
          <p:cNvSpPr/>
          <p:nvPr/>
        </p:nvSpPr>
        <p:spPr>
          <a:xfrm>
            <a:off x="572378" y="3693672"/>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0</a:t>
            </a:r>
            <a:endParaRPr lang="zh-TW" altLang="en-US" sz="2800" baseline="30000" dirty="0"/>
          </a:p>
        </p:txBody>
      </p:sp>
      <p:sp>
        <p:nvSpPr>
          <p:cNvPr id="37" name="矩形 36"/>
          <p:cNvSpPr/>
          <p:nvPr/>
        </p:nvSpPr>
        <p:spPr>
          <a:xfrm>
            <a:off x="2892245" y="3716820"/>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1</a:t>
            </a:r>
            <a:endParaRPr lang="zh-TW" altLang="en-US" sz="2800" baseline="30000" dirty="0"/>
          </a:p>
        </p:txBody>
      </p:sp>
      <p:sp>
        <p:nvSpPr>
          <p:cNvPr id="38" name="矩形 37"/>
          <p:cNvSpPr/>
          <p:nvPr/>
        </p:nvSpPr>
        <p:spPr>
          <a:xfrm>
            <a:off x="1537576" y="2808244"/>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1</a:t>
            </a:r>
            <a:endParaRPr lang="zh-TW" altLang="en-US" sz="2800" baseline="30000" dirty="0"/>
          </a:p>
        </p:txBody>
      </p:sp>
      <p:sp>
        <p:nvSpPr>
          <p:cNvPr id="39" name="矩形 38"/>
          <p:cNvSpPr/>
          <p:nvPr/>
        </p:nvSpPr>
        <p:spPr>
          <a:xfrm>
            <a:off x="1537576" y="5015797"/>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1</a:t>
            </a:r>
            <a:endParaRPr lang="zh-TW" altLang="en-US" sz="2800" baseline="30000" dirty="0"/>
          </a:p>
        </p:txBody>
      </p:sp>
      <p:cxnSp>
        <p:nvCxnSpPr>
          <p:cNvPr id="40" name="直線單箭頭接點 39"/>
          <p:cNvCxnSpPr>
            <a:cxnSpLocks/>
          </p:cNvCxnSpPr>
          <p:nvPr/>
        </p:nvCxnSpPr>
        <p:spPr>
          <a:xfrm>
            <a:off x="1131175" y="416555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cxnSpLocks/>
          </p:cNvCxnSpPr>
          <p:nvPr/>
        </p:nvCxnSpPr>
        <p:spPr>
          <a:xfrm>
            <a:off x="2502777" y="418248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cxnSpLocks/>
          </p:cNvCxnSpPr>
          <p:nvPr/>
        </p:nvCxnSpPr>
        <p:spPr>
          <a:xfrm rot="16200000">
            <a:off x="1825441" y="348557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cxnSpLocks/>
          </p:cNvCxnSpPr>
          <p:nvPr/>
        </p:nvCxnSpPr>
        <p:spPr>
          <a:xfrm rot="16200000">
            <a:off x="1825441" y="481973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823580" y="3722649"/>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endParaRPr lang="zh-TW" altLang="en-US" sz="2800" dirty="0"/>
          </a:p>
        </p:txBody>
      </p:sp>
      <p:sp>
        <p:nvSpPr>
          <p:cNvPr id="45" name="矩形 44"/>
          <p:cNvSpPr/>
          <p:nvPr/>
        </p:nvSpPr>
        <p:spPr>
          <a:xfrm>
            <a:off x="5178249" y="3745796"/>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2</a:t>
            </a:r>
            <a:endParaRPr lang="zh-TW" altLang="en-US" sz="2800" baseline="30000" dirty="0"/>
          </a:p>
        </p:txBody>
      </p:sp>
      <p:sp>
        <p:nvSpPr>
          <p:cNvPr id="46" name="矩形 45"/>
          <p:cNvSpPr/>
          <p:nvPr/>
        </p:nvSpPr>
        <p:spPr>
          <a:xfrm>
            <a:off x="3823580" y="2837220"/>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2</a:t>
            </a:r>
            <a:endParaRPr lang="zh-TW" altLang="en-US" sz="2800" baseline="30000" dirty="0"/>
          </a:p>
        </p:txBody>
      </p:sp>
      <p:sp>
        <p:nvSpPr>
          <p:cNvPr id="47" name="矩形 46"/>
          <p:cNvSpPr/>
          <p:nvPr/>
        </p:nvSpPr>
        <p:spPr>
          <a:xfrm>
            <a:off x="3823580" y="5044773"/>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2</a:t>
            </a:r>
            <a:endParaRPr lang="zh-TW" altLang="en-US" sz="2800" baseline="30000" dirty="0"/>
          </a:p>
        </p:txBody>
      </p:sp>
      <p:cxnSp>
        <p:nvCxnSpPr>
          <p:cNvPr id="48" name="直線單箭頭接點 47"/>
          <p:cNvCxnSpPr>
            <a:cxnSpLocks/>
          </p:cNvCxnSpPr>
          <p:nvPr/>
        </p:nvCxnSpPr>
        <p:spPr>
          <a:xfrm>
            <a:off x="3417179" y="419453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cxnSpLocks/>
          </p:cNvCxnSpPr>
          <p:nvPr/>
        </p:nvCxnSpPr>
        <p:spPr>
          <a:xfrm>
            <a:off x="4788781" y="421146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p:cNvCxnSpPr>
          <p:nvPr/>
        </p:nvCxnSpPr>
        <p:spPr>
          <a:xfrm rot="16200000">
            <a:off x="4111445" y="351455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cxnSpLocks/>
          </p:cNvCxnSpPr>
          <p:nvPr/>
        </p:nvCxnSpPr>
        <p:spPr>
          <a:xfrm rot="16200000">
            <a:off x="4111445" y="484871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143450" y="3727537"/>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endParaRPr lang="zh-TW" altLang="en-US" sz="2800" dirty="0"/>
          </a:p>
        </p:txBody>
      </p:sp>
      <p:sp>
        <p:nvSpPr>
          <p:cNvPr id="53" name="矩形 52"/>
          <p:cNvSpPr/>
          <p:nvPr/>
        </p:nvSpPr>
        <p:spPr>
          <a:xfrm>
            <a:off x="7498119" y="3750684"/>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3</a:t>
            </a:r>
            <a:endParaRPr lang="zh-TW" altLang="en-US" sz="2800" baseline="30000" dirty="0"/>
          </a:p>
        </p:txBody>
      </p:sp>
      <p:sp>
        <p:nvSpPr>
          <p:cNvPr id="54" name="矩形 53"/>
          <p:cNvSpPr/>
          <p:nvPr/>
        </p:nvSpPr>
        <p:spPr>
          <a:xfrm>
            <a:off x="6143450" y="2842108"/>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3</a:t>
            </a:r>
            <a:endParaRPr lang="zh-TW" altLang="en-US" sz="2800" baseline="30000" dirty="0"/>
          </a:p>
        </p:txBody>
      </p:sp>
      <p:sp>
        <p:nvSpPr>
          <p:cNvPr id="55" name="矩形 54"/>
          <p:cNvSpPr/>
          <p:nvPr/>
        </p:nvSpPr>
        <p:spPr>
          <a:xfrm>
            <a:off x="6143450" y="5049661"/>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3</a:t>
            </a:r>
            <a:endParaRPr lang="zh-TW" altLang="en-US" sz="2800" baseline="30000" dirty="0"/>
          </a:p>
        </p:txBody>
      </p:sp>
      <p:cxnSp>
        <p:nvCxnSpPr>
          <p:cNvPr id="56" name="直線單箭頭接點 55"/>
          <p:cNvCxnSpPr>
            <a:cxnSpLocks/>
          </p:cNvCxnSpPr>
          <p:nvPr/>
        </p:nvCxnSpPr>
        <p:spPr>
          <a:xfrm>
            <a:off x="5737049" y="419941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cxnSpLocks/>
          </p:cNvCxnSpPr>
          <p:nvPr/>
        </p:nvCxnSpPr>
        <p:spPr>
          <a:xfrm>
            <a:off x="7108651" y="421635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cxnSpLocks/>
          </p:cNvCxnSpPr>
          <p:nvPr/>
        </p:nvCxnSpPr>
        <p:spPr>
          <a:xfrm rot="16200000">
            <a:off x="6431315" y="351944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cxnSpLocks/>
          </p:cNvCxnSpPr>
          <p:nvPr/>
        </p:nvCxnSpPr>
        <p:spPr>
          <a:xfrm rot="16200000">
            <a:off x="6431315" y="485360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8085937" y="3897728"/>
            <a:ext cx="931334" cy="523220"/>
          </a:xfrm>
          <a:prstGeom prst="rect">
            <a:avLst/>
          </a:prstGeom>
          <a:noFill/>
        </p:spPr>
        <p:txBody>
          <a:bodyPr wrap="square" rtlCol="0">
            <a:spAutoFit/>
          </a:bodyPr>
          <a:lstStyle/>
          <a:p>
            <a:r>
              <a:rPr lang="en-US" altLang="zh-TW" sz="2800" b="1" dirty="0"/>
              <a:t>……</a:t>
            </a:r>
            <a:endParaRPr lang="zh-TW" altLang="en-US" sz="2800" b="1" dirty="0"/>
          </a:p>
        </p:txBody>
      </p:sp>
      <p:sp>
        <p:nvSpPr>
          <p:cNvPr id="72" name="文字方塊 71"/>
          <p:cNvSpPr txBox="1"/>
          <p:nvPr/>
        </p:nvSpPr>
        <p:spPr>
          <a:xfrm>
            <a:off x="1298877" y="5693715"/>
            <a:ext cx="6546245" cy="830997"/>
          </a:xfrm>
          <a:prstGeom prst="rect">
            <a:avLst/>
          </a:prstGeom>
          <a:noFill/>
        </p:spPr>
        <p:txBody>
          <a:bodyPr wrap="square" rtlCol="0">
            <a:spAutoFit/>
          </a:bodyPr>
          <a:lstStyle/>
          <a:p>
            <a:r>
              <a:rPr lang="en-US" altLang="zh-TW" sz="2400" dirty="0"/>
              <a:t>No matter how long the input/output sequence is, we only need one function f</a:t>
            </a:r>
            <a:endParaRPr lang="zh-TW" altLang="en-US" sz="2400" dirty="0"/>
          </a:p>
        </p:txBody>
      </p:sp>
      <p:sp>
        <p:nvSpPr>
          <p:cNvPr id="68" name="文字方塊 67"/>
          <p:cNvSpPr txBox="1"/>
          <p:nvPr/>
        </p:nvSpPr>
        <p:spPr>
          <a:xfrm>
            <a:off x="5684595" y="1647932"/>
            <a:ext cx="324839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h and h’ are vectors with the same dimension</a:t>
            </a:r>
            <a:endParaRPr lang="zh-TW" altLang="en-US" sz="2400" dirty="0"/>
          </a:p>
        </p:txBody>
      </p:sp>
    </p:spTree>
    <p:extLst>
      <p:ext uri="{BB962C8B-B14F-4D97-AF65-F5344CB8AC3E}">
        <p14:creationId xmlns:p14="http://schemas.microsoft.com/office/powerpoint/2010/main" val="102015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4" grpId="0" animBg="1"/>
      <p:bldP spid="45" grpId="0" animBg="1"/>
      <p:bldP spid="46" grpId="0" animBg="1"/>
      <p:bldP spid="47" grpId="0" animBg="1"/>
      <p:bldP spid="52" grpId="0" animBg="1"/>
      <p:bldP spid="53" grpId="0" animBg="1"/>
      <p:bldP spid="54" grpId="0" animBg="1"/>
      <p:bldP spid="55" grpId="0" animBg="1"/>
      <p:bldP spid="60" grpId="0"/>
      <p:bldP spid="72" grpId="0"/>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RNN</a:t>
            </a:r>
            <a:endParaRPr lang="zh-TW" altLang="en-US" dirty="0"/>
          </a:p>
        </p:txBody>
      </p:sp>
      <p:sp>
        <p:nvSpPr>
          <p:cNvPr id="56" name="矩形 55"/>
          <p:cNvSpPr/>
          <p:nvPr/>
        </p:nvSpPr>
        <p:spPr>
          <a:xfrm>
            <a:off x="1591735" y="4884499"/>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57" name="矩形 56"/>
          <p:cNvSpPr/>
          <p:nvPr/>
        </p:nvSpPr>
        <p:spPr>
          <a:xfrm>
            <a:off x="626537" y="4884498"/>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0</a:t>
            </a:r>
            <a:endParaRPr lang="zh-TW" altLang="en-US" sz="2800" baseline="30000" dirty="0"/>
          </a:p>
        </p:txBody>
      </p:sp>
      <p:sp>
        <p:nvSpPr>
          <p:cNvPr id="58" name="矩形 57"/>
          <p:cNvSpPr/>
          <p:nvPr/>
        </p:nvSpPr>
        <p:spPr>
          <a:xfrm>
            <a:off x="2946404" y="4907646"/>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1</a:t>
            </a:r>
            <a:endParaRPr lang="zh-TW" altLang="en-US" sz="2800" baseline="30000" dirty="0"/>
          </a:p>
        </p:txBody>
      </p:sp>
      <p:sp>
        <p:nvSpPr>
          <p:cNvPr id="59" name="矩形 58"/>
          <p:cNvSpPr/>
          <p:nvPr/>
        </p:nvSpPr>
        <p:spPr>
          <a:xfrm>
            <a:off x="1591735" y="3999070"/>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1</a:t>
            </a:r>
            <a:endParaRPr lang="zh-TW" altLang="en-US" sz="2800" baseline="30000" dirty="0"/>
          </a:p>
        </p:txBody>
      </p:sp>
      <p:sp>
        <p:nvSpPr>
          <p:cNvPr id="60" name="矩形 59"/>
          <p:cNvSpPr/>
          <p:nvPr/>
        </p:nvSpPr>
        <p:spPr>
          <a:xfrm>
            <a:off x="1591735" y="6206623"/>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1</a:t>
            </a:r>
            <a:endParaRPr lang="zh-TW" altLang="en-US" sz="2800" baseline="30000" dirty="0"/>
          </a:p>
        </p:txBody>
      </p:sp>
      <p:cxnSp>
        <p:nvCxnSpPr>
          <p:cNvPr id="61" name="直線單箭頭接點 60"/>
          <p:cNvCxnSpPr>
            <a:cxnSpLocks/>
          </p:cNvCxnSpPr>
          <p:nvPr/>
        </p:nvCxnSpPr>
        <p:spPr>
          <a:xfrm>
            <a:off x="1185334" y="535638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cxnSpLocks/>
          </p:cNvCxnSpPr>
          <p:nvPr/>
        </p:nvCxnSpPr>
        <p:spPr>
          <a:xfrm>
            <a:off x="2556936" y="537331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cxnSpLocks/>
          </p:cNvCxnSpPr>
          <p:nvPr/>
        </p:nvCxnSpPr>
        <p:spPr>
          <a:xfrm rot="16200000">
            <a:off x="1879600" y="467640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cxnSpLocks/>
          </p:cNvCxnSpPr>
          <p:nvPr/>
        </p:nvCxnSpPr>
        <p:spPr>
          <a:xfrm rot="16200000">
            <a:off x="1879600" y="601056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877739" y="4913475"/>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66" name="矩形 65"/>
          <p:cNvSpPr/>
          <p:nvPr/>
        </p:nvSpPr>
        <p:spPr>
          <a:xfrm>
            <a:off x="5232408" y="4936622"/>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2</a:t>
            </a:r>
            <a:endParaRPr lang="zh-TW" altLang="en-US" sz="2800" baseline="30000" dirty="0"/>
          </a:p>
        </p:txBody>
      </p:sp>
      <p:sp>
        <p:nvSpPr>
          <p:cNvPr id="67" name="矩形 66"/>
          <p:cNvSpPr/>
          <p:nvPr/>
        </p:nvSpPr>
        <p:spPr>
          <a:xfrm>
            <a:off x="3877739" y="4028046"/>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2</a:t>
            </a:r>
            <a:endParaRPr lang="zh-TW" altLang="en-US" sz="2800" baseline="30000" dirty="0"/>
          </a:p>
        </p:txBody>
      </p:sp>
      <p:sp>
        <p:nvSpPr>
          <p:cNvPr id="68" name="矩形 67"/>
          <p:cNvSpPr/>
          <p:nvPr/>
        </p:nvSpPr>
        <p:spPr>
          <a:xfrm>
            <a:off x="3877739" y="6235599"/>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2</a:t>
            </a:r>
            <a:endParaRPr lang="zh-TW" altLang="en-US" sz="2800" baseline="30000" dirty="0"/>
          </a:p>
        </p:txBody>
      </p:sp>
      <p:cxnSp>
        <p:nvCxnSpPr>
          <p:cNvPr id="69" name="直線單箭頭接點 68"/>
          <p:cNvCxnSpPr>
            <a:cxnSpLocks/>
          </p:cNvCxnSpPr>
          <p:nvPr/>
        </p:nvCxnSpPr>
        <p:spPr>
          <a:xfrm>
            <a:off x="3471338" y="538535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cxnSpLocks/>
          </p:cNvCxnSpPr>
          <p:nvPr/>
        </p:nvCxnSpPr>
        <p:spPr>
          <a:xfrm>
            <a:off x="4842940" y="540228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rot="16200000">
            <a:off x="4165604" y="470538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cxnSpLocks/>
          </p:cNvCxnSpPr>
          <p:nvPr/>
        </p:nvCxnSpPr>
        <p:spPr>
          <a:xfrm rot="16200000">
            <a:off x="4165604" y="603954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197609" y="4918363"/>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74" name="矩形 73"/>
          <p:cNvSpPr/>
          <p:nvPr/>
        </p:nvSpPr>
        <p:spPr>
          <a:xfrm>
            <a:off x="7552278" y="4941510"/>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3</a:t>
            </a:r>
            <a:endParaRPr lang="zh-TW" altLang="en-US" sz="2800" baseline="30000" dirty="0"/>
          </a:p>
        </p:txBody>
      </p:sp>
      <p:sp>
        <p:nvSpPr>
          <p:cNvPr id="75" name="矩形 74"/>
          <p:cNvSpPr/>
          <p:nvPr/>
        </p:nvSpPr>
        <p:spPr>
          <a:xfrm>
            <a:off x="6197609" y="4032934"/>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r>
              <a:rPr lang="en-US" altLang="zh-TW" sz="2800" baseline="30000" dirty="0"/>
              <a:t>3</a:t>
            </a:r>
            <a:endParaRPr lang="zh-TW" altLang="en-US" sz="2800" baseline="30000" dirty="0"/>
          </a:p>
        </p:txBody>
      </p:sp>
      <p:sp>
        <p:nvSpPr>
          <p:cNvPr id="76" name="矩形 75"/>
          <p:cNvSpPr/>
          <p:nvPr/>
        </p:nvSpPr>
        <p:spPr>
          <a:xfrm>
            <a:off x="6197609" y="6240487"/>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3</a:t>
            </a:r>
            <a:endParaRPr lang="zh-TW" altLang="en-US" sz="2800" baseline="30000" dirty="0"/>
          </a:p>
        </p:txBody>
      </p:sp>
      <p:cxnSp>
        <p:nvCxnSpPr>
          <p:cNvPr id="77" name="直線單箭頭接點 76"/>
          <p:cNvCxnSpPr>
            <a:cxnSpLocks/>
          </p:cNvCxnSpPr>
          <p:nvPr/>
        </p:nvCxnSpPr>
        <p:spPr>
          <a:xfrm>
            <a:off x="5791208" y="539024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cxnSpLocks/>
          </p:cNvCxnSpPr>
          <p:nvPr/>
        </p:nvCxnSpPr>
        <p:spPr>
          <a:xfrm>
            <a:off x="7162810" y="540717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cxnSpLocks/>
          </p:cNvCxnSpPr>
          <p:nvPr/>
        </p:nvCxnSpPr>
        <p:spPr>
          <a:xfrm rot="16200000">
            <a:off x="6485474" y="471026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cxnSpLocks/>
          </p:cNvCxnSpPr>
          <p:nvPr/>
        </p:nvCxnSpPr>
        <p:spPr>
          <a:xfrm rot="16200000">
            <a:off x="6485474" y="604442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8114190" y="5088554"/>
            <a:ext cx="931334" cy="523220"/>
          </a:xfrm>
          <a:prstGeom prst="rect">
            <a:avLst/>
          </a:prstGeom>
          <a:noFill/>
        </p:spPr>
        <p:txBody>
          <a:bodyPr wrap="square" rtlCol="0">
            <a:spAutoFit/>
          </a:bodyPr>
          <a:lstStyle/>
          <a:p>
            <a:r>
              <a:rPr lang="en-US" altLang="zh-TW" sz="2800" b="1" dirty="0"/>
              <a:t>……</a:t>
            </a:r>
            <a:endParaRPr lang="zh-TW" altLang="en-US" sz="2800" b="1" dirty="0"/>
          </a:p>
        </p:txBody>
      </p:sp>
      <p:sp>
        <p:nvSpPr>
          <p:cNvPr id="82" name="矩形 81"/>
          <p:cNvSpPr/>
          <p:nvPr/>
        </p:nvSpPr>
        <p:spPr>
          <a:xfrm>
            <a:off x="1574802" y="2642426"/>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83" name="矩形 82"/>
          <p:cNvSpPr/>
          <p:nvPr/>
        </p:nvSpPr>
        <p:spPr>
          <a:xfrm>
            <a:off x="609604" y="2642425"/>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0</a:t>
            </a:r>
            <a:endParaRPr lang="zh-TW" altLang="en-US" sz="2800" baseline="30000" dirty="0"/>
          </a:p>
        </p:txBody>
      </p:sp>
      <p:sp>
        <p:nvSpPr>
          <p:cNvPr id="84" name="矩形 83"/>
          <p:cNvSpPr/>
          <p:nvPr/>
        </p:nvSpPr>
        <p:spPr>
          <a:xfrm>
            <a:off x="2929471" y="2665573"/>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1</a:t>
            </a:r>
            <a:endParaRPr lang="zh-TW" altLang="en-US" sz="2800" baseline="30000" dirty="0"/>
          </a:p>
        </p:txBody>
      </p:sp>
      <p:sp>
        <p:nvSpPr>
          <p:cNvPr id="85" name="矩形 84"/>
          <p:cNvSpPr/>
          <p:nvPr/>
        </p:nvSpPr>
        <p:spPr>
          <a:xfrm>
            <a:off x="1574802" y="1756997"/>
            <a:ext cx="931333" cy="4656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c</a:t>
            </a:r>
            <a:r>
              <a:rPr lang="en-US" altLang="zh-TW" sz="2800" baseline="30000" dirty="0"/>
              <a:t>1</a:t>
            </a:r>
            <a:endParaRPr lang="zh-TW" altLang="en-US" sz="2800" baseline="30000" dirty="0"/>
          </a:p>
        </p:txBody>
      </p:sp>
      <p:cxnSp>
        <p:nvCxnSpPr>
          <p:cNvPr id="87" name="直線單箭頭接點 86"/>
          <p:cNvCxnSpPr>
            <a:cxnSpLocks/>
          </p:cNvCxnSpPr>
          <p:nvPr/>
        </p:nvCxnSpPr>
        <p:spPr>
          <a:xfrm>
            <a:off x="1168401" y="311430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cxnSpLocks/>
          </p:cNvCxnSpPr>
          <p:nvPr/>
        </p:nvCxnSpPr>
        <p:spPr>
          <a:xfrm>
            <a:off x="2540003" y="313124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cxnSpLocks/>
          </p:cNvCxnSpPr>
          <p:nvPr/>
        </p:nvCxnSpPr>
        <p:spPr>
          <a:xfrm rot="16200000">
            <a:off x="1862667" y="24343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cxnSpLocks/>
          </p:cNvCxnSpPr>
          <p:nvPr/>
        </p:nvCxnSpPr>
        <p:spPr>
          <a:xfrm rot="16200000">
            <a:off x="1862667" y="376849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860806" y="2671402"/>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92" name="矩形 91"/>
          <p:cNvSpPr/>
          <p:nvPr/>
        </p:nvSpPr>
        <p:spPr>
          <a:xfrm>
            <a:off x="5215475" y="2694549"/>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2</a:t>
            </a:r>
            <a:endParaRPr lang="zh-TW" altLang="en-US" sz="2800" baseline="30000" dirty="0"/>
          </a:p>
        </p:txBody>
      </p:sp>
      <p:sp>
        <p:nvSpPr>
          <p:cNvPr id="93" name="矩形 92"/>
          <p:cNvSpPr/>
          <p:nvPr/>
        </p:nvSpPr>
        <p:spPr>
          <a:xfrm>
            <a:off x="3860806" y="1785973"/>
            <a:ext cx="931333" cy="4656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c</a:t>
            </a:r>
            <a:r>
              <a:rPr lang="en-US" altLang="zh-TW" sz="2800" baseline="30000" dirty="0"/>
              <a:t>2</a:t>
            </a:r>
            <a:endParaRPr lang="zh-TW" altLang="en-US" sz="2800" baseline="30000" dirty="0"/>
          </a:p>
        </p:txBody>
      </p:sp>
      <p:cxnSp>
        <p:nvCxnSpPr>
          <p:cNvPr id="95" name="直線單箭頭接點 94"/>
          <p:cNvCxnSpPr>
            <a:cxnSpLocks/>
          </p:cNvCxnSpPr>
          <p:nvPr/>
        </p:nvCxnSpPr>
        <p:spPr>
          <a:xfrm>
            <a:off x="3454405" y="3143283"/>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cxnSpLocks/>
          </p:cNvCxnSpPr>
          <p:nvPr/>
        </p:nvCxnSpPr>
        <p:spPr>
          <a:xfrm>
            <a:off x="4826007" y="316021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cxnSpLocks/>
          </p:cNvCxnSpPr>
          <p:nvPr/>
        </p:nvCxnSpPr>
        <p:spPr>
          <a:xfrm rot="16200000">
            <a:off x="4148671" y="246330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cxnSpLocks/>
          </p:cNvCxnSpPr>
          <p:nvPr/>
        </p:nvCxnSpPr>
        <p:spPr>
          <a:xfrm rot="16200000">
            <a:off x="4148671" y="379746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6180676" y="2676290"/>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100" name="矩形 99"/>
          <p:cNvSpPr/>
          <p:nvPr/>
        </p:nvSpPr>
        <p:spPr>
          <a:xfrm>
            <a:off x="7535345" y="2699437"/>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3</a:t>
            </a:r>
            <a:endParaRPr lang="zh-TW" altLang="en-US" sz="2800" baseline="30000" dirty="0"/>
          </a:p>
        </p:txBody>
      </p:sp>
      <p:sp>
        <p:nvSpPr>
          <p:cNvPr id="101" name="矩形 100"/>
          <p:cNvSpPr/>
          <p:nvPr/>
        </p:nvSpPr>
        <p:spPr>
          <a:xfrm>
            <a:off x="6180676" y="1790861"/>
            <a:ext cx="931333" cy="4656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c</a:t>
            </a:r>
            <a:r>
              <a:rPr lang="en-US" altLang="zh-TW" sz="2800" baseline="30000" dirty="0"/>
              <a:t>3</a:t>
            </a:r>
            <a:endParaRPr lang="zh-TW" altLang="en-US" sz="2800" baseline="30000" dirty="0"/>
          </a:p>
        </p:txBody>
      </p:sp>
      <p:cxnSp>
        <p:nvCxnSpPr>
          <p:cNvPr id="103" name="直線單箭頭接點 102"/>
          <p:cNvCxnSpPr>
            <a:cxnSpLocks/>
          </p:cNvCxnSpPr>
          <p:nvPr/>
        </p:nvCxnSpPr>
        <p:spPr>
          <a:xfrm>
            <a:off x="5774275" y="314817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cxnSpLocks/>
          </p:cNvCxnSpPr>
          <p:nvPr/>
        </p:nvCxnSpPr>
        <p:spPr>
          <a:xfrm>
            <a:off x="7145877" y="316510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cxnSpLocks/>
          </p:cNvCxnSpPr>
          <p:nvPr/>
        </p:nvCxnSpPr>
        <p:spPr>
          <a:xfrm rot="16200000">
            <a:off x="6468541" y="246819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cxnSpLocks/>
          </p:cNvCxnSpPr>
          <p:nvPr/>
        </p:nvCxnSpPr>
        <p:spPr>
          <a:xfrm rot="16200000">
            <a:off x="6468541" y="380235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8092435" y="2787942"/>
            <a:ext cx="931334" cy="523220"/>
          </a:xfrm>
          <a:prstGeom prst="rect">
            <a:avLst/>
          </a:prstGeom>
          <a:noFill/>
        </p:spPr>
        <p:txBody>
          <a:bodyPr wrap="square" rtlCol="0">
            <a:spAutoFit/>
          </a:bodyPr>
          <a:lstStyle/>
          <a:p>
            <a:r>
              <a:rPr lang="en-US" altLang="zh-TW" sz="2800" b="1" dirty="0"/>
              <a:t>……</a:t>
            </a:r>
            <a:endParaRPr lang="zh-TW" altLang="en-US" sz="2800" b="1" dirty="0"/>
          </a:p>
        </p:txBody>
      </p:sp>
      <p:sp>
        <p:nvSpPr>
          <p:cNvPr id="108" name="文字方塊 107"/>
          <p:cNvSpPr txBox="1"/>
          <p:nvPr/>
        </p:nvSpPr>
        <p:spPr>
          <a:xfrm rot="5400000">
            <a:off x="4194184" y="1346301"/>
            <a:ext cx="434195" cy="523220"/>
          </a:xfrm>
          <a:prstGeom prst="rect">
            <a:avLst/>
          </a:prstGeom>
          <a:noFill/>
        </p:spPr>
        <p:txBody>
          <a:bodyPr wrap="square" rtlCol="0">
            <a:spAutoFit/>
          </a:bodyPr>
          <a:lstStyle/>
          <a:p>
            <a:r>
              <a:rPr lang="en-US" altLang="zh-TW" sz="2800" b="1" dirty="0"/>
              <a:t>…</a:t>
            </a:r>
            <a:endParaRPr lang="zh-TW" altLang="en-US" sz="2800" b="1" dirty="0"/>
          </a:p>
        </p:txBody>
      </p:sp>
      <p:sp>
        <p:nvSpPr>
          <p:cNvPr id="109" name="文字方塊 108"/>
          <p:cNvSpPr txBox="1"/>
          <p:nvPr/>
        </p:nvSpPr>
        <p:spPr>
          <a:xfrm rot="5400000">
            <a:off x="6524592" y="1371121"/>
            <a:ext cx="434195" cy="523220"/>
          </a:xfrm>
          <a:prstGeom prst="rect">
            <a:avLst/>
          </a:prstGeom>
          <a:noFill/>
        </p:spPr>
        <p:txBody>
          <a:bodyPr wrap="square" rtlCol="0">
            <a:spAutoFit/>
          </a:bodyPr>
          <a:lstStyle/>
          <a:p>
            <a:r>
              <a:rPr lang="en-US" altLang="zh-TW" sz="2800" b="1" dirty="0"/>
              <a:t>…</a:t>
            </a:r>
            <a:endParaRPr lang="zh-TW" altLang="en-US" sz="2800" b="1" dirty="0"/>
          </a:p>
        </p:txBody>
      </p:sp>
      <p:sp>
        <p:nvSpPr>
          <p:cNvPr id="55" name="文字方塊 54"/>
          <p:cNvSpPr txBox="1"/>
          <p:nvPr/>
        </p:nvSpPr>
        <p:spPr>
          <a:xfrm rot="5400000">
            <a:off x="1910453" y="1310110"/>
            <a:ext cx="434195"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 name="矩形 3"/>
              <p:cNvSpPr/>
              <p:nvPr/>
            </p:nvSpPr>
            <p:spPr>
              <a:xfrm>
                <a:off x="3797332" y="704045"/>
                <a:ext cx="21902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h</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𝑦</m:t>
                      </m:r>
                      <m:r>
                        <a:rPr lang="en-US" altLang="zh-TW"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1</m:t>
                          </m:r>
                        </m:sub>
                      </m:sSub>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h</m:t>
                          </m:r>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797332" y="704045"/>
                <a:ext cx="2190215" cy="461665"/>
              </a:xfrm>
              <a:prstGeom prst="rect">
                <a:avLst/>
              </a:prstGeom>
              <a:blipFill>
                <a:blip r:embed="rId2"/>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971069" y="716417"/>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𝑐</m:t>
                      </m:r>
                      <m:r>
                        <a:rPr lang="en-US" altLang="zh-TW"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2</m:t>
                          </m:r>
                        </m:sub>
                      </m:sSub>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𝑏</m:t>
                          </m:r>
                          <m:r>
                            <a:rPr lang="en-US" altLang="zh-TW" sz="2400" i="1">
                              <a:latin typeface="Cambria Math" panose="02040503050406030204" pitchFamily="18" charset="0"/>
                            </a:rPr>
                            <m:t>,</m:t>
                          </m:r>
                          <m:r>
                            <a:rPr lang="en-US" altLang="zh-TW" sz="2400" b="0" i="1" smtClean="0">
                              <a:latin typeface="Cambria Math" panose="02040503050406030204" pitchFamily="18" charset="0"/>
                            </a:rPr>
                            <m:t>𝑦</m:t>
                          </m:r>
                        </m:e>
                      </m:d>
                    </m:oMath>
                  </m:oMathPara>
                </a14:m>
                <a:endParaRPr lang="zh-TW" altLang="en-US" sz="2400" dirty="0"/>
              </a:p>
            </p:txBody>
          </p:sp>
        </mc:Choice>
        <mc:Fallback xmlns="">
          <p:sp>
            <p:nvSpPr>
              <p:cNvPr id="86" name="矩形 85"/>
              <p:cNvSpPr>
                <a:spLocks noRot="1" noChangeAspect="1" noMove="1" noResize="1" noEditPoints="1" noAdjustHandles="1" noChangeArrowheads="1" noChangeShapeType="1" noTextEdit="1"/>
              </p:cNvSpPr>
              <p:nvPr/>
            </p:nvSpPr>
            <p:spPr>
              <a:xfrm>
                <a:off x="5971069" y="716417"/>
                <a:ext cx="2171685" cy="461665"/>
              </a:xfrm>
              <a:prstGeom prst="rect">
                <a:avLst/>
              </a:prstGeom>
              <a:blipFill>
                <a:blip r:embed="rId3"/>
                <a:stretch>
                  <a:fillRect b="-18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8011727" y="666626"/>
                <a:ext cx="4844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oMath>
                  </m:oMathPara>
                </a14:m>
                <a:endParaRPr lang="zh-TW" altLang="en-US" sz="2400" dirty="0"/>
              </a:p>
            </p:txBody>
          </p:sp>
        </mc:Choice>
        <mc:Fallback xmlns="">
          <p:sp>
            <p:nvSpPr>
              <p:cNvPr id="94" name="矩形 93"/>
              <p:cNvSpPr>
                <a:spLocks noRot="1" noChangeAspect="1" noMove="1" noResize="1" noEditPoints="1" noAdjustHandles="1" noChangeArrowheads="1" noChangeShapeType="1" noTextEdit="1"/>
              </p:cNvSpPr>
              <p:nvPr/>
            </p:nvSpPr>
            <p:spPr>
              <a:xfrm>
                <a:off x="8011727" y="666626"/>
                <a:ext cx="484428" cy="461665"/>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8215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5" grpId="0" animBg="1"/>
      <p:bldP spid="66" grpId="0" animBg="1"/>
      <p:bldP spid="67" grpId="0" animBg="1"/>
      <p:bldP spid="68" grpId="0" animBg="1"/>
      <p:bldP spid="73" grpId="0" animBg="1"/>
      <p:bldP spid="74" grpId="0" animBg="1"/>
      <p:bldP spid="75" grpId="0" animBg="1"/>
      <p:bldP spid="76" grpId="0" animBg="1"/>
      <p:bldP spid="81" grpId="0"/>
      <p:bldP spid="82" grpId="0" animBg="1"/>
      <p:bldP spid="83" grpId="0" animBg="1"/>
      <p:bldP spid="84" grpId="0" animBg="1"/>
      <p:bldP spid="85" grpId="0" animBg="1"/>
      <p:bldP spid="91" grpId="0" animBg="1"/>
      <p:bldP spid="92" grpId="0" animBg="1"/>
      <p:bldP spid="93" grpId="0" animBg="1"/>
      <p:bldP spid="99" grpId="0" animBg="1"/>
      <p:bldP spid="100" grpId="0" animBg="1"/>
      <p:bldP spid="101" grpId="0" animBg="1"/>
      <p:bldP spid="107" grpId="0"/>
      <p:bldP spid="108" grpId="0"/>
      <p:bldP spid="109" grpId="0"/>
      <p:bldP spid="55" grpId="0"/>
      <p:bldP spid="86" grpId="0"/>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794937" y="5060684"/>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62" name="矩形 61"/>
          <p:cNvSpPr/>
          <p:nvPr/>
        </p:nvSpPr>
        <p:spPr>
          <a:xfrm>
            <a:off x="829739" y="5060683"/>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0</a:t>
            </a:r>
            <a:endParaRPr lang="zh-TW" altLang="en-US" sz="2800" baseline="30000" dirty="0"/>
          </a:p>
        </p:txBody>
      </p:sp>
      <p:sp>
        <p:nvSpPr>
          <p:cNvPr id="63" name="矩形 62"/>
          <p:cNvSpPr/>
          <p:nvPr/>
        </p:nvSpPr>
        <p:spPr>
          <a:xfrm>
            <a:off x="3149606" y="5083831"/>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1</a:t>
            </a:r>
            <a:endParaRPr lang="zh-TW" altLang="en-US" sz="2800" baseline="30000" dirty="0"/>
          </a:p>
        </p:txBody>
      </p:sp>
      <p:sp>
        <p:nvSpPr>
          <p:cNvPr id="64" name="矩形 63"/>
          <p:cNvSpPr/>
          <p:nvPr/>
        </p:nvSpPr>
        <p:spPr>
          <a:xfrm>
            <a:off x="1794937" y="4291367"/>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a</a:t>
            </a:r>
            <a:r>
              <a:rPr lang="en-US" altLang="zh-TW" sz="2800" baseline="30000" dirty="0"/>
              <a:t>1</a:t>
            </a:r>
            <a:endParaRPr lang="zh-TW" altLang="en-US" sz="2800" baseline="30000" dirty="0"/>
          </a:p>
        </p:txBody>
      </p:sp>
      <p:sp>
        <p:nvSpPr>
          <p:cNvPr id="65" name="矩形 64"/>
          <p:cNvSpPr/>
          <p:nvPr/>
        </p:nvSpPr>
        <p:spPr>
          <a:xfrm>
            <a:off x="1794937" y="6237668"/>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1</a:t>
            </a:r>
            <a:endParaRPr lang="zh-TW" altLang="en-US" sz="2800" baseline="30000" dirty="0"/>
          </a:p>
        </p:txBody>
      </p:sp>
      <p:cxnSp>
        <p:nvCxnSpPr>
          <p:cNvPr id="66" name="直線單箭頭接點 65"/>
          <p:cNvCxnSpPr>
            <a:cxnSpLocks/>
          </p:cNvCxnSpPr>
          <p:nvPr/>
        </p:nvCxnSpPr>
        <p:spPr>
          <a:xfrm>
            <a:off x="1388536" y="553256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cxnSpLocks/>
          </p:cNvCxnSpPr>
          <p:nvPr/>
        </p:nvCxnSpPr>
        <p:spPr>
          <a:xfrm>
            <a:off x="2760138" y="554949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p:cNvCxnSpPr>
          <p:nvPr/>
        </p:nvCxnSpPr>
        <p:spPr>
          <a:xfrm rot="16200000">
            <a:off x="2142536" y="4912323"/>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cxnSpLocks/>
          </p:cNvCxnSpPr>
          <p:nvPr/>
        </p:nvCxnSpPr>
        <p:spPr>
          <a:xfrm rot="16200000">
            <a:off x="2142536" y="6101344"/>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4080941" y="5089660"/>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71" name="矩形 70"/>
          <p:cNvSpPr/>
          <p:nvPr/>
        </p:nvSpPr>
        <p:spPr>
          <a:xfrm>
            <a:off x="5435610" y="5112807"/>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2</a:t>
            </a:r>
            <a:endParaRPr lang="zh-TW" altLang="en-US" sz="2800" baseline="30000" dirty="0"/>
          </a:p>
        </p:txBody>
      </p:sp>
      <p:sp>
        <p:nvSpPr>
          <p:cNvPr id="72" name="矩形 71"/>
          <p:cNvSpPr/>
          <p:nvPr/>
        </p:nvSpPr>
        <p:spPr>
          <a:xfrm>
            <a:off x="4080941" y="4320343"/>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a</a:t>
            </a:r>
            <a:r>
              <a:rPr lang="en-US" altLang="zh-TW" sz="2800" baseline="30000" dirty="0"/>
              <a:t>2</a:t>
            </a:r>
            <a:endParaRPr lang="zh-TW" altLang="en-US" sz="2800" baseline="30000" dirty="0"/>
          </a:p>
        </p:txBody>
      </p:sp>
      <p:sp>
        <p:nvSpPr>
          <p:cNvPr id="73" name="矩形 72"/>
          <p:cNvSpPr/>
          <p:nvPr/>
        </p:nvSpPr>
        <p:spPr>
          <a:xfrm>
            <a:off x="4080941" y="6266644"/>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2</a:t>
            </a:r>
            <a:endParaRPr lang="zh-TW" altLang="en-US" sz="2800" baseline="30000" dirty="0"/>
          </a:p>
        </p:txBody>
      </p:sp>
      <p:cxnSp>
        <p:nvCxnSpPr>
          <p:cNvPr id="74" name="直線單箭頭接點 73"/>
          <p:cNvCxnSpPr>
            <a:cxnSpLocks/>
          </p:cNvCxnSpPr>
          <p:nvPr/>
        </p:nvCxnSpPr>
        <p:spPr>
          <a:xfrm>
            <a:off x="3674540" y="556154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cxnSpLocks/>
          </p:cNvCxnSpPr>
          <p:nvPr/>
        </p:nvCxnSpPr>
        <p:spPr>
          <a:xfrm>
            <a:off x="5046142" y="557847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cxnSpLocks/>
          </p:cNvCxnSpPr>
          <p:nvPr/>
        </p:nvCxnSpPr>
        <p:spPr>
          <a:xfrm rot="16200000">
            <a:off x="4428540" y="4941299"/>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cxnSpLocks/>
          </p:cNvCxnSpPr>
          <p:nvPr/>
        </p:nvCxnSpPr>
        <p:spPr>
          <a:xfrm rot="16200000">
            <a:off x="4428540" y="6130320"/>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400811" y="5094548"/>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r>
              <a:rPr lang="en-US" altLang="zh-TW" sz="2800" baseline="-25000" dirty="0"/>
              <a:t>1</a:t>
            </a:r>
            <a:endParaRPr lang="zh-TW" altLang="en-US" sz="2800" baseline="-25000" dirty="0"/>
          </a:p>
        </p:txBody>
      </p:sp>
      <p:sp>
        <p:nvSpPr>
          <p:cNvPr id="79" name="矩形 78"/>
          <p:cNvSpPr/>
          <p:nvPr/>
        </p:nvSpPr>
        <p:spPr>
          <a:xfrm>
            <a:off x="7755480" y="5117695"/>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3</a:t>
            </a:r>
            <a:endParaRPr lang="zh-TW" altLang="en-US" sz="2800" baseline="30000" dirty="0"/>
          </a:p>
        </p:txBody>
      </p:sp>
      <p:sp>
        <p:nvSpPr>
          <p:cNvPr id="80" name="矩形 79"/>
          <p:cNvSpPr/>
          <p:nvPr/>
        </p:nvSpPr>
        <p:spPr>
          <a:xfrm>
            <a:off x="6400811" y="4325231"/>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a</a:t>
            </a:r>
            <a:r>
              <a:rPr lang="en-US" altLang="zh-TW" sz="2800" baseline="30000" dirty="0"/>
              <a:t>3</a:t>
            </a:r>
            <a:endParaRPr lang="zh-TW" altLang="en-US" sz="2800" baseline="30000" dirty="0"/>
          </a:p>
        </p:txBody>
      </p:sp>
      <p:sp>
        <p:nvSpPr>
          <p:cNvPr id="81" name="矩形 80"/>
          <p:cNvSpPr/>
          <p:nvPr/>
        </p:nvSpPr>
        <p:spPr>
          <a:xfrm>
            <a:off x="6400811" y="6271532"/>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3</a:t>
            </a:r>
            <a:endParaRPr lang="zh-TW" altLang="en-US" sz="2800" baseline="30000" dirty="0"/>
          </a:p>
        </p:txBody>
      </p:sp>
      <p:cxnSp>
        <p:nvCxnSpPr>
          <p:cNvPr id="82" name="直線單箭頭接點 81"/>
          <p:cNvCxnSpPr>
            <a:cxnSpLocks/>
          </p:cNvCxnSpPr>
          <p:nvPr/>
        </p:nvCxnSpPr>
        <p:spPr>
          <a:xfrm>
            <a:off x="5994410" y="556642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cxnSpLocks/>
          </p:cNvCxnSpPr>
          <p:nvPr/>
        </p:nvCxnSpPr>
        <p:spPr>
          <a:xfrm>
            <a:off x="7366012" y="5583362"/>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cxnSpLocks/>
          </p:cNvCxnSpPr>
          <p:nvPr/>
        </p:nvCxnSpPr>
        <p:spPr>
          <a:xfrm rot="16200000">
            <a:off x="6748410" y="4946187"/>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cxnSpLocks/>
          </p:cNvCxnSpPr>
          <p:nvPr/>
        </p:nvCxnSpPr>
        <p:spPr>
          <a:xfrm rot="16200000">
            <a:off x="6748410" y="6135208"/>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761069" y="1470240"/>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88" name="矩形 87"/>
          <p:cNvSpPr/>
          <p:nvPr/>
        </p:nvSpPr>
        <p:spPr>
          <a:xfrm>
            <a:off x="795871" y="1470239"/>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0</a:t>
            </a:r>
            <a:endParaRPr lang="zh-TW" altLang="en-US" sz="2800" baseline="30000" dirty="0"/>
          </a:p>
        </p:txBody>
      </p:sp>
      <p:sp>
        <p:nvSpPr>
          <p:cNvPr id="89" name="矩形 88"/>
          <p:cNvSpPr/>
          <p:nvPr/>
        </p:nvSpPr>
        <p:spPr>
          <a:xfrm>
            <a:off x="3115738" y="1493387"/>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1</a:t>
            </a:r>
            <a:endParaRPr lang="zh-TW" altLang="en-US" sz="2800" baseline="30000" dirty="0"/>
          </a:p>
        </p:txBody>
      </p:sp>
      <p:cxnSp>
        <p:nvCxnSpPr>
          <p:cNvPr id="91" name="直線單箭頭接點 90"/>
          <p:cNvCxnSpPr>
            <a:cxnSpLocks/>
          </p:cNvCxnSpPr>
          <p:nvPr/>
        </p:nvCxnSpPr>
        <p:spPr>
          <a:xfrm flipH="1">
            <a:off x="1354668" y="194212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cxnSpLocks/>
          </p:cNvCxnSpPr>
          <p:nvPr/>
        </p:nvCxnSpPr>
        <p:spPr>
          <a:xfrm flipH="1">
            <a:off x="2726270" y="195905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cxnSpLocks/>
          </p:cNvCxnSpPr>
          <p:nvPr/>
        </p:nvCxnSpPr>
        <p:spPr>
          <a:xfrm rot="5400000" flipV="1">
            <a:off x="2094154" y="1318523"/>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cxnSpLocks/>
          </p:cNvCxnSpPr>
          <p:nvPr/>
        </p:nvCxnSpPr>
        <p:spPr>
          <a:xfrm rot="5400000" flipV="1">
            <a:off x="2108668" y="2536572"/>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047073" y="1499216"/>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96" name="矩形 95"/>
          <p:cNvSpPr/>
          <p:nvPr/>
        </p:nvSpPr>
        <p:spPr>
          <a:xfrm>
            <a:off x="5401742" y="1522363"/>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2</a:t>
            </a:r>
            <a:endParaRPr lang="zh-TW" altLang="en-US" sz="2800" baseline="30000" dirty="0"/>
          </a:p>
        </p:txBody>
      </p:sp>
      <p:cxnSp>
        <p:nvCxnSpPr>
          <p:cNvPr id="98" name="直線單箭頭接點 97"/>
          <p:cNvCxnSpPr>
            <a:cxnSpLocks/>
          </p:cNvCxnSpPr>
          <p:nvPr/>
        </p:nvCxnSpPr>
        <p:spPr>
          <a:xfrm flipH="1">
            <a:off x="3640672" y="1971097"/>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cxnSpLocks/>
          </p:cNvCxnSpPr>
          <p:nvPr/>
        </p:nvCxnSpPr>
        <p:spPr>
          <a:xfrm flipH="1">
            <a:off x="5012274" y="198803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cxnSpLocks/>
          </p:cNvCxnSpPr>
          <p:nvPr/>
        </p:nvCxnSpPr>
        <p:spPr>
          <a:xfrm rot="5400000" flipV="1">
            <a:off x="4380158" y="1347499"/>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cxnSpLocks/>
          </p:cNvCxnSpPr>
          <p:nvPr/>
        </p:nvCxnSpPr>
        <p:spPr>
          <a:xfrm rot="5400000" flipV="1">
            <a:off x="4394672" y="2565548"/>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6366943" y="1504104"/>
            <a:ext cx="931333"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f</a:t>
            </a:r>
            <a:r>
              <a:rPr lang="en-US" altLang="zh-TW" sz="2800" baseline="-25000" dirty="0"/>
              <a:t>2</a:t>
            </a:r>
            <a:endParaRPr lang="zh-TW" altLang="en-US" sz="2800" baseline="-25000" dirty="0"/>
          </a:p>
        </p:txBody>
      </p:sp>
      <p:sp>
        <p:nvSpPr>
          <p:cNvPr id="103" name="矩形 102"/>
          <p:cNvSpPr/>
          <p:nvPr/>
        </p:nvSpPr>
        <p:spPr>
          <a:xfrm>
            <a:off x="7721612" y="1527251"/>
            <a:ext cx="507999" cy="931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a:t>b</a:t>
            </a:r>
            <a:r>
              <a:rPr lang="en-US" altLang="zh-TW" sz="2800" baseline="30000" dirty="0"/>
              <a:t>3</a:t>
            </a:r>
            <a:endParaRPr lang="zh-TW" altLang="en-US" sz="2800" baseline="30000" dirty="0"/>
          </a:p>
        </p:txBody>
      </p:sp>
      <p:cxnSp>
        <p:nvCxnSpPr>
          <p:cNvPr id="105" name="直線單箭頭接點 104"/>
          <p:cNvCxnSpPr>
            <a:cxnSpLocks/>
          </p:cNvCxnSpPr>
          <p:nvPr/>
        </p:nvCxnSpPr>
        <p:spPr>
          <a:xfrm flipH="1">
            <a:off x="5960542" y="197598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cxnSpLocks/>
          </p:cNvCxnSpPr>
          <p:nvPr/>
        </p:nvCxnSpPr>
        <p:spPr>
          <a:xfrm flipH="1">
            <a:off x="7332144" y="199291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cxnSpLocks/>
          </p:cNvCxnSpPr>
          <p:nvPr/>
        </p:nvCxnSpPr>
        <p:spPr>
          <a:xfrm rot="5400000" flipV="1">
            <a:off x="6700028" y="1352387"/>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cxnSpLocks/>
          </p:cNvCxnSpPr>
          <p:nvPr/>
        </p:nvCxnSpPr>
        <p:spPr>
          <a:xfrm rot="5400000" flipV="1">
            <a:off x="6714542" y="2570436"/>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20489" y="59115"/>
            <a:ext cx="3209725" cy="584775"/>
          </a:xfrm>
          <a:prstGeom prst="rect">
            <a:avLst/>
          </a:prstGeom>
        </p:spPr>
        <p:txBody>
          <a:bodyPr wrap="none">
            <a:spAutoFit/>
          </a:bodyPr>
          <a:lstStyle/>
          <a:p>
            <a:r>
              <a:rPr lang="en-US" altLang="zh-TW" sz="3200" b="1" i="1" u="sng" dirty="0"/>
              <a:t>Bidirectional RNN</a:t>
            </a:r>
            <a:endParaRPr lang="zh-TW" altLang="en-US" sz="3200" b="1" i="1" u="sng" dirty="0"/>
          </a:p>
        </p:txBody>
      </p:sp>
      <p:sp>
        <p:nvSpPr>
          <p:cNvPr id="110" name="矩形 109"/>
          <p:cNvSpPr/>
          <p:nvPr/>
        </p:nvSpPr>
        <p:spPr>
          <a:xfrm>
            <a:off x="1746555" y="720829"/>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1</a:t>
            </a:r>
            <a:endParaRPr lang="zh-TW" altLang="en-US" sz="2800" baseline="30000" dirty="0"/>
          </a:p>
        </p:txBody>
      </p:sp>
      <p:sp>
        <p:nvSpPr>
          <p:cNvPr id="111" name="矩形 110"/>
          <p:cNvSpPr/>
          <p:nvPr/>
        </p:nvSpPr>
        <p:spPr>
          <a:xfrm>
            <a:off x="4032559" y="749805"/>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2</a:t>
            </a:r>
            <a:endParaRPr lang="zh-TW" altLang="en-US" sz="2800" baseline="30000" dirty="0"/>
          </a:p>
        </p:txBody>
      </p:sp>
      <p:sp>
        <p:nvSpPr>
          <p:cNvPr id="112" name="矩形 111"/>
          <p:cNvSpPr/>
          <p:nvPr/>
        </p:nvSpPr>
        <p:spPr>
          <a:xfrm>
            <a:off x="6352429" y="754693"/>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r>
              <a:rPr lang="en-US" altLang="zh-TW" sz="2800" baseline="30000" dirty="0"/>
              <a:t>3</a:t>
            </a:r>
            <a:endParaRPr lang="zh-TW" altLang="en-US" sz="2800" baseline="30000" dirty="0"/>
          </a:p>
        </p:txBody>
      </p:sp>
      <p:sp>
        <p:nvSpPr>
          <p:cNvPr id="113" name="矩形 112"/>
          <p:cNvSpPr/>
          <p:nvPr/>
        </p:nvSpPr>
        <p:spPr>
          <a:xfrm>
            <a:off x="1780423" y="2685816"/>
            <a:ext cx="931333" cy="465667"/>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c</a:t>
            </a:r>
            <a:r>
              <a:rPr lang="en-US" altLang="zh-TW" sz="2800" baseline="30000" dirty="0"/>
              <a:t>1</a:t>
            </a:r>
            <a:endParaRPr lang="zh-TW" altLang="en-US" sz="2800" baseline="30000" dirty="0"/>
          </a:p>
        </p:txBody>
      </p:sp>
      <p:sp>
        <p:nvSpPr>
          <p:cNvPr id="114" name="矩形 113"/>
          <p:cNvSpPr/>
          <p:nvPr/>
        </p:nvSpPr>
        <p:spPr>
          <a:xfrm>
            <a:off x="4066427" y="2714792"/>
            <a:ext cx="931333" cy="465667"/>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c</a:t>
            </a:r>
            <a:r>
              <a:rPr lang="en-US" altLang="zh-TW" sz="2800" baseline="30000" dirty="0"/>
              <a:t>2</a:t>
            </a:r>
            <a:endParaRPr lang="zh-TW" altLang="en-US" sz="2800" baseline="30000" dirty="0"/>
          </a:p>
        </p:txBody>
      </p:sp>
      <p:sp>
        <p:nvSpPr>
          <p:cNvPr id="115" name="矩形 114"/>
          <p:cNvSpPr/>
          <p:nvPr/>
        </p:nvSpPr>
        <p:spPr>
          <a:xfrm>
            <a:off x="6386297" y="2719680"/>
            <a:ext cx="931333" cy="465667"/>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c</a:t>
            </a:r>
            <a:r>
              <a:rPr lang="en-US" altLang="zh-TW" sz="2800" baseline="30000" dirty="0"/>
              <a:t>3</a:t>
            </a:r>
            <a:endParaRPr lang="zh-TW" altLang="en-US" sz="2800" baseline="30000" dirty="0"/>
          </a:p>
        </p:txBody>
      </p:sp>
      <p:sp>
        <p:nvSpPr>
          <p:cNvPr id="116" name="矩形 115"/>
          <p:cNvSpPr/>
          <p:nvPr/>
        </p:nvSpPr>
        <p:spPr>
          <a:xfrm>
            <a:off x="1807036" y="3410308"/>
            <a:ext cx="931333" cy="558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f</a:t>
            </a:r>
            <a:r>
              <a:rPr lang="en-US" altLang="zh-TW" sz="2800" baseline="-25000" dirty="0"/>
              <a:t>3</a:t>
            </a:r>
            <a:endParaRPr lang="zh-TW" altLang="en-US" sz="2800" baseline="-25000" dirty="0"/>
          </a:p>
        </p:txBody>
      </p:sp>
      <p:sp>
        <p:nvSpPr>
          <p:cNvPr id="117" name="矩形 116"/>
          <p:cNvSpPr/>
          <p:nvPr/>
        </p:nvSpPr>
        <p:spPr>
          <a:xfrm>
            <a:off x="4064008" y="3419253"/>
            <a:ext cx="931333" cy="558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f</a:t>
            </a:r>
            <a:r>
              <a:rPr lang="en-US" altLang="zh-TW" sz="2800" baseline="-25000" dirty="0"/>
              <a:t>3</a:t>
            </a:r>
            <a:endParaRPr lang="zh-TW" altLang="en-US" sz="2800" baseline="-25000" dirty="0"/>
          </a:p>
        </p:txBody>
      </p:sp>
      <p:sp>
        <p:nvSpPr>
          <p:cNvPr id="118" name="矩形 117"/>
          <p:cNvSpPr/>
          <p:nvPr/>
        </p:nvSpPr>
        <p:spPr>
          <a:xfrm>
            <a:off x="6386297" y="3426583"/>
            <a:ext cx="931333" cy="558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800" dirty="0"/>
              <a:t>f</a:t>
            </a:r>
            <a:r>
              <a:rPr lang="en-US" altLang="zh-TW" sz="2800" baseline="-25000" dirty="0"/>
              <a:t>3</a:t>
            </a:r>
            <a:endParaRPr lang="zh-TW" altLang="en-US" sz="2800" baseline="-25000" dirty="0"/>
          </a:p>
        </p:txBody>
      </p:sp>
      <p:cxnSp>
        <p:nvCxnSpPr>
          <p:cNvPr id="119" name="直線單箭頭接點 118"/>
          <p:cNvCxnSpPr>
            <a:cxnSpLocks/>
          </p:cNvCxnSpPr>
          <p:nvPr/>
        </p:nvCxnSpPr>
        <p:spPr>
          <a:xfrm rot="16200000">
            <a:off x="2134069" y="4127339"/>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cxnSpLocks/>
          </p:cNvCxnSpPr>
          <p:nvPr/>
        </p:nvCxnSpPr>
        <p:spPr>
          <a:xfrm rot="16200000">
            <a:off x="4420073" y="4156315"/>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cxnSpLocks/>
          </p:cNvCxnSpPr>
          <p:nvPr/>
        </p:nvCxnSpPr>
        <p:spPr>
          <a:xfrm rot="16200000">
            <a:off x="6739943" y="4161203"/>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cxnSpLocks/>
          </p:cNvCxnSpPr>
          <p:nvPr/>
        </p:nvCxnSpPr>
        <p:spPr>
          <a:xfrm rot="5400000" flipV="1">
            <a:off x="2119561" y="3286483"/>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cxnSpLocks/>
          </p:cNvCxnSpPr>
          <p:nvPr/>
        </p:nvCxnSpPr>
        <p:spPr>
          <a:xfrm rot="5400000" flipV="1">
            <a:off x="4405565" y="3315459"/>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cxnSpLocks/>
          </p:cNvCxnSpPr>
          <p:nvPr/>
        </p:nvCxnSpPr>
        <p:spPr>
          <a:xfrm rot="5400000" flipV="1">
            <a:off x="6725435" y="3320347"/>
            <a:ext cx="27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3137516" y="3180345"/>
            <a:ext cx="507999" cy="931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y</a:t>
            </a:r>
            <a:r>
              <a:rPr lang="en-US" altLang="zh-TW" sz="2800" baseline="30000" dirty="0"/>
              <a:t>1</a:t>
            </a:r>
            <a:endParaRPr lang="zh-TW" altLang="en-US" sz="2800" baseline="30000" dirty="0"/>
          </a:p>
        </p:txBody>
      </p:sp>
      <p:sp>
        <p:nvSpPr>
          <p:cNvPr id="126" name="矩形 125"/>
          <p:cNvSpPr/>
          <p:nvPr/>
        </p:nvSpPr>
        <p:spPr>
          <a:xfrm>
            <a:off x="5416250" y="3206548"/>
            <a:ext cx="507999" cy="931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y</a:t>
            </a:r>
            <a:r>
              <a:rPr lang="en-US" altLang="zh-TW" sz="2800" baseline="30000" dirty="0"/>
              <a:t>2</a:t>
            </a:r>
            <a:endParaRPr lang="zh-TW" altLang="en-US" sz="2800" baseline="30000" dirty="0"/>
          </a:p>
        </p:txBody>
      </p:sp>
      <p:sp>
        <p:nvSpPr>
          <p:cNvPr id="127" name="矩形 126"/>
          <p:cNvSpPr/>
          <p:nvPr/>
        </p:nvSpPr>
        <p:spPr>
          <a:xfrm>
            <a:off x="7721612" y="3206548"/>
            <a:ext cx="507999" cy="931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y</a:t>
            </a:r>
            <a:r>
              <a:rPr lang="en-US" altLang="zh-TW" sz="2800" baseline="30000" dirty="0"/>
              <a:t>3</a:t>
            </a:r>
            <a:endParaRPr lang="zh-TW" altLang="en-US" sz="2800" baseline="30000" dirty="0"/>
          </a:p>
        </p:txBody>
      </p:sp>
      <p:cxnSp>
        <p:nvCxnSpPr>
          <p:cNvPr id="128" name="直線單箭頭接點 127"/>
          <p:cNvCxnSpPr>
            <a:cxnSpLocks/>
          </p:cNvCxnSpPr>
          <p:nvPr/>
        </p:nvCxnSpPr>
        <p:spPr>
          <a:xfrm>
            <a:off x="2726270" y="365581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cxnSpLocks/>
          </p:cNvCxnSpPr>
          <p:nvPr/>
        </p:nvCxnSpPr>
        <p:spPr>
          <a:xfrm>
            <a:off x="5012274" y="368479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cxnSpLocks/>
          </p:cNvCxnSpPr>
          <p:nvPr/>
        </p:nvCxnSpPr>
        <p:spPr>
          <a:xfrm>
            <a:off x="7332144" y="3689678"/>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矩形 85"/>
              <p:cNvSpPr/>
              <p:nvPr/>
            </p:nvSpPr>
            <p:spPr>
              <a:xfrm>
                <a:off x="4080941" y="98806"/>
                <a:ext cx="21902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h</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𝑎</m:t>
                      </m:r>
                      <m:r>
                        <a:rPr lang="en-US" altLang="zh-TW"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1</m:t>
                          </m:r>
                        </m:sub>
                      </m:sSub>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h</m:t>
                          </m:r>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86" name="矩形 85"/>
              <p:cNvSpPr>
                <a:spLocks noRot="1" noChangeAspect="1" noMove="1" noResize="1" noEditPoints="1" noAdjustHandles="1" noChangeArrowheads="1" noChangeShapeType="1" noTextEdit="1"/>
              </p:cNvSpPr>
              <p:nvPr/>
            </p:nvSpPr>
            <p:spPr>
              <a:xfrm>
                <a:off x="4080941" y="98806"/>
                <a:ext cx="2190215" cy="461665"/>
              </a:xfrm>
              <a:prstGeom prst="rect">
                <a:avLst/>
              </a:prstGeom>
              <a:blipFill>
                <a:blip r:embed="rId3"/>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矩形 89"/>
              <p:cNvSpPr/>
              <p:nvPr/>
            </p:nvSpPr>
            <p:spPr>
              <a:xfrm>
                <a:off x="6300786" y="10945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𝑐</m:t>
                      </m:r>
                      <m:r>
                        <a:rPr lang="en-US" altLang="zh-TW"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2</m:t>
                          </m:r>
                        </m:sub>
                      </m:sSub>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𝑏</m:t>
                          </m:r>
                          <m:r>
                            <a:rPr lang="en-US" altLang="zh-TW" sz="2400" i="1">
                              <a:latin typeface="Cambria Math" panose="02040503050406030204" pitchFamily="18" charset="0"/>
                            </a:rPr>
                            <m:t>,</m:t>
                          </m:r>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90" name="矩形 89"/>
              <p:cNvSpPr>
                <a:spLocks noRot="1" noChangeAspect="1" noMove="1" noResize="1" noEditPoints="1" noAdjustHandles="1" noChangeArrowheads="1" noChangeShapeType="1" noTextEdit="1"/>
              </p:cNvSpPr>
              <p:nvPr/>
            </p:nvSpPr>
            <p:spPr>
              <a:xfrm>
                <a:off x="6300786" y="109451"/>
                <a:ext cx="2171685" cy="461665"/>
              </a:xfrm>
              <a:prstGeom prst="rect">
                <a:avLst/>
              </a:prstGeom>
              <a:blipFill>
                <a:blip r:embed="rId4"/>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85081" y="3461052"/>
                <a:ext cx="1794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𝑦</m:t>
                      </m:r>
                      <m:r>
                        <a:rPr lang="en-US" altLang="zh-TW"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3</m:t>
                          </m:r>
                        </m:sub>
                      </m:sSub>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𝑎</m:t>
                          </m:r>
                          <m:r>
                            <a:rPr lang="en-US" altLang="zh-TW" sz="2400" i="1">
                              <a:latin typeface="Cambria Math" panose="02040503050406030204" pitchFamily="18" charset="0"/>
                            </a:rPr>
                            <m:t>,</m:t>
                          </m:r>
                          <m:r>
                            <a:rPr lang="en-US" altLang="zh-TW" sz="2400" b="0" i="1" smtClean="0">
                              <a:latin typeface="Cambria Math" panose="02040503050406030204" pitchFamily="18" charset="0"/>
                            </a:rPr>
                            <m:t>𝑐</m:t>
                          </m:r>
                        </m:e>
                      </m:d>
                    </m:oMath>
                  </m:oMathPara>
                </a14:m>
                <a:endParaRPr lang="zh-TW" altLang="en-US" sz="2400" dirty="0"/>
              </a:p>
            </p:txBody>
          </p:sp>
        </mc:Choice>
        <mc:Fallback xmlns="">
          <p:sp>
            <p:nvSpPr>
              <p:cNvPr id="97" name="矩形 96"/>
              <p:cNvSpPr>
                <a:spLocks noRot="1" noChangeAspect="1" noMove="1" noResize="1" noEditPoints="1" noAdjustHandles="1" noChangeArrowheads="1" noChangeShapeType="1" noTextEdit="1"/>
              </p:cNvSpPr>
              <p:nvPr/>
            </p:nvSpPr>
            <p:spPr>
              <a:xfrm>
                <a:off x="85081" y="3461052"/>
                <a:ext cx="1794081" cy="461665"/>
              </a:xfrm>
              <a:prstGeom prst="rect">
                <a:avLst/>
              </a:prstGeom>
              <a:blipFill>
                <a:blip r:embed="rId5"/>
                <a:stretch>
                  <a:fillRect b="-18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7370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2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2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70" grpId="0" animBg="1"/>
      <p:bldP spid="71" grpId="0" animBg="1"/>
      <p:bldP spid="72" grpId="0" animBg="1"/>
      <p:bldP spid="73" grpId="0" animBg="1"/>
      <p:bldP spid="78" grpId="0" animBg="1"/>
      <p:bldP spid="79" grpId="0" animBg="1"/>
      <p:bldP spid="80" grpId="0" animBg="1"/>
      <p:bldP spid="81" grpId="0" animBg="1"/>
      <p:bldP spid="87" grpId="0" animBg="1"/>
      <p:bldP spid="88" grpId="0" animBg="1"/>
      <p:bldP spid="89" grpId="0" animBg="1"/>
      <p:bldP spid="95" grpId="0" animBg="1"/>
      <p:bldP spid="96" grpId="0" animBg="1"/>
      <p:bldP spid="102" grpId="0" animBg="1"/>
      <p:bldP spid="103"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25" grpId="0" animBg="1"/>
      <p:bldP spid="126" grpId="0" animBg="1"/>
      <p:bldP spid="127" grpId="0" animBg="1"/>
      <p:bldP spid="86" grpId="0"/>
      <p:bldP spid="90" grpId="0"/>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Pyramidal RNN</a:t>
            </a:r>
            <a:endParaRPr lang="zh-TW" altLang="en-US" dirty="0"/>
          </a:p>
        </p:txBody>
      </p:sp>
      <p:sp>
        <p:nvSpPr>
          <p:cNvPr id="3" name="內容版面配置區 2"/>
          <p:cNvSpPr>
            <a:spLocks noGrp="1"/>
          </p:cNvSpPr>
          <p:nvPr>
            <p:ph idx="1"/>
          </p:nvPr>
        </p:nvSpPr>
        <p:spPr/>
        <p:txBody>
          <a:bodyPr>
            <a:normAutofit/>
          </a:bodyPr>
          <a:lstStyle/>
          <a:p>
            <a:r>
              <a:rPr lang="en-US" altLang="zh-TW" sz="2400" dirty="0"/>
              <a:t>Reducing the number of time steps</a:t>
            </a:r>
            <a:endParaRPr lang="zh-TW" altLang="en-US" sz="2400" dirty="0"/>
          </a:p>
        </p:txBody>
      </p:sp>
      <p:pic>
        <p:nvPicPr>
          <p:cNvPr id="4" name="圖片 3"/>
          <p:cNvPicPr>
            <a:picLocks noChangeAspect="1"/>
          </p:cNvPicPr>
          <p:nvPr/>
        </p:nvPicPr>
        <p:blipFill>
          <a:blip r:embed="rId3"/>
          <a:stretch>
            <a:fillRect/>
          </a:stretch>
        </p:blipFill>
        <p:spPr>
          <a:xfrm>
            <a:off x="293128" y="2426268"/>
            <a:ext cx="8586774" cy="3055031"/>
          </a:xfrm>
          <a:prstGeom prst="rect">
            <a:avLst/>
          </a:prstGeom>
        </p:spPr>
      </p:pic>
      <p:sp>
        <p:nvSpPr>
          <p:cNvPr id="5" name="矩形 4"/>
          <p:cNvSpPr/>
          <p:nvPr/>
        </p:nvSpPr>
        <p:spPr>
          <a:xfrm>
            <a:off x="898178" y="5758776"/>
            <a:ext cx="7617172" cy="646331"/>
          </a:xfrm>
          <a:prstGeom prst="rect">
            <a:avLst/>
          </a:prstGeom>
        </p:spPr>
        <p:txBody>
          <a:bodyPr wrap="square">
            <a:spAutoFit/>
          </a:bodyPr>
          <a:lstStyle/>
          <a:p>
            <a:r>
              <a:rPr lang="en-US" altLang="zh-TW" dirty="0">
                <a:solidFill>
                  <a:srgbClr val="000000"/>
                </a:solidFill>
                <a:latin typeface="Times New Roman" panose="02020603050405020304" pitchFamily="18" charset="0"/>
              </a:rPr>
              <a:t>W. Chan, N. </a:t>
            </a:r>
            <a:r>
              <a:rPr lang="en-US" altLang="zh-TW" dirty="0" err="1">
                <a:solidFill>
                  <a:srgbClr val="000000"/>
                </a:solidFill>
                <a:latin typeface="Times New Roman" panose="02020603050405020304" pitchFamily="18" charset="0"/>
              </a:rPr>
              <a:t>Jaitly</a:t>
            </a:r>
            <a:r>
              <a:rPr lang="en-US" altLang="zh-TW" dirty="0">
                <a:solidFill>
                  <a:srgbClr val="000000"/>
                </a:solidFill>
                <a:latin typeface="Times New Roman" panose="02020603050405020304" pitchFamily="18" charset="0"/>
              </a:rPr>
              <a:t>, Q. Le and O. </a:t>
            </a:r>
            <a:r>
              <a:rPr lang="en-US" altLang="zh-TW" dirty="0" err="1">
                <a:solidFill>
                  <a:srgbClr val="000000"/>
                </a:solidFill>
                <a:latin typeface="Times New Roman" panose="02020603050405020304" pitchFamily="18" charset="0"/>
              </a:rPr>
              <a:t>Vinyals</a:t>
            </a:r>
            <a:r>
              <a:rPr lang="en-US" altLang="zh-TW" dirty="0">
                <a:solidFill>
                  <a:srgbClr val="000000"/>
                </a:solidFill>
                <a:latin typeface="Times New Roman" panose="02020603050405020304" pitchFamily="18" charset="0"/>
              </a:rPr>
              <a:t>, “Listen, attend and spell: A neural network for large vocabulary conversational speech recognition,”</a:t>
            </a:r>
            <a:r>
              <a:rPr lang="zh-TW" altLang="en-US" dirty="0">
                <a:solidFill>
                  <a:srgbClr val="000000"/>
                </a:solidFill>
                <a:latin typeface="Times New Roman" panose="02020603050405020304" pitchFamily="18" charset="0"/>
              </a:rPr>
              <a:t> </a:t>
            </a:r>
            <a:r>
              <a:rPr lang="en-US" altLang="zh-TW" dirty="0">
                <a:solidFill>
                  <a:srgbClr val="000000"/>
                </a:solidFill>
                <a:latin typeface="Times New Roman" panose="02020603050405020304" pitchFamily="18" charset="0"/>
              </a:rPr>
              <a:t>ICASSP, 2016</a:t>
            </a:r>
            <a:endParaRPr lang="zh-TW" altLang="en-US" dirty="0"/>
          </a:p>
        </p:txBody>
      </p:sp>
    </p:spTree>
    <p:extLst>
      <p:ext uri="{BB962C8B-B14F-4D97-AF65-F5344CB8AC3E}">
        <p14:creationId xmlns:p14="http://schemas.microsoft.com/office/powerpoint/2010/main" val="413261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95069186"/>
              </p:ext>
            </p:extLst>
          </p:nvPr>
        </p:nvGraphicFramePr>
        <p:xfrm>
          <a:off x="628650" y="179121"/>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sp>
        <p:nvSpPr>
          <p:cNvPr id="6" name="矩形 5"/>
          <p:cNvSpPr/>
          <p:nvPr/>
        </p:nvSpPr>
        <p:spPr>
          <a:xfrm>
            <a:off x="628650" y="3219867"/>
            <a:ext cx="7886700" cy="830997"/>
          </a:xfrm>
          <a:prstGeom prst="rect">
            <a:avLst/>
          </a:prstGeom>
        </p:spPr>
        <p:txBody>
          <a:bodyPr wrap="square">
            <a:spAutoFit/>
          </a:bodyPr>
          <a:lstStyle/>
          <a:p>
            <a:r>
              <a:rPr lang="en-US" altLang="zh-TW" sz="2400" dirty="0"/>
              <a:t>Step 1. A neural network is a function composed of simple functions (neurons) </a:t>
            </a:r>
            <a:endParaRPr lang="zh-TW" altLang="en-US" sz="2400" dirty="0"/>
          </a:p>
        </p:txBody>
      </p:sp>
      <p:sp>
        <p:nvSpPr>
          <p:cNvPr id="8" name="矩形 7"/>
          <p:cNvSpPr/>
          <p:nvPr/>
        </p:nvSpPr>
        <p:spPr>
          <a:xfrm>
            <a:off x="1099102" y="4123570"/>
            <a:ext cx="7416248" cy="830997"/>
          </a:xfrm>
          <a:prstGeom prst="rect">
            <a:avLst/>
          </a:prstGeom>
        </p:spPr>
        <p:txBody>
          <a:bodyPr wrap="square">
            <a:spAutoFit/>
          </a:bodyPr>
          <a:lstStyle/>
          <a:p>
            <a:pPr marL="342900" indent="-342900">
              <a:buFont typeface="Wingdings" panose="05000000000000000000" pitchFamily="2" charset="2"/>
              <a:buChar char="Ø"/>
            </a:pPr>
            <a:r>
              <a:rPr lang="en-US" altLang="zh-TW" sz="2400" dirty="0"/>
              <a:t>Usually we design the network structure, and let machine find parameters from data</a:t>
            </a:r>
            <a:endParaRPr lang="zh-TW" altLang="en-US" sz="2400" dirty="0"/>
          </a:p>
        </p:txBody>
      </p:sp>
      <p:sp>
        <p:nvSpPr>
          <p:cNvPr id="10" name="矩形 9"/>
          <p:cNvSpPr/>
          <p:nvPr/>
        </p:nvSpPr>
        <p:spPr>
          <a:xfrm>
            <a:off x="628650" y="5002788"/>
            <a:ext cx="8149590" cy="461665"/>
          </a:xfrm>
          <a:prstGeom prst="rect">
            <a:avLst/>
          </a:prstGeom>
        </p:spPr>
        <p:txBody>
          <a:bodyPr wrap="square">
            <a:spAutoFit/>
          </a:bodyPr>
          <a:lstStyle/>
          <a:p>
            <a:r>
              <a:rPr lang="en-US" altLang="zh-TW" sz="2400" dirty="0"/>
              <a:t>Step 2. Cost function evaluates how good a set of parameters is</a:t>
            </a:r>
            <a:endParaRPr lang="zh-TW" altLang="en-US" sz="2400" dirty="0"/>
          </a:p>
        </p:txBody>
      </p:sp>
      <p:sp>
        <p:nvSpPr>
          <p:cNvPr id="11" name="矩形 10"/>
          <p:cNvSpPr/>
          <p:nvPr/>
        </p:nvSpPr>
        <p:spPr>
          <a:xfrm>
            <a:off x="628650" y="6145272"/>
            <a:ext cx="7886700" cy="461665"/>
          </a:xfrm>
          <a:prstGeom prst="rect">
            <a:avLst/>
          </a:prstGeom>
        </p:spPr>
        <p:txBody>
          <a:bodyPr wrap="square">
            <a:spAutoFit/>
          </a:bodyPr>
          <a:lstStyle/>
          <a:p>
            <a:r>
              <a:rPr lang="en-US" altLang="zh-TW" sz="2400" dirty="0"/>
              <a:t>Step 3. Find the best function set (e.g. gradient descent)</a:t>
            </a:r>
            <a:endParaRPr lang="zh-TW" altLang="en-US" sz="2400" dirty="0"/>
          </a:p>
        </p:txBody>
      </p:sp>
      <p:sp>
        <p:nvSpPr>
          <p:cNvPr id="12" name="矩形 11"/>
          <p:cNvSpPr/>
          <p:nvPr/>
        </p:nvSpPr>
        <p:spPr>
          <a:xfrm>
            <a:off x="1099102" y="5574030"/>
            <a:ext cx="7416248" cy="461665"/>
          </a:xfrm>
          <a:prstGeom prst="rect">
            <a:avLst/>
          </a:prstGeom>
        </p:spPr>
        <p:txBody>
          <a:bodyPr wrap="square">
            <a:spAutoFit/>
          </a:bodyPr>
          <a:lstStyle/>
          <a:p>
            <a:pPr marL="342900" indent="-342900">
              <a:buFont typeface="Wingdings" panose="05000000000000000000" pitchFamily="2" charset="2"/>
              <a:buChar char="Ø"/>
            </a:pPr>
            <a:r>
              <a:rPr lang="en-US" altLang="zh-TW" sz="2400" dirty="0"/>
              <a:t>We design the cost function based on the task </a:t>
            </a:r>
            <a:endParaRPr lang="zh-TW" altLang="en-US" sz="2400" dirty="0"/>
          </a:p>
        </p:txBody>
      </p:sp>
      <p:sp>
        <p:nvSpPr>
          <p:cNvPr id="9" name="矩形 8"/>
          <p:cNvSpPr/>
          <p:nvPr/>
        </p:nvSpPr>
        <p:spPr>
          <a:xfrm>
            <a:off x="628650" y="1712710"/>
            <a:ext cx="2088046" cy="126902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5876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Naïve RNN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7886700" cy="4351338"/>
              </a:xfrm>
            </p:spPr>
            <p:txBody>
              <a:bodyPr/>
              <a:lstStyle/>
              <a:p>
                <a:r>
                  <a:rPr lang="en-US" altLang="zh-TW" dirty="0"/>
                  <a:t>Given function f: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h</m:t>
                        </m:r>
                      </m:e>
                      <m:sup>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h</m:t>
                        </m:r>
                        <m:r>
                          <a:rPr lang="en-US" altLang="zh-TW" i="1">
                            <a:latin typeface="Cambria Math" panose="02040503050406030204" pitchFamily="18" charset="0"/>
                          </a:rPr>
                          <m:t>,</m:t>
                        </m:r>
                        <m:r>
                          <a:rPr lang="en-US" altLang="zh-TW" i="1">
                            <a:latin typeface="Cambria Math" panose="02040503050406030204" pitchFamily="18" charset="0"/>
                          </a:rPr>
                          <m:t>𝑥</m:t>
                        </m:r>
                      </m:e>
                    </m: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391" t="-2241"/>
                </a:stretch>
              </a:blipFill>
            </p:spPr>
            <p:txBody>
              <a:bodyPr/>
              <a:lstStyle/>
              <a:p>
                <a:r>
                  <a:rPr lang="zh-TW" altLang="en-US">
                    <a:noFill/>
                  </a:rPr>
                  <a:t> </a:t>
                </a:r>
              </a:p>
            </p:txBody>
          </p:sp>
        </mc:Fallback>
      </mc:AlternateContent>
      <p:grpSp>
        <p:nvGrpSpPr>
          <p:cNvPr id="22" name="群組 21"/>
          <p:cNvGrpSpPr/>
          <p:nvPr/>
        </p:nvGrpSpPr>
        <p:grpSpPr>
          <a:xfrm>
            <a:off x="396039" y="2930917"/>
            <a:ext cx="2827866" cy="2673220"/>
            <a:chOff x="5883124" y="170421"/>
            <a:chExt cx="2827866" cy="2673220"/>
          </a:xfrm>
        </p:grpSpPr>
        <p:sp>
          <p:nvSpPr>
            <p:cNvPr id="4" name="矩形 3"/>
            <p:cNvSpPr/>
            <p:nvPr/>
          </p:nvSpPr>
          <p:spPr>
            <a:xfrm>
              <a:off x="6848322" y="1055850"/>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f</a:t>
              </a:r>
              <a:endParaRPr lang="zh-TW" altLang="en-US" sz="2800" dirty="0"/>
            </a:p>
          </p:txBody>
        </p:sp>
        <p:sp>
          <p:nvSpPr>
            <p:cNvPr id="5" name="矩形 4"/>
            <p:cNvSpPr/>
            <p:nvPr/>
          </p:nvSpPr>
          <p:spPr>
            <a:xfrm>
              <a:off x="5883124" y="1055849"/>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endParaRPr lang="zh-TW" altLang="en-US" sz="2800" baseline="30000" dirty="0"/>
            </a:p>
          </p:txBody>
        </p:sp>
        <p:sp>
          <p:nvSpPr>
            <p:cNvPr id="6" name="矩形 5"/>
            <p:cNvSpPr/>
            <p:nvPr/>
          </p:nvSpPr>
          <p:spPr>
            <a:xfrm>
              <a:off x="8202991" y="1078997"/>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a:t>
              </a:r>
              <a:endParaRPr lang="zh-TW" altLang="en-US" sz="2800" baseline="30000" dirty="0"/>
            </a:p>
          </p:txBody>
        </p:sp>
        <p:sp>
          <p:nvSpPr>
            <p:cNvPr id="7" name="矩形 6"/>
            <p:cNvSpPr/>
            <p:nvPr/>
          </p:nvSpPr>
          <p:spPr>
            <a:xfrm>
              <a:off x="6848322" y="170421"/>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endParaRPr lang="zh-TW" altLang="en-US" sz="2800" baseline="30000" dirty="0"/>
            </a:p>
          </p:txBody>
        </p:sp>
        <p:sp>
          <p:nvSpPr>
            <p:cNvPr id="8" name="矩形 7"/>
            <p:cNvSpPr/>
            <p:nvPr/>
          </p:nvSpPr>
          <p:spPr>
            <a:xfrm>
              <a:off x="6848322" y="2377974"/>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endParaRPr lang="zh-TW" altLang="en-US" sz="2800" baseline="30000" dirty="0"/>
            </a:p>
          </p:txBody>
        </p:sp>
        <p:cxnSp>
          <p:nvCxnSpPr>
            <p:cNvPr id="9" name="直線單箭頭接點 8"/>
            <p:cNvCxnSpPr>
              <a:cxnSpLocks/>
            </p:cNvCxnSpPr>
            <p:nvPr/>
          </p:nvCxnSpPr>
          <p:spPr>
            <a:xfrm>
              <a:off x="6441921" y="1527731"/>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cxnSpLocks/>
            </p:cNvCxnSpPr>
            <p:nvPr/>
          </p:nvCxnSpPr>
          <p:spPr>
            <a:xfrm>
              <a:off x="7813523" y="154466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cxnSpLocks/>
            </p:cNvCxnSpPr>
            <p:nvPr/>
          </p:nvCxnSpPr>
          <p:spPr>
            <a:xfrm rot="16200000">
              <a:off x="7136187" y="847755"/>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cxnSpLocks/>
            </p:cNvCxnSpPr>
            <p:nvPr/>
          </p:nvCxnSpPr>
          <p:spPr>
            <a:xfrm rot="16200000">
              <a:off x="7136187" y="218191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文字方塊 22"/>
          <p:cNvSpPr txBox="1"/>
          <p:nvPr/>
        </p:nvSpPr>
        <p:spPr>
          <a:xfrm>
            <a:off x="7213600" y="6311899"/>
            <a:ext cx="1930400" cy="369332"/>
          </a:xfrm>
          <a:prstGeom prst="rect">
            <a:avLst/>
          </a:prstGeom>
          <a:noFill/>
        </p:spPr>
        <p:txBody>
          <a:bodyPr wrap="square" rtlCol="0">
            <a:spAutoFit/>
          </a:bodyPr>
          <a:lstStyle/>
          <a:p>
            <a:r>
              <a:rPr lang="en-US" altLang="zh-TW" dirty="0"/>
              <a:t>Ignore bias here</a:t>
            </a:r>
            <a:endParaRPr lang="zh-TW" altLang="en-US" dirty="0"/>
          </a:p>
        </p:txBody>
      </p:sp>
      <p:sp>
        <p:nvSpPr>
          <p:cNvPr id="24" name="矩形 23"/>
          <p:cNvSpPr/>
          <p:nvPr/>
        </p:nvSpPr>
        <p:spPr>
          <a:xfrm>
            <a:off x="3646746" y="2946358"/>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a:t>
            </a:r>
            <a:endParaRPr lang="zh-TW" altLang="en-US" sz="2800" baseline="30000" dirty="0"/>
          </a:p>
        </p:txBody>
      </p:sp>
      <p:sp>
        <p:nvSpPr>
          <p:cNvPr id="25" name="矩形 24"/>
          <p:cNvSpPr/>
          <p:nvPr/>
        </p:nvSpPr>
        <p:spPr>
          <a:xfrm>
            <a:off x="3646746" y="4537922"/>
            <a:ext cx="507999" cy="931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y</a:t>
            </a:r>
            <a:endParaRPr lang="zh-TW" altLang="en-US" sz="2800" baseline="30000" dirty="0"/>
          </a:p>
        </p:txBody>
      </p:sp>
      <p:sp>
        <p:nvSpPr>
          <p:cNvPr id="26" name="矩形 25"/>
          <p:cNvSpPr/>
          <p:nvPr/>
        </p:nvSpPr>
        <p:spPr>
          <a:xfrm>
            <a:off x="5158264" y="4517316"/>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W</a:t>
            </a:r>
            <a:r>
              <a:rPr lang="en-US" altLang="zh-TW" sz="2800" baseline="30000" dirty="0"/>
              <a:t>o</a:t>
            </a:r>
            <a:endParaRPr lang="zh-TW" altLang="en-US" sz="2800" baseline="30000" dirty="0"/>
          </a:p>
        </p:txBody>
      </p:sp>
      <p:sp>
        <p:nvSpPr>
          <p:cNvPr id="27" name="矩形 26"/>
          <p:cNvSpPr/>
          <p:nvPr/>
        </p:nvSpPr>
        <p:spPr>
          <a:xfrm>
            <a:off x="5186374" y="2962204"/>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t>W</a:t>
            </a:r>
            <a:r>
              <a:rPr lang="en-US" altLang="zh-TW" sz="2800" baseline="30000" dirty="0" err="1"/>
              <a:t>h</a:t>
            </a:r>
            <a:endParaRPr lang="zh-TW" altLang="en-US" sz="2800" baseline="30000" dirty="0"/>
          </a:p>
        </p:txBody>
      </p:sp>
      <p:sp>
        <p:nvSpPr>
          <p:cNvPr id="29" name="矩形 28"/>
          <p:cNvSpPr/>
          <p:nvPr/>
        </p:nvSpPr>
        <p:spPr>
          <a:xfrm>
            <a:off x="6242001" y="4517315"/>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r>
              <a:rPr lang="en-US" altLang="zh-TW" sz="2800" baseline="30000" dirty="0"/>
              <a:t>'</a:t>
            </a:r>
            <a:endParaRPr lang="zh-TW" altLang="en-US" sz="2800" baseline="30000" dirty="0"/>
          </a:p>
        </p:txBody>
      </p:sp>
      <mc:AlternateContent xmlns:mc="http://schemas.openxmlformats.org/markup-compatibility/2006" xmlns:a14="http://schemas.microsoft.com/office/drawing/2010/main">
        <mc:Choice Requires="a14">
          <p:sp>
            <p:nvSpPr>
              <p:cNvPr id="30" name="文字方塊 29"/>
              <p:cNvSpPr txBox="1"/>
              <p:nvPr/>
            </p:nvSpPr>
            <p:spPr>
              <a:xfrm>
                <a:off x="4262498" y="4767436"/>
                <a:ext cx="27726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262498" y="4767436"/>
                <a:ext cx="2772617" cy="430887"/>
              </a:xfrm>
              <a:prstGeom prst="rect">
                <a:avLst/>
              </a:prstGeom>
              <a:blipFill>
                <a:blip r:embed="rId3"/>
                <a:stretch>
                  <a:fillRect/>
                </a:stretch>
              </a:blipFill>
            </p:spPr>
            <p:txBody>
              <a:bodyPr/>
              <a:lstStyle/>
              <a:p>
                <a:r>
                  <a:rPr lang="zh-TW" altLang="en-US">
                    <a:noFill/>
                  </a:rPr>
                  <a:t> </a:t>
                </a:r>
              </a:p>
            </p:txBody>
          </p:sp>
        </mc:Fallback>
      </mc:AlternateContent>
      <p:sp>
        <p:nvSpPr>
          <p:cNvPr id="31" name="文字方塊 30"/>
          <p:cNvSpPr txBox="1"/>
          <p:nvPr/>
        </p:nvSpPr>
        <p:spPr>
          <a:xfrm>
            <a:off x="4262498" y="5551934"/>
            <a:ext cx="1259110" cy="461665"/>
          </a:xfrm>
          <a:prstGeom prst="rect">
            <a:avLst/>
          </a:prstGeom>
          <a:noFill/>
        </p:spPr>
        <p:txBody>
          <a:bodyPr wrap="square" rtlCol="0">
            <a:spAutoFit/>
          </a:bodyPr>
          <a:lstStyle/>
          <a:p>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4269954" y="3237628"/>
                <a:ext cx="47362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4269954" y="3237628"/>
                <a:ext cx="4736297" cy="430887"/>
              </a:xfrm>
              <a:prstGeom prst="rect">
                <a:avLst/>
              </a:prstGeom>
              <a:blipFill>
                <a:blip r:embed="rId4"/>
                <a:stretch>
                  <a:fillRect/>
                </a:stretch>
              </a:blipFill>
            </p:spPr>
            <p:txBody>
              <a:bodyPr/>
              <a:lstStyle/>
              <a:p>
                <a:r>
                  <a:rPr lang="zh-TW" altLang="en-US">
                    <a:noFill/>
                  </a:rPr>
                  <a:t> </a:t>
                </a:r>
              </a:p>
            </p:txBody>
          </p:sp>
        </mc:Fallback>
      </mc:AlternateContent>
      <p:sp>
        <p:nvSpPr>
          <p:cNvPr id="34" name="矩形 33"/>
          <p:cNvSpPr/>
          <p:nvPr/>
        </p:nvSpPr>
        <p:spPr>
          <a:xfrm>
            <a:off x="6234465" y="2970472"/>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h</a:t>
            </a:r>
            <a:endParaRPr lang="zh-TW" altLang="en-US" sz="2800" baseline="30000" dirty="0"/>
          </a:p>
        </p:txBody>
      </p:sp>
      <p:grpSp>
        <p:nvGrpSpPr>
          <p:cNvPr id="37" name="群組 36"/>
          <p:cNvGrpSpPr/>
          <p:nvPr/>
        </p:nvGrpSpPr>
        <p:grpSpPr>
          <a:xfrm>
            <a:off x="7149695" y="2962204"/>
            <a:ext cx="1527172" cy="931334"/>
            <a:chOff x="6392338" y="600501"/>
            <a:chExt cx="1527172" cy="931334"/>
          </a:xfrm>
        </p:grpSpPr>
        <p:sp>
          <p:nvSpPr>
            <p:cNvPr id="28" name="矩形 27"/>
            <p:cNvSpPr/>
            <p:nvPr/>
          </p:nvSpPr>
          <p:spPr>
            <a:xfrm>
              <a:off x="6392338" y="600502"/>
              <a:ext cx="931333"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W</a:t>
              </a:r>
              <a:r>
                <a:rPr lang="en-US" altLang="zh-TW" sz="2800" baseline="30000" dirty="0"/>
                <a:t>i</a:t>
              </a:r>
              <a:endParaRPr lang="zh-TW" altLang="en-US" sz="2800" baseline="30000" dirty="0"/>
            </a:p>
          </p:txBody>
        </p:sp>
        <p:sp>
          <p:nvSpPr>
            <p:cNvPr id="35" name="矩形 34"/>
            <p:cNvSpPr/>
            <p:nvPr/>
          </p:nvSpPr>
          <p:spPr>
            <a:xfrm>
              <a:off x="7411511" y="600501"/>
              <a:ext cx="507999" cy="931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x</a:t>
              </a:r>
              <a:endParaRPr lang="zh-TW" altLang="en-US" sz="2800" baseline="30000" dirty="0"/>
            </a:p>
          </p:txBody>
        </p:sp>
      </p:grpSp>
      <mc:AlternateContent xmlns:mc="http://schemas.openxmlformats.org/markup-compatibility/2006" xmlns:a14="http://schemas.microsoft.com/office/drawing/2010/main">
        <mc:Choice Requires="a14">
          <p:sp>
            <p:nvSpPr>
              <p:cNvPr id="36" name="文字方塊 35"/>
              <p:cNvSpPr txBox="1"/>
              <p:nvPr/>
            </p:nvSpPr>
            <p:spPr>
              <a:xfrm>
                <a:off x="6754864" y="3196580"/>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6754864" y="3196580"/>
                <a:ext cx="349455" cy="430887"/>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8892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9" grpId="0" animBg="1"/>
      <p:bldP spid="30" grpId="0"/>
      <p:bldP spid="31" grpId="0"/>
      <p:bldP spid="32" grpId="0"/>
      <p:bldP spid="34" grpId="0" animBg="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LSTM</a:t>
            </a:r>
            <a:endParaRPr lang="zh-TW" altLang="en-US" dirty="0"/>
          </a:p>
        </p:txBody>
      </p:sp>
      <p:sp>
        <p:nvSpPr>
          <p:cNvPr id="31" name="文字方塊 30"/>
          <p:cNvSpPr txBox="1"/>
          <p:nvPr/>
        </p:nvSpPr>
        <p:spPr>
          <a:xfrm>
            <a:off x="585373" y="4917142"/>
            <a:ext cx="2618053" cy="523220"/>
          </a:xfrm>
          <a:prstGeom prst="rect">
            <a:avLst/>
          </a:prstGeom>
          <a:noFill/>
        </p:spPr>
        <p:txBody>
          <a:bodyPr wrap="square" rtlCol="0">
            <a:spAutoFit/>
          </a:bodyPr>
          <a:lstStyle/>
          <a:p>
            <a:r>
              <a:rPr lang="en-US" altLang="zh-TW" sz="2800" dirty="0"/>
              <a:t>c change slowly</a:t>
            </a:r>
            <a:endParaRPr lang="zh-TW" altLang="en-US" sz="2800" dirty="0"/>
          </a:p>
        </p:txBody>
      </p:sp>
      <p:sp>
        <p:nvSpPr>
          <p:cNvPr id="32" name="文字方塊 31"/>
          <p:cNvSpPr txBox="1"/>
          <p:nvPr/>
        </p:nvSpPr>
        <p:spPr>
          <a:xfrm>
            <a:off x="616502" y="5848999"/>
            <a:ext cx="2618053" cy="523220"/>
          </a:xfrm>
          <a:prstGeom prst="rect">
            <a:avLst/>
          </a:prstGeom>
          <a:noFill/>
        </p:spPr>
        <p:txBody>
          <a:bodyPr wrap="square" rtlCol="0">
            <a:spAutoFit/>
          </a:bodyPr>
          <a:lstStyle/>
          <a:p>
            <a:r>
              <a:rPr lang="en-US" altLang="zh-TW" sz="2800" dirty="0"/>
              <a:t>h change faster</a:t>
            </a:r>
            <a:endParaRPr lang="zh-TW" altLang="en-US" sz="2800" dirty="0"/>
          </a:p>
        </p:txBody>
      </p:sp>
      <p:sp>
        <p:nvSpPr>
          <p:cNvPr id="33" name="文字方塊 32"/>
          <p:cNvSpPr txBox="1"/>
          <p:nvPr/>
        </p:nvSpPr>
        <p:spPr>
          <a:xfrm>
            <a:off x="3909303" y="4942898"/>
            <a:ext cx="4491368" cy="523220"/>
          </a:xfrm>
          <a:prstGeom prst="rect">
            <a:avLst/>
          </a:prstGeom>
          <a:noFill/>
        </p:spPr>
        <p:txBody>
          <a:bodyPr wrap="square" rtlCol="0">
            <a:spAutoFit/>
          </a:bodyPr>
          <a:lstStyle/>
          <a:p>
            <a:r>
              <a:rPr lang="en-US" altLang="zh-TW" sz="2800" dirty="0" err="1"/>
              <a:t>c</a:t>
            </a:r>
            <a:r>
              <a:rPr lang="en-US" altLang="zh-TW" sz="2800" baseline="30000" dirty="0" err="1"/>
              <a:t>t</a:t>
            </a:r>
            <a:r>
              <a:rPr lang="en-US" altLang="zh-TW" sz="2800" dirty="0"/>
              <a:t> is c</a:t>
            </a:r>
            <a:r>
              <a:rPr lang="en-US" altLang="zh-TW" sz="2800" baseline="30000" dirty="0"/>
              <a:t>t-1</a:t>
            </a:r>
            <a:r>
              <a:rPr lang="en-US" altLang="zh-TW" sz="2800" dirty="0"/>
              <a:t> added by something</a:t>
            </a:r>
            <a:endParaRPr lang="zh-TW" altLang="en-US" sz="2800" dirty="0"/>
          </a:p>
        </p:txBody>
      </p:sp>
      <p:sp>
        <p:nvSpPr>
          <p:cNvPr id="34" name="文字方塊 33"/>
          <p:cNvSpPr txBox="1"/>
          <p:nvPr/>
        </p:nvSpPr>
        <p:spPr>
          <a:xfrm>
            <a:off x="3909302" y="5848999"/>
            <a:ext cx="4986921" cy="523220"/>
          </a:xfrm>
          <a:prstGeom prst="rect">
            <a:avLst/>
          </a:prstGeom>
          <a:noFill/>
        </p:spPr>
        <p:txBody>
          <a:bodyPr wrap="square" rtlCol="0">
            <a:spAutoFit/>
          </a:bodyPr>
          <a:lstStyle/>
          <a:p>
            <a:r>
              <a:rPr lang="en-US" altLang="zh-TW" sz="2800" dirty="0" err="1"/>
              <a:t>h</a:t>
            </a:r>
            <a:r>
              <a:rPr lang="en-US" altLang="zh-TW" sz="2800" baseline="30000" dirty="0" err="1"/>
              <a:t>t</a:t>
            </a:r>
            <a:r>
              <a:rPr lang="en-US" altLang="zh-TW" sz="2800" dirty="0"/>
              <a:t> and h</a:t>
            </a:r>
            <a:r>
              <a:rPr lang="en-US" altLang="zh-TW" sz="2800" baseline="30000" dirty="0"/>
              <a:t>t-1</a:t>
            </a:r>
            <a:r>
              <a:rPr lang="en-US" altLang="zh-TW" sz="2800" dirty="0"/>
              <a:t> can be very different</a:t>
            </a:r>
            <a:endParaRPr lang="zh-TW" altLang="en-US" sz="2800" dirty="0"/>
          </a:p>
        </p:txBody>
      </p:sp>
      <p:sp>
        <p:nvSpPr>
          <p:cNvPr id="35" name="箭號: 向右 34"/>
          <p:cNvSpPr/>
          <p:nvPr/>
        </p:nvSpPr>
        <p:spPr>
          <a:xfrm>
            <a:off x="3153793" y="5022831"/>
            <a:ext cx="660234" cy="3922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箭號: 向右 35"/>
          <p:cNvSpPr/>
          <p:nvPr/>
        </p:nvSpPr>
        <p:spPr>
          <a:xfrm>
            <a:off x="3153793" y="5932016"/>
            <a:ext cx="660234" cy="3922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矩形 36"/>
          <p:cNvSpPr/>
          <p:nvPr/>
        </p:nvSpPr>
        <p:spPr>
          <a:xfrm>
            <a:off x="1187252" y="2544484"/>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800" baseline="30000" dirty="0"/>
          </a:p>
        </p:txBody>
      </p:sp>
      <p:sp>
        <p:nvSpPr>
          <p:cNvPr id="38" name="矩形 37"/>
          <p:cNvSpPr/>
          <p:nvPr/>
        </p:nvSpPr>
        <p:spPr>
          <a:xfrm>
            <a:off x="2165927" y="2526225"/>
            <a:ext cx="1106546" cy="9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Naive</a:t>
            </a:r>
            <a:endParaRPr lang="zh-TW" altLang="en-US" sz="2800" dirty="0"/>
          </a:p>
        </p:txBody>
      </p:sp>
      <p:sp>
        <p:nvSpPr>
          <p:cNvPr id="39" name="矩形 38"/>
          <p:cNvSpPr/>
          <p:nvPr/>
        </p:nvSpPr>
        <p:spPr>
          <a:xfrm>
            <a:off x="3695808" y="2549372"/>
            <a:ext cx="507999" cy="931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err="1"/>
              <a:t>h</a:t>
            </a:r>
            <a:r>
              <a:rPr lang="en-US" altLang="zh-TW" sz="2800" baseline="30000" dirty="0" err="1"/>
              <a:t>t</a:t>
            </a:r>
            <a:endParaRPr lang="zh-TW" altLang="en-US" sz="2800" baseline="30000" dirty="0"/>
          </a:p>
        </p:txBody>
      </p:sp>
      <p:sp>
        <p:nvSpPr>
          <p:cNvPr id="40" name="矩形 39"/>
          <p:cNvSpPr/>
          <p:nvPr/>
        </p:nvSpPr>
        <p:spPr>
          <a:xfrm>
            <a:off x="2253011" y="1654782"/>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err="1"/>
              <a:t>y</a:t>
            </a:r>
            <a:r>
              <a:rPr lang="en-US" altLang="zh-TW" sz="2800" baseline="30000" dirty="0" err="1"/>
              <a:t>t</a:t>
            </a:r>
            <a:endParaRPr lang="zh-TW" altLang="en-US" sz="2800" baseline="30000" dirty="0"/>
          </a:p>
        </p:txBody>
      </p:sp>
      <p:sp>
        <p:nvSpPr>
          <p:cNvPr id="41" name="矩形 40"/>
          <p:cNvSpPr/>
          <p:nvPr/>
        </p:nvSpPr>
        <p:spPr>
          <a:xfrm>
            <a:off x="2267525" y="3833778"/>
            <a:ext cx="931333" cy="465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err="1"/>
              <a:t>x</a:t>
            </a:r>
            <a:r>
              <a:rPr lang="en-US" altLang="zh-TW" sz="2800" baseline="30000" dirty="0" err="1"/>
              <a:t>t</a:t>
            </a:r>
            <a:endParaRPr lang="zh-TW" altLang="en-US" sz="2800" baseline="30000" dirty="0"/>
          </a:p>
        </p:txBody>
      </p:sp>
      <p:cxnSp>
        <p:nvCxnSpPr>
          <p:cNvPr id="42" name="直線單箭頭接點 41"/>
          <p:cNvCxnSpPr>
            <a:cxnSpLocks/>
          </p:cNvCxnSpPr>
          <p:nvPr/>
        </p:nvCxnSpPr>
        <p:spPr>
          <a:xfrm>
            <a:off x="1746052" y="299810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cxnSpLocks/>
          </p:cNvCxnSpPr>
          <p:nvPr/>
        </p:nvCxnSpPr>
        <p:spPr>
          <a:xfrm>
            <a:off x="3306340" y="301503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cxnSpLocks/>
          </p:cNvCxnSpPr>
          <p:nvPr/>
        </p:nvCxnSpPr>
        <p:spPr>
          <a:xfrm rot="16200000">
            <a:off x="2540876" y="233211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cxnSpLocks/>
          </p:cNvCxnSpPr>
          <p:nvPr/>
        </p:nvCxnSpPr>
        <p:spPr>
          <a:xfrm rot="16200000">
            <a:off x="2555390" y="3637720"/>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129828" y="2779317"/>
            <a:ext cx="646203"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15" name="矩形 14"/>
          <p:cNvSpPr/>
          <p:nvPr/>
        </p:nvSpPr>
        <p:spPr>
          <a:xfrm>
            <a:off x="5796271" y="1498077"/>
            <a:ext cx="1134533" cy="199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LSTM</a:t>
            </a:r>
            <a:endParaRPr lang="zh-TW" altLang="en-US" sz="2800" dirty="0"/>
          </a:p>
        </p:txBody>
      </p:sp>
      <p:sp>
        <p:nvSpPr>
          <p:cNvPr id="16" name="矩形 15"/>
          <p:cNvSpPr/>
          <p:nvPr/>
        </p:nvSpPr>
        <p:spPr>
          <a:xfrm>
            <a:off x="4876913" y="1498077"/>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baseline="30000" dirty="0"/>
          </a:p>
        </p:txBody>
      </p:sp>
      <p:sp>
        <p:nvSpPr>
          <p:cNvPr id="18" name="矩形 17"/>
          <p:cNvSpPr/>
          <p:nvPr/>
        </p:nvSpPr>
        <p:spPr>
          <a:xfrm>
            <a:off x="5883355" y="600372"/>
            <a:ext cx="931333" cy="465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err="1"/>
              <a:t>y</a:t>
            </a:r>
            <a:r>
              <a:rPr lang="en-US" altLang="zh-TW" sz="2800" baseline="30000" dirty="0" err="1"/>
              <a:t>t</a:t>
            </a:r>
            <a:endParaRPr lang="zh-TW" altLang="en-US" sz="2800" baseline="30000" dirty="0"/>
          </a:p>
        </p:txBody>
      </p:sp>
      <p:sp>
        <p:nvSpPr>
          <p:cNvPr id="19" name="矩形 18"/>
          <p:cNvSpPr/>
          <p:nvPr/>
        </p:nvSpPr>
        <p:spPr>
          <a:xfrm>
            <a:off x="5920164" y="3943552"/>
            <a:ext cx="931333" cy="465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800" dirty="0" err="1">
                <a:solidFill>
                  <a:schemeClr val="tx1"/>
                </a:solidFill>
              </a:rPr>
              <a:t>x</a:t>
            </a:r>
            <a:r>
              <a:rPr lang="en-US" altLang="zh-TW" sz="2800" baseline="30000" dirty="0" err="1">
                <a:solidFill>
                  <a:schemeClr val="tx1"/>
                </a:solidFill>
              </a:rPr>
              <a:t>t</a:t>
            </a:r>
            <a:endParaRPr lang="zh-TW" altLang="en-US" sz="2800" baseline="30000" dirty="0">
              <a:solidFill>
                <a:schemeClr val="tx1"/>
              </a:solidFill>
            </a:endParaRPr>
          </a:p>
        </p:txBody>
      </p:sp>
      <p:cxnSp>
        <p:nvCxnSpPr>
          <p:cNvPr id="20" name="直線單箭頭接點 19"/>
          <p:cNvCxnSpPr>
            <a:cxnSpLocks/>
          </p:cNvCxnSpPr>
          <p:nvPr/>
        </p:nvCxnSpPr>
        <p:spPr>
          <a:xfrm>
            <a:off x="5384912" y="199586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cxnSpLocks/>
          </p:cNvCxnSpPr>
          <p:nvPr/>
        </p:nvCxnSpPr>
        <p:spPr>
          <a:xfrm rot="16200000">
            <a:off x="6171220" y="1277706"/>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rot="16200000">
            <a:off x="6208029" y="37474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885376" y="2564346"/>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2800" baseline="30000" dirty="0"/>
          </a:p>
        </p:txBody>
      </p:sp>
      <p:cxnSp>
        <p:nvCxnSpPr>
          <p:cNvPr id="25" name="直線單箭頭接點 24"/>
          <p:cNvCxnSpPr>
            <a:cxnSpLocks/>
          </p:cNvCxnSpPr>
          <p:nvPr/>
        </p:nvCxnSpPr>
        <p:spPr>
          <a:xfrm>
            <a:off x="5393375" y="30872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p:cNvCxnSpPr>
          <p:nvPr/>
        </p:nvCxnSpPr>
        <p:spPr>
          <a:xfrm>
            <a:off x="6922341" y="1995869"/>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cxnSpLocks/>
          </p:cNvCxnSpPr>
          <p:nvPr/>
        </p:nvCxnSpPr>
        <p:spPr>
          <a:xfrm>
            <a:off x="6930804" y="3087294"/>
            <a:ext cx="3894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342215" y="1522935"/>
            <a:ext cx="507999" cy="93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err="1"/>
              <a:t>c</a:t>
            </a:r>
            <a:r>
              <a:rPr lang="en-US" altLang="zh-TW" sz="2800" baseline="30000" dirty="0" err="1"/>
              <a:t>t</a:t>
            </a:r>
            <a:endParaRPr lang="zh-TW" altLang="en-US" sz="2800" baseline="30000" dirty="0"/>
          </a:p>
        </p:txBody>
      </p:sp>
      <p:sp>
        <p:nvSpPr>
          <p:cNvPr id="29" name="矩形 28"/>
          <p:cNvSpPr/>
          <p:nvPr/>
        </p:nvSpPr>
        <p:spPr>
          <a:xfrm>
            <a:off x="7350678" y="2589204"/>
            <a:ext cx="507999" cy="931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t>h</a:t>
            </a:r>
            <a:r>
              <a:rPr lang="en-US" altLang="zh-TW" sz="2800" baseline="30000" dirty="0" err="1"/>
              <a:t>t</a:t>
            </a:r>
            <a:endParaRPr lang="zh-TW" altLang="en-US" sz="2800" baseline="30000" dirty="0"/>
          </a:p>
        </p:txBody>
      </p:sp>
      <p:sp>
        <p:nvSpPr>
          <p:cNvPr id="48" name="矩形 47"/>
          <p:cNvSpPr/>
          <p:nvPr/>
        </p:nvSpPr>
        <p:spPr>
          <a:xfrm>
            <a:off x="4852296" y="2793260"/>
            <a:ext cx="646203" cy="523220"/>
          </a:xfrm>
          <a:prstGeom prst="rect">
            <a:avLst/>
          </a:prstGeom>
        </p:spPr>
        <p:txBody>
          <a:bodyPr wrap="none">
            <a:spAutoFit/>
          </a:bodyPr>
          <a:lstStyle/>
          <a:p>
            <a:pPr algn="ctr"/>
            <a:r>
              <a:rPr lang="en-US" altLang="zh-TW" sz="2800" dirty="0">
                <a:solidFill>
                  <a:schemeClr val="bg1"/>
                </a:solidFill>
              </a:rPr>
              <a:t>h</a:t>
            </a:r>
            <a:r>
              <a:rPr lang="en-US" altLang="zh-TW" sz="2800" baseline="30000" dirty="0">
                <a:solidFill>
                  <a:schemeClr val="bg1"/>
                </a:solidFill>
              </a:rPr>
              <a:t>t-1</a:t>
            </a:r>
            <a:endParaRPr lang="zh-TW" altLang="en-US" sz="2800" baseline="30000" dirty="0">
              <a:solidFill>
                <a:schemeClr val="bg1"/>
              </a:solidFill>
            </a:endParaRPr>
          </a:p>
        </p:txBody>
      </p:sp>
      <p:sp>
        <p:nvSpPr>
          <p:cNvPr id="49" name="矩形 48"/>
          <p:cNvSpPr/>
          <p:nvPr/>
        </p:nvSpPr>
        <p:spPr>
          <a:xfrm>
            <a:off x="4833041" y="1726991"/>
            <a:ext cx="612668" cy="523220"/>
          </a:xfrm>
          <a:prstGeom prst="rect">
            <a:avLst/>
          </a:prstGeom>
        </p:spPr>
        <p:txBody>
          <a:bodyPr wrap="none">
            <a:spAutoFit/>
          </a:bodyPr>
          <a:lstStyle/>
          <a:p>
            <a:pPr algn="ctr"/>
            <a:r>
              <a:rPr lang="en-US" altLang="zh-TW" sz="2800" dirty="0"/>
              <a:t>c</a:t>
            </a:r>
            <a:r>
              <a:rPr lang="en-US" altLang="zh-TW" sz="2800" baseline="30000" dirty="0"/>
              <a:t>t-1</a:t>
            </a:r>
            <a:endParaRPr lang="zh-TW" altLang="en-US" sz="2800" baseline="30000" dirty="0"/>
          </a:p>
        </p:txBody>
      </p:sp>
    </p:spTree>
    <p:extLst>
      <p:ext uri="{BB962C8B-B14F-4D97-AF65-F5344CB8AC3E}">
        <p14:creationId xmlns:p14="http://schemas.microsoft.com/office/powerpoint/2010/main" val="1897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animBg="1"/>
      <p:bldP spid="36" grpId="0" animBg="1"/>
      <p:bldP spid="15" grpId="0" animBg="1"/>
      <p:bldP spid="16" grpId="0" animBg="1"/>
      <p:bldP spid="18" grpId="0" animBg="1"/>
      <p:bldP spid="19" grpId="0" animBg="1"/>
      <p:bldP spid="24" grpId="0" animBg="1"/>
      <p:bldP spid="28" grpId="0" animBg="1"/>
      <p:bldP spid="29" grpId="0" animBg="1"/>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群組 164"/>
          <p:cNvGrpSpPr/>
          <p:nvPr/>
        </p:nvGrpSpPr>
        <p:grpSpPr>
          <a:xfrm>
            <a:off x="2445508" y="5831799"/>
            <a:ext cx="907572" cy="461665"/>
            <a:chOff x="4765592" y="6396335"/>
            <a:chExt cx="907572" cy="461665"/>
          </a:xfrm>
        </p:grpSpPr>
        <p:sp>
          <p:nvSpPr>
            <p:cNvPr id="42" name="矩形 41"/>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3" name="文字方塊 42"/>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45" name="矩形 44"/>
          <p:cNvSpPr/>
          <p:nvPr/>
        </p:nvSpPr>
        <p:spPr>
          <a:xfrm>
            <a:off x="2525353" y="4424492"/>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46" name="矩形 45"/>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50" name="矩形 49"/>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51" name="矩形 50"/>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163"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64"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6"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7"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20" name="群組 219"/>
          <p:cNvGrpSpPr/>
          <p:nvPr/>
        </p:nvGrpSpPr>
        <p:grpSpPr>
          <a:xfrm>
            <a:off x="1649799" y="5822100"/>
            <a:ext cx="907572" cy="461665"/>
            <a:chOff x="4765592" y="6396335"/>
            <a:chExt cx="907572" cy="461665"/>
          </a:xfrm>
        </p:grpSpPr>
        <p:sp>
          <p:nvSpPr>
            <p:cNvPr id="221" name="矩形 220"/>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22" name="文字方塊 221"/>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114" name="群組 113"/>
          <p:cNvGrpSpPr/>
          <p:nvPr/>
        </p:nvGrpSpPr>
        <p:grpSpPr>
          <a:xfrm>
            <a:off x="-164959" y="2117509"/>
            <a:ext cx="907572" cy="461665"/>
            <a:chOff x="4775004" y="6396335"/>
            <a:chExt cx="907572" cy="461665"/>
          </a:xfrm>
        </p:grpSpPr>
        <p:sp>
          <p:nvSpPr>
            <p:cNvPr id="115" name="矩形 11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6" name="文字方塊 11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64" name="矩形 63"/>
          <p:cNvSpPr/>
          <p:nvPr/>
        </p:nvSpPr>
        <p:spPr>
          <a:xfrm>
            <a:off x="5138037" y="849870"/>
            <a:ext cx="389050" cy="6358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grpSp>
        <p:nvGrpSpPr>
          <p:cNvPr id="4" name="群組 3"/>
          <p:cNvGrpSpPr/>
          <p:nvPr/>
        </p:nvGrpSpPr>
        <p:grpSpPr>
          <a:xfrm>
            <a:off x="8028814" y="576602"/>
            <a:ext cx="907572" cy="1270403"/>
            <a:chOff x="7012720" y="4534918"/>
            <a:chExt cx="907572" cy="1270403"/>
          </a:xfrm>
        </p:grpSpPr>
        <p:sp>
          <p:nvSpPr>
            <p:cNvPr id="70" name="矩形 69"/>
            <p:cNvSpPr/>
            <p:nvPr/>
          </p:nvSpPr>
          <p:spPr>
            <a:xfrm>
              <a:off x="7224945" y="5166135"/>
              <a:ext cx="432322" cy="63918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66" name="矩形 65"/>
            <p:cNvSpPr/>
            <p:nvPr/>
          </p:nvSpPr>
          <p:spPr>
            <a:xfrm>
              <a:off x="7224945" y="4534918"/>
              <a:ext cx="432322" cy="6312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7" name="文字方塊 66"/>
            <p:cNvSpPr txBox="1"/>
            <p:nvPr/>
          </p:nvSpPr>
          <p:spPr>
            <a:xfrm>
              <a:off x="7192823" y="4652619"/>
              <a:ext cx="547366"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68" name="文字方塊 67"/>
            <p:cNvSpPr txBox="1"/>
            <p:nvPr/>
          </p:nvSpPr>
          <p:spPr>
            <a:xfrm>
              <a:off x="7012720" y="525489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72" name="矩形 71"/>
          <p:cNvSpPr/>
          <p:nvPr/>
        </p:nvSpPr>
        <p:spPr>
          <a:xfrm>
            <a:off x="6955203" y="849870"/>
            <a:ext cx="1217986" cy="6782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W</a:t>
            </a:r>
            <a:endParaRPr lang="zh-TW" altLang="en-US" sz="2400" dirty="0"/>
          </a:p>
        </p:txBody>
      </p:sp>
      <mc:AlternateContent xmlns:mc="http://schemas.openxmlformats.org/markup-compatibility/2006" xmlns:a14="http://schemas.microsoft.com/office/drawing/2010/main">
        <mc:Choice Requires="a14">
          <p:sp>
            <p:nvSpPr>
              <p:cNvPr id="73" name="文字方塊 72"/>
              <p:cNvSpPr txBox="1"/>
              <p:nvPr/>
            </p:nvSpPr>
            <p:spPr>
              <a:xfrm>
                <a:off x="5548692" y="978599"/>
                <a:ext cx="33855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𝑡𝑎𝑛h</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5548692" y="978599"/>
                <a:ext cx="3385542" cy="430887"/>
              </a:xfrm>
              <a:prstGeom prst="rect">
                <a:avLst/>
              </a:prstGeom>
              <a:blipFill>
                <a:blip r:embed="rId8"/>
                <a:stretch>
                  <a:fillRect/>
                </a:stretch>
              </a:blipFill>
            </p:spPr>
            <p:txBody>
              <a:bodyPr/>
              <a:lstStyle/>
              <a:p>
                <a:r>
                  <a:rPr lang="zh-TW" altLang="en-US">
                    <a:noFill/>
                  </a:rPr>
                  <a:t> </a:t>
                </a:r>
              </a:p>
            </p:txBody>
          </p:sp>
        </mc:Fallback>
      </mc:AlternateContent>
      <p:sp>
        <p:nvSpPr>
          <p:cNvPr id="74" name="矩形 73"/>
          <p:cNvSpPr/>
          <p:nvPr/>
        </p:nvSpPr>
        <p:spPr>
          <a:xfrm>
            <a:off x="5138037" y="229419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75" name="群組 74"/>
          <p:cNvGrpSpPr/>
          <p:nvPr/>
        </p:nvGrpSpPr>
        <p:grpSpPr>
          <a:xfrm>
            <a:off x="7492285" y="2012665"/>
            <a:ext cx="907572" cy="1270403"/>
            <a:chOff x="7012720" y="4534918"/>
            <a:chExt cx="907572" cy="1270403"/>
          </a:xfrm>
        </p:grpSpPr>
        <p:sp>
          <p:nvSpPr>
            <p:cNvPr id="76" name="矩形 75"/>
            <p:cNvSpPr/>
            <p:nvPr/>
          </p:nvSpPr>
          <p:spPr>
            <a:xfrm>
              <a:off x="7224945" y="5166135"/>
              <a:ext cx="432322" cy="63918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77" name="矩形 76"/>
            <p:cNvSpPr/>
            <p:nvPr/>
          </p:nvSpPr>
          <p:spPr>
            <a:xfrm>
              <a:off x="7224945" y="4534918"/>
              <a:ext cx="432322" cy="6312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8" name="文字方塊 77"/>
            <p:cNvSpPr txBox="1"/>
            <p:nvPr/>
          </p:nvSpPr>
          <p:spPr>
            <a:xfrm>
              <a:off x="7192823" y="4652619"/>
              <a:ext cx="547366"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79" name="文字方塊 78"/>
            <p:cNvSpPr txBox="1"/>
            <p:nvPr/>
          </p:nvSpPr>
          <p:spPr>
            <a:xfrm>
              <a:off x="7012720" y="525489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80" name="矩形 79"/>
          <p:cNvSpPr/>
          <p:nvPr/>
        </p:nvSpPr>
        <p:spPr>
          <a:xfrm>
            <a:off x="6418674" y="2285933"/>
            <a:ext cx="1217986" cy="67820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W</a:t>
            </a:r>
            <a:r>
              <a:rPr lang="en-US" altLang="zh-TW" sz="2400" baseline="30000" dirty="0"/>
              <a:t>i</a:t>
            </a:r>
            <a:endParaRPr lang="zh-TW" altLang="en-US" sz="2400" baseline="30000" dirty="0"/>
          </a:p>
        </p:txBody>
      </p:sp>
      <mc:AlternateContent xmlns:mc="http://schemas.openxmlformats.org/markup-compatibility/2006" xmlns:a14="http://schemas.microsoft.com/office/drawing/2010/main">
        <mc:Choice Requires="a14">
          <p:sp>
            <p:nvSpPr>
              <p:cNvPr id="81" name="文字方塊 80"/>
              <p:cNvSpPr txBox="1"/>
              <p:nvPr/>
            </p:nvSpPr>
            <p:spPr>
              <a:xfrm>
                <a:off x="5548692" y="2422925"/>
                <a:ext cx="28511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548692" y="2422925"/>
                <a:ext cx="2851165" cy="430887"/>
              </a:xfrm>
              <a:prstGeom prst="rect">
                <a:avLst/>
              </a:prstGeom>
              <a:blipFill>
                <a:blip r:embed="rId9"/>
                <a:stretch>
                  <a:fillRect/>
                </a:stretch>
              </a:blipFill>
            </p:spPr>
            <p:txBody>
              <a:bodyPr/>
              <a:lstStyle/>
              <a:p>
                <a:r>
                  <a:rPr lang="zh-TW" altLang="en-US">
                    <a:noFill/>
                  </a:rPr>
                  <a:t> </a:t>
                </a:r>
              </a:p>
            </p:txBody>
          </p:sp>
        </mc:Fallback>
      </mc:AlternateContent>
      <p:sp>
        <p:nvSpPr>
          <p:cNvPr id="84" name="矩形 83"/>
          <p:cNvSpPr/>
          <p:nvPr/>
        </p:nvSpPr>
        <p:spPr>
          <a:xfrm>
            <a:off x="5138037" y="3762028"/>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grpSp>
        <p:nvGrpSpPr>
          <p:cNvPr id="85" name="群組 84"/>
          <p:cNvGrpSpPr/>
          <p:nvPr/>
        </p:nvGrpSpPr>
        <p:grpSpPr>
          <a:xfrm>
            <a:off x="7492285" y="3480497"/>
            <a:ext cx="907572" cy="1270403"/>
            <a:chOff x="7012720" y="4534918"/>
            <a:chExt cx="907572" cy="1270403"/>
          </a:xfrm>
        </p:grpSpPr>
        <p:sp>
          <p:nvSpPr>
            <p:cNvPr id="86" name="矩形 85"/>
            <p:cNvSpPr/>
            <p:nvPr/>
          </p:nvSpPr>
          <p:spPr>
            <a:xfrm>
              <a:off x="7224945" y="5166135"/>
              <a:ext cx="432322" cy="63918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87" name="矩形 86"/>
            <p:cNvSpPr/>
            <p:nvPr/>
          </p:nvSpPr>
          <p:spPr>
            <a:xfrm>
              <a:off x="7224945" y="4534918"/>
              <a:ext cx="432322" cy="6312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88" name="文字方塊 87"/>
            <p:cNvSpPr txBox="1"/>
            <p:nvPr/>
          </p:nvSpPr>
          <p:spPr>
            <a:xfrm>
              <a:off x="7192823" y="4652619"/>
              <a:ext cx="547366"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89" name="文字方塊 88"/>
            <p:cNvSpPr txBox="1"/>
            <p:nvPr/>
          </p:nvSpPr>
          <p:spPr>
            <a:xfrm>
              <a:off x="7012720" y="525489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90" name="矩形 89"/>
          <p:cNvSpPr/>
          <p:nvPr/>
        </p:nvSpPr>
        <p:spPr>
          <a:xfrm>
            <a:off x="6418674" y="3753765"/>
            <a:ext cx="1217986" cy="67820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2400" dirty="0" err="1"/>
              <a:t>W</a:t>
            </a:r>
            <a:r>
              <a:rPr lang="en-US" altLang="zh-TW" sz="2400" baseline="30000" dirty="0" err="1"/>
              <a:t>f</a:t>
            </a:r>
            <a:endParaRPr lang="zh-TW" altLang="en-US" sz="2400" baseline="30000" dirty="0"/>
          </a:p>
        </p:txBody>
      </p:sp>
      <mc:AlternateContent xmlns:mc="http://schemas.openxmlformats.org/markup-compatibility/2006" xmlns:a14="http://schemas.microsoft.com/office/drawing/2010/main">
        <mc:Choice Requires="a14">
          <p:sp>
            <p:nvSpPr>
              <p:cNvPr id="91" name="文字方塊 90"/>
              <p:cNvSpPr txBox="1"/>
              <p:nvPr/>
            </p:nvSpPr>
            <p:spPr>
              <a:xfrm>
                <a:off x="5548692" y="3890757"/>
                <a:ext cx="28511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5548692" y="3890757"/>
                <a:ext cx="2851165" cy="430887"/>
              </a:xfrm>
              <a:prstGeom prst="rect">
                <a:avLst/>
              </a:prstGeom>
              <a:blipFill>
                <a:blip r:embed="rId10"/>
                <a:stretch>
                  <a:fillRect/>
                </a:stretch>
              </a:blipFill>
            </p:spPr>
            <p:txBody>
              <a:bodyPr/>
              <a:lstStyle/>
              <a:p>
                <a:r>
                  <a:rPr lang="zh-TW" altLang="en-US">
                    <a:noFill/>
                  </a:rPr>
                  <a:t> </a:t>
                </a:r>
              </a:p>
            </p:txBody>
          </p:sp>
        </mc:Fallback>
      </mc:AlternateContent>
      <p:sp>
        <p:nvSpPr>
          <p:cNvPr id="92" name="矩形 91"/>
          <p:cNvSpPr/>
          <p:nvPr/>
        </p:nvSpPr>
        <p:spPr>
          <a:xfrm>
            <a:off x="5138036" y="5306109"/>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93" name="群組 92"/>
          <p:cNvGrpSpPr/>
          <p:nvPr/>
        </p:nvGrpSpPr>
        <p:grpSpPr>
          <a:xfrm>
            <a:off x="7492285" y="5024578"/>
            <a:ext cx="907572" cy="1270403"/>
            <a:chOff x="7012720" y="4534918"/>
            <a:chExt cx="907572" cy="1270403"/>
          </a:xfrm>
        </p:grpSpPr>
        <p:sp>
          <p:nvSpPr>
            <p:cNvPr id="94" name="矩形 93"/>
            <p:cNvSpPr/>
            <p:nvPr/>
          </p:nvSpPr>
          <p:spPr>
            <a:xfrm>
              <a:off x="7224945" y="5166135"/>
              <a:ext cx="432322" cy="63918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95" name="矩形 94"/>
            <p:cNvSpPr/>
            <p:nvPr/>
          </p:nvSpPr>
          <p:spPr>
            <a:xfrm>
              <a:off x="7224945" y="4534918"/>
              <a:ext cx="432322" cy="6312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6" name="文字方塊 95"/>
            <p:cNvSpPr txBox="1"/>
            <p:nvPr/>
          </p:nvSpPr>
          <p:spPr>
            <a:xfrm>
              <a:off x="7192823" y="4652619"/>
              <a:ext cx="547366"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97" name="文字方塊 96"/>
            <p:cNvSpPr txBox="1"/>
            <p:nvPr/>
          </p:nvSpPr>
          <p:spPr>
            <a:xfrm>
              <a:off x="7012720" y="525489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98" name="矩形 97"/>
          <p:cNvSpPr/>
          <p:nvPr/>
        </p:nvSpPr>
        <p:spPr>
          <a:xfrm>
            <a:off x="6418674" y="5297846"/>
            <a:ext cx="1217986" cy="67820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400" dirty="0"/>
              <a:t>W</a:t>
            </a:r>
            <a:r>
              <a:rPr lang="en-US" altLang="zh-TW" sz="2400" baseline="30000" dirty="0"/>
              <a:t>o</a:t>
            </a:r>
            <a:endParaRPr lang="zh-TW" altLang="en-US" sz="2400" baseline="30000" dirty="0"/>
          </a:p>
        </p:txBody>
      </p:sp>
      <mc:AlternateContent xmlns:mc="http://schemas.openxmlformats.org/markup-compatibility/2006" xmlns:a14="http://schemas.microsoft.com/office/drawing/2010/main">
        <mc:Choice Requires="a14">
          <p:sp>
            <p:nvSpPr>
              <p:cNvPr id="99" name="文字方塊 98"/>
              <p:cNvSpPr txBox="1"/>
              <p:nvPr/>
            </p:nvSpPr>
            <p:spPr>
              <a:xfrm>
                <a:off x="5548692" y="5434838"/>
                <a:ext cx="28511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5548692" y="5434838"/>
                <a:ext cx="2851165" cy="430887"/>
              </a:xfrm>
              <a:prstGeom prst="rect">
                <a:avLst/>
              </a:prstGeom>
              <a:blipFill>
                <a:blip r:embed="rId11"/>
                <a:stretch>
                  <a:fillRect/>
                </a:stretch>
              </a:blipFill>
            </p:spPr>
            <p:txBody>
              <a:bodyPr/>
              <a:lstStyle/>
              <a:p>
                <a:r>
                  <a:rPr lang="zh-TW" altLang="en-US">
                    <a:noFill/>
                  </a:rPr>
                  <a:t> </a:t>
                </a:r>
              </a:p>
            </p:txBody>
          </p:sp>
        </mc:Fallback>
      </mc:AlternateContent>
      <p:pic>
        <p:nvPicPr>
          <p:cNvPr id="2" name="圖片 1"/>
          <p:cNvPicPr>
            <a:picLocks noChangeAspect="1"/>
          </p:cNvPicPr>
          <p:nvPr/>
        </p:nvPicPr>
        <p:blipFill>
          <a:blip r:embed="rId12"/>
          <a:stretch>
            <a:fillRect/>
          </a:stretch>
        </p:blipFill>
        <p:spPr>
          <a:xfrm>
            <a:off x="945182" y="216031"/>
            <a:ext cx="1661549" cy="2147474"/>
          </a:xfrm>
          <a:prstGeom prst="rect">
            <a:avLst/>
          </a:prstGeom>
        </p:spPr>
      </p:pic>
    </p:spTree>
    <p:extLst>
      <p:ext uri="{BB962C8B-B14F-4D97-AF65-F5344CB8AC3E}">
        <p14:creationId xmlns:p14="http://schemas.microsoft.com/office/powerpoint/2010/main" val="202869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P spid="51" grpId="0" animBg="1"/>
      <p:bldP spid="163" grpId="0" animBg="1"/>
      <p:bldP spid="164" grpId="0" animBg="1"/>
      <p:bldP spid="166" grpId="0" animBg="1"/>
      <p:bldP spid="167" grpId="0" animBg="1"/>
      <p:bldP spid="64" grpId="0" animBg="1"/>
      <p:bldP spid="72" grpId="0" animBg="1"/>
      <p:bldP spid="73" grpId="0"/>
      <p:bldP spid="74" grpId="0" animBg="1"/>
      <p:bldP spid="80" grpId="0" animBg="1"/>
      <p:bldP spid="81" grpId="0"/>
      <p:bldP spid="84" grpId="0" animBg="1"/>
      <p:bldP spid="90" grpId="0" animBg="1"/>
      <p:bldP spid="91" grpId="0"/>
      <p:bldP spid="92" grpId="0" animBg="1"/>
      <p:bldP spid="98" grpId="0" animBg="1"/>
      <p:bldP spid="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群組 164"/>
          <p:cNvGrpSpPr/>
          <p:nvPr/>
        </p:nvGrpSpPr>
        <p:grpSpPr>
          <a:xfrm>
            <a:off x="2445508" y="5831799"/>
            <a:ext cx="907572" cy="461665"/>
            <a:chOff x="4765592" y="6396335"/>
            <a:chExt cx="907572" cy="461665"/>
          </a:xfrm>
        </p:grpSpPr>
        <p:sp>
          <p:nvSpPr>
            <p:cNvPr id="42" name="矩形 41"/>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3" name="文字方塊 42"/>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45" name="矩形 44"/>
          <p:cNvSpPr/>
          <p:nvPr/>
        </p:nvSpPr>
        <p:spPr>
          <a:xfrm>
            <a:off x="2525353" y="4424492"/>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46" name="矩形 45"/>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50" name="矩形 49"/>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51" name="矩形 50"/>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163"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64"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6"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7"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20" name="群組 219"/>
          <p:cNvGrpSpPr/>
          <p:nvPr/>
        </p:nvGrpSpPr>
        <p:grpSpPr>
          <a:xfrm>
            <a:off x="1649799" y="5822100"/>
            <a:ext cx="907572" cy="461665"/>
            <a:chOff x="4765592" y="6396335"/>
            <a:chExt cx="907572" cy="461665"/>
          </a:xfrm>
        </p:grpSpPr>
        <p:sp>
          <p:nvSpPr>
            <p:cNvPr id="221" name="矩形 220"/>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22" name="文字方塊 221"/>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114" name="群組 113"/>
          <p:cNvGrpSpPr/>
          <p:nvPr/>
        </p:nvGrpSpPr>
        <p:grpSpPr>
          <a:xfrm>
            <a:off x="-164959" y="2117509"/>
            <a:ext cx="907572" cy="461665"/>
            <a:chOff x="4775004" y="6396335"/>
            <a:chExt cx="907572" cy="461665"/>
          </a:xfrm>
        </p:grpSpPr>
        <p:sp>
          <p:nvSpPr>
            <p:cNvPr id="115" name="矩形 11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6" name="文字方塊 11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pic>
        <p:nvPicPr>
          <p:cNvPr id="2" name="圖片 1"/>
          <p:cNvPicPr>
            <a:picLocks noChangeAspect="1"/>
          </p:cNvPicPr>
          <p:nvPr/>
        </p:nvPicPr>
        <p:blipFill>
          <a:blip r:embed="rId3"/>
          <a:stretch>
            <a:fillRect/>
          </a:stretch>
        </p:blipFill>
        <p:spPr>
          <a:xfrm>
            <a:off x="945182" y="216031"/>
            <a:ext cx="1661549" cy="2147474"/>
          </a:xfrm>
          <a:prstGeom prst="rect">
            <a:avLst/>
          </a:prstGeom>
        </p:spPr>
      </p:pic>
      <p:cxnSp>
        <p:nvCxnSpPr>
          <p:cNvPr id="52" name="直線單箭頭接點 51"/>
          <p:cNvCxnSpPr>
            <a:cxnSpLocks/>
          </p:cNvCxnSpPr>
          <p:nvPr/>
        </p:nvCxnSpPr>
        <p:spPr>
          <a:xfrm>
            <a:off x="252436" y="6012915"/>
            <a:ext cx="13800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cxnSpLocks/>
          </p:cNvCxnSpPr>
          <p:nvPr/>
        </p:nvCxnSpPr>
        <p:spPr>
          <a:xfrm>
            <a:off x="269863" y="2579174"/>
            <a:ext cx="0" cy="343174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322629" y="3258349"/>
            <a:ext cx="1514287" cy="46166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“peephole”</a:t>
            </a:r>
            <a:endParaRPr lang="zh-TW" altLang="en-US" sz="2400" dirty="0"/>
          </a:p>
        </p:txBody>
      </p:sp>
      <p:sp>
        <p:nvSpPr>
          <p:cNvPr id="58" name="矩形 57"/>
          <p:cNvSpPr/>
          <p:nvPr/>
        </p:nvSpPr>
        <p:spPr>
          <a:xfrm>
            <a:off x="3258300" y="1444547"/>
            <a:ext cx="389050" cy="6358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65" name="矩形 64"/>
          <p:cNvSpPr/>
          <p:nvPr/>
        </p:nvSpPr>
        <p:spPr>
          <a:xfrm>
            <a:off x="5283984" y="1439304"/>
            <a:ext cx="2008427" cy="6782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W</a:t>
            </a:r>
            <a:endParaRPr lang="zh-TW" altLang="en-US" sz="2400" dirty="0"/>
          </a:p>
        </p:txBody>
      </p:sp>
      <mc:AlternateContent xmlns:mc="http://schemas.openxmlformats.org/markup-compatibility/2006" xmlns:a14="http://schemas.microsoft.com/office/drawing/2010/main">
        <mc:Choice Requires="a14">
          <p:sp>
            <p:nvSpPr>
              <p:cNvPr id="69" name="文字方塊 68"/>
              <p:cNvSpPr txBox="1"/>
              <p:nvPr/>
            </p:nvSpPr>
            <p:spPr>
              <a:xfrm>
                <a:off x="3852349" y="1510754"/>
                <a:ext cx="418689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𝑡𝑎𝑛h</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3852349" y="1510754"/>
                <a:ext cx="4186890" cy="430887"/>
              </a:xfrm>
              <a:prstGeom prst="rect">
                <a:avLst/>
              </a:prstGeom>
              <a:blipFill>
                <a:blip r:embed="rId4"/>
                <a:stretch>
                  <a:fillRect r="-1601"/>
                </a:stretch>
              </a:blipFill>
            </p:spPr>
            <p:txBody>
              <a:bodyPr/>
              <a:lstStyle/>
              <a:p>
                <a:r>
                  <a:rPr lang="zh-TW" altLang="en-US">
                    <a:noFill/>
                  </a:rPr>
                  <a:t> </a:t>
                </a:r>
              </a:p>
            </p:txBody>
          </p:sp>
        </mc:Fallback>
      </mc:AlternateContent>
      <p:grpSp>
        <p:nvGrpSpPr>
          <p:cNvPr id="7" name="群組 6"/>
          <p:cNvGrpSpPr/>
          <p:nvPr/>
        </p:nvGrpSpPr>
        <p:grpSpPr>
          <a:xfrm>
            <a:off x="7186187" y="771143"/>
            <a:ext cx="907572" cy="1948455"/>
            <a:chOff x="7186187" y="771143"/>
            <a:chExt cx="907572" cy="1948455"/>
          </a:xfrm>
        </p:grpSpPr>
        <p:grpSp>
          <p:nvGrpSpPr>
            <p:cNvPr id="59" name="群組 58"/>
            <p:cNvGrpSpPr/>
            <p:nvPr/>
          </p:nvGrpSpPr>
          <p:grpSpPr>
            <a:xfrm>
              <a:off x="7186187" y="771143"/>
              <a:ext cx="907572" cy="1270403"/>
              <a:chOff x="7012720" y="4534918"/>
              <a:chExt cx="907572" cy="1270403"/>
            </a:xfrm>
          </p:grpSpPr>
          <p:sp>
            <p:nvSpPr>
              <p:cNvPr id="60" name="矩形 59"/>
              <p:cNvSpPr/>
              <p:nvPr/>
            </p:nvSpPr>
            <p:spPr>
              <a:xfrm>
                <a:off x="7224945" y="5166135"/>
                <a:ext cx="432322" cy="63918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61" name="矩形 60"/>
              <p:cNvSpPr/>
              <p:nvPr/>
            </p:nvSpPr>
            <p:spPr>
              <a:xfrm>
                <a:off x="7224945" y="4534918"/>
                <a:ext cx="432322" cy="6312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2" name="文字方塊 61"/>
              <p:cNvSpPr txBox="1"/>
              <p:nvPr/>
            </p:nvSpPr>
            <p:spPr>
              <a:xfrm>
                <a:off x="7192823" y="4652619"/>
                <a:ext cx="547366"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63" name="文字方塊 62"/>
              <p:cNvSpPr txBox="1"/>
              <p:nvPr/>
            </p:nvSpPr>
            <p:spPr>
              <a:xfrm>
                <a:off x="7012720" y="525489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sp>
          <p:nvSpPr>
            <p:cNvPr id="71" name="矩形 70"/>
            <p:cNvSpPr/>
            <p:nvPr/>
          </p:nvSpPr>
          <p:spPr>
            <a:xfrm>
              <a:off x="7423812" y="2080412"/>
              <a:ext cx="406922" cy="6391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a:off x="7186187" y="215870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83" name="矩形 82"/>
          <p:cNvSpPr/>
          <p:nvPr/>
        </p:nvSpPr>
        <p:spPr>
          <a:xfrm>
            <a:off x="6619089" y="1441226"/>
            <a:ext cx="640754" cy="63918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0" name="文字方塊 99"/>
          <p:cNvSpPr txBox="1"/>
          <p:nvPr/>
        </p:nvSpPr>
        <p:spPr>
          <a:xfrm>
            <a:off x="6176721" y="2773715"/>
            <a:ext cx="1553625" cy="461665"/>
          </a:xfrm>
          <a:prstGeom prst="rect">
            <a:avLst/>
          </a:prstGeom>
          <a:noFill/>
        </p:spPr>
        <p:txBody>
          <a:bodyPr wrap="square" rtlCol="0">
            <a:spAutoFit/>
          </a:bodyPr>
          <a:lstStyle/>
          <a:p>
            <a:pPr algn="ctr"/>
            <a:r>
              <a:rPr lang="en-US" altLang="zh-TW" sz="2400" dirty="0"/>
              <a:t>diagonal</a:t>
            </a:r>
            <a:endParaRPr lang="zh-TW" altLang="en-US" sz="2400" dirty="0"/>
          </a:p>
        </p:txBody>
      </p:sp>
      <p:sp>
        <p:nvSpPr>
          <p:cNvPr id="101" name="箭號: 向下 100"/>
          <p:cNvSpPr/>
          <p:nvPr/>
        </p:nvSpPr>
        <p:spPr>
          <a:xfrm flipV="1">
            <a:off x="6658326" y="2158705"/>
            <a:ext cx="590413" cy="6558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8" name="群組 7"/>
          <p:cNvGrpSpPr/>
          <p:nvPr/>
        </p:nvGrpSpPr>
        <p:grpSpPr>
          <a:xfrm>
            <a:off x="3503908" y="3258349"/>
            <a:ext cx="5345626" cy="638040"/>
            <a:chOff x="3904578" y="3100699"/>
            <a:chExt cx="5345626" cy="638040"/>
          </a:xfrm>
        </p:grpSpPr>
        <p:grpSp>
          <p:nvGrpSpPr>
            <p:cNvPr id="102" name="群組 101"/>
            <p:cNvGrpSpPr/>
            <p:nvPr/>
          </p:nvGrpSpPr>
          <p:grpSpPr>
            <a:xfrm>
              <a:off x="3904578" y="3100699"/>
              <a:ext cx="1514214" cy="638040"/>
              <a:chOff x="6038727" y="5794241"/>
              <a:chExt cx="1514214" cy="638040"/>
            </a:xfrm>
          </p:grpSpPr>
          <p:sp>
            <p:nvSpPr>
              <p:cNvPr id="103" name="矩形 102"/>
              <p:cNvSpPr/>
              <p:nvPr/>
            </p:nvSpPr>
            <p:spPr>
              <a:xfrm>
                <a:off x="7163891" y="5794241"/>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104" name="矩形 103"/>
              <p:cNvSpPr/>
              <p:nvPr/>
            </p:nvSpPr>
            <p:spPr>
              <a:xfrm>
                <a:off x="6618195" y="579641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05" name="矩形 104"/>
              <p:cNvSpPr/>
              <p:nvPr/>
            </p:nvSpPr>
            <p:spPr>
              <a:xfrm>
                <a:off x="6038727" y="5796416"/>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sp>
          <p:nvSpPr>
            <p:cNvPr id="106" name="文字方塊 105"/>
            <p:cNvSpPr txBox="1"/>
            <p:nvPr/>
          </p:nvSpPr>
          <p:spPr>
            <a:xfrm>
              <a:off x="5068222" y="3214076"/>
              <a:ext cx="4181982" cy="461665"/>
            </a:xfrm>
            <a:prstGeom prst="rect">
              <a:avLst/>
            </a:prstGeom>
            <a:noFill/>
          </p:spPr>
          <p:txBody>
            <a:bodyPr wrap="square" rtlCol="0">
              <a:spAutoFit/>
            </a:bodyPr>
            <a:lstStyle/>
            <a:p>
              <a:pPr algn="ctr"/>
              <a:r>
                <a:rPr lang="en-US" altLang="zh-TW" sz="2400" dirty="0"/>
                <a:t>obtained by the same way</a:t>
              </a:r>
              <a:endParaRPr lang="zh-TW" altLang="en-US" sz="2400" dirty="0"/>
            </a:p>
          </p:txBody>
        </p:sp>
      </p:grpSp>
    </p:spTree>
    <p:extLst>
      <p:ext uri="{BB962C8B-B14F-4D97-AF65-F5344CB8AC3E}">
        <p14:creationId xmlns:p14="http://schemas.microsoft.com/office/powerpoint/2010/main" val="343371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5" grpId="0" animBg="1"/>
      <p:bldP spid="69" grpId="0"/>
      <p:bldP spid="83" grpId="0" animBg="1"/>
      <p:bldP spid="100" grpId="0"/>
      <p:bldP spid="1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群組 212"/>
          <p:cNvGrpSpPr/>
          <p:nvPr/>
        </p:nvGrpSpPr>
        <p:grpSpPr>
          <a:xfrm>
            <a:off x="5893522" y="5828354"/>
            <a:ext cx="907572" cy="461665"/>
            <a:chOff x="4765592" y="6396335"/>
            <a:chExt cx="907572" cy="461665"/>
          </a:xfrm>
        </p:grpSpPr>
        <p:sp>
          <p:nvSpPr>
            <p:cNvPr id="214" name="矩形 213"/>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15" name="文字方塊 214"/>
            <p:cNvSpPr txBox="1"/>
            <p:nvPr/>
          </p:nvSpPr>
          <p:spPr>
            <a:xfrm>
              <a:off x="4765592" y="6396335"/>
              <a:ext cx="907572" cy="461665"/>
            </a:xfrm>
            <a:prstGeom prst="rect">
              <a:avLst/>
            </a:prstGeom>
            <a:noFill/>
          </p:spPr>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sp>
        <p:nvSpPr>
          <p:cNvPr id="127" name="手繪多邊形 110"/>
          <p:cNvSpPr/>
          <p:nvPr/>
        </p:nvSpPr>
        <p:spPr>
          <a:xfrm>
            <a:off x="4022039" y="2977300"/>
            <a:ext cx="1908007" cy="3101939"/>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p:cNvSpPr txBox="1"/>
              <p:nvPr/>
            </p:nvSpPr>
            <p:spPr>
              <a:xfrm>
                <a:off x="5268639" y="3171743"/>
                <a:ext cx="2214388" cy="442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𝑐</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smtClean="0">
                              <a:latin typeface="Cambria Math" panose="02040503050406030204" pitchFamily="18" charset="0"/>
                            </a:rPr>
                            <m:t>𝑓</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𝑐</m:t>
                          </m:r>
                        </m:e>
                        <m:sup>
                          <m:r>
                            <a:rPr lang="en-US" altLang="zh-TW" sz="2800" i="1">
                              <a:latin typeface="Cambria Math" panose="02040503050406030204" pitchFamily="18" charset="0"/>
                            </a:rPr>
                            <m:t>𝑡</m:t>
                          </m:r>
                          <m:r>
                            <a:rPr lang="en-US" altLang="zh-TW" sz="2800" i="1">
                              <a:latin typeface="Cambria Math" panose="02040503050406030204" pitchFamily="18" charset="0"/>
                            </a:rPr>
                            <m:t>−1</m:t>
                          </m:r>
                        </m:sup>
                      </m:sSup>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268639" y="3171743"/>
                <a:ext cx="2214388" cy="44281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7383660" y="3182854"/>
                <a:ext cx="1147173" cy="444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𝑖</m:t>
                          </m:r>
                        </m:sup>
                      </m:sSup>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𝑧</m:t>
                      </m:r>
                    </m:oMath>
                  </m:oMathPara>
                </a14:m>
                <a:endParaRPr lang="zh-TW" altLang="en-US" sz="28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7383660" y="3182854"/>
                <a:ext cx="1147173" cy="444802"/>
              </a:xfrm>
              <a:prstGeom prst="rect">
                <a:avLst/>
              </a:prstGeom>
              <a:blipFill>
                <a:blip r:embed="rId5"/>
                <a:stretch>
                  <a:fillRect/>
                </a:stretch>
              </a:blipFill>
            </p:spPr>
            <p:txBody>
              <a:bodyPr/>
              <a:lstStyle/>
              <a:p>
                <a:r>
                  <a:rPr lang="zh-TW" altLang="en-US">
                    <a:noFill/>
                  </a:rPr>
                  <a:t> </a:t>
                </a:r>
              </a:p>
            </p:txBody>
          </p:sp>
        </mc:Fallback>
      </mc:AlternateContent>
      <p:grpSp>
        <p:nvGrpSpPr>
          <p:cNvPr id="124" name="群組 123"/>
          <p:cNvGrpSpPr/>
          <p:nvPr/>
        </p:nvGrpSpPr>
        <p:grpSpPr>
          <a:xfrm>
            <a:off x="2445508" y="5831799"/>
            <a:ext cx="907572" cy="461665"/>
            <a:chOff x="4765592" y="6396335"/>
            <a:chExt cx="907572" cy="461665"/>
          </a:xfrm>
        </p:grpSpPr>
        <p:sp>
          <p:nvSpPr>
            <p:cNvPr id="126" name="矩形 125"/>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30" name="文字方塊 129"/>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131" name="矩形 130"/>
          <p:cNvSpPr/>
          <p:nvPr/>
        </p:nvSpPr>
        <p:spPr>
          <a:xfrm>
            <a:off x="2525353" y="4424492"/>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132" name="矩形 131"/>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138" name="橢圓 137"/>
          <p:cNvSpPr/>
          <p:nvPr/>
        </p:nvSpPr>
        <p:spPr>
          <a:xfrm>
            <a:off x="2197659" y="357107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1" name="矩形 140"/>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43" name="矩形 142"/>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146" name="橢圓 145"/>
          <p:cNvSpPr/>
          <p:nvPr/>
        </p:nvSpPr>
        <p:spPr>
          <a:xfrm>
            <a:off x="870168" y="2751799"/>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48" name="群組 147"/>
          <p:cNvGrpSpPr/>
          <p:nvPr/>
        </p:nvGrpSpPr>
        <p:grpSpPr>
          <a:xfrm>
            <a:off x="2186737" y="2724883"/>
            <a:ext cx="438150" cy="438150"/>
            <a:chOff x="6656524" y="2699227"/>
            <a:chExt cx="438150" cy="438150"/>
          </a:xfrm>
        </p:grpSpPr>
        <p:sp>
          <p:nvSpPr>
            <p:cNvPr id="150" name="橢圓 149"/>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1" name="文字方塊 150"/>
                <p:cNvSpPr txBox="1"/>
                <p:nvPr/>
              </p:nvSpPr>
              <p:spPr>
                <a:xfrm>
                  <a:off x="6749816" y="2808362"/>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51" name="文字方塊 150"/>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a:blip r:embed="rId6"/>
                  <a:stretch>
                    <a:fillRect l="-19149" r="-17021" b="-8889"/>
                  </a:stretch>
                </a:blipFill>
              </p:spPr>
              <p:txBody>
                <a:bodyPr/>
                <a:lstStyle/>
                <a:p>
                  <a:r>
                    <a:rPr lang="zh-TW" altLang="en-US">
                      <a:noFill/>
                    </a:rPr>
                    <a:t> </a:t>
                  </a:r>
                </a:p>
              </p:txBody>
            </p:sp>
          </mc:Fallback>
        </mc:AlternateContent>
      </p:grpSp>
      <p:sp>
        <p:nvSpPr>
          <p:cNvPr id="156" name="橢圓 155"/>
          <p:cNvSpPr/>
          <p:nvPr/>
        </p:nvSpPr>
        <p:spPr>
          <a:xfrm>
            <a:off x="3546236" y="274703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8" name="矩形 167"/>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69" name="文字方塊 168"/>
          <p:cNvSpPr txBox="1"/>
          <p:nvPr/>
        </p:nvSpPr>
        <p:spPr>
          <a:xfrm>
            <a:off x="3326306" y="1395097"/>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cxnSp>
        <p:nvCxnSpPr>
          <p:cNvPr id="170" name="直線單箭頭接點 169"/>
          <p:cNvCxnSpPr>
            <a:cxnSpLocks/>
          </p:cNvCxnSpPr>
          <p:nvPr/>
        </p:nvCxnSpPr>
        <p:spPr>
          <a:xfrm flipH="1" flipV="1">
            <a:off x="1108047" y="3217724"/>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a:cxnSpLocks/>
          </p:cNvCxnSpPr>
          <p:nvPr/>
        </p:nvCxnSpPr>
        <p:spPr>
          <a:xfrm>
            <a:off x="1313747" y="298126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a:cxnSpLocks/>
            <a:endCxn id="138" idx="5"/>
          </p:cNvCxnSpPr>
          <p:nvPr/>
        </p:nvCxnSpPr>
        <p:spPr>
          <a:xfrm flipH="1" flipV="1">
            <a:off x="2571643" y="3945061"/>
            <a:ext cx="338290" cy="4945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a:cxnSpLocks/>
            <a:stCxn id="132" idx="0"/>
            <a:endCxn id="138" idx="3"/>
          </p:cNvCxnSpPr>
          <p:nvPr/>
        </p:nvCxnSpPr>
        <p:spPr>
          <a:xfrm flipV="1">
            <a:off x="1992507" y="3945061"/>
            <a:ext cx="269318" cy="4794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a:cxnSpLocks/>
          </p:cNvCxnSpPr>
          <p:nvPr/>
        </p:nvCxnSpPr>
        <p:spPr>
          <a:xfrm flipV="1">
            <a:off x="2413433" y="3170092"/>
            <a:ext cx="1" cy="396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23"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24"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25"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26"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28" name="群組 227"/>
          <p:cNvGrpSpPr/>
          <p:nvPr/>
        </p:nvGrpSpPr>
        <p:grpSpPr>
          <a:xfrm>
            <a:off x="1649799" y="5836168"/>
            <a:ext cx="907572" cy="461665"/>
            <a:chOff x="4765592" y="6396335"/>
            <a:chExt cx="907572" cy="461665"/>
          </a:xfrm>
        </p:grpSpPr>
        <p:sp>
          <p:nvSpPr>
            <p:cNvPr id="229" name="矩形 228"/>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30" name="文字方塊 229"/>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231" name="群組 230"/>
          <p:cNvGrpSpPr/>
          <p:nvPr/>
        </p:nvGrpSpPr>
        <p:grpSpPr>
          <a:xfrm>
            <a:off x="-164959" y="2117509"/>
            <a:ext cx="907572" cy="461665"/>
            <a:chOff x="4775004" y="6396335"/>
            <a:chExt cx="907572" cy="461665"/>
          </a:xfrm>
        </p:grpSpPr>
        <p:sp>
          <p:nvSpPr>
            <p:cNvPr id="232" name="矩形 231"/>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3" name="文字方塊 232"/>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grpSp>
        <p:nvGrpSpPr>
          <p:cNvPr id="234" name="群組 233"/>
          <p:cNvGrpSpPr/>
          <p:nvPr/>
        </p:nvGrpSpPr>
        <p:grpSpPr>
          <a:xfrm>
            <a:off x="4123732" y="2108181"/>
            <a:ext cx="907572" cy="461665"/>
            <a:chOff x="4775004" y="6396335"/>
            <a:chExt cx="907572" cy="461665"/>
          </a:xfrm>
        </p:grpSpPr>
        <p:sp>
          <p:nvSpPr>
            <p:cNvPr id="235" name="矩形 23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6" name="文字方塊 23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tx1"/>
                  </a:solidFill>
                </a:rPr>
                <a:t>c</a:t>
              </a:r>
              <a:r>
                <a:rPr lang="en-US" altLang="zh-TW" sz="2400" baseline="30000" dirty="0" err="1">
                  <a:solidFill>
                    <a:schemeClr val="tx1"/>
                  </a:solidFill>
                </a:rPr>
                <a:t>t</a:t>
              </a:r>
              <a:endParaRPr lang="zh-TW" altLang="en-US" sz="2400" baseline="30000" dirty="0">
                <a:solidFill>
                  <a:schemeClr val="tx1"/>
                </a:solidFill>
              </a:endParaRPr>
            </a:p>
          </p:txBody>
        </p:sp>
      </p:grpSp>
      <p:sp>
        <p:nvSpPr>
          <p:cNvPr id="237" name="手繪多邊形 2"/>
          <p:cNvSpPr/>
          <p:nvPr/>
        </p:nvSpPr>
        <p:spPr>
          <a:xfrm>
            <a:off x="2525488" y="2335943"/>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8" name="手繪多邊形 4"/>
          <p:cNvSpPr/>
          <p:nvPr/>
        </p:nvSpPr>
        <p:spPr>
          <a:xfrm>
            <a:off x="624117" y="236489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0" name="直線單箭頭接點 239"/>
          <p:cNvCxnSpPr>
            <a:cxnSpLocks/>
          </p:cNvCxnSpPr>
          <p:nvPr/>
        </p:nvCxnSpPr>
        <p:spPr>
          <a:xfrm>
            <a:off x="2658792" y="298126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線單箭頭接點 240"/>
          <p:cNvCxnSpPr>
            <a:cxnSpLocks/>
          </p:cNvCxnSpPr>
          <p:nvPr/>
        </p:nvCxnSpPr>
        <p:spPr>
          <a:xfrm flipH="1" flipV="1">
            <a:off x="3780092" y="3185183"/>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文字方塊 242"/>
              <p:cNvSpPr txBox="1"/>
              <p:nvPr/>
            </p:nvSpPr>
            <p:spPr>
              <a:xfrm>
                <a:off x="5268639" y="3889577"/>
                <a:ext cx="29504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h</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𝑜</m:t>
                          </m:r>
                        </m:sup>
                      </m:sSup>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𝑡𝑎𝑛h</m:t>
                      </m:r>
                      <m:d>
                        <m:dPr>
                          <m:ctrlPr>
                            <a:rPr lang="en-US" altLang="zh-TW" sz="2800" b="0" i="1" smtClean="0">
                              <a:latin typeface="Cambria Math" panose="02040503050406030204" pitchFamily="18" charset="0"/>
                              <a:ea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𝑐</m:t>
                              </m:r>
                            </m:e>
                            <m:sup>
                              <m:r>
                                <a:rPr lang="en-US" altLang="zh-TW" sz="2800" i="1">
                                  <a:latin typeface="Cambria Math" panose="02040503050406030204" pitchFamily="18" charset="0"/>
                                </a:rPr>
                                <m:t>𝑡</m:t>
                              </m:r>
                            </m:sup>
                          </m:sSup>
                        </m:e>
                      </m:d>
                    </m:oMath>
                  </m:oMathPara>
                </a14:m>
                <a:endParaRPr lang="zh-TW" altLang="en-US" sz="2800" dirty="0"/>
              </a:p>
            </p:txBody>
          </p:sp>
        </mc:Choice>
        <mc:Fallback xmlns="">
          <p:sp>
            <p:nvSpPr>
              <p:cNvPr id="243" name="文字方塊 242"/>
              <p:cNvSpPr txBox="1">
                <a:spLocks noRot="1" noChangeAspect="1" noMove="1" noResize="1" noEditPoints="1" noAdjustHandles="1" noChangeArrowheads="1" noChangeShapeType="1" noTextEdit="1"/>
              </p:cNvSpPr>
              <p:nvPr/>
            </p:nvSpPr>
            <p:spPr>
              <a:xfrm>
                <a:off x="5268639" y="3889577"/>
                <a:ext cx="2950488"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160701" y="3548141"/>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60701" y="3548141"/>
                <a:ext cx="521297" cy="461665"/>
              </a:xfrm>
              <a:prstGeom prst="rect">
                <a:avLst/>
              </a:prstGeom>
              <a:blipFill>
                <a:blip r:embed="rId11"/>
                <a:stretch>
                  <a:fillRect b="-3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828594" y="2741686"/>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0" name="矩形 59"/>
              <p:cNvSpPr>
                <a:spLocks noRot="1" noChangeAspect="1" noMove="1" noResize="1" noEditPoints="1" noAdjustHandles="1" noChangeArrowheads="1" noChangeShapeType="1" noTextEdit="1"/>
              </p:cNvSpPr>
              <p:nvPr/>
            </p:nvSpPr>
            <p:spPr>
              <a:xfrm>
                <a:off x="828594" y="2741686"/>
                <a:ext cx="521297" cy="461665"/>
              </a:xfrm>
              <a:prstGeom prst="rect">
                <a:avLst/>
              </a:prstGeom>
              <a:blipFill>
                <a:blip r:embed="rId12"/>
                <a:stretch>
                  <a:fillRect b="-5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3504663" y="2723295"/>
                <a:ext cx="52129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1" name="矩形 60"/>
              <p:cNvSpPr>
                <a:spLocks noRot="1" noChangeAspect="1" noMove="1" noResize="1" noEditPoints="1" noAdjustHandles="1" noChangeArrowheads="1" noChangeShapeType="1" noTextEdit="1"/>
              </p:cNvSpPr>
              <p:nvPr/>
            </p:nvSpPr>
            <p:spPr>
              <a:xfrm>
                <a:off x="3504663" y="2723295"/>
                <a:ext cx="521297" cy="461665"/>
              </a:xfrm>
              <a:prstGeom prst="rect">
                <a:avLst/>
              </a:prstGeom>
              <a:blipFill>
                <a:blip r:embed="rId13"/>
                <a:stretch>
                  <a:fillRect b="-5333"/>
                </a:stretch>
              </a:blipFill>
            </p:spPr>
            <p:txBody>
              <a:bodyPr/>
              <a:lstStyle/>
              <a:p>
                <a:r>
                  <a:rPr lang="zh-TW" altLang="en-US">
                    <a:noFill/>
                  </a:rPr>
                  <a:t> </a:t>
                </a:r>
              </a:p>
            </p:txBody>
          </p:sp>
        </mc:Fallback>
      </mc:AlternateContent>
      <p:sp>
        <p:nvSpPr>
          <p:cNvPr id="4" name="文字方塊 3"/>
          <p:cNvSpPr txBox="1"/>
          <p:nvPr/>
        </p:nvSpPr>
        <p:spPr>
          <a:xfrm>
            <a:off x="2359380" y="2909870"/>
            <a:ext cx="1428744" cy="461665"/>
          </a:xfrm>
          <a:prstGeom prst="rect">
            <a:avLst/>
          </a:prstGeom>
          <a:noFill/>
        </p:spPr>
        <p:txBody>
          <a:bodyPr wrap="square" rtlCol="0">
            <a:spAutoFit/>
          </a:bodyPr>
          <a:lstStyle/>
          <a:p>
            <a:pPr algn="ctr"/>
            <a:r>
              <a:rPr lang="en-US" altLang="zh-TW" sz="2400" dirty="0"/>
              <a:t>tanh</a:t>
            </a:r>
            <a:endParaRPr lang="zh-TW" altLang="en-US" sz="2400" dirty="0"/>
          </a:p>
        </p:txBody>
      </p:sp>
      <mc:AlternateContent xmlns:mc="http://schemas.openxmlformats.org/markup-compatibility/2006" xmlns:a14="http://schemas.microsoft.com/office/drawing/2010/main">
        <mc:Choice Requires="a14">
          <p:sp>
            <p:nvSpPr>
              <p:cNvPr id="63" name="文字方塊 62"/>
              <p:cNvSpPr txBox="1"/>
              <p:nvPr/>
            </p:nvSpPr>
            <p:spPr>
              <a:xfrm>
                <a:off x="5268639" y="4516925"/>
                <a:ext cx="22350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𝑦</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h</m:t>
                              </m:r>
                            </m:e>
                            <m:sup>
                              <m:r>
                                <a:rPr lang="en-US" altLang="zh-TW" sz="2800" i="1">
                                  <a:latin typeface="Cambria Math" panose="02040503050406030204" pitchFamily="18" charset="0"/>
                                </a:rPr>
                                <m:t>𝑡</m:t>
                              </m:r>
                            </m:sup>
                          </m:sSup>
                        </m:e>
                      </m:d>
                    </m:oMath>
                  </m:oMathPara>
                </a14:m>
                <a:endParaRPr lang="zh-TW" altLang="en-US" sz="2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5268639" y="4516925"/>
                <a:ext cx="2235099" cy="430887"/>
              </a:xfrm>
              <a:prstGeom prst="rect">
                <a:avLst/>
              </a:prstGeom>
              <a:blipFill>
                <a:blip r:embed="rId14"/>
                <a:stretch>
                  <a:fillRect/>
                </a:stretch>
              </a:blipFill>
            </p:spPr>
            <p:txBody>
              <a:bodyPr/>
              <a:lstStyle/>
              <a:p>
                <a:r>
                  <a:rPr lang="zh-TW" altLang="en-US">
                    <a:noFill/>
                  </a:rPr>
                  <a:t> </a:t>
                </a:r>
              </a:p>
            </p:txBody>
          </p:sp>
        </mc:Fallback>
      </mc:AlternateContent>
      <p:pic>
        <p:nvPicPr>
          <p:cNvPr id="64" name="圖片 63"/>
          <p:cNvPicPr>
            <a:picLocks noChangeAspect="1"/>
          </p:cNvPicPr>
          <p:nvPr/>
        </p:nvPicPr>
        <p:blipFill>
          <a:blip r:embed="rId15"/>
          <a:stretch>
            <a:fillRect/>
          </a:stretch>
        </p:blipFill>
        <p:spPr>
          <a:xfrm>
            <a:off x="945182" y="216031"/>
            <a:ext cx="1661549" cy="2147474"/>
          </a:xfrm>
          <a:prstGeom prst="rect">
            <a:avLst/>
          </a:prstGeom>
        </p:spPr>
      </p:pic>
    </p:spTree>
    <p:extLst>
      <p:ext uri="{BB962C8B-B14F-4D97-AF65-F5344CB8AC3E}">
        <p14:creationId xmlns:p14="http://schemas.microsoft.com/office/powerpoint/2010/main" val="178890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7" grpId="0"/>
      <p:bldP spid="113" grpId="0"/>
      <p:bldP spid="138" grpId="0" animBg="1"/>
      <p:bldP spid="146" grpId="0" animBg="1"/>
      <p:bldP spid="156" grpId="0" animBg="1"/>
      <p:bldP spid="168" grpId="0" animBg="1"/>
      <p:bldP spid="169" grpId="0"/>
      <p:bldP spid="219" grpId="0" animBg="1"/>
      <p:bldP spid="237" grpId="0" animBg="1"/>
      <p:bldP spid="238" grpId="0" animBg="1"/>
      <p:bldP spid="243" grpId="0"/>
      <p:bldP spid="3" grpId="0"/>
      <p:bldP spid="60" grpId="0"/>
      <p:bldP spid="61" grpId="0"/>
      <p:bldP spid="4"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LSTM</a:t>
            </a:r>
            <a:endParaRPr lang="zh-TW" altLang="en-US" dirty="0"/>
          </a:p>
        </p:txBody>
      </p:sp>
      <p:grpSp>
        <p:nvGrpSpPr>
          <p:cNvPr id="130" name="群組 129"/>
          <p:cNvGrpSpPr/>
          <p:nvPr/>
        </p:nvGrpSpPr>
        <p:grpSpPr>
          <a:xfrm>
            <a:off x="2445508" y="5831799"/>
            <a:ext cx="907572" cy="461665"/>
            <a:chOff x="4765592" y="6396335"/>
            <a:chExt cx="907572" cy="461665"/>
          </a:xfrm>
        </p:grpSpPr>
        <p:sp>
          <p:nvSpPr>
            <p:cNvPr id="131" name="矩形 130"/>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32" name="文字方塊 131"/>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137" name="矩形 136"/>
          <p:cNvSpPr/>
          <p:nvPr/>
        </p:nvSpPr>
        <p:spPr>
          <a:xfrm>
            <a:off x="2525353" y="4424492"/>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138" name="矩形 137"/>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141" name="橢圓 140"/>
          <p:cNvSpPr/>
          <p:nvPr/>
        </p:nvSpPr>
        <p:spPr>
          <a:xfrm>
            <a:off x="2197659" y="357107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5" name="矩形 144"/>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46" name="矩形 145"/>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147" name="群組 146"/>
          <p:cNvGrpSpPr/>
          <p:nvPr/>
        </p:nvGrpSpPr>
        <p:grpSpPr>
          <a:xfrm>
            <a:off x="870168" y="2751799"/>
            <a:ext cx="438150" cy="438150"/>
            <a:chOff x="6656524" y="2699227"/>
            <a:chExt cx="438150" cy="438150"/>
          </a:xfrm>
        </p:grpSpPr>
        <p:sp>
          <p:nvSpPr>
            <p:cNvPr id="148" name="橢圓 14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0" name="文字方塊 149"/>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50" name="文字方塊 149"/>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3"/>
                  <a:stretch>
                    <a:fillRect l="-25455" r="-25455" b="-18033"/>
                  </a:stretch>
                </a:blipFill>
              </p:spPr>
              <p:txBody>
                <a:bodyPr/>
                <a:lstStyle/>
                <a:p>
                  <a:r>
                    <a:rPr lang="zh-TW" altLang="en-US">
                      <a:noFill/>
                    </a:rPr>
                    <a:t> </a:t>
                  </a:r>
                </a:p>
              </p:txBody>
            </p:sp>
          </mc:Fallback>
        </mc:AlternateContent>
      </p:grpSp>
      <p:grpSp>
        <p:nvGrpSpPr>
          <p:cNvPr id="151" name="群組 150"/>
          <p:cNvGrpSpPr/>
          <p:nvPr/>
        </p:nvGrpSpPr>
        <p:grpSpPr>
          <a:xfrm>
            <a:off x="2186737" y="2724883"/>
            <a:ext cx="438150" cy="438150"/>
            <a:chOff x="6656524" y="2699227"/>
            <a:chExt cx="438150" cy="438150"/>
          </a:xfrm>
        </p:grpSpPr>
        <p:sp>
          <p:nvSpPr>
            <p:cNvPr id="155" name="橢圓 154"/>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6" name="文字方塊 155"/>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56" name="文字方塊 155"/>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a:blip r:embed="rId4"/>
                  <a:stretch>
                    <a:fillRect l="-19565" r="-19565" b="-8889"/>
                  </a:stretch>
                </a:blipFill>
              </p:spPr>
              <p:txBody>
                <a:bodyPr/>
                <a:lstStyle/>
                <a:p>
                  <a:r>
                    <a:rPr lang="zh-TW" altLang="en-US">
                      <a:noFill/>
                    </a:rPr>
                    <a:t> </a:t>
                  </a:r>
                </a:p>
              </p:txBody>
            </p:sp>
          </mc:Fallback>
        </mc:AlternateContent>
      </p:grpSp>
      <p:sp>
        <p:nvSpPr>
          <p:cNvPr id="168" name="橢圓 167"/>
          <p:cNvSpPr/>
          <p:nvPr/>
        </p:nvSpPr>
        <p:spPr>
          <a:xfrm>
            <a:off x="3546236" y="274703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0" name="矩形 169"/>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12" name="文字方塊 211"/>
          <p:cNvSpPr txBox="1"/>
          <p:nvPr/>
        </p:nvSpPr>
        <p:spPr>
          <a:xfrm>
            <a:off x="3326306" y="1395097"/>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cxnSp>
        <p:nvCxnSpPr>
          <p:cNvPr id="216" name="直線單箭頭接點 215"/>
          <p:cNvCxnSpPr>
            <a:cxnSpLocks/>
          </p:cNvCxnSpPr>
          <p:nvPr/>
        </p:nvCxnSpPr>
        <p:spPr>
          <a:xfrm flipH="1" flipV="1">
            <a:off x="1108047" y="3217724"/>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a:cxnSpLocks/>
          </p:cNvCxnSpPr>
          <p:nvPr/>
        </p:nvCxnSpPr>
        <p:spPr>
          <a:xfrm>
            <a:off x="1313747" y="298126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a:cxnSpLocks/>
            <a:endCxn id="141" idx="5"/>
          </p:cNvCxnSpPr>
          <p:nvPr/>
        </p:nvCxnSpPr>
        <p:spPr>
          <a:xfrm flipH="1" flipV="1">
            <a:off x="2571643" y="3945061"/>
            <a:ext cx="338290" cy="4945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單箭頭接點 222"/>
          <p:cNvCxnSpPr>
            <a:cxnSpLocks/>
            <a:stCxn id="138" idx="0"/>
            <a:endCxn id="141" idx="3"/>
          </p:cNvCxnSpPr>
          <p:nvPr/>
        </p:nvCxnSpPr>
        <p:spPr>
          <a:xfrm flipV="1">
            <a:off x="1992507" y="3945061"/>
            <a:ext cx="269318" cy="4794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線單箭頭接點 223"/>
          <p:cNvCxnSpPr>
            <a:cxnSpLocks/>
          </p:cNvCxnSpPr>
          <p:nvPr/>
        </p:nvCxnSpPr>
        <p:spPr>
          <a:xfrm flipV="1">
            <a:off x="2413433" y="3170092"/>
            <a:ext cx="1" cy="396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26"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28"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29"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30"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31" name="群組 230"/>
          <p:cNvGrpSpPr/>
          <p:nvPr/>
        </p:nvGrpSpPr>
        <p:grpSpPr>
          <a:xfrm>
            <a:off x="1649799" y="5822100"/>
            <a:ext cx="907572" cy="461665"/>
            <a:chOff x="4765592" y="6396335"/>
            <a:chExt cx="907572" cy="461665"/>
          </a:xfrm>
        </p:grpSpPr>
        <p:sp>
          <p:nvSpPr>
            <p:cNvPr id="232" name="矩形 231"/>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33" name="文字方塊 232"/>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234" name="群組 233"/>
          <p:cNvGrpSpPr/>
          <p:nvPr/>
        </p:nvGrpSpPr>
        <p:grpSpPr>
          <a:xfrm>
            <a:off x="-164959" y="2117509"/>
            <a:ext cx="907572" cy="461665"/>
            <a:chOff x="4775004" y="6396335"/>
            <a:chExt cx="907572" cy="461665"/>
          </a:xfrm>
        </p:grpSpPr>
        <p:sp>
          <p:nvSpPr>
            <p:cNvPr id="235" name="矩形 23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6" name="文字方塊 23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grpSp>
        <p:nvGrpSpPr>
          <p:cNvPr id="237" name="群組 236"/>
          <p:cNvGrpSpPr/>
          <p:nvPr/>
        </p:nvGrpSpPr>
        <p:grpSpPr>
          <a:xfrm>
            <a:off x="4025029" y="2078942"/>
            <a:ext cx="907572" cy="461665"/>
            <a:chOff x="4775004" y="6396335"/>
            <a:chExt cx="907572" cy="461665"/>
          </a:xfrm>
        </p:grpSpPr>
        <p:sp>
          <p:nvSpPr>
            <p:cNvPr id="238" name="矩形 237"/>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9" name="文字方塊 238"/>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tx1"/>
                  </a:solidFill>
                </a:rPr>
                <a:t>c</a:t>
              </a:r>
              <a:r>
                <a:rPr lang="en-US" altLang="zh-TW" sz="2400" baseline="30000" dirty="0" err="1">
                  <a:solidFill>
                    <a:schemeClr val="tx1"/>
                  </a:solidFill>
                </a:rPr>
                <a:t>t</a:t>
              </a:r>
              <a:endParaRPr lang="zh-TW" altLang="en-US" sz="2400" baseline="30000" dirty="0">
                <a:solidFill>
                  <a:schemeClr val="tx1"/>
                </a:solidFill>
              </a:endParaRPr>
            </a:p>
          </p:txBody>
        </p:sp>
      </p:grpSp>
      <p:sp>
        <p:nvSpPr>
          <p:cNvPr id="240" name="手繪多邊形 2"/>
          <p:cNvSpPr/>
          <p:nvPr/>
        </p:nvSpPr>
        <p:spPr>
          <a:xfrm>
            <a:off x="2525488" y="2335943"/>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1" name="手繪多邊形 4"/>
          <p:cNvSpPr/>
          <p:nvPr/>
        </p:nvSpPr>
        <p:spPr>
          <a:xfrm>
            <a:off x="624117" y="236489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3" name="直線單箭頭接點 242"/>
          <p:cNvCxnSpPr>
            <a:cxnSpLocks/>
          </p:cNvCxnSpPr>
          <p:nvPr/>
        </p:nvCxnSpPr>
        <p:spPr>
          <a:xfrm>
            <a:off x="2658792" y="298126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p:cNvCxnSpPr>
            <a:cxnSpLocks/>
          </p:cNvCxnSpPr>
          <p:nvPr/>
        </p:nvCxnSpPr>
        <p:spPr>
          <a:xfrm flipH="1" flipV="1">
            <a:off x="3780092" y="3185183"/>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5" name="群組 244"/>
          <p:cNvGrpSpPr/>
          <p:nvPr/>
        </p:nvGrpSpPr>
        <p:grpSpPr>
          <a:xfrm>
            <a:off x="6713614" y="5817671"/>
            <a:ext cx="907572" cy="461665"/>
            <a:chOff x="4765592" y="6396335"/>
            <a:chExt cx="907572" cy="461665"/>
          </a:xfrm>
        </p:grpSpPr>
        <p:sp>
          <p:nvSpPr>
            <p:cNvPr id="246" name="矩形 245"/>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47" name="文字方塊 246"/>
            <p:cNvSpPr txBox="1"/>
            <p:nvPr/>
          </p:nvSpPr>
          <p:spPr>
            <a:xfrm>
              <a:off x="4765592" y="6396335"/>
              <a:ext cx="907572" cy="461665"/>
            </a:xfrm>
            <a:prstGeom prst="rect">
              <a:avLst/>
            </a:prstGeom>
            <a:noFill/>
          </p:spPr>
          <p:txBody>
            <a:bodyPr wrap="square" rtlCol="0">
              <a:spAutoFit/>
            </a:bodyPr>
            <a:lstStyle/>
            <a:p>
              <a:pPr algn="ctr"/>
              <a:r>
                <a:rPr lang="en-US" altLang="zh-TW" sz="2400" dirty="0"/>
                <a:t>x</a:t>
              </a:r>
              <a:r>
                <a:rPr lang="en-US" altLang="zh-TW" sz="2400" baseline="30000" dirty="0"/>
                <a:t>t+1</a:t>
              </a:r>
              <a:endParaRPr lang="zh-TW" altLang="en-US" sz="2400" baseline="30000" dirty="0"/>
            </a:p>
          </p:txBody>
        </p:sp>
      </p:grpSp>
      <p:sp>
        <p:nvSpPr>
          <p:cNvPr id="248" name="矩形 247"/>
          <p:cNvSpPr/>
          <p:nvPr/>
        </p:nvSpPr>
        <p:spPr>
          <a:xfrm>
            <a:off x="6751991" y="4412022"/>
            <a:ext cx="72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z</a:t>
            </a:r>
            <a:endParaRPr lang="zh-TW" altLang="en-US" sz="2400" dirty="0"/>
          </a:p>
        </p:txBody>
      </p:sp>
      <p:sp>
        <p:nvSpPr>
          <p:cNvPr id="249" name="矩形 248"/>
          <p:cNvSpPr/>
          <p:nvPr/>
        </p:nvSpPr>
        <p:spPr>
          <a:xfrm>
            <a:off x="585914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sp>
        <p:nvSpPr>
          <p:cNvPr id="251" name="橢圓 250"/>
          <p:cNvSpPr/>
          <p:nvPr/>
        </p:nvSpPr>
        <p:spPr>
          <a:xfrm>
            <a:off x="6424297" y="355860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3" name="矩形 252"/>
          <p:cNvSpPr/>
          <p:nvPr/>
        </p:nvSpPr>
        <p:spPr>
          <a:xfrm>
            <a:off x="497468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254" name="矩形 253"/>
          <p:cNvSpPr/>
          <p:nvPr/>
        </p:nvSpPr>
        <p:spPr>
          <a:xfrm>
            <a:off x="7636451" y="441721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sp>
        <p:nvSpPr>
          <p:cNvPr id="256" name="橢圓 255"/>
          <p:cNvSpPr/>
          <p:nvPr/>
        </p:nvSpPr>
        <p:spPr>
          <a:xfrm>
            <a:off x="5096806" y="2739329"/>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258" name="群組 257"/>
          <p:cNvGrpSpPr/>
          <p:nvPr/>
        </p:nvGrpSpPr>
        <p:grpSpPr>
          <a:xfrm>
            <a:off x="6413375" y="2712413"/>
            <a:ext cx="438150" cy="438150"/>
            <a:chOff x="6656524" y="2699227"/>
            <a:chExt cx="438150" cy="438150"/>
          </a:xfrm>
        </p:grpSpPr>
        <p:sp>
          <p:nvSpPr>
            <p:cNvPr id="259" name="橢圓 258"/>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0" name="文字方塊 259"/>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260" name="文字方塊 259"/>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a:blip r:embed="rId5"/>
                  <a:stretch>
                    <a:fillRect l="-19149" r="-17021" b="-8889"/>
                  </a:stretch>
                </a:blipFill>
              </p:spPr>
              <p:txBody>
                <a:bodyPr/>
                <a:lstStyle/>
                <a:p>
                  <a:r>
                    <a:rPr lang="zh-TW" altLang="en-US">
                      <a:noFill/>
                    </a:rPr>
                    <a:t> </a:t>
                  </a:r>
                </a:p>
              </p:txBody>
            </p:sp>
          </mc:Fallback>
        </mc:AlternateContent>
      </p:grpSp>
      <p:sp>
        <p:nvSpPr>
          <p:cNvPr id="262" name="橢圓 261"/>
          <p:cNvSpPr/>
          <p:nvPr/>
        </p:nvSpPr>
        <p:spPr>
          <a:xfrm>
            <a:off x="7772874" y="27345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4" name="矩形 263"/>
          <p:cNvSpPr/>
          <p:nvPr/>
        </p:nvSpPr>
        <p:spPr>
          <a:xfrm>
            <a:off x="7634516" y="139701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65" name="文字方塊 264"/>
          <p:cNvSpPr txBox="1"/>
          <p:nvPr/>
        </p:nvSpPr>
        <p:spPr>
          <a:xfrm>
            <a:off x="7552944" y="1382627"/>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cxnSp>
        <p:nvCxnSpPr>
          <p:cNvPr id="266" name="直線單箭頭接點 265"/>
          <p:cNvCxnSpPr>
            <a:cxnSpLocks/>
          </p:cNvCxnSpPr>
          <p:nvPr/>
        </p:nvCxnSpPr>
        <p:spPr>
          <a:xfrm flipH="1" flipV="1">
            <a:off x="5334685" y="3205254"/>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a:cxnSpLocks/>
          </p:cNvCxnSpPr>
          <p:nvPr/>
        </p:nvCxnSpPr>
        <p:spPr>
          <a:xfrm>
            <a:off x="5540385" y="296879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p:cNvCxnSpPr>
            <a:cxnSpLocks/>
            <a:endCxn id="251" idx="5"/>
          </p:cNvCxnSpPr>
          <p:nvPr/>
        </p:nvCxnSpPr>
        <p:spPr>
          <a:xfrm flipH="1" flipV="1">
            <a:off x="6798281" y="3932591"/>
            <a:ext cx="338290" cy="4945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單箭頭接點 268"/>
          <p:cNvCxnSpPr>
            <a:cxnSpLocks/>
            <a:stCxn id="249" idx="0"/>
            <a:endCxn id="251" idx="3"/>
          </p:cNvCxnSpPr>
          <p:nvPr/>
        </p:nvCxnSpPr>
        <p:spPr>
          <a:xfrm flipV="1">
            <a:off x="6219145" y="3932591"/>
            <a:ext cx="269318" cy="4794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線單箭頭接點 269"/>
          <p:cNvCxnSpPr>
            <a:cxnSpLocks/>
          </p:cNvCxnSpPr>
          <p:nvPr/>
        </p:nvCxnSpPr>
        <p:spPr>
          <a:xfrm flipV="1">
            <a:off x="6640071" y="3157622"/>
            <a:ext cx="1" cy="396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1" name="向下箭號 161"/>
          <p:cNvSpPr/>
          <p:nvPr/>
        </p:nvSpPr>
        <p:spPr>
          <a:xfrm flipV="1">
            <a:off x="7787655" y="192310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72" name="向下箭號 162"/>
          <p:cNvSpPr/>
          <p:nvPr/>
        </p:nvSpPr>
        <p:spPr>
          <a:xfrm rot="2620627" flipV="1">
            <a:off x="7530748" y="487326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73" name="向下箭號 163"/>
          <p:cNvSpPr/>
          <p:nvPr/>
        </p:nvSpPr>
        <p:spPr>
          <a:xfrm rot="20057551" flipV="1">
            <a:off x="6117204" y="486774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4" name="向下箭號 165"/>
          <p:cNvSpPr/>
          <p:nvPr/>
        </p:nvSpPr>
        <p:spPr>
          <a:xfrm rot="1353372" flipV="1">
            <a:off x="6829048" y="491343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75" name="向下箭號 166"/>
          <p:cNvSpPr/>
          <p:nvPr/>
        </p:nvSpPr>
        <p:spPr>
          <a:xfrm rot="18851723" flipV="1">
            <a:off x="5370742" y="484212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76" name="群組 275"/>
          <p:cNvGrpSpPr/>
          <p:nvPr/>
        </p:nvGrpSpPr>
        <p:grpSpPr>
          <a:xfrm>
            <a:off x="5876437" y="5809630"/>
            <a:ext cx="907572" cy="461665"/>
            <a:chOff x="4765592" y="6396335"/>
            <a:chExt cx="907572" cy="461665"/>
          </a:xfrm>
        </p:grpSpPr>
        <p:sp>
          <p:nvSpPr>
            <p:cNvPr id="277" name="矩形 276"/>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78" name="文字方塊 277"/>
            <p:cNvSpPr txBox="1"/>
            <p:nvPr/>
          </p:nvSpPr>
          <p:spPr>
            <a:xfrm>
              <a:off x="4765592" y="6396335"/>
              <a:ext cx="907572" cy="461665"/>
            </a:xfrm>
            <a:prstGeom prst="rect">
              <a:avLst/>
            </a:prstGeom>
            <a:noFill/>
          </p:spPr>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grpSp>
        <p:nvGrpSpPr>
          <p:cNvPr id="282" name="群組 281"/>
          <p:cNvGrpSpPr/>
          <p:nvPr/>
        </p:nvGrpSpPr>
        <p:grpSpPr>
          <a:xfrm>
            <a:off x="8353762" y="2066472"/>
            <a:ext cx="907572" cy="461665"/>
            <a:chOff x="4775004" y="6396335"/>
            <a:chExt cx="907572" cy="461665"/>
          </a:xfrm>
        </p:grpSpPr>
        <p:sp>
          <p:nvSpPr>
            <p:cNvPr id="283" name="矩形 282"/>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4" name="文字方塊 283"/>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285" name="手繪多邊形 2"/>
          <p:cNvSpPr/>
          <p:nvPr/>
        </p:nvSpPr>
        <p:spPr>
          <a:xfrm>
            <a:off x="6752126" y="2323473"/>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6" name="手繪多邊形 4"/>
          <p:cNvSpPr/>
          <p:nvPr/>
        </p:nvSpPr>
        <p:spPr>
          <a:xfrm>
            <a:off x="4850755" y="235242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7" name="手繪多邊形 110"/>
          <p:cNvSpPr/>
          <p:nvPr/>
        </p:nvSpPr>
        <p:spPr>
          <a:xfrm>
            <a:off x="4018978" y="2999940"/>
            <a:ext cx="1908007" cy="3101939"/>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8" name="直線單箭頭接點 287"/>
          <p:cNvCxnSpPr>
            <a:cxnSpLocks/>
          </p:cNvCxnSpPr>
          <p:nvPr/>
        </p:nvCxnSpPr>
        <p:spPr>
          <a:xfrm>
            <a:off x="6885430" y="2968794"/>
            <a:ext cx="887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線單箭頭接點 288"/>
          <p:cNvCxnSpPr>
            <a:cxnSpLocks/>
          </p:cNvCxnSpPr>
          <p:nvPr/>
        </p:nvCxnSpPr>
        <p:spPr>
          <a:xfrm flipH="1" flipV="1">
            <a:off x="8006730" y="3172713"/>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字方塊 90"/>
              <p:cNvSpPr txBox="1"/>
              <p:nvPr/>
            </p:nvSpPr>
            <p:spPr>
              <a:xfrm>
                <a:off x="2252331" y="3566571"/>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2252331" y="3566571"/>
                <a:ext cx="336631" cy="369332"/>
              </a:xfrm>
              <a:prstGeom prst="rect">
                <a:avLst/>
              </a:prstGeom>
              <a:blipFill>
                <a:blip r:embed="rId6"/>
                <a:stretch>
                  <a:fillRect l="-23214" r="-25000" b="-180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2" name="文字方塊 91"/>
              <p:cNvSpPr txBox="1"/>
              <p:nvPr/>
            </p:nvSpPr>
            <p:spPr>
              <a:xfrm>
                <a:off x="3607468" y="2775597"/>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607468" y="2775597"/>
                <a:ext cx="336631" cy="369332"/>
              </a:xfrm>
              <a:prstGeom prst="rect">
                <a:avLst/>
              </a:prstGeom>
              <a:blipFill>
                <a:blip r:embed="rId7"/>
                <a:stretch>
                  <a:fillRect l="-25455" r="-25455" b="-180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 name="文字方塊 92"/>
              <p:cNvSpPr txBox="1"/>
              <p:nvPr/>
            </p:nvSpPr>
            <p:spPr>
              <a:xfrm>
                <a:off x="5166369" y="2754147"/>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5166369" y="2754147"/>
                <a:ext cx="336631" cy="369332"/>
              </a:xfrm>
              <a:prstGeom prst="rect">
                <a:avLst/>
              </a:prstGeom>
              <a:blipFill>
                <a:blip r:embed="rId8"/>
                <a:stretch>
                  <a:fillRect l="-25455" r="-25455"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 name="文字方塊 93"/>
              <p:cNvSpPr txBox="1"/>
              <p:nvPr/>
            </p:nvSpPr>
            <p:spPr>
              <a:xfrm>
                <a:off x="6479698" y="3575729"/>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6479698" y="3575729"/>
                <a:ext cx="336631" cy="369332"/>
              </a:xfrm>
              <a:prstGeom prst="rect">
                <a:avLst/>
              </a:prstGeom>
              <a:blipFill>
                <a:blip r:embed="rId9"/>
                <a:stretch>
                  <a:fillRect l="-25455" r="-25455"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7838414" y="2754147"/>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7838414" y="2754147"/>
                <a:ext cx="336631" cy="369332"/>
              </a:xfrm>
              <a:prstGeom prst="rect">
                <a:avLst/>
              </a:prstGeom>
              <a:blipFill>
                <a:blip r:embed="rId10"/>
                <a:stretch>
                  <a:fillRect l="-25455" r="-25455" b="-18333"/>
                </a:stretch>
              </a:blipFill>
            </p:spPr>
            <p:txBody>
              <a:bodyPr/>
              <a:lstStyle/>
              <a:p>
                <a:r>
                  <a:rPr lang="zh-TW" altLang="en-US">
                    <a:noFill/>
                  </a:rPr>
                  <a:t> </a:t>
                </a:r>
              </a:p>
            </p:txBody>
          </p:sp>
        </mc:Fallback>
      </mc:AlternateContent>
      <p:pic>
        <p:nvPicPr>
          <p:cNvPr id="96" name="圖片 95"/>
          <p:cNvPicPr>
            <a:picLocks noChangeAspect="1"/>
          </p:cNvPicPr>
          <p:nvPr/>
        </p:nvPicPr>
        <p:blipFill>
          <a:blip r:embed="rId11"/>
          <a:stretch>
            <a:fillRect/>
          </a:stretch>
        </p:blipFill>
        <p:spPr>
          <a:xfrm>
            <a:off x="5200898" y="241500"/>
            <a:ext cx="1661549" cy="2147474"/>
          </a:xfrm>
          <a:prstGeom prst="rect">
            <a:avLst/>
          </a:prstGeom>
        </p:spPr>
      </p:pic>
      <p:sp>
        <p:nvSpPr>
          <p:cNvPr id="97" name="文字方塊 96"/>
          <p:cNvSpPr txBox="1"/>
          <p:nvPr/>
        </p:nvSpPr>
        <p:spPr>
          <a:xfrm>
            <a:off x="2359380" y="2909870"/>
            <a:ext cx="1428744" cy="461665"/>
          </a:xfrm>
          <a:prstGeom prst="rect">
            <a:avLst/>
          </a:prstGeom>
          <a:noFill/>
        </p:spPr>
        <p:txBody>
          <a:bodyPr wrap="square" rtlCol="0">
            <a:spAutoFit/>
          </a:bodyPr>
          <a:lstStyle/>
          <a:p>
            <a:pPr algn="ctr"/>
            <a:r>
              <a:rPr lang="en-US" altLang="zh-TW" sz="2400" dirty="0"/>
              <a:t>tanh</a:t>
            </a:r>
            <a:endParaRPr lang="zh-TW" altLang="en-US" sz="2400" dirty="0"/>
          </a:p>
        </p:txBody>
      </p:sp>
      <p:sp>
        <p:nvSpPr>
          <p:cNvPr id="98" name="文字方塊 97"/>
          <p:cNvSpPr txBox="1"/>
          <p:nvPr/>
        </p:nvSpPr>
        <p:spPr>
          <a:xfrm>
            <a:off x="6600901" y="2930072"/>
            <a:ext cx="1428744" cy="461665"/>
          </a:xfrm>
          <a:prstGeom prst="rect">
            <a:avLst/>
          </a:prstGeom>
          <a:noFill/>
        </p:spPr>
        <p:txBody>
          <a:bodyPr wrap="square" rtlCol="0">
            <a:spAutoFit/>
          </a:bodyPr>
          <a:lstStyle/>
          <a:p>
            <a:pPr algn="ctr"/>
            <a:r>
              <a:rPr lang="en-US" altLang="zh-TW" sz="2400" dirty="0"/>
              <a:t>tanh</a:t>
            </a:r>
            <a:endParaRPr lang="zh-TW" altLang="en-US" sz="2400" dirty="0"/>
          </a:p>
        </p:txBody>
      </p:sp>
      <p:sp>
        <p:nvSpPr>
          <p:cNvPr id="99" name="手繪多邊形 110"/>
          <p:cNvSpPr/>
          <p:nvPr/>
        </p:nvSpPr>
        <p:spPr>
          <a:xfrm>
            <a:off x="8239951" y="2963459"/>
            <a:ext cx="1908007" cy="3101939"/>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文字方塊 101"/>
          <p:cNvSpPr txBox="1"/>
          <p:nvPr/>
        </p:nvSpPr>
        <p:spPr>
          <a:xfrm>
            <a:off x="8332246" y="5322284"/>
            <a:ext cx="907572" cy="461665"/>
          </a:xfrm>
          <a:prstGeom prst="rect">
            <a:avLst/>
          </a:prstGeom>
          <a:noFill/>
        </p:spPr>
        <p:txBody>
          <a:bodyPr wrap="square" rtlCol="0">
            <a:spAutoFit/>
          </a:bodyPr>
          <a:lstStyle/>
          <a:p>
            <a:pPr algn="ctr"/>
            <a:r>
              <a:rPr lang="en-US" altLang="zh-TW" sz="2400" dirty="0" err="1"/>
              <a:t>h</a:t>
            </a:r>
            <a:r>
              <a:rPr lang="en-US" altLang="zh-TW" sz="2400" baseline="30000" dirty="0" err="1"/>
              <a:t>t</a:t>
            </a:r>
            <a:endParaRPr lang="zh-TW" altLang="en-US" sz="2400" baseline="30000" dirty="0"/>
          </a:p>
        </p:txBody>
      </p:sp>
    </p:spTree>
    <p:extLst>
      <p:ext uri="{BB962C8B-B14F-4D97-AF65-F5344CB8AC3E}">
        <p14:creationId xmlns:p14="http://schemas.microsoft.com/office/powerpoint/2010/main" val="233744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animBg="1"/>
      <p:bldP spid="251" grpId="0" animBg="1"/>
      <p:bldP spid="253" grpId="0" animBg="1"/>
      <p:bldP spid="254" grpId="0" animBg="1"/>
      <p:bldP spid="256" grpId="0" animBg="1"/>
      <p:bldP spid="262" grpId="0" animBg="1"/>
      <p:bldP spid="264" grpId="0" animBg="1"/>
      <p:bldP spid="265" grpId="0"/>
      <p:bldP spid="271" grpId="0" animBg="1"/>
      <p:bldP spid="272" grpId="0" animBg="1"/>
      <p:bldP spid="273" grpId="0" animBg="1"/>
      <p:bldP spid="274" grpId="0" animBg="1"/>
      <p:bldP spid="275" grpId="0" animBg="1"/>
      <p:bldP spid="285" grpId="0" animBg="1"/>
      <p:bldP spid="286" grpId="0" animBg="1"/>
      <p:bldP spid="93" grpId="0"/>
      <p:bldP spid="94" grpId="0"/>
      <p:bldP spid="95" grpId="0"/>
      <p:bldP spid="98" grpId="0"/>
      <p:bldP spid="99" grpId="0" animBg="1"/>
      <p:bldP spid="1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627577" y="2379784"/>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0" name="文字方塊 39"/>
          <p:cNvSpPr txBox="1"/>
          <p:nvPr/>
        </p:nvSpPr>
        <p:spPr>
          <a:xfrm>
            <a:off x="3550081" y="2347656"/>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sp>
        <p:nvSpPr>
          <p:cNvPr id="2" name="標題 1"/>
          <p:cNvSpPr>
            <a:spLocks noGrp="1"/>
          </p:cNvSpPr>
          <p:nvPr>
            <p:ph type="title"/>
          </p:nvPr>
        </p:nvSpPr>
        <p:spPr/>
        <p:txBody>
          <a:bodyPr/>
          <a:lstStyle/>
          <a:p>
            <a:r>
              <a:rPr lang="en-US" altLang="zh-TW" dirty="0"/>
              <a:t>GRU</a:t>
            </a:r>
            <a:endParaRPr lang="zh-TW" altLang="en-US" dirty="0"/>
          </a:p>
        </p:txBody>
      </p:sp>
      <p:sp>
        <p:nvSpPr>
          <p:cNvPr id="8" name="矩形 7"/>
          <p:cNvSpPr/>
          <p:nvPr/>
        </p:nvSpPr>
        <p:spPr>
          <a:xfrm>
            <a:off x="4518949" y="468685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a:t>
            </a:r>
            <a:endParaRPr lang="zh-TW" altLang="en-US" sz="2400" baseline="30000" dirty="0"/>
          </a:p>
        </p:txBody>
      </p:sp>
      <p:sp>
        <p:nvSpPr>
          <p:cNvPr id="13" name="矩形 12"/>
          <p:cNvSpPr/>
          <p:nvPr/>
        </p:nvSpPr>
        <p:spPr>
          <a:xfrm>
            <a:off x="5778823" y="4719875"/>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baseline="30000" dirty="0"/>
          </a:p>
        </p:txBody>
      </p:sp>
      <p:grpSp>
        <p:nvGrpSpPr>
          <p:cNvPr id="32" name="群組 31"/>
          <p:cNvGrpSpPr/>
          <p:nvPr/>
        </p:nvGrpSpPr>
        <p:grpSpPr>
          <a:xfrm>
            <a:off x="7074235" y="1033585"/>
            <a:ext cx="907572" cy="461665"/>
            <a:chOff x="3326306" y="1395097"/>
            <a:chExt cx="907572" cy="461665"/>
          </a:xfrm>
        </p:grpSpPr>
        <p:sp>
          <p:nvSpPr>
            <p:cNvPr id="23" name="矩形 22"/>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4" name="文字方塊 23"/>
            <p:cNvSpPr txBox="1"/>
            <p:nvPr/>
          </p:nvSpPr>
          <p:spPr>
            <a:xfrm>
              <a:off x="3326306" y="1395097"/>
              <a:ext cx="907572" cy="461665"/>
            </a:xfrm>
            <a:prstGeom prst="rect">
              <a:avLst/>
            </a:prstGeom>
            <a:noFill/>
          </p:spPr>
          <p:txBody>
            <a:bodyPr wrap="square" rtlCol="0">
              <a:spAutoFit/>
            </a:bodyPr>
            <a:lstStyle/>
            <a:p>
              <a:pPr algn="ctr"/>
              <a:r>
                <a:rPr lang="en-US" altLang="zh-TW" sz="2400" dirty="0" err="1">
                  <a:solidFill>
                    <a:schemeClr val="bg1"/>
                  </a:solidFill>
                </a:rPr>
                <a:t>y</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25" name="直線單箭頭接點 24"/>
          <p:cNvCxnSpPr>
            <a:cxnSpLocks/>
          </p:cNvCxnSpPr>
          <p:nvPr/>
        </p:nvCxnSpPr>
        <p:spPr>
          <a:xfrm flipH="1" flipV="1">
            <a:off x="4852473" y="3433551"/>
            <a:ext cx="0" cy="12301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a:endCxn id="118" idx="2"/>
          </p:cNvCxnSpPr>
          <p:nvPr/>
        </p:nvCxnSpPr>
        <p:spPr>
          <a:xfrm flipV="1">
            <a:off x="4335810" y="2570254"/>
            <a:ext cx="159116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p:cNvSpPr/>
          <p:nvPr/>
        </p:nvSpPr>
        <p:spPr>
          <a:xfrm flipV="1">
            <a:off x="7316439" y="1553134"/>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33" name="向下箭號 165"/>
          <p:cNvSpPr/>
          <p:nvPr/>
        </p:nvSpPr>
        <p:spPr>
          <a:xfrm rot="18993628" flipV="1">
            <a:off x="4942948" y="5087568"/>
            <a:ext cx="438150" cy="87276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5" name="手繪多邊形 4"/>
          <p:cNvSpPr/>
          <p:nvPr/>
        </p:nvSpPr>
        <p:spPr>
          <a:xfrm>
            <a:off x="4368543" y="2580725"/>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1" name="直線單箭頭接點 80"/>
          <p:cNvCxnSpPr>
            <a:cxnSpLocks/>
          </p:cNvCxnSpPr>
          <p:nvPr/>
        </p:nvCxnSpPr>
        <p:spPr>
          <a:xfrm flipV="1">
            <a:off x="7510106" y="3907932"/>
            <a:ext cx="0" cy="9263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4739635" y="5896672"/>
            <a:ext cx="1720252" cy="480851"/>
            <a:chOff x="4853681" y="5907782"/>
            <a:chExt cx="1720252" cy="480851"/>
          </a:xfrm>
        </p:grpSpPr>
        <p:grpSp>
          <p:nvGrpSpPr>
            <p:cNvPr id="4" name="群組 3"/>
            <p:cNvGrpSpPr/>
            <p:nvPr/>
          </p:nvGrpSpPr>
          <p:grpSpPr>
            <a:xfrm>
              <a:off x="5666361" y="5926968"/>
              <a:ext cx="907572" cy="461665"/>
              <a:chOff x="4765592" y="6396335"/>
              <a:chExt cx="907572" cy="461665"/>
            </a:xfrm>
          </p:grpSpPr>
          <p:sp>
            <p:nvSpPr>
              <p:cNvPr id="5" name="矩形 4"/>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 name="文字方塊 5"/>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98" name="矩形 97"/>
            <p:cNvSpPr/>
            <p:nvPr/>
          </p:nvSpPr>
          <p:spPr>
            <a:xfrm>
              <a:off x="4913487" y="5954231"/>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9" name="文字方塊 98"/>
            <p:cNvSpPr txBox="1"/>
            <p:nvPr/>
          </p:nvSpPr>
          <p:spPr>
            <a:xfrm>
              <a:off x="4853681" y="5907782"/>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cxnSp>
        <p:nvCxnSpPr>
          <p:cNvPr id="105" name="直線單箭頭接點 104"/>
          <p:cNvCxnSpPr>
            <a:cxnSpLocks/>
          </p:cNvCxnSpPr>
          <p:nvPr/>
        </p:nvCxnSpPr>
        <p:spPr>
          <a:xfrm flipV="1">
            <a:off x="4033253" y="2814674"/>
            <a:ext cx="0" cy="3323941"/>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stretch>
            <a:fillRect/>
          </a:stretch>
        </p:blipFill>
        <p:spPr>
          <a:xfrm>
            <a:off x="994986" y="1607763"/>
            <a:ext cx="1927419" cy="1722631"/>
          </a:xfrm>
          <a:prstGeom prst="rect">
            <a:avLst/>
          </a:prstGeom>
        </p:spPr>
      </p:pic>
      <p:sp>
        <p:nvSpPr>
          <p:cNvPr id="83" name="矩形 82"/>
          <p:cNvSpPr/>
          <p:nvPr/>
        </p:nvSpPr>
        <p:spPr>
          <a:xfrm>
            <a:off x="7175514" y="472682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h'</a:t>
            </a:r>
            <a:endParaRPr lang="zh-TW" altLang="en-US" sz="2400" baseline="30000" dirty="0"/>
          </a:p>
        </p:txBody>
      </p:sp>
      <p:cxnSp>
        <p:nvCxnSpPr>
          <p:cNvPr id="84" name="直線單箭頭接點 83"/>
          <p:cNvCxnSpPr>
            <a:cxnSpLocks/>
          </p:cNvCxnSpPr>
          <p:nvPr/>
        </p:nvCxnSpPr>
        <p:spPr>
          <a:xfrm flipV="1">
            <a:off x="4059536" y="6145819"/>
            <a:ext cx="691080" cy="0"/>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4614594" y="2967626"/>
            <a:ext cx="438150" cy="438150"/>
            <a:chOff x="6656524" y="2699227"/>
            <a:chExt cx="438150" cy="438150"/>
          </a:xfrm>
        </p:grpSpPr>
        <p:sp>
          <p:nvSpPr>
            <p:cNvPr id="86" name="橢圓 85"/>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4"/>
                  <a:stretch>
                    <a:fillRect l="-25455" r="-25455" b="-18333"/>
                  </a:stretch>
                </a:blipFill>
              </p:spPr>
              <p:txBody>
                <a:bodyPr/>
                <a:lstStyle/>
                <a:p>
                  <a:r>
                    <a:rPr lang="zh-TW" altLang="en-US">
                      <a:noFill/>
                    </a:rPr>
                    <a:t> </a:t>
                  </a:r>
                </a:p>
              </p:txBody>
            </p:sp>
          </mc:Fallback>
        </mc:AlternateContent>
      </p:grpSp>
      <p:grpSp>
        <p:nvGrpSpPr>
          <p:cNvPr id="88" name="群組 87"/>
          <p:cNvGrpSpPr/>
          <p:nvPr/>
        </p:nvGrpSpPr>
        <p:grpSpPr>
          <a:xfrm>
            <a:off x="7125110" y="5915858"/>
            <a:ext cx="907572" cy="461665"/>
            <a:chOff x="4765592" y="6396335"/>
            <a:chExt cx="907572" cy="461665"/>
          </a:xfrm>
        </p:grpSpPr>
        <p:sp>
          <p:nvSpPr>
            <p:cNvPr id="89" name="矩形 88"/>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0" name="文字方塊 89"/>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91" name="向下箭號 162"/>
          <p:cNvSpPr/>
          <p:nvPr/>
        </p:nvSpPr>
        <p:spPr>
          <a:xfrm flipV="1">
            <a:off x="7308946" y="5274595"/>
            <a:ext cx="438150" cy="550705"/>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92" name="向下箭號 162"/>
          <p:cNvSpPr/>
          <p:nvPr/>
        </p:nvSpPr>
        <p:spPr>
          <a:xfrm rot="7262412" flipV="1">
            <a:off x="5921523" y="2770685"/>
            <a:ext cx="438150" cy="242171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cxnSp>
        <p:nvCxnSpPr>
          <p:cNvPr id="115" name="直線單箭頭接點 114"/>
          <p:cNvCxnSpPr>
            <a:cxnSpLocks/>
            <a:endCxn id="119" idx="2"/>
          </p:cNvCxnSpPr>
          <p:nvPr/>
        </p:nvCxnSpPr>
        <p:spPr>
          <a:xfrm flipV="1">
            <a:off x="6120147" y="2744309"/>
            <a:ext cx="0" cy="19594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cxnSpLocks/>
          </p:cNvCxnSpPr>
          <p:nvPr/>
        </p:nvCxnSpPr>
        <p:spPr>
          <a:xfrm>
            <a:off x="6168650" y="3676496"/>
            <a:ext cx="1068342" cy="89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群組 116"/>
          <p:cNvGrpSpPr/>
          <p:nvPr/>
        </p:nvGrpSpPr>
        <p:grpSpPr>
          <a:xfrm>
            <a:off x="5926979" y="2351179"/>
            <a:ext cx="438150" cy="438150"/>
            <a:chOff x="6656524" y="2699227"/>
            <a:chExt cx="438150" cy="438150"/>
          </a:xfrm>
        </p:grpSpPr>
        <p:sp>
          <p:nvSpPr>
            <p:cNvPr id="118" name="橢圓 11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9" name="文字方塊 118"/>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5"/>
                  <a:stretch>
                    <a:fillRect l="-23636" r="-27273" b="-18333"/>
                  </a:stretch>
                </a:blipFill>
              </p:spPr>
              <p:txBody>
                <a:bodyPr/>
                <a:lstStyle/>
                <a:p>
                  <a:r>
                    <a:rPr lang="zh-TW" altLang="en-US">
                      <a:noFill/>
                    </a:rPr>
                    <a:t> </a:t>
                  </a:r>
                </a:p>
              </p:txBody>
            </p:sp>
          </mc:Fallback>
        </mc:AlternateContent>
      </p:grpSp>
      <p:grpSp>
        <p:nvGrpSpPr>
          <p:cNvPr id="120" name="群組 119"/>
          <p:cNvGrpSpPr/>
          <p:nvPr/>
        </p:nvGrpSpPr>
        <p:grpSpPr>
          <a:xfrm>
            <a:off x="7291031" y="3445312"/>
            <a:ext cx="438150" cy="438150"/>
            <a:chOff x="6656524" y="2699227"/>
            <a:chExt cx="438150" cy="438150"/>
          </a:xfrm>
        </p:grpSpPr>
        <p:sp>
          <p:nvSpPr>
            <p:cNvPr id="121" name="橢圓 120"/>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2" name="文字方塊 121"/>
                <p:cNvSpPr txBox="1"/>
                <p:nvPr/>
              </p:nvSpPr>
              <p:spPr>
                <a:xfrm>
                  <a:off x="6710937" y="2723025"/>
                  <a:ext cx="33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a:blip r:embed="rId6"/>
                  <a:stretch>
                    <a:fillRect l="-25455" r="-25455" b="-18033"/>
                  </a:stretch>
                </a:blipFill>
              </p:spPr>
              <p:txBody>
                <a:bodyPr/>
                <a:lstStyle/>
                <a:p>
                  <a:r>
                    <a:rPr lang="zh-TW" altLang="en-US">
                      <a:noFill/>
                    </a:rPr>
                    <a:t> </a:t>
                  </a:r>
                </a:p>
              </p:txBody>
            </p:sp>
          </mc:Fallback>
        </mc:AlternateContent>
      </p:grpSp>
      <p:sp>
        <p:nvSpPr>
          <p:cNvPr id="29" name="文字方塊 28"/>
          <p:cNvSpPr txBox="1"/>
          <p:nvPr/>
        </p:nvSpPr>
        <p:spPr>
          <a:xfrm>
            <a:off x="6621629" y="3198250"/>
            <a:ext cx="705603" cy="461665"/>
          </a:xfrm>
          <a:prstGeom prst="rect">
            <a:avLst/>
          </a:prstGeom>
          <a:noFill/>
        </p:spPr>
        <p:txBody>
          <a:bodyPr wrap="square" rtlCol="0">
            <a:spAutoFit/>
          </a:bodyPr>
          <a:lstStyle/>
          <a:p>
            <a:r>
              <a:rPr lang="en-US" altLang="zh-TW" sz="2400" dirty="0"/>
              <a:t>1-</a:t>
            </a:r>
            <a:endParaRPr lang="zh-TW" altLang="en-US" sz="2400" dirty="0"/>
          </a:p>
        </p:txBody>
      </p:sp>
      <p:grpSp>
        <p:nvGrpSpPr>
          <p:cNvPr id="123" name="群組 122"/>
          <p:cNvGrpSpPr/>
          <p:nvPr/>
        </p:nvGrpSpPr>
        <p:grpSpPr>
          <a:xfrm>
            <a:off x="7294279" y="2359414"/>
            <a:ext cx="438150" cy="438150"/>
            <a:chOff x="6656524" y="2699227"/>
            <a:chExt cx="438150" cy="438150"/>
          </a:xfrm>
        </p:grpSpPr>
        <p:sp>
          <p:nvSpPr>
            <p:cNvPr id="124" name="橢圓 123"/>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5" name="文字方塊 124"/>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solidFill>
                              <a:schemeClr val="tx1"/>
                            </a:solidFill>
                            <a:latin typeface="Cambria Math" panose="02040503050406030204" pitchFamily="18" charset="0"/>
                            <a:ea typeface="Cambria Math" panose="02040503050406030204" pitchFamily="18" charset="0"/>
                          </a:rPr>
                          <m:t>＋</m:t>
                        </m:r>
                      </m:oMath>
                    </m:oMathPara>
                  </a14:m>
                  <a:endParaRPr lang="zh-TW" altLang="en-US" dirty="0">
                    <a:solidFill>
                      <a:schemeClr val="tx1"/>
                    </a:solidFill>
                  </a:endParaRPr>
                </a:p>
              </p:txBody>
            </p:sp>
          </mc:Choice>
          <mc:Fallback xmlns="">
            <p:sp>
              <p:nvSpPr>
                <p:cNvPr id="125" name="文字方塊 124"/>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a:blip r:embed="rId7"/>
                  <a:stretch>
                    <a:fillRect l="-19565" r="-19565" b="-8889"/>
                  </a:stretch>
                </a:blipFill>
              </p:spPr>
              <p:txBody>
                <a:bodyPr/>
                <a:lstStyle/>
                <a:p>
                  <a:r>
                    <a:rPr lang="zh-TW" altLang="en-US">
                      <a:noFill/>
                    </a:rPr>
                    <a:t> </a:t>
                  </a:r>
                </a:p>
              </p:txBody>
            </p:sp>
          </mc:Fallback>
        </mc:AlternateContent>
      </p:grpSp>
      <p:pic>
        <p:nvPicPr>
          <p:cNvPr id="9" name="圖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903" y="3256427"/>
            <a:ext cx="3445367" cy="3155791"/>
          </a:xfrm>
          <a:prstGeom prst="rect">
            <a:avLst/>
          </a:prstGeom>
        </p:spPr>
      </p:pic>
      <p:cxnSp>
        <p:nvCxnSpPr>
          <p:cNvPr id="93" name="直線單箭頭接點 92"/>
          <p:cNvCxnSpPr>
            <a:cxnSpLocks/>
            <a:stCxn id="90" idx="1"/>
          </p:cNvCxnSpPr>
          <p:nvPr/>
        </p:nvCxnSpPr>
        <p:spPr>
          <a:xfrm flipH="1">
            <a:off x="6349900" y="6146691"/>
            <a:ext cx="775210" cy="4866"/>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向下箭號 165"/>
          <p:cNvSpPr/>
          <p:nvPr/>
        </p:nvSpPr>
        <p:spPr>
          <a:xfrm rot="2321610" flipV="1">
            <a:off x="5701334" y="5104334"/>
            <a:ext cx="438150" cy="820692"/>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cxnSp>
        <p:nvCxnSpPr>
          <p:cNvPr id="101" name="直線單箭頭接點 100"/>
          <p:cNvCxnSpPr>
            <a:cxnSpLocks/>
          </p:cNvCxnSpPr>
          <p:nvPr/>
        </p:nvCxnSpPr>
        <p:spPr>
          <a:xfrm>
            <a:off x="6419437" y="2580725"/>
            <a:ext cx="8466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cxnSpLocks/>
          </p:cNvCxnSpPr>
          <p:nvPr/>
        </p:nvCxnSpPr>
        <p:spPr>
          <a:xfrm flipV="1">
            <a:off x="7498694" y="2811956"/>
            <a:ext cx="0" cy="6019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群組 34"/>
          <p:cNvGrpSpPr/>
          <p:nvPr/>
        </p:nvGrpSpPr>
        <p:grpSpPr>
          <a:xfrm>
            <a:off x="7775957" y="2335777"/>
            <a:ext cx="1368043" cy="461665"/>
            <a:chOff x="7775957" y="2350291"/>
            <a:chExt cx="1368043" cy="461665"/>
          </a:xfrm>
        </p:grpSpPr>
        <p:grpSp>
          <p:nvGrpSpPr>
            <p:cNvPr id="96" name="群組 95"/>
            <p:cNvGrpSpPr/>
            <p:nvPr/>
          </p:nvGrpSpPr>
          <p:grpSpPr>
            <a:xfrm>
              <a:off x="8236428" y="2350291"/>
              <a:ext cx="907572" cy="461665"/>
              <a:chOff x="4440136" y="3005198"/>
              <a:chExt cx="907572" cy="461665"/>
            </a:xfrm>
          </p:grpSpPr>
          <p:sp>
            <p:nvSpPr>
              <p:cNvPr id="94" name="矩形 93"/>
              <p:cNvSpPr/>
              <p:nvPr/>
            </p:nvSpPr>
            <p:spPr>
              <a:xfrm>
                <a:off x="4488246" y="3051646"/>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5" name="文字方塊 94"/>
              <p:cNvSpPr txBox="1"/>
              <p:nvPr/>
            </p:nvSpPr>
            <p:spPr>
              <a:xfrm>
                <a:off x="4440136" y="3005198"/>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cxnSp>
          <p:nvCxnSpPr>
            <p:cNvPr id="104" name="直線單箭頭接點 103"/>
            <p:cNvCxnSpPr>
              <a:cxnSpLocks/>
            </p:cNvCxnSpPr>
            <p:nvPr/>
          </p:nvCxnSpPr>
          <p:spPr>
            <a:xfrm>
              <a:off x="7775957" y="2607264"/>
              <a:ext cx="5134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4049175" y="4248366"/>
            <a:ext cx="816955" cy="461665"/>
          </a:xfrm>
          <a:prstGeom prst="rect">
            <a:avLst/>
          </a:prstGeom>
        </p:spPr>
        <p:txBody>
          <a:bodyPr wrap="none">
            <a:spAutoFit/>
          </a:bodyPr>
          <a:lstStyle/>
          <a:p>
            <a:r>
              <a:rPr lang="en-US" altLang="zh-TW" sz="2400" dirty="0"/>
              <a:t>reset</a:t>
            </a:r>
            <a:endParaRPr lang="zh-TW" altLang="en-US" sz="2400" dirty="0"/>
          </a:p>
        </p:txBody>
      </p:sp>
      <p:sp>
        <p:nvSpPr>
          <p:cNvPr id="108" name="矩形 107"/>
          <p:cNvSpPr/>
          <p:nvPr/>
        </p:nvSpPr>
        <p:spPr>
          <a:xfrm>
            <a:off x="5100997" y="4264116"/>
            <a:ext cx="1068113" cy="461665"/>
          </a:xfrm>
          <a:prstGeom prst="rect">
            <a:avLst/>
          </a:prstGeom>
        </p:spPr>
        <p:txBody>
          <a:bodyPr wrap="none">
            <a:spAutoFit/>
          </a:bodyPr>
          <a:lstStyle/>
          <a:p>
            <a:r>
              <a:rPr lang="en-US" altLang="zh-TW" sz="2400" dirty="0"/>
              <a:t>update</a:t>
            </a:r>
            <a:endParaRPr lang="zh-TW" altLang="en-US" sz="2400" dirty="0"/>
          </a:p>
        </p:txBody>
      </p:sp>
      <mc:AlternateContent xmlns:mc="http://schemas.openxmlformats.org/markup-compatibility/2006" xmlns:a14="http://schemas.microsoft.com/office/drawing/2010/main">
        <mc:Choice Requires="a14">
          <p:sp>
            <p:nvSpPr>
              <p:cNvPr id="109" name="文字方塊 108"/>
              <p:cNvSpPr txBox="1"/>
              <p:nvPr/>
            </p:nvSpPr>
            <p:spPr>
              <a:xfrm>
                <a:off x="2858781" y="992460"/>
                <a:ext cx="38813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h</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r>
                        <a:rPr lang="en-US" altLang="zh-TW" sz="2800" i="1" smtClean="0">
                          <a:latin typeface="Cambria Math" panose="02040503050406030204" pitchFamily="18" charset="0"/>
                        </a:rPr>
                        <m:t>𝑧</m:t>
                      </m:r>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h</m:t>
                          </m:r>
                        </m:e>
                        <m:sup>
                          <m:r>
                            <a:rPr lang="en-US" altLang="zh-TW" sz="2800" i="1">
                              <a:latin typeface="Cambria Math" panose="02040503050406030204" pitchFamily="18" charset="0"/>
                            </a:rPr>
                            <m:t>𝑡</m:t>
                          </m:r>
                        </m:sup>
                      </m:sSup>
                      <m:r>
                        <a:rPr lang="en-US" altLang="zh-TW" sz="2800" i="1" smtClean="0">
                          <a:latin typeface="Cambria Math" panose="02040503050406030204" pitchFamily="18" charset="0"/>
                        </a:rPr>
                        <m:t>+</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𝑧</m:t>
                          </m:r>
                        </m:e>
                      </m:d>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h</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2858781" y="992460"/>
                <a:ext cx="3881319" cy="430887"/>
              </a:xfrm>
              <a:prstGeom prst="rect">
                <a:avLst/>
              </a:prstGeom>
              <a:blipFill>
                <a:blip r:embed="rId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8898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8" grpId="0" animBg="1"/>
      <p:bldP spid="13" grpId="0" animBg="1"/>
      <p:bldP spid="30" grpId="0" animBg="1"/>
      <p:bldP spid="33" grpId="0" animBg="1"/>
      <p:bldP spid="45" grpId="0" animBg="1"/>
      <p:bldP spid="83" grpId="0" animBg="1"/>
      <p:bldP spid="91" grpId="0" animBg="1"/>
      <p:bldP spid="92" grpId="0" animBg="1"/>
      <p:bldP spid="29" grpId="0"/>
      <p:bldP spid="100" grpId="0" animBg="1"/>
      <p:bldP spid="36" grpId="0"/>
      <p:bldP spid="108" grpId="0"/>
      <p:bldP spid="1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Task</a:t>
            </a:r>
            <a:endParaRPr lang="zh-TW" altLang="en-US" dirty="0"/>
          </a:p>
        </p:txBody>
      </p:sp>
      <p:sp>
        <p:nvSpPr>
          <p:cNvPr id="3" name="內容版面配置區 2"/>
          <p:cNvSpPr>
            <a:spLocks noGrp="1"/>
          </p:cNvSpPr>
          <p:nvPr>
            <p:ph idx="1"/>
          </p:nvPr>
        </p:nvSpPr>
        <p:spPr>
          <a:xfrm>
            <a:off x="628650" y="1825625"/>
            <a:ext cx="7886700" cy="4351338"/>
          </a:xfrm>
        </p:spPr>
        <p:txBody>
          <a:bodyPr/>
          <a:lstStyle/>
          <a:p>
            <a:r>
              <a:rPr lang="en-US" altLang="zh-TW" dirty="0"/>
              <a:t>(Simplified) Speech Recognition:</a:t>
            </a:r>
            <a:r>
              <a:rPr lang="zh-TW" altLang="en-US" dirty="0"/>
              <a:t> </a:t>
            </a:r>
            <a:r>
              <a:rPr lang="en-US" altLang="zh-TW" dirty="0"/>
              <a:t>Frame classification on TIMIT</a:t>
            </a:r>
            <a:endParaRPr lang="zh-TW" altLang="en-US" dirty="0"/>
          </a:p>
        </p:txBody>
      </p:sp>
      <p:grpSp>
        <p:nvGrpSpPr>
          <p:cNvPr id="4" name="群組 106"/>
          <p:cNvGrpSpPr>
            <a:grpSpLocks/>
          </p:cNvGrpSpPr>
          <p:nvPr/>
        </p:nvGrpSpPr>
        <p:grpSpPr bwMode="auto">
          <a:xfrm>
            <a:off x="1484723" y="5422938"/>
            <a:ext cx="3173419" cy="457065"/>
            <a:chOff x="467932" y="3914400"/>
            <a:chExt cx="2909888" cy="576263"/>
          </a:xfrm>
        </p:grpSpPr>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矩形 6"/>
          <p:cNvSpPr/>
          <p:nvPr/>
        </p:nvSpPr>
        <p:spPr>
          <a:xfrm>
            <a:off x="1460022"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880871"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01720"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22569"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143418"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564267"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985116"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405968"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V="1">
            <a:off x="1579620"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003026"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2426432"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2849838"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3273244"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3696650"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21491" y="3364182"/>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2" name="矩形 21"/>
          <p:cNvSpPr/>
          <p:nvPr/>
        </p:nvSpPr>
        <p:spPr>
          <a:xfrm>
            <a:off x="1736618" y="3364182"/>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3" name="矩形 22"/>
          <p:cNvSpPr/>
          <p:nvPr/>
        </p:nvSpPr>
        <p:spPr>
          <a:xfrm>
            <a:off x="2171394" y="3364182"/>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4" name="矩形 23"/>
          <p:cNvSpPr/>
          <p:nvPr/>
        </p:nvSpPr>
        <p:spPr>
          <a:xfrm>
            <a:off x="2714720" y="3378107"/>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25" name="矩形 24"/>
          <p:cNvSpPr/>
          <p:nvPr/>
        </p:nvSpPr>
        <p:spPr>
          <a:xfrm>
            <a:off x="3117157" y="3364182"/>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26" name="矩形 25"/>
          <p:cNvSpPr/>
          <p:nvPr/>
        </p:nvSpPr>
        <p:spPr>
          <a:xfrm>
            <a:off x="3521240" y="3364182"/>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27" name="矩形 26"/>
          <p:cNvSpPr/>
          <p:nvPr/>
        </p:nvSpPr>
        <p:spPr>
          <a:xfrm>
            <a:off x="3944275" y="3364182"/>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28" name="矩形 27"/>
          <p:cNvSpPr/>
          <p:nvPr/>
        </p:nvSpPr>
        <p:spPr>
          <a:xfrm>
            <a:off x="4367311" y="3364182"/>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cxnSp>
        <p:nvCxnSpPr>
          <p:cNvPr id="29" name="直線單箭頭接點 28"/>
          <p:cNvCxnSpPr/>
          <p:nvPr/>
        </p:nvCxnSpPr>
        <p:spPr>
          <a:xfrm flipV="1">
            <a:off x="4120056"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4543460"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1225475"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32" name="文字方塊 31"/>
          <p:cNvSpPr txBox="1"/>
          <p:nvPr/>
        </p:nvSpPr>
        <p:spPr>
          <a:xfrm>
            <a:off x="1632812"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33" name="文字方塊 32"/>
          <p:cNvSpPr txBox="1"/>
          <p:nvPr/>
        </p:nvSpPr>
        <p:spPr>
          <a:xfrm>
            <a:off x="2057793"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sp>
        <p:nvSpPr>
          <p:cNvPr id="34" name="文字方塊 33"/>
          <p:cNvSpPr txBox="1"/>
          <p:nvPr/>
        </p:nvSpPr>
        <p:spPr>
          <a:xfrm>
            <a:off x="2498427" y="4210520"/>
            <a:ext cx="766181" cy="461665"/>
          </a:xfrm>
          <a:prstGeom prst="rect">
            <a:avLst/>
          </a:prstGeom>
          <a:noFill/>
        </p:spPr>
        <p:txBody>
          <a:bodyPr wrap="square" rtlCol="0">
            <a:spAutoFit/>
          </a:bodyPr>
          <a:lstStyle/>
          <a:p>
            <a:pPr algn="ctr"/>
            <a:r>
              <a:rPr lang="en-US" altLang="zh-TW" sz="2400" dirty="0"/>
              <a:t>x</a:t>
            </a:r>
            <a:r>
              <a:rPr lang="en-US" altLang="zh-TW" sz="2400" baseline="30000" dirty="0"/>
              <a:t>4</a:t>
            </a:r>
            <a:endParaRPr lang="zh-TW" altLang="en-US" sz="2400" baseline="30000" dirty="0"/>
          </a:p>
        </p:txBody>
      </p:sp>
      <p:sp>
        <p:nvSpPr>
          <p:cNvPr id="35" name="文字方塊 34"/>
          <p:cNvSpPr txBox="1"/>
          <p:nvPr/>
        </p:nvSpPr>
        <p:spPr>
          <a:xfrm>
            <a:off x="1244340" y="2924330"/>
            <a:ext cx="766181"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36" name="文字方塊 35"/>
          <p:cNvSpPr txBox="1"/>
          <p:nvPr/>
        </p:nvSpPr>
        <p:spPr>
          <a:xfrm>
            <a:off x="1669269" y="2922720"/>
            <a:ext cx="766181"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37" name="文字方塊 36"/>
          <p:cNvSpPr txBox="1"/>
          <p:nvPr/>
        </p:nvSpPr>
        <p:spPr>
          <a:xfrm>
            <a:off x="2115336" y="2921465"/>
            <a:ext cx="766181"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sp>
        <p:nvSpPr>
          <p:cNvPr id="38" name="文字方塊 37"/>
          <p:cNvSpPr txBox="1"/>
          <p:nvPr/>
        </p:nvSpPr>
        <p:spPr>
          <a:xfrm>
            <a:off x="2497991" y="2939499"/>
            <a:ext cx="766181" cy="461665"/>
          </a:xfrm>
          <a:prstGeom prst="rect">
            <a:avLst/>
          </a:prstGeom>
          <a:noFill/>
        </p:spPr>
        <p:txBody>
          <a:bodyPr wrap="square" rtlCol="0">
            <a:spAutoFit/>
          </a:bodyPr>
          <a:lstStyle/>
          <a:p>
            <a:pPr algn="ctr"/>
            <a:r>
              <a:rPr lang="en-US" altLang="zh-TW" sz="2400" dirty="0"/>
              <a:t>y</a:t>
            </a:r>
            <a:r>
              <a:rPr lang="en-US" altLang="zh-TW" sz="2400" baseline="30000" dirty="0"/>
              <a:t>4</a:t>
            </a:r>
            <a:endParaRPr lang="zh-TW" altLang="en-US" sz="2400" baseline="30000" dirty="0"/>
          </a:p>
        </p:txBody>
      </p:sp>
      <p:sp>
        <p:nvSpPr>
          <p:cNvPr id="39" name="文字方塊 38"/>
          <p:cNvSpPr txBox="1"/>
          <p:nvPr/>
        </p:nvSpPr>
        <p:spPr>
          <a:xfrm>
            <a:off x="3038089" y="2964391"/>
            <a:ext cx="960832" cy="369332"/>
          </a:xfrm>
          <a:prstGeom prst="rect">
            <a:avLst/>
          </a:prstGeom>
          <a:noFill/>
        </p:spPr>
        <p:txBody>
          <a:bodyPr wrap="square" rtlCol="0">
            <a:spAutoFit/>
          </a:bodyPr>
          <a:lstStyle/>
          <a:p>
            <a:r>
              <a:rPr lang="en-US" altLang="zh-TW" dirty="0"/>
              <a:t>……</a:t>
            </a:r>
            <a:endParaRPr lang="zh-TW" altLang="en-US" dirty="0"/>
          </a:p>
        </p:txBody>
      </p:sp>
      <p:sp>
        <p:nvSpPr>
          <p:cNvPr id="40" name="文字方塊 39"/>
          <p:cNvSpPr txBox="1"/>
          <p:nvPr/>
        </p:nvSpPr>
        <p:spPr>
          <a:xfrm>
            <a:off x="3054097" y="4237761"/>
            <a:ext cx="960832" cy="369332"/>
          </a:xfrm>
          <a:prstGeom prst="rect">
            <a:avLst/>
          </a:prstGeom>
          <a:noFill/>
        </p:spPr>
        <p:txBody>
          <a:bodyPr wrap="square" rtlCol="0">
            <a:spAutoFit/>
          </a:bodyPr>
          <a:lstStyle/>
          <a:p>
            <a:r>
              <a:rPr lang="en-US" altLang="zh-TW" dirty="0"/>
              <a:t>……</a:t>
            </a:r>
            <a:endParaRPr lang="zh-TW" altLang="en-US" dirty="0"/>
          </a:p>
        </p:txBody>
      </p:sp>
      <p:grpSp>
        <p:nvGrpSpPr>
          <p:cNvPr id="41" name="群組 106"/>
          <p:cNvGrpSpPr>
            <a:grpSpLocks/>
          </p:cNvGrpSpPr>
          <p:nvPr/>
        </p:nvGrpSpPr>
        <p:grpSpPr bwMode="auto">
          <a:xfrm flipH="1">
            <a:off x="5415321" y="5422938"/>
            <a:ext cx="2459552" cy="457065"/>
            <a:chOff x="467932" y="3914400"/>
            <a:chExt cx="2909888" cy="576263"/>
          </a:xfrm>
        </p:grpSpPr>
        <p:pic>
          <p:nvPicPr>
            <p:cNvPr id="4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矩形 43"/>
          <p:cNvSpPr/>
          <p:nvPr/>
        </p:nvSpPr>
        <p:spPr>
          <a:xfrm>
            <a:off x="5390620"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5811469"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232318"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6653167"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7074016"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7494865" y="4625895"/>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單箭頭接點 49"/>
          <p:cNvCxnSpPr/>
          <p:nvPr/>
        </p:nvCxnSpPr>
        <p:spPr>
          <a:xfrm flipV="1">
            <a:off x="5510218"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933624"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6357030"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6780436"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7203842"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7627248" y="3787829"/>
            <a:ext cx="0" cy="4085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356893" y="3364182"/>
            <a:ext cx="304892" cy="369332"/>
          </a:xfrm>
          <a:prstGeom prst="rect">
            <a:avLst/>
          </a:prstGeom>
        </p:spPr>
        <p:txBody>
          <a:bodyPr wrap="none">
            <a:spAutoFit/>
          </a:bodyPr>
          <a:lstStyle/>
          <a:p>
            <a:r>
              <a:rPr lang="en-US" altLang="zh-TW" dirty="0">
                <a:solidFill>
                  <a:srgbClr val="000000"/>
                </a:solidFill>
                <a:latin typeface="Libre Baskerville"/>
              </a:rPr>
              <a:t>S</a:t>
            </a:r>
            <a:endParaRPr lang="zh-TW" altLang="en-US" dirty="0"/>
          </a:p>
        </p:txBody>
      </p:sp>
      <p:sp>
        <p:nvSpPr>
          <p:cNvPr id="57" name="矩形 56"/>
          <p:cNvSpPr/>
          <p:nvPr/>
        </p:nvSpPr>
        <p:spPr>
          <a:xfrm>
            <a:off x="5788673" y="3364182"/>
            <a:ext cx="304892" cy="369332"/>
          </a:xfrm>
          <a:prstGeom prst="rect">
            <a:avLst/>
          </a:prstGeom>
        </p:spPr>
        <p:txBody>
          <a:bodyPr wrap="none">
            <a:spAutoFit/>
          </a:bodyPr>
          <a:lstStyle/>
          <a:p>
            <a:r>
              <a:rPr lang="en-US" altLang="zh-TW" dirty="0">
                <a:solidFill>
                  <a:srgbClr val="000000"/>
                </a:solidFill>
                <a:latin typeface="Libre Baskerville"/>
              </a:rPr>
              <a:t>S</a:t>
            </a:r>
            <a:endParaRPr lang="zh-TW" altLang="en-US" dirty="0"/>
          </a:p>
        </p:txBody>
      </p:sp>
      <p:sp>
        <p:nvSpPr>
          <p:cNvPr id="58" name="矩形 57"/>
          <p:cNvSpPr/>
          <p:nvPr/>
        </p:nvSpPr>
        <p:spPr>
          <a:xfrm>
            <a:off x="6161952" y="3379172"/>
            <a:ext cx="385042" cy="369332"/>
          </a:xfrm>
          <a:prstGeom prst="rect">
            <a:avLst/>
          </a:prstGeom>
        </p:spPr>
        <p:txBody>
          <a:bodyPr wrap="none">
            <a:spAutoFit/>
          </a:bodyPr>
          <a:lstStyle/>
          <a:p>
            <a:r>
              <a:rPr lang="en-US" altLang="zh-TW" dirty="0">
                <a:solidFill>
                  <a:srgbClr val="000000"/>
                </a:solidFill>
                <a:latin typeface="Libre Baskerville"/>
              </a:rPr>
              <a:t>@</a:t>
            </a:r>
            <a:endParaRPr lang="zh-TW" altLang="en-US" dirty="0"/>
          </a:p>
        </p:txBody>
      </p:sp>
      <p:sp>
        <p:nvSpPr>
          <p:cNvPr id="59" name="矩形 58"/>
          <p:cNvSpPr/>
          <p:nvPr/>
        </p:nvSpPr>
        <p:spPr>
          <a:xfrm>
            <a:off x="6585358" y="3378107"/>
            <a:ext cx="385042" cy="369332"/>
          </a:xfrm>
          <a:prstGeom prst="rect">
            <a:avLst/>
          </a:prstGeom>
        </p:spPr>
        <p:txBody>
          <a:bodyPr wrap="none">
            <a:spAutoFit/>
          </a:bodyPr>
          <a:lstStyle/>
          <a:p>
            <a:r>
              <a:rPr lang="en-US" altLang="zh-TW" dirty="0">
                <a:solidFill>
                  <a:srgbClr val="000000"/>
                </a:solidFill>
                <a:latin typeface="Libre Baskerville"/>
              </a:rPr>
              <a:t>@</a:t>
            </a:r>
            <a:endParaRPr lang="zh-TW" altLang="en-US" dirty="0"/>
          </a:p>
        </p:txBody>
      </p:sp>
      <p:sp>
        <p:nvSpPr>
          <p:cNvPr id="60" name="矩形 59"/>
          <p:cNvSpPr/>
          <p:nvPr/>
        </p:nvSpPr>
        <p:spPr>
          <a:xfrm>
            <a:off x="7002685" y="3394162"/>
            <a:ext cx="385042" cy="369332"/>
          </a:xfrm>
          <a:prstGeom prst="rect">
            <a:avLst/>
          </a:prstGeom>
        </p:spPr>
        <p:txBody>
          <a:bodyPr wrap="none">
            <a:spAutoFit/>
          </a:bodyPr>
          <a:lstStyle/>
          <a:p>
            <a:r>
              <a:rPr lang="en-US" altLang="zh-TW" dirty="0">
                <a:solidFill>
                  <a:srgbClr val="000000"/>
                </a:solidFill>
                <a:latin typeface="Libre Baskerville"/>
              </a:rPr>
              <a:t>@</a:t>
            </a:r>
            <a:endParaRPr lang="zh-TW" altLang="en-US" dirty="0"/>
          </a:p>
        </p:txBody>
      </p:sp>
      <p:sp>
        <p:nvSpPr>
          <p:cNvPr id="61" name="矩形 60"/>
          <p:cNvSpPr/>
          <p:nvPr/>
        </p:nvSpPr>
        <p:spPr>
          <a:xfrm>
            <a:off x="7451838" y="3364182"/>
            <a:ext cx="385042" cy="369332"/>
          </a:xfrm>
          <a:prstGeom prst="rect">
            <a:avLst/>
          </a:prstGeom>
        </p:spPr>
        <p:txBody>
          <a:bodyPr wrap="none">
            <a:spAutoFit/>
          </a:bodyPr>
          <a:lstStyle/>
          <a:p>
            <a:r>
              <a:rPr lang="en-US" altLang="zh-TW" dirty="0">
                <a:solidFill>
                  <a:srgbClr val="000000"/>
                </a:solidFill>
                <a:latin typeface="Libre Baskerville"/>
              </a:rPr>
              <a:t>@</a:t>
            </a:r>
            <a:endParaRPr lang="zh-TW" altLang="en-US" dirty="0">
              <a:solidFill>
                <a:srgbClr val="000000"/>
              </a:solidFill>
              <a:latin typeface="Libre Baskerville"/>
            </a:endParaRPr>
          </a:p>
        </p:txBody>
      </p:sp>
      <p:sp>
        <p:nvSpPr>
          <p:cNvPr id="62" name="文字方塊 61"/>
          <p:cNvSpPr txBox="1"/>
          <p:nvPr/>
        </p:nvSpPr>
        <p:spPr>
          <a:xfrm>
            <a:off x="5156073"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63" name="文字方塊 62"/>
          <p:cNvSpPr txBox="1"/>
          <p:nvPr/>
        </p:nvSpPr>
        <p:spPr>
          <a:xfrm>
            <a:off x="5563410"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64" name="文字方塊 63"/>
          <p:cNvSpPr txBox="1"/>
          <p:nvPr/>
        </p:nvSpPr>
        <p:spPr>
          <a:xfrm>
            <a:off x="5988391" y="4210521"/>
            <a:ext cx="766181"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sp>
        <p:nvSpPr>
          <p:cNvPr id="65" name="文字方塊 64"/>
          <p:cNvSpPr txBox="1"/>
          <p:nvPr/>
        </p:nvSpPr>
        <p:spPr>
          <a:xfrm>
            <a:off x="6429025" y="4210520"/>
            <a:ext cx="766181" cy="461665"/>
          </a:xfrm>
          <a:prstGeom prst="rect">
            <a:avLst/>
          </a:prstGeom>
          <a:noFill/>
        </p:spPr>
        <p:txBody>
          <a:bodyPr wrap="square" rtlCol="0">
            <a:spAutoFit/>
          </a:bodyPr>
          <a:lstStyle/>
          <a:p>
            <a:pPr algn="ctr"/>
            <a:r>
              <a:rPr lang="en-US" altLang="zh-TW" sz="2400" dirty="0"/>
              <a:t>x</a:t>
            </a:r>
            <a:r>
              <a:rPr lang="en-US" altLang="zh-TW" sz="2400" baseline="30000" dirty="0"/>
              <a:t>4</a:t>
            </a:r>
            <a:endParaRPr lang="zh-TW" altLang="en-US" sz="2400" baseline="30000" dirty="0"/>
          </a:p>
        </p:txBody>
      </p:sp>
      <p:sp>
        <p:nvSpPr>
          <p:cNvPr id="66" name="文字方塊 65"/>
          <p:cNvSpPr txBox="1"/>
          <p:nvPr/>
        </p:nvSpPr>
        <p:spPr>
          <a:xfrm>
            <a:off x="5174938" y="2924330"/>
            <a:ext cx="766181"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67" name="文字方塊 66"/>
          <p:cNvSpPr txBox="1"/>
          <p:nvPr/>
        </p:nvSpPr>
        <p:spPr>
          <a:xfrm>
            <a:off x="5599867" y="2922720"/>
            <a:ext cx="766181"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68" name="文字方塊 67"/>
          <p:cNvSpPr txBox="1"/>
          <p:nvPr/>
        </p:nvSpPr>
        <p:spPr>
          <a:xfrm>
            <a:off x="6045934" y="2921465"/>
            <a:ext cx="766181"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sp>
        <p:nvSpPr>
          <p:cNvPr id="69" name="文字方塊 68"/>
          <p:cNvSpPr txBox="1"/>
          <p:nvPr/>
        </p:nvSpPr>
        <p:spPr>
          <a:xfrm>
            <a:off x="6428589" y="2939499"/>
            <a:ext cx="766181" cy="461665"/>
          </a:xfrm>
          <a:prstGeom prst="rect">
            <a:avLst/>
          </a:prstGeom>
          <a:noFill/>
        </p:spPr>
        <p:txBody>
          <a:bodyPr wrap="square" rtlCol="0">
            <a:spAutoFit/>
          </a:bodyPr>
          <a:lstStyle/>
          <a:p>
            <a:pPr algn="ctr"/>
            <a:r>
              <a:rPr lang="en-US" altLang="zh-TW" sz="2400" dirty="0"/>
              <a:t>y</a:t>
            </a:r>
            <a:r>
              <a:rPr lang="en-US" altLang="zh-TW" sz="2400" baseline="30000" dirty="0"/>
              <a:t>4</a:t>
            </a:r>
            <a:endParaRPr lang="zh-TW" altLang="en-US" sz="2400" baseline="30000" dirty="0"/>
          </a:p>
        </p:txBody>
      </p:sp>
      <p:sp>
        <p:nvSpPr>
          <p:cNvPr id="70" name="文字方塊 69"/>
          <p:cNvSpPr txBox="1"/>
          <p:nvPr/>
        </p:nvSpPr>
        <p:spPr>
          <a:xfrm>
            <a:off x="6968687" y="2964391"/>
            <a:ext cx="960832" cy="369332"/>
          </a:xfrm>
          <a:prstGeom prst="rect">
            <a:avLst/>
          </a:prstGeom>
          <a:noFill/>
        </p:spPr>
        <p:txBody>
          <a:bodyPr wrap="square" rtlCol="0">
            <a:spAutoFit/>
          </a:bodyPr>
          <a:lstStyle/>
          <a:p>
            <a:r>
              <a:rPr lang="en-US" altLang="zh-TW" dirty="0"/>
              <a:t>……</a:t>
            </a:r>
            <a:endParaRPr lang="zh-TW" altLang="en-US" dirty="0"/>
          </a:p>
        </p:txBody>
      </p:sp>
      <p:sp>
        <p:nvSpPr>
          <p:cNvPr id="71" name="文字方塊 70"/>
          <p:cNvSpPr txBox="1"/>
          <p:nvPr/>
        </p:nvSpPr>
        <p:spPr>
          <a:xfrm>
            <a:off x="6984695" y="4237761"/>
            <a:ext cx="960832" cy="369332"/>
          </a:xfrm>
          <a:prstGeom prst="rect">
            <a:avLst/>
          </a:prstGeom>
          <a:noFill/>
        </p:spPr>
        <p:txBody>
          <a:bodyPr wrap="square" rtlCol="0">
            <a:spAutoFit/>
          </a:bodyPr>
          <a:lstStyle/>
          <a:p>
            <a:r>
              <a:rPr lang="en-US" altLang="zh-TW" dirty="0"/>
              <a:t>……</a:t>
            </a:r>
            <a:endParaRPr lang="zh-TW" altLang="en-US" dirty="0"/>
          </a:p>
        </p:txBody>
      </p:sp>
      <p:sp>
        <p:nvSpPr>
          <p:cNvPr id="72" name="文字方塊 71"/>
          <p:cNvSpPr txBox="1"/>
          <p:nvPr/>
        </p:nvSpPr>
        <p:spPr>
          <a:xfrm>
            <a:off x="2034443" y="5817707"/>
            <a:ext cx="2007291" cy="523220"/>
          </a:xfrm>
          <a:prstGeom prst="rect">
            <a:avLst/>
          </a:prstGeom>
          <a:noFill/>
        </p:spPr>
        <p:txBody>
          <a:bodyPr wrap="square" rtlCol="0">
            <a:spAutoFit/>
          </a:bodyPr>
          <a:lstStyle/>
          <a:p>
            <a:pPr algn="ctr"/>
            <a:r>
              <a:rPr lang="en-US" altLang="zh-TW" sz="2800" dirty="0"/>
              <a:t>Utterance 1</a:t>
            </a:r>
            <a:endParaRPr lang="zh-TW" altLang="en-US" sz="2800" dirty="0"/>
          </a:p>
        </p:txBody>
      </p:sp>
      <p:sp>
        <p:nvSpPr>
          <p:cNvPr id="73" name="文字方塊 72"/>
          <p:cNvSpPr txBox="1"/>
          <p:nvPr/>
        </p:nvSpPr>
        <p:spPr>
          <a:xfrm>
            <a:off x="5539163" y="5806730"/>
            <a:ext cx="2007291" cy="523220"/>
          </a:xfrm>
          <a:prstGeom prst="rect">
            <a:avLst/>
          </a:prstGeom>
          <a:noFill/>
        </p:spPr>
        <p:txBody>
          <a:bodyPr wrap="square" rtlCol="0">
            <a:spAutoFit/>
          </a:bodyPr>
          <a:lstStyle/>
          <a:p>
            <a:pPr algn="ctr"/>
            <a:r>
              <a:rPr lang="en-US" altLang="zh-TW" sz="2800" dirty="0"/>
              <a:t>Utterance 2</a:t>
            </a:r>
            <a:endParaRPr lang="zh-TW" altLang="en-US" sz="2800" dirty="0"/>
          </a:p>
        </p:txBody>
      </p:sp>
    </p:spTree>
    <p:extLst>
      <p:ext uri="{BB962C8B-B14F-4D97-AF65-F5344CB8AC3E}">
        <p14:creationId xmlns:p14="http://schemas.microsoft.com/office/powerpoint/2010/main" val="12544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21" grpId="0"/>
      <p:bldP spid="22" grpId="0"/>
      <p:bldP spid="23" grpId="0"/>
      <p:bldP spid="24" grpId="0"/>
      <p:bldP spid="25" grpId="0"/>
      <p:bldP spid="26" grpId="0"/>
      <p:bldP spid="27" grpId="0"/>
      <p:bldP spid="28" grpId="0"/>
      <p:bldP spid="31" grpId="0"/>
      <p:bldP spid="32" grpId="0"/>
      <p:bldP spid="33" grpId="0"/>
      <p:bldP spid="34" grpId="0"/>
      <p:bldP spid="35" grpId="0"/>
      <p:bldP spid="36" grpId="0"/>
      <p:bldP spid="37" grpId="0"/>
      <p:bldP spid="38" grpId="0"/>
      <p:bldP spid="39" grpId="0"/>
      <p:bldP spid="40" grpId="0"/>
      <p:bldP spid="44" grpId="0" animBg="1"/>
      <p:bldP spid="45" grpId="0" animBg="1"/>
      <p:bldP spid="46" grpId="0" animBg="1"/>
      <p:bldP spid="47" grpId="0" animBg="1"/>
      <p:bldP spid="48" grpId="0" animBg="1"/>
      <p:bldP spid="49" grpId="0" animBg="1"/>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Target Delay </a:t>
            </a:r>
            <a:endParaRPr lang="zh-TW" altLang="en-US" dirty="0"/>
          </a:p>
        </p:txBody>
      </p:sp>
      <p:sp>
        <p:nvSpPr>
          <p:cNvPr id="3" name="內容版面配置區 2"/>
          <p:cNvSpPr>
            <a:spLocks noGrp="1"/>
          </p:cNvSpPr>
          <p:nvPr>
            <p:ph idx="1"/>
          </p:nvPr>
        </p:nvSpPr>
        <p:spPr>
          <a:xfrm>
            <a:off x="628650" y="1825625"/>
            <a:ext cx="7886700" cy="4351338"/>
          </a:xfrm>
        </p:spPr>
        <p:txBody>
          <a:bodyPr/>
          <a:lstStyle/>
          <a:p>
            <a:r>
              <a:rPr lang="en-US" altLang="zh-TW" dirty="0"/>
              <a:t>Only for unidirectional RNN</a:t>
            </a:r>
            <a:endParaRPr lang="zh-TW" altLang="en-US" dirty="0"/>
          </a:p>
        </p:txBody>
      </p:sp>
      <p:grpSp>
        <p:nvGrpSpPr>
          <p:cNvPr id="104" name="群組 103"/>
          <p:cNvGrpSpPr/>
          <p:nvPr/>
        </p:nvGrpSpPr>
        <p:grpSpPr>
          <a:xfrm>
            <a:off x="3162312" y="3641413"/>
            <a:ext cx="3387580" cy="383257"/>
            <a:chOff x="5822527" y="1913618"/>
            <a:chExt cx="3387580" cy="383257"/>
          </a:xfrm>
        </p:grpSpPr>
        <p:sp>
          <p:nvSpPr>
            <p:cNvPr id="21" name="矩形 20"/>
            <p:cNvSpPr/>
            <p:nvPr/>
          </p:nvSpPr>
          <p:spPr>
            <a:xfrm>
              <a:off x="5822527" y="1913618"/>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2" name="矩形 21"/>
            <p:cNvSpPr/>
            <p:nvPr/>
          </p:nvSpPr>
          <p:spPr>
            <a:xfrm>
              <a:off x="6237654" y="1913618"/>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3" name="矩形 22"/>
            <p:cNvSpPr/>
            <p:nvPr/>
          </p:nvSpPr>
          <p:spPr>
            <a:xfrm>
              <a:off x="6672430" y="1913618"/>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24" name="矩形 23"/>
            <p:cNvSpPr/>
            <p:nvPr/>
          </p:nvSpPr>
          <p:spPr>
            <a:xfrm>
              <a:off x="7215756" y="1927543"/>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25" name="矩形 24"/>
            <p:cNvSpPr/>
            <p:nvPr/>
          </p:nvSpPr>
          <p:spPr>
            <a:xfrm>
              <a:off x="7618193" y="1913618"/>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26" name="矩形 25"/>
            <p:cNvSpPr/>
            <p:nvPr/>
          </p:nvSpPr>
          <p:spPr>
            <a:xfrm>
              <a:off x="8022276" y="1913618"/>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27" name="矩形 26"/>
            <p:cNvSpPr/>
            <p:nvPr/>
          </p:nvSpPr>
          <p:spPr>
            <a:xfrm>
              <a:off x="8445311" y="1913618"/>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28" name="矩形 27"/>
            <p:cNvSpPr/>
            <p:nvPr/>
          </p:nvSpPr>
          <p:spPr>
            <a:xfrm>
              <a:off x="8868347" y="1913618"/>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grpSp>
      <p:sp>
        <p:nvSpPr>
          <p:cNvPr id="36" name="文字方塊 35"/>
          <p:cNvSpPr txBox="1"/>
          <p:nvPr/>
        </p:nvSpPr>
        <p:spPr>
          <a:xfrm>
            <a:off x="1497518" y="3563005"/>
            <a:ext cx="1563189" cy="461665"/>
          </a:xfrm>
          <a:prstGeom prst="rect">
            <a:avLst/>
          </a:prstGeom>
          <a:noFill/>
        </p:spPr>
        <p:txBody>
          <a:bodyPr wrap="square" rtlCol="0">
            <a:spAutoFit/>
          </a:bodyPr>
          <a:lstStyle/>
          <a:p>
            <a:pPr algn="ctr"/>
            <a:r>
              <a:rPr lang="en-US" altLang="zh-TW" sz="2400" dirty="0">
                <a:solidFill>
                  <a:srgbClr val="FF0000"/>
                </a:solidFill>
              </a:rPr>
              <a:t>True labels:</a:t>
            </a:r>
            <a:endParaRPr lang="zh-TW" altLang="en-US" sz="2400" dirty="0">
              <a:solidFill>
                <a:srgbClr val="FF0000"/>
              </a:solidFill>
            </a:endParaRPr>
          </a:p>
        </p:txBody>
      </p:sp>
      <p:sp>
        <p:nvSpPr>
          <p:cNvPr id="37" name="文字方塊 36"/>
          <p:cNvSpPr txBox="1"/>
          <p:nvPr/>
        </p:nvSpPr>
        <p:spPr>
          <a:xfrm>
            <a:off x="802822" y="3058059"/>
            <a:ext cx="2662589" cy="461665"/>
          </a:xfrm>
          <a:prstGeom prst="rect">
            <a:avLst/>
          </a:prstGeom>
          <a:noFill/>
        </p:spPr>
        <p:txBody>
          <a:bodyPr wrap="square" rtlCol="0">
            <a:spAutoFit/>
          </a:bodyPr>
          <a:lstStyle/>
          <a:p>
            <a:pPr algn="ctr"/>
            <a:r>
              <a:rPr lang="en-US" altLang="zh-TW" sz="2400" dirty="0">
                <a:solidFill>
                  <a:srgbClr val="FF0000"/>
                </a:solidFill>
              </a:rPr>
              <a:t>Delay 3 steps:</a:t>
            </a:r>
            <a:endParaRPr lang="zh-TW" altLang="en-US" sz="2400" dirty="0">
              <a:solidFill>
                <a:srgbClr val="FF0000"/>
              </a:solidFill>
            </a:endParaRPr>
          </a:p>
        </p:txBody>
      </p:sp>
      <p:grpSp>
        <p:nvGrpSpPr>
          <p:cNvPr id="65" name="群組 106"/>
          <p:cNvGrpSpPr>
            <a:grpSpLocks/>
          </p:cNvGrpSpPr>
          <p:nvPr/>
        </p:nvGrpSpPr>
        <p:grpSpPr bwMode="auto">
          <a:xfrm>
            <a:off x="3308786" y="5496298"/>
            <a:ext cx="3173419" cy="457065"/>
            <a:chOff x="467932" y="3914400"/>
            <a:chExt cx="2909888" cy="576263"/>
          </a:xfrm>
        </p:grpSpPr>
        <p:pic>
          <p:nvPicPr>
            <p:cNvPr id="6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矩形 67"/>
          <p:cNvSpPr/>
          <p:nvPr/>
        </p:nvSpPr>
        <p:spPr>
          <a:xfrm>
            <a:off x="3274148"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694997"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4115846"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4536695"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4957544"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5378393"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5799242"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6220094" y="5003427"/>
            <a:ext cx="231894" cy="66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單箭頭接點 75"/>
          <p:cNvCxnSpPr/>
          <p:nvPr/>
        </p:nvCxnSpPr>
        <p:spPr>
          <a:xfrm flipV="1">
            <a:off x="3386715"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3810121"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V="1">
            <a:off x="4233527"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V="1">
            <a:off x="4656933"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5080339"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V="1">
            <a:off x="5503745"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5927151"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6350555" y="4152801"/>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645822" y="5009706"/>
            <a:ext cx="231894" cy="669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5" name="矩形 94"/>
          <p:cNvSpPr/>
          <p:nvPr/>
        </p:nvSpPr>
        <p:spPr>
          <a:xfrm>
            <a:off x="7066671" y="5009706"/>
            <a:ext cx="231894" cy="669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6" name="矩形 95"/>
          <p:cNvSpPr/>
          <p:nvPr/>
        </p:nvSpPr>
        <p:spPr>
          <a:xfrm>
            <a:off x="7487523" y="5009706"/>
            <a:ext cx="231894" cy="669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97" name="直線單箭頭接點 96"/>
          <p:cNvCxnSpPr/>
          <p:nvPr/>
        </p:nvCxnSpPr>
        <p:spPr>
          <a:xfrm flipV="1">
            <a:off x="6771174" y="4159080"/>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7194580" y="4159080"/>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7617984" y="4159080"/>
            <a:ext cx="0" cy="720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群組 102"/>
          <p:cNvGrpSpPr/>
          <p:nvPr/>
        </p:nvGrpSpPr>
        <p:grpSpPr>
          <a:xfrm>
            <a:off x="3236250" y="3051618"/>
            <a:ext cx="4592305" cy="474547"/>
            <a:chOff x="4467716" y="2936231"/>
            <a:chExt cx="4592305" cy="474547"/>
          </a:xfrm>
        </p:grpSpPr>
        <p:sp>
          <p:nvSpPr>
            <p:cNvPr id="82" name="矩形 81"/>
            <p:cNvSpPr/>
            <p:nvPr/>
          </p:nvSpPr>
          <p:spPr>
            <a:xfrm>
              <a:off x="5672441" y="3015837"/>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83" name="矩形 82"/>
            <p:cNvSpPr/>
            <p:nvPr/>
          </p:nvSpPr>
          <p:spPr>
            <a:xfrm>
              <a:off x="6087568" y="3015837"/>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84" name="矩形 83"/>
            <p:cNvSpPr/>
            <p:nvPr/>
          </p:nvSpPr>
          <p:spPr>
            <a:xfrm>
              <a:off x="6522344" y="3015837"/>
              <a:ext cx="510076" cy="369332"/>
            </a:xfrm>
            <a:prstGeom prst="rect">
              <a:avLst/>
            </a:prstGeom>
          </p:spPr>
          <p:txBody>
            <a:bodyPr wrap="none">
              <a:spAutoFit/>
            </a:bodyPr>
            <a:lstStyle/>
            <a:p>
              <a:r>
                <a:rPr lang="en-US" altLang="zh-TW" dirty="0">
                  <a:solidFill>
                    <a:srgbClr val="000000"/>
                  </a:solidFill>
                  <a:latin typeface="Libre Baskerville"/>
                </a:rPr>
                <a:t>TSI</a:t>
              </a:r>
              <a:endParaRPr lang="zh-TW" altLang="en-US" dirty="0"/>
            </a:p>
          </p:txBody>
        </p:sp>
        <p:sp>
          <p:nvSpPr>
            <p:cNvPr id="85" name="矩形 84"/>
            <p:cNvSpPr/>
            <p:nvPr/>
          </p:nvSpPr>
          <p:spPr>
            <a:xfrm>
              <a:off x="7065670" y="3029762"/>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86" name="矩形 85"/>
            <p:cNvSpPr/>
            <p:nvPr/>
          </p:nvSpPr>
          <p:spPr>
            <a:xfrm>
              <a:off x="7468107" y="3015837"/>
              <a:ext cx="256802" cy="369332"/>
            </a:xfrm>
            <a:prstGeom prst="rect">
              <a:avLst/>
            </a:prstGeom>
          </p:spPr>
          <p:txBody>
            <a:bodyPr wrap="none">
              <a:spAutoFit/>
            </a:bodyPr>
            <a:lstStyle/>
            <a:p>
              <a:r>
                <a:rPr lang="en-US" altLang="zh-TW" dirty="0">
                  <a:solidFill>
                    <a:srgbClr val="000000"/>
                  </a:solidFill>
                  <a:latin typeface="Libre Baskerville"/>
                </a:rPr>
                <a:t>I</a:t>
              </a:r>
              <a:endParaRPr lang="zh-TW" altLang="en-US" dirty="0"/>
            </a:p>
          </p:txBody>
        </p:sp>
        <p:sp>
          <p:nvSpPr>
            <p:cNvPr id="87" name="矩形 86"/>
            <p:cNvSpPr/>
            <p:nvPr/>
          </p:nvSpPr>
          <p:spPr>
            <a:xfrm>
              <a:off x="7872190" y="3015837"/>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88" name="矩形 87"/>
            <p:cNvSpPr/>
            <p:nvPr/>
          </p:nvSpPr>
          <p:spPr>
            <a:xfrm>
              <a:off x="8295225" y="3015837"/>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89" name="矩形 88"/>
            <p:cNvSpPr/>
            <p:nvPr/>
          </p:nvSpPr>
          <p:spPr>
            <a:xfrm>
              <a:off x="8718261" y="3015837"/>
              <a:ext cx="341760" cy="369332"/>
            </a:xfrm>
            <a:prstGeom prst="rect">
              <a:avLst/>
            </a:prstGeom>
          </p:spPr>
          <p:txBody>
            <a:bodyPr wrap="none">
              <a:spAutoFit/>
            </a:bodyPr>
            <a:lstStyle/>
            <a:p>
              <a:r>
                <a:rPr lang="en-US" altLang="zh-TW" dirty="0">
                  <a:solidFill>
                    <a:srgbClr val="000000"/>
                  </a:solidFill>
                  <a:latin typeface="Libre Baskerville"/>
                </a:rPr>
                <a:t>N</a:t>
              </a:r>
              <a:endParaRPr lang="zh-TW" altLang="en-US" dirty="0">
                <a:solidFill>
                  <a:srgbClr val="000000"/>
                </a:solidFill>
                <a:latin typeface="Libre Baskerville"/>
              </a:endParaRPr>
            </a:p>
          </p:txBody>
        </p:sp>
        <p:sp>
          <p:nvSpPr>
            <p:cNvPr id="100" name="文字方塊 99"/>
            <p:cNvSpPr txBox="1"/>
            <p:nvPr/>
          </p:nvSpPr>
          <p:spPr>
            <a:xfrm>
              <a:off x="4467716" y="2936231"/>
              <a:ext cx="420849" cy="461665"/>
            </a:xfrm>
            <a:prstGeom prst="rect">
              <a:avLst/>
            </a:prstGeom>
            <a:noFill/>
          </p:spPr>
          <p:txBody>
            <a:bodyPr wrap="square" rtlCol="0">
              <a:spAutoFit/>
            </a:bodyPr>
            <a:lstStyle/>
            <a:p>
              <a:r>
                <a:rPr lang="en-US" altLang="zh-TW" sz="2400" dirty="0">
                  <a:solidFill>
                    <a:srgbClr val="FF0000"/>
                  </a:solidFill>
                </a:rPr>
                <a:t>x</a:t>
              </a:r>
              <a:endParaRPr lang="zh-TW" altLang="en-US" sz="2400" dirty="0">
                <a:solidFill>
                  <a:srgbClr val="FF0000"/>
                </a:solidFill>
              </a:endParaRPr>
            </a:p>
          </p:txBody>
        </p:sp>
        <p:sp>
          <p:nvSpPr>
            <p:cNvPr id="101" name="文字方塊 100"/>
            <p:cNvSpPr txBox="1"/>
            <p:nvPr/>
          </p:nvSpPr>
          <p:spPr>
            <a:xfrm>
              <a:off x="4894690" y="2942672"/>
              <a:ext cx="420849" cy="461665"/>
            </a:xfrm>
            <a:prstGeom prst="rect">
              <a:avLst/>
            </a:prstGeom>
            <a:noFill/>
          </p:spPr>
          <p:txBody>
            <a:bodyPr wrap="square" rtlCol="0">
              <a:spAutoFit/>
            </a:bodyPr>
            <a:lstStyle/>
            <a:p>
              <a:r>
                <a:rPr lang="en-US" altLang="zh-TW" sz="2400" dirty="0">
                  <a:solidFill>
                    <a:srgbClr val="FF0000"/>
                  </a:solidFill>
                </a:rPr>
                <a:t>x</a:t>
              </a:r>
              <a:endParaRPr lang="zh-TW" altLang="en-US" sz="2400" dirty="0">
                <a:solidFill>
                  <a:srgbClr val="FF0000"/>
                </a:solidFill>
              </a:endParaRPr>
            </a:p>
          </p:txBody>
        </p:sp>
        <p:sp>
          <p:nvSpPr>
            <p:cNvPr id="102" name="文字方塊 101"/>
            <p:cNvSpPr txBox="1"/>
            <p:nvPr/>
          </p:nvSpPr>
          <p:spPr>
            <a:xfrm>
              <a:off x="5293553" y="2949113"/>
              <a:ext cx="420849" cy="461665"/>
            </a:xfrm>
            <a:prstGeom prst="rect">
              <a:avLst/>
            </a:prstGeom>
            <a:noFill/>
          </p:spPr>
          <p:txBody>
            <a:bodyPr wrap="square" rtlCol="0">
              <a:spAutoFit/>
            </a:bodyPr>
            <a:lstStyle/>
            <a:p>
              <a:r>
                <a:rPr lang="en-US" altLang="zh-TW" sz="2400" dirty="0">
                  <a:solidFill>
                    <a:srgbClr val="FF0000"/>
                  </a:solidFill>
                </a:rPr>
                <a:t>x</a:t>
              </a:r>
              <a:endParaRPr lang="zh-TW" altLang="en-US" sz="2400" dirty="0">
                <a:solidFill>
                  <a:srgbClr val="FF0000"/>
                </a:solidFill>
              </a:endParaRPr>
            </a:p>
          </p:txBody>
        </p:sp>
      </p:grpSp>
      <p:sp>
        <p:nvSpPr>
          <p:cNvPr id="5" name="矩形 4"/>
          <p:cNvSpPr/>
          <p:nvPr/>
        </p:nvSpPr>
        <p:spPr>
          <a:xfrm>
            <a:off x="4522291" y="3628687"/>
            <a:ext cx="288406" cy="39348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228204" y="4925741"/>
            <a:ext cx="1619778" cy="85094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5807623" y="3115130"/>
            <a:ext cx="288406" cy="3934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135262" y="4832212"/>
            <a:ext cx="2955744" cy="9589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694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4" grpId="0" animBg="1"/>
      <p:bldP spid="95" grpId="0" animBg="1"/>
      <p:bldP spid="96" grpId="0" animBg="1"/>
      <p:bldP spid="5" grpId="0" animBg="1"/>
      <p:bldP spid="54" grpId="0" animBg="1"/>
      <p:bldP spid="55" grpId="0" animBg="1"/>
      <p:bldP spid="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135375" y="0"/>
            <a:ext cx="6873249" cy="6858000"/>
          </a:xfrm>
          <a:prstGeom prst="rect">
            <a:avLst/>
          </a:prstGeom>
        </p:spPr>
      </p:pic>
      <p:sp>
        <p:nvSpPr>
          <p:cNvPr id="6" name="文字方塊 5"/>
          <p:cNvSpPr txBox="1"/>
          <p:nvPr/>
        </p:nvSpPr>
        <p:spPr>
          <a:xfrm>
            <a:off x="4304529" y="4602996"/>
            <a:ext cx="370409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LSTM &gt; RNN &gt; feedforward</a:t>
            </a:r>
            <a:endParaRPr lang="zh-TW" altLang="en-US" sz="2400" dirty="0"/>
          </a:p>
        </p:txBody>
      </p:sp>
      <p:sp>
        <p:nvSpPr>
          <p:cNvPr id="7" name="文字方塊 6"/>
          <p:cNvSpPr txBox="1"/>
          <p:nvPr/>
        </p:nvSpPr>
        <p:spPr>
          <a:xfrm>
            <a:off x="4304529" y="5199597"/>
            <a:ext cx="370409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Bi-direction &gt; </a:t>
            </a:r>
            <a:r>
              <a:rPr lang="en-US" altLang="zh-TW" sz="2400" dirty="0" err="1"/>
              <a:t>uni</a:t>
            </a:r>
            <a:r>
              <a:rPr lang="en-US" altLang="zh-TW" sz="2400" dirty="0"/>
              <a:t>-direction</a:t>
            </a:r>
            <a:endParaRPr lang="zh-TW" altLang="en-US" sz="2400" dirty="0"/>
          </a:p>
        </p:txBody>
      </p:sp>
    </p:spTree>
    <p:extLst>
      <p:ext uri="{BB962C8B-B14F-4D97-AF65-F5344CB8AC3E}">
        <p14:creationId xmlns:p14="http://schemas.microsoft.com/office/powerpoint/2010/main" val="326742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628650" y="1825624"/>
            <a:ext cx="7886700" cy="5032375"/>
          </a:xfrm>
        </p:spPr>
        <p:txBody>
          <a:bodyPr>
            <a:normAutofit/>
          </a:bodyPr>
          <a:lstStyle/>
          <a:p>
            <a:r>
              <a:rPr lang="en-US" altLang="zh-TW" sz="2400" dirty="0"/>
              <a:t>Basic structure (3/03)</a:t>
            </a:r>
          </a:p>
          <a:p>
            <a:pPr lvl="1"/>
            <a:r>
              <a:rPr lang="en-US" altLang="zh-TW" dirty="0"/>
              <a:t>Fully Connected Layer</a:t>
            </a:r>
          </a:p>
          <a:p>
            <a:pPr lvl="1"/>
            <a:r>
              <a:rPr lang="en-US" altLang="zh-TW" dirty="0"/>
              <a:t>Recurrent Structure</a:t>
            </a:r>
          </a:p>
          <a:p>
            <a:pPr lvl="1"/>
            <a:r>
              <a:rPr lang="en-US" altLang="zh-TW" dirty="0"/>
              <a:t>Convolutional/Pooling Layer </a:t>
            </a:r>
          </a:p>
          <a:p>
            <a:r>
              <a:rPr lang="en-US" altLang="zh-TW" sz="2400" dirty="0"/>
              <a:t>Special Structure (3/17)</a:t>
            </a:r>
          </a:p>
          <a:p>
            <a:pPr lvl="1"/>
            <a:r>
              <a:rPr lang="en-US" altLang="zh-TW" dirty="0"/>
              <a:t>Spatial Transformation Layer</a:t>
            </a:r>
          </a:p>
          <a:p>
            <a:pPr lvl="1"/>
            <a:r>
              <a:rPr lang="en-US" altLang="zh-TW" dirty="0"/>
              <a:t>Highway Network / Grid LSTM</a:t>
            </a:r>
          </a:p>
          <a:p>
            <a:pPr lvl="1"/>
            <a:r>
              <a:rPr lang="en-US" altLang="zh-TW" dirty="0"/>
              <a:t>Recursive Structure</a:t>
            </a:r>
          </a:p>
          <a:p>
            <a:pPr lvl="1"/>
            <a:r>
              <a:rPr lang="en-US" altLang="zh-TW" dirty="0"/>
              <a:t>Batch Normalization</a:t>
            </a:r>
          </a:p>
          <a:p>
            <a:pPr lvl="1"/>
            <a:r>
              <a:rPr lang="en-US" altLang="zh-TW" dirty="0"/>
              <a:t>Sequence-to-sequence / Attention (3/24)</a:t>
            </a:r>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87329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0" y="3654918"/>
            <a:ext cx="9144000" cy="3030875"/>
          </a:xfrm>
          <a:prstGeom prst="rect">
            <a:avLst/>
          </a:prstGeom>
        </p:spPr>
      </p:pic>
      <p:pic>
        <p:nvPicPr>
          <p:cNvPr id="9" name="圖片 8"/>
          <p:cNvPicPr>
            <a:picLocks noChangeAspect="1"/>
          </p:cNvPicPr>
          <p:nvPr/>
        </p:nvPicPr>
        <p:blipFill>
          <a:blip r:embed="rId3"/>
          <a:stretch>
            <a:fillRect/>
          </a:stretch>
        </p:blipFill>
        <p:spPr>
          <a:xfrm>
            <a:off x="0" y="27822"/>
            <a:ext cx="9144000" cy="2769236"/>
          </a:xfrm>
          <a:prstGeom prst="rect">
            <a:avLst/>
          </a:prstGeom>
        </p:spPr>
      </p:pic>
      <p:pic>
        <p:nvPicPr>
          <p:cNvPr id="7" name="圖片 6"/>
          <p:cNvPicPr>
            <a:picLocks noChangeAspect="1"/>
          </p:cNvPicPr>
          <p:nvPr/>
        </p:nvPicPr>
        <p:blipFill>
          <a:blip r:embed="rId4"/>
          <a:stretch>
            <a:fillRect/>
          </a:stretch>
        </p:blipFill>
        <p:spPr>
          <a:xfrm>
            <a:off x="183483" y="2488841"/>
            <a:ext cx="8777034" cy="886305"/>
          </a:xfrm>
          <a:prstGeom prst="rect">
            <a:avLst/>
          </a:prstGeom>
        </p:spPr>
      </p:pic>
    </p:spTree>
    <p:extLst>
      <p:ext uri="{BB962C8B-B14F-4D97-AF65-F5344CB8AC3E}">
        <p14:creationId xmlns:p14="http://schemas.microsoft.com/office/powerpoint/2010/main" val="270365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0" y="1947826"/>
            <a:ext cx="9144000" cy="2887947"/>
          </a:xfrm>
          <a:prstGeom prst="rect">
            <a:avLst/>
          </a:prstGeom>
        </p:spPr>
      </p:pic>
      <p:pic>
        <p:nvPicPr>
          <p:cNvPr id="4" name="圖片 3"/>
          <p:cNvPicPr>
            <a:picLocks noChangeAspect="1"/>
          </p:cNvPicPr>
          <p:nvPr/>
        </p:nvPicPr>
        <p:blipFill>
          <a:blip r:embed="rId3"/>
          <a:stretch>
            <a:fillRect/>
          </a:stretch>
        </p:blipFill>
        <p:spPr>
          <a:xfrm>
            <a:off x="0" y="0"/>
            <a:ext cx="9144000" cy="2769236"/>
          </a:xfrm>
          <a:prstGeom prst="rect">
            <a:avLst/>
          </a:prstGeom>
        </p:spPr>
      </p:pic>
      <p:pic>
        <p:nvPicPr>
          <p:cNvPr id="6" name="圖片 5"/>
          <p:cNvPicPr>
            <a:picLocks noChangeAspect="1"/>
          </p:cNvPicPr>
          <p:nvPr/>
        </p:nvPicPr>
        <p:blipFill>
          <a:blip r:embed="rId4"/>
          <a:stretch>
            <a:fillRect/>
          </a:stretch>
        </p:blipFill>
        <p:spPr>
          <a:xfrm>
            <a:off x="0" y="5031673"/>
            <a:ext cx="9144000" cy="2529025"/>
          </a:xfrm>
          <a:prstGeom prst="rect">
            <a:avLst/>
          </a:prstGeom>
        </p:spPr>
      </p:pic>
      <p:sp>
        <p:nvSpPr>
          <p:cNvPr id="7" name="文字方塊 6"/>
          <p:cNvSpPr txBox="1"/>
          <p:nvPr/>
        </p:nvSpPr>
        <p:spPr>
          <a:xfrm>
            <a:off x="3324386" y="3584841"/>
            <a:ext cx="249522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Forward direction</a:t>
            </a:r>
            <a:endParaRPr lang="zh-TW" altLang="en-US" sz="2400" dirty="0"/>
          </a:p>
        </p:txBody>
      </p:sp>
      <p:sp>
        <p:nvSpPr>
          <p:cNvPr id="8" name="文字方塊 7"/>
          <p:cNvSpPr txBox="1"/>
          <p:nvPr/>
        </p:nvSpPr>
        <p:spPr>
          <a:xfrm>
            <a:off x="3324386" y="5006158"/>
            <a:ext cx="249522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Reverse direction</a:t>
            </a:r>
            <a:endParaRPr lang="zh-TW" altLang="en-US" sz="2400" dirty="0"/>
          </a:p>
        </p:txBody>
      </p:sp>
    </p:spTree>
    <p:extLst>
      <p:ext uri="{BB962C8B-B14F-4D97-AF65-F5344CB8AC3E}">
        <p14:creationId xmlns:p14="http://schemas.microsoft.com/office/powerpoint/2010/main" val="36441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1022984" y="0"/>
            <a:ext cx="7098032" cy="6858000"/>
          </a:xfrm>
          <a:prstGeom prst="rect">
            <a:avLst/>
          </a:prstGeom>
        </p:spPr>
      </p:pic>
      <p:sp>
        <p:nvSpPr>
          <p:cNvPr id="5" name="文字方塊 4"/>
          <p:cNvSpPr txBox="1"/>
          <p:nvPr/>
        </p:nvSpPr>
        <p:spPr>
          <a:xfrm>
            <a:off x="4572000" y="2647727"/>
            <a:ext cx="2297279"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Training LSTM is faster than RNN</a:t>
            </a:r>
            <a:endParaRPr lang="zh-TW" altLang="en-US" sz="2400" dirty="0"/>
          </a:p>
        </p:txBody>
      </p:sp>
    </p:spTree>
    <p:extLst>
      <p:ext uri="{BB962C8B-B14F-4D97-AF65-F5344CB8AC3E}">
        <p14:creationId xmlns:p14="http://schemas.microsoft.com/office/powerpoint/2010/main" val="19372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1325563"/>
          </a:xfrm>
        </p:spPr>
        <p:txBody>
          <a:bodyPr/>
          <a:lstStyle/>
          <a:p>
            <a:endParaRPr lang="zh-TW" altLang="en-US"/>
          </a:p>
        </p:txBody>
      </p:sp>
      <p:sp>
        <p:nvSpPr>
          <p:cNvPr id="3" name="內容版面配置區 2"/>
          <p:cNvSpPr>
            <a:spLocks noGrp="1"/>
          </p:cNvSpPr>
          <p:nvPr>
            <p:ph idx="1"/>
          </p:nvPr>
        </p:nvSpPr>
        <p:spPr>
          <a:xfrm>
            <a:off x="628650" y="1825625"/>
            <a:ext cx="7886700" cy="4351338"/>
          </a:xfrm>
        </p:spPr>
        <p:txBody>
          <a:bodyPr/>
          <a:lstStyle/>
          <a:p>
            <a:endParaRPr lang="zh-TW" altLang="en-US"/>
          </a:p>
        </p:txBody>
      </p:sp>
      <p:pic>
        <p:nvPicPr>
          <p:cNvPr id="4" name="圖片 3"/>
          <p:cNvPicPr>
            <a:picLocks noChangeAspect="1"/>
          </p:cNvPicPr>
          <p:nvPr/>
        </p:nvPicPr>
        <p:blipFill>
          <a:blip r:embed="rId3"/>
          <a:stretch>
            <a:fillRect/>
          </a:stretch>
        </p:blipFill>
        <p:spPr>
          <a:xfrm>
            <a:off x="1352550" y="228600"/>
            <a:ext cx="6438900" cy="6400800"/>
          </a:xfrm>
          <a:prstGeom prst="rect">
            <a:avLst/>
          </a:prstGeom>
        </p:spPr>
      </p:pic>
    </p:spTree>
    <p:extLst>
      <p:ext uri="{BB962C8B-B14F-4D97-AF65-F5344CB8AC3E}">
        <p14:creationId xmlns:p14="http://schemas.microsoft.com/office/powerpoint/2010/main" val="1518555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518332" y="2203871"/>
            <a:ext cx="3743325" cy="2505075"/>
          </a:xfrm>
          <a:prstGeom prst="rect">
            <a:avLst/>
          </a:prstGeom>
        </p:spPr>
      </p:pic>
      <p:pic>
        <p:nvPicPr>
          <p:cNvPr id="5" name="圖片 4"/>
          <p:cNvPicPr>
            <a:picLocks noChangeAspect="1"/>
          </p:cNvPicPr>
          <p:nvPr/>
        </p:nvPicPr>
        <p:blipFill>
          <a:blip r:embed="rId4"/>
          <a:stretch>
            <a:fillRect/>
          </a:stretch>
        </p:blipFill>
        <p:spPr>
          <a:xfrm>
            <a:off x="4471206" y="874474"/>
            <a:ext cx="4333875" cy="3733800"/>
          </a:xfrm>
          <a:prstGeom prst="rect">
            <a:avLst/>
          </a:prstGeom>
        </p:spPr>
      </p:pic>
      <p:sp>
        <p:nvSpPr>
          <p:cNvPr id="8" name="矩形 7"/>
          <p:cNvSpPr/>
          <p:nvPr/>
        </p:nvSpPr>
        <p:spPr>
          <a:xfrm>
            <a:off x="274015" y="5271"/>
            <a:ext cx="5477525" cy="584775"/>
          </a:xfrm>
          <a:prstGeom prst="rect">
            <a:avLst/>
          </a:prstGeom>
        </p:spPr>
        <p:txBody>
          <a:bodyPr wrap="none">
            <a:spAutoFit/>
          </a:bodyPr>
          <a:lstStyle/>
          <a:p>
            <a:r>
              <a:rPr lang="en-US" altLang="zh-TW" sz="3200" b="1" i="1" u="sng" dirty="0"/>
              <a:t>LSTM: A Search Space Odyssey </a:t>
            </a:r>
            <a:endParaRPr lang="zh-TW" altLang="en-US" sz="3200" b="1" i="1" u="sng" dirty="0"/>
          </a:p>
        </p:txBody>
      </p:sp>
      <p:sp>
        <p:nvSpPr>
          <p:cNvPr id="9" name="矩形 8"/>
          <p:cNvSpPr/>
          <p:nvPr/>
        </p:nvSpPr>
        <p:spPr>
          <a:xfrm>
            <a:off x="518332" y="4892702"/>
            <a:ext cx="8286749" cy="1569660"/>
          </a:xfrm>
          <a:prstGeom prst="rect">
            <a:avLst/>
          </a:prstGeom>
        </p:spPr>
        <p:txBody>
          <a:bodyPr wrap="square">
            <a:spAutoFit/>
          </a:bodyPr>
          <a:lstStyle/>
          <a:p>
            <a:r>
              <a:rPr lang="en-US" altLang="zh-TW" sz="2400" dirty="0"/>
              <a:t>Standard LSTM works well</a:t>
            </a:r>
          </a:p>
          <a:p>
            <a:r>
              <a:rPr lang="en-US" altLang="zh-TW" sz="2400" dirty="0"/>
              <a:t>Simply LSTM: coupling input and forget gate, removing peephole</a:t>
            </a:r>
          </a:p>
          <a:p>
            <a:r>
              <a:rPr lang="en-US" altLang="zh-TW" sz="2400" dirty="0"/>
              <a:t>Forget gate is critical for performance</a:t>
            </a:r>
          </a:p>
          <a:p>
            <a:r>
              <a:rPr lang="en-US" altLang="zh-TW" sz="2400" dirty="0"/>
              <a:t>Output gate activation function is critical</a:t>
            </a:r>
            <a:endParaRPr lang="zh-TW" altLang="en-US" sz="2400" dirty="0"/>
          </a:p>
        </p:txBody>
      </p:sp>
    </p:spTree>
    <p:extLst>
      <p:ext uri="{BB962C8B-B14F-4D97-AF65-F5344CB8AC3E}">
        <p14:creationId xmlns:p14="http://schemas.microsoft.com/office/powerpoint/2010/main" val="18054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659101" y="1033534"/>
            <a:ext cx="5584467" cy="4136642"/>
          </a:xfrm>
          <a:prstGeom prst="rect">
            <a:avLst/>
          </a:prstGeom>
        </p:spPr>
      </p:pic>
      <p:sp>
        <p:nvSpPr>
          <p:cNvPr id="5" name="矩形 4"/>
          <p:cNvSpPr/>
          <p:nvPr/>
        </p:nvSpPr>
        <p:spPr>
          <a:xfrm>
            <a:off x="490537" y="134035"/>
            <a:ext cx="8482014" cy="1077218"/>
          </a:xfrm>
          <a:prstGeom prst="rect">
            <a:avLst/>
          </a:prstGeom>
        </p:spPr>
        <p:txBody>
          <a:bodyPr wrap="square">
            <a:spAutoFit/>
          </a:bodyPr>
          <a:lstStyle/>
          <a:p>
            <a:r>
              <a:rPr lang="en-US" altLang="zh-TW" sz="3200" b="1" i="1" u="sng" dirty="0">
                <a:solidFill>
                  <a:srgbClr val="000000"/>
                </a:solidFill>
                <a:latin typeface="Times New Roman" panose="02020603050405020304" pitchFamily="18" charset="0"/>
              </a:rPr>
              <a:t>An Empirical Exploration of Recurrent Network Architectures</a:t>
            </a:r>
            <a:endParaRPr lang="zh-TW" altLang="en-US" sz="3200" b="1" i="1" u="sng" dirty="0"/>
          </a:p>
        </p:txBody>
      </p:sp>
      <p:sp>
        <p:nvSpPr>
          <p:cNvPr id="6" name="文字方塊 5"/>
          <p:cNvSpPr txBox="1"/>
          <p:nvPr/>
        </p:nvSpPr>
        <p:spPr>
          <a:xfrm>
            <a:off x="4177166" y="5448852"/>
            <a:ext cx="4795385" cy="461665"/>
          </a:xfrm>
          <a:prstGeom prst="rect">
            <a:avLst/>
          </a:prstGeom>
          <a:noFill/>
        </p:spPr>
        <p:txBody>
          <a:bodyPr wrap="square" rtlCol="0">
            <a:spAutoFit/>
          </a:bodyPr>
          <a:lstStyle/>
          <a:p>
            <a:r>
              <a:rPr lang="en-US" altLang="zh-TW" sz="2400" dirty="0"/>
              <a:t>Importance: forget &gt; input &gt; output</a:t>
            </a:r>
            <a:endParaRPr lang="zh-TW" altLang="en-US" sz="2400" dirty="0"/>
          </a:p>
        </p:txBody>
      </p:sp>
      <p:sp>
        <p:nvSpPr>
          <p:cNvPr id="7" name="文字方塊 6"/>
          <p:cNvSpPr txBox="1"/>
          <p:nvPr/>
        </p:nvSpPr>
        <p:spPr>
          <a:xfrm>
            <a:off x="4177166" y="6001873"/>
            <a:ext cx="4502377" cy="461665"/>
          </a:xfrm>
          <a:prstGeom prst="rect">
            <a:avLst/>
          </a:prstGeom>
          <a:noFill/>
        </p:spPr>
        <p:txBody>
          <a:bodyPr wrap="square" rtlCol="0">
            <a:spAutoFit/>
          </a:bodyPr>
          <a:lstStyle/>
          <a:p>
            <a:r>
              <a:rPr lang="en-US" altLang="zh-TW" sz="2400" dirty="0"/>
              <a:t>Large bias for forget gate is helpful</a:t>
            </a:r>
            <a:endParaRPr lang="zh-TW" altLang="en-US" sz="2400" dirty="0"/>
          </a:p>
        </p:txBody>
      </p:sp>
      <p:sp>
        <p:nvSpPr>
          <p:cNvPr id="8" name="文字方塊 7"/>
          <p:cNvSpPr txBox="1"/>
          <p:nvPr/>
        </p:nvSpPr>
        <p:spPr>
          <a:xfrm>
            <a:off x="490537" y="5303661"/>
            <a:ext cx="3493634" cy="830997"/>
          </a:xfrm>
          <a:prstGeom prst="rect">
            <a:avLst/>
          </a:prstGeom>
          <a:noFill/>
        </p:spPr>
        <p:txBody>
          <a:bodyPr wrap="square" rtlCol="0">
            <a:spAutoFit/>
          </a:bodyPr>
          <a:lstStyle/>
          <a:p>
            <a:r>
              <a:rPr lang="en-US" altLang="zh-TW" sz="2400" dirty="0"/>
              <a:t>LSTM-f/</a:t>
            </a:r>
            <a:r>
              <a:rPr lang="en-US" altLang="zh-TW" sz="2400" dirty="0" err="1"/>
              <a:t>i</a:t>
            </a:r>
            <a:r>
              <a:rPr lang="en-US" altLang="zh-TW" sz="2400" dirty="0"/>
              <a:t>/o: removing forget/input/output gates</a:t>
            </a:r>
            <a:endParaRPr lang="zh-TW" altLang="en-US" sz="2400" dirty="0"/>
          </a:p>
        </p:txBody>
      </p:sp>
      <p:sp>
        <p:nvSpPr>
          <p:cNvPr id="9" name="文字方塊 8"/>
          <p:cNvSpPr txBox="1"/>
          <p:nvPr/>
        </p:nvSpPr>
        <p:spPr>
          <a:xfrm>
            <a:off x="490537" y="6134658"/>
            <a:ext cx="3493634" cy="461665"/>
          </a:xfrm>
          <a:prstGeom prst="rect">
            <a:avLst/>
          </a:prstGeom>
          <a:noFill/>
        </p:spPr>
        <p:txBody>
          <a:bodyPr wrap="square" rtlCol="0">
            <a:spAutoFit/>
          </a:bodyPr>
          <a:lstStyle/>
          <a:p>
            <a:r>
              <a:rPr lang="en-US" altLang="zh-TW" sz="2400" dirty="0"/>
              <a:t>LSTM-b: large bias </a:t>
            </a:r>
            <a:endParaRPr lang="zh-TW" altLang="en-US" sz="2400" dirty="0"/>
          </a:p>
        </p:txBody>
      </p:sp>
      <p:sp>
        <p:nvSpPr>
          <p:cNvPr id="53" name="矩形 52"/>
          <p:cNvSpPr/>
          <p:nvPr/>
        </p:nvSpPr>
        <p:spPr>
          <a:xfrm>
            <a:off x="1786597" y="3967088"/>
            <a:ext cx="5247249" cy="105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9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537" y="134035"/>
            <a:ext cx="8482014" cy="1077218"/>
          </a:xfrm>
          <a:prstGeom prst="rect">
            <a:avLst/>
          </a:prstGeom>
        </p:spPr>
        <p:txBody>
          <a:bodyPr wrap="square">
            <a:spAutoFit/>
          </a:bodyPr>
          <a:lstStyle/>
          <a:p>
            <a:r>
              <a:rPr lang="en-US" altLang="zh-TW" sz="3200" b="1" i="1" u="sng" dirty="0">
                <a:solidFill>
                  <a:srgbClr val="000000"/>
                </a:solidFill>
                <a:latin typeface="Times New Roman" panose="02020603050405020304" pitchFamily="18" charset="0"/>
              </a:rPr>
              <a:t>An Empirical Exploration of Recurrent Network Architectures</a:t>
            </a:r>
            <a:endParaRPr lang="zh-TW" altLang="en-US" sz="3200" b="1" i="1" u="sng" dirty="0"/>
          </a:p>
        </p:txBody>
      </p:sp>
      <p:pic>
        <p:nvPicPr>
          <p:cNvPr id="5" name="圖片 4"/>
          <p:cNvPicPr>
            <a:picLocks noChangeAspect="1"/>
          </p:cNvPicPr>
          <p:nvPr/>
        </p:nvPicPr>
        <p:blipFill>
          <a:blip r:embed="rId2"/>
          <a:stretch>
            <a:fillRect/>
          </a:stretch>
        </p:blipFill>
        <p:spPr>
          <a:xfrm>
            <a:off x="3360904" y="914399"/>
            <a:ext cx="4944895" cy="5714255"/>
          </a:xfrm>
          <a:prstGeom prst="rect">
            <a:avLst/>
          </a:prstGeom>
        </p:spPr>
      </p:pic>
    </p:spTree>
    <p:extLst>
      <p:ext uri="{BB962C8B-B14F-4D97-AF65-F5344CB8AC3E}">
        <p14:creationId xmlns:p14="http://schemas.microsoft.com/office/powerpoint/2010/main" val="533175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Stack RNN</a:t>
            </a:r>
            <a:endParaRPr lang="zh-TW" altLang="en-US" dirty="0"/>
          </a:p>
        </p:txBody>
      </p:sp>
      <p:sp>
        <p:nvSpPr>
          <p:cNvPr id="4" name="矩形 3"/>
          <p:cNvSpPr/>
          <p:nvPr/>
        </p:nvSpPr>
        <p:spPr>
          <a:xfrm>
            <a:off x="3207435" y="104577"/>
            <a:ext cx="5936566" cy="646331"/>
          </a:xfrm>
          <a:prstGeom prst="rect">
            <a:avLst/>
          </a:prstGeom>
        </p:spPr>
        <p:txBody>
          <a:bodyPr wrap="square">
            <a:spAutoFit/>
          </a:bodyPr>
          <a:lstStyle/>
          <a:p>
            <a:pPr>
              <a:defRPr/>
            </a:pPr>
            <a:r>
              <a:rPr lang="en-US" altLang="zh-TW" dirty="0"/>
              <a:t>Armand </a:t>
            </a:r>
            <a:r>
              <a:rPr lang="en-US" altLang="zh-TW" dirty="0" err="1"/>
              <a:t>Joulin</a:t>
            </a:r>
            <a:r>
              <a:rPr lang="en-US" altLang="zh-TW" dirty="0"/>
              <a:t>, Tomas </a:t>
            </a:r>
            <a:r>
              <a:rPr lang="en-US" altLang="zh-TW" dirty="0" err="1"/>
              <a:t>Mikolov</a:t>
            </a:r>
            <a:r>
              <a:rPr lang="en-US" altLang="zh-TW" dirty="0"/>
              <a:t>, Inferring Algorithmic Patterns with Stack-Augmented Recurrent Nets, </a:t>
            </a:r>
            <a:r>
              <a:rPr lang="en-US" altLang="zh-TW" dirty="0" err="1"/>
              <a:t>arXiv</a:t>
            </a:r>
            <a:r>
              <a:rPr lang="en-US" altLang="zh-TW" dirty="0"/>
              <a:t> Pre-Print, 2015</a:t>
            </a:r>
          </a:p>
        </p:txBody>
      </p:sp>
      <p:sp>
        <p:nvSpPr>
          <p:cNvPr id="6" name="矩形 5"/>
          <p:cNvSpPr/>
          <p:nvPr/>
        </p:nvSpPr>
        <p:spPr>
          <a:xfrm rot="16200000">
            <a:off x="720876" y="415023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rot="16200000">
            <a:off x="720876" y="3629101"/>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rot="16200000">
            <a:off x="720876" y="2586833"/>
            <a:ext cx="360000" cy="36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rot="16200000">
            <a:off x="720876" y="3107967"/>
            <a:ext cx="3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rot="16200000">
            <a:off x="720876" y="2065699"/>
            <a:ext cx="360000" cy="3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rot="16200000">
            <a:off x="1720197" y="2705202"/>
            <a:ext cx="1587256" cy="5960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223427" y="5364146"/>
            <a:ext cx="1354895" cy="461665"/>
          </a:xfrm>
          <a:prstGeom prst="rect">
            <a:avLst/>
          </a:prstGeom>
          <a:noFill/>
        </p:spPr>
        <p:txBody>
          <a:bodyPr wrap="square" rtlCol="0">
            <a:spAutoFit/>
          </a:bodyPr>
          <a:lstStyle/>
          <a:p>
            <a:pPr algn="ctr"/>
            <a:r>
              <a:rPr lang="en-US" altLang="zh-TW" sz="2400" dirty="0"/>
              <a:t>stack</a:t>
            </a:r>
            <a:endParaRPr lang="zh-TW" altLang="en-US" sz="2400" dirty="0"/>
          </a:p>
        </p:txBody>
      </p:sp>
      <p:sp>
        <p:nvSpPr>
          <p:cNvPr id="16" name="矩形 15"/>
          <p:cNvSpPr/>
          <p:nvPr/>
        </p:nvSpPr>
        <p:spPr>
          <a:xfrm>
            <a:off x="1793624" y="1998204"/>
            <a:ext cx="6175717" cy="386647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16"/>
          <p:cNvSpPr/>
          <p:nvPr/>
        </p:nvSpPr>
        <p:spPr>
          <a:xfrm>
            <a:off x="3635718" y="6183929"/>
            <a:ext cx="2540000" cy="42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a:t>x</a:t>
            </a:r>
            <a:r>
              <a:rPr lang="en-US" altLang="zh-TW" sz="2400" baseline="30000" dirty="0" err="1"/>
              <a:t>t</a:t>
            </a:r>
            <a:endParaRPr lang="zh-TW" altLang="en-US" sz="2400" baseline="30000" dirty="0"/>
          </a:p>
        </p:txBody>
      </p:sp>
      <p:sp>
        <p:nvSpPr>
          <p:cNvPr id="18" name="矩形 17"/>
          <p:cNvSpPr/>
          <p:nvPr/>
        </p:nvSpPr>
        <p:spPr>
          <a:xfrm>
            <a:off x="3611482" y="1089981"/>
            <a:ext cx="2540000" cy="42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a:t>y</a:t>
            </a:r>
            <a:r>
              <a:rPr lang="en-US" altLang="zh-TW" sz="2400" baseline="30000" dirty="0" err="1"/>
              <a:t>t</a:t>
            </a:r>
            <a:endParaRPr lang="zh-TW" altLang="en-US" sz="2400" baseline="30000" dirty="0"/>
          </a:p>
        </p:txBody>
      </p:sp>
      <p:sp>
        <p:nvSpPr>
          <p:cNvPr id="19" name="向上箭號 17"/>
          <p:cNvSpPr/>
          <p:nvPr/>
        </p:nvSpPr>
        <p:spPr>
          <a:xfrm>
            <a:off x="4627482" y="5864681"/>
            <a:ext cx="508000" cy="31924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向上箭號 18"/>
          <p:cNvSpPr/>
          <p:nvPr/>
        </p:nvSpPr>
        <p:spPr>
          <a:xfrm>
            <a:off x="4572000" y="1525937"/>
            <a:ext cx="508000" cy="42530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文字方塊 20"/>
          <p:cNvSpPr txBox="1"/>
          <p:nvPr/>
        </p:nvSpPr>
        <p:spPr>
          <a:xfrm rot="5400000">
            <a:off x="519749" y="4922938"/>
            <a:ext cx="900874" cy="461665"/>
          </a:xfrm>
          <a:prstGeom prst="rect">
            <a:avLst/>
          </a:prstGeom>
          <a:noFill/>
        </p:spPr>
        <p:txBody>
          <a:bodyPr wrap="square" rtlCol="0">
            <a:spAutoFit/>
          </a:bodyPr>
          <a:lstStyle/>
          <a:p>
            <a:r>
              <a:rPr lang="en-US" altLang="zh-TW" sz="2400" dirty="0"/>
              <a:t>……</a:t>
            </a:r>
            <a:endParaRPr lang="zh-TW" altLang="en-US" sz="2400" dirty="0"/>
          </a:p>
        </p:txBody>
      </p:sp>
      <p:sp>
        <p:nvSpPr>
          <p:cNvPr id="22" name="向上箭號 33"/>
          <p:cNvSpPr/>
          <p:nvPr/>
        </p:nvSpPr>
        <p:spPr>
          <a:xfrm rot="5400000" flipH="1">
            <a:off x="1243822" y="3564701"/>
            <a:ext cx="508000" cy="488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矩形 25"/>
          <p:cNvSpPr/>
          <p:nvPr/>
        </p:nvSpPr>
        <p:spPr>
          <a:xfrm rot="16200000">
            <a:off x="2333825" y="2823233"/>
            <a:ext cx="360000" cy="36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rot="16200000">
            <a:off x="2333825" y="3344367"/>
            <a:ext cx="3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rot="16200000">
            <a:off x="2333825" y="2302099"/>
            <a:ext cx="360000" cy="3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3325601" y="2462332"/>
            <a:ext cx="1122568" cy="10951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f</a:t>
            </a:r>
            <a:endParaRPr lang="zh-TW" altLang="en-US" sz="2400" baseline="30000" dirty="0"/>
          </a:p>
        </p:txBody>
      </p:sp>
      <p:sp>
        <p:nvSpPr>
          <p:cNvPr id="30" name="文字方塊 29"/>
          <p:cNvSpPr txBox="1"/>
          <p:nvPr/>
        </p:nvSpPr>
        <p:spPr>
          <a:xfrm>
            <a:off x="2352020" y="4835192"/>
            <a:ext cx="2758973" cy="461665"/>
          </a:xfrm>
          <a:prstGeom prst="rect">
            <a:avLst/>
          </a:prstGeom>
          <a:noFill/>
        </p:spPr>
        <p:txBody>
          <a:bodyPr wrap="square" rtlCol="0">
            <a:spAutoFit/>
          </a:bodyPr>
          <a:lstStyle/>
          <a:p>
            <a:pPr algn="ctr"/>
            <a:r>
              <a:rPr lang="en-US" altLang="zh-TW" sz="2400" dirty="0"/>
              <a:t>Push, Pop, Nothing</a:t>
            </a:r>
            <a:endParaRPr lang="zh-TW" altLang="en-US" sz="2400" dirty="0"/>
          </a:p>
        </p:txBody>
      </p:sp>
      <p:sp>
        <p:nvSpPr>
          <p:cNvPr id="31" name="文字方塊 30"/>
          <p:cNvSpPr txBox="1"/>
          <p:nvPr/>
        </p:nvSpPr>
        <p:spPr>
          <a:xfrm>
            <a:off x="2513023" y="5108861"/>
            <a:ext cx="777144" cy="461665"/>
          </a:xfrm>
          <a:prstGeom prst="rect">
            <a:avLst/>
          </a:prstGeom>
          <a:noFill/>
        </p:spPr>
        <p:txBody>
          <a:bodyPr wrap="square" rtlCol="0">
            <a:spAutoFit/>
          </a:bodyPr>
          <a:lstStyle/>
          <a:p>
            <a:pPr algn="ctr"/>
            <a:r>
              <a:rPr lang="en-US" altLang="zh-TW" sz="2400" dirty="0">
                <a:solidFill>
                  <a:srgbClr val="FF0000"/>
                </a:solidFill>
              </a:rPr>
              <a:t>0.7</a:t>
            </a:r>
            <a:endParaRPr lang="zh-TW" altLang="en-US" sz="2400" dirty="0">
              <a:solidFill>
                <a:srgbClr val="FF0000"/>
              </a:solidFill>
            </a:endParaRPr>
          </a:p>
        </p:txBody>
      </p:sp>
      <p:sp>
        <p:nvSpPr>
          <p:cNvPr id="32" name="文字方塊 31"/>
          <p:cNvSpPr txBox="1"/>
          <p:nvPr/>
        </p:nvSpPr>
        <p:spPr>
          <a:xfrm>
            <a:off x="3160478" y="5095564"/>
            <a:ext cx="777144" cy="461665"/>
          </a:xfrm>
          <a:prstGeom prst="rect">
            <a:avLst/>
          </a:prstGeom>
          <a:noFill/>
        </p:spPr>
        <p:txBody>
          <a:bodyPr wrap="square" rtlCol="0">
            <a:spAutoFit/>
          </a:bodyPr>
          <a:lstStyle/>
          <a:p>
            <a:pPr algn="ctr"/>
            <a:r>
              <a:rPr lang="en-US" altLang="zh-TW" sz="2400" dirty="0">
                <a:solidFill>
                  <a:srgbClr val="FF0000"/>
                </a:solidFill>
              </a:rPr>
              <a:t>0.2</a:t>
            </a:r>
            <a:endParaRPr lang="zh-TW" altLang="en-US" sz="2400" dirty="0">
              <a:solidFill>
                <a:srgbClr val="FF0000"/>
              </a:solidFill>
            </a:endParaRPr>
          </a:p>
        </p:txBody>
      </p:sp>
      <p:sp>
        <p:nvSpPr>
          <p:cNvPr id="33" name="文字方塊 32"/>
          <p:cNvSpPr txBox="1"/>
          <p:nvPr/>
        </p:nvSpPr>
        <p:spPr>
          <a:xfrm>
            <a:off x="4011438" y="5103333"/>
            <a:ext cx="777144" cy="461665"/>
          </a:xfrm>
          <a:prstGeom prst="rect">
            <a:avLst/>
          </a:prstGeom>
          <a:noFill/>
        </p:spPr>
        <p:txBody>
          <a:bodyPr wrap="square" rtlCol="0">
            <a:spAutoFit/>
          </a:bodyPr>
          <a:lstStyle/>
          <a:p>
            <a:pPr algn="ctr"/>
            <a:r>
              <a:rPr lang="en-US" altLang="zh-TW" sz="2400" dirty="0">
                <a:solidFill>
                  <a:srgbClr val="FF0000"/>
                </a:solidFill>
              </a:rPr>
              <a:t>0.1</a:t>
            </a:r>
            <a:endParaRPr lang="zh-TW" altLang="en-US" sz="2400" dirty="0">
              <a:solidFill>
                <a:srgbClr val="FF0000"/>
              </a:solidFill>
            </a:endParaRPr>
          </a:p>
        </p:txBody>
      </p:sp>
      <p:grpSp>
        <p:nvGrpSpPr>
          <p:cNvPr id="34" name="群組 33"/>
          <p:cNvGrpSpPr/>
          <p:nvPr/>
        </p:nvGrpSpPr>
        <p:grpSpPr>
          <a:xfrm>
            <a:off x="2778187" y="4045581"/>
            <a:ext cx="2162096" cy="830997"/>
            <a:chOff x="154" y="3832676"/>
            <a:chExt cx="2162096" cy="830997"/>
          </a:xfrm>
        </p:grpSpPr>
        <p:sp>
          <p:nvSpPr>
            <p:cNvPr id="35" name="文字方塊 34"/>
            <p:cNvSpPr txBox="1"/>
            <p:nvPr/>
          </p:nvSpPr>
          <p:spPr>
            <a:xfrm>
              <a:off x="441441" y="3832676"/>
              <a:ext cx="1720809" cy="830997"/>
            </a:xfrm>
            <a:prstGeom prst="rect">
              <a:avLst/>
            </a:prstGeom>
            <a:noFill/>
          </p:spPr>
          <p:txBody>
            <a:bodyPr wrap="square" rtlCol="0">
              <a:spAutoFit/>
            </a:bodyPr>
            <a:lstStyle/>
            <a:p>
              <a:r>
                <a:rPr lang="en-US" altLang="zh-TW" sz="2400" dirty="0"/>
                <a:t>Information to store</a:t>
              </a:r>
              <a:endParaRPr lang="zh-TW" altLang="en-US" sz="2400" dirty="0"/>
            </a:p>
          </p:txBody>
        </p:sp>
        <p:sp>
          <p:nvSpPr>
            <p:cNvPr id="36" name="矩形 35"/>
            <p:cNvSpPr/>
            <p:nvPr/>
          </p:nvSpPr>
          <p:spPr>
            <a:xfrm>
              <a:off x="154" y="4068574"/>
              <a:ext cx="36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7" name="向上箭號 33"/>
          <p:cNvSpPr/>
          <p:nvPr/>
        </p:nvSpPr>
        <p:spPr>
          <a:xfrm rot="5400000" flipH="1">
            <a:off x="2839684" y="2789197"/>
            <a:ext cx="508000" cy="488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33"/>
          <p:cNvSpPr/>
          <p:nvPr/>
        </p:nvSpPr>
        <p:spPr>
          <a:xfrm rot="10800000" flipH="1">
            <a:off x="3611482" y="3520340"/>
            <a:ext cx="508000" cy="488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矩形 38"/>
          <p:cNvSpPr/>
          <p:nvPr/>
        </p:nvSpPr>
        <p:spPr>
          <a:xfrm>
            <a:off x="2426834" y="4023615"/>
            <a:ext cx="2594736" cy="16097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39"/>
          <p:cNvSpPr txBox="1"/>
          <p:nvPr/>
        </p:nvSpPr>
        <p:spPr>
          <a:xfrm>
            <a:off x="5883263" y="2032760"/>
            <a:ext cx="823604" cy="461665"/>
          </a:xfrm>
          <a:prstGeom prst="rect">
            <a:avLst/>
          </a:prstGeom>
          <a:noFill/>
        </p:spPr>
        <p:txBody>
          <a:bodyPr wrap="square" rtlCol="0">
            <a:spAutoFit/>
          </a:bodyPr>
          <a:lstStyle/>
          <a:p>
            <a:pPr algn="ctr"/>
            <a:r>
              <a:rPr lang="en-US" altLang="zh-TW" sz="2400" dirty="0"/>
              <a:t>Pop</a:t>
            </a:r>
            <a:endParaRPr lang="zh-TW" altLang="en-US" sz="2400" dirty="0"/>
          </a:p>
        </p:txBody>
      </p:sp>
      <p:sp>
        <p:nvSpPr>
          <p:cNvPr id="41" name="文字方塊 40"/>
          <p:cNvSpPr txBox="1"/>
          <p:nvPr/>
        </p:nvSpPr>
        <p:spPr>
          <a:xfrm>
            <a:off x="6632393" y="2032759"/>
            <a:ext cx="1237672" cy="461665"/>
          </a:xfrm>
          <a:prstGeom prst="rect">
            <a:avLst/>
          </a:prstGeom>
          <a:noFill/>
        </p:spPr>
        <p:txBody>
          <a:bodyPr wrap="square" rtlCol="0">
            <a:spAutoFit/>
          </a:bodyPr>
          <a:lstStyle/>
          <a:p>
            <a:pPr algn="ctr"/>
            <a:r>
              <a:rPr lang="en-US" altLang="zh-TW" sz="2400" dirty="0"/>
              <a:t>Nothing</a:t>
            </a:r>
            <a:endParaRPr lang="zh-TW" altLang="en-US" sz="2400" dirty="0"/>
          </a:p>
        </p:txBody>
      </p:sp>
      <p:sp>
        <p:nvSpPr>
          <p:cNvPr id="43" name="文字方塊 42"/>
          <p:cNvSpPr txBox="1"/>
          <p:nvPr/>
        </p:nvSpPr>
        <p:spPr>
          <a:xfrm>
            <a:off x="5025409" y="2032760"/>
            <a:ext cx="1046439" cy="461665"/>
          </a:xfrm>
          <a:prstGeom prst="rect">
            <a:avLst/>
          </a:prstGeom>
          <a:noFill/>
        </p:spPr>
        <p:txBody>
          <a:bodyPr wrap="square" rtlCol="0">
            <a:spAutoFit/>
          </a:bodyPr>
          <a:lstStyle/>
          <a:p>
            <a:pPr algn="ctr"/>
            <a:r>
              <a:rPr lang="en-US" altLang="zh-TW" sz="2400" dirty="0"/>
              <a:t>Push</a:t>
            </a:r>
            <a:endParaRPr lang="zh-TW" altLang="en-US" sz="2400" dirty="0"/>
          </a:p>
        </p:txBody>
      </p:sp>
      <p:grpSp>
        <p:nvGrpSpPr>
          <p:cNvPr id="72" name="群組 71"/>
          <p:cNvGrpSpPr/>
          <p:nvPr/>
        </p:nvGrpSpPr>
        <p:grpSpPr>
          <a:xfrm rot="16200000">
            <a:off x="4346377" y="3522825"/>
            <a:ext cx="2430473" cy="366005"/>
            <a:chOff x="10991799" y="3819336"/>
            <a:chExt cx="2430473" cy="366005"/>
          </a:xfrm>
        </p:grpSpPr>
        <p:sp>
          <p:nvSpPr>
            <p:cNvPr id="46" name="矩形 45"/>
            <p:cNvSpPr/>
            <p:nvPr/>
          </p:nvSpPr>
          <p:spPr>
            <a:xfrm>
              <a:off x="10991799" y="3825341"/>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12034067" y="3825341"/>
              <a:ext cx="360000" cy="36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11512933" y="3825341"/>
              <a:ext cx="3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12555201" y="3825341"/>
              <a:ext cx="360000" cy="3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3062272" y="3819336"/>
              <a:ext cx="36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grpSp>
        <p:nvGrpSpPr>
          <p:cNvPr id="82" name="群組 81"/>
          <p:cNvGrpSpPr/>
          <p:nvPr/>
        </p:nvGrpSpPr>
        <p:grpSpPr>
          <a:xfrm rot="16200000">
            <a:off x="5101888" y="3520334"/>
            <a:ext cx="2444536" cy="360000"/>
            <a:chOff x="10963242" y="4455534"/>
            <a:chExt cx="2444536" cy="360000"/>
          </a:xfrm>
        </p:grpSpPr>
        <p:sp>
          <p:nvSpPr>
            <p:cNvPr id="51" name="矩形 50"/>
            <p:cNvSpPr/>
            <p:nvPr/>
          </p:nvSpPr>
          <p:spPr>
            <a:xfrm>
              <a:off x="10963242" y="4455534"/>
              <a:ext cx="360000" cy="36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1484376" y="4455534"/>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2005510" y="4455534"/>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矩形 53"/>
            <p:cNvSpPr/>
            <p:nvPr/>
          </p:nvSpPr>
          <p:spPr>
            <a:xfrm>
              <a:off x="13047778" y="4455534"/>
              <a:ext cx="360000" cy="36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2526644" y="4455534"/>
              <a:ext cx="3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3" name="群組 82"/>
          <p:cNvGrpSpPr/>
          <p:nvPr/>
        </p:nvGrpSpPr>
        <p:grpSpPr>
          <a:xfrm rot="16200000">
            <a:off x="6001283" y="3504769"/>
            <a:ext cx="2444536" cy="360000"/>
            <a:chOff x="10959172" y="5110696"/>
            <a:chExt cx="2444536" cy="360000"/>
          </a:xfrm>
        </p:grpSpPr>
        <p:sp>
          <p:nvSpPr>
            <p:cNvPr id="57" name="矩形 56"/>
            <p:cNvSpPr/>
            <p:nvPr/>
          </p:nvSpPr>
          <p:spPr>
            <a:xfrm>
              <a:off x="10959172" y="5110696"/>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11480306" y="5110696"/>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12522574" y="5110696"/>
              <a:ext cx="360000" cy="36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12001440" y="5110696"/>
              <a:ext cx="3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3043708" y="5110696"/>
              <a:ext cx="360000" cy="3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5" name="文字方塊 64"/>
          <p:cNvSpPr txBox="1"/>
          <p:nvPr/>
        </p:nvSpPr>
        <p:spPr>
          <a:xfrm>
            <a:off x="5221420" y="5192301"/>
            <a:ext cx="777144" cy="461665"/>
          </a:xfrm>
          <a:prstGeom prst="rect">
            <a:avLst/>
          </a:prstGeom>
          <a:noFill/>
        </p:spPr>
        <p:txBody>
          <a:bodyPr wrap="square" rtlCol="0">
            <a:spAutoFit/>
          </a:bodyPr>
          <a:lstStyle/>
          <a:p>
            <a:pPr algn="ctr"/>
            <a:r>
              <a:rPr lang="en-US" altLang="zh-TW" sz="2400" dirty="0">
                <a:solidFill>
                  <a:srgbClr val="FF0000"/>
                </a:solidFill>
              </a:rPr>
              <a:t>X0.7</a:t>
            </a:r>
            <a:endParaRPr lang="zh-TW" altLang="en-US" sz="2400" dirty="0">
              <a:solidFill>
                <a:srgbClr val="FF0000"/>
              </a:solidFill>
            </a:endParaRPr>
          </a:p>
        </p:txBody>
      </p:sp>
      <p:sp>
        <p:nvSpPr>
          <p:cNvPr id="66" name="文字方塊 65"/>
          <p:cNvSpPr txBox="1"/>
          <p:nvPr/>
        </p:nvSpPr>
        <p:spPr>
          <a:xfrm>
            <a:off x="6033548" y="5172332"/>
            <a:ext cx="777144" cy="461665"/>
          </a:xfrm>
          <a:prstGeom prst="rect">
            <a:avLst/>
          </a:prstGeom>
          <a:noFill/>
        </p:spPr>
        <p:txBody>
          <a:bodyPr wrap="square" rtlCol="0">
            <a:spAutoFit/>
          </a:bodyPr>
          <a:lstStyle/>
          <a:p>
            <a:pPr algn="ctr"/>
            <a:r>
              <a:rPr lang="en-US" altLang="zh-TW" sz="2400" dirty="0">
                <a:solidFill>
                  <a:srgbClr val="FF0000"/>
                </a:solidFill>
              </a:rPr>
              <a:t>X0.2</a:t>
            </a:r>
            <a:endParaRPr lang="zh-TW" altLang="en-US" sz="2400" dirty="0">
              <a:solidFill>
                <a:srgbClr val="FF0000"/>
              </a:solidFill>
            </a:endParaRPr>
          </a:p>
        </p:txBody>
      </p:sp>
      <p:sp>
        <p:nvSpPr>
          <p:cNvPr id="67" name="文字方塊 66"/>
          <p:cNvSpPr txBox="1"/>
          <p:nvPr/>
        </p:nvSpPr>
        <p:spPr>
          <a:xfrm>
            <a:off x="6832173" y="5187328"/>
            <a:ext cx="777144" cy="461665"/>
          </a:xfrm>
          <a:prstGeom prst="rect">
            <a:avLst/>
          </a:prstGeom>
          <a:noFill/>
        </p:spPr>
        <p:txBody>
          <a:bodyPr wrap="square" rtlCol="0">
            <a:spAutoFit/>
          </a:bodyPr>
          <a:lstStyle/>
          <a:p>
            <a:pPr algn="ctr"/>
            <a:r>
              <a:rPr lang="en-US" altLang="zh-TW" sz="2400" dirty="0">
                <a:solidFill>
                  <a:srgbClr val="FF0000"/>
                </a:solidFill>
              </a:rPr>
              <a:t>X0.1</a:t>
            </a:r>
            <a:endParaRPr lang="zh-TW" altLang="en-US" sz="2400" dirty="0">
              <a:solidFill>
                <a:srgbClr val="FF0000"/>
              </a:solidFill>
            </a:endParaRPr>
          </a:p>
        </p:txBody>
      </p:sp>
      <p:sp>
        <p:nvSpPr>
          <p:cNvPr id="68" name="文字方塊 67"/>
          <p:cNvSpPr txBox="1"/>
          <p:nvPr/>
        </p:nvSpPr>
        <p:spPr>
          <a:xfrm>
            <a:off x="5744616" y="3450878"/>
            <a:ext cx="395974"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dirty="0">
              <a:solidFill>
                <a:srgbClr val="0000FF"/>
              </a:solidFill>
            </a:endParaRPr>
          </a:p>
        </p:txBody>
      </p:sp>
      <p:sp>
        <p:nvSpPr>
          <p:cNvPr id="69" name="文字方塊 68"/>
          <p:cNvSpPr txBox="1"/>
          <p:nvPr/>
        </p:nvSpPr>
        <p:spPr>
          <a:xfrm>
            <a:off x="6575866" y="3447165"/>
            <a:ext cx="395974"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dirty="0">
              <a:solidFill>
                <a:srgbClr val="0000FF"/>
              </a:solidFill>
            </a:endParaRPr>
          </a:p>
        </p:txBody>
      </p:sp>
      <p:sp>
        <p:nvSpPr>
          <p:cNvPr id="70" name="矩形 69"/>
          <p:cNvSpPr/>
          <p:nvPr/>
        </p:nvSpPr>
        <p:spPr>
          <a:xfrm>
            <a:off x="5193715" y="2071237"/>
            <a:ext cx="2654545" cy="35620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rot="5400000">
            <a:off x="5198243" y="5142146"/>
            <a:ext cx="900874" cy="461665"/>
          </a:xfrm>
          <a:prstGeom prst="rect">
            <a:avLst/>
          </a:prstGeom>
          <a:noFill/>
        </p:spPr>
        <p:txBody>
          <a:bodyPr wrap="square" rtlCol="0">
            <a:spAutoFit/>
          </a:bodyPr>
          <a:lstStyle/>
          <a:p>
            <a:r>
              <a:rPr lang="en-US" altLang="zh-TW" sz="2400" dirty="0"/>
              <a:t>…</a:t>
            </a:r>
            <a:endParaRPr lang="zh-TW" altLang="en-US" sz="2400" dirty="0"/>
          </a:p>
        </p:txBody>
      </p:sp>
      <p:sp>
        <p:nvSpPr>
          <p:cNvPr id="84" name="文字方塊 83"/>
          <p:cNvSpPr txBox="1"/>
          <p:nvPr/>
        </p:nvSpPr>
        <p:spPr>
          <a:xfrm rot="5400000">
            <a:off x="5961640" y="5143533"/>
            <a:ext cx="900874" cy="461665"/>
          </a:xfrm>
          <a:prstGeom prst="rect">
            <a:avLst/>
          </a:prstGeom>
          <a:noFill/>
        </p:spPr>
        <p:txBody>
          <a:bodyPr wrap="square" rtlCol="0">
            <a:spAutoFit/>
          </a:bodyPr>
          <a:lstStyle/>
          <a:p>
            <a:r>
              <a:rPr lang="en-US" altLang="zh-TW" sz="2400" dirty="0"/>
              <a:t>…</a:t>
            </a:r>
            <a:endParaRPr lang="zh-TW" altLang="en-US" sz="2400" dirty="0"/>
          </a:p>
        </p:txBody>
      </p:sp>
      <p:sp>
        <p:nvSpPr>
          <p:cNvPr id="85" name="文字方塊 84"/>
          <p:cNvSpPr txBox="1"/>
          <p:nvPr/>
        </p:nvSpPr>
        <p:spPr>
          <a:xfrm rot="5400000">
            <a:off x="6856748" y="5143533"/>
            <a:ext cx="900874" cy="461665"/>
          </a:xfrm>
          <a:prstGeom prst="rect">
            <a:avLst/>
          </a:prstGeom>
          <a:noFill/>
        </p:spPr>
        <p:txBody>
          <a:bodyPr wrap="square" rtlCol="0">
            <a:spAutoFit/>
          </a:bodyPr>
          <a:lstStyle/>
          <a:p>
            <a:r>
              <a:rPr lang="en-US" altLang="zh-TW" sz="2400" dirty="0"/>
              <a:t>…</a:t>
            </a:r>
            <a:endParaRPr lang="zh-TW" altLang="en-US" sz="2400" dirty="0"/>
          </a:p>
        </p:txBody>
      </p:sp>
      <p:sp>
        <p:nvSpPr>
          <p:cNvPr id="86" name="向上箭號 33"/>
          <p:cNvSpPr/>
          <p:nvPr/>
        </p:nvSpPr>
        <p:spPr>
          <a:xfrm rot="5400000" flipH="1">
            <a:off x="7980825" y="3528395"/>
            <a:ext cx="508000" cy="488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49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5" grpId="0"/>
      <p:bldP spid="21" grpId="0"/>
      <p:bldP spid="26" grpId="0" animBg="1"/>
      <p:bldP spid="27" grpId="0" animBg="1"/>
      <p:bldP spid="28" grpId="0" animBg="1"/>
      <p:bldP spid="29" grpId="0" animBg="1"/>
      <p:bldP spid="30" grpId="0"/>
      <p:bldP spid="31" grpId="0"/>
      <p:bldP spid="32" grpId="0"/>
      <p:bldP spid="33" grpId="0"/>
      <p:bldP spid="37" grpId="0" animBg="1"/>
      <p:bldP spid="38" grpId="0" animBg="1"/>
      <p:bldP spid="39" grpId="0" animBg="1"/>
      <p:bldP spid="40" grpId="0"/>
      <p:bldP spid="41" grpId="0"/>
      <p:bldP spid="43" grpId="0"/>
      <p:bldP spid="65" grpId="0"/>
      <p:bldP spid="66" grpId="0"/>
      <p:bldP spid="67" grpId="0"/>
      <p:bldP spid="68" grpId="0"/>
      <p:bldP spid="69" grpId="0"/>
      <p:bldP spid="70" grpId="0" animBg="1"/>
      <p:bldP spid="81" grpId="0"/>
      <p:bldP spid="84" grpId="0"/>
      <p:bldP spid="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56033"/>
            <a:ext cx="7772400" cy="2387600"/>
          </a:xfrm>
        </p:spPr>
        <p:txBody>
          <a:bodyPr>
            <a:normAutofit fontScale="90000"/>
          </a:bodyPr>
          <a:lstStyle/>
          <a:p>
            <a:r>
              <a:rPr lang="en-US" altLang="zh-TW" dirty="0"/>
              <a:t>Basic Structure:</a:t>
            </a:r>
            <a:br>
              <a:rPr lang="en-US" altLang="zh-TW" dirty="0"/>
            </a:br>
            <a:r>
              <a:rPr lang="en-US" altLang="zh-TW" dirty="0">
                <a:solidFill>
                  <a:srgbClr val="0000FF"/>
                </a:solidFill>
              </a:rPr>
              <a:t>Convolutional / Pooing</a:t>
            </a:r>
            <a:br>
              <a:rPr lang="en-US" altLang="zh-TW" dirty="0">
                <a:solidFill>
                  <a:srgbClr val="0000FF"/>
                </a:solidFill>
              </a:rPr>
            </a:br>
            <a:r>
              <a:rPr lang="en-US" altLang="zh-TW" dirty="0">
                <a:solidFill>
                  <a:srgbClr val="0000FF"/>
                </a:solidFill>
              </a:rPr>
              <a:t>Layer</a:t>
            </a:r>
            <a:endParaRPr lang="zh-TW" altLang="en-US" dirty="0">
              <a:solidFill>
                <a:srgbClr val="0000FF"/>
              </a:solidFill>
            </a:endParaRPr>
          </a:p>
        </p:txBody>
      </p:sp>
      <p:sp>
        <p:nvSpPr>
          <p:cNvPr id="3" name="矩形 2"/>
          <p:cNvSpPr/>
          <p:nvPr/>
        </p:nvSpPr>
        <p:spPr>
          <a:xfrm>
            <a:off x="1470401" y="5145438"/>
            <a:ext cx="6203197" cy="9608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Simplify the neural network</a:t>
            </a:r>
          </a:p>
          <a:p>
            <a:pPr algn="ctr"/>
            <a:r>
              <a:rPr lang="en-US" altLang="zh-TW" sz="2800" dirty="0"/>
              <a:t>(based on prior knowledge of the task)</a:t>
            </a:r>
            <a:endParaRPr lang="zh-TW" altLang="en-US" sz="2800" dirty="0"/>
          </a:p>
        </p:txBody>
      </p:sp>
    </p:spTree>
    <p:extLst>
      <p:ext uri="{BB962C8B-B14F-4D97-AF65-F5344CB8AC3E}">
        <p14:creationId xmlns:p14="http://schemas.microsoft.com/office/powerpoint/2010/main" val="411266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Convolutional Layer</a:t>
            </a:r>
            <a:endParaRPr lang="zh-TW" altLang="en-US" dirty="0"/>
          </a:p>
        </p:txBody>
      </p:sp>
      <p:sp>
        <p:nvSpPr>
          <p:cNvPr id="5" name="文字方塊 4"/>
          <p:cNvSpPr txBox="1"/>
          <p:nvPr/>
        </p:nvSpPr>
        <p:spPr>
          <a:xfrm rot="5400000">
            <a:off x="936237" y="5855769"/>
            <a:ext cx="870648"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 name="群組 5"/>
          <p:cNvGrpSpPr/>
          <p:nvPr/>
        </p:nvGrpSpPr>
        <p:grpSpPr>
          <a:xfrm>
            <a:off x="976540" y="2414303"/>
            <a:ext cx="574158" cy="574158"/>
            <a:chOff x="6665438" y="1555455"/>
            <a:chExt cx="574158" cy="574158"/>
          </a:xfrm>
        </p:grpSpPr>
        <p:sp>
          <p:nvSpPr>
            <p:cNvPr id="7" name="橢圓 6"/>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42760" name="方程式" r:id="rId3" imgW="88560" imgH="164880" progId="Equation.3">
                    <p:embed/>
                  </p:oleObj>
                </mc:Choice>
                <mc:Fallback>
                  <p:oleObj name="方程式" r:id="rId3" imgW="88560" imgH="164880" progId="Equation.3">
                    <p:embed/>
                    <p:pic>
                      <p:nvPicPr>
                        <p:cNvPr id="8" name="Object 12"/>
                        <p:cNvPicPr>
                          <a:picLocks noChangeAspect="1" noChangeArrowheads="1"/>
                        </p:cNvPicPr>
                        <p:nvPr/>
                      </p:nvPicPr>
                      <p:blipFill>
                        <a:blip r:embed="rId4"/>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3322132" y="2709198"/>
            <a:ext cx="574158" cy="574158"/>
            <a:chOff x="6679952" y="3612643"/>
            <a:chExt cx="574158" cy="574158"/>
          </a:xfrm>
        </p:grpSpPr>
        <p:sp>
          <p:nvSpPr>
            <p:cNvPr id="10" name="橢圓 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2761" name="方程式" r:id="rId5" imgW="88560" imgH="164880" progId="Equation.3">
                    <p:embed/>
                  </p:oleObj>
                </mc:Choice>
                <mc:Fallback>
                  <p:oleObj name="方程式" r:id="rId5" imgW="88560" imgH="164880" progId="Equation.3">
                    <p:embed/>
                    <p:pic>
                      <p:nvPicPr>
                        <p:cNvPr id="11"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976540" y="3088625"/>
            <a:ext cx="574158" cy="574158"/>
            <a:chOff x="1412279" y="3550198"/>
            <a:chExt cx="574158" cy="574158"/>
          </a:xfrm>
        </p:grpSpPr>
        <p:sp>
          <p:nvSpPr>
            <p:cNvPr id="13" name="橢圓 12"/>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14" name="Object 12"/>
            <p:cNvGraphicFramePr>
              <a:graphicFrameLocks noChangeAspect="1"/>
            </p:cNvGraphicFramePr>
            <p:nvPr>
              <p:extLst/>
            </p:nvPr>
          </p:nvGraphicFramePr>
          <p:xfrm>
            <a:off x="1570571" y="3671217"/>
            <a:ext cx="271462" cy="352425"/>
          </p:xfrm>
          <a:graphic>
            <a:graphicData uri="http://schemas.openxmlformats.org/presentationml/2006/ole">
              <mc:AlternateContent xmlns:mc="http://schemas.openxmlformats.org/markup-compatibility/2006">
                <mc:Choice xmlns:v="urn:schemas-microsoft-com:vml" Requires="v">
                  <p:oleObj spid="_x0000_s42762" name="方程式" r:id="rId7" imgW="126720" imgH="164880" progId="Equation.3">
                    <p:embed/>
                  </p:oleObj>
                </mc:Choice>
                <mc:Fallback>
                  <p:oleObj name="方程式" r:id="rId7" imgW="126720" imgH="164880" progId="Equation.3">
                    <p:embed/>
                    <p:pic>
                      <p:nvPicPr>
                        <p:cNvPr id="14" name="Object 12"/>
                        <p:cNvPicPr>
                          <a:picLocks noChangeAspect="1" noChangeArrowheads="1"/>
                        </p:cNvPicPr>
                        <p:nvPr/>
                      </p:nvPicPr>
                      <p:blipFill>
                        <a:blip r:embed="rId8"/>
                        <a:srcRect/>
                        <a:stretch>
                          <a:fillRect/>
                        </a:stretch>
                      </p:blipFill>
                      <p:spPr bwMode="auto">
                        <a:xfrm>
                          <a:off x="1570571" y="3671217"/>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群組 24"/>
          <p:cNvGrpSpPr/>
          <p:nvPr/>
        </p:nvGrpSpPr>
        <p:grpSpPr>
          <a:xfrm>
            <a:off x="3317087" y="3393544"/>
            <a:ext cx="574158" cy="574158"/>
            <a:chOff x="6679952" y="3612643"/>
            <a:chExt cx="574158" cy="574158"/>
          </a:xfrm>
        </p:grpSpPr>
        <p:sp>
          <p:nvSpPr>
            <p:cNvPr id="26" name="橢圓 2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2763" name="方程式" r:id="rId9" imgW="126720" imgH="164880" progId="Equation.3">
                    <p:embed/>
                  </p:oleObj>
                </mc:Choice>
                <mc:Fallback>
                  <p:oleObj name="方程式" r:id="rId9" imgW="126720" imgH="164880" progId="Equation.3">
                    <p:embed/>
                    <p:pic>
                      <p:nvPicPr>
                        <p:cNvPr id="27"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9" name="直線單箭頭接點 28"/>
          <p:cNvCxnSpPr>
            <a:cxnSpLocks/>
            <a:stCxn id="38" idx="6"/>
            <a:endCxn id="10" idx="2"/>
          </p:cNvCxnSpPr>
          <p:nvPr/>
        </p:nvCxnSpPr>
        <p:spPr>
          <a:xfrm flipV="1">
            <a:off x="1545653" y="2996277"/>
            <a:ext cx="1776479" cy="10398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4462462" y="1711534"/>
            <a:ext cx="2846914" cy="461665"/>
          </a:xfrm>
          <a:prstGeom prst="rect">
            <a:avLst/>
          </a:prstGeom>
          <a:noFill/>
        </p:spPr>
        <p:txBody>
          <a:bodyPr wrap="square" rtlCol="0">
            <a:spAutoFit/>
          </a:bodyPr>
          <a:lstStyle/>
          <a:p>
            <a:pPr algn="ctr"/>
            <a:r>
              <a:rPr lang="en-US" altLang="zh-TW" sz="2400" b="1" i="1" u="sng" dirty="0"/>
              <a:t>Sparse Connectivity</a:t>
            </a:r>
            <a:endParaRPr lang="zh-TW" altLang="en-US" sz="2400" b="1" i="1" u="sng" dirty="0"/>
          </a:p>
        </p:txBody>
      </p:sp>
      <p:grpSp>
        <p:nvGrpSpPr>
          <p:cNvPr id="37" name="群組 36"/>
          <p:cNvGrpSpPr/>
          <p:nvPr/>
        </p:nvGrpSpPr>
        <p:grpSpPr>
          <a:xfrm>
            <a:off x="971495" y="3749082"/>
            <a:ext cx="574158" cy="574158"/>
            <a:chOff x="1412279" y="3550198"/>
            <a:chExt cx="574158" cy="574158"/>
          </a:xfrm>
        </p:grpSpPr>
        <p:sp>
          <p:nvSpPr>
            <p:cNvPr id="38" name="橢圓 3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39" name="Object 12"/>
            <p:cNvGraphicFramePr>
              <a:graphicFrameLocks noChangeAspect="1"/>
            </p:cNvGraphicFramePr>
            <p:nvPr>
              <p:extLst/>
            </p:nvPr>
          </p:nvGraphicFramePr>
          <p:xfrm>
            <a:off x="1583020" y="3658027"/>
            <a:ext cx="244475" cy="379413"/>
          </p:xfrm>
          <a:graphic>
            <a:graphicData uri="http://schemas.openxmlformats.org/presentationml/2006/ole">
              <mc:AlternateContent xmlns:mc="http://schemas.openxmlformats.org/markup-compatibility/2006">
                <mc:Choice xmlns:v="urn:schemas-microsoft-com:vml" Requires="v">
                  <p:oleObj spid="_x0000_s42764" name="方程式" r:id="rId11" imgW="114120" imgH="177480" progId="Equation.3">
                    <p:embed/>
                  </p:oleObj>
                </mc:Choice>
                <mc:Fallback>
                  <p:oleObj name="方程式" r:id="rId11" imgW="114120" imgH="177480" progId="Equation.3">
                    <p:embed/>
                    <p:pic>
                      <p:nvPicPr>
                        <p:cNvPr id="39" name="Object 12"/>
                        <p:cNvPicPr>
                          <a:picLocks noChangeAspect="1" noChangeArrowheads="1"/>
                        </p:cNvPicPr>
                        <p:nvPr/>
                      </p:nvPicPr>
                      <p:blipFill>
                        <a:blip r:embed="rId12"/>
                        <a:srcRect/>
                        <a:stretch>
                          <a:fillRect/>
                        </a:stretch>
                      </p:blipFill>
                      <p:spPr bwMode="auto">
                        <a:xfrm>
                          <a:off x="1583020" y="3658027"/>
                          <a:ext cx="2444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群組 39"/>
          <p:cNvGrpSpPr/>
          <p:nvPr/>
        </p:nvGrpSpPr>
        <p:grpSpPr>
          <a:xfrm>
            <a:off x="976540" y="4437730"/>
            <a:ext cx="574158" cy="574158"/>
            <a:chOff x="1412279" y="3550198"/>
            <a:chExt cx="574158" cy="574158"/>
          </a:xfrm>
        </p:grpSpPr>
        <p:sp>
          <p:nvSpPr>
            <p:cNvPr id="41" name="橢圓 4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1570038" y="3671054"/>
            <a:ext cx="271462" cy="352425"/>
          </p:xfrm>
          <a:graphic>
            <a:graphicData uri="http://schemas.openxmlformats.org/presentationml/2006/ole">
              <mc:AlternateContent xmlns:mc="http://schemas.openxmlformats.org/markup-compatibility/2006">
                <mc:Choice xmlns:v="urn:schemas-microsoft-com:vml" Requires="v">
                  <p:oleObj spid="_x0000_s42765" name="方程式" r:id="rId13" imgW="126720" imgH="164880" progId="Equation.3">
                    <p:embed/>
                  </p:oleObj>
                </mc:Choice>
                <mc:Fallback>
                  <p:oleObj name="方程式" r:id="rId13" imgW="126720" imgH="164880" progId="Equation.3">
                    <p:embed/>
                    <p:pic>
                      <p:nvPicPr>
                        <p:cNvPr id="42" name="Object 12"/>
                        <p:cNvPicPr>
                          <a:picLocks noChangeAspect="1" noChangeArrowheads="1"/>
                        </p:cNvPicPr>
                        <p:nvPr/>
                      </p:nvPicPr>
                      <p:blipFill>
                        <a:blip r:embed="rId14"/>
                        <a:srcRect/>
                        <a:stretch>
                          <a:fillRect/>
                        </a:stretch>
                      </p:blipFill>
                      <p:spPr bwMode="auto">
                        <a:xfrm>
                          <a:off x="1570038" y="3671054"/>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 name="群組 42"/>
          <p:cNvGrpSpPr/>
          <p:nvPr/>
        </p:nvGrpSpPr>
        <p:grpSpPr>
          <a:xfrm>
            <a:off x="971495" y="5125819"/>
            <a:ext cx="574158" cy="574158"/>
            <a:chOff x="1412279" y="3550198"/>
            <a:chExt cx="574158" cy="574158"/>
          </a:xfrm>
        </p:grpSpPr>
        <p:sp>
          <p:nvSpPr>
            <p:cNvPr id="44" name="橢圓 43"/>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5" name="Object 12"/>
            <p:cNvGraphicFramePr>
              <a:graphicFrameLocks noChangeAspect="1"/>
            </p:cNvGraphicFramePr>
            <p:nvPr>
              <p:extLst/>
            </p:nvPr>
          </p:nvGraphicFramePr>
          <p:xfrm>
            <a:off x="1583020" y="3657653"/>
            <a:ext cx="244475" cy="379412"/>
          </p:xfrm>
          <a:graphic>
            <a:graphicData uri="http://schemas.openxmlformats.org/presentationml/2006/ole">
              <mc:AlternateContent xmlns:mc="http://schemas.openxmlformats.org/markup-compatibility/2006">
                <mc:Choice xmlns:v="urn:schemas-microsoft-com:vml" Requires="v">
                  <p:oleObj spid="_x0000_s42766" name="方程式" r:id="rId15" imgW="114120" imgH="177480" progId="Equation.3">
                    <p:embed/>
                  </p:oleObj>
                </mc:Choice>
                <mc:Fallback>
                  <p:oleObj name="方程式" r:id="rId15" imgW="114120" imgH="177480" progId="Equation.3">
                    <p:embed/>
                    <p:pic>
                      <p:nvPicPr>
                        <p:cNvPr id="45" name="Object 12"/>
                        <p:cNvPicPr>
                          <a:picLocks noChangeAspect="1" noChangeArrowheads="1"/>
                        </p:cNvPicPr>
                        <p:nvPr/>
                      </p:nvPicPr>
                      <p:blipFill>
                        <a:blip r:embed="rId16"/>
                        <a:srcRect/>
                        <a:stretch>
                          <a:fillRect/>
                        </a:stretch>
                      </p:blipFill>
                      <p:spPr bwMode="auto">
                        <a:xfrm>
                          <a:off x="1583020" y="3657653"/>
                          <a:ext cx="24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 name="文字方塊 45"/>
          <p:cNvSpPr txBox="1"/>
          <p:nvPr/>
        </p:nvSpPr>
        <p:spPr>
          <a:xfrm>
            <a:off x="4742919" y="2258937"/>
            <a:ext cx="3772431" cy="1200329"/>
          </a:xfrm>
          <a:prstGeom prst="rect">
            <a:avLst/>
          </a:prstGeom>
          <a:noFill/>
        </p:spPr>
        <p:txBody>
          <a:bodyPr wrap="square" rtlCol="0">
            <a:spAutoFit/>
          </a:bodyPr>
          <a:lstStyle/>
          <a:p>
            <a:r>
              <a:rPr lang="en-US" altLang="zh-TW" sz="2400" dirty="0"/>
              <a:t>Each neural only connects to part of the output of the previous layer</a:t>
            </a:r>
            <a:endParaRPr lang="zh-TW" altLang="en-US" sz="2400" dirty="0"/>
          </a:p>
        </p:txBody>
      </p:sp>
      <p:cxnSp>
        <p:nvCxnSpPr>
          <p:cNvPr id="48" name="直線單箭頭接點 47"/>
          <p:cNvCxnSpPr>
            <a:cxnSpLocks/>
            <a:stCxn id="13" idx="6"/>
            <a:endCxn id="10" idx="2"/>
          </p:cNvCxnSpPr>
          <p:nvPr/>
        </p:nvCxnSpPr>
        <p:spPr>
          <a:xfrm flipV="1">
            <a:off x="1550698" y="2996277"/>
            <a:ext cx="1771434" cy="379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a:stCxn id="7" idx="6"/>
            <a:endCxn id="10" idx="2"/>
          </p:cNvCxnSpPr>
          <p:nvPr/>
        </p:nvCxnSpPr>
        <p:spPr>
          <a:xfrm>
            <a:off x="1550698" y="2701382"/>
            <a:ext cx="1771434" cy="2948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cxnSpLocks/>
            <a:stCxn id="7" idx="6"/>
            <a:endCxn id="26" idx="2"/>
          </p:cNvCxnSpPr>
          <p:nvPr/>
        </p:nvCxnSpPr>
        <p:spPr>
          <a:xfrm>
            <a:off x="1550698" y="2701382"/>
            <a:ext cx="1766389" cy="9792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群組 54"/>
          <p:cNvGrpSpPr/>
          <p:nvPr/>
        </p:nvGrpSpPr>
        <p:grpSpPr>
          <a:xfrm>
            <a:off x="3313371" y="4079478"/>
            <a:ext cx="574158" cy="574158"/>
            <a:chOff x="6679952" y="3612643"/>
            <a:chExt cx="574158" cy="574158"/>
          </a:xfrm>
        </p:grpSpPr>
        <p:sp>
          <p:nvSpPr>
            <p:cNvPr id="56" name="橢圓 5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2767" name="方程式" r:id="rId17" imgW="114120" imgH="177480" progId="Equation.3">
                    <p:embed/>
                  </p:oleObj>
                </mc:Choice>
                <mc:Fallback>
                  <p:oleObj name="方程式" r:id="rId17" imgW="114120" imgH="177480" progId="Equation.3">
                    <p:embed/>
                    <p:pic>
                      <p:nvPicPr>
                        <p:cNvPr id="57" name="Object 12"/>
                        <p:cNvPicPr>
                          <a:picLocks noChangeAspect="1" noChangeArrowheads="1"/>
                        </p:cNvPicPr>
                        <p:nvPr/>
                      </p:nvPicPr>
                      <p:blipFill>
                        <a:blip r:embed="rId1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3308326" y="4763824"/>
            <a:ext cx="574158" cy="574158"/>
            <a:chOff x="6679952" y="3612643"/>
            <a:chExt cx="574158" cy="574158"/>
          </a:xfrm>
        </p:grpSpPr>
        <p:sp>
          <p:nvSpPr>
            <p:cNvPr id="59" name="橢圓 58"/>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2768" name="方程式" r:id="rId19" imgW="126720" imgH="164880" progId="Equation.3">
                    <p:embed/>
                  </p:oleObj>
                </mc:Choice>
                <mc:Fallback>
                  <p:oleObj name="方程式" r:id="rId19" imgW="126720" imgH="164880" progId="Equation.3">
                    <p:embed/>
                    <p:pic>
                      <p:nvPicPr>
                        <p:cNvPr id="60" name="Object 12"/>
                        <p:cNvPicPr>
                          <a:picLocks noChangeAspect="1" noChangeArrowheads="1"/>
                        </p:cNvPicPr>
                        <p:nvPr/>
                      </p:nvPicPr>
                      <p:blipFill>
                        <a:blip r:embed="rId2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5" name="直線單箭頭接點 64"/>
          <p:cNvCxnSpPr>
            <a:cxnSpLocks/>
            <a:endCxn id="26" idx="2"/>
          </p:cNvCxnSpPr>
          <p:nvPr/>
        </p:nvCxnSpPr>
        <p:spPr>
          <a:xfrm>
            <a:off x="1550698" y="3373824"/>
            <a:ext cx="1766389" cy="306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a:endCxn id="26" idx="2"/>
          </p:cNvCxnSpPr>
          <p:nvPr/>
        </p:nvCxnSpPr>
        <p:spPr>
          <a:xfrm flipV="1">
            <a:off x="1581937" y="3680623"/>
            <a:ext cx="1735150" cy="354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cxnSpLocks/>
          </p:cNvCxnSpPr>
          <p:nvPr/>
        </p:nvCxnSpPr>
        <p:spPr>
          <a:xfrm flipV="1">
            <a:off x="1520855" y="4388515"/>
            <a:ext cx="1776479" cy="10398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flipV="1">
            <a:off x="1525900" y="4388515"/>
            <a:ext cx="1771434" cy="379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cxnSpLocks/>
          </p:cNvCxnSpPr>
          <p:nvPr/>
        </p:nvCxnSpPr>
        <p:spPr>
          <a:xfrm>
            <a:off x="1525900" y="4093620"/>
            <a:ext cx="1771434" cy="2948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cxnSpLocks/>
          </p:cNvCxnSpPr>
          <p:nvPr/>
        </p:nvCxnSpPr>
        <p:spPr>
          <a:xfrm>
            <a:off x="1525900" y="4093620"/>
            <a:ext cx="1766389" cy="9792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cxnSpLocks/>
          </p:cNvCxnSpPr>
          <p:nvPr/>
        </p:nvCxnSpPr>
        <p:spPr>
          <a:xfrm>
            <a:off x="1525900" y="4766062"/>
            <a:ext cx="1766389" cy="306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cxnSpLocks/>
          </p:cNvCxnSpPr>
          <p:nvPr/>
        </p:nvCxnSpPr>
        <p:spPr>
          <a:xfrm flipV="1">
            <a:off x="1557139" y="5072861"/>
            <a:ext cx="1735150" cy="354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1648199" y="1825151"/>
            <a:ext cx="1553029" cy="830997"/>
          </a:xfrm>
          <a:prstGeom prst="rect">
            <a:avLst/>
          </a:prstGeom>
          <a:noFill/>
        </p:spPr>
        <p:txBody>
          <a:bodyPr wrap="square" rtlCol="0">
            <a:spAutoFit/>
          </a:bodyPr>
          <a:lstStyle/>
          <a:p>
            <a:pPr algn="ctr"/>
            <a:r>
              <a:rPr lang="en-US" altLang="zh-TW" sz="2400" dirty="0"/>
              <a:t>Receptive Field</a:t>
            </a:r>
            <a:endParaRPr lang="zh-TW" altLang="en-US" sz="2400" dirty="0"/>
          </a:p>
        </p:txBody>
      </p:sp>
      <p:pic>
        <p:nvPicPr>
          <p:cNvPr id="18489" name="Picture 57" descr="http://neurobiography.info/images/teaching/cutaneous_receptive_fields.gi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6646" y="3691543"/>
            <a:ext cx="3429531" cy="2933197"/>
          </a:xfrm>
          <a:prstGeom prst="rect">
            <a:avLst/>
          </a:prstGeom>
          <a:noFill/>
          <a:extLst>
            <a:ext uri="{909E8E84-426E-40DD-AFC4-6F175D3DCCD1}">
              <a14:hiddenFill xmlns:a14="http://schemas.microsoft.com/office/drawing/2010/main">
                <a:solidFill>
                  <a:srgbClr val="FFFFFF"/>
                </a:solidFill>
              </a14:hiddenFill>
            </a:ext>
          </a:extLst>
        </p:spPr>
      </p:pic>
      <p:sp>
        <p:nvSpPr>
          <p:cNvPr id="77" name="矩形 76"/>
          <p:cNvSpPr/>
          <p:nvPr/>
        </p:nvSpPr>
        <p:spPr>
          <a:xfrm>
            <a:off x="5885919" y="3691543"/>
            <a:ext cx="3276600" cy="923330"/>
          </a:xfrm>
          <a:prstGeom prst="rect">
            <a:avLst/>
          </a:prstGeom>
        </p:spPr>
        <p:txBody>
          <a:bodyPr wrap="square">
            <a:spAutoFit/>
          </a:bodyPr>
          <a:lstStyle/>
          <a:p>
            <a:r>
              <a:rPr lang="en-US" altLang="zh-TW" dirty="0">
                <a:solidFill>
                  <a:srgbClr val="000000"/>
                </a:solidFill>
                <a:latin typeface="arial" panose="020B0604020202020204" pitchFamily="34" charset="0"/>
              </a:rPr>
              <a:t>Different neurons have different, but overlapping, receptive fields</a:t>
            </a:r>
            <a:endParaRPr lang="en-US" altLang="zh-TW" i="0" dirty="0">
              <a:solidFill>
                <a:srgbClr val="000000"/>
              </a:solidFill>
              <a:effectLst/>
              <a:latin typeface="arial" panose="020B0604020202020204" pitchFamily="34" charset="0"/>
            </a:endParaRPr>
          </a:p>
        </p:txBody>
      </p:sp>
      <p:sp>
        <p:nvSpPr>
          <p:cNvPr id="78" name="矩形 77"/>
          <p:cNvSpPr/>
          <p:nvPr/>
        </p:nvSpPr>
        <p:spPr>
          <a:xfrm>
            <a:off x="913642" y="2397892"/>
            <a:ext cx="691412" cy="19212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913642" y="3732151"/>
            <a:ext cx="691412" cy="1967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373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48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6" grpId="0"/>
      <p:bldP spid="76" grpId="0"/>
      <p:bldP spid="77" grpId="0"/>
      <p:bldP spid="78" grpId="0" animBg="1"/>
      <p:bldP spid="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Prerequisite </a:t>
            </a:r>
            <a:endParaRPr lang="zh-TW" altLang="en-US" dirty="0"/>
          </a:p>
        </p:txBody>
      </p:sp>
      <p:sp>
        <p:nvSpPr>
          <p:cNvPr id="3" name="內容版面配置區 2"/>
          <p:cNvSpPr>
            <a:spLocks noGrp="1"/>
          </p:cNvSpPr>
          <p:nvPr>
            <p:ph idx="1"/>
          </p:nvPr>
        </p:nvSpPr>
        <p:spPr/>
        <p:txBody>
          <a:bodyPr>
            <a:noAutofit/>
          </a:bodyPr>
          <a:lstStyle/>
          <a:p>
            <a:r>
              <a:rPr lang="en-US" altLang="zh-TW" sz="2400" dirty="0"/>
              <a:t>Brief Introduction of Deep Learning</a:t>
            </a:r>
          </a:p>
          <a:p>
            <a:pPr lvl="1"/>
            <a:r>
              <a:rPr lang="en-US" altLang="zh-TW" dirty="0">
                <a:hlinkClick r:id="rId2"/>
              </a:rPr>
              <a:t>https://youtu.be/Dr-WRlEFefw?list=PLJV_el3uVTsPy9oCRY30oBPNLCo89yu49</a:t>
            </a:r>
            <a:endParaRPr lang="en-US" altLang="zh-TW" dirty="0"/>
          </a:p>
          <a:p>
            <a:r>
              <a:rPr lang="en-US" altLang="zh-TW" sz="2400" dirty="0"/>
              <a:t>Convolutional Neural Network</a:t>
            </a:r>
          </a:p>
          <a:p>
            <a:pPr lvl="1"/>
            <a:r>
              <a:rPr lang="en-US" altLang="zh-TW" dirty="0">
                <a:hlinkClick r:id="rId3"/>
              </a:rPr>
              <a:t>https://youtu.be/FrKWiRv254g?list=PLJV_el3uVTsPy9oCRY30oBPNLCo89yu49</a:t>
            </a:r>
            <a:endParaRPr lang="en-US" altLang="zh-TW" dirty="0"/>
          </a:p>
          <a:p>
            <a:r>
              <a:rPr lang="en-US" altLang="zh-TW" sz="2400" dirty="0"/>
              <a:t>Recurrent Neural Network (Part I)</a:t>
            </a:r>
          </a:p>
          <a:p>
            <a:pPr lvl="1"/>
            <a:r>
              <a:rPr lang="en-US" altLang="zh-TW" dirty="0">
                <a:hlinkClick r:id="rId4"/>
              </a:rPr>
              <a:t>https://youtu.be/xCGidAeyS4M?list=PLJV_el3uVTsPy9oCRY30oBPNLCo89yu49</a:t>
            </a:r>
            <a:endParaRPr lang="en-US" altLang="zh-TW" dirty="0"/>
          </a:p>
          <a:p>
            <a:r>
              <a:rPr lang="en-US" altLang="zh-TW" sz="2400" dirty="0"/>
              <a:t>Recurrent Neural Network (Part II)</a:t>
            </a:r>
          </a:p>
          <a:p>
            <a:pPr lvl="1"/>
            <a:r>
              <a:rPr lang="en-US" altLang="zh-TW" dirty="0">
                <a:hlinkClick r:id="rId5"/>
              </a:rPr>
              <a:t>https://www.youtube.com/watch?v=rTqmWlnwz_0&amp;list=PLJV_el3uVTsPy9oCRY30oBPNLCo89yu49&amp;index=25</a:t>
            </a:r>
            <a:endParaRPr lang="en-US" altLang="zh-TW" dirty="0"/>
          </a:p>
          <a:p>
            <a:endParaRPr lang="zh-TW" altLang="en-US" sz="2400" dirty="0"/>
          </a:p>
        </p:txBody>
      </p:sp>
    </p:spTree>
    <p:extLst>
      <p:ext uri="{BB962C8B-B14F-4D97-AF65-F5344CB8AC3E}">
        <p14:creationId xmlns:p14="http://schemas.microsoft.com/office/powerpoint/2010/main" val="266718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1488907" y="2715969"/>
            <a:ext cx="1801277" cy="2727017"/>
            <a:chOff x="1512094" y="2710422"/>
            <a:chExt cx="1801277" cy="2727017"/>
          </a:xfrm>
        </p:grpSpPr>
        <p:cxnSp>
          <p:nvCxnSpPr>
            <p:cNvPr id="49" name="直線單箭頭接點 48"/>
            <p:cNvCxnSpPr>
              <a:cxnSpLocks/>
            </p:cNvCxnSpPr>
            <p:nvPr/>
          </p:nvCxnSpPr>
          <p:spPr>
            <a:xfrm flipV="1">
              <a:off x="1536892" y="3005317"/>
              <a:ext cx="1776479" cy="10398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cxnSpLocks/>
            </p:cNvCxnSpPr>
            <p:nvPr/>
          </p:nvCxnSpPr>
          <p:spPr>
            <a:xfrm flipV="1">
              <a:off x="1541937" y="3005317"/>
              <a:ext cx="1771434" cy="379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cxnSpLocks/>
            </p:cNvCxnSpPr>
            <p:nvPr/>
          </p:nvCxnSpPr>
          <p:spPr>
            <a:xfrm>
              <a:off x="1541937" y="2710422"/>
              <a:ext cx="1771434" cy="2948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cxnSpLocks/>
            </p:cNvCxnSpPr>
            <p:nvPr/>
          </p:nvCxnSpPr>
          <p:spPr>
            <a:xfrm>
              <a:off x="1541937" y="2710422"/>
              <a:ext cx="1766389" cy="9792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cxnSpLocks/>
            </p:cNvCxnSpPr>
            <p:nvPr/>
          </p:nvCxnSpPr>
          <p:spPr>
            <a:xfrm>
              <a:off x="1541937" y="3382864"/>
              <a:ext cx="1766389" cy="306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cxnSpLocks/>
            </p:cNvCxnSpPr>
            <p:nvPr/>
          </p:nvCxnSpPr>
          <p:spPr>
            <a:xfrm flipV="1">
              <a:off x="1573176" y="3689663"/>
              <a:ext cx="1735150" cy="354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cxnSpLocks/>
            </p:cNvCxnSpPr>
            <p:nvPr/>
          </p:nvCxnSpPr>
          <p:spPr>
            <a:xfrm flipV="1">
              <a:off x="1512094" y="4397555"/>
              <a:ext cx="1776479" cy="10398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cxnSpLocks/>
            </p:cNvCxnSpPr>
            <p:nvPr/>
          </p:nvCxnSpPr>
          <p:spPr>
            <a:xfrm flipV="1">
              <a:off x="1517139" y="4397555"/>
              <a:ext cx="1771434" cy="379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cxnSpLocks/>
            </p:cNvCxnSpPr>
            <p:nvPr/>
          </p:nvCxnSpPr>
          <p:spPr>
            <a:xfrm>
              <a:off x="1517139" y="4102660"/>
              <a:ext cx="1771434" cy="2948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cxnSpLocks/>
            </p:cNvCxnSpPr>
            <p:nvPr/>
          </p:nvCxnSpPr>
          <p:spPr>
            <a:xfrm>
              <a:off x="1517139" y="4102660"/>
              <a:ext cx="1766389" cy="9792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cxnSpLocks/>
            </p:cNvCxnSpPr>
            <p:nvPr/>
          </p:nvCxnSpPr>
          <p:spPr>
            <a:xfrm>
              <a:off x="1517139" y="4775102"/>
              <a:ext cx="1766389" cy="306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cxnSpLocks/>
            </p:cNvCxnSpPr>
            <p:nvPr/>
          </p:nvCxnSpPr>
          <p:spPr>
            <a:xfrm flipV="1">
              <a:off x="1548378" y="5081901"/>
              <a:ext cx="1735150" cy="354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Convolutional Layer</a:t>
            </a:r>
            <a:endParaRPr lang="zh-TW" altLang="en-US" dirty="0"/>
          </a:p>
        </p:txBody>
      </p:sp>
      <p:sp>
        <p:nvSpPr>
          <p:cNvPr id="5" name="文字方塊 4"/>
          <p:cNvSpPr txBox="1"/>
          <p:nvPr/>
        </p:nvSpPr>
        <p:spPr>
          <a:xfrm rot="5400000">
            <a:off x="936237" y="5855769"/>
            <a:ext cx="870648"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 name="群組 5"/>
          <p:cNvGrpSpPr/>
          <p:nvPr/>
        </p:nvGrpSpPr>
        <p:grpSpPr>
          <a:xfrm>
            <a:off x="976540" y="2414303"/>
            <a:ext cx="574158" cy="574158"/>
            <a:chOff x="6665438" y="1555455"/>
            <a:chExt cx="574158" cy="574158"/>
          </a:xfrm>
        </p:grpSpPr>
        <p:sp>
          <p:nvSpPr>
            <p:cNvPr id="7" name="橢圓 6"/>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43775" name="方程式" r:id="rId3" imgW="88560" imgH="164880" progId="Equation.3">
                    <p:embed/>
                  </p:oleObj>
                </mc:Choice>
                <mc:Fallback>
                  <p:oleObj name="方程式" r:id="rId3" imgW="88560" imgH="164880" progId="Equation.3">
                    <p:embed/>
                    <p:pic>
                      <p:nvPicPr>
                        <p:cNvPr id="8" name="Object 12"/>
                        <p:cNvPicPr>
                          <a:picLocks noChangeAspect="1" noChangeArrowheads="1"/>
                        </p:cNvPicPr>
                        <p:nvPr/>
                      </p:nvPicPr>
                      <p:blipFill>
                        <a:blip r:embed="rId4"/>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3322132" y="2709198"/>
            <a:ext cx="574158" cy="574158"/>
            <a:chOff x="6679952" y="3612643"/>
            <a:chExt cx="574158" cy="574158"/>
          </a:xfrm>
        </p:grpSpPr>
        <p:sp>
          <p:nvSpPr>
            <p:cNvPr id="10" name="橢圓 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3776" name="方程式" r:id="rId5" imgW="88560" imgH="164880" progId="Equation.3">
                    <p:embed/>
                  </p:oleObj>
                </mc:Choice>
                <mc:Fallback>
                  <p:oleObj name="方程式" r:id="rId5" imgW="88560" imgH="164880" progId="Equation.3">
                    <p:embed/>
                    <p:pic>
                      <p:nvPicPr>
                        <p:cNvPr id="11"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976540" y="3088625"/>
            <a:ext cx="574158" cy="574158"/>
            <a:chOff x="1412279" y="3550198"/>
            <a:chExt cx="574158" cy="574158"/>
          </a:xfrm>
        </p:grpSpPr>
        <p:sp>
          <p:nvSpPr>
            <p:cNvPr id="13" name="橢圓 12"/>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14" name="Object 12"/>
            <p:cNvGraphicFramePr>
              <a:graphicFrameLocks noChangeAspect="1"/>
            </p:cNvGraphicFramePr>
            <p:nvPr>
              <p:extLst/>
            </p:nvPr>
          </p:nvGraphicFramePr>
          <p:xfrm>
            <a:off x="1570571" y="3671217"/>
            <a:ext cx="271462" cy="352425"/>
          </p:xfrm>
          <a:graphic>
            <a:graphicData uri="http://schemas.openxmlformats.org/presentationml/2006/ole">
              <mc:AlternateContent xmlns:mc="http://schemas.openxmlformats.org/markup-compatibility/2006">
                <mc:Choice xmlns:v="urn:schemas-microsoft-com:vml" Requires="v">
                  <p:oleObj spid="_x0000_s43777" name="方程式" r:id="rId7" imgW="126720" imgH="164880" progId="Equation.3">
                    <p:embed/>
                  </p:oleObj>
                </mc:Choice>
                <mc:Fallback>
                  <p:oleObj name="方程式" r:id="rId7" imgW="126720" imgH="164880" progId="Equation.3">
                    <p:embed/>
                    <p:pic>
                      <p:nvPicPr>
                        <p:cNvPr id="14" name="Object 12"/>
                        <p:cNvPicPr>
                          <a:picLocks noChangeAspect="1" noChangeArrowheads="1"/>
                        </p:cNvPicPr>
                        <p:nvPr/>
                      </p:nvPicPr>
                      <p:blipFill>
                        <a:blip r:embed="rId8"/>
                        <a:srcRect/>
                        <a:stretch>
                          <a:fillRect/>
                        </a:stretch>
                      </p:blipFill>
                      <p:spPr bwMode="auto">
                        <a:xfrm>
                          <a:off x="1570571" y="3671217"/>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群組 24"/>
          <p:cNvGrpSpPr/>
          <p:nvPr/>
        </p:nvGrpSpPr>
        <p:grpSpPr>
          <a:xfrm>
            <a:off x="3317087" y="3393544"/>
            <a:ext cx="574158" cy="574158"/>
            <a:chOff x="6679952" y="3612643"/>
            <a:chExt cx="574158" cy="574158"/>
          </a:xfrm>
        </p:grpSpPr>
        <p:sp>
          <p:nvSpPr>
            <p:cNvPr id="26" name="橢圓 2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3778" name="方程式" r:id="rId9" imgW="126720" imgH="164880" progId="Equation.3">
                    <p:embed/>
                  </p:oleObj>
                </mc:Choice>
                <mc:Fallback>
                  <p:oleObj name="方程式" r:id="rId9" imgW="126720" imgH="164880" progId="Equation.3">
                    <p:embed/>
                    <p:pic>
                      <p:nvPicPr>
                        <p:cNvPr id="27"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9" name="直線單箭頭接點 28"/>
          <p:cNvCxnSpPr>
            <a:cxnSpLocks/>
            <a:stCxn id="38" idx="6"/>
            <a:endCxn id="10" idx="2"/>
          </p:cNvCxnSpPr>
          <p:nvPr/>
        </p:nvCxnSpPr>
        <p:spPr>
          <a:xfrm flipV="1">
            <a:off x="1545653" y="2996277"/>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4462462" y="1711534"/>
            <a:ext cx="2846914" cy="461665"/>
          </a:xfrm>
          <a:prstGeom prst="rect">
            <a:avLst/>
          </a:prstGeom>
          <a:noFill/>
        </p:spPr>
        <p:txBody>
          <a:bodyPr wrap="square" rtlCol="0">
            <a:spAutoFit/>
          </a:bodyPr>
          <a:lstStyle/>
          <a:p>
            <a:pPr algn="ctr"/>
            <a:r>
              <a:rPr lang="en-US" altLang="zh-TW" sz="2400" b="1" i="1" u="sng" dirty="0"/>
              <a:t>Sparse Connectivity</a:t>
            </a:r>
            <a:endParaRPr lang="zh-TW" altLang="en-US" sz="2400" b="1" i="1" u="sng" dirty="0"/>
          </a:p>
        </p:txBody>
      </p:sp>
      <p:grpSp>
        <p:nvGrpSpPr>
          <p:cNvPr id="37" name="群組 36"/>
          <p:cNvGrpSpPr/>
          <p:nvPr/>
        </p:nvGrpSpPr>
        <p:grpSpPr>
          <a:xfrm>
            <a:off x="971495" y="3749082"/>
            <a:ext cx="574158" cy="574158"/>
            <a:chOff x="1412279" y="3550198"/>
            <a:chExt cx="574158" cy="574158"/>
          </a:xfrm>
        </p:grpSpPr>
        <p:sp>
          <p:nvSpPr>
            <p:cNvPr id="38" name="橢圓 3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39" name="Object 12"/>
            <p:cNvGraphicFramePr>
              <a:graphicFrameLocks noChangeAspect="1"/>
            </p:cNvGraphicFramePr>
            <p:nvPr>
              <p:extLst/>
            </p:nvPr>
          </p:nvGraphicFramePr>
          <p:xfrm>
            <a:off x="1583020" y="3658027"/>
            <a:ext cx="244475" cy="379413"/>
          </p:xfrm>
          <a:graphic>
            <a:graphicData uri="http://schemas.openxmlformats.org/presentationml/2006/ole">
              <mc:AlternateContent xmlns:mc="http://schemas.openxmlformats.org/markup-compatibility/2006">
                <mc:Choice xmlns:v="urn:schemas-microsoft-com:vml" Requires="v">
                  <p:oleObj spid="_x0000_s43779" name="方程式" r:id="rId11" imgW="114120" imgH="177480" progId="Equation.3">
                    <p:embed/>
                  </p:oleObj>
                </mc:Choice>
                <mc:Fallback>
                  <p:oleObj name="方程式" r:id="rId11" imgW="114120" imgH="177480" progId="Equation.3">
                    <p:embed/>
                    <p:pic>
                      <p:nvPicPr>
                        <p:cNvPr id="39" name="Object 12"/>
                        <p:cNvPicPr>
                          <a:picLocks noChangeAspect="1" noChangeArrowheads="1"/>
                        </p:cNvPicPr>
                        <p:nvPr/>
                      </p:nvPicPr>
                      <p:blipFill>
                        <a:blip r:embed="rId12"/>
                        <a:srcRect/>
                        <a:stretch>
                          <a:fillRect/>
                        </a:stretch>
                      </p:blipFill>
                      <p:spPr bwMode="auto">
                        <a:xfrm>
                          <a:off x="1583020" y="3658027"/>
                          <a:ext cx="2444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群組 39"/>
          <p:cNvGrpSpPr/>
          <p:nvPr/>
        </p:nvGrpSpPr>
        <p:grpSpPr>
          <a:xfrm>
            <a:off x="976540" y="4437730"/>
            <a:ext cx="574158" cy="574158"/>
            <a:chOff x="1412279" y="3550198"/>
            <a:chExt cx="574158" cy="574158"/>
          </a:xfrm>
        </p:grpSpPr>
        <p:sp>
          <p:nvSpPr>
            <p:cNvPr id="41" name="橢圓 4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1570038" y="3671054"/>
            <a:ext cx="271462" cy="352425"/>
          </p:xfrm>
          <a:graphic>
            <a:graphicData uri="http://schemas.openxmlformats.org/presentationml/2006/ole">
              <mc:AlternateContent xmlns:mc="http://schemas.openxmlformats.org/markup-compatibility/2006">
                <mc:Choice xmlns:v="urn:schemas-microsoft-com:vml" Requires="v">
                  <p:oleObj spid="_x0000_s43780" name="方程式" r:id="rId13" imgW="126720" imgH="164880" progId="Equation.3">
                    <p:embed/>
                  </p:oleObj>
                </mc:Choice>
                <mc:Fallback>
                  <p:oleObj name="方程式" r:id="rId13" imgW="126720" imgH="164880" progId="Equation.3">
                    <p:embed/>
                    <p:pic>
                      <p:nvPicPr>
                        <p:cNvPr id="42" name="Object 12"/>
                        <p:cNvPicPr>
                          <a:picLocks noChangeAspect="1" noChangeArrowheads="1"/>
                        </p:cNvPicPr>
                        <p:nvPr/>
                      </p:nvPicPr>
                      <p:blipFill>
                        <a:blip r:embed="rId14"/>
                        <a:srcRect/>
                        <a:stretch>
                          <a:fillRect/>
                        </a:stretch>
                      </p:blipFill>
                      <p:spPr bwMode="auto">
                        <a:xfrm>
                          <a:off x="1570038" y="3671054"/>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 name="群組 42"/>
          <p:cNvGrpSpPr/>
          <p:nvPr/>
        </p:nvGrpSpPr>
        <p:grpSpPr>
          <a:xfrm>
            <a:off x="971495" y="5125819"/>
            <a:ext cx="574158" cy="574158"/>
            <a:chOff x="1412279" y="3550198"/>
            <a:chExt cx="574158" cy="574158"/>
          </a:xfrm>
        </p:grpSpPr>
        <p:sp>
          <p:nvSpPr>
            <p:cNvPr id="44" name="橢圓 43"/>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5" name="Object 12"/>
            <p:cNvGraphicFramePr>
              <a:graphicFrameLocks noChangeAspect="1"/>
            </p:cNvGraphicFramePr>
            <p:nvPr>
              <p:extLst/>
            </p:nvPr>
          </p:nvGraphicFramePr>
          <p:xfrm>
            <a:off x="1583020" y="3657653"/>
            <a:ext cx="244475" cy="379412"/>
          </p:xfrm>
          <a:graphic>
            <a:graphicData uri="http://schemas.openxmlformats.org/presentationml/2006/ole">
              <mc:AlternateContent xmlns:mc="http://schemas.openxmlformats.org/markup-compatibility/2006">
                <mc:Choice xmlns:v="urn:schemas-microsoft-com:vml" Requires="v">
                  <p:oleObj spid="_x0000_s43781" name="方程式" r:id="rId15" imgW="114120" imgH="177480" progId="Equation.3">
                    <p:embed/>
                  </p:oleObj>
                </mc:Choice>
                <mc:Fallback>
                  <p:oleObj name="方程式" r:id="rId15" imgW="114120" imgH="177480" progId="Equation.3">
                    <p:embed/>
                    <p:pic>
                      <p:nvPicPr>
                        <p:cNvPr id="45" name="Object 12"/>
                        <p:cNvPicPr>
                          <a:picLocks noChangeAspect="1" noChangeArrowheads="1"/>
                        </p:cNvPicPr>
                        <p:nvPr/>
                      </p:nvPicPr>
                      <p:blipFill>
                        <a:blip r:embed="rId16"/>
                        <a:srcRect/>
                        <a:stretch>
                          <a:fillRect/>
                        </a:stretch>
                      </p:blipFill>
                      <p:spPr bwMode="auto">
                        <a:xfrm>
                          <a:off x="1583020" y="3657653"/>
                          <a:ext cx="24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 name="文字方塊 45"/>
          <p:cNvSpPr txBox="1"/>
          <p:nvPr/>
        </p:nvSpPr>
        <p:spPr>
          <a:xfrm>
            <a:off x="4742919" y="2258937"/>
            <a:ext cx="3772431" cy="1200329"/>
          </a:xfrm>
          <a:prstGeom prst="rect">
            <a:avLst/>
          </a:prstGeom>
          <a:noFill/>
        </p:spPr>
        <p:txBody>
          <a:bodyPr wrap="square" rtlCol="0">
            <a:spAutoFit/>
          </a:bodyPr>
          <a:lstStyle/>
          <a:p>
            <a:r>
              <a:rPr lang="en-US" altLang="zh-TW" sz="2400" dirty="0"/>
              <a:t>Each neural only connects to part of the output of the previous layer</a:t>
            </a:r>
            <a:endParaRPr lang="zh-TW" altLang="en-US" sz="2400" dirty="0"/>
          </a:p>
        </p:txBody>
      </p:sp>
      <p:cxnSp>
        <p:nvCxnSpPr>
          <p:cNvPr id="48" name="直線單箭頭接點 47"/>
          <p:cNvCxnSpPr>
            <a:cxnSpLocks/>
            <a:stCxn id="13" idx="6"/>
            <a:endCxn id="10" idx="2"/>
          </p:cNvCxnSpPr>
          <p:nvPr/>
        </p:nvCxnSpPr>
        <p:spPr>
          <a:xfrm flipV="1">
            <a:off x="1550698" y="2996277"/>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a:stCxn id="7" idx="6"/>
            <a:endCxn id="10" idx="2"/>
          </p:cNvCxnSpPr>
          <p:nvPr/>
        </p:nvCxnSpPr>
        <p:spPr>
          <a:xfrm>
            <a:off x="1550698" y="2701382"/>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cxnSpLocks/>
            <a:stCxn id="7" idx="6"/>
            <a:endCxn id="26" idx="2"/>
          </p:cNvCxnSpPr>
          <p:nvPr/>
        </p:nvCxnSpPr>
        <p:spPr>
          <a:xfrm>
            <a:off x="1550698" y="2701382"/>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群組 54"/>
          <p:cNvGrpSpPr/>
          <p:nvPr/>
        </p:nvGrpSpPr>
        <p:grpSpPr>
          <a:xfrm>
            <a:off x="3313371" y="4079478"/>
            <a:ext cx="574158" cy="574158"/>
            <a:chOff x="6679952" y="3612643"/>
            <a:chExt cx="574158" cy="574158"/>
          </a:xfrm>
        </p:grpSpPr>
        <p:sp>
          <p:nvSpPr>
            <p:cNvPr id="56" name="橢圓 5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3782" name="方程式" r:id="rId17" imgW="114120" imgH="177480" progId="Equation.3">
                    <p:embed/>
                  </p:oleObj>
                </mc:Choice>
                <mc:Fallback>
                  <p:oleObj name="方程式" r:id="rId17" imgW="114120" imgH="177480" progId="Equation.3">
                    <p:embed/>
                    <p:pic>
                      <p:nvPicPr>
                        <p:cNvPr id="57" name="Object 12"/>
                        <p:cNvPicPr>
                          <a:picLocks noChangeAspect="1" noChangeArrowheads="1"/>
                        </p:cNvPicPr>
                        <p:nvPr/>
                      </p:nvPicPr>
                      <p:blipFill>
                        <a:blip r:embed="rId1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3308326" y="4763824"/>
            <a:ext cx="574158" cy="574158"/>
            <a:chOff x="6679952" y="3612643"/>
            <a:chExt cx="574158" cy="574158"/>
          </a:xfrm>
        </p:grpSpPr>
        <p:sp>
          <p:nvSpPr>
            <p:cNvPr id="59" name="橢圓 58"/>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3783" name="方程式" r:id="rId19" imgW="126720" imgH="164880" progId="Equation.3">
                    <p:embed/>
                  </p:oleObj>
                </mc:Choice>
                <mc:Fallback>
                  <p:oleObj name="方程式" r:id="rId19" imgW="126720" imgH="164880" progId="Equation.3">
                    <p:embed/>
                    <p:pic>
                      <p:nvPicPr>
                        <p:cNvPr id="60" name="Object 12"/>
                        <p:cNvPicPr>
                          <a:picLocks noChangeAspect="1" noChangeArrowheads="1"/>
                        </p:cNvPicPr>
                        <p:nvPr/>
                      </p:nvPicPr>
                      <p:blipFill>
                        <a:blip r:embed="rId2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5" name="直線單箭頭接點 64"/>
          <p:cNvCxnSpPr>
            <a:cxnSpLocks/>
            <a:endCxn id="26" idx="2"/>
          </p:cNvCxnSpPr>
          <p:nvPr/>
        </p:nvCxnSpPr>
        <p:spPr>
          <a:xfrm>
            <a:off x="1550698" y="3373824"/>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a:endCxn id="26" idx="2"/>
          </p:cNvCxnSpPr>
          <p:nvPr/>
        </p:nvCxnSpPr>
        <p:spPr>
          <a:xfrm flipV="1">
            <a:off x="1581937" y="3680623"/>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cxnSpLocks/>
          </p:cNvCxnSpPr>
          <p:nvPr/>
        </p:nvCxnSpPr>
        <p:spPr>
          <a:xfrm flipV="1">
            <a:off x="1520855" y="4388515"/>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flipV="1">
            <a:off x="1554697" y="4379198"/>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cxnSpLocks/>
          </p:cNvCxnSpPr>
          <p:nvPr/>
        </p:nvCxnSpPr>
        <p:spPr>
          <a:xfrm>
            <a:off x="1525900" y="4093620"/>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cxnSpLocks/>
          </p:cNvCxnSpPr>
          <p:nvPr/>
        </p:nvCxnSpPr>
        <p:spPr>
          <a:xfrm>
            <a:off x="1525900" y="4093620"/>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cxnSpLocks/>
          </p:cNvCxnSpPr>
          <p:nvPr/>
        </p:nvCxnSpPr>
        <p:spPr>
          <a:xfrm>
            <a:off x="1525900" y="4766062"/>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cxnSpLocks/>
          </p:cNvCxnSpPr>
          <p:nvPr/>
        </p:nvCxnSpPr>
        <p:spPr>
          <a:xfrm flipV="1">
            <a:off x="1557139" y="5072861"/>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4462462" y="3545004"/>
            <a:ext cx="2846914" cy="461665"/>
          </a:xfrm>
          <a:prstGeom prst="rect">
            <a:avLst/>
          </a:prstGeom>
          <a:noFill/>
        </p:spPr>
        <p:txBody>
          <a:bodyPr wrap="square" rtlCol="0">
            <a:spAutoFit/>
          </a:bodyPr>
          <a:lstStyle/>
          <a:p>
            <a:r>
              <a:rPr lang="en-US" altLang="zh-TW" sz="2400" b="1" i="1" u="sng" dirty="0"/>
              <a:t>Parameter Sharing</a:t>
            </a:r>
            <a:endParaRPr lang="zh-TW" altLang="en-US" sz="2400" b="1" i="1" u="sng" dirty="0"/>
          </a:p>
        </p:txBody>
      </p:sp>
      <p:sp>
        <p:nvSpPr>
          <p:cNvPr id="52" name="文字方塊 51"/>
          <p:cNvSpPr txBox="1"/>
          <p:nvPr/>
        </p:nvSpPr>
        <p:spPr>
          <a:xfrm>
            <a:off x="4742918" y="4049831"/>
            <a:ext cx="3772431" cy="1200329"/>
          </a:xfrm>
          <a:prstGeom prst="rect">
            <a:avLst/>
          </a:prstGeom>
          <a:noFill/>
        </p:spPr>
        <p:txBody>
          <a:bodyPr wrap="square" rtlCol="0">
            <a:spAutoFit/>
          </a:bodyPr>
          <a:lstStyle/>
          <a:p>
            <a:r>
              <a:rPr lang="en-US" altLang="zh-TW" sz="2400" dirty="0"/>
              <a:t>The neurons with different receptive fields can use the same set of parameters.</a:t>
            </a:r>
            <a:endParaRPr lang="zh-TW" altLang="en-US" sz="2400" dirty="0"/>
          </a:p>
        </p:txBody>
      </p:sp>
      <p:sp>
        <p:nvSpPr>
          <p:cNvPr id="53" name="文字方塊 52"/>
          <p:cNvSpPr txBox="1"/>
          <p:nvPr/>
        </p:nvSpPr>
        <p:spPr>
          <a:xfrm>
            <a:off x="4844518" y="5378474"/>
            <a:ext cx="3334812"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800" dirty="0"/>
              <a:t>Less parameters then fully connected layer</a:t>
            </a:r>
            <a:endParaRPr lang="zh-TW" altLang="en-US" sz="2800" dirty="0"/>
          </a:p>
        </p:txBody>
      </p:sp>
    </p:spTree>
    <p:extLst>
      <p:ext uri="{BB962C8B-B14F-4D97-AF65-F5344CB8AC3E}">
        <p14:creationId xmlns:p14="http://schemas.microsoft.com/office/powerpoint/2010/main" val="20294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1325563"/>
          </a:xfrm>
        </p:spPr>
        <p:txBody>
          <a:bodyPr/>
          <a:lstStyle/>
          <a:p>
            <a:r>
              <a:rPr lang="en-US" altLang="zh-TW" dirty="0"/>
              <a:t>Convolutional Layer</a:t>
            </a:r>
            <a:endParaRPr lang="zh-TW" altLang="en-US" dirty="0"/>
          </a:p>
        </p:txBody>
      </p:sp>
      <p:sp>
        <p:nvSpPr>
          <p:cNvPr id="5" name="文字方塊 4"/>
          <p:cNvSpPr txBox="1"/>
          <p:nvPr/>
        </p:nvSpPr>
        <p:spPr>
          <a:xfrm rot="5400000">
            <a:off x="936237" y="5855769"/>
            <a:ext cx="870648"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 name="群組 5"/>
          <p:cNvGrpSpPr/>
          <p:nvPr/>
        </p:nvGrpSpPr>
        <p:grpSpPr>
          <a:xfrm>
            <a:off x="976540" y="2414303"/>
            <a:ext cx="574158" cy="574158"/>
            <a:chOff x="6665438" y="1555455"/>
            <a:chExt cx="574158" cy="574158"/>
          </a:xfrm>
        </p:grpSpPr>
        <p:sp>
          <p:nvSpPr>
            <p:cNvPr id="7" name="橢圓 6"/>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44799" name="方程式" r:id="rId3" imgW="88560" imgH="164880" progId="Equation.3">
                    <p:embed/>
                  </p:oleObj>
                </mc:Choice>
                <mc:Fallback>
                  <p:oleObj name="方程式" r:id="rId3" imgW="88560" imgH="164880" progId="Equation.3">
                    <p:embed/>
                    <p:pic>
                      <p:nvPicPr>
                        <p:cNvPr id="8" name="Object 12"/>
                        <p:cNvPicPr>
                          <a:picLocks noChangeAspect="1" noChangeArrowheads="1"/>
                        </p:cNvPicPr>
                        <p:nvPr/>
                      </p:nvPicPr>
                      <p:blipFill>
                        <a:blip r:embed="rId4"/>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3322132" y="2709198"/>
            <a:ext cx="574158" cy="574158"/>
            <a:chOff x="6679952" y="3612643"/>
            <a:chExt cx="574158" cy="574158"/>
          </a:xfrm>
        </p:grpSpPr>
        <p:sp>
          <p:nvSpPr>
            <p:cNvPr id="10" name="橢圓 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4800" name="方程式" r:id="rId5" imgW="88560" imgH="164880" progId="Equation.3">
                    <p:embed/>
                  </p:oleObj>
                </mc:Choice>
                <mc:Fallback>
                  <p:oleObj name="方程式" r:id="rId5" imgW="88560" imgH="164880" progId="Equation.3">
                    <p:embed/>
                    <p:pic>
                      <p:nvPicPr>
                        <p:cNvPr id="11"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976540" y="3088625"/>
            <a:ext cx="574158" cy="574158"/>
            <a:chOff x="1412279" y="3550198"/>
            <a:chExt cx="574158" cy="574158"/>
          </a:xfrm>
        </p:grpSpPr>
        <p:sp>
          <p:nvSpPr>
            <p:cNvPr id="13" name="橢圓 12"/>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14" name="Object 12"/>
            <p:cNvGraphicFramePr>
              <a:graphicFrameLocks noChangeAspect="1"/>
            </p:cNvGraphicFramePr>
            <p:nvPr>
              <p:extLst/>
            </p:nvPr>
          </p:nvGraphicFramePr>
          <p:xfrm>
            <a:off x="1570571" y="3671217"/>
            <a:ext cx="271462" cy="352425"/>
          </p:xfrm>
          <a:graphic>
            <a:graphicData uri="http://schemas.openxmlformats.org/presentationml/2006/ole">
              <mc:AlternateContent xmlns:mc="http://schemas.openxmlformats.org/markup-compatibility/2006">
                <mc:Choice xmlns:v="urn:schemas-microsoft-com:vml" Requires="v">
                  <p:oleObj spid="_x0000_s44801" name="方程式" r:id="rId7" imgW="126720" imgH="164880" progId="Equation.3">
                    <p:embed/>
                  </p:oleObj>
                </mc:Choice>
                <mc:Fallback>
                  <p:oleObj name="方程式" r:id="rId7" imgW="126720" imgH="164880" progId="Equation.3">
                    <p:embed/>
                    <p:pic>
                      <p:nvPicPr>
                        <p:cNvPr id="14" name="Object 12"/>
                        <p:cNvPicPr>
                          <a:picLocks noChangeAspect="1" noChangeArrowheads="1"/>
                        </p:cNvPicPr>
                        <p:nvPr/>
                      </p:nvPicPr>
                      <p:blipFill>
                        <a:blip r:embed="rId8"/>
                        <a:srcRect/>
                        <a:stretch>
                          <a:fillRect/>
                        </a:stretch>
                      </p:blipFill>
                      <p:spPr bwMode="auto">
                        <a:xfrm>
                          <a:off x="1570571" y="3671217"/>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群組 24"/>
          <p:cNvGrpSpPr/>
          <p:nvPr/>
        </p:nvGrpSpPr>
        <p:grpSpPr>
          <a:xfrm>
            <a:off x="3317087" y="3393544"/>
            <a:ext cx="574158" cy="574158"/>
            <a:chOff x="6679952" y="3612643"/>
            <a:chExt cx="574158" cy="574158"/>
          </a:xfrm>
        </p:grpSpPr>
        <p:sp>
          <p:nvSpPr>
            <p:cNvPr id="26" name="橢圓 2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4802" name="方程式" r:id="rId9" imgW="126720" imgH="164880" progId="Equation.3">
                    <p:embed/>
                  </p:oleObj>
                </mc:Choice>
                <mc:Fallback>
                  <p:oleObj name="方程式" r:id="rId9" imgW="126720" imgH="164880" progId="Equation.3">
                    <p:embed/>
                    <p:pic>
                      <p:nvPicPr>
                        <p:cNvPr id="27"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9" name="直線單箭頭接點 28"/>
          <p:cNvCxnSpPr>
            <a:cxnSpLocks/>
            <a:stCxn id="38" idx="6"/>
            <a:endCxn id="10" idx="2"/>
          </p:cNvCxnSpPr>
          <p:nvPr/>
        </p:nvCxnSpPr>
        <p:spPr>
          <a:xfrm flipV="1">
            <a:off x="1545653" y="2996277"/>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群組 36"/>
          <p:cNvGrpSpPr/>
          <p:nvPr/>
        </p:nvGrpSpPr>
        <p:grpSpPr>
          <a:xfrm>
            <a:off x="971495" y="3749082"/>
            <a:ext cx="574158" cy="574158"/>
            <a:chOff x="1412279" y="3550198"/>
            <a:chExt cx="574158" cy="574158"/>
          </a:xfrm>
        </p:grpSpPr>
        <p:sp>
          <p:nvSpPr>
            <p:cNvPr id="38" name="橢圓 3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39" name="Object 12"/>
            <p:cNvGraphicFramePr>
              <a:graphicFrameLocks noChangeAspect="1"/>
            </p:cNvGraphicFramePr>
            <p:nvPr>
              <p:extLst/>
            </p:nvPr>
          </p:nvGraphicFramePr>
          <p:xfrm>
            <a:off x="1583020" y="3658027"/>
            <a:ext cx="244475" cy="379413"/>
          </p:xfrm>
          <a:graphic>
            <a:graphicData uri="http://schemas.openxmlformats.org/presentationml/2006/ole">
              <mc:AlternateContent xmlns:mc="http://schemas.openxmlformats.org/markup-compatibility/2006">
                <mc:Choice xmlns:v="urn:schemas-microsoft-com:vml" Requires="v">
                  <p:oleObj spid="_x0000_s44803" name="方程式" r:id="rId11" imgW="114120" imgH="177480" progId="Equation.3">
                    <p:embed/>
                  </p:oleObj>
                </mc:Choice>
                <mc:Fallback>
                  <p:oleObj name="方程式" r:id="rId11" imgW="114120" imgH="177480" progId="Equation.3">
                    <p:embed/>
                    <p:pic>
                      <p:nvPicPr>
                        <p:cNvPr id="39" name="Object 12"/>
                        <p:cNvPicPr>
                          <a:picLocks noChangeAspect="1" noChangeArrowheads="1"/>
                        </p:cNvPicPr>
                        <p:nvPr/>
                      </p:nvPicPr>
                      <p:blipFill>
                        <a:blip r:embed="rId12"/>
                        <a:srcRect/>
                        <a:stretch>
                          <a:fillRect/>
                        </a:stretch>
                      </p:blipFill>
                      <p:spPr bwMode="auto">
                        <a:xfrm>
                          <a:off x="1583020" y="3658027"/>
                          <a:ext cx="2444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群組 39"/>
          <p:cNvGrpSpPr/>
          <p:nvPr/>
        </p:nvGrpSpPr>
        <p:grpSpPr>
          <a:xfrm>
            <a:off x="976540" y="4437730"/>
            <a:ext cx="574158" cy="574158"/>
            <a:chOff x="1412279" y="3550198"/>
            <a:chExt cx="574158" cy="574158"/>
          </a:xfrm>
        </p:grpSpPr>
        <p:sp>
          <p:nvSpPr>
            <p:cNvPr id="41" name="橢圓 4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1570038" y="3671054"/>
            <a:ext cx="271462" cy="352425"/>
          </p:xfrm>
          <a:graphic>
            <a:graphicData uri="http://schemas.openxmlformats.org/presentationml/2006/ole">
              <mc:AlternateContent xmlns:mc="http://schemas.openxmlformats.org/markup-compatibility/2006">
                <mc:Choice xmlns:v="urn:schemas-microsoft-com:vml" Requires="v">
                  <p:oleObj spid="_x0000_s44804" name="方程式" r:id="rId13" imgW="126720" imgH="164880" progId="Equation.3">
                    <p:embed/>
                  </p:oleObj>
                </mc:Choice>
                <mc:Fallback>
                  <p:oleObj name="方程式" r:id="rId13" imgW="126720" imgH="164880" progId="Equation.3">
                    <p:embed/>
                    <p:pic>
                      <p:nvPicPr>
                        <p:cNvPr id="42" name="Object 12"/>
                        <p:cNvPicPr>
                          <a:picLocks noChangeAspect="1" noChangeArrowheads="1"/>
                        </p:cNvPicPr>
                        <p:nvPr/>
                      </p:nvPicPr>
                      <p:blipFill>
                        <a:blip r:embed="rId14"/>
                        <a:srcRect/>
                        <a:stretch>
                          <a:fillRect/>
                        </a:stretch>
                      </p:blipFill>
                      <p:spPr bwMode="auto">
                        <a:xfrm>
                          <a:off x="1570038" y="3671054"/>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 name="群組 42"/>
          <p:cNvGrpSpPr/>
          <p:nvPr/>
        </p:nvGrpSpPr>
        <p:grpSpPr>
          <a:xfrm>
            <a:off x="971495" y="5125819"/>
            <a:ext cx="574158" cy="574158"/>
            <a:chOff x="1412279" y="3550198"/>
            <a:chExt cx="574158" cy="574158"/>
          </a:xfrm>
        </p:grpSpPr>
        <p:sp>
          <p:nvSpPr>
            <p:cNvPr id="44" name="橢圓 43"/>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45" name="Object 12"/>
            <p:cNvGraphicFramePr>
              <a:graphicFrameLocks noChangeAspect="1"/>
            </p:cNvGraphicFramePr>
            <p:nvPr>
              <p:extLst/>
            </p:nvPr>
          </p:nvGraphicFramePr>
          <p:xfrm>
            <a:off x="1583020" y="3657653"/>
            <a:ext cx="244475" cy="379412"/>
          </p:xfrm>
          <a:graphic>
            <a:graphicData uri="http://schemas.openxmlformats.org/presentationml/2006/ole">
              <mc:AlternateContent xmlns:mc="http://schemas.openxmlformats.org/markup-compatibility/2006">
                <mc:Choice xmlns:v="urn:schemas-microsoft-com:vml" Requires="v">
                  <p:oleObj spid="_x0000_s44805" name="方程式" r:id="rId15" imgW="114120" imgH="177480" progId="Equation.3">
                    <p:embed/>
                  </p:oleObj>
                </mc:Choice>
                <mc:Fallback>
                  <p:oleObj name="方程式" r:id="rId15" imgW="114120" imgH="177480" progId="Equation.3">
                    <p:embed/>
                    <p:pic>
                      <p:nvPicPr>
                        <p:cNvPr id="45" name="Object 12"/>
                        <p:cNvPicPr>
                          <a:picLocks noChangeAspect="1" noChangeArrowheads="1"/>
                        </p:cNvPicPr>
                        <p:nvPr/>
                      </p:nvPicPr>
                      <p:blipFill>
                        <a:blip r:embed="rId16"/>
                        <a:srcRect/>
                        <a:stretch>
                          <a:fillRect/>
                        </a:stretch>
                      </p:blipFill>
                      <p:spPr bwMode="auto">
                        <a:xfrm>
                          <a:off x="1583020" y="3657653"/>
                          <a:ext cx="24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8" name="直線單箭頭接點 47"/>
          <p:cNvCxnSpPr>
            <a:cxnSpLocks/>
            <a:stCxn id="13" idx="6"/>
            <a:endCxn id="10" idx="2"/>
          </p:cNvCxnSpPr>
          <p:nvPr/>
        </p:nvCxnSpPr>
        <p:spPr>
          <a:xfrm flipV="1">
            <a:off x="1550698" y="2996277"/>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a:stCxn id="7" idx="6"/>
            <a:endCxn id="10" idx="2"/>
          </p:cNvCxnSpPr>
          <p:nvPr/>
        </p:nvCxnSpPr>
        <p:spPr>
          <a:xfrm>
            <a:off x="1550698" y="2701382"/>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cxnSpLocks/>
            <a:stCxn id="7" idx="6"/>
            <a:endCxn id="26" idx="2"/>
          </p:cNvCxnSpPr>
          <p:nvPr/>
        </p:nvCxnSpPr>
        <p:spPr>
          <a:xfrm>
            <a:off x="1550698" y="2701382"/>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群組 54"/>
          <p:cNvGrpSpPr/>
          <p:nvPr/>
        </p:nvGrpSpPr>
        <p:grpSpPr>
          <a:xfrm>
            <a:off x="3313371" y="4079478"/>
            <a:ext cx="574158" cy="574158"/>
            <a:chOff x="6679952" y="3612643"/>
            <a:chExt cx="574158" cy="574158"/>
          </a:xfrm>
        </p:grpSpPr>
        <p:sp>
          <p:nvSpPr>
            <p:cNvPr id="56" name="橢圓 55"/>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4806" name="方程式" r:id="rId17" imgW="114120" imgH="177480" progId="Equation.3">
                    <p:embed/>
                  </p:oleObj>
                </mc:Choice>
                <mc:Fallback>
                  <p:oleObj name="方程式" r:id="rId17" imgW="114120" imgH="177480" progId="Equation.3">
                    <p:embed/>
                    <p:pic>
                      <p:nvPicPr>
                        <p:cNvPr id="57" name="Object 12"/>
                        <p:cNvPicPr>
                          <a:picLocks noChangeAspect="1" noChangeArrowheads="1"/>
                        </p:cNvPicPr>
                        <p:nvPr/>
                      </p:nvPicPr>
                      <p:blipFill>
                        <a:blip r:embed="rId1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3308326" y="4763824"/>
            <a:ext cx="574158" cy="574158"/>
            <a:chOff x="6679952" y="3612643"/>
            <a:chExt cx="574158" cy="574158"/>
          </a:xfrm>
        </p:grpSpPr>
        <p:sp>
          <p:nvSpPr>
            <p:cNvPr id="59" name="橢圓 58"/>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4807" name="方程式" r:id="rId19" imgW="126720" imgH="164880" progId="Equation.3">
                    <p:embed/>
                  </p:oleObj>
                </mc:Choice>
                <mc:Fallback>
                  <p:oleObj name="方程式" r:id="rId19" imgW="126720" imgH="164880" progId="Equation.3">
                    <p:embed/>
                    <p:pic>
                      <p:nvPicPr>
                        <p:cNvPr id="60" name="Object 12"/>
                        <p:cNvPicPr>
                          <a:picLocks noChangeAspect="1" noChangeArrowheads="1"/>
                        </p:cNvPicPr>
                        <p:nvPr/>
                      </p:nvPicPr>
                      <p:blipFill>
                        <a:blip r:embed="rId2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5" name="直線單箭頭接點 64"/>
          <p:cNvCxnSpPr>
            <a:cxnSpLocks/>
            <a:endCxn id="26" idx="2"/>
          </p:cNvCxnSpPr>
          <p:nvPr/>
        </p:nvCxnSpPr>
        <p:spPr>
          <a:xfrm>
            <a:off x="1550698" y="3373824"/>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a:endCxn id="26" idx="2"/>
          </p:cNvCxnSpPr>
          <p:nvPr/>
        </p:nvCxnSpPr>
        <p:spPr>
          <a:xfrm flipV="1">
            <a:off x="1581937" y="3680623"/>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cxnSpLocks/>
          </p:cNvCxnSpPr>
          <p:nvPr/>
        </p:nvCxnSpPr>
        <p:spPr>
          <a:xfrm flipV="1">
            <a:off x="1520855" y="4388515"/>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cxnSpLocks/>
          </p:cNvCxnSpPr>
          <p:nvPr/>
        </p:nvCxnSpPr>
        <p:spPr>
          <a:xfrm flipV="1">
            <a:off x="1554697" y="4379198"/>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cxnSpLocks/>
          </p:cNvCxnSpPr>
          <p:nvPr/>
        </p:nvCxnSpPr>
        <p:spPr>
          <a:xfrm>
            <a:off x="1525900" y="4093620"/>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cxnSpLocks/>
          </p:cNvCxnSpPr>
          <p:nvPr/>
        </p:nvCxnSpPr>
        <p:spPr>
          <a:xfrm>
            <a:off x="1525900" y="4093620"/>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cxnSpLocks/>
          </p:cNvCxnSpPr>
          <p:nvPr/>
        </p:nvCxnSpPr>
        <p:spPr>
          <a:xfrm>
            <a:off x="1525900" y="4766062"/>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cxnSpLocks/>
          </p:cNvCxnSpPr>
          <p:nvPr/>
        </p:nvCxnSpPr>
        <p:spPr>
          <a:xfrm flipV="1">
            <a:off x="1557139" y="5072861"/>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箭號: 向下 2"/>
          <p:cNvSpPr/>
          <p:nvPr/>
        </p:nvSpPr>
        <p:spPr>
          <a:xfrm>
            <a:off x="524618" y="2529067"/>
            <a:ext cx="406400" cy="17266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p:cNvSpPr txBox="1"/>
          <p:nvPr/>
        </p:nvSpPr>
        <p:spPr>
          <a:xfrm>
            <a:off x="4572000" y="1690689"/>
            <a:ext cx="3943350" cy="830997"/>
          </a:xfrm>
          <a:prstGeom prst="rect">
            <a:avLst/>
          </a:prstGeom>
          <a:noFill/>
        </p:spPr>
        <p:txBody>
          <a:bodyPr wrap="square" rtlCol="0">
            <a:spAutoFit/>
          </a:bodyPr>
          <a:lstStyle/>
          <a:p>
            <a:r>
              <a:rPr lang="en-US" altLang="zh-TW" sz="2400" dirty="0"/>
              <a:t>Considering neuron 1 and 3 as “filter 1” (kernel 1)  </a:t>
            </a:r>
            <a:endParaRPr lang="zh-TW" altLang="en-US" sz="2400" dirty="0"/>
          </a:p>
        </p:txBody>
      </p:sp>
      <p:sp>
        <p:nvSpPr>
          <p:cNvPr id="61" name="文字方塊 60"/>
          <p:cNvSpPr txBox="1"/>
          <p:nvPr/>
        </p:nvSpPr>
        <p:spPr>
          <a:xfrm>
            <a:off x="4838700" y="2564031"/>
            <a:ext cx="3943350" cy="830997"/>
          </a:xfrm>
          <a:prstGeom prst="rect">
            <a:avLst/>
          </a:prstGeom>
          <a:noFill/>
        </p:spPr>
        <p:txBody>
          <a:bodyPr wrap="square" rtlCol="0">
            <a:spAutoFit/>
          </a:bodyPr>
          <a:lstStyle/>
          <a:p>
            <a:r>
              <a:rPr lang="en-US" altLang="zh-TW" sz="2400" dirty="0"/>
              <a:t>filter (kernel)</a:t>
            </a:r>
            <a:r>
              <a:rPr lang="zh-TW" altLang="en-US" sz="2400" dirty="0"/>
              <a:t> </a:t>
            </a:r>
            <a:r>
              <a:rPr lang="en-US" altLang="zh-TW" sz="2400" dirty="0"/>
              <a:t>size:</a:t>
            </a:r>
            <a:r>
              <a:rPr lang="zh-TW" altLang="en-US" sz="2400" dirty="0"/>
              <a:t> </a:t>
            </a:r>
            <a:r>
              <a:rPr lang="en-US" altLang="zh-TW" sz="2400" dirty="0"/>
              <a:t>size of the receptive field of a neuron </a:t>
            </a:r>
            <a:endParaRPr lang="zh-TW" altLang="en-US" sz="2400" dirty="0"/>
          </a:p>
        </p:txBody>
      </p:sp>
      <p:sp>
        <p:nvSpPr>
          <p:cNvPr id="62" name="文字方塊 61"/>
          <p:cNvSpPr txBox="1"/>
          <p:nvPr/>
        </p:nvSpPr>
        <p:spPr>
          <a:xfrm>
            <a:off x="4863884" y="3395028"/>
            <a:ext cx="1587500" cy="461665"/>
          </a:xfrm>
          <a:prstGeom prst="rect">
            <a:avLst/>
          </a:prstGeom>
          <a:noFill/>
        </p:spPr>
        <p:txBody>
          <a:bodyPr wrap="square" rtlCol="0">
            <a:spAutoFit/>
          </a:bodyPr>
          <a:lstStyle/>
          <a:p>
            <a:r>
              <a:rPr lang="en-US" altLang="zh-TW" sz="2400" b="1" dirty="0"/>
              <a:t>Stride = 2</a:t>
            </a:r>
            <a:endParaRPr lang="zh-TW" altLang="en-US" sz="2400" b="1" dirty="0"/>
          </a:p>
        </p:txBody>
      </p:sp>
      <p:sp>
        <p:nvSpPr>
          <p:cNvPr id="63" name="文字方塊 62"/>
          <p:cNvSpPr txBox="1"/>
          <p:nvPr/>
        </p:nvSpPr>
        <p:spPr>
          <a:xfrm>
            <a:off x="4572000" y="3973016"/>
            <a:ext cx="3943350" cy="830997"/>
          </a:xfrm>
          <a:prstGeom prst="rect">
            <a:avLst/>
          </a:prstGeom>
          <a:noFill/>
        </p:spPr>
        <p:txBody>
          <a:bodyPr wrap="square" rtlCol="0">
            <a:spAutoFit/>
          </a:bodyPr>
          <a:lstStyle/>
          <a:p>
            <a:r>
              <a:rPr lang="en-US" altLang="zh-TW" sz="2400" dirty="0"/>
              <a:t>Considering neuron 2 and 4 as “filter 2” (kernel 2) </a:t>
            </a:r>
            <a:endParaRPr lang="zh-TW" altLang="en-US" sz="2400" dirty="0"/>
          </a:p>
        </p:txBody>
      </p:sp>
      <p:sp>
        <p:nvSpPr>
          <p:cNvPr id="64" name="文字方塊 63"/>
          <p:cNvSpPr txBox="1"/>
          <p:nvPr/>
        </p:nvSpPr>
        <p:spPr>
          <a:xfrm>
            <a:off x="4876269" y="5099812"/>
            <a:ext cx="3334812" cy="120032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Kernel size, no. of filter, stride are all designed by the developers. </a:t>
            </a:r>
            <a:endParaRPr lang="zh-TW" altLang="en-US" sz="2400" dirty="0"/>
          </a:p>
        </p:txBody>
      </p:sp>
    </p:spTree>
    <p:extLst>
      <p:ext uri="{BB962C8B-B14F-4D97-AF65-F5344CB8AC3E}">
        <p14:creationId xmlns:p14="http://schemas.microsoft.com/office/powerpoint/2010/main" val="114823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1" grpId="0"/>
      <p:bldP spid="62" grpId="0"/>
      <p:bldP spid="63" grpId="0"/>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r>
              <a:rPr lang="zh-TW" altLang="en-US" dirty="0"/>
              <a:t> </a:t>
            </a:r>
            <a:r>
              <a:rPr lang="en-US" altLang="zh-TW" dirty="0"/>
              <a:t>– </a:t>
            </a:r>
            <a:br>
              <a:rPr lang="en-US" altLang="zh-TW" dirty="0"/>
            </a:br>
            <a:r>
              <a:rPr lang="en-US" altLang="zh-TW" dirty="0"/>
              <a:t>1D Signal + Single Channel</a:t>
            </a:r>
            <a:endParaRPr lang="zh-TW" altLang="en-US" dirty="0"/>
          </a:p>
        </p:txBody>
      </p:sp>
      <p:pic>
        <p:nvPicPr>
          <p:cNvPr id="5" name="圖片 4"/>
          <p:cNvPicPr>
            <a:picLocks noChangeAspect="1"/>
          </p:cNvPicPr>
          <p:nvPr/>
        </p:nvPicPr>
        <p:blipFill>
          <a:blip r:embed="rId3"/>
          <a:stretch>
            <a:fillRect/>
          </a:stretch>
        </p:blipFill>
        <p:spPr>
          <a:xfrm>
            <a:off x="2537398" y="4440030"/>
            <a:ext cx="5639586" cy="1765300"/>
          </a:xfrm>
          <a:prstGeom prst="rect">
            <a:avLst/>
          </a:prstGeom>
        </p:spPr>
      </p:pic>
      <p:cxnSp>
        <p:nvCxnSpPr>
          <p:cNvPr id="7" name="直線單箭頭接點 6"/>
          <p:cNvCxnSpPr>
            <a:cxnSpLocks/>
          </p:cNvCxnSpPr>
          <p:nvPr/>
        </p:nvCxnSpPr>
        <p:spPr>
          <a:xfrm>
            <a:off x="2562798" y="5798930"/>
            <a:ext cx="60328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群組 9"/>
          <p:cNvGrpSpPr/>
          <p:nvPr/>
        </p:nvGrpSpPr>
        <p:grpSpPr>
          <a:xfrm>
            <a:off x="2684923" y="2725531"/>
            <a:ext cx="574158" cy="574158"/>
            <a:chOff x="6679952" y="3612643"/>
            <a:chExt cx="574158" cy="574158"/>
          </a:xfrm>
        </p:grpSpPr>
        <p:sp>
          <p:nvSpPr>
            <p:cNvPr id="11" name="橢圓 10"/>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5402" name="方程式" r:id="rId4" imgW="88560" imgH="164880" progId="Equation.3">
                    <p:embed/>
                  </p:oleObj>
                </mc:Choice>
                <mc:Fallback>
                  <p:oleObj name="方程式" r:id="rId4" imgW="88560" imgH="164880" progId="Equation.3">
                    <p:embed/>
                    <p:pic>
                      <p:nvPicPr>
                        <p:cNvPr id="12" name="Object 12"/>
                        <p:cNvPicPr>
                          <a:picLocks noChangeAspect="1" noChangeArrowheads="1"/>
                        </p:cNvPicPr>
                        <p:nvPr/>
                      </p:nvPicPr>
                      <p:blipFill>
                        <a:blip r:embed="rId5"/>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3799733" y="2725531"/>
            <a:ext cx="574158" cy="574158"/>
            <a:chOff x="6679952" y="3612643"/>
            <a:chExt cx="574158" cy="574158"/>
          </a:xfrm>
        </p:grpSpPr>
        <p:sp>
          <p:nvSpPr>
            <p:cNvPr id="14" name="橢圓 13"/>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5403" name="方程式" r:id="rId6" imgW="126720" imgH="164880" progId="Equation.3">
                    <p:embed/>
                  </p:oleObj>
                </mc:Choice>
                <mc:Fallback>
                  <p:oleObj name="方程式" r:id="rId6" imgW="126720" imgH="164880" progId="Equation.3">
                    <p:embed/>
                    <p:pic>
                      <p:nvPicPr>
                        <p:cNvPr id="15" name="Object 12"/>
                        <p:cNvPicPr>
                          <a:picLocks noChangeAspect="1" noChangeArrowheads="1"/>
                        </p:cNvPicPr>
                        <p:nvPr/>
                      </p:nvPicPr>
                      <p:blipFill>
                        <a:blip r:embed="rId7"/>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6" name="直線單箭頭接點 15"/>
          <p:cNvCxnSpPr>
            <a:cxnSpLocks/>
            <a:endCxn id="11" idx="4"/>
          </p:cNvCxnSpPr>
          <p:nvPr/>
        </p:nvCxnSpPr>
        <p:spPr>
          <a:xfrm flipH="1" flipV="1">
            <a:off x="2972002" y="3299689"/>
            <a:ext cx="783976" cy="13801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cxnSpLocks/>
            <a:endCxn id="11" idx="4"/>
          </p:cNvCxnSpPr>
          <p:nvPr/>
        </p:nvCxnSpPr>
        <p:spPr>
          <a:xfrm flipH="1" flipV="1">
            <a:off x="2972002" y="3299689"/>
            <a:ext cx="287080" cy="126110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cxnSpLocks/>
            <a:endCxn id="11" idx="4"/>
          </p:cNvCxnSpPr>
          <p:nvPr/>
        </p:nvCxnSpPr>
        <p:spPr>
          <a:xfrm flipV="1">
            <a:off x="2807708" y="3299689"/>
            <a:ext cx="164294" cy="1258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cxnSpLocks/>
            <a:endCxn id="24" idx="4"/>
          </p:cNvCxnSpPr>
          <p:nvPr/>
        </p:nvCxnSpPr>
        <p:spPr>
          <a:xfrm flipV="1">
            <a:off x="3776103" y="3328416"/>
            <a:ext cx="2540329" cy="1376412"/>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4914543" y="2741617"/>
            <a:ext cx="574158" cy="574158"/>
            <a:chOff x="6679952" y="3612643"/>
            <a:chExt cx="574158" cy="574158"/>
          </a:xfrm>
        </p:grpSpPr>
        <p:sp>
          <p:nvSpPr>
            <p:cNvPr id="21" name="橢圓 20"/>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2"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5404" name="方程式" r:id="rId8" imgW="114120" imgH="177480" progId="Equation.3">
                    <p:embed/>
                  </p:oleObj>
                </mc:Choice>
                <mc:Fallback>
                  <p:oleObj name="方程式" r:id="rId8" imgW="114120" imgH="177480" progId="Equation.3">
                    <p:embed/>
                    <p:pic>
                      <p:nvPicPr>
                        <p:cNvPr id="22" name="Object 12"/>
                        <p:cNvPicPr>
                          <a:picLocks noChangeAspect="1" noChangeArrowheads="1"/>
                        </p:cNvPicPr>
                        <p:nvPr/>
                      </p:nvPicPr>
                      <p:blipFill>
                        <a:blip r:embed="rId9"/>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群組 22"/>
          <p:cNvGrpSpPr/>
          <p:nvPr/>
        </p:nvGrpSpPr>
        <p:grpSpPr>
          <a:xfrm>
            <a:off x="6029353" y="2754258"/>
            <a:ext cx="574158" cy="574158"/>
            <a:chOff x="6679952" y="3612643"/>
            <a:chExt cx="574158" cy="574158"/>
          </a:xfrm>
        </p:grpSpPr>
        <p:sp>
          <p:nvSpPr>
            <p:cNvPr id="24" name="橢圓 23"/>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5"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5405" name="方程式" r:id="rId10" imgW="126720" imgH="164880" progId="Equation.3">
                    <p:embed/>
                  </p:oleObj>
                </mc:Choice>
                <mc:Fallback>
                  <p:oleObj name="方程式" r:id="rId10" imgW="126720" imgH="164880" progId="Equation.3">
                    <p:embed/>
                    <p:pic>
                      <p:nvPicPr>
                        <p:cNvPr id="25" name="Object 12"/>
                        <p:cNvPicPr>
                          <a:picLocks noChangeAspect="1" noChangeArrowheads="1"/>
                        </p:cNvPicPr>
                        <p:nvPr/>
                      </p:nvPicPr>
                      <p:blipFill>
                        <a:blip r:embed="rId11"/>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6" name="直線單箭頭接點 25"/>
          <p:cNvCxnSpPr>
            <a:cxnSpLocks/>
            <a:endCxn id="24" idx="4"/>
          </p:cNvCxnSpPr>
          <p:nvPr/>
        </p:nvCxnSpPr>
        <p:spPr>
          <a:xfrm flipV="1">
            <a:off x="4263357" y="3328416"/>
            <a:ext cx="2053075" cy="15682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cxnSpLocks/>
            <a:endCxn id="24" idx="4"/>
          </p:cNvCxnSpPr>
          <p:nvPr/>
        </p:nvCxnSpPr>
        <p:spPr>
          <a:xfrm flipV="1">
            <a:off x="4732293" y="3328416"/>
            <a:ext cx="1584139" cy="182678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cxnSpLocks/>
            <a:endCxn id="21" idx="4"/>
          </p:cNvCxnSpPr>
          <p:nvPr/>
        </p:nvCxnSpPr>
        <p:spPr>
          <a:xfrm flipV="1">
            <a:off x="4688925" y="3315775"/>
            <a:ext cx="512697" cy="18892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endCxn id="21" idx="4"/>
          </p:cNvCxnSpPr>
          <p:nvPr/>
        </p:nvCxnSpPr>
        <p:spPr>
          <a:xfrm flipV="1">
            <a:off x="4215707" y="3315775"/>
            <a:ext cx="985915" cy="160050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endCxn id="21" idx="4"/>
          </p:cNvCxnSpPr>
          <p:nvPr/>
        </p:nvCxnSpPr>
        <p:spPr>
          <a:xfrm flipV="1">
            <a:off x="3734339" y="3315775"/>
            <a:ext cx="1467283" cy="13830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endCxn id="14" idx="4"/>
          </p:cNvCxnSpPr>
          <p:nvPr/>
        </p:nvCxnSpPr>
        <p:spPr>
          <a:xfrm flipV="1">
            <a:off x="2820998" y="3299689"/>
            <a:ext cx="1265814" cy="130221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cxnSpLocks/>
            <a:endCxn id="14" idx="4"/>
          </p:cNvCxnSpPr>
          <p:nvPr/>
        </p:nvCxnSpPr>
        <p:spPr>
          <a:xfrm flipV="1">
            <a:off x="3286754" y="3299689"/>
            <a:ext cx="800058" cy="127818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cxnSpLocks/>
            <a:endCxn id="14" idx="4"/>
          </p:cNvCxnSpPr>
          <p:nvPr/>
        </p:nvCxnSpPr>
        <p:spPr>
          <a:xfrm flipV="1">
            <a:off x="3738875" y="3299689"/>
            <a:ext cx="347937" cy="138150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2684923" y="4762461"/>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684923" y="4762461"/>
                <a:ext cx="276101" cy="276999"/>
              </a:xfrm>
              <a:prstGeom prst="rect">
                <a:avLst/>
              </a:prstGeom>
              <a:blipFill>
                <a:blip r:embed="rId12"/>
                <a:stretch>
                  <a:fillRect l="-13043" r="-6522"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137176" y="4780365"/>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137176" y="4780365"/>
                <a:ext cx="281423" cy="276999"/>
              </a:xfrm>
              <a:prstGeom prst="rect">
                <a:avLst/>
              </a:prstGeom>
              <a:blipFill>
                <a:blip r:embed="rId13"/>
                <a:stretch>
                  <a:fillRect l="-13043" r="-6522"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3597399" y="4872441"/>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597399" y="4872441"/>
                <a:ext cx="281423" cy="276999"/>
              </a:xfrm>
              <a:prstGeom prst="rect">
                <a:avLst/>
              </a:prstGeom>
              <a:blipFill>
                <a:blip r:embed="rId14"/>
                <a:stretch>
                  <a:fillRect l="-13043" r="-8696"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057622" y="501094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057622" y="5010940"/>
                <a:ext cx="281423" cy="276999"/>
              </a:xfrm>
              <a:prstGeom prst="rect">
                <a:avLst/>
              </a:prstGeom>
              <a:blipFill>
                <a:blip r:embed="rId15"/>
                <a:stretch>
                  <a:fillRect l="-13043" r="-6522" b="-17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4488862" y="532268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5</m:t>
                          </m:r>
                        </m:sub>
                      </m:sSub>
                    </m:oMath>
                  </m:oMathPara>
                </a14:m>
                <a:endParaRPr lang="zh-TW" altLang="en-US"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4488862" y="5322680"/>
                <a:ext cx="281423" cy="276999"/>
              </a:xfrm>
              <a:prstGeom prst="rect">
                <a:avLst/>
              </a:prstGeom>
              <a:blipFill>
                <a:blip r:embed="rId16"/>
                <a:stretch>
                  <a:fillRect l="-12766" r="-6383" b="-15217"/>
                </a:stretch>
              </a:blipFill>
            </p:spPr>
            <p:txBody>
              <a:bodyPr/>
              <a:lstStyle/>
              <a:p>
                <a:r>
                  <a:rPr lang="zh-TW" altLang="en-US">
                    <a:noFill/>
                  </a:rPr>
                  <a:t> </a:t>
                </a:r>
              </a:p>
            </p:txBody>
          </p:sp>
        </mc:Fallback>
      </mc:AlternateContent>
      <p:sp>
        <p:nvSpPr>
          <p:cNvPr id="54" name="文字方塊 53"/>
          <p:cNvSpPr txBox="1"/>
          <p:nvPr/>
        </p:nvSpPr>
        <p:spPr>
          <a:xfrm>
            <a:off x="3475998" y="1940070"/>
            <a:ext cx="5305145" cy="523220"/>
          </a:xfrm>
          <a:prstGeom prst="rect">
            <a:avLst/>
          </a:prstGeom>
          <a:noFill/>
        </p:spPr>
        <p:txBody>
          <a:bodyPr wrap="square" rtlCol="0">
            <a:spAutoFit/>
          </a:bodyPr>
          <a:lstStyle/>
          <a:p>
            <a:r>
              <a:rPr lang="en-US" altLang="zh-TW" sz="2800" dirty="0"/>
              <a:t>Classification, Predict the future …</a:t>
            </a:r>
            <a:endParaRPr lang="zh-TW" altLang="en-US" sz="2800" dirty="0"/>
          </a:p>
        </p:txBody>
      </p:sp>
      <p:sp>
        <p:nvSpPr>
          <p:cNvPr id="55" name="文字方塊 54"/>
          <p:cNvSpPr txBox="1"/>
          <p:nvPr/>
        </p:nvSpPr>
        <p:spPr>
          <a:xfrm>
            <a:off x="479485" y="4452809"/>
            <a:ext cx="2612679" cy="830997"/>
          </a:xfrm>
          <a:prstGeom prst="rect">
            <a:avLst/>
          </a:prstGeom>
          <a:noFill/>
        </p:spPr>
        <p:txBody>
          <a:bodyPr wrap="square" rtlCol="0">
            <a:spAutoFit/>
          </a:bodyPr>
          <a:lstStyle/>
          <a:p>
            <a:r>
              <a:rPr lang="en-US" altLang="zh-TW" sz="2400" dirty="0"/>
              <a:t>Audio Signal, </a:t>
            </a:r>
          </a:p>
          <a:p>
            <a:r>
              <a:rPr lang="en-US" altLang="zh-TW" sz="2400" dirty="0"/>
              <a:t>Stock Value …</a:t>
            </a:r>
            <a:endParaRPr lang="zh-TW" altLang="en-US" sz="2400" dirty="0"/>
          </a:p>
        </p:txBody>
      </p:sp>
    </p:spTree>
    <p:extLst>
      <p:ext uri="{BB962C8B-B14F-4D97-AF65-F5344CB8AC3E}">
        <p14:creationId xmlns:p14="http://schemas.microsoft.com/office/powerpoint/2010/main" val="4588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r>
              <a:rPr lang="zh-TW" altLang="en-US" dirty="0"/>
              <a:t> </a:t>
            </a:r>
            <a:r>
              <a:rPr lang="en-US" altLang="zh-TW" dirty="0"/>
              <a:t>– </a:t>
            </a:r>
            <a:br>
              <a:rPr lang="en-US" altLang="zh-TW" dirty="0"/>
            </a:br>
            <a:r>
              <a:rPr lang="en-US" altLang="zh-TW" dirty="0"/>
              <a:t>1D Signal + Multiple Channel</a:t>
            </a:r>
            <a:endParaRPr lang="zh-TW" altLang="en-US" dirty="0"/>
          </a:p>
        </p:txBody>
      </p:sp>
      <p:grpSp>
        <p:nvGrpSpPr>
          <p:cNvPr id="10" name="群組 9"/>
          <p:cNvGrpSpPr/>
          <p:nvPr/>
        </p:nvGrpSpPr>
        <p:grpSpPr>
          <a:xfrm>
            <a:off x="5643841" y="2690453"/>
            <a:ext cx="574158" cy="574158"/>
            <a:chOff x="6679952" y="3612643"/>
            <a:chExt cx="574158" cy="574158"/>
          </a:xfrm>
        </p:grpSpPr>
        <p:sp>
          <p:nvSpPr>
            <p:cNvPr id="11" name="橢圓 10"/>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6426" name="方程式" r:id="rId3" imgW="88560" imgH="164880" progId="Equation.3">
                    <p:embed/>
                  </p:oleObj>
                </mc:Choice>
                <mc:Fallback>
                  <p:oleObj name="方程式" r:id="rId3" imgW="88560" imgH="164880" progId="Equation.3">
                    <p:embed/>
                    <p:pic>
                      <p:nvPicPr>
                        <p:cNvPr id="12" name="Object 12"/>
                        <p:cNvPicPr>
                          <a:picLocks noChangeAspect="1" noChangeArrowheads="1"/>
                        </p:cNvPicPr>
                        <p:nvPr/>
                      </p:nvPicPr>
                      <p:blipFill>
                        <a:blip r:embed="rId4"/>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5643841" y="3375419"/>
            <a:ext cx="574158" cy="574158"/>
            <a:chOff x="6679952" y="3612643"/>
            <a:chExt cx="574158" cy="574158"/>
          </a:xfrm>
        </p:grpSpPr>
        <p:sp>
          <p:nvSpPr>
            <p:cNvPr id="14" name="橢圓 13"/>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6427" name="方程式" r:id="rId5" imgW="126720" imgH="164880" progId="Equation.3">
                    <p:embed/>
                  </p:oleObj>
                </mc:Choice>
                <mc:Fallback>
                  <p:oleObj name="方程式" r:id="rId5" imgW="126720" imgH="164880" progId="Equation.3">
                    <p:embed/>
                    <p:pic>
                      <p:nvPicPr>
                        <p:cNvPr id="15" name="Object 12"/>
                        <p:cNvPicPr>
                          <a:picLocks noChangeAspect="1" noChangeArrowheads="1"/>
                        </p:cNvPicPr>
                        <p:nvPr/>
                      </p:nvPicPr>
                      <p:blipFill>
                        <a:blip r:embed="rId6"/>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群組 19"/>
          <p:cNvGrpSpPr/>
          <p:nvPr/>
        </p:nvGrpSpPr>
        <p:grpSpPr>
          <a:xfrm>
            <a:off x="5643841" y="4070774"/>
            <a:ext cx="574158" cy="574158"/>
            <a:chOff x="6679952" y="3612643"/>
            <a:chExt cx="574158" cy="574158"/>
          </a:xfrm>
        </p:grpSpPr>
        <p:sp>
          <p:nvSpPr>
            <p:cNvPr id="21" name="橢圓 20"/>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2"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6428" name="方程式" r:id="rId7" imgW="114120" imgH="177480" progId="Equation.3">
                    <p:embed/>
                  </p:oleObj>
                </mc:Choice>
                <mc:Fallback>
                  <p:oleObj name="方程式" r:id="rId7" imgW="114120" imgH="177480" progId="Equation.3">
                    <p:embed/>
                    <p:pic>
                      <p:nvPicPr>
                        <p:cNvPr id="22" name="Object 12"/>
                        <p:cNvPicPr>
                          <a:picLocks noChangeAspect="1" noChangeArrowheads="1"/>
                        </p:cNvPicPr>
                        <p:nvPr/>
                      </p:nvPicPr>
                      <p:blipFill>
                        <a:blip r:embed="rId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 name="文字方塊 53"/>
          <p:cNvSpPr txBox="1"/>
          <p:nvPr/>
        </p:nvSpPr>
        <p:spPr>
          <a:xfrm>
            <a:off x="628465" y="1896530"/>
            <a:ext cx="5798880" cy="523220"/>
          </a:xfrm>
          <a:prstGeom prst="rect">
            <a:avLst/>
          </a:prstGeom>
          <a:noFill/>
        </p:spPr>
        <p:txBody>
          <a:bodyPr wrap="square" rtlCol="0">
            <a:spAutoFit/>
          </a:bodyPr>
          <a:lstStyle/>
          <a:p>
            <a:r>
              <a:rPr lang="en-US" altLang="zh-TW" sz="2800" dirty="0"/>
              <a:t>A document: each word is a vector</a:t>
            </a:r>
            <a:endParaRPr lang="zh-TW" altLang="en-US" sz="2800" dirty="0"/>
          </a:p>
        </p:txBody>
      </p:sp>
      <p:sp>
        <p:nvSpPr>
          <p:cNvPr id="55" name="文字方塊 54"/>
          <p:cNvSpPr txBox="1"/>
          <p:nvPr/>
        </p:nvSpPr>
        <p:spPr>
          <a:xfrm>
            <a:off x="920013" y="2677965"/>
            <a:ext cx="925245"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36" name="文字方塊 35"/>
          <p:cNvSpPr txBox="1"/>
          <p:nvPr/>
        </p:nvSpPr>
        <p:spPr>
          <a:xfrm>
            <a:off x="915052" y="3184075"/>
            <a:ext cx="925245" cy="461665"/>
          </a:xfrm>
          <a:prstGeom prst="rect">
            <a:avLst/>
          </a:prstGeom>
          <a:noFill/>
        </p:spPr>
        <p:txBody>
          <a:bodyPr wrap="square" rtlCol="0">
            <a:spAutoFit/>
          </a:bodyPr>
          <a:lstStyle/>
          <a:p>
            <a:pPr algn="ctr"/>
            <a:r>
              <a:rPr lang="en-US" altLang="zh-TW" sz="2400" dirty="0"/>
              <a:t>like</a:t>
            </a:r>
            <a:endParaRPr lang="zh-TW" altLang="en-US" sz="2400" dirty="0"/>
          </a:p>
        </p:txBody>
      </p:sp>
      <p:sp>
        <p:nvSpPr>
          <p:cNvPr id="37" name="文字方塊 36"/>
          <p:cNvSpPr txBox="1"/>
          <p:nvPr/>
        </p:nvSpPr>
        <p:spPr>
          <a:xfrm>
            <a:off x="918002" y="3609109"/>
            <a:ext cx="925245" cy="461665"/>
          </a:xfrm>
          <a:prstGeom prst="rect">
            <a:avLst/>
          </a:prstGeom>
          <a:noFill/>
        </p:spPr>
        <p:txBody>
          <a:bodyPr wrap="square" rtlCol="0">
            <a:spAutoFit/>
          </a:bodyPr>
          <a:lstStyle/>
          <a:p>
            <a:pPr algn="ctr"/>
            <a:r>
              <a:rPr lang="en-US" altLang="zh-TW" sz="2400" dirty="0"/>
              <a:t>this</a:t>
            </a:r>
            <a:endParaRPr lang="zh-TW" altLang="en-US" sz="2400" dirty="0"/>
          </a:p>
        </p:txBody>
      </p:sp>
      <p:sp>
        <p:nvSpPr>
          <p:cNvPr id="38" name="文字方塊 37"/>
          <p:cNvSpPr txBox="1"/>
          <p:nvPr/>
        </p:nvSpPr>
        <p:spPr>
          <a:xfrm>
            <a:off x="786194" y="4115219"/>
            <a:ext cx="1192879" cy="461665"/>
          </a:xfrm>
          <a:prstGeom prst="rect">
            <a:avLst/>
          </a:prstGeom>
          <a:noFill/>
        </p:spPr>
        <p:txBody>
          <a:bodyPr wrap="square" rtlCol="0">
            <a:spAutoFit/>
          </a:bodyPr>
          <a:lstStyle/>
          <a:p>
            <a:pPr algn="ctr"/>
            <a:r>
              <a:rPr lang="en-US" altLang="zh-TW" sz="2400" dirty="0"/>
              <a:t>movie</a:t>
            </a:r>
            <a:endParaRPr lang="zh-TW" altLang="en-US" sz="2400" dirty="0"/>
          </a:p>
        </p:txBody>
      </p:sp>
      <p:sp>
        <p:nvSpPr>
          <p:cNvPr id="39" name="文字方塊 38"/>
          <p:cNvSpPr txBox="1"/>
          <p:nvPr/>
        </p:nvSpPr>
        <p:spPr>
          <a:xfrm>
            <a:off x="890695" y="4615902"/>
            <a:ext cx="983877" cy="461665"/>
          </a:xfrm>
          <a:prstGeom prst="rect">
            <a:avLst/>
          </a:prstGeom>
          <a:noFill/>
        </p:spPr>
        <p:txBody>
          <a:bodyPr wrap="square" rtlCol="0">
            <a:spAutoFit/>
          </a:bodyPr>
          <a:lstStyle/>
          <a:p>
            <a:pPr algn="ctr"/>
            <a:r>
              <a:rPr lang="en-US" altLang="zh-TW" sz="2400" dirty="0"/>
              <a:t>very</a:t>
            </a:r>
            <a:endParaRPr lang="zh-TW" altLang="en-US" sz="2400" dirty="0"/>
          </a:p>
        </p:txBody>
      </p:sp>
      <p:sp>
        <p:nvSpPr>
          <p:cNvPr id="40" name="文字方塊 39"/>
          <p:cNvSpPr txBox="1"/>
          <p:nvPr/>
        </p:nvSpPr>
        <p:spPr>
          <a:xfrm>
            <a:off x="888685" y="5082916"/>
            <a:ext cx="983877" cy="461665"/>
          </a:xfrm>
          <a:prstGeom prst="rect">
            <a:avLst/>
          </a:prstGeom>
          <a:noFill/>
        </p:spPr>
        <p:txBody>
          <a:bodyPr wrap="square" rtlCol="0">
            <a:spAutoFit/>
          </a:bodyPr>
          <a:lstStyle/>
          <a:p>
            <a:pPr algn="ctr"/>
            <a:r>
              <a:rPr lang="en-US" altLang="zh-TW" sz="2400" dirty="0"/>
              <a:t>much</a:t>
            </a:r>
            <a:endParaRPr lang="zh-TW" altLang="en-US" sz="2400" dirty="0"/>
          </a:p>
        </p:txBody>
      </p:sp>
      <p:graphicFrame>
        <p:nvGraphicFramePr>
          <p:cNvPr id="3" name="表格 2"/>
          <p:cNvGraphicFramePr>
            <a:graphicFrameLocks noGrp="1"/>
          </p:cNvGraphicFramePr>
          <p:nvPr>
            <p:extLst/>
          </p:nvPr>
        </p:nvGraphicFramePr>
        <p:xfrm>
          <a:off x="1874572" y="2677965"/>
          <a:ext cx="2763235" cy="3829880"/>
        </p:xfrm>
        <a:graphic>
          <a:graphicData uri="http://schemas.openxmlformats.org/drawingml/2006/table">
            <a:tbl>
              <a:tblPr firstRow="1" bandRow="1">
                <a:tableStyleId>{5940675A-B579-460E-94D1-54222C63F5DA}</a:tableStyleId>
              </a:tblPr>
              <a:tblGrid>
                <a:gridCol w="552647">
                  <a:extLst>
                    <a:ext uri="{9D8B030D-6E8A-4147-A177-3AD203B41FA5}">
                      <a16:colId xmlns:a16="http://schemas.microsoft.com/office/drawing/2014/main" val="1010072859"/>
                    </a:ext>
                  </a:extLst>
                </a:gridCol>
                <a:gridCol w="552647">
                  <a:extLst>
                    <a:ext uri="{9D8B030D-6E8A-4147-A177-3AD203B41FA5}">
                      <a16:colId xmlns:a16="http://schemas.microsoft.com/office/drawing/2014/main" val="2427969351"/>
                    </a:ext>
                  </a:extLst>
                </a:gridCol>
                <a:gridCol w="552647">
                  <a:extLst>
                    <a:ext uri="{9D8B030D-6E8A-4147-A177-3AD203B41FA5}">
                      <a16:colId xmlns:a16="http://schemas.microsoft.com/office/drawing/2014/main" val="1033349780"/>
                    </a:ext>
                  </a:extLst>
                </a:gridCol>
                <a:gridCol w="552647">
                  <a:extLst>
                    <a:ext uri="{9D8B030D-6E8A-4147-A177-3AD203B41FA5}">
                      <a16:colId xmlns:a16="http://schemas.microsoft.com/office/drawing/2014/main" val="2032742594"/>
                    </a:ext>
                  </a:extLst>
                </a:gridCol>
                <a:gridCol w="552647">
                  <a:extLst>
                    <a:ext uri="{9D8B030D-6E8A-4147-A177-3AD203B41FA5}">
                      <a16:colId xmlns:a16="http://schemas.microsoft.com/office/drawing/2014/main" val="2165329766"/>
                    </a:ext>
                  </a:extLst>
                </a:gridCol>
              </a:tblGrid>
              <a:tr h="478735">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893040177"/>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877534171"/>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752386231"/>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89987541"/>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617308004"/>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775132626"/>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65174943"/>
                  </a:ext>
                </a:extLst>
              </a:tr>
              <a:tr h="478735">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869803601"/>
                  </a:ext>
                </a:extLst>
              </a:tr>
            </a:tbl>
          </a:graphicData>
        </a:graphic>
      </p:graphicFrame>
      <p:grpSp>
        <p:nvGrpSpPr>
          <p:cNvPr id="42" name="群組 41"/>
          <p:cNvGrpSpPr/>
          <p:nvPr/>
        </p:nvGrpSpPr>
        <p:grpSpPr>
          <a:xfrm>
            <a:off x="5643841" y="4766129"/>
            <a:ext cx="574158" cy="574158"/>
            <a:chOff x="6679952" y="3612643"/>
            <a:chExt cx="574158" cy="574158"/>
          </a:xfrm>
        </p:grpSpPr>
        <p:sp>
          <p:nvSpPr>
            <p:cNvPr id="43" name="橢圓 42"/>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44"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6429" name="方程式" r:id="rId9" imgW="126720" imgH="164880" progId="Equation.3">
                    <p:embed/>
                  </p:oleObj>
                </mc:Choice>
                <mc:Fallback>
                  <p:oleObj name="方程式" r:id="rId9" imgW="126720" imgH="164880" progId="Equation.3">
                    <p:embed/>
                    <p:pic>
                      <p:nvPicPr>
                        <p:cNvPr id="44"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 name="矩形 44"/>
          <p:cNvSpPr/>
          <p:nvPr/>
        </p:nvSpPr>
        <p:spPr>
          <a:xfrm>
            <a:off x="1876583" y="2687656"/>
            <a:ext cx="2761224" cy="1431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rot="5400000">
            <a:off x="945916" y="5844705"/>
            <a:ext cx="983877"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47" name="矩形 46"/>
          <p:cNvSpPr/>
          <p:nvPr/>
        </p:nvSpPr>
        <p:spPr>
          <a:xfrm>
            <a:off x="1876583" y="3648246"/>
            <a:ext cx="2761224" cy="1431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8" name="文字方塊 47"/>
              <p:cNvSpPr txBox="1"/>
              <p:nvPr/>
            </p:nvSpPr>
            <p:spPr>
              <a:xfrm>
                <a:off x="2051143" y="2770297"/>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051143" y="2770297"/>
                <a:ext cx="276101" cy="276999"/>
              </a:xfrm>
              <a:prstGeom prst="rect">
                <a:avLst/>
              </a:prstGeom>
              <a:blipFill>
                <a:blip r:embed="rId11"/>
                <a:stretch>
                  <a:fillRect l="-13043" r="-6522"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2567625" y="276400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567625" y="2764000"/>
                <a:ext cx="281423" cy="276999"/>
              </a:xfrm>
              <a:prstGeom prst="rect">
                <a:avLst/>
              </a:prstGeom>
              <a:blipFill>
                <a:blip r:embed="rId12"/>
                <a:stretch>
                  <a:fillRect l="-13043" r="-8696"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3134199" y="2770297"/>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3134199" y="2770297"/>
                <a:ext cx="281423" cy="276999"/>
              </a:xfrm>
              <a:prstGeom prst="rect">
                <a:avLst/>
              </a:prstGeom>
              <a:blipFill>
                <a:blip r:embed="rId13"/>
                <a:stretch>
                  <a:fillRect l="-13043" r="-8696"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3668471" y="2770297"/>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3668471" y="2770297"/>
                <a:ext cx="281423" cy="276999"/>
              </a:xfrm>
              <a:prstGeom prst="rect">
                <a:avLst/>
              </a:prstGeom>
              <a:blipFill>
                <a:blip r:embed="rId14"/>
                <a:stretch>
                  <a:fillRect l="-13043" r="-6522"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258787" y="273743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5</m:t>
                          </m:r>
                        </m:sub>
                      </m:sSub>
                    </m:oMath>
                  </m:oMathPara>
                </a14:m>
                <a:endParaRPr lang="zh-TW" altLang="en-US"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4258787" y="2737430"/>
                <a:ext cx="281423" cy="276999"/>
              </a:xfrm>
              <a:prstGeom prst="rect">
                <a:avLst/>
              </a:prstGeom>
              <a:blipFill>
                <a:blip r:embed="rId15"/>
                <a:stretch>
                  <a:fillRect l="-13043" r="-8696" b="-17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2045821" y="3221001"/>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6</m:t>
                          </m:r>
                        </m:sub>
                      </m:sSub>
                    </m:oMath>
                  </m:oMathPara>
                </a14:m>
                <a:endParaRPr lang="zh-TW" altLang="en-US"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2045821" y="3221001"/>
                <a:ext cx="281423" cy="276999"/>
              </a:xfrm>
              <a:prstGeom prst="rect">
                <a:avLst/>
              </a:prstGeom>
              <a:blipFill>
                <a:blip r:embed="rId16"/>
                <a:stretch>
                  <a:fillRect l="-13043" r="-6522"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2573444" y="322100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7</m:t>
                          </m:r>
                        </m:sub>
                      </m:sSub>
                    </m:oMath>
                  </m:oMathPara>
                </a14:m>
                <a:endParaRPr lang="zh-TW" altLang="en-US"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2573444" y="3221000"/>
                <a:ext cx="281423" cy="276999"/>
              </a:xfrm>
              <a:prstGeom prst="rect">
                <a:avLst/>
              </a:prstGeom>
              <a:blipFill>
                <a:blip r:embed="rId17"/>
                <a:stretch>
                  <a:fillRect l="-13043" r="-8696" b="-15217"/>
                </a:stretch>
              </a:blipFill>
            </p:spPr>
            <p:txBody>
              <a:bodyPr/>
              <a:lstStyle/>
              <a:p>
                <a:r>
                  <a:rPr lang="zh-TW" altLang="en-US">
                    <a:noFill/>
                  </a:rPr>
                  <a:t> </a:t>
                </a:r>
              </a:p>
            </p:txBody>
          </p:sp>
        </mc:Fallback>
      </mc:AlternateContent>
      <p:cxnSp>
        <p:nvCxnSpPr>
          <p:cNvPr id="62" name="直線單箭頭接點 61"/>
          <p:cNvCxnSpPr>
            <a:cxnSpLocks/>
            <a:endCxn id="11" idx="2"/>
          </p:cNvCxnSpPr>
          <p:nvPr/>
        </p:nvCxnSpPr>
        <p:spPr>
          <a:xfrm>
            <a:off x="4667121" y="2687656"/>
            <a:ext cx="976720" cy="289876"/>
          </a:xfrm>
          <a:prstGeom prst="straightConnector1">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cxnSpLocks/>
            <a:endCxn id="14" idx="2"/>
          </p:cNvCxnSpPr>
          <p:nvPr/>
        </p:nvCxnSpPr>
        <p:spPr>
          <a:xfrm>
            <a:off x="4683026" y="2742698"/>
            <a:ext cx="960815" cy="919800"/>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cxnSpLocks/>
            <a:endCxn id="11" idx="2"/>
          </p:cNvCxnSpPr>
          <p:nvPr/>
        </p:nvCxnSpPr>
        <p:spPr>
          <a:xfrm flipV="1">
            <a:off x="4581907" y="2977532"/>
            <a:ext cx="1061934" cy="1137688"/>
          </a:xfrm>
          <a:prstGeom prst="straightConnector1">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cxnSpLocks/>
            <a:endCxn id="21" idx="2"/>
          </p:cNvCxnSpPr>
          <p:nvPr/>
        </p:nvCxnSpPr>
        <p:spPr>
          <a:xfrm>
            <a:off x="4633785" y="3659701"/>
            <a:ext cx="1010056" cy="698152"/>
          </a:xfrm>
          <a:prstGeom prst="straightConnector1">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cxnSpLocks/>
            <a:endCxn id="21" idx="2"/>
          </p:cNvCxnSpPr>
          <p:nvPr/>
        </p:nvCxnSpPr>
        <p:spPr>
          <a:xfrm flipV="1">
            <a:off x="4633785" y="4357853"/>
            <a:ext cx="1010056" cy="717957"/>
          </a:xfrm>
          <a:prstGeom prst="straightConnector1">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cxnSpLocks/>
            <a:endCxn id="14" idx="2"/>
          </p:cNvCxnSpPr>
          <p:nvPr/>
        </p:nvCxnSpPr>
        <p:spPr>
          <a:xfrm flipV="1">
            <a:off x="4621514" y="3662498"/>
            <a:ext cx="1022327" cy="428724"/>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p:cNvCxnSpPr>
          <p:nvPr/>
        </p:nvCxnSpPr>
        <p:spPr>
          <a:xfrm>
            <a:off x="4621514" y="3671375"/>
            <a:ext cx="1030474" cy="1368647"/>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cxnSpLocks/>
            <a:endCxn id="43" idx="2"/>
          </p:cNvCxnSpPr>
          <p:nvPr/>
        </p:nvCxnSpPr>
        <p:spPr>
          <a:xfrm flipV="1">
            <a:off x="4724004" y="5053208"/>
            <a:ext cx="919837" cy="22602"/>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2995283" y="5544580"/>
            <a:ext cx="1630355" cy="9223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724004" y="5598483"/>
            <a:ext cx="4128448" cy="954107"/>
          </a:xfrm>
          <a:prstGeom prst="rect">
            <a:avLst/>
          </a:prstGeom>
          <a:noFill/>
        </p:spPr>
        <p:txBody>
          <a:bodyPr wrap="square" rtlCol="0">
            <a:spAutoFit/>
          </a:bodyPr>
          <a:lstStyle/>
          <a:p>
            <a:r>
              <a:rPr lang="en-US" altLang="zh-TW" sz="2800" dirty="0">
                <a:solidFill>
                  <a:srgbClr val="FF0000"/>
                </a:solidFill>
              </a:rPr>
              <a:t>Does this kind of receptive field make sense?</a:t>
            </a:r>
            <a:endParaRPr lang="zh-TW" altLang="en-US" sz="2800" dirty="0">
              <a:solidFill>
                <a:srgbClr val="FF0000"/>
              </a:solidFill>
            </a:endParaRPr>
          </a:p>
        </p:txBody>
      </p:sp>
      <p:sp>
        <p:nvSpPr>
          <p:cNvPr id="49" name="矩形 48"/>
          <p:cNvSpPr/>
          <p:nvPr/>
        </p:nvSpPr>
        <p:spPr>
          <a:xfrm>
            <a:off x="2441011" y="5544580"/>
            <a:ext cx="1630355" cy="9223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885921" y="5532662"/>
            <a:ext cx="1630355" cy="9223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044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74" grpId="0" animBg="1"/>
      <p:bldP spid="75" grpId="0"/>
      <p:bldP spid="49" grpId="0" animBg="1"/>
      <p:bldP spid="5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668" y="177105"/>
            <a:ext cx="4976191" cy="1077218"/>
          </a:xfrm>
          <a:prstGeom prst="rect">
            <a:avLst/>
          </a:prstGeom>
        </p:spPr>
        <p:txBody>
          <a:bodyPr wrap="square">
            <a:spAutoFit/>
          </a:bodyPr>
          <a:lstStyle/>
          <a:p>
            <a:r>
              <a:rPr lang="en-US" altLang="zh-TW" sz="3200" b="1" i="1" u="sng" dirty="0"/>
              <a:t>Example</a:t>
            </a:r>
            <a:r>
              <a:rPr lang="zh-TW" altLang="en-US" sz="3200" b="1" i="1" u="sng" dirty="0"/>
              <a:t> </a:t>
            </a:r>
            <a:r>
              <a:rPr lang="en-US" altLang="zh-TW" sz="3200" b="1" i="1" u="sng" dirty="0"/>
              <a:t>– </a:t>
            </a:r>
            <a:br>
              <a:rPr lang="en-US" altLang="zh-TW" sz="3200" b="1" i="1" u="sng" dirty="0"/>
            </a:br>
            <a:r>
              <a:rPr lang="en-US" altLang="zh-TW" sz="3200" b="1" i="1" u="sng" dirty="0"/>
              <a:t>2D Signal + Single Channel</a:t>
            </a:r>
            <a:endParaRPr lang="zh-TW" altLang="en-US" sz="3200" b="1" i="1" u="sng" dirty="0"/>
          </a:p>
        </p:txBody>
      </p:sp>
      <p:graphicFrame>
        <p:nvGraphicFramePr>
          <p:cNvPr id="5" name="內容版面配置區 3"/>
          <p:cNvGraphicFramePr>
            <a:graphicFrameLocks/>
          </p:cNvGraphicFramePr>
          <p:nvPr>
            <p:extLst/>
          </p:nvPr>
        </p:nvGraphicFramePr>
        <p:xfrm>
          <a:off x="845849" y="2681025"/>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tc>
                <a:tc>
                  <a:txBody>
                    <a:bodyPr/>
                    <a:lstStyle/>
                    <a:p>
                      <a:pPr algn="ctr"/>
                      <a:r>
                        <a:rPr lang="en-US" altLang="zh-TW" sz="2400"/>
                        <a:t>0</a:t>
                      </a:r>
                      <a:endParaRPr lang="zh-TW" altLang="en-US" sz="2400" dirty="0"/>
                    </a:p>
                  </a:txBody>
                  <a:tcPr/>
                </a:tc>
                <a:tc>
                  <a:txBody>
                    <a:bodyPr/>
                    <a:lstStyle/>
                    <a:p>
                      <a:pPr algn="ctr"/>
                      <a:r>
                        <a:rPr lang="en-US" altLang="zh-TW" sz="2400">
                          <a:solidFill>
                            <a:srgbClr val="0000FF"/>
                          </a:solidFill>
                        </a:rPr>
                        <a:t>1</a:t>
                      </a:r>
                      <a:endParaRPr lang="zh-TW" altLang="en-US" sz="2400" dirty="0">
                        <a:solidFill>
                          <a:srgbClr val="0000FF"/>
                        </a:solidFill>
                      </a:endParaRPr>
                    </a:p>
                  </a:txBody>
                  <a:tcPr/>
                </a:tc>
                <a:tc>
                  <a:txBody>
                    <a:bodyPr/>
                    <a:lstStyle/>
                    <a:p>
                      <a:pPr algn="ctr"/>
                      <a:r>
                        <a:rPr lang="en-US" altLang="zh-TW" sz="2400">
                          <a:solidFill>
                            <a:srgbClr val="0000FF"/>
                          </a:solidFill>
                        </a:rPr>
                        <a:t>1</a:t>
                      </a:r>
                      <a:endParaRPr lang="zh-TW" altLang="en-US" sz="2400" dirty="0">
                        <a:solidFill>
                          <a:srgbClr val="0000FF"/>
                        </a:solidFill>
                      </a:endParaRPr>
                    </a:p>
                  </a:txBody>
                  <a:tcPr/>
                </a:tc>
                <a:tc>
                  <a:txBody>
                    <a:bodyPr/>
                    <a:lstStyle/>
                    <a:p>
                      <a:pPr algn="ctr"/>
                      <a:r>
                        <a:rPr lang="en-US" altLang="zh-TW" sz="2400"/>
                        <a:t>0</a:t>
                      </a:r>
                      <a:endParaRPr lang="zh-TW" altLang="en-US" sz="2400" dirty="0"/>
                    </a:p>
                  </a:txBody>
                  <a:tcPr/>
                </a:tc>
                <a:tc>
                  <a:txBody>
                    <a:bodyPr/>
                    <a:lstStyle/>
                    <a:p>
                      <a:pPr algn="ctr"/>
                      <a:r>
                        <a:rPr lang="en-US" altLang="zh-TW" sz="2400" dirty="0"/>
                        <a:t>0</a:t>
                      </a:r>
                      <a:endParaRPr lang="zh-TW" altLang="en-US" sz="2400" dirty="0"/>
                    </a:p>
                  </a:txBody>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1</a:t>
                      </a:r>
                      <a:endParaRPr lang="zh-TW" altLang="en-US" sz="2400" dirty="0">
                        <a:solidFill>
                          <a:srgbClr val="0000FF"/>
                        </a:solidFill>
                      </a:endParaRPr>
                    </a:p>
                  </a:txBody>
                  <a:tcPr/>
                </a:tc>
                <a:tc>
                  <a:txBody>
                    <a:bodyPr/>
                    <a:lstStyle/>
                    <a:p>
                      <a:pPr algn="ctr"/>
                      <a:r>
                        <a:rPr lang="en-US" altLang="zh-TW" sz="2400" dirty="0"/>
                        <a:t>0</a:t>
                      </a:r>
                      <a:endParaRPr lang="zh-TW" altLang="en-US" sz="2400" dirty="0"/>
                    </a:p>
                  </a:txBody>
                  <a:tcPr/>
                </a:tc>
                <a:extLst>
                  <a:ext uri="{0D108BD9-81ED-4DB2-BD59-A6C34878D82A}">
                    <a16:rowId xmlns:a16="http://schemas.microsoft.com/office/drawing/2014/main" val="10005"/>
                  </a:ext>
                </a:extLst>
              </a:tr>
            </a:tbl>
          </a:graphicData>
        </a:graphic>
      </p:graphicFrame>
      <p:sp>
        <p:nvSpPr>
          <p:cNvPr id="6" name="文字方塊 5"/>
          <p:cNvSpPr txBox="1"/>
          <p:nvPr/>
        </p:nvSpPr>
        <p:spPr>
          <a:xfrm>
            <a:off x="973657" y="5477217"/>
            <a:ext cx="2618354" cy="830997"/>
          </a:xfrm>
          <a:prstGeom prst="rect">
            <a:avLst/>
          </a:prstGeom>
          <a:noFill/>
        </p:spPr>
        <p:txBody>
          <a:bodyPr wrap="square" rtlCol="0">
            <a:spAutoFit/>
          </a:bodyPr>
          <a:lstStyle/>
          <a:p>
            <a:pPr algn="ctr"/>
            <a:r>
              <a:rPr lang="en-US" altLang="zh-TW" sz="2400" dirty="0"/>
              <a:t>6 x 6 black &amp; white picture image</a:t>
            </a:r>
            <a:endParaRPr lang="zh-TW" altLang="en-US" sz="2400" dirty="0"/>
          </a:p>
        </p:txBody>
      </p:sp>
      <p:sp>
        <p:nvSpPr>
          <p:cNvPr id="7" name="文字方塊 6"/>
          <p:cNvSpPr txBox="1"/>
          <p:nvPr/>
        </p:nvSpPr>
        <p:spPr>
          <a:xfrm>
            <a:off x="5271166" y="49450"/>
            <a:ext cx="387457" cy="461665"/>
          </a:xfrm>
          <a:prstGeom prst="rect">
            <a:avLst/>
          </a:prstGeom>
          <a:noFill/>
        </p:spPr>
        <p:txBody>
          <a:bodyPr wrap="square" rtlCol="0">
            <a:spAutoFit/>
          </a:bodyPr>
          <a:lstStyle/>
          <a:p>
            <a:r>
              <a:rPr lang="en-US" altLang="zh-TW" sz="2400" dirty="0"/>
              <a:t>1:</a:t>
            </a:r>
            <a:endParaRPr lang="zh-TW" altLang="en-US" sz="2400" dirty="0"/>
          </a:p>
        </p:txBody>
      </p:sp>
      <p:sp>
        <p:nvSpPr>
          <p:cNvPr id="8" name="文字方塊 7"/>
          <p:cNvSpPr txBox="1"/>
          <p:nvPr/>
        </p:nvSpPr>
        <p:spPr>
          <a:xfrm>
            <a:off x="5271166" y="511115"/>
            <a:ext cx="387457" cy="461665"/>
          </a:xfrm>
          <a:prstGeom prst="rect">
            <a:avLst/>
          </a:prstGeom>
          <a:noFill/>
        </p:spPr>
        <p:txBody>
          <a:bodyPr wrap="square" rtlCol="0">
            <a:spAutoFit/>
          </a:bodyPr>
          <a:lstStyle/>
          <a:p>
            <a:r>
              <a:rPr lang="en-US" altLang="zh-TW" sz="2400" dirty="0"/>
              <a:t>2:</a:t>
            </a:r>
            <a:endParaRPr lang="zh-TW" altLang="en-US" sz="2400" dirty="0"/>
          </a:p>
        </p:txBody>
      </p:sp>
      <p:sp>
        <p:nvSpPr>
          <p:cNvPr id="9" name="文字方塊 8"/>
          <p:cNvSpPr txBox="1"/>
          <p:nvPr/>
        </p:nvSpPr>
        <p:spPr>
          <a:xfrm>
            <a:off x="5271166" y="960797"/>
            <a:ext cx="387457" cy="461665"/>
          </a:xfrm>
          <a:prstGeom prst="rect">
            <a:avLst/>
          </a:prstGeom>
          <a:noFill/>
        </p:spPr>
        <p:txBody>
          <a:bodyPr wrap="square" rtlCol="0">
            <a:spAutoFit/>
          </a:bodyPr>
          <a:lstStyle/>
          <a:p>
            <a:r>
              <a:rPr lang="en-US" altLang="zh-TW" sz="2400" dirty="0"/>
              <a:t>3:</a:t>
            </a:r>
            <a:endParaRPr lang="zh-TW" altLang="en-US" sz="2400" dirty="0"/>
          </a:p>
        </p:txBody>
      </p:sp>
      <p:sp>
        <p:nvSpPr>
          <p:cNvPr id="10" name="文字方塊 9"/>
          <p:cNvSpPr txBox="1"/>
          <p:nvPr/>
        </p:nvSpPr>
        <p:spPr>
          <a:xfrm rot="5400000">
            <a:off x="5133848" y="1810764"/>
            <a:ext cx="821410"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1" name="文字方塊 10"/>
          <p:cNvSpPr txBox="1"/>
          <p:nvPr/>
        </p:nvSpPr>
        <p:spPr>
          <a:xfrm>
            <a:off x="5287203" y="2239708"/>
            <a:ext cx="387457" cy="461665"/>
          </a:xfrm>
          <a:prstGeom prst="rect">
            <a:avLst/>
          </a:prstGeom>
          <a:noFill/>
        </p:spPr>
        <p:txBody>
          <a:bodyPr wrap="square" rtlCol="0">
            <a:spAutoFit/>
          </a:bodyPr>
          <a:lstStyle/>
          <a:p>
            <a:r>
              <a:rPr lang="en-US" altLang="zh-TW" sz="2400" dirty="0"/>
              <a:t>7:</a:t>
            </a:r>
            <a:endParaRPr lang="zh-TW" altLang="en-US" sz="2400" dirty="0"/>
          </a:p>
        </p:txBody>
      </p:sp>
      <p:sp>
        <p:nvSpPr>
          <p:cNvPr id="12" name="文字方塊 11"/>
          <p:cNvSpPr txBox="1"/>
          <p:nvPr/>
        </p:nvSpPr>
        <p:spPr>
          <a:xfrm>
            <a:off x="5287203" y="2701373"/>
            <a:ext cx="387457" cy="461665"/>
          </a:xfrm>
          <a:prstGeom prst="rect">
            <a:avLst/>
          </a:prstGeom>
          <a:noFill/>
        </p:spPr>
        <p:txBody>
          <a:bodyPr wrap="square" rtlCol="0">
            <a:spAutoFit/>
          </a:bodyPr>
          <a:lstStyle/>
          <a:p>
            <a:r>
              <a:rPr lang="en-US" altLang="zh-TW" sz="2400" dirty="0"/>
              <a:t>8:</a:t>
            </a:r>
            <a:endParaRPr lang="zh-TW" altLang="en-US" sz="2400" dirty="0"/>
          </a:p>
        </p:txBody>
      </p:sp>
      <p:sp>
        <p:nvSpPr>
          <p:cNvPr id="13" name="文字方塊 12"/>
          <p:cNvSpPr txBox="1"/>
          <p:nvPr/>
        </p:nvSpPr>
        <p:spPr>
          <a:xfrm>
            <a:off x="5287203" y="3151055"/>
            <a:ext cx="387457" cy="461665"/>
          </a:xfrm>
          <a:prstGeom prst="rect">
            <a:avLst/>
          </a:prstGeom>
          <a:noFill/>
        </p:spPr>
        <p:txBody>
          <a:bodyPr wrap="square" rtlCol="0">
            <a:spAutoFit/>
          </a:bodyPr>
          <a:lstStyle/>
          <a:p>
            <a:r>
              <a:rPr lang="en-US" altLang="zh-TW" sz="2400" dirty="0"/>
              <a:t>9:</a:t>
            </a:r>
            <a:endParaRPr lang="zh-TW" altLang="en-US" sz="2400" dirty="0"/>
          </a:p>
        </p:txBody>
      </p:sp>
      <p:sp>
        <p:nvSpPr>
          <p:cNvPr id="14" name="文字方塊 13"/>
          <p:cNvSpPr txBox="1"/>
          <p:nvPr/>
        </p:nvSpPr>
        <p:spPr>
          <a:xfrm rot="5400000">
            <a:off x="5273163" y="3988283"/>
            <a:ext cx="539360"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5" name="文字方塊 14"/>
          <p:cNvSpPr txBox="1"/>
          <p:nvPr/>
        </p:nvSpPr>
        <p:spPr>
          <a:xfrm>
            <a:off x="5127732" y="4438478"/>
            <a:ext cx="523220" cy="461665"/>
          </a:xfrm>
          <a:prstGeom prst="rect">
            <a:avLst/>
          </a:prstGeom>
          <a:noFill/>
        </p:spPr>
        <p:txBody>
          <a:bodyPr wrap="square" rtlCol="0">
            <a:spAutoFit/>
          </a:bodyPr>
          <a:lstStyle/>
          <a:p>
            <a:r>
              <a:rPr lang="en-US" altLang="zh-TW" sz="2400" dirty="0"/>
              <a:t>13:</a:t>
            </a:r>
            <a:endParaRPr lang="zh-TW" altLang="en-US" sz="2400" dirty="0"/>
          </a:p>
        </p:txBody>
      </p:sp>
      <p:sp>
        <p:nvSpPr>
          <p:cNvPr id="16" name="文字方塊 15"/>
          <p:cNvSpPr txBox="1"/>
          <p:nvPr/>
        </p:nvSpPr>
        <p:spPr>
          <a:xfrm>
            <a:off x="5122149" y="4902670"/>
            <a:ext cx="523220" cy="461665"/>
          </a:xfrm>
          <a:prstGeom prst="rect">
            <a:avLst/>
          </a:prstGeom>
          <a:noFill/>
        </p:spPr>
        <p:txBody>
          <a:bodyPr wrap="square" rtlCol="0">
            <a:spAutoFit/>
          </a:bodyPr>
          <a:lstStyle/>
          <a:p>
            <a:r>
              <a:rPr lang="en-US" altLang="zh-TW" sz="2400" dirty="0"/>
              <a:t>14:</a:t>
            </a:r>
            <a:endParaRPr lang="zh-TW" altLang="en-US" sz="2400" dirty="0"/>
          </a:p>
        </p:txBody>
      </p:sp>
      <p:sp>
        <p:nvSpPr>
          <p:cNvPr id="17" name="文字方塊 16"/>
          <p:cNvSpPr txBox="1"/>
          <p:nvPr/>
        </p:nvSpPr>
        <p:spPr>
          <a:xfrm>
            <a:off x="5122149" y="5380352"/>
            <a:ext cx="596379" cy="461665"/>
          </a:xfrm>
          <a:prstGeom prst="rect">
            <a:avLst/>
          </a:prstGeom>
          <a:noFill/>
        </p:spPr>
        <p:txBody>
          <a:bodyPr wrap="square" rtlCol="0">
            <a:spAutoFit/>
          </a:bodyPr>
          <a:lstStyle/>
          <a:p>
            <a:r>
              <a:rPr lang="en-US" altLang="zh-TW" sz="2400" dirty="0"/>
              <a:t>15:</a:t>
            </a:r>
            <a:endParaRPr lang="zh-TW" altLang="en-US" sz="2400" dirty="0"/>
          </a:p>
        </p:txBody>
      </p:sp>
      <p:sp>
        <p:nvSpPr>
          <p:cNvPr id="18" name="文字方塊 17"/>
          <p:cNvSpPr txBox="1"/>
          <p:nvPr/>
        </p:nvSpPr>
        <p:spPr>
          <a:xfrm rot="5400000">
            <a:off x="5320362" y="6217727"/>
            <a:ext cx="424827"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9" name="文字方塊 18"/>
          <p:cNvSpPr txBox="1"/>
          <p:nvPr/>
        </p:nvSpPr>
        <p:spPr>
          <a:xfrm>
            <a:off x="5281233" y="1408214"/>
            <a:ext cx="387457" cy="461665"/>
          </a:xfrm>
          <a:prstGeom prst="rect">
            <a:avLst/>
          </a:prstGeom>
          <a:noFill/>
        </p:spPr>
        <p:txBody>
          <a:bodyPr wrap="square" rtlCol="0">
            <a:spAutoFit/>
          </a:bodyPr>
          <a:lstStyle/>
          <a:p>
            <a:r>
              <a:rPr lang="en-US" altLang="zh-TW" sz="2400" dirty="0"/>
              <a:t>4:</a:t>
            </a:r>
            <a:endParaRPr lang="zh-TW" altLang="en-US" sz="2400" dirty="0"/>
          </a:p>
        </p:txBody>
      </p:sp>
      <p:sp>
        <p:nvSpPr>
          <p:cNvPr id="20" name="文字方塊 19"/>
          <p:cNvSpPr txBox="1"/>
          <p:nvPr/>
        </p:nvSpPr>
        <p:spPr>
          <a:xfrm>
            <a:off x="5054729" y="3562359"/>
            <a:ext cx="639457" cy="461665"/>
          </a:xfrm>
          <a:prstGeom prst="rect">
            <a:avLst/>
          </a:prstGeom>
          <a:noFill/>
        </p:spPr>
        <p:txBody>
          <a:bodyPr wrap="square" rtlCol="0">
            <a:spAutoFit/>
          </a:bodyPr>
          <a:lstStyle/>
          <a:p>
            <a:pPr algn="r"/>
            <a:r>
              <a:rPr lang="en-US" altLang="zh-TW" sz="2400" dirty="0"/>
              <a:t>10:</a:t>
            </a:r>
            <a:endParaRPr lang="zh-TW" altLang="en-US" sz="2400" dirty="0"/>
          </a:p>
        </p:txBody>
      </p:sp>
      <p:sp>
        <p:nvSpPr>
          <p:cNvPr id="21" name="文字方塊 20"/>
          <p:cNvSpPr txBox="1"/>
          <p:nvPr/>
        </p:nvSpPr>
        <p:spPr>
          <a:xfrm>
            <a:off x="5116954" y="5789241"/>
            <a:ext cx="596379" cy="461665"/>
          </a:xfrm>
          <a:prstGeom prst="rect">
            <a:avLst/>
          </a:prstGeom>
          <a:noFill/>
        </p:spPr>
        <p:txBody>
          <a:bodyPr wrap="square" rtlCol="0">
            <a:spAutoFit/>
          </a:bodyPr>
          <a:lstStyle/>
          <a:p>
            <a:r>
              <a:rPr lang="en-US" altLang="zh-TW" sz="2400" dirty="0"/>
              <a:t>16:</a:t>
            </a:r>
            <a:endParaRPr lang="zh-TW" altLang="en-US" sz="2400" dirty="0"/>
          </a:p>
        </p:txBody>
      </p:sp>
      <p:sp>
        <p:nvSpPr>
          <p:cNvPr id="22" name="矩形 21"/>
          <p:cNvSpPr/>
          <p:nvPr/>
        </p:nvSpPr>
        <p:spPr>
          <a:xfrm>
            <a:off x="5713333" y="145282"/>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23" name="矩形 22"/>
          <p:cNvSpPr/>
          <p:nvPr/>
        </p:nvSpPr>
        <p:spPr>
          <a:xfrm>
            <a:off x="5713333" y="61427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4" name="矩形 23"/>
          <p:cNvSpPr/>
          <p:nvPr/>
        </p:nvSpPr>
        <p:spPr>
          <a:xfrm>
            <a:off x="5713333" y="105662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5" name="矩形 24"/>
          <p:cNvSpPr/>
          <p:nvPr/>
        </p:nvSpPr>
        <p:spPr>
          <a:xfrm>
            <a:off x="5713333" y="1518425"/>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6" name="矩形 25"/>
          <p:cNvSpPr/>
          <p:nvPr/>
        </p:nvSpPr>
        <p:spPr>
          <a:xfrm>
            <a:off x="5713333" y="2356323"/>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7" name="矩形 26"/>
          <p:cNvSpPr/>
          <p:nvPr/>
        </p:nvSpPr>
        <p:spPr>
          <a:xfrm>
            <a:off x="5713333" y="282531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28" name="矩形 27"/>
          <p:cNvSpPr/>
          <p:nvPr/>
        </p:nvSpPr>
        <p:spPr>
          <a:xfrm>
            <a:off x="5713333" y="326767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9" name="矩形 28"/>
          <p:cNvSpPr/>
          <p:nvPr/>
        </p:nvSpPr>
        <p:spPr>
          <a:xfrm>
            <a:off x="5713333" y="3729466"/>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0" name="矩形 29"/>
          <p:cNvSpPr/>
          <p:nvPr/>
        </p:nvSpPr>
        <p:spPr>
          <a:xfrm>
            <a:off x="5713333" y="4519573"/>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1" name="矩形 30"/>
          <p:cNvSpPr/>
          <p:nvPr/>
        </p:nvSpPr>
        <p:spPr>
          <a:xfrm>
            <a:off x="5713333" y="498856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2" name="矩形 31"/>
          <p:cNvSpPr/>
          <p:nvPr/>
        </p:nvSpPr>
        <p:spPr>
          <a:xfrm>
            <a:off x="5713333" y="543092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33" name="矩形 32"/>
          <p:cNvSpPr/>
          <p:nvPr/>
        </p:nvSpPr>
        <p:spPr>
          <a:xfrm>
            <a:off x="5713333" y="5892716"/>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cxnSp>
        <p:nvCxnSpPr>
          <p:cNvPr id="34" name="直線單箭頭接點 33"/>
          <p:cNvCxnSpPr>
            <a:stCxn id="22" idx="3"/>
          </p:cNvCxnSpPr>
          <p:nvPr/>
        </p:nvCxnSpPr>
        <p:spPr>
          <a:xfrm>
            <a:off x="5983333" y="280282"/>
            <a:ext cx="1421404" cy="12773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23" idx="3"/>
          </p:cNvCxnSpPr>
          <p:nvPr/>
        </p:nvCxnSpPr>
        <p:spPr>
          <a:xfrm>
            <a:off x="5983333" y="749270"/>
            <a:ext cx="1421404" cy="8083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4" idx="3"/>
          </p:cNvCxnSpPr>
          <p:nvPr/>
        </p:nvCxnSpPr>
        <p:spPr>
          <a:xfrm>
            <a:off x="5983333" y="1191629"/>
            <a:ext cx="1421404" cy="36596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6003223" y="1596965"/>
            <a:ext cx="1351279" cy="89443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43" idx="2"/>
          </p:cNvCxnSpPr>
          <p:nvPr/>
        </p:nvCxnSpPr>
        <p:spPr>
          <a:xfrm flipV="1">
            <a:off x="6003222" y="1537263"/>
            <a:ext cx="1371154" cy="141580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43" idx="2"/>
          </p:cNvCxnSpPr>
          <p:nvPr/>
        </p:nvCxnSpPr>
        <p:spPr>
          <a:xfrm flipV="1">
            <a:off x="6003222" y="1537263"/>
            <a:ext cx="1371154" cy="18631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0" idx="3"/>
          </p:cNvCxnSpPr>
          <p:nvPr/>
        </p:nvCxnSpPr>
        <p:spPr>
          <a:xfrm flipV="1">
            <a:off x="5983333" y="1644696"/>
            <a:ext cx="1351280" cy="300987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endCxn id="43" idx="2"/>
          </p:cNvCxnSpPr>
          <p:nvPr/>
        </p:nvCxnSpPr>
        <p:spPr>
          <a:xfrm flipV="1">
            <a:off x="5983332" y="1537263"/>
            <a:ext cx="1391044" cy="35651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endCxn id="43" idx="2"/>
          </p:cNvCxnSpPr>
          <p:nvPr/>
        </p:nvCxnSpPr>
        <p:spPr>
          <a:xfrm flipV="1">
            <a:off x="5983332" y="1537263"/>
            <a:ext cx="1391044" cy="401242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7374376" y="1177263"/>
            <a:ext cx="72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44" name="橢圓 43"/>
          <p:cNvSpPr/>
          <p:nvPr/>
        </p:nvSpPr>
        <p:spPr>
          <a:xfrm>
            <a:off x="7354502" y="2973466"/>
            <a:ext cx="72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45" name="文字方塊 44"/>
          <p:cNvSpPr txBox="1"/>
          <p:nvPr/>
        </p:nvSpPr>
        <p:spPr>
          <a:xfrm>
            <a:off x="7011973" y="5532255"/>
            <a:ext cx="1424932" cy="64633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Only show 1 filter here</a:t>
            </a:r>
            <a:endParaRPr lang="zh-TW" altLang="en-US" dirty="0"/>
          </a:p>
        </p:txBody>
      </p:sp>
      <p:cxnSp>
        <p:nvCxnSpPr>
          <p:cNvPr id="46" name="直線單箭頭接點 45"/>
          <p:cNvCxnSpPr>
            <a:stCxn id="23" idx="3"/>
            <a:endCxn id="44" idx="2"/>
          </p:cNvCxnSpPr>
          <p:nvPr/>
        </p:nvCxnSpPr>
        <p:spPr>
          <a:xfrm>
            <a:off x="5983333" y="749270"/>
            <a:ext cx="1371169" cy="25841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4" idx="3"/>
            <a:endCxn id="44" idx="2"/>
          </p:cNvCxnSpPr>
          <p:nvPr/>
        </p:nvCxnSpPr>
        <p:spPr>
          <a:xfrm>
            <a:off x="5983333" y="1191629"/>
            <a:ext cx="1371169" cy="21418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25" idx="3"/>
            <a:endCxn id="44" idx="2"/>
          </p:cNvCxnSpPr>
          <p:nvPr/>
        </p:nvCxnSpPr>
        <p:spPr>
          <a:xfrm>
            <a:off x="5983333" y="1653425"/>
            <a:ext cx="1371169" cy="168004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endCxn id="44" idx="2"/>
          </p:cNvCxnSpPr>
          <p:nvPr/>
        </p:nvCxnSpPr>
        <p:spPr>
          <a:xfrm>
            <a:off x="6012623" y="2980636"/>
            <a:ext cx="1341879" cy="35283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2"/>
          </p:cNvCxnSpPr>
          <p:nvPr/>
        </p:nvCxnSpPr>
        <p:spPr>
          <a:xfrm flipV="1">
            <a:off x="5999370" y="3333466"/>
            <a:ext cx="1355132" cy="12503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endCxn id="44" idx="2"/>
          </p:cNvCxnSpPr>
          <p:nvPr/>
        </p:nvCxnSpPr>
        <p:spPr>
          <a:xfrm flipV="1">
            <a:off x="5999385" y="3333466"/>
            <a:ext cx="1355117" cy="5699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1" idx="3"/>
          </p:cNvCxnSpPr>
          <p:nvPr/>
        </p:nvCxnSpPr>
        <p:spPr>
          <a:xfrm flipV="1">
            <a:off x="5983333" y="3361033"/>
            <a:ext cx="1336956" cy="176252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2" idx="3"/>
          </p:cNvCxnSpPr>
          <p:nvPr/>
        </p:nvCxnSpPr>
        <p:spPr>
          <a:xfrm flipV="1">
            <a:off x="5983333" y="3326993"/>
            <a:ext cx="1359292" cy="223892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33" idx="3"/>
          </p:cNvCxnSpPr>
          <p:nvPr/>
        </p:nvCxnSpPr>
        <p:spPr>
          <a:xfrm flipV="1">
            <a:off x="5983333" y="3389926"/>
            <a:ext cx="1344118" cy="263779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845848" y="2686571"/>
            <a:ext cx="1417126" cy="1382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1322760" y="2693451"/>
            <a:ext cx="1417126" cy="1382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809514" y="1652082"/>
            <a:ext cx="2891146" cy="830997"/>
          </a:xfrm>
          <a:prstGeom prst="rect">
            <a:avLst/>
          </a:prstGeom>
          <a:noFill/>
        </p:spPr>
        <p:txBody>
          <a:bodyPr wrap="square" rtlCol="0">
            <a:spAutoFit/>
          </a:bodyPr>
          <a:lstStyle/>
          <a:p>
            <a:r>
              <a:rPr lang="en-US" altLang="zh-TW" sz="2400" dirty="0"/>
              <a:t>Size of Receptive field is 3x3, Stride is 1</a:t>
            </a:r>
            <a:endParaRPr lang="zh-TW" altLang="en-US" sz="2400" dirty="0"/>
          </a:p>
        </p:txBody>
      </p:sp>
    </p:spTree>
    <p:extLst>
      <p:ext uri="{BB962C8B-B14F-4D97-AF65-F5344CB8AC3E}">
        <p14:creationId xmlns:p14="http://schemas.microsoft.com/office/powerpoint/2010/main" val="344170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內容版面配置區 3"/>
          <p:cNvGraphicFramePr>
            <a:graphicFrameLocks/>
          </p:cNvGraphicFramePr>
          <p:nvPr>
            <p:extLst/>
          </p:nvPr>
        </p:nvGraphicFramePr>
        <p:xfrm>
          <a:off x="898866" y="2806491"/>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5"/>
                  </a:ext>
                </a:extLst>
              </a:tr>
            </a:tbl>
          </a:graphicData>
        </a:graphic>
      </p:graphicFrame>
      <p:sp>
        <p:nvSpPr>
          <p:cNvPr id="4" name="矩形 3"/>
          <p:cNvSpPr/>
          <p:nvPr/>
        </p:nvSpPr>
        <p:spPr>
          <a:xfrm>
            <a:off x="271668" y="177105"/>
            <a:ext cx="3936969" cy="1569660"/>
          </a:xfrm>
          <a:prstGeom prst="rect">
            <a:avLst/>
          </a:prstGeom>
        </p:spPr>
        <p:txBody>
          <a:bodyPr wrap="square">
            <a:spAutoFit/>
          </a:bodyPr>
          <a:lstStyle/>
          <a:p>
            <a:r>
              <a:rPr lang="en-US" altLang="zh-TW" sz="3200" b="1" i="1" u="sng" dirty="0"/>
              <a:t>Example</a:t>
            </a:r>
            <a:r>
              <a:rPr lang="zh-TW" altLang="en-US" sz="3200" b="1" i="1" u="sng" dirty="0"/>
              <a:t> </a:t>
            </a:r>
            <a:r>
              <a:rPr lang="en-US" altLang="zh-TW" sz="3200" b="1" i="1" u="sng" dirty="0"/>
              <a:t>– </a:t>
            </a:r>
            <a:br>
              <a:rPr lang="en-US" altLang="zh-TW" sz="3200" b="1" i="1" u="sng" dirty="0"/>
            </a:br>
            <a:r>
              <a:rPr lang="en-US" altLang="zh-TW" sz="3200" b="1" i="1" u="sng" dirty="0"/>
              <a:t>2D Signal + Multiple Channel</a:t>
            </a:r>
            <a:endParaRPr lang="zh-TW" altLang="en-US" sz="3200" b="1" i="1" u="sng" dirty="0"/>
          </a:p>
        </p:txBody>
      </p:sp>
      <p:sp>
        <p:nvSpPr>
          <p:cNvPr id="6" name="文字方塊 5"/>
          <p:cNvSpPr txBox="1"/>
          <p:nvPr/>
        </p:nvSpPr>
        <p:spPr>
          <a:xfrm>
            <a:off x="1208395" y="5934520"/>
            <a:ext cx="2687937" cy="461665"/>
          </a:xfrm>
          <a:prstGeom prst="rect">
            <a:avLst/>
          </a:prstGeom>
          <a:noFill/>
        </p:spPr>
        <p:txBody>
          <a:bodyPr wrap="square" rtlCol="0">
            <a:spAutoFit/>
          </a:bodyPr>
          <a:lstStyle/>
          <a:p>
            <a:pPr algn="ctr"/>
            <a:r>
              <a:rPr lang="en-US" altLang="zh-TW" sz="2400" dirty="0"/>
              <a:t>6 x 6</a:t>
            </a:r>
            <a:r>
              <a:rPr lang="zh-TW" altLang="en-US" sz="2400" dirty="0"/>
              <a:t> </a:t>
            </a:r>
            <a:r>
              <a:rPr lang="en-US" altLang="zh-TW" sz="2400" dirty="0"/>
              <a:t>colorful image</a:t>
            </a:r>
            <a:endParaRPr lang="zh-TW" altLang="en-US" sz="2400" dirty="0"/>
          </a:p>
        </p:txBody>
      </p:sp>
      <p:sp>
        <p:nvSpPr>
          <p:cNvPr id="7" name="文字方塊 6"/>
          <p:cNvSpPr txBox="1"/>
          <p:nvPr/>
        </p:nvSpPr>
        <p:spPr>
          <a:xfrm>
            <a:off x="4845037" y="109668"/>
            <a:ext cx="387457" cy="461665"/>
          </a:xfrm>
          <a:prstGeom prst="rect">
            <a:avLst/>
          </a:prstGeom>
          <a:noFill/>
        </p:spPr>
        <p:txBody>
          <a:bodyPr wrap="square" rtlCol="0">
            <a:spAutoFit/>
          </a:bodyPr>
          <a:lstStyle/>
          <a:p>
            <a:r>
              <a:rPr lang="en-US" altLang="zh-TW" sz="2400" dirty="0"/>
              <a:t>1:</a:t>
            </a:r>
            <a:endParaRPr lang="zh-TW" altLang="en-US" sz="2400" dirty="0"/>
          </a:p>
        </p:txBody>
      </p:sp>
      <p:sp>
        <p:nvSpPr>
          <p:cNvPr id="8" name="文字方塊 7"/>
          <p:cNvSpPr txBox="1"/>
          <p:nvPr/>
        </p:nvSpPr>
        <p:spPr>
          <a:xfrm>
            <a:off x="4845037" y="571333"/>
            <a:ext cx="387457" cy="461665"/>
          </a:xfrm>
          <a:prstGeom prst="rect">
            <a:avLst/>
          </a:prstGeom>
          <a:noFill/>
        </p:spPr>
        <p:txBody>
          <a:bodyPr wrap="square" rtlCol="0">
            <a:spAutoFit/>
          </a:bodyPr>
          <a:lstStyle/>
          <a:p>
            <a:r>
              <a:rPr lang="en-US" altLang="zh-TW" sz="2400" dirty="0"/>
              <a:t>2:</a:t>
            </a:r>
            <a:endParaRPr lang="zh-TW" altLang="en-US" sz="2400" dirty="0"/>
          </a:p>
        </p:txBody>
      </p:sp>
      <p:sp>
        <p:nvSpPr>
          <p:cNvPr id="9" name="文字方塊 8"/>
          <p:cNvSpPr txBox="1"/>
          <p:nvPr/>
        </p:nvSpPr>
        <p:spPr>
          <a:xfrm>
            <a:off x="4845037" y="1021015"/>
            <a:ext cx="387457" cy="461665"/>
          </a:xfrm>
          <a:prstGeom prst="rect">
            <a:avLst/>
          </a:prstGeom>
          <a:noFill/>
        </p:spPr>
        <p:txBody>
          <a:bodyPr wrap="square" rtlCol="0">
            <a:spAutoFit/>
          </a:bodyPr>
          <a:lstStyle/>
          <a:p>
            <a:r>
              <a:rPr lang="en-US" altLang="zh-TW" sz="2400" dirty="0"/>
              <a:t>3:</a:t>
            </a:r>
            <a:endParaRPr lang="zh-TW" altLang="en-US" sz="2400" dirty="0"/>
          </a:p>
        </p:txBody>
      </p:sp>
      <p:sp>
        <p:nvSpPr>
          <p:cNvPr id="10" name="文字方塊 9"/>
          <p:cNvSpPr txBox="1"/>
          <p:nvPr/>
        </p:nvSpPr>
        <p:spPr>
          <a:xfrm rot="5400000">
            <a:off x="4707719" y="1870982"/>
            <a:ext cx="821410"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4" name="矩形 63"/>
          <p:cNvSpPr/>
          <p:nvPr/>
        </p:nvSpPr>
        <p:spPr>
          <a:xfrm>
            <a:off x="931028" y="2817151"/>
            <a:ext cx="1417126" cy="1382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4861074" y="2299926"/>
            <a:ext cx="387457" cy="461665"/>
          </a:xfrm>
          <a:prstGeom prst="rect">
            <a:avLst/>
          </a:prstGeom>
          <a:noFill/>
        </p:spPr>
        <p:txBody>
          <a:bodyPr wrap="square" rtlCol="0">
            <a:spAutoFit/>
          </a:bodyPr>
          <a:lstStyle/>
          <a:p>
            <a:r>
              <a:rPr lang="en-US" altLang="zh-TW" sz="2400" dirty="0"/>
              <a:t>7:</a:t>
            </a:r>
            <a:endParaRPr lang="zh-TW" altLang="en-US" sz="2400" dirty="0"/>
          </a:p>
        </p:txBody>
      </p:sp>
      <p:sp>
        <p:nvSpPr>
          <p:cNvPr id="12" name="文字方塊 11"/>
          <p:cNvSpPr txBox="1"/>
          <p:nvPr/>
        </p:nvSpPr>
        <p:spPr>
          <a:xfrm>
            <a:off x="4861074" y="2761591"/>
            <a:ext cx="387457" cy="461665"/>
          </a:xfrm>
          <a:prstGeom prst="rect">
            <a:avLst/>
          </a:prstGeom>
          <a:noFill/>
        </p:spPr>
        <p:txBody>
          <a:bodyPr wrap="square" rtlCol="0">
            <a:spAutoFit/>
          </a:bodyPr>
          <a:lstStyle/>
          <a:p>
            <a:r>
              <a:rPr lang="en-US" altLang="zh-TW" sz="2400" dirty="0"/>
              <a:t>8:</a:t>
            </a:r>
            <a:endParaRPr lang="zh-TW" altLang="en-US" sz="2400" dirty="0"/>
          </a:p>
        </p:txBody>
      </p:sp>
      <p:sp>
        <p:nvSpPr>
          <p:cNvPr id="13" name="文字方塊 12"/>
          <p:cNvSpPr txBox="1"/>
          <p:nvPr/>
        </p:nvSpPr>
        <p:spPr>
          <a:xfrm>
            <a:off x="4861074" y="3211273"/>
            <a:ext cx="387457" cy="461665"/>
          </a:xfrm>
          <a:prstGeom prst="rect">
            <a:avLst/>
          </a:prstGeom>
          <a:noFill/>
        </p:spPr>
        <p:txBody>
          <a:bodyPr wrap="square" rtlCol="0">
            <a:spAutoFit/>
          </a:bodyPr>
          <a:lstStyle/>
          <a:p>
            <a:r>
              <a:rPr lang="en-US" altLang="zh-TW" sz="2400" dirty="0"/>
              <a:t>9:</a:t>
            </a:r>
            <a:endParaRPr lang="zh-TW" altLang="en-US" sz="2400" dirty="0"/>
          </a:p>
        </p:txBody>
      </p:sp>
      <p:sp>
        <p:nvSpPr>
          <p:cNvPr id="14" name="文字方塊 13"/>
          <p:cNvSpPr txBox="1"/>
          <p:nvPr/>
        </p:nvSpPr>
        <p:spPr>
          <a:xfrm rot="5400000">
            <a:off x="4847034" y="4048501"/>
            <a:ext cx="539360"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5" name="文字方塊 14"/>
          <p:cNvSpPr txBox="1"/>
          <p:nvPr/>
        </p:nvSpPr>
        <p:spPr>
          <a:xfrm>
            <a:off x="4701603" y="4498696"/>
            <a:ext cx="523220" cy="461665"/>
          </a:xfrm>
          <a:prstGeom prst="rect">
            <a:avLst/>
          </a:prstGeom>
          <a:noFill/>
        </p:spPr>
        <p:txBody>
          <a:bodyPr wrap="square" rtlCol="0">
            <a:spAutoFit/>
          </a:bodyPr>
          <a:lstStyle/>
          <a:p>
            <a:r>
              <a:rPr lang="en-US" altLang="zh-TW" sz="2400" dirty="0"/>
              <a:t>13:</a:t>
            </a:r>
            <a:endParaRPr lang="zh-TW" altLang="en-US" sz="2400" dirty="0"/>
          </a:p>
        </p:txBody>
      </p:sp>
      <p:sp>
        <p:nvSpPr>
          <p:cNvPr id="16" name="文字方塊 15"/>
          <p:cNvSpPr txBox="1"/>
          <p:nvPr/>
        </p:nvSpPr>
        <p:spPr>
          <a:xfrm>
            <a:off x="4696020" y="4962888"/>
            <a:ext cx="523220" cy="461665"/>
          </a:xfrm>
          <a:prstGeom prst="rect">
            <a:avLst/>
          </a:prstGeom>
          <a:noFill/>
        </p:spPr>
        <p:txBody>
          <a:bodyPr wrap="square" rtlCol="0">
            <a:spAutoFit/>
          </a:bodyPr>
          <a:lstStyle/>
          <a:p>
            <a:r>
              <a:rPr lang="en-US" altLang="zh-TW" sz="2400" dirty="0"/>
              <a:t>14:</a:t>
            </a:r>
            <a:endParaRPr lang="zh-TW" altLang="en-US" sz="2400" dirty="0"/>
          </a:p>
        </p:txBody>
      </p:sp>
      <p:sp>
        <p:nvSpPr>
          <p:cNvPr id="17" name="文字方塊 16"/>
          <p:cNvSpPr txBox="1"/>
          <p:nvPr/>
        </p:nvSpPr>
        <p:spPr>
          <a:xfrm>
            <a:off x="4696020" y="5440570"/>
            <a:ext cx="596379" cy="461665"/>
          </a:xfrm>
          <a:prstGeom prst="rect">
            <a:avLst/>
          </a:prstGeom>
          <a:noFill/>
        </p:spPr>
        <p:txBody>
          <a:bodyPr wrap="square" rtlCol="0">
            <a:spAutoFit/>
          </a:bodyPr>
          <a:lstStyle/>
          <a:p>
            <a:r>
              <a:rPr lang="en-US" altLang="zh-TW" sz="2400" dirty="0"/>
              <a:t>15:</a:t>
            </a:r>
            <a:endParaRPr lang="zh-TW" altLang="en-US" sz="2400" dirty="0"/>
          </a:p>
        </p:txBody>
      </p:sp>
      <p:sp>
        <p:nvSpPr>
          <p:cNvPr id="18" name="文字方塊 17"/>
          <p:cNvSpPr txBox="1"/>
          <p:nvPr/>
        </p:nvSpPr>
        <p:spPr>
          <a:xfrm rot="5400000">
            <a:off x="4894233" y="6277945"/>
            <a:ext cx="424827"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9" name="文字方塊 18"/>
          <p:cNvSpPr txBox="1"/>
          <p:nvPr/>
        </p:nvSpPr>
        <p:spPr>
          <a:xfrm>
            <a:off x="4855104" y="1468432"/>
            <a:ext cx="387457" cy="461665"/>
          </a:xfrm>
          <a:prstGeom prst="rect">
            <a:avLst/>
          </a:prstGeom>
          <a:noFill/>
        </p:spPr>
        <p:txBody>
          <a:bodyPr wrap="square" rtlCol="0">
            <a:spAutoFit/>
          </a:bodyPr>
          <a:lstStyle/>
          <a:p>
            <a:r>
              <a:rPr lang="en-US" altLang="zh-TW" sz="2400" dirty="0"/>
              <a:t>4:</a:t>
            </a:r>
            <a:endParaRPr lang="zh-TW" altLang="en-US" sz="2400" dirty="0"/>
          </a:p>
        </p:txBody>
      </p:sp>
      <p:sp>
        <p:nvSpPr>
          <p:cNvPr id="20" name="文字方塊 19"/>
          <p:cNvSpPr txBox="1"/>
          <p:nvPr/>
        </p:nvSpPr>
        <p:spPr>
          <a:xfrm>
            <a:off x="4628600" y="3622577"/>
            <a:ext cx="639457" cy="461665"/>
          </a:xfrm>
          <a:prstGeom prst="rect">
            <a:avLst/>
          </a:prstGeom>
          <a:noFill/>
        </p:spPr>
        <p:txBody>
          <a:bodyPr wrap="square" rtlCol="0">
            <a:spAutoFit/>
          </a:bodyPr>
          <a:lstStyle/>
          <a:p>
            <a:pPr algn="r"/>
            <a:r>
              <a:rPr lang="en-US" altLang="zh-TW" sz="2400" dirty="0"/>
              <a:t>10:</a:t>
            </a:r>
            <a:endParaRPr lang="zh-TW" altLang="en-US" sz="2400" dirty="0"/>
          </a:p>
        </p:txBody>
      </p:sp>
      <p:sp>
        <p:nvSpPr>
          <p:cNvPr id="21" name="文字方塊 20"/>
          <p:cNvSpPr txBox="1"/>
          <p:nvPr/>
        </p:nvSpPr>
        <p:spPr>
          <a:xfrm>
            <a:off x="4690825" y="5849459"/>
            <a:ext cx="596379" cy="461665"/>
          </a:xfrm>
          <a:prstGeom prst="rect">
            <a:avLst/>
          </a:prstGeom>
          <a:noFill/>
        </p:spPr>
        <p:txBody>
          <a:bodyPr wrap="square" rtlCol="0">
            <a:spAutoFit/>
          </a:bodyPr>
          <a:lstStyle/>
          <a:p>
            <a:r>
              <a:rPr lang="en-US" altLang="zh-TW" sz="2400" dirty="0"/>
              <a:t>16:</a:t>
            </a:r>
            <a:endParaRPr lang="zh-TW" altLang="en-US" sz="2400" dirty="0"/>
          </a:p>
        </p:txBody>
      </p:sp>
      <p:grpSp>
        <p:nvGrpSpPr>
          <p:cNvPr id="68" name="群組 67"/>
          <p:cNvGrpSpPr/>
          <p:nvPr/>
        </p:nvGrpSpPr>
        <p:grpSpPr>
          <a:xfrm>
            <a:off x="5287204" y="205500"/>
            <a:ext cx="270000" cy="6017434"/>
            <a:chOff x="5287204" y="205500"/>
            <a:chExt cx="270000" cy="6017434"/>
          </a:xfrm>
        </p:grpSpPr>
        <p:sp>
          <p:nvSpPr>
            <p:cNvPr id="22" name="矩形 21"/>
            <p:cNvSpPr/>
            <p:nvPr/>
          </p:nvSpPr>
          <p:spPr>
            <a:xfrm>
              <a:off x="5287204" y="20550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23" name="矩形 22"/>
            <p:cNvSpPr/>
            <p:nvPr/>
          </p:nvSpPr>
          <p:spPr>
            <a:xfrm>
              <a:off x="5287204" y="6744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4" name="矩形 23"/>
            <p:cNvSpPr/>
            <p:nvPr/>
          </p:nvSpPr>
          <p:spPr>
            <a:xfrm>
              <a:off x="5287204" y="1116847"/>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5" name="矩形 24"/>
            <p:cNvSpPr/>
            <p:nvPr/>
          </p:nvSpPr>
          <p:spPr>
            <a:xfrm>
              <a:off x="5287204" y="1578643"/>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6" name="矩形 25"/>
            <p:cNvSpPr/>
            <p:nvPr/>
          </p:nvSpPr>
          <p:spPr>
            <a:xfrm>
              <a:off x="5287204" y="241654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7" name="矩形 26"/>
            <p:cNvSpPr/>
            <p:nvPr/>
          </p:nvSpPr>
          <p:spPr>
            <a:xfrm>
              <a:off x="5287204" y="288552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28" name="矩形 27"/>
            <p:cNvSpPr/>
            <p:nvPr/>
          </p:nvSpPr>
          <p:spPr>
            <a:xfrm>
              <a:off x="5287204" y="33278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29" name="矩形 28"/>
            <p:cNvSpPr/>
            <p:nvPr/>
          </p:nvSpPr>
          <p:spPr>
            <a:xfrm>
              <a:off x="5287204" y="378968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0" name="矩形 29"/>
            <p:cNvSpPr/>
            <p:nvPr/>
          </p:nvSpPr>
          <p:spPr>
            <a:xfrm>
              <a:off x="5287204" y="457979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1" name="矩形 30"/>
            <p:cNvSpPr/>
            <p:nvPr/>
          </p:nvSpPr>
          <p:spPr>
            <a:xfrm>
              <a:off x="5287204" y="504877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32" name="矩形 31"/>
            <p:cNvSpPr/>
            <p:nvPr/>
          </p:nvSpPr>
          <p:spPr>
            <a:xfrm>
              <a:off x="5287204" y="549113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33" name="矩形 32"/>
            <p:cNvSpPr/>
            <p:nvPr/>
          </p:nvSpPr>
          <p:spPr>
            <a:xfrm>
              <a:off x="5287204" y="595293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grpSp>
      <p:sp>
        <p:nvSpPr>
          <p:cNvPr id="43" name="橢圓 42"/>
          <p:cNvSpPr/>
          <p:nvPr/>
        </p:nvSpPr>
        <p:spPr>
          <a:xfrm>
            <a:off x="7840512" y="1247407"/>
            <a:ext cx="72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44" name="橢圓 43"/>
          <p:cNvSpPr/>
          <p:nvPr/>
        </p:nvSpPr>
        <p:spPr>
          <a:xfrm>
            <a:off x="7791831" y="2992423"/>
            <a:ext cx="72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45" name="文字方塊 44"/>
          <p:cNvSpPr txBox="1"/>
          <p:nvPr/>
        </p:nvSpPr>
        <p:spPr>
          <a:xfrm>
            <a:off x="7011973" y="5532255"/>
            <a:ext cx="1424932" cy="64633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Only show 1 filter here</a:t>
            </a:r>
            <a:endParaRPr lang="zh-TW" altLang="en-US" dirty="0"/>
          </a:p>
        </p:txBody>
      </p:sp>
      <p:graphicFrame>
        <p:nvGraphicFramePr>
          <p:cNvPr id="60" name="內容版面配置區 3"/>
          <p:cNvGraphicFramePr>
            <a:graphicFrameLocks/>
          </p:cNvGraphicFramePr>
          <p:nvPr>
            <p:extLst/>
          </p:nvPr>
        </p:nvGraphicFramePr>
        <p:xfrm>
          <a:off x="1062531" y="3011354"/>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5"/>
                  </a:ext>
                </a:extLst>
              </a:tr>
            </a:tbl>
          </a:graphicData>
        </a:graphic>
      </p:graphicFrame>
      <p:sp>
        <p:nvSpPr>
          <p:cNvPr id="63" name="矩形 62"/>
          <p:cNvSpPr/>
          <p:nvPr/>
        </p:nvSpPr>
        <p:spPr>
          <a:xfrm>
            <a:off x="1099597" y="3011354"/>
            <a:ext cx="1417126" cy="1382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1" name="內容版面配置區 3"/>
          <p:cNvGraphicFramePr>
            <a:graphicFrameLocks/>
          </p:cNvGraphicFramePr>
          <p:nvPr>
            <p:extLst/>
          </p:nvPr>
        </p:nvGraphicFramePr>
        <p:xfrm>
          <a:off x="1269442" y="3213970"/>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507874">
                  <a:extLst>
                    <a:ext uri="{9D8B030D-6E8A-4147-A177-3AD203B41FA5}">
                      <a16:colId xmlns:a16="http://schemas.microsoft.com/office/drawing/2014/main" val="20004"/>
                    </a:ext>
                  </a:extLst>
                </a:gridCol>
                <a:gridCol w="45011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bg1"/>
                    </a:solidFill>
                  </a:tcPr>
                </a:tc>
                <a:tc>
                  <a:txBody>
                    <a:bodyPr/>
                    <a:lstStyle/>
                    <a:p>
                      <a:pPr algn="ctr"/>
                      <a:r>
                        <a:rPr lang="en-US" altLang="zh-TW" sz="2400" dirty="0"/>
                        <a:t>0</a:t>
                      </a:r>
                      <a:endParaRPr lang="zh-TW" altLang="en-US" sz="2400" dirty="0"/>
                    </a:p>
                  </a:txBody>
                  <a:tcPr>
                    <a:solidFill>
                      <a:schemeClr val="bg1"/>
                    </a:solidFill>
                  </a:tcPr>
                </a:tc>
                <a:extLst>
                  <a:ext uri="{0D108BD9-81ED-4DB2-BD59-A6C34878D82A}">
                    <a16:rowId xmlns:a16="http://schemas.microsoft.com/office/drawing/2014/main" val="10005"/>
                  </a:ext>
                </a:extLst>
              </a:tr>
            </a:tbl>
          </a:graphicData>
        </a:graphic>
      </p:graphicFrame>
      <p:sp>
        <p:nvSpPr>
          <p:cNvPr id="62" name="矩形 61"/>
          <p:cNvSpPr/>
          <p:nvPr/>
        </p:nvSpPr>
        <p:spPr>
          <a:xfrm>
            <a:off x="1305694" y="3209777"/>
            <a:ext cx="1417126" cy="1382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文字方塊 64"/>
          <p:cNvSpPr txBox="1"/>
          <p:nvPr/>
        </p:nvSpPr>
        <p:spPr>
          <a:xfrm>
            <a:off x="837664" y="1855541"/>
            <a:ext cx="2891146" cy="830997"/>
          </a:xfrm>
          <a:prstGeom prst="rect">
            <a:avLst/>
          </a:prstGeom>
          <a:noFill/>
        </p:spPr>
        <p:txBody>
          <a:bodyPr wrap="square" rtlCol="0">
            <a:spAutoFit/>
          </a:bodyPr>
          <a:lstStyle/>
          <a:p>
            <a:r>
              <a:rPr lang="en-US" altLang="zh-TW" sz="2400" dirty="0"/>
              <a:t>Size of Receptive field is 3x3x3, Stride is 1</a:t>
            </a:r>
            <a:endParaRPr lang="zh-TW" altLang="en-US" sz="2400" dirty="0"/>
          </a:p>
        </p:txBody>
      </p:sp>
      <p:grpSp>
        <p:nvGrpSpPr>
          <p:cNvPr id="70" name="群組 69"/>
          <p:cNvGrpSpPr/>
          <p:nvPr/>
        </p:nvGrpSpPr>
        <p:grpSpPr>
          <a:xfrm>
            <a:off x="5705759" y="201060"/>
            <a:ext cx="270000" cy="6017434"/>
            <a:chOff x="5287204" y="205500"/>
            <a:chExt cx="270000" cy="6017434"/>
          </a:xfrm>
        </p:grpSpPr>
        <p:sp>
          <p:nvSpPr>
            <p:cNvPr id="71" name="矩形 70"/>
            <p:cNvSpPr/>
            <p:nvPr/>
          </p:nvSpPr>
          <p:spPr>
            <a:xfrm>
              <a:off x="5287204" y="20550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72" name="矩形 71"/>
            <p:cNvSpPr/>
            <p:nvPr/>
          </p:nvSpPr>
          <p:spPr>
            <a:xfrm>
              <a:off x="5287204" y="6744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73" name="矩形 72"/>
            <p:cNvSpPr/>
            <p:nvPr/>
          </p:nvSpPr>
          <p:spPr>
            <a:xfrm>
              <a:off x="5287204" y="1116847"/>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74" name="矩形 73"/>
            <p:cNvSpPr/>
            <p:nvPr/>
          </p:nvSpPr>
          <p:spPr>
            <a:xfrm>
              <a:off x="5287204" y="1578643"/>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75" name="矩形 74"/>
            <p:cNvSpPr/>
            <p:nvPr/>
          </p:nvSpPr>
          <p:spPr>
            <a:xfrm>
              <a:off x="5287204" y="241654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76" name="矩形 75"/>
            <p:cNvSpPr/>
            <p:nvPr/>
          </p:nvSpPr>
          <p:spPr>
            <a:xfrm>
              <a:off x="5287204" y="288552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77" name="矩形 76"/>
            <p:cNvSpPr/>
            <p:nvPr/>
          </p:nvSpPr>
          <p:spPr>
            <a:xfrm>
              <a:off x="5287204" y="33278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78" name="矩形 77"/>
            <p:cNvSpPr/>
            <p:nvPr/>
          </p:nvSpPr>
          <p:spPr>
            <a:xfrm>
              <a:off x="5287204" y="378968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79" name="矩形 78"/>
            <p:cNvSpPr/>
            <p:nvPr/>
          </p:nvSpPr>
          <p:spPr>
            <a:xfrm>
              <a:off x="5287204" y="457979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80" name="矩形 79"/>
            <p:cNvSpPr/>
            <p:nvPr/>
          </p:nvSpPr>
          <p:spPr>
            <a:xfrm>
              <a:off x="5287204" y="504877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81" name="矩形 80"/>
            <p:cNvSpPr/>
            <p:nvPr/>
          </p:nvSpPr>
          <p:spPr>
            <a:xfrm>
              <a:off x="5287204" y="549113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2" name="矩形 81"/>
            <p:cNvSpPr/>
            <p:nvPr/>
          </p:nvSpPr>
          <p:spPr>
            <a:xfrm>
              <a:off x="5287204" y="595293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grpSp>
      <p:grpSp>
        <p:nvGrpSpPr>
          <p:cNvPr id="83" name="群組 82"/>
          <p:cNvGrpSpPr/>
          <p:nvPr/>
        </p:nvGrpSpPr>
        <p:grpSpPr>
          <a:xfrm>
            <a:off x="6137225" y="201060"/>
            <a:ext cx="270000" cy="6017434"/>
            <a:chOff x="5287204" y="205500"/>
            <a:chExt cx="270000" cy="6017434"/>
          </a:xfrm>
        </p:grpSpPr>
        <p:sp>
          <p:nvSpPr>
            <p:cNvPr id="84" name="矩形 83"/>
            <p:cNvSpPr/>
            <p:nvPr/>
          </p:nvSpPr>
          <p:spPr>
            <a:xfrm>
              <a:off x="5287204" y="205500"/>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5" name="矩形 84"/>
            <p:cNvSpPr/>
            <p:nvPr/>
          </p:nvSpPr>
          <p:spPr>
            <a:xfrm>
              <a:off x="5287204" y="6744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6" name="矩形 85"/>
            <p:cNvSpPr/>
            <p:nvPr/>
          </p:nvSpPr>
          <p:spPr>
            <a:xfrm>
              <a:off x="5287204" y="1116847"/>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7" name="矩形 86"/>
            <p:cNvSpPr/>
            <p:nvPr/>
          </p:nvSpPr>
          <p:spPr>
            <a:xfrm>
              <a:off x="5287204" y="1578643"/>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8" name="矩形 87"/>
            <p:cNvSpPr/>
            <p:nvPr/>
          </p:nvSpPr>
          <p:spPr>
            <a:xfrm>
              <a:off x="5287204" y="241654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89" name="矩形 88"/>
            <p:cNvSpPr/>
            <p:nvPr/>
          </p:nvSpPr>
          <p:spPr>
            <a:xfrm>
              <a:off x="5287204" y="288552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90" name="矩形 89"/>
            <p:cNvSpPr/>
            <p:nvPr/>
          </p:nvSpPr>
          <p:spPr>
            <a:xfrm>
              <a:off x="5287204" y="332788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91" name="矩形 90"/>
            <p:cNvSpPr/>
            <p:nvPr/>
          </p:nvSpPr>
          <p:spPr>
            <a:xfrm>
              <a:off x="5287204" y="378968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sp>
          <p:nvSpPr>
            <p:cNvPr id="92" name="矩形 91"/>
            <p:cNvSpPr/>
            <p:nvPr/>
          </p:nvSpPr>
          <p:spPr>
            <a:xfrm>
              <a:off x="5287204" y="4579791"/>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93" name="矩形 92"/>
            <p:cNvSpPr/>
            <p:nvPr/>
          </p:nvSpPr>
          <p:spPr>
            <a:xfrm>
              <a:off x="5287204" y="5048779"/>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94" name="矩形 93"/>
            <p:cNvSpPr/>
            <p:nvPr/>
          </p:nvSpPr>
          <p:spPr>
            <a:xfrm>
              <a:off x="5287204" y="5491138"/>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95" name="矩形 94"/>
            <p:cNvSpPr/>
            <p:nvPr/>
          </p:nvSpPr>
          <p:spPr>
            <a:xfrm>
              <a:off x="5287204" y="5952934"/>
              <a:ext cx="270000" cy="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0</a:t>
              </a:r>
              <a:endParaRPr lang="zh-TW" altLang="en-US" sz="2400" dirty="0"/>
            </a:p>
          </p:txBody>
        </p:sp>
      </p:grpSp>
      <p:grpSp>
        <p:nvGrpSpPr>
          <p:cNvPr id="116" name="群組 115"/>
          <p:cNvGrpSpPr/>
          <p:nvPr/>
        </p:nvGrpSpPr>
        <p:grpSpPr>
          <a:xfrm>
            <a:off x="6430612" y="349539"/>
            <a:ext cx="1421405" cy="5747434"/>
            <a:chOff x="5983332" y="280282"/>
            <a:chExt cx="1421405" cy="5747434"/>
          </a:xfrm>
        </p:grpSpPr>
        <p:cxnSp>
          <p:nvCxnSpPr>
            <p:cNvPr id="98" name="直線單箭頭接點 97"/>
            <p:cNvCxnSpPr/>
            <p:nvPr/>
          </p:nvCxnSpPr>
          <p:spPr>
            <a:xfrm>
              <a:off x="5983333" y="280282"/>
              <a:ext cx="1421404" cy="12773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3333" y="749270"/>
              <a:ext cx="1421404" cy="8083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5983333" y="1191629"/>
              <a:ext cx="1421404" cy="36596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flipV="1">
              <a:off x="6003223" y="1596965"/>
              <a:ext cx="1351279" cy="89443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flipV="1">
              <a:off x="6003222" y="1537263"/>
              <a:ext cx="1371154" cy="141580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flipV="1">
              <a:off x="6003222" y="1537263"/>
              <a:ext cx="1371154" cy="18631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flipV="1">
              <a:off x="5983333" y="1644696"/>
              <a:ext cx="1351280" cy="300987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5983332" y="1537263"/>
              <a:ext cx="1391044" cy="35651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flipV="1">
              <a:off x="5983332" y="1537263"/>
              <a:ext cx="1391044" cy="401242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5983333" y="749270"/>
              <a:ext cx="1371169" cy="25841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5983333" y="1191629"/>
              <a:ext cx="1371169" cy="21418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a:off x="5983333" y="1653425"/>
              <a:ext cx="1371169" cy="168004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6012623" y="2980636"/>
              <a:ext cx="1341879" cy="35283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5999370" y="3333466"/>
              <a:ext cx="1355132" cy="12503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5999385" y="3333466"/>
              <a:ext cx="1355117" cy="5699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5983333" y="3361033"/>
              <a:ext cx="1336956" cy="176252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flipV="1">
              <a:off x="5983333" y="3326993"/>
              <a:ext cx="1359292" cy="223892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5983333" y="3389926"/>
              <a:ext cx="1344118" cy="263779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矩形 116"/>
          <p:cNvSpPr/>
          <p:nvPr/>
        </p:nvSpPr>
        <p:spPr>
          <a:xfrm>
            <a:off x="5219240" y="164392"/>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矩形 119"/>
          <p:cNvSpPr/>
          <p:nvPr/>
        </p:nvSpPr>
        <p:spPr>
          <a:xfrm>
            <a:off x="5219240" y="622046"/>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p:cNvSpPr/>
          <p:nvPr/>
        </p:nvSpPr>
        <p:spPr>
          <a:xfrm>
            <a:off x="5219240" y="1071237"/>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矩形 121"/>
          <p:cNvSpPr/>
          <p:nvPr/>
        </p:nvSpPr>
        <p:spPr>
          <a:xfrm>
            <a:off x="5219240" y="1528670"/>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矩形 122"/>
          <p:cNvSpPr/>
          <p:nvPr/>
        </p:nvSpPr>
        <p:spPr>
          <a:xfrm>
            <a:off x="5225954" y="2374234"/>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矩形 123"/>
          <p:cNvSpPr/>
          <p:nvPr/>
        </p:nvSpPr>
        <p:spPr>
          <a:xfrm>
            <a:off x="5225954" y="2845059"/>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124"/>
          <p:cNvSpPr/>
          <p:nvPr/>
        </p:nvSpPr>
        <p:spPr>
          <a:xfrm>
            <a:off x="5230429" y="3287450"/>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矩形 125"/>
          <p:cNvSpPr/>
          <p:nvPr/>
        </p:nvSpPr>
        <p:spPr>
          <a:xfrm>
            <a:off x="5229079" y="3744475"/>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矩形 126"/>
          <p:cNvSpPr/>
          <p:nvPr/>
        </p:nvSpPr>
        <p:spPr>
          <a:xfrm>
            <a:off x="5222180" y="4528258"/>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矩形 127"/>
          <p:cNvSpPr/>
          <p:nvPr/>
        </p:nvSpPr>
        <p:spPr>
          <a:xfrm>
            <a:off x="5222180" y="5000891"/>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矩形 128"/>
          <p:cNvSpPr/>
          <p:nvPr/>
        </p:nvSpPr>
        <p:spPr>
          <a:xfrm>
            <a:off x="5222180" y="5443532"/>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0" name="矩形 129"/>
          <p:cNvSpPr/>
          <p:nvPr/>
        </p:nvSpPr>
        <p:spPr>
          <a:xfrm>
            <a:off x="5217132" y="5909117"/>
            <a:ext cx="1251140" cy="3552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15770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591882" y="318294"/>
            <a:ext cx="5681292" cy="2958306"/>
          </a:xfrm>
          <a:prstGeom prst="rect">
            <a:avLst/>
          </a:prstGeom>
        </p:spPr>
      </p:pic>
      <p:pic>
        <p:nvPicPr>
          <p:cNvPr id="5" name="圖片 4"/>
          <p:cNvPicPr>
            <a:picLocks noChangeAspect="1"/>
          </p:cNvPicPr>
          <p:nvPr/>
        </p:nvPicPr>
        <p:blipFill>
          <a:blip r:embed="rId4"/>
          <a:stretch>
            <a:fillRect/>
          </a:stretch>
        </p:blipFill>
        <p:spPr>
          <a:xfrm>
            <a:off x="2332140" y="3950916"/>
            <a:ext cx="6200775" cy="2590800"/>
          </a:xfrm>
          <a:prstGeom prst="rect">
            <a:avLst/>
          </a:prstGeom>
        </p:spPr>
      </p:pic>
      <p:sp>
        <p:nvSpPr>
          <p:cNvPr id="6" name="矩形 5"/>
          <p:cNvSpPr/>
          <p:nvPr/>
        </p:nvSpPr>
        <p:spPr>
          <a:xfrm>
            <a:off x="534549" y="3950916"/>
            <a:ext cx="1580304" cy="1077218"/>
          </a:xfrm>
          <a:prstGeom prst="rect">
            <a:avLst/>
          </a:prstGeom>
        </p:spPr>
        <p:txBody>
          <a:bodyPr wrap="none">
            <a:spAutoFit/>
          </a:bodyPr>
          <a:lstStyle/>
          <a:p>
            <a:r>
              <a:rPr lang="en-US" altLang="zh-TW" sz="3200" b="1" i="1" u="sng" dirty="0"/>
              <a:t>Zero </a:t>
            </a:r>
          </a:p>
          <a:p>
            <a:r>
              <a:rPr lang="en-US" altLang="zh-TW" sz="3200" b="1" i="1" u="sng" dirty="0"/>
              <a:t>Padding</a:t>
            </a:r>
            <a:endParaRPr lang="zh-TW" altLang="en-US" sz="3200" b="1" i="1" u="sng" dirty="0"/>
          </a:p>
        </p:txBody>
      </p:sp>
      <p:sp>
        <p:nvSpPr>
          <p:cNvPr id="7" name="矩形 6"/>
          <p:cNvSpPr/>
          <p:nvPr/>
        </p:nvSpPr>
        <p:spPr>
          <a:xfrm>
            <a:off x="534549" y="291406"/>
            <a:ext cx="2426305" cy="1077218"/>
          </a:xfrm>
          <a:prstGeom prst="rect">
            <a:avLst/>
          </a:prstGeom>
        </p:spPr>
        <p:txBody>
          <a:bodyPr wrap="none">
            <a:spAutoFit/>
          </a:bodyPr>
          <a:lstStyle/>
          <a:p>
            <a:r>
              <a:rPr lang="en-US" altLang="zh-TW" sz="3200" b="1" i="1" u="sng" dirty="0"/>
              <a:t>Without </a:t>
            </a:r>
          </a:p>
          <a:p>
            <a:r>
              <a:rPr lang="en-US" altLang="zh-TW" sz="3200" b="1" i="1" u="sng" dirty="0"/>
              <a:t>Zero Padding</a:t>
            </a:r>
            <a:endParaRPr lang="zh-TW" altLang="en-US" sz="3200" b="1" i="1" u="sng" dirty="0"/>
          </a:p>
        </p:txBody>
      </p:sp>
    </p:spTree>
    <p:extLst>
      <p:ext uri="{BB962C8B-B14F-4D97-AF65-F5344CB8AC3E}">
        <p14:creationId xmlns:p14="http://schemas.microsoft.com/office/powerpoint/2010/main" val="263837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1325563"/>
          </a:xfrm>
        </p:spPr>
        <p:txBody>
          <a:bodyPr/>
          <a:lstStyle/>
          <a:p>
            <a:r>
              <a:rPr lang="en-US" altLang="zh-TW" dirty="0"/>
              <a:t>Pooling Layer</a:t>
            </a:r>
            <a:endParaRPr lang="zh-TW" altLang="en-US" dirty="0"/>
          </a:p>
        </p:txBody>
      </p:sp>
      <p:grpSp>
        <p:nvGrpSpPr>
          <p:cNvPr id="4" name="群組 3"/>
          <p:cNvGrpSpPr/>
          <p:nvPr/>
        </p:nvGrpSpPr>
        <p:grpSpPr>
          <a:xfrm>
            <a:off x="3323679" y="5492087"/>
            <a:ext cx="1706349" cy="928474"/>
            <a:chOff x="-790598" y="5289836"/>
            <a:chExt cx="1706349" cy="928474"/>
          </a:xfrm>
        </p:grpSpPr>
        <p:grpSp>
          <p:nvGrpSpPr>
            <p:cNvPr id="5" name="群組 4"/>
            <p:cNvGrpSpPr/>
            <p:nvPr/>
          </p:nvGrpSpPr>
          <p:grpSpPr>
            <a:xfrm>
              <a:off x="-790598" y="5756645"/>
              <a:ext cx="1706349" cy="461665"/>
              <a:chOff x="311209" y="6120573"/>
              <a:chExt cx="1706349" cy="461665"/>
            </a:xfrm>
          </p:grpSpPr>
          <p:sp>
            <p:nvSpPr>
              <p:cNvPr id="9" name="文字方塊 8"/>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10" name="Object 12"/>
              <p:cNvGraphicFramePr>
                <a:graphicFrameLocks noChangeAspect="1"/>
              </p:cNvGraphicFramePr>
              <p:nvPr>
                <p:extLst/>
              </p:nvPr>
            </p:nvGraphicFramePr>
            <p:xfrm>
              <a:off x="311209" y="6145407"/>
              <a:ext cx="728662" cy="381000"/>
            </p:xfrm>
            <a:graphic>
              <a:graphicData uri="http://schemas.openxmlformats.org/presentationml/2006/ole">
                <mc:AlternateContent xmlns:mc="http://schemas.openxmlformats.org/markup-compatibility/2006">
                  <mc:Choice xmlns:v="urn:schemas-microsoft-com:vml" Requires="v">
                    <p:oleObj spid="_x0000_s64866" name="方程式" r:id="rId4" imgW="342720" imgH="177480" progId="Equation.3">
                      <p:embed/>
                    </p:oleObj>
                  </mc:Choice>
                  <mc:Fallback>
                    <p:oleObj name="方程式" r:id="rId4" imgW="342720" imgH="177480" progId="Equation.3">
                      <p:embed/>
                      <p:pic>
                        <p:nvPicPr>
                          <p:cNvPr id="10" name="Object 12"/>
                          <p:cNvPicPr>
                            <a:picLocks noChangeAspect="1" noChangeArrowheads="1"/>
                          </p:cNvPicPr>
                          <p:nvPr/>
                        </p:nvPicPr>
                        <p:blipFill>
                          <a:blip r:embed="rId5"/>
                          <a:srcRect/>
                          <a:stretch>
                            <a:fillRect/>
                          </a:stretch>
                        </p:blipFill>
                        <p:spPr bwMode="auto">
                          <a:xfrm>
                            <a:off x="311209" y="6145407"/>
                            <a:ext cx="7286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群組 5"/>
            <p:cNvGrpSpPr/>
            <p:nvPr/>
          </p:nvGrpSpPr>
          <p:grpSpPr>
            <a:xfrm>
              <a:off x="-726852" y="5289836"/>
              <a:ext cx="1384872" cy="461665"/>
              <a:chOff x="3302899" y="1075492"/>
              <a:chExt cx="1384872" cy="461665"/>
            </a:xfrm>
          </p:grpSpPr>
          <p:sp>
            <p:nvSpPr>
              <p:cNvPr id="7" name="文字方塊 6"/>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8"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4867" name="方程式" r:id="rId6" imgW="88560" imgH="177480" progId="Equation.3">
                      <p:embed/>
                    </p:oleObj>
                  </mc:Choice>
                  <mc:Fallback>
                    <p:oleObj name="方程式" r:id="rId6" imgW="88560" imgH="177480" progId="Equation.3">
                      <p:embed/>
                      <p:pic>
                        <p:nvPicPr>
                          <p:cNvPr id="8" name="Object 12"/>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1" name="群組 10"/>
          <p:cNvGrpSpPr/>
          <p:nvPr/>
        </p:nvGrpSpPr>
        <p:grpSpPr>
          <a:xfrm>
            <a:off x="867440" y="5455840"/>
            <a:ext cx="1663477" cy="976333"/>
            <a:chOff x="4572000" y="6144074"/>
            <a:chExt cx="1663477" cy="976333"/>
          </a:xfrm>
        </p:grpSpPr>
        <p:grpSp>
          <p:nvGrpSpPr>
            <p:cNvPr id="12" name="群組 11"/>
            <p:cNvGrpSpPr/>
            <p:nvPr/>
          </p:nvGrpSpPr>
          <p:grpSpPr>
            <a:xfrm>
              <a:off x="4572000" y="6144074"/>
              <a:ext cx="1515165" cy="461665"/>
              <a:chOff x="1008993" y="1026295"/>
              <a:chExt cx="1515165" cy="461665"/>
            </a:xfrm>
          </p:grpSpPr>
          <p:sp>
            <p:nvSpPr>
              <p:cNvPr id="16" name="文字方塊 15"/>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7"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4868" name="方程式" r:id="rId8" imgW="279360" imgH="177480" progId="Equation.3">
                      <p:embed/>
                    </p:oleObj>
                  </mc:Choice>
                  <mc:Fallback>
                    <p:oleObj name="方程式" r:id="rId8" imgW="279360" imgH="177480" progId="Equation.3">
                      <p:embed/>
                      <p:pic>
                        <p:nvPicPr>
                          <p:cNvPr id="17" name="Object 12"/>
                          <p:cNvPicPr>
                            <a:picLocks noChangeAspect="1" noChangeArrowheads="1"/>
                          </p:cNvPicPr>
                          <p:nvPr/>
                        </p:nvPicPr>
                        <p:blipFill>
                          <a:blip r:embed="rId9"/>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4838700" y="6658742"/>
              <a:ext cx="1396777" cy="461665"/>
              <a:chOff x="3569136" y="6188733"/>
              <a:chExt cx="1396777" cy="461665"/>
            </a:xfrm>
          </p:grpSpPr>
          <p:sp>
            <p:nvSpPr>
              <p:cNvPr id="14" name="文字方塊 13"/>
              <p:cNvSpPr txBox="1"/>
              <p:nvPr/>
            </p:nvSpPr>
            <p:spPr>
              <a:xfrm>
                <a:off x="3831265" y="618873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15" name="Object 12"/>
              <p:cNvGraphicFramePr>
                <a:graphicFrameLocks noChangeAspect="1"/>
              </p:cNvGraphicFramePr>
              <p:nvPr>
                <p:extLst/>
              </p:nvPr>
            </p:nvGraphicFramePr>
            <p:xfrm>
              <a:off x="3569136" y="6194538"/>
              <a:ext cx="377825" cy="381000"/>
            </p:xfrm>
            <a:graphic>
              <a:graphicData uri="http://schemas.openxmlformats.org/presentationml/2006/ole">
                <mc:AlternateContent xmlns:mc="http://schemas.openxmlformats.org/markup-compatibility/2006">
                  <mc:Choice xmlns:v="urn:schemas-microsoft-com:vml" Requires="v">
                    <p:oleObj spid="_x0000_s64869" name="方程式" r:id="rId10" imgW="177480" imgH="177480" progId="Equation.3">
                      <p:embed/>
                    </p:oleObj>
                  </mc:Choice>
                  <mc:Fallback>
                    <p:oleObj name="方程式" r:id="rId10" imgW="177480" imgH="177480" progId="Equation.3">
                      <p:embed/>
                      <p:pic>
                        <p:nvPicPr>
                          <p:cNvPr id="15" name="Object 12"/>
                          <p:cNvPicPr>
                            <a:picLocks noChangeAspect="1" noChangeArrowheads="1"/>
                          </p:cNvPicPr>
                          <p:nvPr/>
                        </p:nvPicPr>
                        <p:blipFill>
                          <a:blip r:embed="rId11"/>
                          <a:srcRect/>
                          <a:stretch>
                            <a:fillRect/>
                          </a:stretch>
                        </p:blipFill>
                        <p:spPr bwMode="auto">
                          <a:xfrm>
                            <a:off x="3569136" y="6194538"/>
                            <a:ext cx="3778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 name="文字方塊 20"/>
          <p:cNvSpPr txBox="1"/>
          <p:nvPr/>
        </p:nvSpPr>
        <p:spPr>
          <a:xfrm rot="5400000">
            <a:off x="1404811" y="221293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2" name="文字方塊 21"/>
          <p:cNvSpPr txBox="1"/>
          <p:nvPr/>
        </p:nvSpPr>
        <p:spPr>
          <a:xfrm rot="5400000">
            <a:off x="4008978" y="4906872"/>
            <a:ext cx="569060"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6" name="群組 25"/>
          <p:cNvGrpSpPr/>
          <p:nvPr/>
        </p:nvGrpSpPr>
        <p:grpSpPr>
          <a:xfrm>
            <a:off x="1412279" y="1684767"/>
            <a:ext cx="574158" cy="574158"/>
            <a:chOff x="6665438" y="1555455"/>
            <a:chExt cx="574158" cy="574158"/>
          </a:xfrm>
        </p:grpSpPr>
        <p:sp>
          <p:nvSpPr>
            <p:cNvPr id="18" name="橢圓 17"/>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64870" name="方程式" r:id="rId12" imgW="88560" imgH="164880" progId="Equation.3">
                    <p:embed/>
                  </p:oleObj>
                </mc:Choice>
                <mc:Fallback>
                  <p:oleObj name="方程式" r:id="rId12" imgW="88560" imgH="164880" progId="Equation.3">
                    <p:embed/>
                    <p:pic>
                      <p:nvPicPr>
                        <p:cNvPr id="23" name="Object 12"/>
                        <p:cNvPicPr>
                          <a:picLocks noChangeAspect="1" noChangeArrowheads="1"/>
                        </p:cNvPicPr>
                        <p:nvPr/>
                      </p:nvPicPr>
                      <p:blipFill>
                        <a:blip r:embed="rId13"/>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群組 40"/>
          <p:cNvGrpSpPr/>
          <p:nvPr/>
        </p:nvGrpSpPr>
        <p:grpSpPr>
          <a:xfrm>
            <a:off x="3889775" y="2156472"/>
            <a:ext cx="574158" cy="574158"/>
            <a:chOff x="6679952" y="3612643"/>
            <a:chExt cx="574158" cy="574158"/>
          </a:xfrm>
        </p:grpSpPr>
        <p:sp>
          <p:nvSpPr>
            <p:cNvPr id="20" name="橢圓 1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25"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64871" name="方程式" r:id="rId14" imgW="88560" imgH="164880" progId="Equation.3">
                    <p:embed/>
                  </p:oleObj>
                </mc:Choice>
                <mc:Fallback>
                  <p:oleObj name="方程式" r:id="rId14" imgW="88560" imgH="164880" progId="Equation.3">
                    <p:embed/>
                    <p:pic>
                      <p:nvPicPr>
                        <p:cNvPr id="25" name="Object 12"/>
                        <p:cNvPicPr>
                          <a:picLocks noChangeAspect="1" noChangeArrowheads="1"/>
                        </p:cNvPicPr>
                        <p:nvPr/>
                      </p:nvPicPr>
                      <p:blipFill>
                        <a:blip r:embed="rId15"/>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群組 29"/>
          <p:cNvGrpSpPr/>
          <p:nvPr/>
        </p:nvGrpSpPr>
        <p:grpSpPr>
          <a:xfrm>
            <a:off x="1412279" y="2685352"/>
            <a:ext cx="574158" cy="574158"/>
            <a:chOff x="1412279" y="3550198"/>
            <a:chExt cx="574158" cy="574158"/>
          </a:xfrm>
        </p:grpSpPr>
        <p:sp>
          <p:nvSpPr>
            <p:cNvPr id="28" name="橢圓 2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extLst/>
            </p:nvPr>
          </p:nvGraphicFramePr>
          <p:xfrm>
            <a:off x="1570038" y="3659188"/>
            <a:ext cx="271462" cy="379412"/>
          </p:xfrm>
          <a:graphic>
            <a:graphicData uri="http://schemas.openxmlformats.org/presentationml/2006/ole">
              <mc:AlternateContent xmlns:mc="http://schemas.openxmlformats.org/markup-compatibility/2006">
                <mc:Choice xmlns:v="urn:schemas-microsoft-com:vml" Requires="v">
                  <p:oleObj spid="_x0000_s64872" name="方程式" r:id="rId16" imgW="126720" imgH="177480" progId="Equation.3">
                    <p:embed/>
                  </p:oleObj>
                </mc:Choice>
                <mc:Fallback>
                  <p:oleObj name="方程式" r:id="rId16" imgW="126720" imgH="177480" progId="Equation.3">
                    <p:embed/>
                    <p:pic>
                      <p:nvPicPr>
                        <p:cNvPr id="29" name="Object 12"/>
                        <p:cNvPicPr>
                          <a:picLocks noChangeAspect="1" noChangeArrowheads="1"/>
                        </p:cNvPicPr>
                        <p:nvPr/>
                      </p:nvPicPr>
                      <p:blipFill>
                        <a:blip r:embed="rId17"/>
                        <a:srcRect/>
                        <a:stretch>
                          <a:fillRect/>
                        </a:stretch>
                      </p:blipFill>
                      <p:spPr bwMode="auto">
                        <a:xfrm>
                          <a:off x="1570038" y="3659188"/>
                          <a:ext cx="271462"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文字方塊 30"/>
          <p:cNvSpPr txBox="1"/>
          <p:nvPr/>
        </p:nvSpPr>
        <p:spPr>
          <a:xfrm rot="5400000">
            <a:off x="1600039" y="3915130"/>
            <a:ext cx="387573"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2" name="群組 31"/>
          <p:cNvGrpSpPr/>
          <p:nvPr/>
        </p:nvGrpSpPr>
        <p:grpSpPr>
          <a:xfrm>
            <a:off x="1371600" y="3378880"/>
            <a:ext cx="679450" cy="574158"/>
            <a:chOff x="6624759" y="1555455"/>
            <a:chExt cx="679450" cy="574158"/>
          </a:xfrm>
        </p:grpSpPr>
        <p:sp>
          <p:nvSpPr>
            <p:cNvPr id="33" name="橢圓 32"/>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34" name="Object 12"/>
            <p:cNvGraphicFramePr>
              <a:graphicFrameLocks noChangeAspect="1"/>
            </p:cNvGraphicFramePr>
            <p:nvPr>
              <p:extLst/>
            </p:nvPr>
          </p:nvGraphicFramePr>
          <p:xfrm>
            <a:off x="6624759" y="1641766"/>
            <a:ext cx="679450" cy="379412"/>
          </p:xfrm>
          <a:graphic>
            <a:graphicData uri="http://schemas.openxmlformats.org/presentationml/2006/ole">
              <mc:AlternateContent xmlns:mc="http://schemas.openxmlformats.org/markup-compatibility/2006">
                <mc:Choice xmlns:v="urn:schemas-microsoft-com:vml" Requires="v">
                  <p:oleObj spid="_x0000_s64873" name="方程式" r:id="rId18" imgW="317160" imgH="177480" progId="Equation.3">
                    <p:embed/>
                  </p:oleObj>
                </mc:Choice>
                <mc:Fallback>
                  <p:oleObj name="方程式" r:id="rId18" imgW="317160" imgH="177480" progId="Equation.3">
                    <p:embed/>
                    <p:pic>
                      <p:nvPicPr>
                        <p:cNvPr id="34" name="Object 12"/>
                        <p:cNvPicPr>
                          <a:picLocks noChangeAspect="1" noChangeArrowheads="1"/>
                        </p:cNvPicPr>
                        <p:nvPr/>
                      </p:nvPicPr>
                      <p:blipFill>
                        <a:blip r:embed="rId19"/>
                        <a:srcRect/>
                        <a:stretch>
                          <a:fillRect/>
                        </a:stretch>
                      </p:blipFill>
                      <p:spPr bwMode="auto">
                        <a:xfrm>
                          <a:off x="6624759" y="1641766"/>
                          <a:ext cx="67945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 name="群組 34"/>
          <p:cNvGrpSpPr/>
          <p:nvPr/>
        </p:nvGrpSpPr>
        <p:grpSpPr>
          <a:xfrm>
            <a:off x="1412100" y="4346596"/>
            <a:ext cx="574158" cy="574158"/>
            <a:chOff x="1412279" y="3550198"/>
            <a:chExt cx="574158" cy="574158"/>
          </a:xfrm>
        </p:grpSpPr>
        <p:sp>
          <p:nvSpPr>
            <p:cNvPr id="36" name="橢圓 35"/>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37" name="Object 12"/>
            <p:cNvGraphicFramePr>
              <a:graphicFrameLocks noChangeAspect="1"/>
            </p:cNvGraphicFramePr>
            <p:nvPr>
              <p:extLst/>
            </p:nvPr>
          </p:nvGraphicFramePr>
          <p:xfrm>
            <a:off x="1489075" y="3658785"/>
            <a:ext cx="434975" cy="379413"/>
          </p:xfrm>
          <a:graphic>
            <a:graphicData uri="http://schemas.openxmlformats.org/presentationml/2006/ole">
              <mc:AlternateContent xmlns:mc="http://schemas.openxmlformats.org/markup-compatibility/2006">
                <mc:Choice xmlns:v="urn:schemas-microsoft-com:vml" Requires="v">
                  <p:oleObj spid="_x0000_s64874" name="方程式" r:id="rId20" imgW="203040" imgH="177480" progId="Equation.3">
                    <p:embed/>
                  </p:oleObj>
                </mc:Choice>
                <mc:Fallback>
                  <p:oleObj name="方程式" r:id="rId20" imgW="203040" imgH="177480" progId="Equation.3">
                    <p:embed/>
                    <p:pic>
                      <p:nvPicPr>
                        <p:cNvPr id="37" name="Object 12"/>
                        <p:cNvPicPr>
                          <a:picLocks noChangeAspect="1" noChangeArrowheads="1"/>
                        </p:cNvPicPr>
                        <p:nvPr/>
                      </p:nvPicPr>
                      <p:blipFill>
                        <a:blip r:embed="rId21"/>
                        <a:srcRect/>
                        <a:stretch>
                          <a:fillRect/>
                        </a:stretch>
                      </p:blipFill>
                      <p:spPr bwMode="auto">
                        <a:xfrm>
                          <a:off x="1489075" y="3658785"/>
                          <a:ext cx="4349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 name="文字方塊 37"/>
          <p:cNvSpPr txBox="1"/>
          <p:nvPr/>
        </p:nvSpPr>
        <p:spPr>
          <a:xfrm rot="5400000">
            <a:off x="1642408" y="4913220"/>
            <a:ext cx="3133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9" name="矩形 38"/>
          <p:cNvSpPr/>
          <p:nvPr/>
        </p:nvSpPr>
        <p:spPr>
          <a:xfrm>
            <a:off x="1337574" y="1608558"/>
            <a:ext cx="713475" cy="1675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1337095" y="3341429"/>
            <a:ext cx="713475" cy="1619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2" name="群組 41"/>
          <p:cNvGrpSpPr/>
          <p:nvPr/>
        </p:nvGrpSpPr>
        <p:grpSpPr>
          <a:xfrm>
            <a:off x="3889775" y="3806482"/>
            <a:ext cx="574158" cy="574158"/>
            <a:chOff x="6679952" y="3612643"/>
            <a:chExt cx="574158" cy="574158"/>
          </a:xfrm>
        </p:grpSpPr>
        <p:sp>
          <p:nvSpPr>
            <p:cNvPr id="43" name="橢圓 42"/>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44"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64875" name="方程式" r:id="rId22" imgW="126720" imgH="164880" progId="Equation.3">
                    <p:embed/>
                  </p:oleObj>
                </mc:Choice>
                <mc:Fallback>
                  <p:oleObj name="方程式" r:id="rId22" imgW="126720" imgH="164880" progId="Equation.3">
                    <p:embed/>
                    <p:pic>
                      <p:nvPicPr>
                        <p:cNvPr id="44" name="Object 12"/>
                        <p:cNvPicPr>
                          <a:picLocks noChangeAspect="1" noChangeArrowheads="1"/>
                        </p:cNvPicPr>
                        <p:nvPr/>
                      </p:nvPicPr>
                      <p:blipFill>
                        <a:blip r:embed="rId23"/>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5" name="直線單箭頭接點 44"/>
          <p:cNvCxnSpPr>
            <a:cxnSpLocks/>
            <a:endCxn id="20" idx="2"/>
          </p:cNvCxnSpPr>
          <p:nvPr/>
        </p:nvCxnSpPr>
        <p:spPr>
          <a:xfrm>
            <a:off x="1986258" y="1973653"/>
            <a:ext cx="1903517" cy="469898"/>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cxnSpLocks/>
            <a:endCxn id="20" idx="2"/>
          </p:cNvCxnSpPr>
          <p:nvPr/>
        </p:nvCxnSpPr>
        <p:spPr>
          <a:xfrm flipV="1">
            <a:off x="1999259" y="2443551"/>
            <a:ext cx="1890516" cy="55397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cxnSpLocks/>
          </p:cNvCxnSpPr>
          <p:nvPr/>
        </p:nvCxnSpPr>
        <p:spPr>
          <a:xfrm>
            <a:off x="1981392" y="3649399"/>
            <a:ext cx="1903517" cy="469898"/>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cxnSpLocks/>
          </p:cNvCxnSpPr>
          <p:nvPr/>
        </p:nvCxnSpPr>
        <p:spPr>
          <a:xfrm flipV="1">
            <a:off x="1994393" y="4119297"/>
            <a:ext cx="1890516" cy="55397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字方塊 50"/>
              <p:cNvSpPr txBox="1"/>
              <p:nvPr/>
            </p:nvSpPr>
            <p:spPr>
              <a:xfrm>
                <a:off x="5041954" y="216685"/>
                <a:ext cx="3931472" cy="830997"/>
              </a:xfrm>
              <a:prstGeom prst="rect">
                <a:avLst/>
              </a:prstGeom>
              <a:noFill/>
            </p:spPr>
            <p:txBody>
              <a:bodyPr wrap="square" rtlCol="0">
                <a:spAutoFit/>
              </a:bodyPr>
              <a:lstStyle/>
              <a:p>
                <a:r>
                  <a:rPr lang="en-US" altLang="zh-TW" sz="2400" dirty="0"/>
                  <a:t>k outputs in layer </a:t>
                </a:r>
                <a14:m>
                  <m:oMath xmlns:m="http://schemas.openxmlformats.org/officeDocument/2006/math">
                    <m:r>
                      <a:rPr lang="en-US" altLang="zh-TW" sz="2400" b="0" i="1" smtClean="0">
                        <a:latin typeface="Cambria Math" panose="02040503050406030204" pitchFamily="18" charset="0"/>
                      </a:rPr>
                      <m:t>𝑙</m:t>
                    </m:r>
                    <m:r>
                      <a:rPr lang="en-US" altLang="zh-TW" sz="2400" b="0" i="1" smtClean="0">
                        <a:latin typeface="Cambria Math" panose="02040503050406030204" pitchFamily="18" charset="0"/>
                      </a:rPr>
                      <m:t>−1</m:t>
                    </m:r>
                  </m:oMath>
                </a14:m>
                <a:r>
                  <a:rPr lang="en-US" altLang="zh-TW" sz="2400" dirty="0"/>
                  <a:t> are grouped together</a:t>
                </a:r>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5041954" y="216685"/>
                <a:ext cx="3931472" cy="830997"/>
              </a:xfrm>
              <a:prstGeom prst="rect">
                <a:avLst/>
              </a:prstGeom>
              <a:blipFill>
                <a:blip r:embed="rId24"/>
                <a:stretch>
                  <a:fillRect l="-2326"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5041954" y="1067482"/>
                <a:ext cx="3826906" cy="830997"/>
              </a:xfrm>
              <a:prstGeom prst="rect">
                <a:avLst/>
              </a:prstGeom>
              <a:noFill/>
            </p:spPr>
            <p:txBody>
              <a:bodyPr wrap="square" rtlCol="0">
                <a:spAutoFit/>
              </a:bodyPr>
              <a:lstStyle/>
              <a:p>
                <a:r>
                  <a:rPr lang="en-US" altLang="zh-TW" sz="2400" dirty="0"/>
                  <a:t>Each output in layer </a:t>
                </a:r>
                <a14:m>
                  <m:oMath xmlns:m="http://schemas.openxmlformats.org/officeDocument/2006/math">
                    <m:r>
                      <a:rPr lang="en-US" altLang="zh-TW" sz="2400" b="0" i="1" smtClean="0">
                        <a:latin typeface="Cambria Math" panose="02040503050406030204" pitchFamily="18" charset="0"/>
                      </a:rPr>
                      <m:t>𝑙</m:t>
                    </m:r>
                  </m:oMath>
                </a14:m>
                <a:r>
                  <a:rPr lang="zh-TW" altLang="en-US" sz="2400" dirty="0"/>
                  <a:t> </a:t>
                </a:r>
                <a:r>
                  <a:rPr lang="en-US" altLang="zh-TW" sz="2400" dirty="0"/>
                  <a:t>“summarizes” k inputs</a:t>
                </a:r>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5041954" y="1067482"/>
                <a:ext cx="3826906" cy="830997"/>
              </a:xfrm>
              <a:prstGeom prst="rect">
                <a:avLst/>
              </a:prstGeom>
              <a:blipFill>
                <a:blip r:embed="rId25"/>
                <a:stretch>
                  <a:fillRect l="-2389" t="-5882" b="-16176"/>
                </a:stretch>
              </a:blipFill>
            </p:spPr>
            <p:txBody>
              <a:bodyPr/>
              <a:lstStyle/>
              <a:p>
                <a:r>
                  <a:rPr lang="zh-TW" altLang="en-US">
                    <a:noFill/>
                  </a:rPr>
                  <a:t> </a:t>
                </a:r>
              </a:p>
            </p:txBody>
          </p:sp>
        </mc:Fallback>
      </mc:AlternateContent>
      <p:graphicFrame>
        <p:nvGraphicFramePr>
          <p:cNvPr id="53" name="Object 12"/>
          <p:cNvGraphicFramePr>
            <a:graphicFrameLocks noChangeAspect="1"/>
          </p:cNvGraphicFramePr>
          <p:nvPr>
            <p:extLst/>
          </p:nvPr>
        </p:nvGraphicFramePr>
        <p:xfrm>
          <a:off x="2111142" y="1533892"/>
          <a:ext cx="542925" cy="488950"/>
        </p:xfrm>
        <a:graphic>
          <a:graphicData uri="http://schemas.openxmlformats.org/presentationml/2006/ole">
            <mc:AlternateContent xmlns:mc="http://schemas.openxmlformats.org/markup-compatibility/2006">
              <mc:Choice xmlns:v="urn:schemas-microsoft-com:vml" Requires="v">
                <p:oleObj spid="_x0000_s64876" name="方程式" r:id="rId26" imgW="253800" imgH="228600" progId="Equation.3">
                  <p:embed/>
                </p:oleObj>
              </mc:Choice>
              <mc:Fallback>
                <p:oleObj name="方程式" r:id="rId26" imgW="253800" imgH="228600" progId="Equation.3">
                  <p:embed/>
                  <p:pic>
                    <p:nvPicPr>
                      <p:cNvPr id="53" name="Object 12"/>
                      <p:cNvPicPr>
                        <a:picLocks noChangeAspect="1" noChangeArrowheads="1"/>
                      </p:cNvPicPr>
                      <p:nvPr/>
                    </p:nvPicPr>
                    <p:blipFill>
                      <a:blip r:embed="rId27"/>
                      <a:srcRect/>
                      <a:stretch>
                        <a:fillRect/>
                      </a:stretch>
                    </p:blipFill>
                    <p:spPr bwMode="auto">
                      <a:xfrm>
                        <a:off x="2111142" y="1533892"/>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2091770" y="2467274"/>
          <a:ext cx="541338" cy="515937"/>
        </p:xfrm>
        <a:graphic>
          <a:graphicData uri="http://schemas.openxmlformats.org/presentationml/2006/ole">
            <mc:AlternateContent xmlns:mc="http://schemas.openxmlformats.org/markup-compatibility/2006">
              <mc:Choice xmlns:v="urn:schemas-microsoft-com:vml" Requires="v">
                <p:oleObj spid="_x0000_s64877" name="方程式" r:id="rId28" imgW="253800" imgH="241200" progId="Equation.3">
                  <p:embed/>
                </p:oleObj>
              </mc:Choice>
              <mc:Fallback>
                <p:oleObj name="方程式" r:id="rId28" imgW="253800" imgH="241200" progId="Equation.3">
                  <p:embed/>
                  <p:pic>
                    <p:nvPicPr>
                      <p:cNvPr id="54" name="Object 12"/>
                      <p:cNvPicPr>
                        <a:picLocks noChangeAspect="1" noChangeArrowheads="1"/>
                      </p:cNvPicPr>
                      <p:nvPr/>
                    </p:nvPicPr>
                    <p:blipFill>
                      <a:blip r:embed="rId29"/>
                      <a:srcRect/>
                      <a:stretch>
                        <a:fillRect/>
                      </a:stretch>
                    </p:blipFill>
                    <p:spPr bwMode="auto">
                      <a:xfrm>
                        <a:off x="2091770" y="2467274"/>
                        <a:ext cx="541338"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4026808" y="2704194"/>
          <a:ext cx="352425" cy="488950"/>
        </p:xfrm>
        <a:graphic>
          <a:graphicData uri="http://schemas.openxmlformats.org/presentationml/2006/ole">
            <mc:AlternateContent xmlns:mc="http://schemas.openxmlformats.org/markup-compatibility/2006">
              <mc:Choice xmlns:v="urn:schemas-microsoft-com:vml" Requires="v">
                <p:oleObj spid="_x0000_s64878" name="方程式" r:id="rId30" imgW="164880" imgH="228600" progId="Equation.3">
                  <p:embed/>
                </p:oleObj>
              </mc:Choice>
              <mc:Fallback>
                <p:oleObj name="方程式" r:id="rId30" imgW="164880" imgH="228600" progId="Equation.3">
                  <p:embed/>
                  <p:pic>
                    <p:nvPicPr>
                      <p:cNvPr id="55" name="Object 12"/>
                      <p:cNvPicPr>
                        <a:picLocks noChangeAspect="1" noChangeArrowheads="1"/>
                      </p:cNvPicPr>
                      <p:nvPr/>
                    </p:nvPicPr>
                    <p:blipFill>
                      <a:blip r:embed="rId31"/>
                      <a:srcRect/>
                      <a:stretch>
                        <a:fillRect/>
                      </a:stretch>
                    </p:blipFill>
                    <p:spPr bwMode="auto">
                      <a:xfrm>
                        <a:off x="4026808" y="2704194"/>
                        <a:ext cx="352425" cy="488950"/>
                      </a:xfrm>
                      <a:prstGeom prst="rect">
                        <a:avLst/>
                      </a:prstGeom>
                      <a:noFill/>
                      <a:extLst/>
                    </p:spPr>
                  </p:pic>
                </p:oleObj>
              </mc:Fallback>
            </mc:AlternateContent>
          </a:graphicData>
        </a:graphic>
      </p:graphicFrame>
      <p:graphicFrame>
        <p:nvGraphicFramePr>
          <p:cNvPr id="56" name="Object 12"/>
          <p:cNvGraphicFramePr>
            <a:graphicFrameLocks noChangeAspect="1"/>
          </p:cNvGraphicFramePr>
          <p:nvPr>
            <p:extLst/>
          </p:nvPr>
        </p:nvGraphicFramePr>
        <p:xfrm>
          <a:off x="6023923" y="2522066"/>
          <a:ext cx="1816100" cy="950913"/>
        </p:xfrm>
        <a:graphic>
          <a:graphicData uri="http://schemas.openxmlformats.org/presentationml/2006/ole">
            <mc:AlternateContent xmlns:mc="http://schemas.openxmlformats.org/markup-compatibility/2006">
              <mc:Choice xmlns:v="urn:schemas-microsoft-com:vml" Requires="v">
                <p:oleObj spid="_x0000_s64879" name="方程式" r:id="rId32" imgW="850680" imgH="444240" progId="Equation.3">
                  <p:embed/>
                </p:oleObj>
              </mc:Choice>
              <mc:Fallback>
                <p:oleObj name="方程式" r:id="rId32" imgW="850680" imgH="444240" progId="Equation.3">
                  <p:embed/>
                  <p:pic>
                    <p:nvPicPr>
                      <p:cNvPr id="56" name="Object 12"/>
                      <p:cNvPicPr>
                        <a:picLocks noChangeAspect="1" noChangeArrowheads="1"/>
                      </p:cNvPicPr>
                      <p:nvPr/>
                    </p:nvPicPr>
                    <p:blipFill>
                      <a:blip r:embed="rId33"/>
                      <a:srcRect/>
                      <a:stretch>
                        <a:fillRect/>
                      </a:stretch>
                    </p:blipFill>
                    <p:spPr bwMode="auto">
                      <a:xfrm>
                        <a:off x="6023923" y="2522066"/>
                        <a:ext cx="1816100" cy="950913"/>
                      </a:xfrm>
                      <a:prstGeom prst="rect">
                        <a:avLst/>
                      </a:prstGeom>
                      <a:noFill/>
                      <a:extLst/>
                    </p:spPr>
                  </p:pic>
                </p:oleObj>
              </mc:Fallback>
            </mc:AlternateContent>
          </a:graphicData>
        </a:graphic>
      </p:graphicFrame>
      <p:sp>
        <p:nvSpPr>
          <p:cNvPr id="57" name="文字方塊 56"/>
          <p:cNvSpPr txBox="1"/>
          <p:nvPr/>
        </p:nvSpPr>
        <p:spPr>
          <a:xfrm>
            <a:off x="5041954" y="1949813"/>
            <a:ext cx="2546429" cy="461665"/>
          </a:xfrm>
          <a:prstGeom prst="rect">
            <a:avLst/>
          </a:prstGeom>
          <a:noFill/>
        </p:spPr>
        <p:txBody>
          <a:bodyPr wrap="square" rtlCol="0">
            <a:spAutoFit/>
          </a:bodyPr>
          <a:lstStyle/>
          <a:p>
            <a:r>
              <a:rPr lang="en-US" altLang="zh-TW" sz="2400" dirty="0"/>
              <a:t>Average Pooling:</a:t>
            </a:r>
            <a:endParaRPr lang="zh-TW" altLang="en-US" sz="2400" dirty="0"/>
          </a:p>
        </p:txBody>
      </p:sp>
      <p:sp>
        <p:nvSpPr>
          <p:cNvPr id="58" name="文字方塊 57"/>
          <p:cNvSpPr txBox="1"/>
          <p:nvPr/>
        </p:nvSpPr>
        <p:spPr>
          <a:xfrm>
            <a:off x="5041954" y="3535945"/>
            <a:ext cx="2546429" cy="461665"/>
          </a:xfrm>
          <a:prstGeom prst="rect">
            <a:avLst/>
          </a:prstGeom>
          <a:noFill/>
        </p:spPr>
        <p:txBody>
          <a:bodyPr wrap="square" rtlCol="0">
            <a:spAutoFit/>
          </a:bodyPr>
          <a:lstStyle/>
          <a:p>
            <a:r>
              <a:rPr lang="en-US" altLang="zh-TW" sz="2400" dirty="0"/>
              <a:t>Max Pooling:</a:t>
            </a:r>
            <a:endParaRPr lang="zh-TW" altLang="en-US" sz="2400" dirty="0"/>
          </a:p>
        </p:txBody>
      </p:sp>
      <p:sp>
        <p:nvSpPr>
          <p:cNvPr id="59" name="文字方塊 58"/>
          <p:cNvSpPr txBox="1"/>
          <p:nvPr/>
        </p:nvSpPr>
        <p:spPr>
          <a:xfrm>
            <a:off x="5042448" y="5013798"/>
            <a:ext cx="2546429" cy="461665"/>
          </a:xfrm>
          <a:prstGeom prst="rect">
            <a:avLst/>
          </a:prstGeom>
          <a:noFill/>
        </p:spPr>
        <p:txBody>
          <a:bodyPr wrap="square" rtlCol="0">
            <a:spAutoFit/>
          </a:bodyPr>
          <a:lstStyle/>
          <a:p>
            <a:r>
              <a:rPr lang="en-US" altLang="zh-TW" sz="2400" dirty="0"/>
              <a:t>L2 Pooling:</a:t>
            </a:r>
            <a:endParaRPr lang="zh-TW" altLang="en-US" sz="2400" dirty="0"/>
          </a:p>
        </p:txBody>
      </p:sp>
      <p:graphicFrame>
        <p:nvGraphicFramePr>
          <p:cNvPr id="60" name="Object 12"/>
          <p:cNvGraphicFramePr>
            <a:graphicFrameLocks noChangeAspect="1"/>
          </p:cNvGraphicFramePr>
          <p:nvPr>
            <p:extLst/>
          </p:nvPr>
        </p:nvGraphicFramePr>
        <p:xfrm>
          <a:off x="5373185" y="4279900"/>
          <a:ext cx="3495675" cy="515937"/>
        </p:xfrm>
        <a:graphic>
          <a:graphicData uri="http://schemas.openxmlformats.org/presentationml/2006/ole">
            <mc:AlternateContent xmlns:mc="http://schemas.openxmlformats.org/markup-compatibility/2006">
              <mc:Choice xmlns:v="urn:schemas-microsoft-com:vml" Requires="v">
                <p:oleObj spid="_x0000_s64880" name="方程式" r:id="rId34" imgW="1638000" imgH="241200" progId="Equation.3">
                  <p:embed/>
                </p:oleObj>
              </mc:Choice>
              <mc:Fallback>
                <p:oleObj name="方程式" r:id="rId34" imgW="1638000" imgH="241200" progId="Equation.3">
                  <p:embed/>
                  <p:pic>
                    <p:nvPicPr>
                      <p:cNvPr id="60" name="Object 12"/>
                      <p:cNvPicPr>
                        <a:picLocks noChangeAspect="1" noChangeArrowheads="1"/>
                      </p:cNvPicPr>
                      <p:nvPr/>
                    </p:nvPicPr>
                    <p:blipFill>
                      <a:blip r:embed="rId35"/>
                      <a:srcRect/>
                      <a:stretch>
                        <a:fillRect/>
                      </a:stretch>
                    </p:blipFill>
                    <p:spPr bwMode="auto">
                      <a:xfrm>
                        <a:off x="5373185" y="4279900"/>
                        <a:ext cx="3495675" cy="515937"/>
                      </a:xfrm>
                      <a:prstGeom prst="rect">
                        <a:avLst/>
                      </a:prstGeom>
                      <a:noFill/>
                      <a:extLst/>
                    </p:spPr>
                  </p:pic>
                </p:oleObj>
              </mc:Fallback>
            </mc:AlternateContent>
          </a:graphicData>
        </a:graphic>
      </p:graphicFrame>
      <p:graphicFrame>
        <p:nvGraphicFramePr>
          <p:cNvPr id="61" name="Object 12"/>
          <p:cNvGraphicFramePr>
            <a:graphicFrameLocks noChangeAspect="1"/>
          </p:cNvGraphicFramePr>
          <p:nvPr>
            <p:extLst/>
          </p:nvPr>
        </p:nvGraphicFramePr>
        <p:xfrm>
          <a:off x="6082151" y="5381653"/>
          <a:ext cx="2384425" cy="1058863"/>
        </p:xfrm>
        <a:graphic>
          <a:graphicData uri="http://schemas.openxmlformats.org/presentationml/2006/ole">
            <mc:AlternateContent xmlns:mc="http://schemas.openxmlformats.org/markup-compatibility/2006">
              <mc:Choice xmlns:v="urn:schemas-microsoft-com:vml" Requires="v">
                <p:oleObj spid="_x0000_s64881" name="方程式" r:id="rId36" imgW="1117440" imgH="495000" progId="Equation.3">
                  <p:embed/>
                </p:oleObj>
              </mc:Choice>
              <mc:Fallback>
                <p:oleObj name="方程式" r:id="rId36" imgW="1117440" imgH="495000" progId="Equation.3">
                  <p:embed/>
                  <p:pic>
                    <p:nvPicPr>
                      <p:cNvPr id="61" name="Object 12"/>
                      <p:cNvPicPr>
                        <a:picLocks noChangeAspect="1" noChangeArrowheads="1"/>
                      </p:cNvPicPr>
                      <p:nvPr/>
                    </p:nvPicPr>
                    <p:blipFill>
                      <a:blip r:embed="rId37"/>
                      <a:srcRect/>
                      <a:stretch>
                        <a:fillRect/>
                      </a:stretch>
                    </p:blipFill>
                    <p:spPr bwMode="auto">
                      <a:xfrm>
                        <a:off x="6082151" y="5381653"/>
                        <a:ext cx="2384425" cy="1058863"/>
                      </a:xfrm>
                      <a:prstGeom prst="rect">
                        <a:avLst/>
                      </a:prstGeom>
                      <a:noFill/>
                      <a:extLst/>
                    </p:spPr>
                  </p:pic>
                </p:oleObj>
              </mc:Fallback>
            </mc:AlternateContent>
          </a:graphicData>
        </a:graphic>
      </p:graphicFrame>
    </p:spTree>
    <p:extLst>
      <p:ext uri="{BB962C8B-B14F-4D97-AF65-F5344CB8AC3E}">
        <p14:creationId xmlns:p14="http://schemas.microsoft.com/office/powerpoint/2010/main" val="266158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animBg="1"/>
      <p:bldP spid="40" grpId="0" animBg="1"/>
      <p:bldP spid="51" grpId="0"/>
      <p:bldP spid="52" grpId="0"/>
      <p:bldP spid="57" grpId="0"/>
      <p:bldP spid="58" grpId="0"/>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Pooling Layer</a:t>
            </a:r>
            <a:endParaRPr lang="zh-TW" altLang="en-US" dirty="0"/>
          </a:p>
        </p:txBody>
      </p:sp>
      <p:sp>
        <p:nvSpPr>
          <p:cNvPr id="51" name="文字方塊 50"/>
          <p:cNvSpPr txBox="1"/>
          <p:nvPr/>
        </p:nvSpPr>
        <p:spPr>
          <a:xfrm>
            <a:off x="4560945" y="565234"/>
            <a:ext cx="3533101" cy="830997"/>
          </a:xfrm>
          <a:prstGeom prst="rect">
            <a:avLst/>
          </a:prstGeom>
          <a:noFill/>
        </p:spPr>
        <p:txBody>
          <a:bodyPr wrap="square" rtlCol="0">
            <a:spAutoFit/>
          </a:bodyPr>
          <a:lstStyle/>
          <a:p>
            <a:r>
              <a:rPr lang="en-US" altLang="zh-TW" sz="2400" dirty="0"/>
              <a:t>Which outputs should be grouped together?</a:t>
            </a:r>
            <a:endParaRPr lang="zh-TW" altLang="en-US" sz="2400" dirty="0"/>
          </a:p>
        </p:txBody>
      </p:sp>
      <p:sp>
        <p:nvSpPr>
          <p:cNvPr id="62" name="文字方塊 61"/>
          <p:cNvSpPr txBox="1"/>
          <p:nvPr/>
        </p:nvSpPr>
        <p:spPr>
          <a:xfrm>
            <a:off x="4153290" y="5292454"/>
            <a:ext cx="4551609" cy="1569660"/>
          </a:xfrm>
          <a:prstGeom prst="rect">
            <a:avLst/>
          </a:prstGeom>
          <a:noFill/>
        </p:spPr>
        <p:txBody>
          <a:bodyPr wrap="square" rtlCol="0">
            <a:spAutoFit/>
          </a:bodyPr>
          <a:lstStyle/>
          <a:p>
            <a:r>
              <a:rPr lang="en-US" altLang="zh-TW" sz="2400" dirty="0"/>
              <a:t>Group the neurons corresponding to the same filter with nearby receptive fields</a:t>
            </a:r>
            <a:endParaRPr lang="zh-TW" altLang="en-US" sz="2400" dirty="0"/>
          </a:p>
        </p:txBody>
      </p:sp>
      <p:sp>
        <p:nvSpPr>
          <p:cNvPr id="63" name="文字方塊 62"/>
          <p:cNvSpPr txBox="1"/>
          <p:nvPr/>
        </p:nvSpPr>
        <p:spPr>
          <a:xfrm rot="5400000">
            <a:off x="985009" y="5693834"/>
            <a:ext cx="870648"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025312" y="2252368"/>
            <a:ext cx="574158" cy="574158"/>
            <a:chOff x="6665438" y="1555455"/>
            <a:chExt cx="574158" cy="574158"/>
          </a:xfrm>
        </p:grpSpPr>
        <p:sp>
          <p:nvSpPr>
            <p:cNvPr id="65" name="橢圓 64"/>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66"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49076" name="方程式" r:id="rId3" imgW="88560" imgH="164880" progId="Equation.3">
                    <p:embed/>
                  </p:oleObj>
                </mc:Choice>
                <mc:Fallback>
                  <p:oleObj name="方程式" r:id="rId3" imgW="88560" imgH="164880" progId="Equation.3">
                    <p:embed/>
                    <p:pic>
                      <p:nvPicPr>
                        <p:cNvPr id="66" name="Object 12"/>
                        <p:cNvPicPr>
                          <a:picLocks noChangeAspect="1" noChangeArrowheads="1"/>
                        </p:cNvPicPr>
                        <p:nvPr/>
                      </p:nvPicPr>
                      <p:blipFill>
                        <a:blip r:embed="rId4"/>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 name="群組 66"/>
          <p:cNvGrpSpPr/>
          <p:nvPr/>
        </p:nvGrpSpPr>
        <p:grpSpPr>
          <a:xfrm>
            <a:off x="3370904" y="2547263"/>
            <a:ext cx="574158" cy="574158"/>
            <a:chOff x="6679952" y="3612643"/>
            <a:chExt cx="574158" cy="574158"/>
          </a:xfrm>
        </p:grpSpPr>
        <p:sp>
          <p:nvSpPr>
            <p:cNvPr id="68" name="橢圓 67"/>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69"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9077" name="方程式" r:id="rId5" imgW="88560" imgH="164880" progId="Equation.3">
                    <p:embed/>
                  </p:oleObj>
                </mc:Choice>
                <mc:Fallback>
                  <p:oleObj name="方程式" r:id="rId5" imgW="88560" imgH="164880" progId="Equation.3">
                    <p:embed/>
                    <p:pic>
                      <p:nvPicPr>
                        <p:cNvPr id="69"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0" name="群組 69"/>
          <p:cNvGrpSpPr/>
          <p:nvPr/>
        </p:nvGrpSpPr>
        <p:grpSpPr>
          <a:xfrm>
            <a:off x="1025312" y="2926690"/>
            <a:ext cx="574158" cy="574158"/>
            <a:chOff x="1412279" y="3550198"/>
            <a:chExt cx="574158" cy="574158"/>
          </a:xfrm>
        </p:grpSpPr>
        <p:sp>
          <p:nvSpPr>
            <p:cNvPr id="71" name="橢圓 7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72" name="Object 12"/>
            <p:cNvGraphicFramePr>
              <a:graphicFrameLocks noChangeAspect="1"/>
            </p:cNvGraphicFramePr>
            <p:nvPr>
              <p:extLst/>
            </p:nvPr>
          </p:nvGraphicFramePr>
          <p:xfrm>
            <a:off x="1570571" y="3671217"/>
            <a:ext cx="271462" cy="352425"/>
          </p:xfrm>
          <a:graphic>
            <a:graphicData uri="http://schemas.openxmlformats.org/presentationml/2006/ole">
              <mc:AlternateContent xmlns:mc="http://schemas.openxmlformats.org/markup-compatibility/2006">
                <mc:Choice xmlns:v="urn:schemas-microsoft-com:vml" Requires="v">
                  <p:oleObj spid="_x0000_s49078" name="方程式" r:id="rId7" imgW="126720" imgH="164880" progId="Equation.3">
                    <p:embed/>
                  </p:oleObj>
                </mc:Choice>
                <mc:Fallback>
                  <p:oleObj name="方程式" r:id="rId7" imgW="126720" imgH="164880" progId="Equation.3">
                    <p:embed/>
                    <p:pic>
                      <p:nvPicPr>
                        <p:cNvPr id="72" name="Object 12"/>
                        <p:cNvPicPr>
                          <a:picLocks noChangeAspect="1" noChangeArrowheads="1"/>
                        </p:cNvPicPr>
                        <p:nvPr/>
                      </p:nvPicPr>
                      <p:blipFill>
                        <a:blip r:embed="rId8"/>
                        <a:srcRect/>
                        <a:stretch>
                          <a:fillRect/>
                        </a:stretch>
                      </p:blipFill>
                      <p:spPr bwMode="auto">
                        <a:xfrm>
                          <a:off x="1570571" y="3671217"/>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3" name="群組 72"/>
          <p:cNvGrpSpPr/>
          <p:nvPr/>
        </p:nvGrpSpPr>
        <p:grpSpPr>
          <a:xfrm>
            <a:off x="3365859" y="3231609"/>
            <a:ext cx="574158" cy="574158"/>
            <a:chOff x="6679952" y="3612643"/>
            <a:chExt cx="574158" cy="574158"/>
          </a:xfrm>
        </p:grpSpPr>
        <p:sp>
          <p:nvSpPr>
            <p:cNvPr id="74" name="橢圓 73"/>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75"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9079" name="方程式" r:id="rId9" imgW="126720" imgH="164880" progId="Equation.3">
                    <p:embed/>
                  </p:oleObj>
                </mc:Choice>
                <mc:Fallback>
                  <p:oleObj name="方程式" r:id="rId9" imgW="126720" imgH="164880" progId="Equation.3">
                    <p:embed/>
                    <p:pic>
                      <p:nvPicPr>
                        <p:cNvPr id="75"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76" name="直線單箭頭接點 75"/>
          <p:cNvCxnSpPr>
            <a:cxnSpLocks/>
            <a:stCxn id="78" idx="6"/>
            <a:endCxn id="68" idx="2"/>
          </p:cNvCxnSpPr>
          <p:nvPr/>
        </p:nvCxnSpPr>
        <p:spPr>
          <a:xfrm flipV="1">
            <a:off x="1594425" y="2834342"/>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77" name="群組 76"/>
          <p:cNvGrpSpPr/>
          <p:nvPr/>
        </p:nvGrpSpPr>
        <p:grpSpPr>
          <a:xfrm>
            <a:off x="1020267" y="3587147"/>
            <a:ext cx="574158" cy="574158"/>
            <a:chOff x="1412279" y="3550198"/>
            <a:chExt cx="574158" cy="574158"/>
          </a:xfrm>
        </p:grpSpPr>
        <p:sp>
          <p:nvSpPr>
            <p:cNvPr id="78" name="橢圓 7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79" name="Object 12"/>
            <p:cNvGraphicFramePr>
              <a:graphicFrameLocks noChangeAspect="1"/>
            </p:cNvGraphicFramePr>
            <p:nvPr>
              <p:extLst/>
            </p:nvPr>
          </p:nvGraphicFramePr>
          <p:xfrm>
            <a:off x="1583020" y="3658027"/>
            <a:ext cx="244475" cy="379413"/>
          </p:xfrm>
          <a:graphic>
            <a:graphicData uri="http://schemas.openxmlformats.org/presentationml/2006/ole">
              <mc:AlternateContent xmlns:mc="http://schemas.openxmlformats.org/markup-compatibility/2006">
                <mc:Choice xmlns:v="urn:schemas-microsoft-com:vml" Requires="v">
                  <p:oleObj spid="_x0000_s49080" name="方程式" r:id="rId11" imgW="114120" imgH="177480" progId="Equation.3">
                    <p:embed/>
                  </p:oleObj>
                </mc:Choice>
                <mc:Fallback>
                  <p:oleObj name="方程式" r:id="rId11" imgW="114120" imgH="177480" progId="Equation.3">
                    <p:embed/>
                    <p:pic>
                      <p:nvPicPr>
                        <p:cNvPr id="79" name="Object 12"/>
                        <p:cNvPicPr>
                          <a:picLocks noChangeAspect="1" noChangeArrowheads="1"/>
                        </p:cNvPicPr>
                        <p:nvPr/>
                      </p:nvPicPr>
                      <p:blipFill>
                        <a:blip r:embed="rId12"/>
                        <a:srcRect/>
                        <a:stretch>
                          <a:fillRect/>
                        </a:stretch>
                      </p:blipFill>
                      <p:spPr bwMode="auto">
                        <a:xfrm>
                          <a:off x="1583020" y="3658027"/>
                          <a:ext cx="2444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0" name="群組 79"/>
          <p:cNvGrpSpPr/>
          <p:nvPr/>
        </p:nvGrpSpPr>
        <p:grpSpPr>
          <a:xfrm>
            <a:off x="1025312" y="4275795"/>
            <a:ext cx="574158" cy="574158"/>
            <a:chOff x="1412279" y="3550198"/>
            <a:chExt cx="574158" cy="574158"/>
          </a:xfrm>
        </p:grpSpPr>
        <p:sp>
          <p:nvSpPr>
            <p:cNvPr id="81" name="橢圓 8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1570038" y="3671054"/>
            <a:ext cx="271462" cy="352425"/>
          </p:xfrm>
          <a:graphic>
            <a:graphicData uri="http://schemas.openxmlformats.org/presentationml/2006/ole">
              <mc:AlternateContent xmlns:mc="http://schemas.openxmlformats.org/markup-compatibility/2006">
                <mc:Choice xmlns:v="urn:schemas-microsoft-com:vml" Requires="v">
                  <p:oleObj spid="_x0000_s49081" name="方程式" r:id="rId13" imgW="126720" imgH="164880" progId="Equation.3">
                    <p:embed/>
                  </p:oleObj>
                </mc:Choice>
                <mc:Fallback>
                  <p:oleObj name="方程式" r:id="rId13" imgW="126720" imgH="164880" progId="Equation.3">
                    <p:embed/>
                    <p:pic>
                      <p:nvPicPr>
                        <p:cNvPr id="82" name="Object 12"/>
                        <p:cNvPicPr>
                          <a:picLocks noChangeAspect="1" noChangeArrowheads="1"/>
                        </p:cNvPicPr>
                        <p:nvPr/>
                      </p:nvPicPr>
                      <p:blipFill>
                        <a:blip r:embed="rId14"/>
                        <a:srcRect/>
                        <a:stretch>
                          <a:fillRect/>
                        </a:stretch>
                      </p:blipFill>
                      <p:spPr bwMode="auto">
                        <a:xfrm>
                          <a:off x="1570038" y="3671054"/>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3" name="群組 82"/>
          <p:cNvGrpSpPr/>
          <p:nvPr/>
        </p:nvGrpSpPr>
        <p:grpSpPr>
          <a:xfrm>
            <a:off x="1020267" y="4963884"/>
            <a:ext cx="574158" cy="574158"/>
            <a:chOff x="1412279" y="3550198"/>
            <a:chExt cx="574158" cy="574158"/>
          </a:xfrm>
        </p:grpSpPr>
        <p:sp>
          <p:nvSpPr>
            <p:cNvPr id="84" name="橢圓 83"/>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5" name="Object 12"/>
            <p:cNvGraphicFramePr>
              <a:graphicFrameLocks noChangeAspect="1"/>
            </p:cNvGraphicFramePr>
            <p:nvPr>
              <p:extLst/>
            </p:nvPr>
          </p:nvGraphicFramePr>
          <p:xfrm>
            <a:off x="1583020" y="3657653"/>
            <a:ext cx="244475" cy="379412"/>
          </p:xfrm>
          <a:graphic>
            <a:graphicData uri="http://schemas.openxmlformats.org/presentationml/2006/ole">
              <mc:AlternateContent xmlns:mc="http://schemas.openxmlformats.org/markup-compatibility/2006">
                <mc:Choice xmlns:v="urn:schemas-microsoft-com:vml" Requires="v">
                  <p:oleObj spid="_x0000_s49082" name="方程式" r:id="rId15" imgW="114120" imgH="177480" progId="Equation.3">
                    <p:embed/>
                  </p:oleObj>
                </mc:Choice>
                <mc:Fallback>
                  <p:oleObj name="方程式" r:id="rId15" imgW="114120" imgH="177480" progId="Equation.3">
                    <p:embed/>
                    <p:pic>
                      <p:nvPicPr>
                        <p:cNvPr id="85" name="Object 12"/>
                        <p:cNvPicPr>
                          <a:picLocks noChangeAspect="1" noChangeArrowheads="1"/>
                        </p:cNvPicPr>
                        <p:nvPr/>
                      </p:nvPicPr>
                      <p:blipFill>
                        <a:blip r:embed="rId16"/>
                        <a:srcRect/>
                        <a:stretch>
                          <a:fillRect/>
                        </a:stretch>
                      </p:blipFill>
                      <p:spPr bwMode="auto">
                        <a:xfrm>
                          <a:off x="1583020" y="3657653"/>
                          <a:ext cx="24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86" name="直線單箭頭接點 85"/>
          <p:cNvCxnSpPr>
            <a:cxnSpLocks/>
            <a:stCxn id="71" idx="6"/>
            <a:endCxn id="68" idx="2"/>
          </p:cNvCxnSpPr>
          <p:nvPr/>
        </p:nvCxnSpPr>
        <p:spPr>
          <a:xfrm flipV="1">
            <a:off x="1599470" y="2834342"/>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cxnSpLocks/>
            <a:stCxn id="65" idx="6"/>
            <a:endCxn id="68" idx="2"/>
          </p:cNvCxnSpPr>
          <p:nvPr/>
        </p:nvCxnSpPr>
        <p:spPr>
          <a:xfrm>
            <a:off x="1599470" y="2539447"/>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cxnSpLocks/>
            <a:stCxn id="65" idx="6"/>
            <a:endCxn id="74" idx="2"/>
          </p:cNvCxnSpPr>
          <p:nvPr/>
        </p:nvCxnSpPr>
        <p:spPr>
          <a:xfrm>
            <a:off x="1599470" y="2539447"/>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群組 88"/>
          <p:cNvGrpSpPr/>
          <p:nvPr/>
        </p:nvGrpSpPr>
        <p:grpSpPr>
          <a:xfrm>
            <a:off x="3362143" y="3917543"/>
            <a:ext cx="574158" cy="574158"/>
            <a:chOff x="6679952" y="3612643"/>
            <a:chExt cx="574158" cy="574158"/>
          </a:xfrm>
        </p:grpSpPr>
        <p:sp>
          <p:nvSpPr>
            <p:cNvPr id="90" name="橢圓 8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91"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49083" name="方程式" r:id="rId17" imgW="114120" imgH="177480" progId="Equation.3">
                    <p:embed/>
                  </p:oleObj>
                </mc:Choice>
                <mc:Fallback>
                  <p:oleObj name="方程式" r:id="rId17" imgW="114120" imgH="177480" progId="Equation.3">
                    <p:embed/>
                    <p:pic>
                      <p:nvPicPr>
                        <p:cNvPr id="91" name="Object 12"/>
                        <p:cNvPicPr>
                          <a:picLocks noChangeAspect="1" noChangeArrowheads="1"/>
                        </p:cNvPicPr>
                        <p:nvPr/>
                      </p:nvPicPr>
                      <p:blipFill>
                        <a:blip r:embed="rId1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 name="群組 91"/>
          <p:cNvGrpSpPr/>
          <p:nvPr/>
        </p:nvGrpSpPr>
        <p:grpSpPr>
          <a:xfrm>
            <a:off x="3357098" y="4601889"/>
            <a:ext cx="574158" cy="574158"/>
            <a:chOff x="6679952" y="3612643"/>
            <a:chExt cx="574158" cy="574158"/>
          </a:xfrm>
        </p:grpSpPr>
        <p:sp>
          <p:nvSpPr>
            <p:cNvPr id="93" name="橢圓 92"/>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9084" name="方程式" r:id="rId19" imgW="126720" imgH="164880" progId="Equation.3">
                    <p:embed/>
                  </p:oleObj>
                </mc:Choice>
                <mc:Fallback>
                  <p:oleObj name="方程式" r:id="rId19" imgW="126720" imgH="164880" progId="Equation.3">
                    <p:embed/>
                    <p:pic>
                      <p:nvPicPr>
                        <p:cNvPr id="94" name="Object 12"/>
                        <p:cNvPicPr>
                          <a:picLocks noChangeAspect="1" noChangeArrowheads="1"/>
                        </p:cNvPicPr>
                        <p:nvPr/>
                      </p:nvPicPr>
                      <p:blipFill>
                        <a:blip r:embed="rId2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95" name="直線單箭頭接點 94"/>
          <p:cNvCxnSpPr>
            <a:cxnSpLocks/>
            <a:endCxn id="74" idx="2"/>
          </p:cNvCxnSpPr>
          <p:nvPr/>
        </p:nvCxnSpPr>
        <p:spPr>
          <a:xfrm>
            <a:off x="1599470" y="3211889"/>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cxnSpLocks/>
            <a:endCxn id="74" idx="2"/>
          </p:cNvCxnSpPr>
          <p:nvPr/>
        </p:nvCxnSpPr>
        <p:spPr>
          <a:xfrm flipV="1">
            <a:off x="1630709" y="3518688"/>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cxnSpLocks/>
          </p:cNvCxnSpPr>
          <p:nvPr/>
        </p:nvCxnSpPr>
        <p:spPr>
          <a:xfrm flipV="1">
            <a:off x="1569627" y="4226580"/>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cxnSpLocks/>
          </p:cNvCxnSpPr>
          <p:nvPr/>
        </p:nvCxnSpPr>
        <p:spPr>
          <a:xfrm flipV="1">
            <a:off x="1603469" y="4217263"/>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cxnSpLocks/>
          </p:cNvCxnSpPr>
          <p:nvPr/>
        </p:nvCxnSpPr>
        <p:spPr>
          <a:xfrm>
            <a:off x="1574672" y="3931685"/>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cxnSpLocks/>
          </p:cNvCxnSpPr>
          <p:nvPr/>
        </p:nvCxnSpPr>
        <p:spPr>
          <a:xfrm>
            <a:off x="1574672" y="3931685"/>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cxnSpLocks/>
          </p:cNvCxnSpPr>
          <p:nvPr/>
        </p:nvCxnSpPr>
        <p:spPr>
          <a:xfrm>
            <a:off x="1574672" y="4604127"/>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cxnSpLocks/>
          </p:cNvCxnSpPr>
          <p:nvPr/>
        </p:nvCxnSpPr>
        <p:spPr>
          <a:xfrm flipV="1">
            <a:off x="1605911" y="4910926"/>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1498443" y="1765086"/>
            <a:ext cx="1950085" cy="830997"/>
          </a:xfrm>
          <a:prstGeom prst="rect">
            <a:avLst/>
          </a:prstGeom>
          <a:noFill/>
        </p:spPr>
        <p:txBody>
          <a:bodyPr wrap="square" rtlCol="0">
            <a:spAutoFit/>
          </a:bodyPr>
          <a:lstStyle/>
          <a:p>
            <a:pPr algn="ctr"/>
            <a:r>
              <a:rPr lang="en-US" altLang="zh-TW" sz="2400" dirty="0"/>
              <a:t>Convolutional </a:t>
            </a:r>
          </a:p>
          <a:p>
            <a:pPr algn="ctr"/>
            <a:r>
              <a:rPr lang="en-US" altLang="zh-TW" sz="2400" dirty="0"/>
              <a:t>Layer</a:t>
            </a:r>
            <a:endParaRPr lang="zh-TW" altLang="en-US" sz="2400" dirty="0"/>
          </a:p>
        </p:txBody>
      </p:sp>
      <p:sp>
        <p:nvSpPr>
          <p:cNvPr id="104" name="文字方塊 103"/>
          <p:cNvSpPr txBox="1"/>
          <p:nvPr/>
        </p:nvSpPr>
        <p:spPr>
          <a:xfrm>
            <a:off x="3627665" y="1737667"/>
            <a:ext cx="1950085" cy="830997"/>
          </a:xfrm>
          <a:prstGeom prst="rect">
            <a:avLst/>
          </a:prstGeom>
          <a:noFill/>
        </p:spPr>
        <p:txBody>
          <a:bodyPr wrap="square" rtlCol="0">
            <a:spAutoFit/>
          </a:bodyPr>
          <a:lstStyle/>
          <a:p>
            <a:pPr algn="ctr"/>
            <a:r>
              <a:rPr lang="en-US" altLang="zh-TW" sz="2400" dirty="0"/>
              <a:t>Pooling</a:t>
            </a:r>
          </a:p>
          <a:p>
            <a:pPr algn="ctr"/>
            <a:r>
              <a:rPr lang="en-US" altLang="zh-TW" sz="2400" dirty="0"/>
              <a:t>Layer</a:t>
            </a:r>
            <a:endParaRPr lang="zh-TW" altLang="en-US" sz="2400" dirty="0"/>
          </a:p>
        </p:txBody>
      </p:sp>
      <p:grpSp>
        <p:nvGrpSpPr>
          <p:cNvPr id="105" name="群組 104"/>
          <p:cNvGrpSpPr/>
          <p:nvPr/>
        </p:nvGrpSpPr>
        <p:grpSpPr>
          <a:xfrm>
            <a:off x="5307539" y="2926690"/>
            <a:ext cx="574158" cy="574158"/>
            <a:chOff x="6679952" y="3612643"/>
            <a:chExt cx="574158" cy="574158"/>
          </a:xfrm>
        </p:grpSpPr>
        <p:sp>
          <p:nvSpPr>
            <p:cNvPr id="106" name="橢圓 105"/>
            <p:cNvSpPr/>
            <p:nvPr/>
          </p:nvSpPr>
          <p:spPr>
            <a:xfrm>
              <a:off x="6679952" y="361264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aphicFrame>
          <p:nvGraphicFramePr>
            <p:cNvPr id="107"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49085" name="方程式" r:id="rId21" imgW="88560" imgH="164880" progId="Equation.3">
                    <p:embed/>
                  </p:oleObj>
                </mc:Choice>
                <mc:Fallback>
                  <p:oleObj name="方程式" r:id="rId21" imgW="88560" imgH="164880" progId="Equation.3">
                    <p:embed/>
                    <p:pic>
                      <p:nvPicPr>
                        <p:cNvPr id="107"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8" name="群組 107"/>
          <p:cNvGrpSpPr/>
          <p:nvPr/>
        </p:nvGrpSpPr>
        <p:grpSpPr>
          <a:xfrm>
            <a:off x="5307539" y="4109572"/>
            <a:ext cx="574158" cy="574158"/>
            <a:chOff x="6679952" y="3612643"/>
            <a:chExt cx="574158" cy="574158"/>
          </a:xfrm>
        </p:grpSpPr>
        <p:sp>
          <p:nvSpPr>
            <p:cNvPr id="109" name="橢圓 108"/>
            <p:cNvSpPr/>
            <p:nvPr/>
          </p:nvSpPr>
          <p:spPr>
            <a:xfrm>
              <a:off x="6679952" y="361264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aphicFrame>
          <p:nvGraphicFramePr>
            <p:cNvPr id="110"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49086" name="方程式" r:id="rId22" imgW="126720" imgH="164880" progId="Equation.3">
                    <p:embed/>
                  </p:oleObj>
                </mc:Choice>
                <mc:Fallback>
                  <p:oleObj name="方程式" r:id="rId22" imgW="126720" imgH="164880" progId="Equation.3">
                    <p:embed/>
                    <p:pic>
                      <p:nvPicPr>
                        <p:cNvPr id="110"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11" name="直線單箭頭接點 110"/>
          <p:cNvCxnSpPr>
            <a:cxnSpLocks/>
            <a:endCxn id="109" idx="2"/>
          </p:cNvCxnSpPr>
          <p:nvPr/>
        </p:nvCxnSpPr>
        <p:spPr>
          <a:xfrm>
            <a:off x="3961316" y="3601024"/>
            <a:ext cx="1346223" cy="795627"/>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a:cxnSpLocks/>
            <a:endCxn id="109" idx="2"/>
          </p:cNvCxnSpPr>
          <p:nvPr/>
        </p:nvCxnSpPr>
        <p:spPr>
          <a:xfrm flipV="1">
            <a:off x="3963741" y="4396651"/>
            <a:ext cx="1343798" cy="53315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cxnSpLocks/>
            <a:stCxn id="68" idx="6"/>
            <a:endCxn id="106" idx="2"/>
          </p:cNvCxnSpPr>
          <p:nvPr/>
        </p:nvCxnSpPr>
        <p:spPr>
          <a:xfrm>
            <a:off x="3945062" y="2834342"/>
            <a:ext cx="1362477" cy="379427"/>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a:cxnSpLocks/>
            <a:stCxn id="90" idx="6"/>
            <a:endCxn id="106" idx="2"/>
          </p:cNvCxnSpPr>
          <p:nvPr/>
        </p:nvCxnSpPr>
        <p:spPr>
          <a:xfrm flipV="1">
            <a:off x="3936301" y="3213769"/>
            <a:ext cx="1371238" cy="990853"/>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6145549" y="3555610"/>
            <a:ext cx="2100899" cy="523220"/>
          </a:xfrm>
          <a:prstGeom prst="rect">
            <a:avLst/>
          </a:prstGeom>
          <a:noFill/>
        </p:spPr>
        <p:txBody>
          <a:bodyPr wrap="square" rtlCol="0">
            <a:spAutoFit/>
          </a:bodyPr>
          <a:lstStyle/>
          <a:p>
            <a:r>
              <a:rPr lang="en-US" altLang="zh-TW" sz="2800" dirty="0">
                <a:solidFill>
                  <a:srgbClr val="0000FF"/>
                </a:solidFill>
              </a:rPr>
              <a:t>Subsampling</a:t>
            </a:r>
            <a:endParaRPr lang="zh-TW" altLang="en-US" sz="2800" dirty="0">
              <a:solidFill>
                <a:srgbClr val="0000FF"/>
              </a:solidFill>
            </a:endParaRPr>
          </a:p>
        </p:txBody>
      </p:sp>
    </p:spTree>
    <p:extLst>
      <p:ext uri="{BB962C8B-B14F-4D97-AF65-F5344CB8AC3E}">
        <p14:creationId xmlns:p14="http://schemas.microsoft.com/office/powerpoint/2010/main" val="36110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2" grpId="0"/>
      <p:bldP spid="63" grpId="0"/>
      <p:bldP spid="103" grpId="0"/>
      <p:bldP spid="104" grpId="0"/>
      <p:bldP spid="1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Pooling Layer</a:t>
            </a:r>
            <a:endParaRPr lang="zh-TW" altLang="en-US" dirty="0"/>
          </a:p>
        </p:txBody>
      </p:sp>
      <p:sp>
        <p:nvSpPr>
          <p:cNvPr id="51" name="文字方塊 50"/>
          <p:cNvSpPr txBox="1"/>
          <p:nvPr/>
        </p:nvSpPr>
        <p:spPr>
          <a:xfrm>
            <a:off x="4560945" y="565234"/>
            <a:ext cx="3533101" cy="830997"/>
          </a:xfrm>
          <a:prstGeom prst="rect">
            <a:avLst/>
          </a:prstGeom>
          <a:noFill/>
        </p:spPr>
        <p:txBody>
          <a:bodyPr wrap="square" rtlCol="0">
            <a:spAutoFit/>
          </a:bodyPr>
          <a:lstStyle/>
          <a:p>
            <a:r>
              <a:rPr lang="en-US" altLang="zh-TW" sz="2400" dirty="0"/>
              <a:t>Which outputs should be grouped together?</a:t>
            </a:r>
            <a:endParaRPr lang="zh-TW" altLang="en-US" sz="2400" dirty="0"/>
          </a:p>
        </p:txBody>
      </p:sp>
      <p:sp>
        <p:nvSpPr>
          <p:cNvPr id="62" name="文字方塊 61"/>
          <p:cNvSpPr txBox="1"/>
          <p:nvPr/>
        </p:nvSpPr>
        <p:spPr>
          <a:xfrm>
            <a:off x="3758502" y="5574902"/>
            <a:ext cx="4551609" cy="830997"/>
          </a:xfrm>
          <a:prstGeom prst="rect">
            <a:avLst/>
          </a:prstGeom>
          <a:noFill/>
        </p:spPr>
        <p:txBody>
          <a:bodyPr wrap="square" rtlCol="0">
            <a:spAutoFit/>
          </a:bodyPr>
          <a:lstStyle/>
          <a:p>
            <a:r>
              <a:rPr lang="en-US" altLang="zh-TW" sz="2400" dirty="0"/>
              <a:t>Group the neurons with the same receptive field</a:t>
            </a:r>
            <a:endParaRPr lang="zh-TW" altLang="en-US" sz="2400" dirty="0"/>
          </a:p>
        </p:txBody>
      </p:sp>
      <p:sp>
        <p:nvSpPr>
          <p:cNvPr id="63" name="文字方塊 62"/>
          <p:cNvSpPr txBox="1"/>
          <p:nvPr/>
        </p:nvSpPr>
        <p:spPr>
          <a:xfrm rot="5400000">
            <a:off x="985009" y="5693834"/>
            <a:ext cx="870648"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025312" y="2252368"/>
            <a:ext cx="574158" cy="574158"/>
            <a:chOff x="6665438" y="1555455"/>
            <a:chExt cx="574158" cy="574158"/>
          </a:xfrm>
        </p:grpSpPr>
        <p:sp>
          <p:nvSpPr>
            <p:cNvPr id="65" name="橢圓 64"/>
            <p:cNvSpPr/>
            <p:nvPr/>
          </p:nvSpPr>
          <p:spPr>
            <a:xfrm>
              <a:off x="6665438" y="15554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66" name="Object 12"/>
            <p:cNvGraphicFramePr>
              <a:graphicFrameLocks noChangeAspect="1"/>
            </p:cNvGraphicFramePr>
            <p:nvPr>
              <p:extLst/>
            </p:nvPr>
          </p:nvGraphicFramePr>
          <p:xfrm>
            <a:off x="6869959" y="1654741"/>
            <a:ext cx="190500" cy="352425"/>
          </p:xfrm>
          <a:graphic>
            <a:graphicData uri="http://schemas.openxmlformats.org/presentationml/2006/ole">
              <mc:AlternateContent xmlns:mc="http://schemas.openxmlformats.org/markup-compatibility/2006">
                <mc:Choice xmlns:v="urn:schemas-microsoft-com:vml" Requires="v">
                  <p:oleObj spid="_x0000_s50100" name="方程式" r:id="rId3" imgW="88560" imgH="164880" progId="Equation.3">
                    <p:embed/>
                  </p:oleObj>
                </mc:Choice>
                <mc:Fallback>
                  <p:oleObj name="方程式" r:id="rId3" imgW="88560" imgH="164880" progId="Equation.3">
                    <p:embed/>
                    <p:pic>
                      <p:nvPicPr>
                        <p:cNvPr id="66" name="Object 12"/>
                        <p:cNvPicPr>
                          <a:picLocks noChangeAspect="1" noChangeArrowheads="1"/>
                        </p:cNvPicPr>
                        <p:nvPr/>
                      </p:nvPicPr>
                      <p:blipFill>
                        <a:blip r:embed="rId4"/>
                        <a:srcRect/>
                        <a:stretch>
                          <a:fillRect/>
                        </a:stretch>
                      </p:blipFill>
                      <p:spPr bwMode="auto">
                        <a:xfrm>
                          <a:off x="6869959" y="1654741"/>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 name="群組 66"/>
          <p:cNvGrpSpPr/>
          <p:nvPr/>
        </p:nvGrpSpPr>
        <p:grpSpPr>
          <a:xfrm>
            <a:off x="3370904" y="2547263"/>
            <a:ext cx="574158" cy="574158"/>
            <a:chOff x="6679952" y="3612643"/>
            <a:chExt cx="574158" cy="574158"/>
          </a:xfrm>
        </p:grpSpPr>
        <p:sp>
          <p:nvSpPr>
            <p:cNvPr id="68" name="橢圓 67"/>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69"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50101" name="方程式" r:id="rId5" imgW="88560" imgH="164880" progId="Equation.3">
                    <p:embed/>
                  </p:oleObj>
                </mc:Choice>
                <mc:Fallback>
                  <p:oleObj name="方程式" r:id="rId5" imgW="88560" imgH="164880" progId="Equation.3">
                    <p:embed/>
                    <p:pic>
                      <p:nvPicPr>
                        <p:cNvPr id="69"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0" name="群組 69"/>
          <p:cNvGrpSpPr/>
          <p:nvPr/>
        </p:nvGrpSpPr>
        <p:grpSpPr>
          <a:xfrm>
            <a:off x="1025312" y="2926690"/>
            <a:ext cx="574158" cy="574158"/>
            <a:chOff x="1412279" y="3550198"/>
            <a:chExt cx="574158" cy="574158"/>
          </a:xfrm>
        </p:grpSpPr>
        <p:sp>
          <p:nvSpPr>
            <p:cNvPr id="71" name="橢圓 7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72" name="Object 12"/>
            <p:cNvGraphicFramePr>
              <a:graphicFrameLocks noChangeAspect="1"/>
            </p:cNvGraphicFramePr>
            <p:nvPr>
              <p:extLst/>
            </p:nvPr>
          </p:nvGraphicFramePr>
          <p:xfrm>
            <a:off x="1570571" y="3671217"/>
            <a:ext cx="271462" cy="352425"/>
          </p:xfrm>
          <a:graphic>
            <a:graphicData uri="http://schemas.openxmlformats.org/presentationml/2006/ole">
              <mc:AlternateContent xmlns:mc="http://schemas.openxmlformats.org/markup-compatibility/2006">
                <mc:Choice xmlns:v="urn:schemas-microsoft-com:vml" Requires="v">
                  <p:oleObj spid="_x0000_s50102" name="方程式" r:id="rId7" imgW="126720" imgH="164880" progId="Equation.3">
                    <p:embed/>
                  </p:oleObj>
                </mc:Choice>
                <mc:Fallback>
                  <p:oleObj name="方程式" r:id="rId7" imgW="126720" imgH="164880" progId="Equation.3">
                    <p:embed/>
                    <p:pic>
                      <p:nvPicPr>
                        <p:cNvPr id="72" name="Object 12"/>
                        <p:cNvPicPr>
                          <a:picLocks noChangeAspect="1" noChangeArrowheads="1"/>
                        </p:cNvPicPr>
                        <p:nvPr/>
                      </p:nvPicPr>
                      <p:blipFill>
                        <a:blip r:embed="rId8"/>
                        <a:srcRect/>
                        <a:stretch>
                          <a:fillRect/>
                        </a:stretch>
                      </p:blipFill>
                      <p:spPr bwMode="auto">
                        <a:xfrm>
                          <a:off x="1570571" y="3671217"/>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3" name="群組 72"/>
          <p:cNvGrpSpPr/>
          <p:nvPr/>
        </p:nvGrpSpPr>
        <p:grpSpPr>
          <a:xfrm>
            <a:off x="3365859" y="3231609"/>
            <a:ext cx="574158" cy="574158"/>
            <a:chOff x="6679952" y="3612643"/>
            <a:chExt cx="574158" cy="574158"/>
          </a:xfrm>
        </p:grpSpPr>
        <p:sp>
          <p:nvSpPr>
            <p:cNvPr id="74" name="橢圓 73"/>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75"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50103" name="方程式" r:id="rId9" imgW="126720" imgH="164880" progId="Equation.3">
                    <p:embed/>
                  </p:oleObj>
                </mc:Choice>
                <mc:Fallback>
                  <p:oleObj name="方程式" r:id="rId9" imgW="126720" imgH="164880" progId="Equation.3">
                    <p:embed/>
                    <p:pic>
                      <p:nvPicPr>
                        <p:cNvPr id="75"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76" name="直線單箭頭接點 75"/>
          <p:cNvCxnSpPr>
            <a:cxnSpLocks/>
            <a:stCxn id="78" idx="6"/>
            <a:endCxn id="68" idx="2"/>
          </p:cNvCxnSpPr>
          <p:nvPr/>
        </p:nvCxnSpPr>
        <p:spPr>
          <a:xfrm flipV="1">
            <a:off x="1594425" y="2834342"/>
            <a:ext cx="1776479" cy="10398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77" name="群組 76"/>
          <p:cNvGrpSpPr/>
          <p:nvPr/>
        </p:nvGrpSpPr>
        <p:grpSpPr>
          <a:xfrm>
            <a:off x="1020267" y="3587147"/>
            <a:ext cx="574158" cy="574158"/>
            <a:chOff x="1412279" y="3550198"/>
            <a:chExt cx="574158" cy="574158"/>
          </a:xfrm>
        </p:grpSpPr>
        <p:sp>
          <p:nvSpPr>
            <p:cNvPr id="78" name="橢圓 77"/>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79" name="Object 12"/>
            <p:cNvGraphicFramePr>
              <a:graphicFrameLocks noChangeAspect="1"/>
            </p:cNvGraphicFramePr>
            <p:nvPr>
              <p:extLst/>
            </p:nvPr>
          </p:nvGraphicFramePr>
          <p:xfrm>
            <a:off x="1583020" y="3658027"/>
            <a:ext cx="244475" cy="379413"/>
          </p:xfrm>
          <a:graphic>
            <a:graphicData uri="http://schemas.openxmlformats.org/presentationml/2006/ole">
              <mc:AlternateContent xmlns:mc="http://schemas.openxmlformats.org/markup-compatibility/2006">
                <mc:Choice xmlns:v="urn:schemas-microsoft-com:vml" Requires="v">
                  <p:oleObj spid="_x0000_s50104" name="方程式" r:id="rId11" imgW="114120" imgH="177480" progId="Equation.3">
                    <p:embed/>
                  </p:oleObj>
                </mc:Choice>
                <mc:Fallback>
                  <p:oleObj name="方程式" r:id="rId11" imgW="114120" imgH="177480" progId="Equation.3">
                    <p:embed/>
                    <p:pic>
                      <p:nvPicPr>
                        <p:cNvPr id="79" name="Object 12"/>
                        <p:cNvPicPr>
                          <a:picLocks noChangeAspect="1" noChangeArrowheads="1"/>
                        </p:cNvPicPr>
                        <p:nvPr/>
                      </p:nvPicPr>
                      <p:blipFill>
                        <a:blip r:embed="rId12"/>
                        <a:srcRect/>
                        <a:stretch>
                          <a:fillRect/>
                        </a:stretch>
                      </p:blipFill>
                      <p:spPr bwMode="auto">
                        <a:xfrm>
                          <a:off x="1583020" y="3658027"/>
                          <a:ext cx="24447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0" name="群組 79"/>
          <p:cNvGrpSpPr/>
          <p:nvPr/>
        </p:nvGrpSpPr>
        <p:grpSpPr>
          <a:xfrm>
            <a:off x="1025312" y="4275795"/>
            <a:ext cx="574158" cy="574158"/>
            <a:chOff x="1412279" y="3550198"/>
            <a:chExt cx="574158" cy="574158"/>
          </a:xfrm>
        </p:grpSpPr>
        <p:sp>
          <p:nvSpPr>
            <p:cNvPr id="81" name="橢圓 80"/>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1570038" y="3671054"/>
            <a:ext cx="271462" cy="352425"/>
          </p:xfrm>
          <a:graphic>
            <a:graphicData uri="http://schemas.openxmlformats.org/presentationml/2006/ole">
              <mc:AlternateContent xmlns:mc="http://schemas.openxmlformats.org/markup-compatibility/2006">
                <mc:Choice xmlns:v="urn:schemas-microsoft-com:vml" Requires="v">
                  <p:oleObj spid="_x0000_s50105" name="方程式" r:id="rId13" imgW="126720" imgH="164880" progId="Equation.3">
                    <p:embed/>
                  </p:oleObj>
                </mc:Choice>
                <mc:Fallback>
                  <p:oleObj name="方程式" r:id="rId13" imgW="126720" imgH="164880" progId="Equation.3">
                    <p:embed/>
                    <p:pic>
                      <p:nvPicPr>
                        <p:cNvPr id="82" name="Object 12"/>
                        <p:cNvPicPr>
                          <a:picLocks noChangeAspect="1" noChangeArrowheads="1"/>
                        </p:cNvPicPr>
                        <p:nvPr/>
                      </p:nvPicPr>
                      <p:blipFill>
                        <a:blip r:embed="rId14"/>
                        <a:srcRect/>
                        <a:stretch>
                          <a:fillRect/>
                        </a:stretch>
                      </p:blipFill>
                      <p:spPr bwMode="auto">
                        <a:xfrm>
                          <a:off x="1570038" y="3671054"/>
                          <a:ext cx="2714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3" name="群組 82"/>
          <p:cNvGrpSpPr/>
          <p:nvPr/>
        </p:nvGrpSpPr>
        <p:grpSpPr>
          <a:xfrm>
            <a:off x="1020267" y="4963884"/>
            <a:ext cx="574158" cy="574158"/>
            <a:chOff x="1412279" y="3550198"/>
            <a:chExt cx="574158" cy="574158"/>
          </a:xfrm>
        </p:grpSpPr>
        <p:sp>
          <p:nvSpPr>
            <p:cNvPr id="84" name="橢圓 83"/>
            <p:cNvSpPr/>
            <p:nvPr/>
          </p:nvSpPr>
          <p:spPr>
            <a:xfrm>
              <a:off x="1412279" y="35501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85" name="Object 12"/>
            <p:cNvGraphicFramePr>
              <a:graphicFrameLocks noChangeAspect="1"/>
            </p:cNvGraphicFramePr>
            <p:nvPr>
              <p:extLst/>
            </p:nvPr>
          </p:nvGraphicFramePr>
          <p:xfrm>
            <a:off x="1583020" y="3657653"/>
            <a:ext cx="244475" cy="379412"/>
          </p:xfrm>
          <a:graphic>
            <a:graphicData uri="http://schemas.openxmlformats.org/presentationml/2006/ole">
              <mc:AlternateContent xmlns:mc="http://schemas.openxmlformats.org/markup-compatibility/2006">
                <mc:Choice xmlns:v="urn:schemas-microsoft-com:vml" Requires="v">
                  <p:oleObj spid="_x0000_s50106" name="方程式" r:id="rId15" imgW="114120" imgH="177480" progId="Equation.3">
                    <p:embed/>
                  </p:oleObj>
                </mc:Choice>
                <mc:Fallback>
                  <p:oleObj name="方程式" r:id="rId15" imgW="114120" imgH="177480" progId="Equation.3">
                    <p:embed/>
                    <p:pic>
                      <p:nvPicPr>
                        <p:cNvPr id="85" name="Object 12"/>
                        <p:cNvPicPr>
                          <a:picLocks noChangeAspect="1" noChangeArrowheads="1"/>
                        </p:cNvPicPr>
                        <p:nvPr/>
                      </p:nvPicPr>
                      <p:blipFill>
                        <a:blip r:embed="rId16"/>
                        <a:srcRect/>
                        <a:stretch>
                          <a:fillRect/>
                        </a:stretch>
                      </p:blipFill>
                      <p:spPr bwMode="auto">
                        <a:xfrm>
                          <a:off x="1583020" y="3657653"/>
                          <a:ext cx="24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86" name="直線單箭頭接點 85"/>
          <p:cNvCxnSpPr>
            <a:cxnSpLocks/>
            <a:stCxn id="71" idx="6"/>
            <a:endCxn id="68" idx="2"/>
          </p:cNvCxnSpPr>
          <p:nvPr/>
        </p:nvCxnSpPr>
        <p:spPr>
          <a:xfrm flipV="1">
            <a:off x="1599470" y="2834342"/>
            <a:ext cx="1771434" cy="3794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cxnSpLocks/>
            <a:stCxn id="65" idx="6"/>
            <a:endCxn id="68" idx="2"/>
          </p:cNvCxnSpPr>
          <p:nvPr/>
        </p:nvCxnSpPr>
        <p:spPr>
          <a:xfrm>
            <a:off x="1599470" y="2539447"/>
            <a:ext cx="1771434" cy="29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cxnSpLocks/>
            <a:stCxn id="65" idx="6"/>
            <a:endCxn id="74" idx="2"/>
          </p:cNvCxnSpPr>
          <p:nvPr/>
        </p:nvCxnSpPr>
        <p:spPr>
          <a:xfrm>
            <a:off x="1599470" y="2539447"/>
            <a:ext cx="1766389" cy="97924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群組 88"/>
          <p:cNvGrpSpPr/>
          <p:nvPr/>
        </p:nvGrpSpPr>
        <p:grpSpPr>
          <a:xfrm>
            <a:off x="3362143" y="3917543"/>
            <a:ext cx="574158" cy="574158"/>
            <a:chOff x="6679952" y="3612643"/>
            <a:chExt cx="574158" cy="574158"/>
          </a:xfrm>
        </p:grpSpPr>
        <p:sp>
          <p:nvSpPr>
            <p:cNvPr id="90" name="橢圓 89"/>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91" name="Object 12"/>
            <p:cNvGraphicFramePr>
              <a:graphicFrameLocks noChangeAspect="1"/>
            </p:cNvGraphicFramePr>
            <p:nvPr>
              <p:extLst/>
            </p:nvPr>
          </p:nvGraphicFramePr>
          <p:xfrm>
            <a:off x="6850380" y="3723451"/>
            <a:ext cx="246062" cy="377825"/>
          </p:xfrm>
          <a:graphic>
            <a:graphicData uri="http://schemas.openxmlformats.org/presentationml/2006/ole">
              <mc:AlternateContent xmlns:mc="http://schemas.openxmlformats.org/markup-compatibility/2006">
                <mc:Choice xmlns:v="urn:schemas-microsoft-com:vml" Requires="v">
                  <p:oleObj spid="_x0000_s50107" name="方程式" r:id="rId17" imgW="114120" imgH="177480" progId="Equation.3">
                    <p:embed/>
                  </p:oleObj>
                </mc:Choice>
                <mc:Fallback>
                  <p:oleObj name="方程式" r:id="rId17" imgW="114120" imgH="177480" progId="Equation.3">
                    <p:embed/>
                    <p:pic>
                      <p:nvPicPr>
                        <p:cNvPr id="91" name="Object 12"/>
                        <p:cNvPicPr>
                          <a:picLocks noChangeAspect="1" noChangeArrowheads="1"/>
                        </p:cNvPicPr>
                        <p:nvPr/>
                      </p:nvPicPr>
                      <p:blipFill>
                        <a:blip r:embed="rId18"/>
                        <a:srcRect/>
                        <a:stretch>
                          <a:fillRect/>
                        </a:stretch>
                      </p:blipFill>
                      <p:spPr bwMode="auto">
                        <a:xfrm>
                          <a:off x="6850380" y="3723451"/>
                          <a:ext cx="246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 name="群組 91"/>
          <p:cNvGrpSpPr/>
          <p:nvPr/>
        </p:nvGrpSpPr>
        <p:grpSpPr>
          <a:xfrm>
            <a:off x="3357098" y="4601889"/>
            <a:ext cx="574158" cy="574158"/>
            <a:chOff x="6679952" y="3612643"/>
            <a:chExt cx="574158" cy="574158"/>
          </a:xfrm>
        </p:grpSpPr>
        <p:sp>
          <p:nvSpPr>
            <p:cNvPr id="93" name="橢圓 92"/>
            <p:cNvSpPr/>
            <p:nvPr/>
          </p:nvSpPr>
          <p:spPr>
            <a:xfrm>
              <a:off x="6679952" y="3612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50108" name="方程式" r:id="rId19" imgW="126720" imgH="164880" progId="Equation.3">
                    <p:embed/>
                  </p:oleObj>
                </mc:Choice>
                <mc:Fallback>
                  <p:oleObj name="方程式" r:id="rId19" imgW="126720" imgH="164880" progId="Equation.3">
                    <p:embed/>
                    <p:pic>
                      <p:nvPicPr>
                        <p:cNvPr id="94" name="Object 12"/>
                        <p:cNvPicPr>
                          <a:picLocks noChangeAspect="1" noChangeArrowheads="1"/>
                        </p:cNvPicPr>
                        <p:nvPr/>
                      </p:nvPicPr>
                      <p:blipFill>
                        <a:blip r:embed="rId2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95" name="直線單箭頭接點 94"/>
          <p:cNvCxnSpPr>
            <a:cxnSpLocks/>
            <a:endCxn id="74" idx="2"/>
          </p:cNvCxnSpPr>
          <p:nvPr/>
        </p:nvCxnSpPr>
        <p:spPr>
          <a:xfrm>
            <a:off x="1599470" y="3211889"/>
            <a:ext cx="1766389" cy="306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cxnSpLocks/>
            <a:endCxn id="74" idx="2"/>
          </p:cNvCxnSpPr>
          <p:nvPr/>
        </p:nvCxnSpPr>
        <p:spPr>
          <a:xfrm flipV="1">
            <a:off x="1630709" y="3518688"/>
            <a:ext cx="1735150" cy="3545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cxnSpLocks/>
            <a:stCxn id="78" idx="6"/>
          </p:cNvCxnSpPr>
          <p:nvPr/>
        </p:nvCxnSpPr>
        <p:spPr>
          <a:xfrm>
            <a:off x="1594425" y="3874226"/>
            <a:ext cx="1751681" cy="3523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cxnSpLocks/>
            <a:stCxn id="71" idx="6"/>
          </p:cNvCxnSpPr>
          <p:nvPr/>
        </p:nvCxnSpPr>
        <p:spPr>
          <a:xfrm>
            <a:off x="1599470" y="3213769"/>
            <a:ext cx="1775433" cy="100349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cxnSpLocks/>
          </p:cNvCxnSpPr>
          <p:nvPr/>
        </p:nvCxnSpPr>
        <p:spPr>
          <a:xfrm>
            <a:off x="1569627" y="2514626"/>
            <a:ext cx="1776479" cy="171195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cxnSpLocks/>
          </p:cNvCxnSpPr>
          <p:nvPr/>
        </p:nvCxnSpPr>
        <p:spPr>
          <a:xfrm>
            <a:off x="1612292" y="2578729"/>
            <a:ext cx="1728769" cy="2332197"/>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cxnSpLocks/>
            <a:stCxn id="71" idx="6"/>
          </p:cNvCxnSpPr>
          <p:nvPr/>
        </p:nvCxnSpPr>
        <p:spPr>
          <a:xfrm>
            <a:off x="1599470" y="3213769"/>
            <a:ext cx="1741591" cy="1697157"/>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cxnSpLocks/>
            <a:stCxn id="78" idx="6"/>
          </p:cNvCxnSpPr>
          <p:nvPr/>
        </p:nvCxnSpPr>
        <p:spPr>
          <a:xfrm>
            <a:off x="1594425" y="3874226"/>
            <a:ext cx="1746636" cy="103670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1498443" y="1765086"/>
            <a:ext cx="1950085" cy="830997"/>
          </a:xfrm>
          <a:prstGeom prst="rect">
            <a:avLst/>
          </a:prstGeom>
          <a:noFill/>
        </p:spPr>
        <p:txBody>
          <a:bodyPr wrap="square" rtlCol="0">
            <a:spAutoFit/>
          </a:bodyPr>
          <a:lstStyle/>
          <a:p>
            <a:pPr algn="ctr"/>
            <a:r>
              <a:rPr lang="en-US" altLang="zh-TW" sz="2400" dirty="0"/>
              <a:t>Convolutional </a:t>
            </a:r>
          </a:p>
          <a:p>
            <a:pPr algn="ctr"/>
            <a:r>
              <a:rPr lang="en-US" altLang="zh-TW" sz="2400" dirty="0"/>
              <a:t>Layer</a:t>
            </a:r>
            <a:endParaRPr lang="zh-TW" altLang="en-US" sz="2400" dirty="0"/>
          </a:p>
        </p:txBody>
      </p:sp>
      <p:sp>
        <p:nvSpPr>
          <p:cNvPr id="104" name="文字方塊 103"/>
          <p:cNvSpPr txBox="1"/>
          <p:nvPr/>
        </p:nvSpPr>
        <p:spPr>
          <a:xfrm>
            <a:off x="4044413" y="1766026"/>
            <a:ext cx="1950085" cy="830997"/>
          </a:xfrm>
          <a:prstGeom prst="rect">
            <a:avLst/>
          </a:prstGeom>
          <a:noFill/>
        </p:spPr>
        <p:txBody>
          <a:bodyPr wrap="square" rtlCol="0">
            <a:spAutoFit/>
          </a:bodyPr>
          <a:lstStyle/>
          <a:p>
            <a:pPr algn="ctr"/>
            <a:r>
              <a:rPr lang="en-US" altLang="zh-TW" sz="2400" dirty="0"/>
              <a:t>Pooling</a:t>
            </a:r>
          </a:p>
          <a:p>
            <a:pPr algn="ctr"/>
            <a:r>
              <a:rPr lang="en-US" altLang="zh-TW" sz="2400" dirty="0"/>
              <a:t>Layer</a:t>
            </a:r>
            <a:endParaRPr lang="zh-TW" altLang="en-US" sz="2400" dirty="0"/>
          </a:p>
        </p:txBody>
      </p:sp>
      <p:grpSp>
        <p:nvGrpSpPr>
          <p:cNvPr id="105" name="群組 104"/>
          <p:cNvGrpSpPr/>
          <p:nvPr/>
        </p:nvGrpSpPr>
        <p:grpSpPr>
          <a:xfrm>
            <a:off x="5307539" y="2926690"/>
            <a:ext cx="574158" cy="574158"/>
            <a:chOff x="6679952" y="3612643"/>
            <a:chExt cx="574158" cy="574158"/>
          </a:xfrm>
        </p:grpSpPr>
        <p:sp>
          <p:nvSpPr>
            <p:cNvPr id="106" name="橢圓 105"/>
            <p:cNvSpPr/>
            <p:nvPr/>
          </p:nvSpPr>
          <p:spPr>
            <a:xfrm>
              <a:off x="6679952" y="361264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aphicFrame>
          <p:nvGraphicFramePr>
            <p:cNvPr id="107" name="Object 12"/>
            <p:cNvGraphicFramePr>
              <a:graphicFrameLocks noChangeAspect="1"/>
            </p:cNvGraphicFramePr>
            <p:nvPr>
              <p:extLst/>
            </p:nvPr>
          </p:nvGraphicFramePr>
          <p:xfrm>
            <a:off x="6877050" y="3735388"/>
            <a:ext cx="190500" cy="350837"/>
          </p:xfrm>
          <a:graphic>
            <a:graphicData uri="http://schemas.openxmlformats.org/presentationml/2006/ole">
              <mc:AlternateContent xmlns:mc="http://schemas.openxmlformats.org/markup-compatibility/2006">
                <mc:Choice xmlns:v="urn:schemas-microsoft-com:vml" Requires="v">
                  <p:oleObj spid="_x0000_s50109" name="方程式" r:id="rId21" imgW="88560" imgH="164880" progId="Equation.3">
                    <p:embed/>
                  </p:oleObj>
                </mc:Choice>
                <mc:Fallback>
                  <p:oleObj name="方程式" r:id="rId21" imgW="88560" imgH="164880" progId="Equation.3">
                    <p:embed/>
                    <p:pic>
                      <p:nvPicPr>
                        <p:cNvPr id="107" name="Object 12"/>
                        <p:cNvPicPr>
                          <a:picLocks noChangeAspect="1" noChangeArrowheads="1"/>
                        </p:cNvPicPr>
                        <p:nvPr/>
                      </p:nvPicPr>
                      <p:blipFill>
                        <a:blip r:embed="rId6"/>
                        <a:srcRect/>
                        <a:stretch>
                          <a:fillRect/>
                        </a:stretch>
                      </p:blipFill>
                      <p:spPr bwMode="auto">
                        <a:xfrm>
                          <a:off x="6877050" y="3735388"/>
                          <a:ext cx="1905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8" name="群組 107"/>
          <p:cNvGrpSpPr/>
          <p:nvPr/>
        </p:nvGrpSpPr>
        <p:grpSpPr>
          <a:xfrm>
            <a:off x="5307539" y="4109572"/>
            <a:ext cx="574158" cy="574158"/>
            <a:chOff x="6679952" y="3612643"/>
            <a:chExt cx="574158" cy="574158"/>
          </a:xfrm>
        </p:grpSpPr>
        <p:sp>
          <p:nvSpPr>
            <p:cNvPr id="109" name="橢圓 108"/>
            <p:cNvSpPr/>
            <p:nvPr/>
          </p:nvSpPr>
          <p:spPr>
            <a:xfrm>
              <a:off x="6679952" y="361264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aphicFrame>
          <p:nvGraphicFramePr>
            <p:cNvPr id="110" name="Object 12"/>
            <p:cNvGraphicFramePr>
              <a:graphicFrameLocks noChangeAspect="1"/>
            </p:cNvGraphicFramePr>
            <p:nvPr>
              <p:extLst/>
            </p:nvPr>
          </p:nvGraphicFramePr>
          <p:xfrm>
            <a:off x="6835127" y="3735224"/>
            <a:ext cx="273050" cy="350837"/>
          </p:xfrm>
          <a:graphic>
            <a:graphicData uri="http://schemas.openxmlformats.org/presentationml/2006/ole">
              <mc:AlternateContent xmlns:mc="http://schemas.openxmlformats.org/markup-compatibility/2006">
                <mc:Choice xmlns:v="urn:schemas-microsoft-com:vml" Requires="v">
                  <p:oleObj spid="_x0000_s50110" name="方程式" r:id="rId22" imgW="126720" imgH="164880" progId="Equation.3">
                    <p:embed/>
                  </p:oleObj>
                </mc:Choice>
                <mc:Fallback>
                  <p:oleObj name="方程式" r:id="rId22" imgW="126720" imgH="164880" progId="Equation.3">
                    <p:embed/>
                    <p:pic>
                      <p:nvPicPr>
                        <p:cNvPr id="110" name="Object 12"/>
                        <p:cNvPicPr>
                          <a:picLocks noChangeAspect="1" noChangeArrowheads="1"/>
                        </p:cNvPicPr>
                        <p:nvPr/>
                      </p:nvPicPr>
                      <p:blipFill>
                        <a:blip r:embed="rId10"/>
                        <a:srcRect/>
                        <a:stretch>
                          <a:fillRect/>
                        </a:stretch>
                      </p:blipFill>
                      <p:spPr bwMode="auto">
                        <a:xfrm>
                          <a:off x="6835127" y="3735224"/>
                          <a:ext cx="2730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11" name="直線單箭頭接點 110"/>
          <p:cNvCxnSpPr>
            <a:cxnSpLocks/>
            <a:endCxn id="106" idx="2"/>
          </p:cNvCxnSpPr>
          <p:nvPr/>
        </p:nvCxnSpPr>
        <p:spPr>
          <a:xfrm flipV="1">
            <a:off x="3961316" y="3213769"/>
            <a:ext cx="1346223" cy="387256"/>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a:cxnSpLocks/>
            <a:endCxn id="109" idx="2"/>
          </p:cNvCxnSpPr>
          <p:nvPr/>
        </p:nvCxnSpPr>
        <p:spPr>
          <a:xfrm flipV="1">
            <a:off x="3963741" y="4396651"/>
            <a:ext cx="1343798" cy="53315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cxnSpLocks/>
            <a:stCxn id="68" idx="6"/>
            <a:endCxn id="106" idx="2"/>
          </p:cNvCxnSpPr>
          <p:nvPr/>
        </p:nvCxnSpPr>
        <p:spPr>
          <a:xfrm>
            <a:off x="3945062" y="2834342"/>
            <a:ext cx="1362477" cy="379427"/>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a:cxnSpLocks/>
            <a:stCxn id="90" idx="6"/>
            <a:endCxn id="109" idx="2"/>
          </p:cNvCxnSpPr>
          <p:nvPr/>
        </p:nvCxnSpPr>
        <p:spPr>
          <a:xfrm>
            <a:off x="3936301" y="4204622"/>
            <a:ext cx="1371238" cy="192029"/>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6036872" y="2926771"/>
            <a:ext cx="2864930" cy="523220"/>
          </a:xfrm>
          <a:prstGeom prst="rect">
            <a:avLst/>
          </a:prstGeom>
          <a:noFill/>
        </p:spPr>
        <p:txBody>
          <a:bodyPr wrap="square" rtlCol="0">
            <a:spAutoFit/>
          </a:bodyPr>
          <a:lstStyle/>
          <a:p>
            <a:r>
              <a:rPr lang="en-US" altLang="zh-TW" sz="2800" dirty="0" err="1">
                <a:solidFill>
                  <a:srgbClr val="0000FF"/>
                </a:solidFill>
              </a:rPr>
              <a:t>Maxout</a:t>
            </a:r>
            <a:r>
              <a:rPr lang="en-US" altLang="zh-TW" sz="2800" dirty="0">
                <a:solidFill>
                  <a:srgbClr val="0000FF"/>
                </a:solidFill>
              </a:rPr>
              <a:t> Network</a:t>
            </a:r>
            <a:endParaRPr lang="zh-TW" altLang="en-US" sz="2800" dirty="0">
              <a:solidFill>
                <a:srgbClr val="0000FF"/>
              </a:solidFill>
            </a:endParaRPr>
          </a:p>
        </p:txBody>
      </p:sp>
      <p:sp>
        <p:nvSpPr>
          <p:cNvPr id="115" name="矩形 114"/>
          <p:cNvSpPr/>
          <p:nvPr/>
        </p:nvSpPr>
        <p:spPr>
          <a:xfrm>
            <a:off x="999468" y="2251664"/>
            <a:ext cx="626196" cy="19529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23"/>
          <a:stretch>
            <a:fillRect/>
          </a:stretch>
        </p:blipFill>
        <p:spPr>
          <a:xfrm>
            <a:off x="4029063" y="2541630"/>
            <a:ext cx="540000" cy="5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圖片 11"/>
          <p:cNvPicPr>
            <a:picLocks noChangeAspect="1"/>
          </p:cNvPicPr>
          <p:nvPr/>
        </p:nvPicPr>
        <p:blipFill>
          <a:blip r:embed="rId24"/>
          <a:stretch>
            <a:fillRect/>
          </a:stretch>
        </p:blipFill>
        <p:spPr>
          <a:xfrm>
            <a:off x="4012183" y="3244384"/>
            <a:ext cx="540000" cy="500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圖片 12"/>
          <p:cNvPicPr>
            <a:picLocks noChangeAspect="1"/>
          </p:cNvPicPr>
          <p:nvPr/>
        </p:nvPicPr>
        <p:blipFill>
          <a:blip r:embed="rId25"/>
          <a:stretch>
            <a:fillRect/>
          </a:stretch>
        </p:blipFill>
        <p:spPr>
          <a:xfrm>
            <a:off x="4012183" y="3994085"/>
            <a:ext cx="540000" cy="530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圖片 13"/>
          <p:cNvPicPr>
            <a:picLocks noChangeAspect="1"/>
          </p:cNvPicPr>
          <p:nvPr/>
        </p:nvPicPr>
        <p:blipFill>
          <a:blip r:embed="rId26"/>
          <a:stretch>
            <a:fillRect/>
          </a:stretch>
        </p:blipFill>
        <p:spPr>
          <a:xfrm>
            <a:off x="3997117" y="4687267"/>
            <a:ext cx="540000" cy="494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6" name="文字方塊 115"/>
          <p:cNvSpPr txBox="1"/>
          <p:nvPr/>
        </p:nvSpPr>
        <p:spPr>
          <a:xfrm>
            <a:off x="6036872" y="3604457"/>
            <a:ext cx="2904455" cy="1569660"/>
          </a:xfrm>
          <a:prstGeom prst="rect">
            <a:avLst/>
          </a:prstGeom>
          <a:noFill/>
        </p:spPr>
        <p:txBody>
          <a:bodyPr wrap="square" rtlCol="0">
            <a:spAutoFit/>
          </a:bodyPr>
          <a:lstStyle/>
          <a:p>
            <a:r>
              <a:rPr lang="en-US" altLang="zh-TW" sz="2400" dirty="0"/>
              <a:t>How can you know whether the neurons detect the same pattern?</a:t>
            </a:r>
            <a:endParaRPr lang="zh-TW" altLang="en-US" sz="2400" dirty="0"/>
          </a:p>
        </p:txBody>
      </p:sp>
    </p:spTree>
    <p:extLst>
      <p:ext uri="{BB962C8B-B14F-4D97-AF65-F5344CB8AC3E}">
        <p14:creationId xmlns:p14="http://schemas.microsoft.com/office/powerpoint/2010/main" val="71010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59" grpId="0"/>
      <p:bldP spid="115" grpId="0" animBg="1"/>
      <p:bldP spid="1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56033"/>
            <a:ext cx="7772400" cy="2387600"/>
          </a:xfrm>
        </p:spPr>
        <p:txBody>
          <a:bodyPr>
            <a:normAutofit/>
          </a:bodyPr>
          <a:lstStyle/>
          <a:p>
            <a:r>
              <a:rPr lang="en-US" altLang="zh-TW" dirty="0"/>
              <a:t>Basic Structure:</a:t>
            </a:r>
            <a:br>
              <a:rPr lang="en-US" altLang="zh-TW" dirty="0"/>
            </a:br>
            <a:r>
              <a:rPr lang="en-US" altLang="zh-TW" dirty="0">
                <a:solidFill>
                  <a:srgbClr val="0000FF"/>
                </a:solidFill>
              </a:rPr>
              <a:t>Fully Connected Layer</a:t>
            </a:r>
            <a:endParaRPr lang="zh-TW" altLang="en-US" dirty="0">
              <a:solidFill>
                <a:srgbClr val="0000FF"/>
              </a:solidFill>
            </a:endParaRPr>
          </a:p>
        </p:txBody>
      </p:sp>
    </p:spTree>
    <p:extLst>
      <p:ext uri="{BB962C8B-B14F-4D97-AF65-F5344CB8AC3E}">
        <p14:creationId xmlns:p14="http://schemas.microsoft.com/office/powerpoint/2010/main" val="1433365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18722" y="2105329"/>
            <a:ext cx="6303441" cy="4190697"/>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5" name="圖片 4"/>
          <p:cNvPicPr>
            <a:picLocks noChangeAspect="1"/>
          </p:cNvPicPr>
          <p:nvPr/>
        </p:nvPicPr>
        <p:blipFill>
          <a:blip r:embed="rId3"/>
          <a:stretch>
            <a:fillRect/>
          </a:stretch>
        </p:blipFill>
        <p:spPr>
          <a:xfrm>
            <a:off x="7142700" y="155577"/>
            <a:ext cx="1871580" cy="6492874"/>
          </a:xfrm>
          <a:prstGeom prst="rect">
            <a:avLst/>
          </a:prstGeom>
        </p:spPr>
      </p:pic>
      <p:sp>
        <p:nvSpPr>
          <p:cNvPr id="7" name="矩形 6"/>
          <p:cNvSpPr/>
          <p:nvPr/>
        </p:nvSpPr>
        <p:spPr>
          <a:xfrm>
            <a:off x="190805" y="740352"/>
            <a:ext cx="6855586" cy="923330"/>
          </a:xfrm>
          <a:prstGeom prst="rect">
            <a:avLst/>
          </a:prstGeom>
        </p:spPr>
        <p:txBody>
          <a:bodyPr wrap="square">
            <a:spAutoFit/>
          </a:bodyPr>
          <a:lstStyle/>
          <a:p>
            <a:r>
              <a:rPr lang="en-US" altLang="zh-TW" dirty="0"/>
              <a:t>Tara N. </a:t>
            </a:r>
            <a:r>
              <a:rPr lang="en-US" altLang="zh-TW" dirty="0" err="1"/>
              <a:t>Sainath</a:t>
            </a:r>
            <a:r>
              <a:rPr lang="en-US" altLang="zh-TW" dirty="0"/>
              <a:t>, Ron J. Weiss, Andrew Senior, Kevin W. Wilson, Oriol </a:t>
            </a:r>
            <a:r>
              <a:rPr lang="en-US" altLang="zh-TW" dirty="0" err="1"/>
              <a:t>Vinyals</a:t>
            </a:r>
            <a:r>
              <a:rPr lang="en-US" altLang="zh-TW" dirty="0"/>
              <a:t>, “Learning the Speech Front-end With Raw Waveform CLDNNs,” In </a:t>
            </a:r>
            <a:r>
              <a:rPr lang="en-US" altLang="zh-TW" i="1" dirty="0"/>
              <a:t>INTERPSEECH 2015</a:t>
            </a:r>
            <a:endParaRPr lang="zh-TW" altLang="en-US" dirty="0"/>
          </a:p>
        </p:txBody>
      </p:sp>
      <p:sp>
        <p:nvSpPr>
          <p:cNvPr id="8" name="矩形 7"/>
          <p:cNvSpPr/>
          <p:nvPr/>
        </p:nvSpPr>
        <p:spPr>
          <a:xfrm>
            <a:off x="172814" y="155577"/>
            <a:ext cx="6640285" cy="584775"/>
          </a:xfrm>
          <a:prstGeom prst="rect">
            <a:avLst/>
          </a:prstGeom>
        </p:spPr>
        <p:txBody>
          <a:bodyPr wrap="square">
            <a:spAutoFit/>
          </a:bodyPr>
          <a:lstStyle/>
          <a:p>
            <a:r>
              <a:rPr lang="en-US" altLang="zh-TW" sz="3200" b="1" i="1" u="sng" dirty="0"/>
              <a:t>Combination of Different Basic Layers</a:t>
            </a:r>
            <a:endParaRPr lang="zh-TW" altLang="en-US" sz="3200" b="1" i="1" u="sng" dirty="0"/>
          </a:p>
        </p:txBody>
      </p:sp>
      <p:cxnSp>
        <p:nvCxnSpPr>
          <p:cNvPr id="10" name="直線接點 9"/>
          <p:cNvCxnSpPr>
            <a:cxnSpLocks/>
          </p:cNvCxnSpPr>
          <p:nvPr/>
        </p:nvCxnSpPr>
        <p:spPr>
          <a:xfrm flipV="1">
            <a:off x="6813099" y="5757862"/>
            <a:ext cx="417946" cy="5381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722163" y="2105329"/>
            <a:ext cx="506782" cy="31143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87900" y="5118100"/>
            <a:ext cx="787400" cy="1177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p:cNvPicPr>
            <a:picLocks noChangeAspect="1"/>
          </p:cNvPicPr>
          <p:nvPr/>
        </p:nvPicPr>
        <p:blipFill>
          <a:blip r:embed="rId4"/>
          <a:stretch>
            <a:fillRect/>
          </a:stretch>
        </p:blipFill>
        <p:spPr>
          <a:xfrm rot="5400000">
            <a:off x="4604262" y="5543703"/>
            <a:ext cx="1177927" cy="326724"/>
          </a:xfrm>
          <a:prstGeom prst="rect">
            <a:avLst/>
          </a:prstGeom>
        </p:spPr>
      </p:pic>
      <p:sp>
        <p:nvSpPr>
          <p:cNvPr id="25" name="矩形 24"/>
          <p:cNvSpPr/>
          <p:nvPr/>
        </p:nvSpPr>
        <p:spPr>
          <a:xfrm>
            <a:off x="5042563" y="5092700"/>
            <a:ext cx="326725" cy="11779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p:cNvCxnSpPr>
            <a:stCxn id="25" idx="3"/>
          </p:cNvCxnSpPr>
          <p:nvPr/>
        </p:nvCxnSpPr>
        <p:spPr>
          <a:xfrm flipV="1">
            <a:off x="5369288" y="5003800"/>
            <a:ext cx="2365012" cy="677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31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7142700" y="155577"/>
            <a:ext cx="1871580" cy="6492874"/>
          </a:xfrm>
          <a:prstGeom prst="rect">
            <a:avLst/>
          </a:prstGeom>
        </p:spPr>
      </p:pic>
      <p:sp>
        <p:nvSpPr>
          <p:cNvPr id="7" name="矩形 6"/>
          <p:cNvSpPr/>
          <p:nvPr/>
        </p:nvSpPr>
        <p:spPr>
          <a:xfrm>
            <a:off x="190805" y="740352"/>
            <a:ext cx="6855586" cy="923330"/>
          </a:xfrm>
          <a:prstGeom prst="rect">
            <a:avLst/>
          </a:prstGeom>
        </p:spPr>
        <p:txBody>
          <a:bodyPr wrap="square">
            <a:spAutoFit/>
          </a:bodyPr>
          <a:lstStyle/>
          <a:p>
            <a:r>
              <a:rPr lang="en-US" altLang="zh-TW" dirty="0"/>
              <a:t>Tara N. </a:t>
            </a:r>
            <a:r>
              <a:rPr lang="en-US" altLang="zh-TW" dirty="0" err="1"/>
              <a:t>Sainath</a:t>
            </a:r>
            <a:r>
              <a:rPr lang="en-US" altLang="zh-TW" dirty="0"/>
              <a:t>, Ron J. Weiss, Andrew Senior, Kevin W. Wilson, Oriol </a:t>
            </a:r>
            <a:r>
              <a:rPr lang="en-US" altLang="zh-TW" dirty="0" err="1"/>
              <a:t>Vinyals</a:t>
            </a:r>
            <a:r>
              <a:rPr lang="en-US" altLang="zh-TW" dirty="0"/>
              <a:t>, “Learning the Speech Front-</a:t>
            </a:r>
            <a:r>
              <a:rPr lang="en-US" altLang="zh-TW" dirty="0" err="1"/>
              <a:t>endWith</a:t>
            </a:r>
            <a:r>
              <a:rPr lang="en-US" altLang="zh-TW" dirty="0"/>
              <a:t> Raw Waveform CLDNNs,” In </a:t>
            </a:r>
            <a:r>
              <a:rPr lang="en-US" altLang="zh-TW" i="1" dirty="0"/>
              <a:t>INTERPSEECH 2015</a:t>
            </a:r>
            <a:endParaRPr lang="zh-TW" altLang="en-US" dirty="0"/>
          </a:p>
        </p:txBody>
      </p:sp>
      <p:sp>
        <p:nvSpPr>
          <p:cNvPr id="8" name="矩形 7"/>
          <p:cNvSpPr/>
          <p:nvPr/>
        </p:nvSpPr>
        <p:spPr>
          <a:xfrm>
            <a:off x="172814" y="155577"/>
            <a:ext cx="6640285" cy="584775"/>
          </a:xfrm>
          <a:prstGeom prst="rect">
            <a:avLst/>
          </a:prstGeom>
        </p:spPr>
        <p:txBody>
          <a:bodyPr wrap="square">
            <a:spAutoFit/>
          </a:bodyPr>
          <a:lstStyle/>
          <a:p>
            <a:r>
              <a:rPr lang="en-US" altLang="zh-TW" sz="3200" b="1" i="1" u="sng" dirty="0"/>
              <a:t>Combination of Different Basic Layers</a:t>
            </a:r>
            <a:endParaRPr lang="zh-TW" altLang="en-US" sz="3200" b="1" i="1" u="sng" dirty="0"/>
          </a:p>
        </p:txBody>
      </p:sp>
      <p:pic>
        <p:nvPicPr>
          <p:cNvPr id="3" name="圖片 2"/>
          <p:cNvPicPr>
            <a:picLocks noChangeAspect="1"/>
          </p:cNvPicPr>
          <p:nvPr/>
        </p:nvPicPr>
        <p:blipFill>
          <a:blip r:embed="rId3"/>
          <a:stretch>
            <a:fillRect/>
          </a:stretch>
        </p:blipFill>
        <p:spPr>
          <a:xfrm>
            <a:off x="90532" y="4580433"/>
            <a:ext cx="7056131" cy="2160787"/>
          </a:xfrm>
          <a:prstGeom prst="rect">
            <a:avLst/>
          </a:prstGeom>
        </p:spPr>
      </p:pic>
      <p:sp>
        <p:nvSpPr>
          <p:cNvPr id="11" name="箭號: 向右 10"/>
          <p:cNvSpPr/>
          <p:nvPr/>
        </p:nvSpPr>
        <p:spPr>
          <a:xfrm flipH="1">
            <a:off x="7142700" y="5225833"/>
            <a:ext cx="279400" cy="5207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a:stretch>
            <a:fillRect/>
          </a:stretch>
        </p:blipFill>
        <p:spPr>
          <a:xfrm>
            <a:off x="3834947" y="1667079"/>
            <a:ext cx="324078" cy="2346325"/>
          </a:xfrm>
          <a:prstGeom prst="rect">
            <a:avLst/>
          </a:prstGeom>
        </p:spPr>
      </p:pic>
      <p:sp>
        <p:nvSpPr>
          <p:cNvPr id="23" name="橢圓 22"/>
          <p:cNvSpPr/>
          <p:nvPr/>
        </p:nvSpPr>
        <p:spPr>
          <a:xfrm>
            <a:off x="5277574" y="1663682"/>
            <a:ext cx="360000" cy="36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5277574" y="2121301"/>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a:cxnSpLocks/>
            <a:endCxn id="23" idx="2"/>
          </p:cNvCxnSpPr>
          <p:nvPr/>
        </p:nvCxnSpPr>
        <p:spPr>
          <a:xfrm flipV="1">
            <a:off x="4159025" y="1843682"/>
            <a:ext cx="1118549" cy="6813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endCxn id="23" idx="2"/>
          </p:cNvCxnSpPr>
          <p:nvPr/>
        </p:nvCxnSpPr>
        <p:spPr>
          <a:xfrm flipV="1">
            <a:off x="4159025" y="1843682"/>
            <a:ext cx="1118549" cy="35557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endCxn id="23" idx="2"/>
          </p:cNvCxnSpPr>
          <p:nvPr/>
        </p:nvCxnSpPr>
        <p:spPr>
          <a:xfrm>
            <a:off x="4159025" y="1806458"/>
            <a:ext cx="1118549" cy="372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endCxn id="26" idx="2"/>
          </p:cNvCxnSpPr>
          <p:nvPr/>
        </p:nvCxnSpPr>
        <p:spPr>
          <a:xfrm>
            <a:off x="4161344" y="2200716"/>
            <a:ext cx="1116230" cy="10058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5277574" y="2612546"/>
            <a:ext cx="360000" cy="36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5277574" y="3057009"/>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38" name="直線單箭頭接點 37"/>
          <p:cNvCxnSpPr>
            <a:cxnSpLocks/>
            <a:endCxn id="26" idx="2"/>
          </p:cNvCxnSpPr>
          <p:nvPr/>
        </p:nvCxnSpPr>
        <p:spPr>
          <a:xfrm>
            <a:off x="4159025" y="1851543"/>
            <a:ext cx="1118549" cy="4497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cxnSpLocks/>
            <a:endCxn id="26" idx="2"/>
          </p:cNvCxnSpPr>
          <p:nvPr/>
        </p:nvCxnSpPr>
        <p:spPr>
          <a:xfrm flipV="1">
            <a:off x="4144427" y="2301301"/>
            <a:ext cx="1133147" cy="25553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cxnSpLocks/>
          </p:cNvCxnSpPr>
          <p:nvPr/>
        </p:nvCxnSpPr>
        <p:spPr>
          <a:xfrm flipV="1">
            <a:off x="4177707" y="2814474"/>
            <a:ext cx="1106673" cy="47220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cxnSpLocks/>
          </p:cNvCxnSpPr>
          <p:nvPr/>
        </p:nvCxnSpPr>
        <p:spPr>
          <a:xfrm flipV="1">
            <a:off x="4177707" y="2804916"/>
            <a:ext cx="1111840" cy="1562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cxnSpLocks/>
          </p:cNvCxnSpPr>
          <p:nvPr/>
        </p:nvCxnSpPr>
        <p:spPr>
          <a:xfrm>
            <a:off x="4159025" y="2551195"/>
            <a:ext cx="1118549" cy="241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cxnSpLocks/>
            <a:endCxn id="36" idx="2"/>
          </p:cNvCxnSpPr>
          <p:nvPr/>
        </p:nvCxnSpPr>
        <p:spPr>
          <a:xfrm>
            <a:off x="4144427" y="2549595"/>
            <a:ext cx="1133147" cy="68741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cxnSpLocks/>
            <a:endCxn id="36" idx="2"/>
          </p:cNvCxnSpPr>
          <p:nvPr/>
        </p:nvCxnSpPr>
        <p:spPr>
          <a:xfrm>
            <a:off x="4177707" y="2935830"/>
            <a:ext cx="1099867" cy="30117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cxnSpLocks/>
            <a:endCxn id="36" idx="2"/>
          </p:cNvCxnSpPr>
          <p:nvPr/>
        </p:nvCxnSpPr>
        <p:spPr>
          <a:xfrm flipV="1">
            <a:off x="4177707" y="3237009"/>
            <a:ext cx="1099867" cy="932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796400" y="1609764"/>
            <a:ext cx="403520" cy="2403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單箭頭接點 50"/>
          <p:cNvCxnSpPr>
            <a:cxnSpLocks/>
          </p:cNvCxnSpPr>
          <p:nvPr/>
        </p:nvCxnSpPr>
        <p:spPr>
          <a:xfrm flipH="1" flipV="1">
            <a:off x="4296229" y="3846286"/>
            <a:ext cx="3274083" cy="124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255814" y="1611367"/>
            <a:ext cx="403520" cy="24020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單箭頭接點 52"/>
          <p:cNvCxnSpPr>
            <a:cxnSpLocks/>
          </p:cNvCxnSpPr>
          <p:nvPr/>
        </p:nvCxnSpPr>
        <p:spPr>
          <a:xfrm>
            <a:off x="5733883" y="2691434"/>
            <a:ext cx="2033237" cy="15897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3" grpId="0" animBg="1"/>
      <p:bldP spid="26" grpId="0" animBg="1"/>
      <p:bldP spid="33" grpId="0" animBg="1"/>
      <p:bldP spid="36" grpId="0" animBg="1"/>
      <p:bldP spid="50" grpId="0" animBg="1"/>
      <p:bldP spid="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805" y="740352"/>
            <a:ext cx="6855586" cy="923330"/>
          </a:xfrm>
          <a:prstGeom prst="rect">
            <a:avLst/>
          </a:prstGeom>
        </p:spPr>
        <p:txBody>
          <a:bodyPr wrap="square">
            <a:spAutoFit/>
          </a:bodyPr>
          <a:lstStyle/>
          <a:p>
            <a:r>
              <a:rPr lang="en-US" altLang="zh-TW" dirty="0"/>
              <a:t>Tara N. </a:t>
            </a:r>
            <a:r>
              <a:rPr lang="en-US" altLang="zh-TW" dirty="0" err="1"/>
              <a:t>Sainath</a:t>
            </a:r>
            <a:r>
              <a:rPr lang="en-US" altLang="zh-TW" dirty="0"/>
              <a:t>, Ron J. Weiss, Andrew Senior, Kevin W. Wilson, Oriol </a:t>
            </a:r>
            <a:r>
              <a:rPr lang="en-US" altLang="zh-TW" dirty="0" err="1"/>
              <a:t>Vinyals</a:t>
            </a:r>
            <a:r>
              <a:rPr lang="en-US" altLang="zh-TW" dirty="0"/>
              <a:t>, “Learning the Speech Front-</a:t>
            </a:r>
            <a:r>
              <a:rPr lang="en-US" altLang="zh-TW" dirty="0" err="1"/>
              <a:t>endWith</a:t>
            </a:r>
            <a:r>
              <a:rPr lang="en-US" altLang="zh-TW" dirty="0"/>
              <a:t> Raw Waveform CLDNNs,” In </a:t>
            </a:r>
            <a:r>
              <a:rPr lang="en-US" altLang="zh-TW" i="1" dirty="0"/>
              <a:t>INTERPSEECH 2015</a:t>
            </a:r>
            <a:endParaRPr lang="zh-TW" altLang="en-US" dirty="0"/>
          </a:p>
        </p:txBody>
      </p:sp>
      <p:sp>
        <p:nvSpPr>
          <p:cNvPr id="5" name="矩形 4"/>
          <p:cNvSpPr/>
          <p:nvPr/>
        </p:nvSpPr>
        <p:spPr>
          <a:xfrm>
            <a:off x="172814" y="155577"/>
            <a:ext cx="6640285" cy="584775"/>
          </a:xfrm>
          <a:prstGeom prst="rect">
            <a:avLst/>
          </a:prstGeom>
        </p:spPr>
        <p:txBody>
          <a:bodyPr wrap="square">
            <a:spAutoFit/>
          </a:bodyPr>
          <a:lstStyle/>
          <a:p>
            <a:r>
              <a:rPr lang="en-US" altLang="zh-TW" sz="3200" b="1" i="1" u="sng" dirty="0"/>
              <a:t>Combination of Different Basic Layers</a:t>
            </a:r>
            <a:endParaRPr lang="zh-TW" altLang="en-US" sz="3200" b="1" i="1" u="sng" dirty="0"/>
          </a:p>
        </p:txBody>
      </p:sp>
      <p:pic>
        <p:nvPicPr>
          <p:cNvPr id="6" name="圖片 5"/>
          <p:cNvPicPr>
            <a:picLocks noChangeAspect="1"/>
          </p:cNvPicPr>
          <p:nvPr/>
        </p:nvPicPr>
        <p:blipFill>
          <a:blip r:embed="rId2"/>
          <a:stretch>
            <a:fillRect/>
          </a:stretch>
        </p:blipFill>
        <p:spPr>
          <a:xfrm>
            <a:off x="7142700" y="155577"/>
            <a:ext cx="1871580" cy="6492874"/>
          </a:xfrm>
          <a:prstGeom prst="rect">
            <a:avLst/>
          </a:prstGeom>
        </p:spPr>
      </p:pic>
      <p:pic>
        <p:nvPicPr>
          <p:cNvPr id="7" name="圖片 6"/>
          <p:cNvPicPr>
            <a:picLocks noChangeAspect="1"/>
          </p:cNvPicPr>
          <p:nvPr/>
        </p:nvPicPr>
        <p:blipFill>
          <a:blip r:embed="rId3"/>
          <a:stretch>
            <a:fillRect/>
          </a:stretch>
        </p:blipFill>
        <p:spPr>
          <a:xfrm>
            <a:off x="628695" y="3778556"/>
            <a:ext cx="1533525" cy="2143125"/>
          </a:xfrm>
          <a:prstGeom prst="rect">
            <a:avLst/>
          </a:prstGeom>
        </p:spPr>
      </p:pic>
      <p:pic>
        <p:nvPicPr>
          <p:cNvPr id="26626" name="Picture 2" descr="「waveform png」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73" y="6038851"/>
            <a:ext cx="649605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73100" y="5984932"/>
            <a:ext cx="1793458" cy="6476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967490" y="5982350"/>
            <a:ext cx="1793458" cy="6476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578775" y="5982349"/>
            <a:ext cx="1793458" cy="6476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3"/>
          <a:stretch>
            <a:fillRect/>
          </a:stretch>
        </p:blipFill>
        <p:spPr>
          <a:xfrm>
            <a:off x="2317445" y="3778555"/>
            <a:ext cx="1533525" cy="2143125"/>
          </a:xfrm>
          <a:prstGeom prst="rect">
            <a:avLst/>
          </a:prstGeom>
        </p:spPr>
      </p:pic>
      <p:pic>
        <p:nvPicPr>
          <p:cNvPr id="13" name="圖片 12"/>
          <p:cNvPicPr>
            <a:picLocks noChangeAspect="1"/>
          </p:cNvPicPr>
          <p:nvPr/>
        </p:nvPicPr>
        <p:blipFill>
          <a:blip r:embed="rId3"/>
          <a:stretch>
            <a:fillRect/>
          </a:stretch>
        </p:blipFill>
        <p:spPr>
          <a:xfrm>
            <a:off x="3957179" y="3778555"/>
            <a:ext cx="1533525" cy="2143125"/>
          </a:xfrm>
          <a:prstGeom prst="rect">
            <a:avLst/>
          </a:prstGeom>
        </p:spPr>
      </p:pic>
      <p:pic>
        <p:nvPicPr>
          <p:cNvPr id="15" name="圖片 14"/>
          <p:cNvPicPr>
            <a:picLocks noChangeAspect="1"/>
          </p:cNvPicPr>
          <p:nvPr/>
        </p:nvPicPr>
        <p:blipFill>
          <a:blip r:embed="rId5"/>
          <a:stretch>
            <a:fillRect/>
          </a:stretch>
        </p:blipFill>
        <p:spPr>
          <a:xfrm>
            <a:off x="672090" y="2871099"/>
            <a:ext cx="1295400" cy="904875"/>
          </a:xfrm>
          <a:prstGeom prst="rect">
            <a:avLst/>
          </a:prstGeom>
        </p:spPr>
      </p:pic>
      <p:pic>
        <p:nvPicPr>
          <p:cNvPr id="17" name="圖片 16"/>
          <p:cNvPicPr>
            <a:picLocks noChangeAspect="1"/>
          </p:cNvPicPr>
          <p:nvPr/>
        </p:nvPicPr>
        <p:blipFill>
          <a:blip r:embed="rId5"/>
          <a:stretch>
            <a:fillRect/>
          </a:stretch>
        </p:blipFill>
        <p:spPr>
          <a:xfrm>
            <a:off x="2323198" y="2889889"/>
            <a:ext cx="1295400" cy="904875"/>
          </a:xfrm>
          <a:prstGeom prst="rect">
            <a:avLst/>
          </a:prstGeom>
        </p:spPr>
      </p:pic>
      <p:pic>
        <p:nvPicPr>
          <p:cNvPr id="18" name="圖片 17"/>
          <p:cNvPicPr>
            <a:picLocks noChangeAspect="1"/>
          </p:cNvPicPr>
          <p:nvPr/>
        </p:nvPicPr>
        <p:blipFill>
          <a:blip r:embed="rId5"/>
          <a:stretch>
            <a:fillRect/>
          </a:stretch>
        </p:blipFill>
        <p:spPr>
          <a:xfrm>
            <a:off x="3963820" y="2855277"/>
            <a:ext cx="1295400" cy="904875"/>
          </a:xfrm>
          <a:prstGeom prst="rect">
            <a:avLst/>
          </a:prstGeom>
        </p:spPr>
      </p:pic>
      <p:sp>
        <p:nvSpPr>
          <p:cNvPr id="16" name="文字方塊 15"/>
          <p:cNvSpPr txBox="1"/>
          <p:nvPr/>
        </p:nvSpPr>
        <p:spPr>
          <a:xfrm>
            <a:off x="5232254" y="3199719"/>
            <a:ext cx="1241509" cy="461665"/>
          </a:xfrm>
          <a:prstGeom prst="rect">
            <a:avLst/>
          </a:prstGeom>
          <a:noFill/>
        </p:spPr>
        <p:txBody>
          <a:bodyPr wrap="square" rtlCol="0">
            <a:spAutoFit/>
          </a:bodyPr>
          <a:lstStyle/>
          <a:p>
            <a:r>
              <a:rPr lang="en-US" altLang="zh-TW" sz="2400" dirty="0"/>
              <a:t>3 layers</a:t>
            </a:r>
            <a:endParaRPr lang="zh-TW" altLang="en-US" sz="2400" dirty="0"/>
          </a:p>
        </p:txBody>
      </p:sp>
      <p:pic>
        <p:nvPicPr>
          <p:cNvPr id="19" name="圖片 18"/>
          <p:cNvPicPr>
            <a:picLocks noChangeAspect="1"/>
          </p:cNvPicPr>
          <p:nvPr/>
        </p:nvPicPr>
        <p:blipFill>
          <a:blip r:embed="rId6"/>
          <a:stretch>
            <a:fillRect/>
          </a:stretch>
        </p:blipFill>
        <p:spPr>
          <a:xfrm rot="5400000">
            <a:off x="3662449" y="3322448"/>
            <a:ext cx="238125" cy="333375"/>
          </a:xfrm>
          <a:prstGeom prst="rect">
            <a:avLst/>
          </a:prstGeom>
        </p:spPr>
      </p:pic>
      <p:pic>
        <p:nvPicPr>
          <p:cNvPr id="21" name="圖片 20"/>
          <p:cNvPicPr>
            <a:picLocks noChangeAspect="1"/>
          </p:cNvPicPr>
          <p:nvPr/>
        </p:nvPicPr>
        <p:blipFill>
          <a:blip r:embed="rId6"/>
          <a:stretch>
            <a:fillRect/>
          </a:stretch>
        </p:blipFill>
        <p:spPr>
          <a:xfrm rot="5400000">
            <a:off x="2043157" y="3288564"/>
            <a:ext cx="238125" cy="333375"/>
          </a:xfrm>
          <a:prstGeom prst="rect">
            <a:avLst/>
          </a:prstGeom>
        </p:spPr>
      </p:pic>
      <p:pic>
        <p:nvPicPr>
          <p:cNvPr id="20" name="圖片 19"/>
          <p:cNvPicPr>
            <a:picLocks noChangeAspect="1"/>
          </p:cNvPicPr>
          <p:nvPr/>
        </p:nvPicPr>
        <p:blipFill>
          <a:blip r:embed="rId7"/>
          <a:stretch>
            <a:fillRect/>
          </a:stretch>
        </p:blipFill>
        <p:spPr>
          <a:xfrm>
            <a:off x="584915" y="1643619"/>
            <a:ext cx="1495425" cy="1209675"/>
          </a:xfrm>
          <a:prstGeom prst="rect">
            <a:avLst/>
          </a:prstGeom>
        </p:spPr>
      </p:pic>
      <p:pic>
        <p:nvPicPr>
          <p:cNvPr id="23" name="圖片 22"/>
          <p:cNvPicPr>
            <a:picLocks noChangeAspect="1"/>
          </p:cNvPicPr>
          <p:nvPr/>
        </p:nvPicPr>
        <p:blipFill>
          <a:blip r:embed="rId7"/>
          <a:stretch>
            <a:fillRect/>
          </a:stretch>
        </p:blipFill>
        <p:spPr>
          <a:xfrm>
            <a:off x="2274367" y="1671443"/>
            <a:ext cx="1495425" cy="1209675"/>
          </a:xfrm>
          <a:prstGeom prst="rect">
            <a:avLst/>
          </a:prstGeom>
        </p:spPr>
      </p:pic>
      <p:pic>
        <p:nvPicPr>
          <p:cNvPr id="24" name="圖片 23"/>
          <p:cNvPicPr>
            <a:picLocks noChangeAspect="1"/>
          </p:cNvPicPr>
          <p:nvPr/>
        </p:nvPicPr>
        <p:blipFill>
          <a:blip r:embed="rId7"/>
          <a:stretch>
            <a:fillRect/>
          </a:stretch>
        </p:blipFill>
        <p:spPr>
          <a:xfrm>
            <a:off x="3901854" y="1636400"/>
            <a:ext cx="1495425" cy="1209675"/>
          </a:xfrm>
          <a:prstGeom prst="rect">
            <a:avLst/>
          </a:prstGeom>
        </p:spPr>
      </p:pic>
    </p:spTree>
    <p:extLst>
      <p:ext uri="{BB962C8B-B14F-4D97-AF65-F5344CB8AC3E}">
        <p14:creationId xmlns:p14="http://schemas.microsoft.com/office/powerpoint/2010/main" val="41956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Time</a:t>
            </a:r>
            <a:endParaRPr lang="zh-TW" altLang="en-US" dirty="0"/>
          </a:p>
        </p:txBody>
      </p:sp>
      <p:sp>
        <p:nvSpPr>
          <p:cNvPr id="3" name="內容版面配置區 2"/>
          <p:cNvSpPr>
            <a:spLocks noGrp="1"/>
          </p:cNvSpPr>
          <p:nvPr>
            <p:ph idx="1"/>
          </p:nvPr>
        </p:nvSpPr>
        <p:spPr>
          <a:xfrm>
            <a:off x="628650" y="1825624"/>
            <a:ext cx="7886700" cy="4575175"/>
          </a:xfrm>
        </p:spPr>
        <p:txBody>
          <a:bodyPr>
            <a:normAutofit/>
          </a:bodyPr>
          <a:lstStyle/>
          <a:p>
            <a:r>
              <a:rPr lang="en-US" altLang="zh-TW" sz="2400" dirty="0"/>
              <a:t>3/10: TAs will teach </a:t>
            </a:r>
            <a:r>
              <a:rPr lang="en-US" altLang="zh-TW" sz="2400" dirty="0" err="1"/>
              <a:t>TensorFlow</a:t>
            </a:r>
            <a:endParaRPr lang="en-US" altLang="zh-TW" sz="2400" dirty="0"/>
          </a:p>
          <a:p>
            <a:pPr lvl="1"/>
            <a:r>
              <a:rPr lang="en-US" altLang="zh-TW" dirty="0" err="1"/>
              <a:t>TensorFlow</a:t>
            </a:r>
            <a:r>
              <a:rPr lang="en-US" altLang="zh-TW" dirty="0"/>
              <a:t> for regression</a:t>
            </a:r>
          </a:p>
          <a:p>
            <a:pPr lvl="1"/>
            <a:r>
              <a:rPr lang="en-US" altLang="zh-TW" dirty="0" err="1"/>
              <a:t>TensorFlow</a:t>
            </a:r>
            <a:r>
              <a:rPr lang="en-US" altLang="zh-TW" dirty="0"/>
              <a:t> for word vector</a:t>
            </a:r>
          </a:p>
          <a:p>
            <a:pPr lvl="2"/>
            <a:r>
              <a:rPr lang="en-US" altLang="zh-TW" sz="2400" dirty="0"/>
              <a:t>word vector: </a:t>
            </a:r>
            <a:r>
              <a:rPr lang="en-US" altLang="zh-TW" sz="2400" dirty="0">
                <a:hlinkClick r:id="rId2"/>
              </a:rPr>
              <a:t>https://www.youtube.com/watch?v=X7PH3NuYW0Q</a:t>
            </a:r>
            <a:endParaRPr lang="en-US" altLang="zh-TW" sz="2400" dirty="0"/>
          </a:p>
          <a:p>
            <a:pPr lvl="1"/>
            <a:r>
              <a:rPr lang="en-US" altLang="zh-TW" dirty="0" err="1"/>
              <a:t>TensorFlow</a:t>
            </a:r>
            <a:r>
              <a:rPr lang="en-US" altLang="zh-TW" dirty="0"/>
              <a:t> for CNN</a:t>
            </a:r>
          </a:p>
          <a:p>
            <a:r>
              <a:rPr lang="en-US" altLang="zh-TW" sz="2400" dirty="0"/>
              <a:t>If you want to learn </a:t>
            </a:r>
            <a:r>
              <a:rPr lang="en-US" altLang="zh-TW" sz="2400" dirty="0" err="1"/>
              <a:t>Theano</a:t>
            </a:r>
            <a:endParaRPr lang="en-US" altLang="zh-TW" sz="2400" dirty="0"/>
          </a:p>
          <a:p>
            <a:pPr lvl="1"/>
            <a:r>
              <a:rPr lang="en-US" altLang="zh-TW" dirty="0">
                <a:hlinkClick r:id="rId3"/>
              </a:rPr>
              <a:t>http://speech.ee.ntu.edu.tw/~tlkagk/courses/MLDS_2015_2/Lecture/Theano%20DNN.ecm.mp4/index.html</a:t>
            </a:r>
            <a:endParaRPr lang="en-US" altLang="zh-TW" dirty="0"/>
          </a:p>
          <a:p>
            <a:pPr lvl="1"/>
            <a:r>
              <a:rPr lang="en-US" altLang="zh-TW" dirty="0">
                <a:hlinkClick r:id="rId4"/>
              </a:rPr>
              <a:t>http://speech.ee.ntu.edu.tw/~tlkagk/courses/MLDS_2015_2/Lecture/Theano%20RNN.ecm.mp4/index.html</a:t>
            </a:r>
            <a:endParaRPr lang="zh-TW" altLang="en-US" dirty="0"/>
          </a:p>
        </p:txBody>
      </p:sp>
    </p:spTree>
    <p:extLst>
      <p:ext uri="{BB962C8B-B14F-4D97-AF65-F5344CB8AC3E}">
        <p14:creationId xmlns:p14="http://schemas.microsoft.com/office/powerpoint/2010/main" val="90386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4285955" y="2183313"/>
            <a:ext cx="356240" cy="2801544"/>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noAutofit/>
          </a:bodyPr>
          <a:lstStyle/>
          <a:p>
            <a:r>
              <a:rPr lang="en-US" altLang="zh-TW" dirty="0"/>
              <a:t>Fully Connected Layer</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2054" name="方程式" r:id="rId4" imgW="203040" imgH="228600" progId="Equation.3">
                      <p:embed/>
                    </p:oleObj>
                  </mc:Choice>
                  <mc:Fallback>
                    <p:oleObj name="方程式" r:id="rId4" imgW="203040" imgH="228600" progId="Equation.3">
                      <p:embed/>
                      <p:pic>
                        <p:nvPicPr>
                          <p:cNvPr id="9" name="Object 12"/>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2055" name="方程式" r:id="rId6" imgW="88560" imgH="177480" progId="Equation.3">
                      <p:embed/>
                    </p:oleObj>
                  </mc:Choice>
                  <mc:Fallback>
                    <p:oleObj name="方程式" r:id="rId6" imgW="88560" imgH="177480" progId="Equation.3">
                      <p:embed/>
                      <p:pic>
                        <p:nvPicPr>
                          <p:cNvPr id="15" name="Object 12"/>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6"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2056" name="方程式" r:id="rId8" imgW="253800" imgH="228600" progId="Equation.3">
                  <p:embed/>
                </p:oleObj>
              </mc:Choice>
              <mc:Fallback>
                <p:oleObj name="方程式" r:id="rId8" imgW="253800" imgH="228600" progId="Equation.3">
                  <p:embed/>
                  <p:pic>
                    <p:nvPicPr>
                      <p:cNvPr id="16" name="Object 12"/>
                      <p:cNvPicPr>
                        <a:picLocks noChangeAspect="1" noChangeArrowheads="1"/>
                      </p:cNvPicPr>
                      <p:nvPr/>
                    </p:nvPicPr>
                    <p:blipFill>
                      <a:blip r:embed="rId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2057" name="方程式" r:id="rId10" imgW="253800" imgH="228600" progId="Equation.3">
                  <p:embed/>
                </p:oleObj>
              </mc:Choice>
              <mc:Fallback>
                <p:oleObj name="方程式" r:id="rId10" imgW="253800" imgH="228600" progId="Equation.3">
                  <p:embed/>
                  <p:pic>
                    <p:nvPicPr>
                      <p:cNvPr id="17" name="Object 12"/>
                      <p:cNvPicPr>
                        <a:picLocks noChangeAspect="1" noChangeArrowheads="1"/>
                      </p:cNvPicPr>
                      <p:nvPr/>
                    </p:nvPicPr>
                    <p:blipFill>
                      <a:blip r:embed="rId1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2058" name="方程式" r:id="rId12" imgW="253800" imgH="253800" progId="Equation.3">
                  <p:embed/>
                </p:oleObj>
              </mc:Choice>
              <mc:Fallback>
                <p:oleObj name="方程式" r:id="rId12" imgW="253800" imgH="253800" progId="Equation.3">
                  <p:embed/>
                  <p:pic>
                    <p:nvPicPr>
                      <p:cNvPr id="18" name="Object 12"/>
                      <p:cNvPicPr>
                        <a:picLocks noChangeAspect="1" noChangeArrowheads="1"/>
                      </p:cNvPicPr>
                      <p:nvPr/>
                    </p:nvPicPr>
                    <p:blipFill>
                      <a:blip r:embed="rId13"/>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2059" name="方程式" r:id="rId14" imgW="279360" imgH="177480" progId="Equation.3">
                      <p:embed/>
                    </p:oleObj>
                  </mc:Choice>
                  <mc:Fallback>
                    <p:oleObj name="方程式" r:id="rId14" imgW="279360" imgH="177480" progId="Equation.3">
                      <p:embed/>
                      <p:pic>
                        <p:nvPicPr>
                          <p:cNvPr id="12" name="Object 12"/>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2060" name="方程式" r:id="rId16" imgW="279360" imgH="228600" progId="Equation.3">
                      <p:embed/>
                    </p:oleObj>
                  </mc:Choice>
                  <mc:Fallback>
                    <p:oleObj name="方程式" r:id="rId16" imgW="279360" imgH="228600" progId="Equation.3">
                      <p:embed/>
                      <p:pic>
                        <p:nvPicPr>
                          <p:cNvPr id="25" name="Object 12"/>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6"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62061" name="方程式" r:id="rId18" imgW="164880" imgH="228600" progId="Equation.3">
                  <p:embed/>
                </p:oleObj>
              </mc:Choice>
              <mc:Fallback>
                <p:oleObj name="方程式" r:id="rId18" imgW="164880" imgH="228600" progId="Equation.3">
                  <p:embed/>
                  <p:pic>
                    <p:nvPicPr>
                      <p:cNvPr id="26" name="Object 12"/>
                      <p:cNvPicPr>
                        <a:picLocks noChangeAspect="1" noChangeArrowheads="1"/>
                      </p:cNvPicPr>
                      <p:nvPr/>
                    </p:nvPicPr>
                    <p:blipFill>
                      <a:blip r:embed="rId19"/>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62062" name="方程式" r:id="rId20" imgW="177480" imgH="228600" progId="Equation.3">
                  <p:embed/>
                </p:oleObj>
              </mc:Choice>
              <mc:Fallback>
                <p:oleObj name="方程式" r:id="rId20" imgW="177480" imgH="228600" progId="Equation.3">
                  <p:embed/>
                  <p:pic>
                    <p:nvPicPr>
                      <p:cNvPr id="27" name="Object 12"/>
                      <p:cNvPicPr>
                        <a:picLocks noChangeAspect="1" noChangeArrowheads="1"/>
                      </p:cNvPicPr>
                      <p:nvPr/>
                    </p:nvPicPr>
                    <p:blipFill>
                      <a:blip r:embed="rId21"/>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62063" name="方程式" r:id="rId22" imgW="164880" imgH="241200" progId="Equation.3">
                  <p:embed/>
                </p:oleObj>
              </mc:Choice>
              <mc:Fallback>
                <p:oleObj name="方程式" r:id="rId22" imgW="164880" imgH="241200" progId="Equation.3">
                  <p:embed/>
                  <p:pic>
                    <p:nvPicPr>
                      <p:cNvPr id="28" name="Object 12"/>
                      <p:cNvPicPr>
                        <a:picLocks noChangeAspect="1" noChangeArrowheads="1"/>
                      </p:cNvPicPr>
                      <p:nvPr/>
                    </p:nvPicPr>
                    <p:blipFill>
                      <a:blip r:embed="rId23"/>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1296131"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1317635"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1317634"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Object 12"/>
          <p:cNvGraphicFramePr>
            <a:graphicFrameLocks noChangeAspect="1"/>
          </p:cNvGraphicFramePr>
          <p:nvPr>
            <p:extLst/>
          </p:nvPr>
        </p:nvGraphicFramePr>
        <p:xfrm>
          <a:off x="5689600" y="2460625"/>
          <a:ext cx="798513" cy="1169988"/>
        </p:xfrm>
        <a:graphic>
          <a:graphicData uri="http://schemas.openxmlformats.org/presentationml/2006/ole">
            <mc:AlternateContent xmlns:mc="http://schemas.openxmlformats.org/markup-compatibility/2006">
              <mc:Choice xmlns:v="urn:schemas-microsoft-com:vml" Requires="v">
                <p:oleObj spid="_x0000_s62064" name="方程式" r:id="rId24" imgW="164880" imgH="241200" progId="Equation.3">
                  <p:embed/>
                </p:oleObj>
              </mc:Choice>
              <mc:Fallback>
                <p:oleObj name="方程式" r:id="rId24" imgW="164880" imgH="241200" progId="Equation.3">
                  <p:embed/>
                  <p:pic>
                    <p:nvPicPr>
                      <p:cNvPr id="61" name="Object 12"/>
                      <p:cNvPicPr>
                        <a:picLocks noChangeAspect="1" noChangeArrowheads="1"/>
                      </p:cNvPicPr>
                      <p:nvPr/>
                    </p:nvPicPr>
                    <p:blipFill>
                      <a:blip r:embed="rId25"/>
                      <a:srcRect/>
                      <a:stretch>
                        <a:fillRect/>
                      </a:stretch>
                    </p:blipFill>
                    <p:spPr bwMode="auto">
                      <a:xfrm>
                        <a:off x="5689600" y="2460625"/>
                        <a:ext cx="798513" cy="1169988"/>
                      </a:xfrm>
                      <a:prstGeom prst="rect">
                        <a:avLst/>
                      </a:prstGeom>
                      <a:noFill/>
                      <a:extLst/>
                    </p:spPr>
                  </p:pic>
                </p:oleObj>
              </mc:Fallback>
            </mc:AlternateContent>
          </a:graphicData>
        </a:graphic>
      </p:graphicFrame>
      <p:sp>
        <p:nvSpPr>
          <p:cNvPr id="62" name="文字方塊 61"/>
          <p:cNvSpPr txBox="1"/>
          <p:nvPr/>
        </p:nvSpPr>
        <p:spPr>
          <a:xfrm>
            <a:off x="5358419" y="1678953"/>
            <a:ext cx="3144231" cy="523220"/>
          </a:xfrm>
          <a:prstGeom prst="rect">
            <a:avLst/>
          </a:prstGeom>
          <a:noFill/>
        </p:spPr>
        <p:txBody>
          <a:bodyPr wrap="square" rtlCol="0">
            <a:spAutoFit/>
          </a:bodyPr>
          <a:lstStyle/>
          <a:p>
            <a:r>
              <a:rPr lang="en-US" altLang="zh-TW" sz="2800" dirty="0"/>
              <a:t>Output of a neuron:</a:t>
            </a:r>
            <a:endParaRPr lang="zh-TW" altLang="en-US" sz="2800" dirty="0"/>
          </a:p>
        </p:txBody>
      </p:sp>
      <p:sp>
        <p:nvSpPr>
          <p:cNvPr id="64" name="文字方塊 63"/>
          <p:cNvSpPr txBox="1"/>
          <p:nvPr/>
        </p:nvSpPr>
        <p:spPr>
          <a:xfrm>
            <a:off x="6751221" y="3204789"/>
            <a:ext cx="1698753" cy="461665"/>
          </a:xfrm>
          <a:prstGeom prst="rect">
            <a:avLst/>
          </a:prstGeom>
          <a:noFill/>
        </p:spPr>
        <p:txBody>
          <a:bodyPr wrap="square" rtlCol="0">
            <a:spAutoFit/>
          </a:bodyPr>
          <a:lstStyle/>
          <a:p>
            <a:pPr algn="ctr"/>
            <a:r>
              <a:rPr lang="en-US" altLang="zh-TW" sz="2400" dirty="0"/>
              <a:t>Neuron </a:t>
            </a:r>
            <a:r>
              <a:rPr lang="en-US" altLang="zh-TW" sz="2400" dirty="0" err="1"/>
              <a:t>i</a:t>
            </a:r>
            <a:endParaRPr lang="zh-TW" altLang="en-US" sz="2400" dirty="0"/>
          </a:p>
        </p:txBody>
      </p:sp>
      <p:grpSp>
        <p:nvGrpSpPr>
          <p:cNvPr id="3" name="群組 2"/>
          <p:cNvGrpSpPr/>
          <p:nvPr/>
        </p:nvGrpSpPr>
        <p:grpSpPr>
          <a:xfrm>
            <a:off x="6732171" y="2414859"/>
            <a:ext cx="1384872" cy="461665"/>
            <a:chOff x="6990790" y="1571481"/>
            <a:chExt cx="1384872" cy="461665"/>
          </a:xfrm>
        </p:grpSpPr>
        <p:sp>
          <p:nvSpPr>
            <p:cNvPr id="66" name="文字方塊 65"/>
            <p:cNvSpPr txBox="1"/>
            <p:nvPr/>
          </p:nvSpPr>
          <p:spPr>
            <a:xfrm>
              <a:off x="6990790" y="1571481"/>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67" name="Object 12"/>
            <p:cNvGraphicFramePr>
              <a:graphicFrameLocks noChangeAspect="1"/>
            </p:cNvGraphicFramePr>
            <p:nvPr>
              <p:extLst/>
            </p:nvPr>
          </p:nvGraphicFramePr>
          <p:xfrm>
            <a:off x="8147576" y="1633096"/>
            <a:ext cx="188913" cy="381000"/>
          </p:xfrm>
          <a:graphic>
            <a:graphicData uri="http://schemas.openxmlformats.org/presentationml/2006/ole">
              <mc:AlternateContent xmlns:mc="http://schemas.openxmlformats.org/markup-compatibility/2006">
                <mc:Choice xmlns:v="urn:schemas-microsoft-com:vml" Requires="v">
                  <p:oleObj spid="_x0000_s62065" name="方程式" r:id="rId26" imgW="88560" imgH="177480" progId="Equation.3">
                    <p:embed/>
                  </p:oleObj>
                </mc:Choice>
                <mc:Fallback>
                  <p:oleObj name="方程式" r:id="rId26" imgW="88560" imgH="177480" progId="Equation.3">
                    <p:embed/>
                    <p:pic>
                      <p:nvPicPr>
                        <p:cNvPr id="67" name="Object 12"/>
                        <p:cNvPicPr>
                          <a:picLocks noChangeAspect="1" noChangeArrowheads="1"/>
                        </p:cNvPicPr>
                        <p:nvPr/>
                      </p:nvPicPr>
                      <p:blipFill>
                        <a:blip r:embed="rId7"/>
                        <a:srcRect/>
                        <a:stretch>
                          <a:fillRect/>
                        </a:stretch>
                      </p:blipFill>
                      <p:spPr bwMode="auto">
                        <a:xfrm>
                          <a:off x="8147576" y="1633096"/>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 name="文字方塊 67"/>
          <p:cNvSpPr txBox="1"/>
          <p:nvPr/>
        </p:nvSpPr>
        <p:spPr>
          <a:xfrm>
            <a:off x="5371119" y="3972118"/>
            <a:ext cx="3614640" cy="523220"/>
          </a:xfrm>
          <a:prstGeom prst="rect">
            <a:avLst/>
          </a:prstGeom>
          <a:noFill/>
        </p:spPr>
        <p:txBody>
          <a:bodyPr wrap="square" rtlCol="0">
            <a:spAutoFit/>
          </a:bodyPr>
          <a:lstStyle/>
          <a:p>
            <a:r>
              <a:rPr lang="en-US" altLang="zh-TW" sz="2800" dirty="0"/>
              <a:t>Output of one layer:</a:t>
            </a:r>
            <a:endParaRPr lang="zh-TW" altLang="en-US" sz="2800" dirty="0"/>
          </a:p>
        </p:txBody>
      </p:sp>
      <p:graphicFrame>
        <p:nvGraphicFramePr>
          <p:cNvPr id="69" name="Object 12"/>
          <p:cNvGraphicFramePr>
            <a:graphicFrameLocks noChangeAspect="1"/>
          </p:cNvGraphicFramePr>
          <p:nvPr>
            <p:extLst/>
          </p:nvPr>
        </p:nvGraphicFramePr>
        <p:xfrm>
          <a:off x="5698963" y="4380733"/>
          <a:ext cx="800100" cy="1230312"/>
        </p:xfrm>
        <a:graphic>
          <a:graphicData uri="http://schemas.openxmlformats.org/presentationml/2006/ole">
            <mc:AlternateContent xmlns:mc="http://schemas.openxmlformats.org/markup-compatibility/2006">
              <mc:Choice xmlns:v="urn:schemas-microsoft-com:vml" Requires="v">
                <p:oleObj spid="_x0000_s62066" name="方程式" r:id="rId27" imgW="164880" imgH="253800" progId="Equation.3">
                  <p:embed/>
                </p:oleObj>
              </mc:Choice>
              <mc:Fallback>
                <p:oleObj name="方程式" r:id="rId27" imgW="164880" imgH="253800" progId="Equation.3">
                  <p:embed/>
                  <p:pic>
                    <p:nvPicPr>
                      <p:cNvPr id="69" name="Object 12"/>
                      <p:cNvPicPr>
                        <a:picLocks noChangeAspect="1" noChangeArrowheads="1"/>
                      </p:cNvPicPr>
                      <p:nvPr/>
                    </p:nvPicPr>
                    <p:blipFill>
                      <a:blip r:embed="rId28"/>
                      <a:srcRect/>
                      <a:stretch>
                        <a:fillRect/>
                      </a:stretch>
                    </p:blipFill>
                    <p:spPr bwMode="auto">
                      <a:xfrm>
                        <a:off x="5698963" y="4380733"/>
                        <a:ext cx="800100" cy="1230312"/>
                      </a:xfrm>
                      <a:prstGeom prst="rect">
                        <a:avLst/>
                      </a:prstGeom>
                      <a:noFill/>
                      <a:extLst/>
                    </p:spPr>
                  </p:pic>
                </p:oleObj>
              </mc:Fallback>
            </mc:AlternateContent>
          </a:graphicData>
        </a:graphic>
      </p:graphicFrame>
      <p:cxnSp>
        <p:nvCxnSpPr>
          <p:cNvPr id="70" name="直線單箭頭接點 69"/>
          <p:cNvCxnSpPr/>
          <p:nvPr/>
        </p:nvCxnSpPr>
        <p:spPr>
          <a:xfrm flipV="1">
            <a:off x="6352039" y="2645691"/>
            <a:ext cx="669341" cy="124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6352039" y="3359902"/>
            <a:ext cx="669341" cy="105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6381791" y="4768904"/>
            <a:ext cx="1624779" cy="523220"/>
          </a:xfrm>
          <a:prstGeom prst="rect">
            <a:avLst/>
          </a:prstGeom>
          <a:noFill/>
        </p:spPr>
        <p:txBody>
          <a:bodyPr wrap="square" rtlCol="0">
            <a:spAutoFit/>
          </a:bodyPr>
          <a:lstStyle/>
          <a:p>
            <a:r>
              <a:rPr lang="en-US" altLang="zh-TW" sz="2800" dirty="0"/>
              <a:t>: a vector</a:t>
            </a:r>
            <a:endParaRPr lang="zh-TW" altLang="en-US" sz="2800" dirty="0"/>
          </a:p>
        </p:txBody>
      </p:sp>
      <p:cxnSp>
        <p:nvCxnSpPr>
          <p:cNvPr id="77" name="直線單箭頭接點 76"/>
          <p:cNvCxnSpPr/>
          <p:nvPr/>
        </p:nvCxnSpPr>
        <p:spPr>
          <a:xfrm>
            <a:off x="4642195" y="4180341"/>
            <a:ext cx="1056768" cy="620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2067" name="方程式" r:id="rId29" imgW="88560" imgH="164880" progId="Equation.3">
                  <p:embed/>
                </p:oleObj>
              </mc:Choice>
              <mc:Fallback>
                <p:oleObj name="方程式" r:id="rId29" imgW="88560" imgH="164880" progId="Equation.3">
                  <p:embed/>
                  <p:pic>
                    <p:nvPicPr>
                      <p:cNvPr id="79" name="Object 12"/>
                      <p:cNvPicPr>
                        <a:picLocks noChangeAspect="1" noChangeArrowheads="1"/>
                      </p:cNvPicPr>
                      <p:nvPr/>
                    </p:nvPicPr>
                    <p:blipFill>
                      <a:blip r:embed="rId30"/>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2068" name="方程式" r:id="rId31" imgW="126720" imgH="164880" progId="Equation.3">
                  <p:embed/>
                </p:oleObj>
              </mc:Choice>
              <mc:Fallback>
                <p:oleObj name="方程式" r:id="rId31" imgW="126720" imgH="164880" progId="Equation.3">
                  <p:embed/>
                  <p:pic>
                    <p:nvPicPr>
                      <p:cNvPr id="80" name="Object 12"/>
                      <p:cNvPicPr>
                        <a:picLocks noChangeAspect="1" noChangeArrowheads="1"/>
                      </p:cNvPicPr>
                      <p:nvPr/>
                    </p:nvPicPr>
                    <p:blipFill>
                      <a:blip r:embed="rId32"/>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2069" name="方程式" r:id="rId33" imgW="126720" imgH="190440" progId="Equation.3">
                  <p:embed/>
                </p:oleObj>
              </mc:Choice>
              <mc:Fallback>
                <p:oleObj name="方程式" r:id="rId33" imgW="126720" imgH="190440" progId="Equation.3">
                  <p:embed/>
                  <p:pic>
                    <p:nvPicPr>
                      <p:cNvPr id="81" name="Object 12"/>
                      <p:cNvPicPr>
                        <a:picLocks noChangeAspect="1" noChangeArrowheads="1"/>
                      </p:cNvPicPr>
                      <p:nvPr/>
                    </p:nvPicPr>
                    <p:blipFill>
                      <a:blip r:embed="rId34"/>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2070" name="方程式" r:id="rId35" imgW="88560" imgH="164880" progId="Equation.3">
                  <p:embed/>
                </p:oleObj>
              </mc:Choice>
              <mc:Fallback>
                <p:oleObj name="方程式" r:id="rId35" imgW="88560" imgH="164880" progId="Equation.3">
                  <p:embed/>
                  <p:pic>
                    <p:nvPicPr>
                      <p:cNvPr id="82" name="Object 12"/>
                      <p:cNvPicPr>
                        <a:picLocks noChangeAspect="1" noChangeArrowheads="1"/>
                      </p:cNvPicPr>
                      <p:nvPr/>
                    </p:nvPicPr>
                    <p:blipFill>
                      <a:blip r:embed="rId30"/>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2071" name="方程式" r:id="rId36" imgW="126720" imgH="164880" progId="Equation.3">
                  <p:embed/>
                </p:oleObj>
              </mc:Choice>
              <mc:Fallback>
                <p:oleObj name="方程式" r:id="rId36" imgW="126720" imgH="164880" progId="Equation.3">
                  <p:embed/>
                  <p:pic>
                    <p:nvPicPr>
                      <p:cNvPr id="83" name="Object 12"/>
                      <p:cNvPicPr>
                        <a:picLocks noChangeAspect="1" noChangeArrowheads="1"/>
                      </p:cNvPicPr>
                      <p:nvPr/>
                    </p:nvPicPr>
                    <p:blipFill>
                      <a:blip r:embed="rId32"/>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2072" name="方程式" r:id="rId37" imgW="88560" imgH="164880" progId="Equation.3">
                  <p:embed/>
                </p:oleObj>
              </mc:Choice>
              <mc:Fallback>
                <p:oleObj name="方程式" r:id="rId37" imgW="88560" imgH="164880" progId="Equation.3">
                  <p:embed/>
                  <p:pic>
                    <p:nvPicPr>
                      <p:cNvPr id="84" name="Object 12"/>
                      <p:cNvPicPr>
                        <a:picLocks noChangeAspect="1" noChangeArrowheads="1"/>
                      </p:cNvPicPr>
                      <p:nvPr/>
                    </p:nvPicPr>
                    <p:blipFill>
                      <a:blip r:embed="rId38"/>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66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2" grpId="0"/>
      <p:bldP spid="64" grpId="0"/>
      <p:bldP spid="68"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Fully Connected Layer</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6990" name="方程式" r:id="rId4" imgW="203040" imgH="228600" progId="Equation.3">
                      <p:embed/>
                    </p:oleObj>
                  </mc:Choice>
                  <mc:Fallback>
                    <p:oleObj name="方程式" r:id="rId4" imgW="203040" imgH="228600" progId="Equation.3">
                      <p:embed/>
                      <p:pic>
                        <p:nvPicPr>
                          <p:cNvPr id="9" name="Object 12"/>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6991" name="方程式" r:id="rId6" imgW="88560" imgH="177480" progId="Equation.3">
                      <p:embed/>
                    </p:oleObj>
                  </mc:Choice>
                  <mc:Fallback>
                    <p:oleObj name="方程式" r:id="rId6" imgW="88560" imgH="177480" progId="Equation.3">
                      <p:embed/>
                      <p:pic>
                        <p:nvPicPr>
                          <p:cNvPr id="15" name="Object 12"/>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6992" name="方程式" r:id="rId8" imgW="279360" imgH="177480" progId="Equation.3">
                      <p:embed/>
                    </p:oleObj>
                  </mc:Choice>
                  <mc:Fallback>
                    <p:oleObj name="方程式" r:id="rId8" imgW="279360" imgH="177480" progId="Equation.3">
                      <p:embed/>
                      <p:pic>
                        <p:nvPicPr>
                          <p:cNvPr id="12" name="Object 12"/>
                          <p:cNvPicPr>
                            <a:picLocks noChangeAspect="1" noChangeArrowheads="1"/>
                          </p:cNvPicPr>
                          <p:nvPr/>
                        </p:nvPicPr>
                        <p:blipFill>
                          <a:blip r:embed="rId9"/>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6993" name="方程式" r:id="rId10" imgW="279360" imgH="228600" progId="Equation.3">
                      <p:embed/>
                    </p:oleObj>
                  </mc:Choice>
                  <mc:Fallback>
                    <p:oleObj name="方程式" r:id="rId10" imgW="279360" imgH="228600" progId="Equation.3">
                      <p:embed/>
                      <p:pic>
                        <p:nvPicPr>
                          <p:cNvPr id="25" name="Object 12"/>
                          <p:cNvPicPr>
                            <a:picLocks noChangeAspect="1" noChangeArrowheads="1"/>
                          </p:cNvPicPr>
                          <p:nvPr/>
                        </p:nvPicPr>
                        <p:blipFill>
                          <a:blip r:embed="rId11"/>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980726" y="1887686"/>
            <a:ext cx="807533" cy="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908727" y="2454842"/>
            <a:ext cx="10350" cy="326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Object 12"/>
          <p:cNvGraphicFramePr>
            <a:graphicFrameLocks noChangeAspect="1"/>
          </p:cNvGraphicFramePr>
          <p:nvPr>
            <p:extLst/>
          </p:nvPr>
        </p:nvGraphicFramePr>
        <p:xfrm>
          <a:off x="2362843" y="4411366"/>
          <a:ext cx="433388" cy="542925"/>
        </p:xfrm>
        <a:graphic>
          <a:graphicData uri="http://schemas.openxmlformats.org/presentationml/2006/ole">
            <mc:AlternateContent xmlns:mc="http://schemas.openxmlformats.org/markup-compatibility/2006">
              <mc:Choice xmlns:v="urn:schemas-microsoft-com:vml" Requires="v">
                <p:oleObj spid="_x0000_s66994" name="方程式" r:id="rId12" imgW="203040" imgH="253800" progId="Equation.3">
                  <p:embed/>
                </p:oleObj>
              </mc:Choice>
              <mc:Fallback>
                <p:oleObj name="方程式" r:id="rId12" imgW="203040" imgH="253800" progId="Equation.3">
                  <p:embed/>
                  <p:pic>
                    <p:nvPicPr>
                      <p:cNvPr id="80" name="Object 12"/>
                      <p:cNvPicPr>
                        <a:picLocks noChangeAspect="1" noChangeArrowheads="1"/>
                      </p:cNvPicPr>
                      <p:nvPr/>
                    </p:nvPicPr>
                    <p:blipFill>
                      <a:blip r:embed="rId13"/>
                      <a:srcRect/>
                      <a:stretch>
                        <a:fillRect/>
                      </a:stretch>
                    </p:blipFill>
                    <p:spPr bwMode="auto">
                      <a:xfrm>
                        <a:off x="2362843" y="4411366"/>
                        <a:ext cx="43338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1" name="直線單箭頭接點 80"/>
          <p:cNvCxnSpPr>
            <a:stCxn id="5" idx="6"/>
            <a:endCxn id="21"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 idx="6"/>
            <a:endCxn id="22"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6995" name="方程式" r:id="rId14" imgW="88560" imgH="164880" progId="Equation.3">
                  <p:embed/>
                </p:oleObj>
              </mc:Choice>
              <mc:Fallback>
                <p:oleObj name="方程式" r:id="rId14" imgW="88560" imgH="164880" progId="Equation.3">
                  <p:embed/>
                  <p:pic>
                    <p:nvPicPr>
                      <p:cNvPr id="83" name="Object 12"/>
                      <p:cNvPicPr>
                        <a:picLocks noChangeAspect="1" noChangeArrowheads="1"/>
                      </p:cNvPicPr>
                      <p:nvPr/>
                    </p:nvPicPr>
                    <p:blipFill>
                      <a:blip r:embed="rId15"/>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6996" name="方程式" r:id="rId16" imgW="126720" imgH="164880" progId="Equation.3">
                  <p:embed/>
                </p:oleObj>
              </mc:Choice>
              <mc:Fallback>
                <p:oleObj name="方程式" r:id="rId16" imgW="126720" imgH="164880" progId="Equation.3">
                  <p:embed/>
                  <p:pic>
                    <p:nvPicPr>
                      <p:cNvPr id="84" name="Object 12"/>
                      <p:cNvPicPr>
                        <a:picLocks noChangeAspect="1" noChangeArrowheads="1"/>
                      </p:cNvPicPr>
                      <p:nvPr/>
                    </p:nvPicPr>
                    <p:blipFill>
                      <a:blip r:embed="rId17"/>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6997" name="方程式" r:id="rId18" imgW="126720" imgH="190440" progId="Equation.3">
                  <p:embed/>
                </p:oleObj>
              </mc:Choice>
              <mc:Fallback>
                <p:oleObj name="方程式" r:id="rId18" imgW="126720" imgH="190440" progId="Equation.3">
                  <p:embed/>
                  <p:pic>
                    <p:nvPicPr>
                      <p:cNvPr id="85" name="Object 12"/>
                      <p:cNvPicPr>
                        <a:picLocks noChangeAspect="1" noChangeArrowheads="1"/>
                      </p:cNvPicPr>
                      <p:nvPr/>
                    </p:nvPicPr>
                    <p:blipFill>
                      <a:blip r:embed="rId19"/>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6998" name="方程式" r:id="rId20" imgW="88560" imgH="164880" progId="Equation.3">
                  <p:embed/>
                </p:oleObj>
              </mc:Choice>
              <mc:Fallback>
                <p:oleObj name="方程式" r:id="rId20" imgW="88560" imgH="164880" progId="Equation.3">
                  <p:embed/>
                  <p:pic>
                    <p:nvPicPr>
                      <p:cNvPr id="86" name="Object 12"/>
                      <p:cNvPicPr>
                        <a:picLocks noChangeAspect="1" noChangeArrowheads="1"/>
                      </p:cNvPicPr>
                      <p:nvPr/>
                    </p:nvPicPr>
                    <p:blipFill>
                      <a:blip r:embed="rId15"/>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6999" name="方程式" r:id="rId21" imgW="126720" imgH="164880" progId="Equation.3">
                  <p:embed/>
                </p:oleObj>
              </mc:Choice>
              <mc:Fallback>
                <p:oleObj name="方程式" r:id="rId21" imgW="126720" imgH="164880" progId="Equation.3">
                  <p:embed/>
                  <p:pic>
                    <p:nvPicPr>
                      <p:cNvPr id="87" name="Object 12"/>
                      <p:cNvPicPr>
                        <a:picLocks noChangeAspect="1" noChangeArrowheads="1"/>
                      </p:cNvPicPr>
                      <p:nvPr/>
                    </p:nvPicPr>
                    <p:blipFill>
                      <a:blip r:embed="rId17"/>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7000" name="方程式" r:id="rId22" imgW="88560" imgH="164880" progId="Equation.3">
                  <p:embed/>
                </p:oleObj>
              </mc:Choice>
              <mc:Fallback>
                <p:oleObj name="方程式" r:id="rId22" imgW="88560" imgH="164880" progId="Equation.3">
                  <p:embed/>
                  <p:pic>
                    <p:nvPicPr>
                      <p:cNvPr id="88" name="Object 12"/>
                      <p:cNvPicPr>
                        <a:picLocks noChangeAspect="1" noChangeArrowheads="1"/>
                      </p:cNvPicPr>
                      <p:nvPr/>
                    </p:nvPicPr>
                    <p:blipFill>
                      <a:blip r:embed="rId23"/>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 name="Object 12"/>
          <p:cNvGraphicFramePr>
            <a:graphicFrameLocks noChangeAspect="1"/>
          </p:cNvGraphicFramePr>
          <p:nvPr>
            <p:extLst/>
          </p:nvPr>
        </p:nvGraphicFramePr>
        <p:xfrm>
          <a:off x="5367520" y="1666849"/>
          <a:ext cx="709613" cy="889000"/>
        </p:xfrm>
        <a:graphic>
          <a:graphicData uri="http://schemas.openxmlformats.org/presentationml/2006/ole">
            <mc:AlternateContent xmlns:mc="http://schemas.openxmlformats.org/markup-compatibility/2006">
              <mc:Choice xmlns:v="urn:schemas-microsoft-com:vml" Requires="v">
                <p:oleObj spid="_x0000_s67001" name="方程式" r:id="rId24" imgW="203040" imgH="253800" progId="Equation.3">
                  <p:embed/>
                </p:oleObj>
              </mc:Choice>
              <mc:Fallback>
                <p:oleObj name="方程式" r:id="rId24" imgW="203040" imgH="253800" progId="Equation.3">
                  <p:embed/>
                  <p:pic>
                    <p:nvPicPr>
                      <p:cNvPr id="89" name="Object 12"/>
                      <p:cNvPicPr>
                        <a:picLocks noChangeAspect="1" noChangeArrowheads="1"/>
                      </p:cNvPicPr>
                      <p:nvPr/>
                    </p:nvPicPr>
                    <p:blipFill>
                      <a:blip r:embed="rId25"/>
                      <a:srcRect/>
                      <a:stretch>
                        <a:fillRect/>
                      </a:stretch>
                    </p:blipFill>
                    <p:spPr bwMode="auto">
                      <a:xfrm>
                        <a:off x="5367520" y="1666849"/>
                        <a:ext cx="709613" cy="889000"/>
                      </a:xfrm>
                      <a:prstGeom prst="rect">
                        <a:avLst/>
                      </a:prstGeom>
                      <a:noFill/>
                      <a:extLst/>
                    </p:spPr>
                  </p:pic>
                </p:oleObj>
              </mc:Fallback>
            </mc:AlternateContent>
          </a:graphicData>
        </a:graphic>
      </p:graphicFrame>
      <p:grpSp>
        <p:nvGrpSpPr>
          <p:cNvPr id="41" name="群組 40"/>
          <p:cNvGrpSpPr/>
          <p:nvPr/>
        </p:nvGrpSpPr>
        <p:grpSpPr>
          <a:xfrm>
            <a:off x="6554358" y="1493275"/>
            <a:ext cx="1679275" cy="822174"/>
            <a:chOff x="6546238" y="1301214"/>
            <a:chExt cx="1679275" cy="822174"/>
          </a:xfrm>
        </p:grpSpPr>
        <p:grpSp>
          <p:nvGrpSpPr>
            <p:cNvPr id="3" name="群組 2"/>
            <p:cNvGrpSpPr/>
            <p:nvPr/>
          </p:nvGrpSpPr>
          <p:grpSpPr>
            <a:xfrm>
              <a:off x="6546238" y="1301214"/>
              <a:ext cx="1679275" cy="461665"/>
              <a:chOff x="6990790" y="1571481"/>
              <a:chExt cx="1679275" cy="461665"/>
            </a:xfrm>
          </p:grpSpPr>
          <p:sp>
            <p:nvSpPr>
              <p:cNvPr id="66" name="文字方塊 65"/>
              <p:cNvSpPr txBox="1"/>
              <p:nvPr/>
            </p:nvSpPr>
            <p:spPr>
              <a:xfrm>
                <a:off x="6990790" y="1571481"/>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67" name="Object 12"/>
              <p:cNvGraphicFramePr>
                <a:graphicFrameLocks noChangeAspect="1"/>
              </p:cNvGraphicFramePr>
              <p:nvPr>
                <p:extLst/>
              </p:nvPr>
            </p:nvGraphicFramePr>
            <p:xfrm>
              <a:off x="8076340" y="1628282"/>
              <a:ext cx="593725" cy="381000"/>
            </p:xfrm>
            <a:graphic>
              <a:graphicData uri="http://schemas.openxmlformats.org/presentationml/2006/ole">
                <mc:AlternateContent xmlns:mc="http://schemas.openxmlformats.org/markup-compatibility/2006">
                  <mc:Choice xmlns:v="urn:schemas-microsoft-com:vml" Requires="v">
                    <p:oleObj spid="_x0000_s67002" name="方程式" r:id="rId26" imgW="279360" imgH="177480" progId="Equation.3">
                      <p:embed/>
                    </p:oleObj>
                  </mc:Choice>
                  <mc:Fallback>
                    <p:oleObj name="方程式" r:id="rId26" imgW="279360" imgH="177480" progId="Equation.3">
                      <p:embed/>
                      <p:pic>
                        <p:nvPicPr>
                          <p:cNvPr id="67" name="Object 12"/>
                          <p:cNvPicPr>
                            <a:picLocks noChangeAspect="1" noChangeArrowheads="1"/>
                          </p:cNvPicPr>
                          <p:nvPr/>
                        </p:nvPicPr>
                        <p:blipFill>
                          <a:blip r:embed="rId27"/>
                          <a:srcRect/>
                          <a:stretch>
                            <a:fillRect/>
                          </a:stretch>
                        </p:blipFill>
                        <p:spPr bwMode="auto">
                          <a:xfrm>
                            <a:off x="8076340" y="1628282"/>
                            <a:ext cx="593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 name="文字方塊 89"/>
            <p:cNvSpPr txBox="1"/>
            <p:nvPr/>
          </p:nvSpPr>
          <p:spPr>
            <a:xfrm>
              <a:off x="6722233" y="1661723"/>
              <a:ext cx="1384872" cy="461665"/>
            </a:xfrm>
            <a:prstGeom prst="rect">
              <a:avLst/>
            </a:prstGeom>
            <a:noFill/>
          </p:spPr>
          <p:txBody>
            <a:bodyPr wrap="square" rtlCol="0">
              <a:spAutoFit/>
            </a:bodyPr>
            <a:lstStyle/>
            <a:p>
              <a:pPr algn="ctr"/>
              <a:r>
                <a:rPr lang="en-US" altLang="zh-TW" sz="2400" dirty="0"/>
                <a:t>to Layer</a:t>
              </a:r>
              <a:endParaRPr lang="zh-TW" altLang="en-US" sz="2400" dirty="0"/>
            </a:p>
          </p:txBody>
        </p:sp>
        <p:graphicFrame>
          <p:nvGraphicFramePr>
            <p:cNvPr id="91" name="Object 12"/>
            <p:cNvGraphicFramePr>
              <a:graphicFrameLocks noChangeAspect="1"/>
            </p:cNvGraphicFramePr>
            <p:nvPr>
              <p:extLst/>
            </p:nvPr>
          </p:nvGraphicFramePr>
          <p:xfrm>
            <a:off x="8017788" y="1720850"/>
            <a:ext cx="188912" cy="381000"/>
          </p:xfrm>
          <a:graphic>
            <a:graphicData uri="http://schemas.openxmlformats.org/presentationml/2006/ole">
              <mc:AlternateContent xmlns:mc="http://schemas.openxmlformats.org/markup-compatibility/2006">
                <mc:Choice xmlns:v="urn:schemas-microsoft-com:vml" Requires="v">
                  <p:oleObj spid="_x0000_s67003" name="方程式" r:id="rId28" imgW="88560" imgH="177480" progId="Equation.3">
                    <p:embed/>
                  </p:oleObj>
                </mc:Choice>
                <mc:Fallback>
                  <p:oleObj name="方程式" r:id="rId28" imgW="88560" imgH="177480" progId="Equation.3">
                    <p:embed/>
                    <p:pic>
                      <p:nvPicPr>
                        <p:cNvPr id="91" name="Object 12"/>
                        <p:cNvPicPr>
                          <a:picLocks noChangeAspect="1" noChangeArrowheads="1"/>
                        </p:cNvPicPr>
                        <p:nvPr/>
                      </p:nvPicPr>
                      <p:blipFill>
                        <a:blip r:embed="rId29"/>
                        <a:srcRect/>
                        <a:stretch>
                          <a:fillRect/>
                        </a:stretch>
                      </p:blipFill>
                      <p:spPr bwMode="auto">
                        <a:xfrm>
                          <a:off x="8017788" y="1720850"/>
                          <a:ext cx="1889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群組 36"/>
          <p:cNvGrpSpPr/>
          <p:nvPr/>
        </p:nvGrpSpPr>
        <p:grpSpPr>
          <a:xfrm>
            <a:off x="5397957" y="2743014"/>
            <a:ext cx="3809443" cy="868129"/>
            <a:chOff x="5582150" y="3421157"/>
            <a:chExt cx="3809443" cy="868129"/>
          </a:xfrm>
        </p:grpSpPr>
        <p:sp>
          <p:nvSpPr>
            <p:cNvPr id="64" name="文字方塊 63"/>
            <p:cNvSpPr txBox="1"/>
            <p:nvPr/>
          </p:nvSpPr>
          <p:spPr>
            <a:xfrm>
              <a:off x="5582150" y="3421157"/>
              <a:ext cx="2362704" cy="461665"/>
            </a:xfrm>
            <a:prstGeom prst="rect">
              <a:avLst/>
            </a:prstGeom>
            <a:noFill/>
          </p:spPr>
          <p:txBody>
            <a:bodyPr wrap="square" rtlCol="0">
              <a:spAutoFit/>
            </a:bodyPr>
            <a:lstStyle/>
            <a:p>
              <a:pPr algn="ctr"/>
              <a:r>
                <a:rPr lang="en-US" altLang="zh-TW" sz="2400" dirty="0"/>
                <a:t>from neuron j</a:t>
              </a:r>
              <a:endParaRPr lang="zh-TW" altLang="en-US" sz="2400" dirty="0"/>
            </a:p>
          </p:txBody>
        </p:sp>
        <p:sp>
          <p:nvSpPr>
            <p:cNvPr id="92" name="文字方塊 91"/>
            <p:cNvSpPr txBox="1"/>
            <p:nvPr/>
          </p:nvSpPr>
          <p:spPr>
            <a:xfrm>
              <a:off x="5719849" y="3827621"/>
              <a:ext cx="1698753" cy="461665"/>
            </a:xfrm>
            <a:prstGeom prst="rect">
              <a:avLst/>
            </a:prstGeom>
            <a:noFill/>
          </p:spPr>
          <p:txBody>
            <a:bodyPr wrap="square" rtlCol="0">
              <a:spAutoFit/>
            </a:bodyPr>
            <a:lstStyle/>
            <a:p>
              <a:pPr algn="ctr"/>
              <a:r>
                <a:rPr lang="en-US" altLang="zh-TW" sz="2400" dirty="0"/>
                <a:t>to neuron </a:t>
              </a:r>
              <a:r>
                <a:rPr lang="en-US" altLang="zh-TW" sz="2400" dirty="0" err="1"/>
                <a:t>i</a:t>
              </a:r>
              <a:endParaRPr lang="zh-TW" altLang="en-US" sz="2400" dirty="0"/>
            </a:p>
          </p:txBody>
        </p:sp>
        <p:grpSp>
          <p:nvGrpSpPr>
            <p:cNvPr id="93" name="群組 92"/>
            <p:cNvGrpSpPr/>
            <p:nvPr/>
          </p:nvGrpSpPr>
          <p:grpSpPr>
            <a:xfrm>
              <a:off x="7540060" y="3428069"/>
              <a:ext cx="1851533" cy="461665"/>
              <a:chOff x="7043212" y="1552431"/>
              <a:chExt cx="1851533" cy="461665"/>
            </a:xfrm>
          </p:grpSpPr>
          <p:sp>
            <p:nvSpPr>
              <p:cNvPr id="94" name="文字方塊 93"/>
              <p:cNvSpPr txBox="1"/>
              <p:nvPr/>
            </p:nvSpPr>
            <p:spPr>
              <a:xfrm>
                <a:off x="7043212" y="1552431"/>
                <a:ext cx="1851533" cy="461665"/>
              </a:xfrm>
              <a:prstGeom prst="rect">
                <a:avLst/>
              </a:prstGeom>
              <a:noFill/>
            </p:spPr>
            <p:txBody>
              <a:bodyPr wrap="square" rtlCol="0">
                <a:spAutoFit/>
              </a:bodyPr>
              <a:lstStyle/>
              <a:p>
                <a:pPr algn="ctr"/>
                <a:r>
                  <a:rPr lang="en-US" altLang="zh-TW" sz="2400" dirty="0"/>
                  <a:t>(Layer         )</a:t>
                </a:r>
                <a:endParaRPr lang="zh-TW" altLang="en-US" sz="2400" dirty="0"/>
              </a:p>
            </p:txBody>
          </p:sp>
          <p:graphicFrame>
            <p:nvGraphicFramePr>
              <p:cNvPr id="95" name="Object 12"/>
              <p:cNvGraphicFramePr>
                <a:graphicFrameLocks noChangeAspect="1"/>
              </p:cNvGraphicFramePr>
              <p:nvPr>
                <p:extLst/>
              </p:nvPr>
            </p:nvGraphicFramePr>
            <p:xfrm>
              <a:off x="8031583" y="1598951"/>
              <a:ext cx="593725" cy="381000"/>
            </p:xfrm>
            <a:graphic>
              <a:graphicData uri="http://schemas.openxmlformats.org/presentationml/2006/ole">
                <mc:AlternateContent xmlns:mc="http://schemas.openxmlformats.org/markup-compatibility/2006">
                  <mc:Choice xmlns:v="urn:schemas-microsoft-com:vml" Requires="v">
                    <p:oleObj spid="_x0000_s67004" name="方程式" r:id="rId30" imgW="279360" imgH="177480" progId="Equation.3">
                      <p:embed/>
                    </p:oleObj>
                  </mc:Choice>
                  <mc:Fallback>
                    <p:oleObj name="方程式" r:id="rId30" imgW="279360" imgH="177480" progId="Equation.3">
                      <p:embed/>
                      <p:pic>
                        <p:nvPicPr>
                          <p:cNvPr id="95" name="Object 12"/>
                          <p:cNvPicPr>
                            <a:picLocks noChangeAspect="1" noChangeArrowheads="1"/>
                          </p:cNvPicPr>
                          <p:nvPr/>
                        </p:nvPicPr>
                        <p:blipFill>
                          <a:blip r:embed="rId31"/>
                          <a:srcRect/>
                          <a:stretch>
                            <a:fillRect/>
                          </a:stretch>
                        </p:blipFill>
                        <p:spPr bwMode="auto">
                          <a:xfrm>
                            <a:off x="8031583" y="1598951"/>
                            <a:ext cx="593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群組 35"/>
            <p:cNvGrpSpPr/>
            <p:nvPr/>
          </p:nvGrpSpPr>
          <p:grpSpPr>
            <a:xfrm>
              <a:off x="7148810" y="3803410"/>
              <a:ext cx="1728945" cy="461665"/>
              <a:chOff x="6718725" y="5158159"/>
              <a:chExt cx="1728945" cy="461665"/>
            </a:xfrm>
          </p:grpSpPr>
          <p:sp>
            <p:nvSpPr>
              <p:cNvPr id="96" name="文字方塊 95"/>
              <p:cNvSpPr txBox="1"/>
              <p:nvPr/>
            </p:nvSpPr>
            <p:spPr>
              <a:xfrm>
                <a:off x="6718725" y="5158159"/>
                <a:ext cx="1728945" cy="461665"/>
              </a:xfrm>
              <a:prstGeom prst="rect">
                <a:avLst/>
              </a:prstGeom>
              <a:noFill/>
            </p:spPr>
            <p:txBody>
              <a:bodyPr wrap="square" rtlCol="0">
                <a:spAutoFit/>
              </a:bodyPr>
              <a:lstStyle/>
              <a:p>
                <a:pPr algn="ctr"/>
                <a:r>
                  <a:rPr lang="en-US" altLang="zh-TW" sz="2400" dirty="0"/>
                  <a:t>(Layer   )</a:t>
                </a:r>
                <a:endParaRPr lang="zh-TW" altLang="en-US" sz="2400" dirty="0"/>
              </a:p>
            </p:txBody>
          </p:sp>
          <p:graphicFrame>
            <p:nvGraphicFramePr>
              <p:cNvPr id="97" name="Object 12"/>
              <p:cNvGraphicFramePr>
                <a:graphicFrameLocks noChangeAspect="1"/>
              </p:cNvGraphicFramePr>
              <p:nvPr>
                <p:extLst/>
              </p:nvPr>
            </p:nvGraphicFramePr>
            <p:xfrm>
              <a:off x="7803126" y="5225328"/>
              <a:ext cx="188912" cy="381000"/>
            </p:xfrm>
            <a:graphic>
              <a:graphicData uri="http://schemas.openxmlformats.org/presentationml/2006/ole">
                <mc:AlternateContent xmlns:mc="http://schemas.openxmlformats.org/markup-compatibility/2006">
                  <mc:Choice xmlns:v="urn:schemas-microsoft-com:vml" Requires="v">
                    <p:oleObj spid="_x0000_s67005" name="方程式" r:id="rId32" imgW="88560" imgH="177480" progId="Equation.3">
                      <p:embed/>
                    </p:oleObj>
                  </mc:Choice>
                  <mc:Fallback>
                    <p:oleObj name="方程式" r:id="rId32" imgW="88560" imgH="177480" progId="Equation.3">
                      <p:embed/>
                      <p:pic>
                        <p:nvPicPr>
                          <p:cNvPr id="97" name="Object 12"/>
                          <p:cNvPicPr>
                            <a:picLocks noChangeAspect="1" noChangeArrowheads="1"/>
                          </p:cNvPicPr>
                          <p:nvPr/>
                        </p:nvPicPr>
                        <p:blipFill>
                          <a:blip r:embed="rId33"/>
                          <a:srcRect/>
                          <a:stretch>
                            <a:fillRect/>
                          </a:stretch>
                        </p:blipFill>
                        <p:spPr bwMode="auto">
                          <a:xfrm>
                            <a:off x="7803126" y="5225328"/>
                            <a:ext cx="1889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98" name="Object 12"/>
          <p:cNvGraphicFramePr>
            <a:graphicFrameLocks noChangeAspect="1"/>
          </p:cNvGraphicFramePr>
          <p:nvPr>
            <p:extLst/>
          </p:nvPr>
        </p:nvGraphicFramePr>
        <p:xfrm>
          <a:off x="4831330" y="4569459"/>
          <a:ext cx="3143250" cy="1905000"/>
        </p:xfrm>
        <a:graphic>
          <a:graphicData uri="http://schemas.openxmlformats.org/presentationml/2006/ole">
            <mc:AlternateContent xmlns:mc="http://schemas.openxmlformats.org/markup-compatibility/2006">
              <mc:Choice xmlns:v="urn:schemas-microsoft-com:vml" Requires="v">
                <p:oleObj spid="_x0000_s67006" name="方程式" r:id="rId34" imgW="1549080" imgH="939600" progId="Equation.3">
                  <p:embed/>
                </p:oleObj>
              </mc:Choice>
              <mc:Fallback>
                <p:oleObj name="方程式" r:id="rId34" imgW="1549080" imgH="939600" progId="Equation.3">
                  <p:embed/>
                  <p:pic>
                    <p:nvPicPr>
                      <p:cNvPr id="98" name="Object 12"/>
                      <p:cNvPicPr>
                        <a:picLocks noChangeAspect="1" noChangeArrowheads="1"/>
                      </p:cNvPicPr>
                      <p:nvPr/>
                    </p:nvPicPr>
                    <p:blipFill>
                      <a:blip r:embed="rId35"/>
                      <a:srcRect/>
                      <a:stretch>
                        <a:fillRect/>
                      </a:stretch>
                    </p:blipFill>
                    <p:spPr bwMode="auto">
                      <a:xfrm>
                        <a:off x="4831330" y="4569459"/>
                        <a:ext cx="3143250" cy="1905000"/>
                      </a:xfrm>
                      <a:prstGeom prst="rect">
                        <a:avLst/>
                      </a:prstGeom>
                      <a:noFill/>
                      <a:extLst/>
                    </p:spPr>
                  </p:pic>
                </p:oleObj>
              </mc:Fallback>
            </mc:AlternateContent>
          </a:graphicData>
        </a:graphic>
      </p:graphicFrame>
      <p:grpSp>
        <p:nvGrpSpPr>
          <p:cNvPr id="45" name="群組 44"/>
          <p:cNvGrpSpPr/>
          <p:nvPr/>
        </p:nvGrpSpPr>
        <p:grpSpPr>
          <a:xfrm>
            <a:off x="7996456" y="4618676"/>
            <a:ext cx="987389" cy="1855783"/>
            <a:chOff x="8026436" y="4528731"/>
            <a:chExt cx="987389" cy="1855783"/>
          </a:xfrm>
        </p:grpSpPr>
        <p:graphicFrame>
          <p:nvGraphicFramePr>
            <p:cNvPr id="100" name="Object 12"/>
            <p:cNvGraphicFramePr>
              <a:graphicFrameLocks noChangeAspect="1"/>
            </p:cNvGraphicFramePr>
            <p:nvPr>
              <p:extLst/>
            </p:nvPr>
          </p:nvGraphicFramePr>
          <p:xfrm>
            <a:off x="8367713" y="5086350"/>
            <a:ext cx="646112" cy="722313"/>
          </p:xfrm>
          <a:graphic>
            <a:graphicData uri="http://schemas.openxmlformats.org/presentationml/2006/ole">
              <mc:AlternateContent xmlns:mc="http://schemas.openxmlformats.org/markup-compatibility/2006">
                <mc:Choice xmlns:v="urn:schemas-microsoft-com:vml" Requires="v">
                  <p:oleObj spid="_x0000_s67007" name="方程式" r:id="rId36" imgW="215640" imgH="241200" progId="Equation.3">
                    <p:embed/>
                  </p:oleObj>
                </mc:Choice>
                <mc:Fallback>
                  <p:oleObj name="方程式" r:id="rId36" imgW="215640" imgH="241200" progId="Equation.3">
                    <p:embed/>
                    <p:pic>
                      <p:nvPicPr>
                        <p:cNvPr id="100" name="Object 12"/>
                        <p:cNvPicPr>
                          <a:picLocks noChangeAspect="1" noChangeArrowheads="1"/>
                        </p:cNvPicPr>
                        <p:nvPr/>
                      </p:nvPicPr>
                      <p:blipFill>
                        <a:blip r:embed="rId37"/>
                        <a:srcRect/>
                        <a:stretch>
                          <a:fillRect/>
                        </a:stretch>
                      </p:blipFill>
                      <p:spPr bwMode="auto">
                        <a:xfrm>
                          <a:off x="8367713" y="5086350"/>
                          <a:ext cx="646112" cy="722313"/>
                        </a:xfrm>
                        <a:prstGeom prst="rect">
                          <a:avLst/>
                        </a:prstGeom>
                        <a:noFill/>
                        <a:extLst/>
                      </p:spPr>
                    </p:pic>
                  </p:oleObj>
                </mc:Fallback>
              </mc:AlternateContent>
            </a:graphicData>
          </a:graphic>
        </p:graphicFrame>
        <p:sp>
          <p:nvSpPr>
            <p:cNvPr id="44" name="右大括弧 43"/>
            <p:cNvSpPr/>
            <p:nvPr/>
          </p:nvSpPr>
          <p:spPr>
            <a:xfrm>
              <a:off x="8026436" y="4528731"/>
              <a:ext cx="201855" cy="1855783"/>
            </a:xfrm>
            <a:prstGeom prst="rightBrace">
              <a:avLst>
                <a:gd name="adj1" fmla="val 9175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grpSp>
        <p:nvGrpSpPr>
          <p:cNvPr id="46" name="群組 45"/>
          <p:cNvGrpSpPr/>
          <p:nvPr/>
        </p:nvGrpSpPr>
        <p:grpSpPr>
          <a:xfrm>
            <a:off x="5531216" y="3623903"/>
            <a:ext cx="2348200" cy="912616"/>
            <a:chOff x="5561196" y="3533958"/>
            <a:chExt cx="2348200" cy="912616"/>
          </a:xfrm>
        </p:grpSpPr>
        <p:graphicFrame>
          <p:nvGraphicFramePr>
            <p:cNvPr id="101" name="Object 12"/>
            <p:cNvGraphicFramePr>
              <a:graphicFrameLocks noChangeAspect="1"/>
            </p:cNvGraphicFramePr>
            <p:nvPr>
              <p:extLst/>
            </p:nvPr>
          </p:nvGraphicFramePr>
          <p:xfrm>
            <a:off x="6349298" y="3533958"/>
            <a:ext cx="819150" cy="679450"/>
          </p:xfrm>
          <a:graphic>
            <a:graphicData uri="http://schemas.openxmlformats.org/presentationml/2006/ole">
              <mc:AlternateContent xmlns:mc="http://schemas.openxmlformats.org/markup-compatibility/2006">
                <mc:Choice xmlns:v="urn:schemas-microsoft-com:vml" Requires="v">
                  <p:oleObj spid="_x0000_s67008" name="方程式" r:id="rId38" imgW="291960" imgH="241200" progId="Equation.3">
                    <p:embed/>
                  </p:oleObj>
                </mc:Choice>
                <mc:Fallback>
                  <p:oleObj name="方程式" r:id="rId38" imgW="291960" imgH="241200" progId="Equation.3">
                    <p:embed/>
                    <p:pic>
                      <p:nvPicPr>
                        <p:cNvPr id="101" name="Object 12"/>
                        <p:cNvPicPr>
                          <a:picLocks noChangeAspect="1" noChangeArrowheads="1"/>
                        </p:cNvPicPr>
                        <p:nvPr/>
                      </p:nvPicPr>
                      <p:blipFill>
                        <a:blip r:embed="rId39"/>
                        <a:srcRect/>
                        <a:stretch>
                          <a:fillRect/>
                        </a:stretch>
                      </p:blipFill>
                      <p:spPr bwMode="auto">
                        <a:xfrm>
                          <a:off x="6349298" y="3533958"/>
                          <a:ext cx="819150" cy="679450"/>
                        </a:xfrm>
                        <a:prstGeom prst="rect">
                          <a:avLst/>
                        </a:prstGeom>
                        <a:noFill/>
                        <a:extLst/>
                      </p:spPr>
                    </p:pic>
                  </p:oleObj>
                </mc:Fallback>
              </mc:AlternateContent>
            </a:graphicData>
          </a:graphic>
        </p:graphicFrame>
        <p:sp>
          <p:nvSpPr>
            <p:cNvPr id="102" name="右大括弧 101"/>
            <p:cNvSpPr/>
            <p:nvPr/>
          </p:nvSpPr>
          <p:spPr>
            <a:xfrm rot="16200000">
              <a:off x="6614748" y="3151927"/>
              <a:ext cx="241095" cy="2348200"/>
            </a:xfrm>
            <a:prstGeom prst="rightBrace">
              <a:avLst>
                <a:gd name="adj1" fmla="val 9175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cxnSp>
        <p:nvCxnSpPr>
          <p:cNvPr id="103" name="直線單箭頭接點 102"/>
          <p:cNvCxnSpPr>
            <a:stCxn id="6" idx="6"/>
            <a:endCxn id="21"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endCxn id="21"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22"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7009" name="方程式" r:id="rId40" imgW="253800" imgH="228600" progId="Equation.3">
                  <p:embed/>
                </p:oleObj>
              </mc:Choice>
              <mc:Fallback>
                <p:oleObj name="方程式" r:id="rId40" imgW="253800" imgH="228600" progId="Equation.3">
                  <p:embed/>
                  <p:pic>
                    <p:nvPicPr>
                      <p:cNvPr id="77" name="Object 12"/>
                      <p:cNvPicPr>
                        <a:picLocks noChangeAspect="1" noChangeArrowheads="1"/>
                      </p:cNvPicPr>
                      <p:nvPr/>
                    </p:nvPicPr>
                    <p:blipFill>
                      <a:blip r:embed="rId41"/>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7010" name="方程式" r:id="rId42" imgW="253800" imgH="228600" progId="Equation.3">
                  <p:embed/>
                </p:oleObj>
              </mc:Choice>
              <mc:Fallback>
                <p:oleObj name="方程式" r:id="rId42" imgW="253800" imgH="228600" progId="Equation.3">
                  <p:embed/>
                  <p:pic>
                    <p:nvPicPr>
                      <p:cNvPr id="78" name="Object 12"/>
                      <p:cNvPicPr>
                        <a:picLocks noChangeAspect="1" noChangeArrowheads="1"/>
                      </p:cNvPicPr>
                      <p:nvPr/>
                    </p:nvPicPr>
                    <p:blipFill>
                      <a:blip r:embed="rId43"/>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7011" name="方程式" r:id="rId44" imgW="253800" imgH="253800" progId="Equation.3">
                  <p:embed/>
                </p:oleObj>
              </mc:Choice>
              <mc:Fallback>
                <p:oleObj name="方程式" r:id="rId44" imgW="253800" imgH="253800" progId="Equation.3">
                  <p:embed/>
                  <p:pic>
                    <p:nvPicPr>
                      <p:cNvPr id="99" name="Object 12"/>
                      <p:cNvPicPr>
                        <a:picLocks noChangeAspect="1" noChangeArrowheads="1"/>
                      </p:cNvPicPr>
                      <p:nvPr/>
                    </p:nvPicPr>
                    <p:blipFill>
                      <a:blip r:embed="rId45"/>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67012" name="方程式" r:id="rId46" imgW="164880" imgH="228600" progId="Equation.3">
                  <p:embed/>
                </p:oleObj>
              </mc:Choice>
              <mc:Fallback>
                <p:oleObj name="方程式" r:id="rId46" imgW="164880" imgH="228600" progId="Equation.3">
                  <p:embed/>
                  <p:pic>
                    <p:nvPicPr>
                      <p:cNvPr id="105" name="Object 12"/>
                      <p:cNvPicPr>
                        <a:picLocks noChangeAspect="1" noChangeArrowheads="1"/>
                      </p:cNvPicPr>
                      <p:nvPr/>
                    </p:nvPicPr>
                    <p:blipFill>
                      <a:blip r:embed="rId47"/>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67013" name="方程式" r:id="rId48" imgW="177480" imgH="228600" progId="Equation.3">
                  <p:embed/>
                </p:oleObj>
              </mc:Choice>
              <mc:Fallback>
                <p:oleObj name="方程式" r:id="rId48" imgW="177480" imgH="228600" progId="Equation.3">
                  <p:embed/>
                  <p:pic>
                    <p:nvPicPr>
                      <p:cNvPr id="107" name="Object 12"/>
                      <p:cNvPicPr>
                        <a:picLocks noChangeAspect="1" noChangeArrowheads="1"/>
                      </p:cNvPicPr>
                      <p:nvPr/>
                    </p:nvPicPr>
                    <p:blipFill>
                      <a:blip r:embed="rId49"/>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67014" name="方程式" r:id="rId50" imgW="164880" imgH="241200" progId="Equation.3">
                  <p:embed/>
                </p:oleObj>
              </mc:Choice>
              <mc:Fallback>
                <p:oleObj name="方程式" r:id="rId50" imgW="164880" imgH="241200" progId="Equation.3">
                  <p:embed/>
                  <p:pic>
                    <p:nvPicPr>
                      <p:cNvPr id="108" name="Object 12"/>
                      <p:cNvPicPr>
                        <a:picLocks noChangeAspect="1" noChangeArrowheads="1"/>
                      </p:cNvPicPr>
                      <p:nvPr/>
                    </p:nvPicPr>
                    <p:blipFill>
                      <a:blip r:embed="rId51"/>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15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Fully Connected Layer</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8618" name="方程式" r:id="rId4" imgW="203040" imgH="228600" progId="Equation.3">
                      <p:embed/>
                    </p:oleObj>
                  </mc:Choice>
                  <mc:Fallback>
                    <p:oleObj name="方程式" r:id="rId4" imgW="203040" imgH="228600" progId="Equation.3">
                      <p:embed/>
                      <p:pic>
                        <p:nvPicPr>
                          <p:cNvPr id="9" name="Object 12"/>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8619" name="方程式" r:id="rId6" imgW="88560" imgH="177480" progId="Equation.3">
                      <p:embed/>
                    </p:oleObj>
                  </mc:Choice>
                  <mc:Fallback>
                    <p:oleObj name="方程式" r:id="rId6" imgW="88560" imgH="177480" progId="Equation.3">
                      <p:embed/>
                      <p:pic>
                        <p:nvPicPr>
                          <p:cNvPr id="15" name="Object 12"/>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8620" name="方程式" r:id="rId8" imgW="279360" imgH="177480" progId="Equation.3">
                      <p:embed/>
                    </p:oleObj>
                  </mc:Choice>
                  <mc:Fallback>
                    <p:oleObj name="方程式" r:id="rId8" imgW="279360" imgH="177480" progId="Equation.3">
                      <p:embed/>
                      <p:pic>
                        <p:nvPicPr>
                          <p:cNvPr id="12" name="Object 12"/>
                          <p:cNvPicPr>
                            <a:picLocks noChangeAspect="1" noChangeArrowheads="1"/>
                          </p:cNvPicPr>
                          <p:nvPr/>
                        </p:nvPicPr>
                        <p:blipFill>
                          <a:blip r:embed="rId9"/>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8621" name="方程式" r:id="rId10" imgW="279360" imgH="228600" progId="Equation.3">
                      <p:embed/>
                    </p:oleObj>
                  </mc:Choice>
                  <mc:Fallback>
                    <p:oleObj name="方程式" r:id="rId10" imgW="279360" imgH="228600" progId="Equation.3">
                      <p:embed/>
                      <p:pic>
                        <p:nvPicPr>
                          <p:cNvPr id="25" name="Object 12"/>
                          <p:cNvPicPr>
                            <a:picLocks noChangeAspect="1" noChangeArrowheads="1"/>
                          </p:cNvPicPr>
                          <p:nvPr/>
                        </p:nvPicPr>
                        <p:blipFill>
                          <a:blip r:embed="rId11"/>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8622" name="方程式" r:id="rId12" imgW="88560" imgH="164880" progId="Equation.3">
                  <p:embed/>
                </p:oleObj>
              </mc:Choice>
              <mc:Fallback>
                <p:oleObj name="方程式" r:id="rId12" imgW="88560" imgH="164880" progId="Equation.3">
                  <p:embed/>
                  <p:pic>
                    <p:nvPicPr>
                      <p:cNvPr id="83" name="Object 12"/>
                      <p:cNvPicPr>
                        <a:picLocks noChangeAspect="1" noChangeArrowheads="1"/>
                      </p:cNvPicPr>
                      <p:nvPr/>
                    </p:nvPicPr>
                    <p:blipFill>
                      <a:blip r:embed="rId13"/>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8623" name="方程式" r:id="rId14" imgW="126720" imgH="164880" progId="Equation.3">
                  <p:embed/>
                </p:oleObj>
              </mc:Choice>
              <mc:Fallback>
                <p:oleObj name="方程式" r:id="rId14" imgW="126720" imgH="164880" progId="Equation.3">
                  <p:embed/>
                  <p:pic>
                    <p:nvPicPr>
                      <p:cNvPr id="84" name="Object 12"/>
                      <p:cNvPicPr>
                        <a:picLocks noChangeAspect="1" noChangeArrowheads="1"/>
                      </p:cNvPicPr>
                      <p:nvPr/>
                    </p:nvPicPr>
                    <p:blipFill>
                      <a:blip r:embed="rId15"/>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8624" name="方程式" r:id="rId16" imgW="126720" imgH="190440" progId="Equation.3">
                  <p:embed/>
                </p:oleObj>
              </mc:Choice>
              <mc:Fallback>
                <p:oleObj name="方程式" r:id="rId16" imgW="126720" imgH="190440" progId="Equation.3">
                  <p:embed/>
                  <p:pic>
                    <p:nvPicPr>
                      <p:cNvPr id="85" name="Object 12"/>
                      <p:cNvPicPr>
                        <a:picLocks noChangeAspect="1" noChangeArrowheads="1"/>
                      </p:cNvPicPr>
                      <p:nvPr/>
                    </p:nvPicPr>
                    <p:blipFill>
                      <a:blip r:embed="rId17"/>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68625" name="方程式" r:id="rId18" imgW="88560" imgH="164880" progId="Equation.3">
                  <p:embed/>
                </p:oleObj>
              </mc:Choice>
              <mc:Fallback>
                <p:oleObj name="方程式" r:id="rId18" imgW="88560" imgH="164880" progId="Equation.3">
                  <p:embed/>
                  <p:pic>
                    <p:nvPicPr>
                      <p:cNvPr id="86" name="Object 12"/>
                      <p:cNvPicPr>
                        <a:picLocks noChangeAspect="1" noChangeArrowheads="1"/>
                      </p:cNvPicPr>
                      <p:nvPr/>
                    </p:nvPicPr>
                    <p:blipFill>
                      <a:blip r:embed="rId13"/>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68626" name="方程式" r:id="rId19" imgW="126720" imgH="164880" progId="Equation.3">
                  <p:embed/>
                </p:oleObj>
              </mc:Choice>
              <mc:Fallback>
                <p:oleObj name="方程式" r:id="rId19" imgW="126720" imgH="164880" progId="Equation.3">
                  <p:embed/>
                  <p:pic>
                    <p:nvPicPr>
                      <p:cNvPr id="87" name="Object 12"/>
                      <p:cNvPicPr>
                        <a:picLocks noChangeAspect="1" noChangeArrowheads="1"/>
                      </p:cNvPicPr>
                      <p:nvPr/>
                    </p:nvPicPr>
                    <p:blipFill>
                      <a:blip r:embed="rId15"/>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8627" name="方程式" r:id="rId20" imgW="88560" imgH="164880" progId="Equation.3">
                  <p:embed/>
                </p:oleObj>
              </mc:Choice>
              <mc:Fallback>
                <p:oleObj name="方程式" r:id="rId20" imgW="88560" imgH="164880" progId="Equation.3">
                  <p:embed/>
                  <p:pic>
                    <p:nvPicPr>
                      <p:cNvPr id="88" name="Object 12"/>
                      <p:cNvPicPr>
                        <a:picLocks noChangeAspect="1" noChangeArrowheads="1"/>
                      </p:cNvPicPr>
                      <p:nvPr/>
                    </p:nvPicPr>
                    <p:blipFill>
                      <a:blip r:embed="rId21"/>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8628" name="方程式" r:id="rId22" imgW="253800" imgH="228600" progId="Equation.3">
                  <p:embed/>
                </p:oleObj>
              </mc:Choice>
              <mc:Fallback>
                <p:oleObj name="方程式" r:id="rId22" imgW="253800" imgH="228600" progId="Equation.3">
                  <p:embed/>
                  <p:pic>
                    <p:nvPicPr>
                      <p:cNvPr id="77" name="Object 12"/>
                      <p:cNvPicPr>
                        <a:picLocks noChangeAspect="1" noChangeArrowheads="1"/>
                      </p:cNvPicPr>
                      <p:nvPr/>
                    </p:nvPicPr>
                    <p:blipFill>
                      <a:blip r:embed="rId23"/>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8629" name="方程式" r:id="rId24" imgW="253800" imgH="228600" progId="Equation.3">
                  <p:embed/>
                </p:oleObj>
              </mc:Choice>
              <mc:Fallback>
                <p:oleObj name="方程式" r:id="rId24" imgW="253800" imgH="228600" progId="Equation.3">
                  <p:embed/>
                  <p:pic>
                    <p:nvPicPr>
                      <p:cNvPr id="78" name="Object 12"/>
                      <p:cNvPicPr>
                        <a:picLocks noChangeAspect="1" noChangeArrowheads="1"/>
                      </p:cNvPicPr>
                      <p:nvPr/>
                    </p:nvPicPr>
                    <p:blipFill>
                      <a:blip r:embed="rId25"/>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68630" name="方程式" r:id="rId26" imgW="253800" imgH="253800" progId="Equation.3">
                  <p:embed/>
                </p:oleObj>
              </mc:Choice>
              <mc:Fallback>
                <p:oleObj name="方程式" r:id="rId26" imgW="253800" imgH="253800" progId="Equation.3">
                  <p:embed/>
                  <p:pic>
                    <p:nvPicPr>
                      <p:cNvPr id="99" name="Object 12"/>
                      <p:cNvPicPr>
                        <a:picLocks noChangeAspect="1" noChangeArrowheads="1"/>
                      </p:cNvPicPr>
                      <p:nvPr/>
                    </p:nvPicPr>
                    <p:blipFill>
                      <a:blip r:embed="rId27"/>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68631" name="方程式" r:id="rId28" imgW="164880" imgH="228600" progId="Equation.3">
                  <p:embed/>
                </p:oleObj>
              </mc:Choice>
              <mc:Fallback>
                <p:oleObj name="方程式" r:id="rId28" imgW="164880" imgH="228600" progId="Equation.3">
                  <p:embed/>
                  <p:pic>
                    <p:nvPicPr>
                      <p:cNvPr id="105" name="Object 12"/>
                      <p:cNvPicPr>
                        <a:picLocks noChangeAspect="1" noChangeArrowheads="1"/>
                      </p:cNvPicPr>
                      <p:nvPr/>
                    </p:nvPicPr>
                    <p:blipFill>
                      <a:blip r:embed="rId29"/>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68632" name="方程式" r:id="rId30" imgW="177480" imgH="228600" progId="Equation.3">
                  <p:embed/>
                </p:oleObj>
              </mc:Choice>
              <mc:Fallback>
                <p:oleObj name="方程式" r:id="rId30" imgW="177480" imgH="228600" progId="Equation.3">
                  <p:embed/>
                  <p:pic>
                    <p:nvPicPr>
                      <p:cNvPr id="107" name="Object 12"/>
                      <p:cNvPicPr>
                        <a:picLocks noChangeAspect="1" noChangeArrowheads="1"/>
                      </p:cNvPicPr>
                      <p:nvPr/>
                    </p:nvPicPr>
                    <p:blipFill>
                      <a:blip r:embed="rId31"/>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68633" name="方程式" r:id="rId32" imgW="164880" imgH="241200" progId="Equation.3">
                  <p:embed/>
                </p:oleObj>
              </mc:Choice>
              <mc:Fallback>
                <p:oleObj name="方程式" r:id="rId32" imgW="164880" imgH="241200" progId="Equation.3">
                  <p:embed/>
                  <p:pic>
                    <p:nvPicPr>
                      <p:cNvPr id="108" name="Object 12"/>
                      <p:cNvPicPr>
                        <a:picLocks noChangeAspect="1" noChangeArrowheads="1"/>
                      </p:cNvPicPr>
                      <p:nvPr/>
                    </p:nvPicPr>
                    <p:blipFill>
                      <a:blip r:embed="rId33"/>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12"/>
          <p:cNvGraphicFramePr>
            <a:graphicFrameLocks noChangeAspect="1"/>
          </p:cNvGraphicFramePr>
          <p:nvPr>
            <p:extLst/>
          </p:nvPr>
        </p:nvGraphicFramePr>
        <p:xfrm>
          <a:off x="5530149" y="1919642"/>
          <a:ext cx="407988" cy="644525"/>
        </p:xfrm>
        <a:graphic>
          <a:graphicData uri="http://schemas.openxmlformats.org/presentationml/2006/ole">
            <mc:AlternateContent xmlns:mc="http://schemas.openxmlformats.org/markup-compatibility/2006">
              <mc:Choice xmlns:v="urn:schemas-microsoft-com:vml" Requires="v">
                <p:oleObj spid="_x0000_s68634" name="方程式" r:id="rId34" imgW="152280" imgH="241200" progId="Equation.3">
                  <p:embed/>
                </p:oleObj>
              </mc:Choice>
              <mc:Fallback>
                <p:oleObj name="方程式" r:id="rId34" imgW="152280" imgH="241200" progId="Equation.3">
                  <p:embed/>
                  <p:pic>
                    <p:nvPicPr>
                      <p:cNvPr id="109" name="Object 12"/>
                      <p:cNvPicPr>
                        <a:picLocks noChangeAspect="1" noChangeArrowheads="1"/>
                      </p:cNvPicPr>
                      <p:nvPr/>
                    </p:nvPicPr>
                    <p:blipFill>
                      <a:blip r:embed="rId35"/>
                      <a:srcRect/>
                      <a:stretch>
                        <a:fillRect/>
                      </a:stretch>
                    </p:blipFill>
                    <p:spPr bwMode="auto">
                      <a:xfrm>
                        <a:off x="5530149" y="1919642"/>
                        <a:ext cx="407988" cy="644525"/>
                      </a:xfrm>
                      <a:prstGeom prst="rect">
                        <a:avLst/>
                      </a:prstGeom>
                      <a:noFill/>
                      <a:extLst/>
                    </p:spPr>
                  </p:pic>
                </p:oleObj>
              </mc:Fallback>
            </mc:AlternateContent>
          </a:graphicData>
        </a:graphic>
      </p:graphicFrame>
      <p:sp>
        <p:nvSpPr>
          <p:cNvPr id="110" name="文字方塊 109"/>
          <p:cNvSpPr txBox="1"/>
          <p:nvPr/>
        </p:nvSpPr>
        <p:spPr>
          <a:xfrm>
            <a:off x="6045749" y="2003405"/>
            <a:ext cx="2223620" cy="830997"/>
          </a:xfrm>
          <a:prstGeom prst="rect">
            <a:avLst/>
          </a:prstGeom>
          <a:noFill/>
        </p:spPr>
        <p:txBody>
          <a:bodyPr wrap="square" rtlCol="0">
            <a:spAutoFit/>
          </a:bodyPr>
          <a:lstStyle/>
          <a:p>
            <a:r>
              <a:rPr lang="en-US" altLang="zh-TW" sz="2400" dirty="0"/>
              <a:t>: bias for neuron </a:t>
            </a:r>
            <a:r>
              <a:rPr lang="en-US" altLang="zh-TW" sz="2400" dirty="0" err="1"/>
              <a:t>i</a:t>
            </a:r>
            <a:r>
              <a:rPr lang="en-US" altLang="zh-TW" sz="2400" dirty="0"/>
              <a:t> at layer l</a:t>
            </a:r>
            <a:endParaRPr lang="zh-TW" altLang="en-US" sz="2400" dirty="0"/>
          </a:p>
        </p:txBody>
      </p:sp>
      <p:graphicFrame>
        <p:nvGraphicFramePr>
          <p:cNvPr id="111" name="Object 12"/>
          <p:cNvGraphicFramePr>
            <a:graphicFrameLocks noChangeAspect="1"/>
          </p:cNvGraphicFramePr>
          <p:nvPr>
            <p:extLst/>
          </p:nvPr>
        </p:nvGraphicFramePr>
        <p:xfrm>
          <a:off x="3313113" y="4633913"/>
          <a:ext cx="323850" cy="515937"/>
        </p:xfrm>
        <a:graphic>
          <a:graphicData uri="http://schemas.openxmlformats.org/presentationml/2006/ole">
            <mc:AlternateContent xmlns:mc="http://schemas.openxmlformats.org/markup-compatibility/2006">
              <mc:Choice xmlns:v="urn:schemas-microsoft-com:vml" Requires="v">
                <p:oleObj spid="_x0000_s68635" name="方程式" r:id="rId36" imgW="152280" imgH="241200" progId="Equation.3">
                  <p:embed/>
                </p:oleObj>
              </mc:Choice>
              <mc:Fallback>
                <p:oleObj name="方程式" r:id="rId36" imgW="152280" imgH="241200" progId="Equation.3">
                  <p:embed/>
                  <p:pic>
                    <p:nvPicPr>
                      <p:cNvPr id="111" name="Object 12"/>
                      <p:cNvPicPr>
                        <a:picLocks noChangeAspect="1" noChangeArrowheads="1"/>
                      </p:cNvPicPr>
                      <p:nvPr/>
                    </p:nvPicPr>
                    <p:blipFill>
                      <a:blip r:embed="rId37"/>
                      <a:srcRect/>
                      <a:stretch>
                        <a:fillRect/>
                      </a:stretch>
                    </p:blipFill>
                    <p:spPr bwMode="auto">
                      <a:xfrm>
                        <a:off x="3313113" y="4633913"/>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 name="群組 111"/>
          <p:cNvGrpSpPr/>
          <p:nvPr/>
        </p:nvGrpSpPr>
        <p:grpSpPr>
          <a:xfrm>
            <a:off x="2344795" y="5157619"/>
            <a:ext cx="342900" cy="369049"/>
            <a:chOff x="340312" y="4732744"/>
            <a:chExt cx="342900" cy="369049"/>
          </a:xfrm>
        </p:grpSpPr>
        <p:sp>
          <p:nvSpPr>
            <p:cNvPr id="113" name="矩形 112"/>
            <p:cNvSpPr/>
            <p:nvPr/>
          </p:nvSpPr>
          <p:spPr>
            <a:xfrm>
              <a:off x="340312" y="475889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4" name="Object 12"/>
            <p:cNvGraphicFramePr>
              <a:graphicFrameLocks noChangeAspect="1"/>
            </p:cNvGraphicFramePr>
            <p:nvPr>
              <p:extLst/>
            </p:nvPr>
          </p:nvGraphicFramePr>
          <p:xfrm>
            <a:off x="430658" y="4732744"/>
            <a:ext cx="188913" cy="354012"/>
          </p:xfrm>
          <a:graphic>
            <a:graphicData uri="http://schemas.openxmlformats.org/presentationml/2006/ole">
              <mc:AlternateContent xmlns:mc="http://schemas.openxmlformats.org/markup-compatibility/2006">
                <mc:Choice xmlns:v="urn:schemas-microsoft-com:vml" Requires="v">
                  <p:oleObj spid="_x0000_s68636" name="方程式" r:id="rId38" imgW="88560" imgH="164880" progId="Equation.3">
                    <p:embed/>
                  </p:oleObj>
                </mc:Choice>
                <mc:Fallback>
                  <p:oleObj name="方程式" r:id="rId38" imgW="88560" imgH="164880" progId="Equation.3">
                    <p:embed/>
                    <p:pic>
                      <p:nvPicPr>
                        <p:cNvPr id="114" name="Object 12"/>
                        <p:cNvPicPr>
                          <a:picLocks noChangeAspect="1" noChangeArrowheads="1"/>
                        </p:cNvPicPr>
                        <p:nvPr/>
                      </p:nvPicPr>
                      <p:blipFill>
                        <a:blip r:embed="rId39"/>
                        <a:srcRect/>
                        <a:stretch>
                          <a:fillRect/>
                        </a:stretch>
                      </p:blipFill>
                      <p:spPr bwMode="auto">
                        <a:xfrm>
                          <a:off x="430658" y="4732744"/>
                          <a:ext cx="18891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15" name="直線單箭頭接點 114"/>
          <p:cNvCxnSpPr/>
          <p:nvPr/>
        </p:nvCxnSpPr>
        <p:spPr>
          <a:xfrm flipV="1">
            <a:off x="2704244" y="4383721"/>
            <a:ext cx="979125" cy="9509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113" idx="3"/>
          </p:cNvCxnSpPr>
          <p:nvPr/>
        </p:nvCxnSpPr>
        <p:spPr>
          <a:xfrm flipV="1">
            <a:off x="2687695" y="2307483"/>
            <a:ext cx="981160" cy="30477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7" name="Object 12"/>
          <p:cNvGraphicFramePr>
            <a:graphicFrameLocks noChangeAspect="1"/>
          </p:cNvGraphicFramePr>
          <p:nvPr>
            <p:extLst/>
          </p:nvPr>
        </p:nvGraphicFramePr>
        <p:xfrm>
          <a:off x="3272363" y="2234110"/>
          <a:ext cx="325437" cy="487363"/>
        </p:xfrm>
        <a:graphic>
          <a:graphicData uri="http://schemas.openxmlformats.org/presentationml/2006/ole">
            <mc:AlternateContent xmlns:mc="http://schemas.openxmlformats.org/markup-compatibility/2006">
              <mc:Choice xmlns:v="urn:schemas-microsoft-com:vml" Requires="v">
                <p:oleObj spid="_x0000_s68637" name="方程式" r:id="rId40" imgW="152280" imgH="228600" progId="Equation.3">
                  <p:embed/>
                </p:oleObj>
              </mc:Choice>
              <mc:Fallback>
                <p:oleObj name="方程式" r:id="rId40" imgW="152280" imgH="228600" progId="Equation.3">
                  <p:embed/>
                  <p:pic>
                    <p:nvPicPr>
                      <p:cNvPr id="117" name="Object 12"/>
                      <p:cNvPicPr>
                        <a:picLocks noChangeAspect="1" noChangeArrowheads="1"/>
                      </p:cNvPicPr>
                      <p:nvPr/>
                    </p:nvPicPr>
                    <p:blipFill>
                      <a:blip r:embed="rId41"/>
                      <a:srcRect/>
                      <a:stretch>
                        <a:fillRect/>
                      </a:stretch>
                    </p:blipFill>
                    <p:spPr bwMode="auto">
                      <a:xfrm>
                        <a:off x="3272363" y="2234110"/>
                        <a:ext cx="32543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8" name="直線單箭頭接點 117"/>
          <p:cNvCxnSpPr>
            <a:stCxn id="113" idx="3"/>
          </p:cNvCxnSpPr>
          <p:nvPr/>
        </p:nvCxnSpPr>
        <p:spPr>
          <a:xfrm flipV="1">
            <a:off x="2687695" y="3079158"/>
            <a:ext cx="995674" cy="227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9" name="Object 12"/>
          <p:cNvGraphicFramePr>
            <a:graphicFrameLocks noChangeAspect="1"/>
          </p:cNvGraphicFramePr>
          <p:nvPr>
            <p:extLst/>
          </p:nvPr>
        </p:nvGraphicFramePr>
        <p:xfrm>
          <a:off x="3338982" y="3632069"/>
          <a:ext cx="352425" cy="488950"/>
        </p:xfrm>
        <a:graphic>
          <a:graphicData uri="http://schemas.openxmlformats.org/presentationml/2006/ole">
            <mc:AlternateContent xmlns:mc="http://schemas.openxmlformats.org/markup-compatibility/2006">
              <mc:Choice xmlns:v="urn:schemas-microsoft-com:vml" Requires="v">
                <p:oleObj spid="_x0000_s68638" name="方程式" r:id="rId42" imgW="164880" imgH="228600" progId="Equation.3">
                  <p:embed/>
                </p:oleObj>
              </mc:Choice>
              <mc:Fallback>
                <p:oleObj name="方程式" r:id="rId42" imgW="164880" imgH="228600" progId="Equation.3">
                  <p:embed/>
                  <p:pic>
                    <p:nvPicPr>
                      <p:cNvPr id="119" name="Object 12"/>
                      <p:cNvPicPr>
                        <a:picLocks noChangeAspect="1" noChangeArrowheads="1"/>
                      </p:cNvPicPr>
                      <p:nvPr/>
                    </p:nvPicPr>
                    <p:blipFill>
                      <a:blip r:embed="rId43"/>
                      <a:srcRect/>
                      <a:stretch>
                        <a:fillRect/>
                      </a:stretch>
                    </p:blipFill>
                    <p:spPr bwMode="auto">
                      <a:xfrm>
                        <a:off x="3338982" y="3632069"/>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2"/>
          <p:cNvGraphicFramePr>
            <a:graphicFrameLocks noChangeAspect="1"/>
          </p:cNvGraphicFramePr>
          <p:nvPr>
            <p:extLst/>
          </p:nvPr>
        </p:nvGraphicFramePr>
        <p:xfrm>
          <a:off x="5473428" y="3079577"/>
          <a:ext cx="1565275" cy="3324225"/>
        </p:xfrm>
        <a:graphic>
          <a:graphicData uri="http://schemas.openxmlformats.org/presentationml/2006/ole">
            <mc:AlternateContent xmlns:mc="http://schemas.openxmlformats.org/markup-compatibility/2006">
              <mc:Choice xmlns:v="urn:schemas-microsoft-com:vml" Requires="v">
                <p:oleObj spid="_x0000_s68639" name="方程式" r:id="rId44" imgW="583920" imgH="1244520" progId="Equation.3">
                  <p:embed/>
                </p:oleObj>
              </mc:Choice>
              <mc:Fallback>
                <p:oleObj name="方程式" r:id="rId44" imgW="583920" imgH="1244520" progId="Equation.3">
                  <p:embed/>
                  <p:pic>
                    <p:nvPicPr>
                      <p:cNvPr id="120" name="Object 12"/>
                      <p:cNvPicPr>
                        <a:picLocks noChangeAspect="1" noChangeArrowheads="1"/>
                      </p:cNvPicPr>
                      <p:nvPr/>
                    </p:nvPicPr>
                    <p:blipFill>
                      <a:blip r:embed="rId45"/>
                      <a:srcRect/>
                      <a:stretch>
                        <a:fillRect/>
                      </a:stretch>
                    </p:blipFill>
                    <p:spPr bwMode="auto">
                      <a:xfrm>
                        <a:off x="5473428" y="3079577"/>
                        <a:ext cx="1565275" cy="3324225"/>
                      </a:xfrm>
                      <a:prstGeom prst="rect">
                        <a:avLst/>
                      </a:prstGeom>
                      <a:noFill/>
                      <a:extLst/>
                    </p:spPr>
                  </p:pic>
                </p:oleObj>
              </mc:Fallback>
            </mc:AlternateContent>
          </a:graphicData>
        </a:graphic>
      </p:graphicFrame>
      <p:sp>
        <p:nvSpPr>
          <p:cNvPr id="121" name="文字方塊 120"/>
          <p:cNvSpPr txBox="1"/>
          <p:nvPr/>
        </p:nvSpPr>
        <p:spPr>
          <a:xfrm>
            <a:off x="7067844" y="4158454"/>
            <a:ext cx="1761364" cy="1200329"/>
          </a:xfrm>
          <a:prstGeom prst="rect">
            <a:avLst/>
          </a:prstGeom>
          <a:noFill/>
        </p:spPr>
        <p:txBody>
          <a:bodyPr wrap="square" rtlCol="0">
            <a:spAutoFit/>
          </a:bodyPr>
          <a:lstStyle/>
          <a:p>
            <a:r>
              <a:rPr lang="en-US" altLang="zh-TW" sz="2400" dirty="0"/>
              <a:t>bias for all neurons in layer l </a:t>
            </a:r>
            <a:endParaRPr lang="zh-TW" altLang="en-US" sz="2400" dirty="0"/>
          </a:p>
        </p:txBody>
      </p:sp>
    </p:spTree>
    <p:extLst>
      <p:ext uri="{BB962C8B-B14F-4D97-AF65-F5344CB8AC3E}">
        <p14:creationId xmlns:p14="http://schemas.microsoft.com/office/powerpoint/2010/main" val="219479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Fully Connected Layer</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69642" name="方程式" r:id="rId4" imgW="203040" imgH="228600" progId="Equation.3">
                      <p:embed/>
                    </p:oleObj>
                  </mc:Choice>
                  <mc:Fallback>
                    <p:oleObj name="方程式" r:id="rId4" imgW="203040" imgH="228600" progId="Equation.3">
                      <p:embed/>
                      <p:pic>
                        <p:nvPicPr>
                          <p:cNvPr id="9" name="Object 12"/>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69643" name="方程式" r:id="rId6" imgW="88560" imgH="177480" progId="Equation.3">
                      <p:embed/>
                    </p:oleObj>
                  </mc:Choice>
                  <mc:Fallback>
                    <p:oleObj name="方程式" r:id="rId6" imgW="88560" imgH="177480" progId="Equation.3">
                      <p:embed/>
                      <p:pic>
                        <p:nvPicPr>
                          <p:cNvPr id="15" name="Object 12"/>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6"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69644" name="方程式" r:id="rId8" imgW="253800" imgH="228600" progId="Equation.3">
                  <p:embed/>
                </p:oleObj>
              </mc:Choice>
              <mc:Fallback>
                <p:oleObj name="方程式" r:id="rId8" imgW="253800" imgH="228600" progId="Equation.3">
                  <p:embed/>
                  <p:pic>
                    <p:nvPicPr>
                      <p:cNvPr id="16" name="Object 12"/>
                      <p:cNvPicPr>
                        <a:picLocks noChangeAspect="1" noChangeArrowheads="1"/>
                      </p:cNvPicPr>
                      <p:nvPr/>
                    </p:nvPicPr>
                    <p:blipFill>
                      <a:blip r:embed="rId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69645" name="方程式" r:id="rId10" imgW="253800" imgH="228600" progId="Equation.3">
                  <p:embed/>
                </p:oleObj>
              </mc:Choice>
              <mc:Fallback>
                <p:oleObj name="方程式" r:id="rId10" imgW="253800" imgH="228600" progId="Equation.3">
                  <p:embed/>
                  <p:pic>
                    <p:nvPicPr>
                      <p:cNvPr id="17" name="Object 12"/>
                      <p:cNvPicPr>
                        <a:picLocks noChangeAspect="1" noChangeArrowheads="1"/>
                      </p:cNvPicPr>
                      <p:nvPr/>
                    </p:nvPicPr>
                    <p:blipFill>
                      <a:blip r:embed="rId1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extLst/>
          </p:nvPr>
        </p:nvGraphicFramePr>
        <p:xfrm>
          <a:off x="1277938" y="4342880"/>
          <a:ext cx="542925" cy="542925"/>
        </p:xfrm>
        <a:graphic>
          <a:graphicData uri="http://schemas.openxmlformats.org/presentationml/2006/ole">
            <mc:AlternateContent xmlns:mc="http://schemas.openxmlformats.org/markup-compatibility/2006">
              <mc:Choice xmlns:v="urn:schemas-microsoft-com:vml" Requires="v">
                <p:oleObj spid="_x0000_s69646" name="方程式" r:id="rId12" imgW="253800" imgH="253800" progId="Equation.3">
                  <p:embed/>
                </p:oleObj>
              </mc:Choice>
              <mc:Fallback>
                <p:oleObj name="方程式" r:id="rId12" imgW="253800" imgH="253800" progId="Equation.3">
                  <p:embed/>
                  <p:pic>
                    <p:nvPicPr>
                      <p:cNvPr id="18" name="Object 12"/>
                      <p:cNvPicPr>
                        <a:picLocks noChangeAspect="1" noChangeArrowheads="1"/>
                      </p:cNvPicPr>
                      <p:nvPr/>
                    </p:nvPicPr>
                    <p:blipFill>
                      <a:blip r:embed="rId13"/>
                      <a:srcRect/>
                      <a:stretch>
                        <a:fillRect/>
                      </a:stretch>
                    </p:blipFill>
                    <p:spPr bwMode="auto">
                      <a:xfrm>
                        <a:off x="1277938" y="434288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69647" name="方程式" r:id="rId14" imgW="279360" imgH="177480" progId="Equation.3">
                      <p:embed/>
                    </p:oleObj>
                  </mc:Choice>
                  <mc:Fallback>
                    <p:oleObj name="方程式" r:id="rId14" imgW="279360" imgH="177480" progId="Equation.3">
                      <p:embed/>
                      <p:pic>
                        <p:nvPicPr>
                          <p:cNvPr id="12" name="Object 12"/>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69648" name="方程式" r:id="rId16" imgW="279360" imgH="228600" progId="Equation.3">
                      <p:embed/>
                    </p:oleObj>
                  </mc:Choice>
                  <mc:Fallback>
                    <p:oleObj name="方程式" r:id="rId16" imgW="279360" imgH="228600" progId="Equation.3">
                      <p:embed/>
                      <p:pic>
                        <p:nvPicPr>
                          <p:cNvPr id="25" name="Object 12"/>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8" name="Object 12"/>
          <p:cNvGraphicFramePr>
            <a:graphicFrameLocks noChangeAspect="1"/>
          </p:cNvGraphicFramePr>
          <p:nvPr>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69649" name="方程式" r:id="rId18" imgW="164880" imgH="241200" progId="Equation.3">
                  <p:embed/>
                </p:oleObj>
              </mc:Choice>
              <mc:Fallback>
                <p:oleObj name="方程式" r:id="rId18" imgW="164880" imgH="241200" progId="Equation.3">
                  <p:embed/>
                  <p:pic>
                    <p:nvPicPr>
                      <p:cNvPr id="28" name="Object 12"/>
                      <p:cNvPicPr>
                        <a:picLocks noChangeAspect="1" noChangeArrowheads="1"/>
                      </p:cNvPicPr>
                      <p:nvPr/>
                    </p:nvPicPr>
                    <p:blipFill>
                      <a:blip r:embed="rId19"/>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57" name="直線單箭頭接點 56"/>
          <p:cNvCxnSpPr/>
          <p:nvPr/>
        </p:nvCxnSpPr>
        <p:spPr>
          <a:xfrm>
            <a:off x="4258959" y="4364671"/>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 idx="6"/>
            <a:endCxn id="22"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69650" name="方程式" r:id="rId20" imgW="88560" imgH="164880" progId="Equation.3">
                  <p:embed/>
                </p:oleObj>
              </mc:Choice>
              <mc:Fallback>
                <p:oleObj name="方程式" r:id="rId20" imgW="88560" imgH="164880" progId="Equation.3">
                  <p:embed/>
                  <p:pic>
                    <p:nvPicPr>
                      <p:cNvPr id="83" name="Object 12"/>
                      <p:cNvPicPr>
                        <a:picLocks noChangeAspect="1" noChangeArrowheads="1"/>
                      </p:cNvPicPr>
                      <p:nvPr/>
                    </p:nvPicPr>
                    <p:blipFill>
                      <a:blip r:embed="rId21"/>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69651" name="方程式" r:id="rId22" imgW="126720" imgH="164880" progId="Equation.3">
                  <p:embed/>
                </p:oleObj>
              </mc:Choice>
              <mc:Fallback>
                <p:oleObj name="方程式" r:id="rId22" imgW="126720" imgH="164880" progId="Equation.3">
                  <p:embed/>
                  <p:pic>
                    <p:nvPicPr>
                      <p:cNvPr id="84" name="Object 12"/>
                      <p:cNvPicPr>
                        <a:picLocks noChangeAspect="1" noChangeArrowheads="1"/>
                      </p:cNvPicPr>
                      <p:nvPr/>
                    </p:nvPicPr>
                    <p:blipFill>
                      <a:blip r:embed="rId23"/>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69652" name="方程式" r:id="rId24" imgW="126720" imgH="190440" progId="Equation.3">
                  <p:embed/>
                </p:oleObj>
              </mc:Choice>
              <mc:Fallback>
                <p:oleObj name="方程式" r:id="rId24" imgW="126720" imgH="190440" progId="Equation.3">
                  <p:embed/>
                  <p:pic>
                    <p:nvPicPr>
                      <p:cNvPr id="85" name="Object 12"/>
                      <p:cNvPicPr>
                        <a:picLocks noChangeAspect="1" noChangeArrowheads="1"/>
                      </p:cNvPicPr>
                      <p:nvPr/>
                    </p:nvPicPr>
                    <p:blipFill>
                      <a:blip r:embed="rId25"/>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69653" name="方程式" r:id="rId26" imgW="88560" imgH="164880" progId="Equation.3">
                  <p:embed/>
                </p:oleObj>
              </mc:Choice>
              <mc:Fallback>
                <p:oleObj name="方程式" r:id="rId26" imgW="88560" imgH="164880" progId="Equation.3">
                  <p:embed/>
                  <p:pic>
                    <p:nvPicPr>
                      <p:cNvPr id="88" name="Object 12"/>
                      <p:cNvPicPr>
                        <a:picLocks noChangeAspect="1" noChangeArrowheads="1"/>
                      </p:cNvPicPr>
                      <p:nvPr/>
                    </p:nvPicPr>
                    <p:blipFill>
                      <a:blip r:embed="rId27"/>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12"/>
          <p:cNvGraphicFramePr>
            <a:graphicFrameLocks noChangeAspect="1"/>
          </p:cNvGraphicFramePr>
          <p:nvPr>
            <p:extLst/>
          </p:nvPr>
        </p:nvGraphicFramePr>
        <p:xfrm>
          <a:off x="3229003" y="3559723"/>
          <a:ext cx="325437" cy="515937"/>
        </p:xfrm>
        <a:graphic>
          <a:graphicData uri="http://schemas.openxmlformats.org/presentationml/2006/ole">
            <mc:AlternateContent xmlns:mc="http://schemas.openxmlformats.org/markup-compatibility/2006">
              <mc:Choice xmlns:v="urn:schemas-microsoft-com:vml" Requires="v">
                <p:oleObj spid="_x0000_s69654" name="方程式" r:id="rId28" imgW="152280" imgH="241200" progId="Equation.3">
                  <p:embed/>
                </p:oleObj>
              </mc:Choice>
              <mc:Fallback>
                <p:oleObj name="方程式" r:id="rId28" imgW="152280" imgH="241200" progId="Equation.3">
                  <p:embed/>
                  <p:pic>
                    <p:nvPicPr>
                      <p:cNvPr id="76" name="Object 12"/>
                      <p:cNvPicPr>
                        <a:picLocks noChangeAspect="1" noChangeArrowheads="1"/>
                      </p:cNvPicPr>
                      <p:nvPr/>
                    </p:nvPicPr>
                    <p:blipFill>
                      <a:blip r:embed="rId29"/>
                      <a:srcRect/>
                      <a:stretch>
                        <a:fillRect/>
                      </a:stretch>
                    </p:blipFill>
                    <p:spPr bwMode="auto">
                      <a:xfrm>
                        <a:off x="3229003" y="3559723"/>
                        <a:ext cx="325437"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2"/>
          <p:cNvGraphicFramePr>
            <a:graphicFrameLocks noChangeAspect="1"/>
          </p:cNvGraphicFramePr>
          <p:nvPr>
            <p:extLst>
              <p:ext uri="{D42A27DB-BD31-4B8C-83A1-F6EECF244321}">
                <p14:modId xmlns:p14="http://schemas.microsoft.com/office/powerpoint/2010/main" val="803831657"/>
              </p:ext>
            </p:extLst>
          </p:nvPr>
        </p:nvGraphicFramePr>
        <p:xfrm>
          <a:off x="5408114" y="4005781"/>
          <a:ext cx="3014663" cy="1219200"/>
        </p:xfrm>
        <a:graphic>
          <a:graphicData uri="http://schemas.openxmlformats.org/presentationml/2006/ole">
            <mc:AlternateContent xmlns:mc="http://schemas.openxmlformats.org/markup-compatibility/2006">
              <mc:Choice xmlns:v="urn:schemas-microsoft-com:vml" Requires="v">
                <p:oleObj spid="_x0000_s69655" name="方程式" r:id="rId30" imgW="1130040" imgH="457200" progId="Equation.3">
                  <p:embed/>
                </p:oleObj>
              </mc:Choice>
              <mc:Fallback>
                <p:oleObj name="方程式" r:id="rId30" imgW="1130040" imgH="457200" progId="Equation.3">
                  <p:embed/>
                  <p:pic>
                    <p:nvPicPr>
                      <p:cNvPr id="77" name="Object 12"/>
                      <p:cNvPicPr>
                        <a:picLocks noChangeAspect="1" noChangeArrowheads="1"/>
                      </p:cNvPicPr>
                      <p:nvPr/>
                    </p:nvPicPr>
                    <p:blipFill>
                      <a:blip r:embed="rId31"/>
                      <a:srcRect/>
                      <a:stretch>
                        <a:fillRect/>
                      </a:stretch>
                    </p:blipFill>
                    <p:spPr bwMode="auto">
                      <a:xfrm>
                        <a:off x="5408114" y="4005781"/>
                        <a:ext cx="3014663" cy="1219200"/>
                      </a:xfrm>
                      <a:prstGeom prst="rect">
                        <a:avLst/>
                      </a:prstGeom>
                      <a:noFill/>
                      <a:extLst/>
                    </p:spPr>
                  </p:pic>
                </p:oleObj>
              </mc:Fallback>
            </mc:AlternateContent>
          </a:graphicData>
        </a:graphic>
      </p:graphicFrame>
      <p:sp>
        <p:nvSpPr>
          <p:cNvPr id="99" name="文字方塊 98"/>
          <p:cNvSpPr txBox="1"/>
          <p:nvPr/>
        </p:nvSpPr>
        <p:spPr>
          <a:xfrm>
            <a:off x="4365668" y="1428071"/>
            <a:ext cx="4165950" cy="830997"/>
          </a:xfrm>
          <a:prstGeom prst="rect">
            <a:avLst/>
          </a:prstGeom>
          <a:noFill/>
        </p:spPr>
        <p:txBody>
          <a:bodyPr wrap="square" rtlCol="0">
            <a:spAutoFit/>
          </a:bodyPr>
          <a:lstStyle/>
          <a:p>
            <a:r>
              <a:rPr lang="en-US" altLang="zh-TW" sz="2400" dirty="0"/>
              <a:t>: input of the activation function for neuron </a:t>
            </a:r>
            <a:r>
              <a:rPr lang="en-US" altLang="zh-TW" sz="2400" dirty="0" err="1"/>
              <a:t>i</a:t>
            </a:r>
            <a:r>
              <a:rPr lang="en-US" altLang="zh-TW" sz="2400" dirty="0"/>
              <a:t> at layer l</a:t>
            </a:r>
            <a:endParaRPr lang="zh-TW" altLang="en-US" sz="2400" dirty="0"/>
          </a:p>
        </p:txBody>
      </p:sp>
      <p:cxnSp>
        <p:nvCxnSpPr>
          <p:cNvPr id="103" name="直線單箭頭接點 10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Object 12"/>
          <p:cNvGraphicFramePr>
            <a:graphicFrameLocks noChangeAspect="1"/>
          </p:cNvGraphicFramePr>
          <p:nvPr>
            <p:extLst/>
          </p:nvPr>
        </p:nvGraphicFramePr>
        <p:xfrm>
          <a:off x="1912938" y="4406900"/>
          <a:ext cx="433387" cy="542925"/>
        </p:xfrm>
        <a:graphic>
          <a:graphicData uri="http://schemas.openxmlformats.org/presentationml/2006/ole">
            <mc:AlternateContent xmlns:mc="http://schemas.openxmlformats.org/markup-compatibility/2006">
              <mc:Choice xmlns:v="urn:schemas-microsoft-com:vml" Requires="v">
                <p:oleObj spid="_x0000_s69656" name="方程式" r:id="rId32" imgW="203040" imgH="253800" progId="Equation.3">
                  <p:embed/>
                </p:oleObj>
              </mc:Choice>
              <mc:Fallback>
                <p:oleObj name="方程式" r:id="rId32" imgW="203040" imgH="253800" progId="Equation.3">
                  <p:embed/>
                  <p:pic>
                    <p:nvPicPr>
                      <p:cNvPr id="106" name="Object 12"/>
                      <p:cNvPicPr>
                        <a:picLocks noChangeAspect="1" noChangeArrowheads="1"/>
                      </p:cNvPicPr>
                      <p:nvPr/>
                    </p:nvPicPr>
                    <p:blipFill>
                      <a:blip r:embed="rId33"/>
                      <a:srcRect/>
                      <a:stretch>
                        <a:fillRect/>
                      </a:stretch>
                    </p:blipFill>
                    <p:spPr bwMode="auto">
                      <a:xfrm>
                        <a:off x="1912938" y="4406900"/>
                        <a:ext cx="43338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nvPr>
        </p:nvGraphicFramePr>
        <p:xfrm>
          <a:off x="1929333" y="3553345"/>
          <a:ext cx="487362" cy="515938"/>
        </p:xfrm>
        <a:graphic>
          <a:graphicData uri="http://schemas.openxmlformats.org/presentationml/2006/ole">
            <mc:AlternateContent xmlns:mc="http://schemas.openxmlformats.org/markup-compatibility/2006">
              <mc:Choice xmlns:v="urn:schemas-microsoft-com:vml" Requires="v">
                <p:oleObj spid="_x0000_s69657" name="方程式" r:id="rId34" imgW="228600" imgH="241200" progId="Equation.3">
                  <p:embed/>
                </p:oleObj>
              </mc:Choice>
              <mc:Fallback>
                <p:oleObj name="方程式" r:id="rId34" imgW="228600" imgH="241200" progId="Equation.3">
                  <p:embed/>
                  <p:pic>
                    <p:nvPicPr>
                      <p:cNvPr id="107" name="Object 12"/>
                      <p:cNvPicPr>
                        <a:picLocks noChangeAspect="1" noChangeArrowheads="1"/>
                      </p:cNvPicPr>
                      <p:nvPr/>
                    </p:nvPicPr>
                    <p:blipFill>
                      <a:blip r:embed="rId35"/>
                      <a:srcRect/>
                      <a:stretch>
                        <a:fillRect/>
                      </a:stretch>
                    </p:blipFill>
                    <p:spPr bwMode="auto">
                      <a:xfrm>
                        <a:off x="1929333" y="3553345"/>
                        <a:ext cx="48736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nvPr>
        </p:nvGraphicFramePr>
        <p:xfrm>
          <a:off x="1931988" y="2994025"/>
          <a:ext cx="433387" cy="515938"/>
        </p:xfrm>
        <a:graphic>
          <a:graphicData uri="http://schemas.openxmlformats.org/presentationml/2006/ole">
            <mc:AlternateContent xmlns:mc="http://schemas.openxmlformats.org/markup-compatibility/2006">
              <mc:Choice xmlns:v="urn:schemas-microsoft-com:vml" Requires="v">
                <p:oleObj spid="_x0000_s69658" name="方程式" r:id="rId36" imgW="203040" imgH="241200" progId="Equation.3">
                  <p:embed/>
                </p:oleObj>
              </mc:Choice>
              <mc:Fallback>
                <p:oleObj name="方程式" r:id="rId36" imgW="203040" imgH="241200" progId="Equation.3">
                  <p:embed/>
                  <p:pic>
                    <p:nvPicPr>
                      <p:cNvPr id="108" name="Object 12"/>
                      <p:cNvPicPr>
                        <a:picLocks noChangeAspect="1" noChangeArrowheads="1"/>
                      </p:cNvPicPr>
                      <p:nvPr/>
                    </p:nvPicPr>
                    <p:blipFill>
                      <a:blip r:embed="rId37"/>
                      <a:srcRect/>
                      <a:stretch>
                        <a:fillRect/>
                      </a:stretch>
                    </p:blipFill>
                    <p:spPr bwMode="auto">
                      <a:xfrm>
                        <a:off x="1931988" y="2994025"/>
                        <a:ext cx="4333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12"/>
          <p:cNvGraphicFramePr>
            <a:graphicFrameLocks noChangeAspect="1"/>
          </p:cNvGraphicFramePr>
          <p:nvPr>
            <p:extLst>
              <p:ext uri="{D42A27DB-BD31-4B8C-83A1-F6EECF244321}">
                <p14:modId xmlns:p14="http://schemas.microsoft.com/office/powerpoint/2010/main" val="223638187"/>
              </p:ext>
            </p:extLst>
          </p:nvPr>
        </p:nvGraphicFramePr>
        <p:xfrm>
          <a:off x="3987342" y="3260231"/>
          <a:ext cx="4371975" cy="642938"/>
        </p:xfrm>
        <a:graphic>
          <a:graphicData uri="http://schemas.openxmlformats.org/presentationml/2006/ole">
            <mc:AlternateContent xmlns:mc="http://schemas.openxmlformats.org/markup-compatibility/2006">
              <mc:Choice xmlns:v="urn:schemas-microsoft-com:vml" Requires="v">
                <p:oleObj spid="_x0000_s69659" name="方程式" r:id="rId38" imgW="1638000" imgH="241200" progId="Equation.3">
                  <p:embed/>
                </p:oleObj>
              </mc:Choice>
              <mc:Fallback>
                <p:oleObj name="方程式" r:id="rId38" imgW="1638000" imgH="241200" progId="Equation.3">
                  <p:embed/>
                  <p:pic>
                    <p:nvPicPr>
                      <p:cNvPr id="109" name="Object 12"/>
                      <p:cNvPicPr>
                        <a:picLocks noChangeAspect="1" noChangeArrowheads="1"/>
                      </p:cNvPicPr>
                      <p:nvPr/>
                    </p:nvPicPr>
                    <p:blipFill>
                      <a:blip r:embed="rId39"/>
                      <a:srcRect/>
                      <a:stretch>
                        <a:fillRect/>
                      </a:stretch>
                    </p:blipFill>
                    <p:spPr bwMode="auto">
                      <a:xfrm>
                        <a:off x="3987342" y="3260231"/>
                        <a:ext cx="4371975" cy="642938"/>
                      </a:xfrm>
                      <a:prstGeom prst="rect">
                        <a:avLst/>
                      </a:prstGeom>
                      <a:noFill/>
                      <a:extLst/>
                    </p:spPr>
                  </p:pic>
                </p:oleObj>
              </mc:Fallback>
            </mc:AlternateContent>
          </a:graphicData>
        </a:graphic>
      </p:graphicFrame>
      <p:graphicFrame>
        <p:nvGraphicFramePr>
          <p:cNvPr id="111" name="Object 12"/>
          <p:cNvGraphicFramePr>
            <a:graphicFrameLocks noChangeAspect="1"/>
          </p:cNvGraphicFramePr>
          <p:nvPr>
            <p:extLst>
              <p:ext uri="{D42A27DB-BD31-4B8C-83A1-F6EECF244321}">
                <p14:modId xmlns:p14="http://schemas.microsoft.com/office/powerpoint/2010/main" val="318579687"/>
              </p:ext>
            </p:extLst>
          </p:nvPr>
        </p:nvGraphicFramePr>
        <p:xfrm>
          <a:off x="3955093" y="1374776"/>
          <a:ext cx="406400" cy="644525"/>
        </p:xfrm>
        <a:graphic>
          <a:graphicData uri="http://schemas.openxmlformats.org/presentationml/2006/ole">
            <mc:AlternateContent xmlns:mc="http://schemas.openxmlformats.org/markup-compatibility/2006">
              <mc:Choice xmlns:v="urn:schemas-microsoft-com:vml" Requires="v">
                <p:oleObj spid="_x0000_s69660" name="方程式" r:id="rId40" imgW="152280" imgH="241200" progId="Equation.3">
                  <p:embed/>
                </p:oleObj>
              </mc:Choice>
              <mc:Fallback>
                <p:oleObj name="方程式" r:id="rId40" imgW="152280" imgH="241200" progId="Equation.3">
                  <p:embed/>
                  <p:pic>
                    <p:nvPicPr>
                      <p:cNvPr id="111" name="Object 12"/>
                      <p:cNvPicPr>
                        <a:picLocks noChangeAspect="1" noChangeArrowheads="1"/>
                      </p:cNvPicPr>
                      <p:nvPr/>
                    </p:nvPicPr>
                    <p:blipFill>
                      <a:blip r:embed="rId41"/>
                      <a:srcRect/>
                      <a:stretch>
                        <a:fillRect/>
                      </a:stretch>
                    </p:blipFill>
                    <p:spPr bwMode="auto">
                      <a:xfrm>
                        <a:off x="3955093" y="1374776"/>
                        <a:ext cx="406400" cy="644525"/>
                      </a:xfrm>
                      <a:prstGeom prst="rect">
                        <a:avLst/>
                      </a:prstGeom>
                      <a:noFill/>
                      <a:extLst/>
                    </p:spPr>
                  </p:pic>
                </p:oleObj>
              </mc:Fallback>
            </mc:AlternateContent>
          </a:graphicData>
        </a:graphic>
      </p:graphicFrame>
      <p:graphicFrame>
        <p:nvGraphicFramePr>
          <p:cNvPr id="116" name="Object 12"/>
          <p:cNvGraphicFramePr>
            <a:graphicFrameLocks noChangeAspect="1"/>
          </p:cNvGraphicFramePr>
          <p:nvPr>
            <p:extLst/>
          </p:nvPr>
        </p:nvGraphicFramePr>
        <p:xfrm>
          <a:off x="3237825" y="4724555"/>
          <a:ext cx="323850" cy="515938"/>
        </p:xfrm>
        <a:graphic>
          <a:graphicData uri="http://schemas.openxmlformats.org/presentationml/2006/ole">
            <mc:AlternateContent xmlns:mc="http://schemas.openxmlformats.org/markup-compatibility/2006">
              <mc:Choice xmlns:v="urn:schemas-microsoft-com:vml" Requires="v">
                <p:oleObj spid="_x0000_s69661" name="方程式" r:id="rId42" imgW="152280" imgH="241200" progId="Equation.3">
                  <p:embed/>
                </p:oleObj>
              </mc:Choice>
              <mc:Fallback>
                <p:oleObj name="方程式" r:id="rId42" imgW="152280" imgH="241200" progId="Equation.3">
                  <p:embed/>
                  <p:pic>
                    <p:nvPicPr>
                      <p:cNvPr id="116" name="Object 12"/>
                      <p:cNvPicPr>
                        <a:picLocks noChangeAspect="1" noChangeArrowheads="1"/>
                      </p:cNvPicPr>
                      <p:nvPr/>
                    </p:nvPicPr>
                    <p:blipFill>
                      <a:blip r:embed="rId43"/>
                      <a:srcRect/>
                      <a:stretch>
                        <a:fillRect/>
                      </a:stretch>
                    </p:blipFill>
                    <p:spPr bwMode="auto">
                      <a:xfrm>
                        <a:off x="3237825" y="4724555"/>
                        <a:ext cx="32385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7" name="群組 116"/>
          <p:cNvGrpSpPr/>
          <p:nvPr/>
        </p:nvGrpSpPr>
        <p:grpSpPr>
          <a:xfrm>
            <a:off x="2344795" y="5157619"/>
            <a:ext cx="342900" cy="369049"/>
            <a:chOff x="340312" y="4732744"/>
            <a:chExt cx="342900" cy="369049"/>
          </a:xfrm>
        </p:grpSpPr>
        <p:sp>
          <p:nvSpPr>
            <p:cNvPr id="118" name="矩形 117"/>
            <p:cNvSpPr/>
            <p:nvPr/>
          </p:nvSpPr>
          <p:spPr>
            <a:xfrm>
              <a:off x="340312" y="4758893"/>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19" name="Object 12"/>
            <p:cNvGraphicFramePr>
              <a:graphicFrameLocks noChangeAspect="1"/>
            </p:cNvGraphicFramePr>
            <p:nvPr>
              <p:extLst/>
            </p:nvPr>
          </p:nvGraphicFramePr>
          <p:xfrm>
            <a:off x="430658" y="4732744"/>
            <a:ext cx="188913" cy="354012"/>
          </p:xfrm>
          <a:graphic>
            <a:graphicData uri="http://schemas.openxmlformats.org/presentationml/2006/ole">
              <mc:AlternateContent xmlns:mc="http://schemas.openxmlformats.org/markup-compatibility/2006">
                <mc:Choice xmlns:v="urn:schemas-microsoft-com:vml" Requires="v">
                  <p:oleObj spid="_x0000_s69662" name="方程式" r:id="rId44" imgW="88560" imgH="164880" progId="Equation.3">
                    <p:embed/>
                  </p:oleObj>
                </mc:Choice>
                <mc:Fallback>
                  <p:oleObj name="方程式" r:id="rId44" imgW="88560" imgH="164880" progId="Equation.3">
                    <p:embed/>
                    <p:pic>
                      <p:nvPicPr>
                        <p:cNvPr id="119" name="Object 12"/>
                        <p:cNvPicPr>
                          <a:picLocks noChangeAspect="1" noChangeArrowheads="1"/>
                        </p:cNvPicPr>
                        <p:nvPr/>
                      </p:nvPicPr>
                      <p:blipFill>
                        <a:blip r:embed="rId45"/>
                        <a:srcRect/>
                        <a:stretch>
                          <a:fillRect/>
                        </a:stretch>
                      </p:blipFill>
                      <p:spPr bwMode="auto">
                        <a:xfrm>
                          <a:off x="430658" y="4732744"/>
                          <a:ext cx="18891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20" name="直線單箭頭接點 119"/>
          <p:cNvCxnSpPr>
            <a:endCxn id="22" idx="2"/>
          </p:cNvCxnSpPr>
          <p:nvPr/>
        </p:nvCxnSpPr>
        <p:spPr>
          <a:xfrm flipV="1">
            <a:off x="2704244" y="4383721"/>
            <a:ext cx="979125" cy="9509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p:cNvSpPr txBox="1"/>
          <p:nvPr/>
        </p:nvSpPr>
        <p:spPr>
          <a:xfrm>
            <a:off x="4413140" y="2329976"/>
            <a:ext cx="4524704" cy="830997"/>
          </a:xfrm>
          <a:prstGeom prst="rect">
            <a:avLst/>
          </a:prstGeom>
          <a:noFill/>
        </p:spPr>
        <p:txBody>
          <a:bodyPr wrap="square" rtlCol="0">
            <a:spAutoFit/>
          </a:bodyPr>
          <a:lstStyle/>
          <a:p>
            <a:r>
              <a:rPr lang="en-US" altLang="zh-TW" sz="2400" dirty="0"/>
              <a:t>: input of the activation function all the neurons in layer l</a:t>
            </a:r>
            <a:endParaRPr lang="zh-TW" altLang="en-US" sz="2400" dirty="0"/>
          </a:p>
        </p:txBody>
      </p:sp>
      <p:graphicFrame>
        <p:nvGraphicFramePr>
          <p:cNvPr id="63" name="Object 12"/>
          <p:cNvGraphicFramePr>
            <a:graphicFrameLocks noChangeAspect="1"/>
          </p:cNvGraphicFramePr>
          <p:nvPr>
            <p:extLst>
              <p:ext uri="{D42A27DB-BD31-4B8C-83A1-F6EECF244321}">
                <p14:modId xmlns:p14="http://schemas.microsoft.com/office/powerpoint/2010/main" val="1273374622"/>
              </p:ext>
            </p:extLst>
          </p:nvPr>
        </p:nvGraphicFramePr>
        <p:xfrm>
          <a:off x="3987342" y="2261331"/>
          <a:ext cx="439738" cy="677863"/>
        </p:xfrm>
        <a:graphic>
          <a:graphicData uri="http://schemas.openxmlformats.org/presentationml/2006/ole">
            <mc:AlternateContent xmlns:mc="http://schemas.openxmlformats.org/markup-compatibility/2006">
              <mc:Choice xmlns:v="urn:schemas-microsoft-com:vml" Requires="v">
                <p:oleObj spid="_x0000_s69663" name="方程式" r:id="rId46" imgW="164880" imgH="253800" progId="Equation.3">
                  <p:embed/>
                </p:oleObj>
              </mc:Choice>
              <mc:Fallback>
                <p:oleObj name="方程式" r:id="rId46" imgW="164880" imgH="253800" progId="Equation.3">
                  <p:embed/>
                  <p:pic>
                    <p:nvPicPr>
                      <p:cNvPr id="63" name="Object 12"/>
                      <p:cNvPicPr>
                        <a:picLocks noChangeAspect="1" noChangeArrowheads="1"/>
                      </p:cNvPicPr>
                      <p:nvPr/>
                    </p:nvPicPr>
                    <p:blipFill>
                      <a:blip r:embed="rId47"/>
                      <a:srcRect/>
                      <a:stretch>
                        <a:fillRect/>
                      </a:stretch>
                    </p:blipFill>
                    <p:spPr bwMode="auto">
                      <a:xfrm>
                        <a:off x="3987342" y="2261331"/>
                        <a:ext cx="439738" cy="677863"/>
                      </a:xfrm>
                      <a:prstGeom prst="rect">
                        <a:avLst/>
                      </a:prstGeom>
                      <a:noFill/>
                      <a:extLst/>
                    </p:spPr>
                  </p:pic>
                </p:oleObj>
              </mc:Fallback>
            </mc:AlternateContent>
          </a:graphicData>
        </a:graphic>
      </p:graphicFrame>
    </p:spTree>
    <p:extLst>
      <p:ext uri="{BB962C8B-B14F-4D97-AF65-F5344CB8AC3E}">
        <p14:creationId xmlns:p14="http://schemas.microsoft.com/office/powerpoint/2010/main" val="380399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62"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4205</TotalTime>
  <Words>2664</Words>
  <Application>Microsoft Office PowerPoint</Application>
  <PresentationFormat>如螢幕大小 (4:3)</PresentationFormat>
  <Paragraphs>881</Paragraphs>
  <Slides>53</Slides>
  <Notes>23</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53</vt:i4>
      </vt:variant>
    </vt:vector>
  </HeadingPairs>
  <TitlesOfParts>
    <vt:vector size="68" baseType="lpstr">
      <vt:lpstr>CMS</vt:lpstr>
      <vt:lpstr>ff4</vt:lpstr>
      <vt:lpstr>ff5</vt:lpstr>
      <vt:lpstr>Libre Baskerville</vt:lpstr>
      <vt:lpstr>Open Sans</vt:lpstr>
      <vt:lpstr>新細明體</vt:lpstr>
      <vt:lpstr>Arial</vt:lpstr>
      <vt:lpstr>Arial</vt:lpstr>
      <vt:lpstr>Calibri</vt:lpstr>
      <vt:lpstr>Calibri Light</vt:lpstr>
      <vt:lpstr>Cambria Math</vt:lpstr>
      <vt:lpstr>Times New Roman</vt:lpstr>
      <vt:lpstr>Wingdings</vt:lpstr>
      <vt:lpstr>Office 佈景主題</vt:lpstr>
      <vt:lpstr>方程式</vt:lpstr>
      <vt:lpstr>Network Structure</vt:lpstr>
      <vt:lpstr>Three Steps for Deep Learning</vt:lpstr>
      <vt:lpstr>Outline</vt:lpstr>
      <vt:lpstr>Prerequisite </vt:lpstr>
      <vt:lpstr>Basic Structure: Fully Connected Layer</vt:lpstr>
      <vt:lpstr>Fully Connected Layer</vt:lpstr>
      <vt:lpstr>Fully Connected Layer</vt:lpstr>
      <vt:lpstr>Fully Connected Layer</vt:lpstr>
      <vt:lpstr>Fully Connected Layer</vt:lpstr>
      <vt:lpstr>Relations between Layer Outputs</vt:lpstr>
      <vt:lpstr>Relations between Layer Outputs</vt:lpstr>
      <vt:lpstr>Relations between Layer Outputs</vt:lpstr>
      <vt:lpstr>Relations between Layer Outputs</vt:lpstr>
      <vt:lpstr>Basic Structure: Recurrent Structure</vt:lpstr>
      <vt:lpstr>Reference</vt:lpstr>
      <vt:lpstr>Recurrent Neural Network</vt:lpstr>
      <vt:lpstr>Deep RNN</vt:lpstr>
      <vt:lpstr>PowerPoint 簡報</vt:lpstr>
      <vt:lpstr>Pyramidal RNN</vt:lpstr>
      <vt:lpstr>Naïve RNN</vt:lpstr>
      <vt:lpstr>LSTM</vt:lpstr>
      <vt:lpstr>PowerPoint 簡報</vt:lpstr>
      <vt:lpstr>PowerPoint 簡報</vt:lpstr>
      <vt:lpstr>PowerPoint 簡報</vt:lpstr>
      <vt:lpstr>LSTM</vt:lpstr>
      <vt:lpstr>GRU</vt:lpstr>
      <vt:lpstr>Example Task</vt:lpstr>
      <vt:lpstr>Target Delay </vt:lpstr>
      <vt:lpstr>PowerPoint 簡報</vt:lpstr>
      <vt:lpstr>PowerPoint 簡報</vt:lpstr>
      <vt:lpstr>PowerPoint 簡報</vt:lpstr>
      <vt:lpstr>PowerPoint 簡報</vt:lpstr>
      <vt:lpstr>PowerPoint 簡報</vt:lpstr>
      <vt:lpstr>PowerPoint 簡報</vt:lpstr>
      <vt:lpstr>PowerPoint 簡報</vt:lpstr>
      <vt:lpstr>PowerPoint 簡報</vt:lpstr>
      <vt:lpstr>Stack RNN</vt:lpstr>
      <vt:lpstr>Basic Structure: Convolutional / Pooing Layer</vt:lpstr>
      <vt:lpstr>Convolutional Layer</vt:lpstr>
      <vt:lpstr>Convolutional Layer</vt:lpstr>
      <vt:lpstr>Convolutional Layer</vt:lpstr>
      <vt:lpstr>Example –  1D Signal + Single Channel</vt:lpstr>
      <vt:lpstr>Example –  1D Signal + Multiple Channel</vt:lpstr>
      <vt:lpstr>PowerPoint 簡報</vt:lpstr>
      <vt:lpstr>PowerPoint 簡報</vt:lpstr>
      <vt:lpstr>PowerPoint 簡報</vt:lpstr>
      <vt:lpstr>Pooling Layer</vt:lpstr>
      <vt:lpstr>Pooling Layer</vt:lpstr>
      <vt:lpstr>Pooling Layer</vt:lpstr>
      <vt:lpstr>PowerPoint 簡報</vt:lpstr>
      <vt:lpstr>PowerPoint 簡報</vt:lpstr>
      <vt:lpstr>PowerPoint 簡報</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Structure: Fully Connected Feedforward Network</dc:title>
  <dc:creator>Hung-yi Lee</dc:creator>
  <cp:lastModifiedBy>Hung-yi Lee</cp:lastModifiedBy>
  <cp:revision>166</cp:revision>
  <dcterms:created xsi:type="dcterms:W3CDTF">2017-02-07T02:01:50Z</dcterms:created>
  <dcterms:modified xsi:type="dcterms:W3CDTF">2017-03-17T05:06:56Z</dcterms:modified>
</cp:coreProperties>
</file>