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72D2-8120-4CE1-89D0-45AFB81BD009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EAA60-C94B-4523-9B07-07E4A7EA3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2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common way is the use the bandwidth that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minimises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optimality criterion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59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reverse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CD3A6-38CC-4046-9170-53F7549E255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59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22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7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31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5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24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92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0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46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39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95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2090-D9A1-484A-AD6A-B728A5B03B85}" type="datetimeFigureOut">
              <a:rPr lang="zh-TW" altLang="en-US" smtClean="0"/>
              <a:t>2017/6/5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0C31-651B-4BCE-A86D-A2D7BD50E9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32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3" Type="http://schemas.openxmlformats.org/officeDocument/2006/relationships/image" Target="../media/image5.jpg"/><Relationship Id="rId12" Type="http://schemas.openxmlformats.org/officeDocument/2006/relationships/image" Target="../media/image180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234.png"/><Relationship Id="rId15" Type="http://schemas.openxmlformats.org/officeDocument/2006/relationships/image" Target="../media/image10.png"/><Relationship Id="rId10" Type="http://schemas.openxmlformats.org/officeDocument/2006/relationships/image" Target="../media/image1620.png"/><Relationship Id="rId4" Type="http://schemas.openxmlformats.org/officeDocument/2006/relationships/image" Target="../media/image6.jpg"/><Relationship Id="rId9" Type="http://schemas.openxmlformats.org/officeDocument/2006/relationships/image" Target="../media/image1500.png"/><Relationship Id="rId1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10.png"/><Relationship Id="rId7" Type="http://schemas.openxmlformats.org/officeDocument/2006/relationships/image" Target="../media/image2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0.png"/><Relationship Id="rId11" Type="http://schemas.openxmlformats.org/officeDocument/2006/relationships/image" Target="../media/image280.png"/><Relationship Id="rId5" Type="http://schemas.openxmlformats.org/officeDocument/2006/relationships/image" Target="../media/image2200.png"/><Relationship Id="rId10" Type="http://schemas.openxmlformats.org/officeDocument/2006/relationships/image" Target="../media/image270.png"/><Relationship Id="rId4" Type="http://schemas.openxmlformats.org/officeDocument/2006/relationships/image" Target="../media/image2100.png"/><Relationship Id="rId9" Type="http://schemas.openxmlformats.org/officeDocument/2006/relationships/image" Target="../media/image2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8A7D0-D5EB-4CEA-9701-A4495CA0F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Evaluation of </a:t>
            </a:r>
            <a:br>
              <a:rPr lang="en-US" altLang="zh-TW" dirty="0"/>
            </a:br>
            <a:r>
              <a:rPr lang="en-US" altLang="zh-TW" dirty="0"/>
              <a:t>Generative Models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62F1AA-4FA6-4E69-9E4F-69B55284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31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K-Nearest Neighbor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k-nearest neighbor to check whether the generator generates new objects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5" y="3064450"/>
            <a:ext cx="8553036" cy="29916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26930" y="45524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https://arxiv.org/pdf/1511.01844.pdf</a:t>
            </a:r>
          </a:p>
        </p:txBody>
      </p:sp>
    </p:spTree>
    <p:extLst>
      <p:ext uri="{BB962C8B-B14F-4D97-AF65-F5344CB8AC3E}">
        <p14:creationId xmlns:p14="http://schemas.microsoft.com/office/powerpoint/2010/main" val="38909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 Collapse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Figure 8: Images generated by a degenerate 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07" y="1906249"/>
            <a:ext cx="5586786" cy="419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04801" y="6176963"/>
            <a:ext cx="8977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https://devblogs.nvidia.com/parallelforall/photo-editing-generative-adversarial-networks-2/</a:t>
            </a:r>
          </a:p>
        </p:txBody>
      </p:sp>
    </p:spTree>
    <p:extLst>
      <p:ext uri="{BB962C8B-B14F-4D97-AF65-F5344CB8AC3E}">
        <p14:creationId xmlns:p14="http://schemas.microsoft.com/office/powerpoint/2010/main" val="355569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/>
              <a:t>Missing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1555471"/>
            <a:ext cx="7482840" cy="37904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4532" y="5736599"/>
            <a:ext cx="231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Missing anything?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59" y="5654993"/>
            <a:ext cx="914400" cy="9429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349116" y="5710981"/>
            <a:ext cx="416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Discriminator always knows it is real with high confidence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196842" y="180460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https://arxiv.org/pdf/1612.02136.pdf</a:t>
            </a:r>
          </a:p>
        </p:txBody>
      </p:sp>
    </p:spTree>
    <p:extLst>
      <p:ext uri="{BB962C8B-B14F-4D97-AF65-F5344CB8AC3E}">
        <p14:creationId xmlns:p14="http://schemas.microsoft.com/office/powerpoint/2010/main" val="198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/>
              <a:t>Lucas Theis, Aäron van den Oord, Matthias Bethge, “</a:t>
            </a:r>
            <a:r>
              <a:rPr lang="en-US" altLang="zh-TW" dirty="0"/>
              <a:t>A note on the evaluation of generative models</a:t>
            </a:r>
            <a:r>
              <a:rPr lang="nl-NL" altLang="zh-TW" dirty="0"/>
              <a:t>”, </a:t>
            </a:r>
            <a:r>
              <a:rPr lang="en-US" altLang="zh-TW" dirty="0" err="1"/>
              <a:t>arXiv</a:t>
            </a:r>
            <a:r>
              <a:rPr lang="en-US" altLang="zh-TW" dirty="0"/>
              <a:t> preprint, 2015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4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Likelihood </a:t>
            </a:r>
            <a:endParaRPr lang="zh-TW" altLang="en-US" dirty="0"/>
          </a:p>
        </p:txBody>
      </p:sp>
      <p:sp>
        <p:nvSpPr>
          <p:cNvPr id="5" name="星形: 五角 4"/>
          <p:cNvSpPr/>
          <p:nvPr/>
        </p:nvSpPr>
        <p:spPr>
          <a:xfrm>
            <a:off x="6395725" y="2386387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星形: 五角 6"/>
          <p:cNvSpPr/>
          <p:nvPr/>
        </p:nvSpPr>
        <p:spPr>
          <a:xfrm>
            <a:off x="5322348" y="2610143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799466" y="512870"/>
            <a:ext cx="3715884" cy="1299829"/>
            <a:chOff x="6011863" y="244287"/>
            <a:chExt cx="3965746" cy="1299829"/>
          </a:xfrm>
        </p:grpSpPr>
        <p:sp>
          <p:nvSpPr>
            <p:cNvPr id="4" name="星形: 五角 3"/>
            <p:cNvSpPr/>
            <p:nvPr/>
          </p:nvSpPr>
          <p:spPr>
            <a:xfrm>
              <a:off x="6011863" y="309340"/>
              <a:ext cx="331560" cy="33156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星形: 五角 5"/>
            <p:cNvSpPr/>
            <p:nvPr/>
          </p:nvSpPr>
          <p:spPr>
            <a:xfrm>
              <a:off x="6011863" y="1138997"/>
              <a:ext cx="331560" cy="331560"/>
            </a:xfrm>
            <a:prstGeom prst="star5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445250" y="244287"/>
              <a:ext cx="35323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 real data (not observed during training) </a:t>
              </a:r>
              <a:endParaRPr lang="zh-TW" altLang="en-US" sz="24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445250" y="1082451"/>
              <a:ext cx="250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 generated data </a:t>
              </a:r>
              <a:endParaRPr lang="zh-TW" altLang="en-US" sz="2400" dirty="0"/>
            </a:p>
          </p:txBody>
        </p:sp>
      </p:grpSp>
      <p:sp>
        <p:nvSpPr>
          <p:cNvPr id="11" name="星形: 五角 10"/>
          <p:cNvSpPr/>
          <p:nvPr/>
        </p:nvSpPr>
        <p:spPr>
          <a:xfrm>
            <a:off x="5802228" y="327689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/>
          <p:cNvSpPr/>
          <p:nvPr/>
        </p:nvSpPr>
        <p:spPr>
          <a:xfrm>
            <a:off x="7477721" y="3705068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/>
          <p:cNvSpPr/>
          <p:nvPr/>
        </p:nvSpPr>
        <p:spPr>
          <a:xfrm>
            <a:off x="7489740" y="2682034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星形: 五角 13"/>
          <p:cNvSpPr/>
          <p:nvPr/>
        </p:nvSpPr>
        <p:spPr>
          <a:xfrm>
            <a:off x="6727285" y="3132015"/>
            <a:ext cx="331560" cy="33156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123587" y="3126851"/>
                <a:ext cx="348237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87" y="3126851"/>
                <a:ext cx="348237" cy="381258"/>
              </a:xfrm>
              <a:prstGeom prst="rect">
                <a:avLst/>
              </a:prstGeom>
              <a:blipFill>
                <a:blip r:embed="rId2"/>
                <a:stretch>
                  <a:fillRect l="-12281" t="-1613" r="-8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575676" y="4574023"/>
            <a:ext cx="2386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Log Likelihood: </a:t>
            </a:r>
            <a:endParaRPr lang="zh-TW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559774" y="2552167"/>
            <a:ext cx="2017486" cy="142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</a:t>
            </a:r>
          </a:p>
          <a:p>
            <a:pPr algn="ctr"/>
            <a:r>
              <a:rPr lang="en-US" altLang="zh-TW" sz="2800" dirty="0"/>
              <a:t>P</a:t>
            </a:r>
            <a:r>
              <a:rPr lang="en-US" altLang="zh-TW" sz="2800" baseline="-25000" dirty="0"/>
              <a:t>G</a:t>
            </a:r>
            <a:endParaRPr lang="zh-TW" alt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00516" y="4378330"/>
                <a:ext cx="3233706" cy="1063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516" y="4378330"/>
                <a:ext cx="3233706" cy="1063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556798" y="5467508"/>
                <a:ext cx="6812815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We cannot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. We can only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800" dirty="0"/>
                  <a:t>.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98" y="5467508"/>
                <a:ext cx="6812815" cy="1009572"/>
              </a:xfrm>
              <a:prstGeom prst="rect">
                <a:avLst/>
              </a:prstGeom>
              <a:blipFill>
                <a:blip r:embed="rId4"/>
                <a:stretch>
                  <a:fillRect l="-1789" t="-3012" b="-16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星形: 五角 19"/>
          <p:cNvSpPr/>
          <p:nvPr/>
        </p:nvSpPr>
        <p:spPr>
          <a:xfrm>
            <a:off x="6736716" y="368208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星形: 五角 20"/>
          <p:cNvSpPr/>
          <p:nvPr/>
        </p:nvSpPr>
        <p:spPr>
          <a:xfrm>
            <a:off x="6181973" y="2890616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星形: 五角 21"/>
          <p:cNvSpPr/>
          <p:nvPr/>
        </p:nvSpPr>
        <p:spPr>
          <a:xfrm>
            <a:off x="5227003" y="3632572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/>
          <p:cNvSpPr/>
          <p:nvPr/>
        </p:nvSpPr>
        <p:spPr>
          <a:xfrm>
            <a:off x="4702195" y="2798579"/>
            <a:ext cx="400050" cy="89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/>
          <p:cNvSpPr/>
          <p:nvPr/>
        </p:nvSpPr>
        <p:spPr>
          <a:xfrm>
            <a:off x="2054262" y="2776922"/>
            <a:ext cx="400050" cy="89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309" y="2775782"/>
            <a:ext cx="929364" cy="916633"/>
          </a:xfrm>
          <a:prstGeom prst="rect">
            <a:avLst/>
          </a:prstGeom>
        </p:spPr>
      </p:pic>
      <p:sp>
        <p:nvSpPr>
          <p:cNvPr id="26" name="橢圓 25"/>
          <p:cNvSpPr/>
          <p:nvPr/>
        </p:nvSpPr>
        <p:spPr>
          <a:xfrm>
            <a:off x="1256441" y="3024548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8650" y="1937626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Prior</a:t>
            </a:r>
          </a:p>
          <a:p>
            <a:pPr algn="ctr"/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1632608" y="3083131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250950" y="3325976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583343" y="3369254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0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Likelihood </a:t>
            </a:r>
            <a:br>
              <a:rPr lang="en-US" altLang="zh-TW" dirty="0"/>
            </a:br>
            <a:r>
              <a:rPr lang="en-US" altLang="zh-TW" dirty="0"/>
              <a:t>- Kernel Density Estimation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Estimate the distribution of P</a:t>
            </a:r>
            <a:r>
              <a:rPr lang="en-US" altLang="zh-TW" baseline="-25000" dirty="0"/>
              <a:t>G</a:t>
            </a:r>
            <a:r>
              <a:rPr lang="en-US" altLang="zh-TW" dirty="0"/>
              <a:t>(x) from sampling </a:t>
            </a:r>
            <a:endParaRPr lang="zh-TW" altLang="en-US" dirty="0"/>
          </a:p>
        </p:txBody>
      </p:sp>
      <p:sp>
        <p:nvSpPr>
          <p:cNvPr id="7" name="星形: 五角 6"/>
          <p:cNvSpPr/>
          <p:nvPr/>
        </p:nvSpPr>
        <p:spPr>
          <a:xfrm>
            <a:off x="5548777" y="2676925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60061" y="2669432"/>
            <a:ext cx="2017486" cy="1426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</a:t>
            </a:r>
          </a:p>
          <a:p>
            <a:pPr algn="ctr"/>
            <a:r>
              <a:rPr lang="en-US" altLang="zh-TW" sz="2800" dirty="0"/>
              <a:t>P</a:t>
            </a:r>
            <a:r>
              <a:rPr lang="en-US" altLang="zh-TW" sz="2800" baseline="-25000" dirty="0"/>
              <a:t>G</a:t>
            </a:r>
            <a:endParaRPr lang="zh-TW" altLang="en-US" sz="2800" baseline="-25000" dirty="0"/>
          </a:p>
        </p:txBody>
      </p:sp>
      <p:sp>
        <p:nvSpPr>
          <p:cNvPr id="10" name="星形: 五角 9"/>
          <p:cNvSpPr/>
          <p:nvPr/>
        </p:nvSpPr>
        <p:spPr>
          <a:xfrm>
            <a:off x="6963145" y="3748868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/>
          <p:cNvSpPr/>
          <p:nvPr/>
        </p:nvSpPr>
        <p:spPr>
          <a:xfrm>
            <a:off x="6408402" y="2957398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/>
          <p:cNvSpPr/>
          <p:nvPr/>
        </p:nvSpPr>
        <p:spPr>
          <a:xfrm>
            <a:off x="5453432" y="3699354"/>
            <a:ext cx="331560" cy="331560"/>
          </a:xfrm>
          <a:prstGeom prst="star5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>
            <a:off x="4502482" y="2915844"/>
            <a:ext cx="400050" cy="89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1854549" y="2894187"/>
            <a:ext cx="400050" cy="890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6" y="2893047"/>
            <a:ext cx="929364" cy="916633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1056728" y="3141813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432895" y="3200396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051237" y="3443241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383630" y="3486519"/>
            <a:ext cx="209550" cy="2095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3104" y="41955"/>
            <a:ext cx="5672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https://stats.stackexchange.com/questions/244012/can-you-explain-parzen-window-kernel-density-estimation-in-laymans-terms/244023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908670" y="5237834"/>
                <a:ext cx="7947780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Now we have an 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TW" sz="2800" dirty="0"/>
                  <a:t>, so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800" dirty="0"/>
                  <a:t> for each real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TW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70" y="5237834"/>
                <a:ext cx="7947780" cy="1009572"/>
              </a:xfrm>
              <a:prstGeom prst="rect">
                <a:avLst/>
              </a:prstGeom>
              <a:blipFill>
                <a:blip r:embed="rId4"/>
                <a:stretch>
                  <a:fillRect l="-1534" t="-5422" b="-13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908670" y="6194381"/>
            <a:ext cx="681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can compute the likelihood.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467394" y="4305820"/>
            <a:ext cx="5583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sample is the mean of a Gaussian with the same covariance.  </a:t>
            </a:r>
          </a:p>
        </p:txBody>
      </p:sp>
      <p:sp>
        <p:nvSpPr>
          <p:cNvPr id="4" name="橢圓 3"/>
          <p:cNvSpPr/>
          <p:nvPr/>
        </p:nvSpPr>
        <p:spPr>
          <a:xfrm>
            <a:off x="5125899" y="3393211"/>
            <a:ext cx="1028700" cy="971554"/>
          </a:xfrm>
          <a:prstGeom prst="ellipse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230603" y="2384320"/>
            <a:ext cx="1028700" cy="971554"/>
          </a:xfrm>
          <a:prstGeom prst="ellipse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030977" y="2631297"/>
            <a:ext cx="1028700" cy="971554"/>
          </a:xfrm>
          <a:prstGeom prst="ellipse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614575" y="3432751"/>
            <a:ext cx="1028700" cy="971554"/>
          </a:xfrm>
          <a:prstGeom prst="ellipse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1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Likelihood </a:t>
            </a:r>
            <a:br>
              <a:rPr lang="en-US" altLang="zh-TW" dirty="0"/>
            </a:br>
            <a:r>
              <a:rPr lang="en-US" altLang="zh-TW" dirty="0"/>
              <a:t>- Kernel Density Estimation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many samples?</a:t>
            </a:r>
          </a:p>
          <a:p>
            <a:endParaRPr lang="en-US" altLang="zh-TW" dirty="0"/>
          </a:p>
          <a:p>
            <a:r>
              <a:rPr lang="en-US" altLang="zh-TW" dirty="0"/>
              <a:t>Weird results?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4324" y="112992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https://arxiv.org/pdf/1511.01844.pdf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96" y="1989933"/>
            <a:ext cx="4739633" cy="418703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28650" y="3600267"/>
          <a:ext cx="356170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54">
                  <a:extLst>
                    <a:ext uri="{9D8B030D-6E8A-4147-A177-3AD203B41FA5}">
                      <a16:colId xmlns:a16="http://schemas.microsoft.com/office/drawing/2014/main" val="1798540691"/>
                    </a:ext>
                  </a:extLst>
                </a:gridCol>
                <a:gridCol w="1780854">
                  <a:extLst>
                    <a:ext uri="{9D8B030D-6E8A-4147-A177-3AD203B41FA5}">
                      <a16:colId xmlns:a16="http://schemas.microsoft.com/office/drawing/2014/main" val="282640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Model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Likelihood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DBN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138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7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78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True Distribution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5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K-means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313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99578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881853" y="5716813"/>
            <a:ext cx="551543" cy="5950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?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54365" y="4998096"/>
            <a:ext cx="4011365" cy="790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54364" y="5772679"/>
            <a:ext cx="4011365" cy="790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Likelihood </a:t>
            </a:r>
            <a:r>
              <a:rPr lang="en-US" altLang="zh-TW" dirty="0" err="1"/>
              <a:t>v.s</a:t>
            </a:r>
            <a:r>
              <a:rPr lang="en-US" altLang="zh-TW" dirty="0"/>
              <a:t>. Quality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01775"/>
            <a:ext cx="7886700" cy="4851400"/>
          </a:xfrm>
        </p:spPr>
        <p:txBody>
          <a:bodyPr/>
          <a:lstStyle/>
          <a:p>
            <a:r>
              <a:rPr lang="en-US" altLang="zh-TW" dirty="0"/>
              <a:t>Low likelihood, high quality?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High likelihood, low quality?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1850" y="1929609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Considering a model generating good images (small variance)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85209" y="2610792"/>
            <a:ext cx="1694726" cy="89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Generator</a:t>
            </a:r>
          </a:p>
          <a:p>
            <a:pPr algn="ctr"/>
            <a:r>
              <a:rPr lang="en-US" altLang="zh-TW" sz="2800" dirty="0"/>
              <a:t>P</a:t>
            </a:r>
            <a:r>
              <a:rPr lang="en-US" altLang="zh-TW" sz="2800" baseline="-25000" dirty="0"/>
              <a:t>G</a:t>
            </a:r>
            <a:endParaRPr lang="zh-TW" altLang="en-US" sz="2800" baseline="-25000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28" y="2729735"/>
            <a:ext cx="701156" cy="701156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43" y="2709367"/>
            <a:ext cx="716658" cy="71665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9" y="2712746"/>
            <a:ext cx="708614" cy="708614"/>
          </a:xfrm>
          <a:prstGeom prst="rect">
            <a:avLst/>
          </a:prstGeom>
        </p:spPr>
      </p:pic>
      <p:sp>
        <p:nvSpPr>
          <p:cNvPr id="44" name="箭號: 向右 43"/>
          <p:cNvSpPr/>
          <p:nvPr/>
        </p:nvSpPr>
        <p:spPr>
          <a:xfrm>
            <a:off x="2543831" y="2832051"/>
            <a:ext cx="291307" cy="494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479935" y="3438974"/>
            <a:ext cx="299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Generated data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714281" y="3329171"/>
                <a:ext cx="2998786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Data for evaluation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81" y="3329171"/>
                <a:ext cx="2998786" cy="473591"/>
              </a:xfrm>
              <a:prstGeom prst="rect">
                <a:avLst/>
              </a:prstGeom>
              <a:blipFill>
                <a:blip r:embed="rId5"/>
                <a:stretch>
                  <a:fillRect l="-1220" t="-7692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279799" y="2610685"/>
                <a:ext cx="1522596" cy="4168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799" y="2610685"/>
                <a:ext cx="1522596" cy="4168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10348" y="4691460"/>
            <a:ext cx="1303513" cy="73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G1</a:t>
            </a:r>
            <a:endParaRPr lang="zh-TW" altLang="en-US" sz="2800" baseline="-25000" dirty="0"/>
          </a:p>
        </p:txBody>
      </p:sp>
      <p:sp>
        <p:nvSpPr>
          <p:cNvPr id="49" name="箭號: 向右 48"/>
          <p:cNvSpPr/>
          <p:nvPr/>
        </p:nvSpPr>
        <p:spPr>
          <a:xfrm>
            <a:off x="2512669" y="4813249"/>
            <a:ext cx="291307" cy="494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3" name="群組 62"/>
          <p:cNvGrpSpPr/>
          <p:nvPr/>
        </p:nvGrpSpPr>
        <p:grpSpPr>
          <a:xfrm>
            <a:off x="2956709" y="4681268"/>
            <a:ext cx="1762002" cy="988562"/>
            <a:chOff x="2855639" y="4569650"/>
            <a:chExt cx="1762002" cy="988562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639" y="4569650"/>
              <a:ext cx="708614" cy="708614"/>
            </a:xfrm>
            <a:prstGeom prst="rect">
              <a:avLst/>
            </a:prstGeom>
          </p:spPr>
        </p:pic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427" y="4716910"/>
              <a:ext cx="701156" cy="701156"/>
            </a:xfrm>
            <a:prstGeom prst="rect">
              <a:avLst/>
            </a:prstGeom>
          </p:spPr>
        </p:pic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983" y="4841554"/>
              <a:ext cx="716658" cy="7166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456361" y="5655762"/>
                <a:ext cx="272068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361" y="5655762"/>
                <a:ext cx="2720681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5199994" y="4640565"/>
            <a:ext cx="1303513" cy="73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G2</a:t>
            </a:r>
            <a:endParaRPr lang="zh-TW" altLang="en-US" sz="2800" baseline="-25000" dirty="0"/>
          </a:p>
        </p:txBody>
      </p:sp>
      <p:sp>
        <p:nvSpPr>
          <p:cNvPr id="58" name="箭號: 向右 57"/>
          <p:cNvSpPr/>
          <p:nvPr/>
        </p:nvSpPr>
        <p:spPr>
          <a:xfrm>
            <a:off x="6602315" y="4762354"/>
            <a:ext cx="291307" cy="494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1097" y="3869241"/>
            <a:ext cx="685009" cy="697694"/>
          </a:xfrm>
          <a:prstGeom prst="rect">
            <a:avLst/>
          </a:prstGeom>
        </p:spPr>
      </p:pic>
      <p:grpSp>
        <p:nvGrpSpPr>
          <p:cNvPr id="64" name="群組 63"/>
          <p:cNvGrpSpPr/>
          <p:nvPr/>
        </p:nvGrpSpPr>
        <p:grpSpPr>
          <a:xfrm>
            <a:off x="7041097" y="4640565"/>
            <a:ext cx="1762002" cy="988562"/>
            <a:chOff x="2855639" y="4569650"/>
            <a:chExt cx="1762002" cy="988562"/>
          </a:xfrm>
        </p:grpSpPr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639" y="4569650"/>
              <a:ext cx="708614" cy="708614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427" y="4716910"/>
              <a:ext cx="701156" cy="701156"/>
            </a:xfrm>
            <a:prstGeom prst="rect">
              <a:avLst/>
            </a:prstGeom>
          </p:spPr>
        </p:pic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983" y="4841554"/>
              <a:ext cx="716658" cy="716658"/>
            </a:xfrm>
            <a:prstGeom prst="rect">
              <a:avLst/>
            </a:prstGeom>
          </p:spPr>
        </p:pic>
      </p:grpSp>
      <p:sp>
        <p:nvSpPr>
          <p:cNvPr id="68" name="文字方塊 67"/>
          <p:cNvSpPr txBox="1"/>
          <p:nvPr/>
        </p:nvSpPr>
        <p:spPr>
          <a:xfrm>
            <a:off x="7711662" y="3956796"/>
            <a:ext cx="105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0.99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235906" y="4450435"/>
            <a:ext cx="105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X 0.01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270146" y="5687451"/>
                <a:ext cx="401930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100+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46" y="5687451"/>
                <a:ext cx="4019305" cy="8962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字方塊 72"/>
          <p:cNvSpPr txBox="1"/>
          <p:nvPr/>
        </p:nvSpPr>
        <p:spPr>
          <a:xfrm>
            <a:off x="5004679" y="6180275"/>
            <a:ext cx="78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4.6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245385" y="6276083"/>
            <a:ext cx="78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3217249" y="6290151"/>
            <a:ext cx="9316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9034" y="2753337"/>
            <a:ext cx="783646" cy="685875"/>
          </a:xfrm>
          <a:prstGeom prst="rect">
            <a:avLst/>
          </a:prstGeom>
        </p:spPr>
      </p:pic>
      <p:pic>
        <p:nvPicPr>
          <p:cNvPr id="2050" name="Picture 2" descr="「涼宮春日」的圖片搜尋結果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38" y="2740880"/>
            <a:ext cx="804048" cy="7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8636" y="2717748"/>
            <a:ext cx="821359" cy="7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4" grpId="0" animBg="1"/>
      <p:bldP spid="45" grpId="0"/>
      <p:bldP spid="46" grpId="0"/>
      <p:bldP spid="47" grpId="0" animBg="1"/>
      <p:bldP spid="48" grpId="0" animBg="1"/>
      <p:bldP spid="49" grpId="0" animBg="1"/>
      <p:bldP spid="56" grpId="0"/>
      <p:bldP spid="57" grpId="0" animBg="1"/>
      <p:bldP spid="58" grpId="0" animBg="1"/>
      <p:bldP spid="68" grpId="0"/>
      <p:bldP spid="69" grpId="0"/>
      <p:bldP spid="72" grpId="0"/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by Other Networks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76" y="1987327"/>
            <a:ext cx="799050" cy="839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183894" y="1918613"/>
            <a:ext cx="1972492" cy="97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Well-trained CNN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07229" y="222250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29" y="2222500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022706" y="2222500"/>
                <a:ext cx="9700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706" y="2222500"/>
                <a:ext cx="970009" cy="369332"/>
              </a:xfrm>
              <a:prstGeom prst="rect">
                <a:avLst/>
              </a:prstGeom>
              <a:blipFill>
                <a:blip r:embed="rId4"/>
                <a:stretch>
                  <a:fillRect l="-754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636997" y="2827006"/>
            <a:ext cx="31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Lower entropy means higher visual quality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140997" y="3671953"/>
            <a:ext cx="1034529" cy="65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14186" y="3801850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86" y="3801850"/>
                <a:ext cx="385234" cy="369332"/>
              </a:xfrm>
              <a:prstGeom prst="rect">
                <a:avLst/>
              </a:prstGeom>
              <a:blipFill>
                <a:blip r:embed="rId5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37429" y="3835897"/>
                <a:ext cx="12592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29" y="3835897"/>
                <a:ext cx="1259255" cy="369332"/>
              </a:xfrm>
              <a:prstGeom prst="rect">
                <a:avLst/>
              </a:prstGeom>
              <a:blipFill>
                <a:blip r:embed="rId6"/>
                <a:stretch>
                  <a:fillRect l="-483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5590502" y="5349330"/>
            <a:ext cx="306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Higher entropy means higher variety</a:t>
            </a:r>
            <a:endParaRPr lang="zh-TW" altLang="en-US" sz="2400" dirty="0"/>
          </a:p>
        </p:txBody>
      </p:sp>
      <p:sp>
        <p:nvSpPr>
          <p:cNvPr id="9" name="箭號: 向右 8"/>
          <p:cNvSpPr/>
          <p:nvPr/>
        </p:nvSpPr>
        <p:spPr>
          <a:xfrm>
            <a:off x="1566362" y="3829940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/>
          <p:cNvSpPr/>
          <p:nvPr/>
        </p:nvSpPr>
        <p:spPr>
          <a:xfrm>
            <a:off x="3240722" y="3829940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140997" y="4461194"/>
            <a:ext cx="1034529" cy="65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114186" y="4591091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86" y="4591091"/>
                <a:ext cx="391838" cy="369332"/>
              </a:xfrm>
              <a:prstGeom prst="rect">
                <a:avLst/>
              </a:prstGeom>
              <a:blipFill>
                <a:blip r:embed="rId7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837429" y="4603791"/>
                <a:ext cx="1272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29" y="4603791"/>
                <a:ext cx="1272463" cy="369332"/>
              </a:xfrm>
              <a:prstGeom prst="rect">
                <a:avLst/>
              </a:prstGeom>
              <a:blipFill>
                <a:blip r:embed="rId8"/>
                <a:stretch>
                  <a:fillRect l="-4785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右 21"/>
          <p:cNvSpPr/>
          <p:nvPr/>
        </p:nvSpPr>
        <p:spPr>
          <a:xfrm>
            <a:off x="1566362" y="4619181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/>
          <p:cNvSpPr/>
          <p:nvPr/>
        </p:nvSpPr>
        <p:spPr>
          <a:xfrm>
            <a:off x="3240722" y="4619181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140997" y="5248300"/>
            <a:ext cx="1034529" cy="65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114186" y="5378197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86" y="5378197"/>
                <a:ext cx="391838" cy="369332"/>
              </a:xfrm>
              <a:prstGeom prst="rect">
                <a:avLst/>
              </a:prstGeom>
              <a:blipFill>
                <a:blip r:embed="rId9"/>
                <a:stretch>
                  <a:fillRect l="-10938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37429" y="5417976"/>
                <a:ext cx="1272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29" y="5417976"/>
                <a:ext cx="1272463" cy="369332"/>
              </a:xfrm>
              <a:prstGeom prst="rect">
                <a:avLst/>
              </a:prstGeom>
              <a:blipFill>
                <a:blip r:embed="rId10"/>
                <a:stretch>
                  <a:fillRect l="-478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號: 向右 26"/>
          <p:cNvSpPr/>
          <p:nvPr/>
        </p:nvSpPr>
        <p:spPr>
          <a:xfrm>
            <a:off x="1566362" y="5406287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/>
          <p:cNvSpPr/>
          <p:nvPr/>
        </p:nvSpPr>
        <p:spPr>
          <a:xfrm>
            <a:off x="3240722" y="5406287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 rot="5400000">
            <a:off x="2371973" y="6054873"/>
            <a:ext cx="82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787383" y="4199272"/>
                <a:ext cx="212526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83" y="4199272"/>
                <a:ext cx="2125261" cy="896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號: 向右 30"/>
          <p:cNvSpPr/>
          <p:nvPr/>
        </p:nvSpPr>
        <p:spPr>
          <a:xfrm>
            <a:off x="2539984" y="2230109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/>
          <p:cNvSpPr/>
          <p:nvPr/>
        </p:nvSpPr>
        <p:spPr>
          <a:xfrm>
            <a:off x="5323790" y="2230109"/>
            <a:ext cx="531511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6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1" grpId="0" animBg="1"/>
      <p:bldP spid="12" grpId="0"/>
      <p:bldP spid="13" grpId="0"/>
      <p:bldP spid="16" grpId="0"/>
      <p:bldP spid="9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17" grpId="0"/>
      <p:bldP spid="30" grpId="0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by Other Networks</a:t>
            </a:r>
            <a:br>
              <a:rPr lang="en-US" altLang="zh-TW" dirty="0"/>
            </a:br>
            <a:r>
              <a:rPr lang="en-US" altLang="zh-TW" dirty="0"/>
              <a:t>- Inception Score</a:t>
            </a:r>
            <a:endParaRPr lang="zh-TW" altLang="en-US" dirty="0"/>
          </a:p>
        </p:txBody>
      </p:sp>
      <p:pic>
        <p:nvPicPr>
          <p:cNvPr id="6" name="Picture 2" descr="architecture of Google's inception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98733">
            <a:off x="5443626" y="3334998"/>
            <a:ext cx="5325702" cy="14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28650" y="1831920"/>
            <a:ext cx="6423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Tim </a:t>
            </a:r>
            <a:r>
              <a:rPr lang="en-US" altLang="zh-TW" dirty="0" err="1"/>
              <a:t>Salimans</a:t>
            </a:r>
            <a:r>
              <a:rPr lang="en-US" altLang="zh-TW" dirty="0"/>
              <a:t>, Ian </a:t>
            </a:r>
            <a:r>
              <a:rPr lang="en-US" altLang="zh-TW" dirty="0" err="1"/>
              <a:t>Goodfellow</a:t>
            </a:r>
            <a:r>
              <a:rPr lang="en-US" altLang="zh-TW" dirty="0"/>
              <a:t>, </a:t>
            </a:r>
            <a:r>
              <a:rPr lang="en-US" altLang="zh-TW" dirty="0" err="1"/>
              <a:t>Wojciech</a:t>
            </a:r>
            <a:r>
              <a:rPr lang="en-US" altLang="zh-TW" dirty="0"/>
              <a:t> Zaremba, Vicki Cheung, Alec Radford, Xi Chen, “Improved Techniques for Training GANs”, </a:t>
            </a:r>
            <a:r>
              <a:rPr lang="en-US" altLang="zh-TW" dirty="0" err="1"/>
              <a:t>arXiv</a:t>
            </a:r>
            <a:r>
              <a:rPr lang="en-US" altLang="zh-TW" dirty="0"/>
              <a:t> </a:t>
            </a:r>
            <a:r>
              <a:rPr lang="en-US" altLang="zh-TW" dirty="0" err="1"/>
              <a:t>prepring</a:t>
            </a:r>
            <a:r>
              <a:rPr lang="en-US" altLang="zh-TW" dirty="0"/>
              <a:t>, 2016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87" y="2896481"/>
            <a:ext cx="3583132" cy="382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126423" y="3510529"/>
                <a:ext cx="3609771" cy="943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23" y="3510529"/>
                <a:ext cx="3609771" cy="943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126422" y="4556042"/>
                <a:ext cx="3609771" cy="943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22" y="4556042"/>
                <a:ext cx="3609771" cy="943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28765" y="5601555"/>
                <a:ext cx="3346237" cy="93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765" y="5601555"/>
                <a:ext cx="3346237" cy="93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23989" y="4761352"/>
            <a:ext cx="231641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Negative entropy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11783" y="5713734"/>
            <a:ext cx="212862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cxnSp>
        <p:nvCxnSpPr>
          <p:cNvPr id="5" name="直線接點 4"/>
          <p:cNvCxnSpPr>
            <a:cxnSpLocks/>
          </p:cNvCxnSpPr>
          <p:nvPr/>
        </p:nvCxnSpPr>
        <p:spPr>
          <a:xfrm>
            <a:off x="1367735" y="3325276"/>
            <a:ext cx="29548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cxnSpLocks/>
          </p:cNvCxnSpPr>
          <p:nvPr/>
        </p:nvCxnSpPr>
        <p:spPr>
          <a:xfrm>
            <a:off x="1542774" y="5102389"/>
            <a:ext cx="29883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cxnSpLocks/>
          </p:cNvCxnSpPr>
          <p:nvPr/>
        </p:nvCxnSpPr>
        <p:spPr>
          <a:xfrm>
            <a:off x="1787584" y="6175399"/>
            <a:ext cx="317616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75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43" y="2414349"/>
            <a:ext cx="4947261" cy="40133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by Other Networks</a:t>
            </a:r>
            <a:br>
              <a:rPr lang="en-US" altLang="zh-TW" dirty="0"/>
            </a:br>
            <a:r>
              <a:rPr lang="en-US" altLang="zh-TW" dirty="0"/>
              <a:t>- Inception 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Improved W-GAN</a:t>
            </a:r>
            <a:endParaRPr lang="zh-TW" altLang="en-US" dirty="0"/>
          </a:p>
        </p:txBody>
      </p:sp>
      <p:pic>
        <p:nvPicPr>
          <p:cNvPr id="6" name="Picture 2" descr="architecture of Google's inception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98733">
            <a:off x="5281248" y="3016345"/>
            <a:ext cx="5325702" cy="14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513</Words>
  <Application>Microsoft Office PowerPoint</Application>
  <PresentationFormat>如螢幕大小 (4:3)</PresentationFormat>
  <Paragraphs>98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Office 佈景主題</vt:lpstr>
      <vt:lpstr>Evaluation of  Generative Models</vt:lpstr>
      <vt:lpstr>Reference</vt:lpstr>
      <vt:lpstr>Likelihood </vt:lpstr>
      <vt:lpstr>Likelihood  - Kernel Density Estimation</vt:lpstr>
      <vt:lpstr>Likelihood  - Kernel Density Estimation</vt:lpstr>
      <vt:lpstr>Likelihood v.s. Quality</vt:lpstr>
      <vt:lpstr>Evaluate by Other Networks</vt:lpstr>
      <vt:lpstr>Evaluate by Other Networks - Inception Score</vt:lpstr>
      <vt:lpstr>Evaluate by Other Networks - Inception Score</vt:lpstr>
      <vt:lpstr>K-Nearest Neighbor</vt:lpstr>
      <vt:lpstr>Mode Collapse</vt:lpstr>
      <vt:lpstr>Missing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 Generative Models</dc:title>
  <dc:creator>Hung-yi Lee</dc:creator>
  <cp:lastModifiedBy>Hung-yi Lee</cp:lastModifiedBy>
  <cp:revision>1</cp:revision>
  <dcterms:created xsi:type="dcterms:W3CDTF">2017-06-05T06:54:14Z</dcterms:created>
  <dcterms:modified xsi:type="dcterms:W3CDTF">2017-06-05T06:55:06Z</dcterms:modified>
</cp:coreProperties>
</file>