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4B58BA-E79D-4544-B4AF-794C97BEA8D8}">
  <a:tblStyle styleId="{F74B58BA-E79D-4544-B4AF-794C97BEA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efd5381c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efd538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fd5381c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efd538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fd5381c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efd538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efd5381c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efd538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efd5381c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efd538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efd5381c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efd538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efd5381c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efd5381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d32817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d328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1de9ec8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1de9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d32817f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d3281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efd5381c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efd538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de9ec80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de9ec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fd5381c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efd538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efd5381c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efd538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efd5381c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efd538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dsntu2017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www.codecogs.com/latex/eqneditor.ph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odecogs.com/latex/eqneditor.ph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mldsntu2017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tumlds.wordpress.com/" TargetMode="External"/><Relationship Id="rId4" Type="http://schemas.openxmlformats.org/officeDocument/2006/relationships/hyperlink" Target="https://goo.gl/yX3Vwa" TargetMode="External"/><Relationship Id="rId5" Type="http://schemas.openxmlformats.org/officeDocument/2006/relationships/hyperlink" Target="https://goo.gl/OKW7zE" TargetMode="External"/><Relationship Id="rId6" Type="http://schemas.openxmlformats.org/officeDocument/2006/relationships/hyperlink" Target="https://goo.gl/XLbNbM" TargetMode="External"/><Relationship Id="rId7" Type="http://schemas.openxmlformats.org/officeDocument/2006/relationships/hyperlink" Target="https://goo.gl/XLbNb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ordpress.com/" TargetMode="External"/><Relationship Id="rId4" Type="http://schemas.openxmlformats.org/officeDocument/2006/relationships/hyperlink" Target="https://goo.gl/yX3Vwa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MLDS 2017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Mythbusters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992151"/>
            <a:ext cx="4870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mldsntu2017@gmail.com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Wordpress使用教學：發表文章</a:t>
            </a:r>
            <a:endParaRPr/>
          </a:p>
        </p:txBody>
      </p:sp>
      <p:pic>
        <p:nvPicPr>
          <p:cNvPr descr="螢幕快照 2017-03-13 下午5.34.12.png"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8967"/>
            <a:ext cx="8839197" cy="42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6330475" y="4254325"/>
            <a:ext cx="1718700" cy="5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</a:t>
            </a:r>
            <a:r>
              <a:rPr lang="zh-TW"/>
              <a:t>修改</a:t>
            </a:r>
            <a:r>
              <a:rPr lang="zh-TW"/>
              <a:t>文章</a:t>
            </a:r>
            <a:endParaRPr/>
          </a:p>
        </p:txBody>
      </p:sp>
      <p:pic>
        <p:nvPicPr>
          <p:cNvPr descr="螢幕快照 2017-03-13 下午5.40.15.png"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50" y="1536575"/>
            <a:ext cx="8005573" cy="39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311700" y="1404300"/>
            <a:ext cx="936000" cy="49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Wordpress使用教學：修改文章</a:t>
            </a:r>
            <a:endParaRPr/>
          </a:p>
        </p:txBody>
      </p:sp>
      <p:pic>
        <p:nvPicPr>
          <p:cNvPr descr="螢幕快照 2017-03-13 下午5.44.08.png"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0" y="1331617"/>
            <a:ext cx="7628155" cy="5016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510525" y="3675725"/>
            <a:ext cx="2841900" cy="5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螢幕快照 2017-03-13 下午5.47.53.png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75" y="1399678"/>
            <a:ext cx="7698274" cy="489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Wordpress使用教學：修改文章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581700" y="2059075"/>
            <a:ext cx="1089000" cy="5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576925" y="4355650"/>
            <a:ext cx="1089000" cy="5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螢幕快照 2017-03-12 下午9.37.21.png"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994656"/>
            <a:ext cx="8679901" cy="42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</a:t>
            </a:r>
            <a:r>
              <a:rPr lang="zh-TW"/>
              <a:t>編輯Latex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793375" y="3805625"/>
            <a:ext cx="1089000" cy="5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6"/>
          <p:cNvCxnSpPr/>
          <p:nvPr/>
        </p:nvCxnSpPr>
        <p:spPr>
          <a:xfrm>
            <a:off x="1586075" y="5104575"/>
            <a:ext cx="54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7065625" y="5104575"/>
            <a:ext cx="27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399157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Latex Online Editor: </a:t>
            </a:r>
            <a:r>
              <a:rPr lang="zh-TW" sz="24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/>
              </a:rPr>
              <a:t>https://www.codecogs.com/latex/eqneditor.php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Wordpress使用教學：編輯Latex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399157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Latex Online Editor: </a:t>
            </a:r>
            <a:r>
              <a:rPr lang="zh-TW" sz="24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https://www.codecogs.com/latex/eqneditor.php</a:t>
            </a:r>
            <a:endParaRPr sz="2400"/>
          </a:p>
        </p:txBody>
      </p:sp>
      <p:pic>
        <p:nvPicPr>
          <p:cNvPr descr="螢幕快照 2017-03-12 下午9.37.32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11292" r="0" t="0"/>
          <a:stretch/>
        </p:blipFill>
        <p:spPr>
          <a:xfrm>
            <a:off x="408425" y="1994650"/>
            <a:ext cx="5756073" cy="310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5496625" y="2188975"/>
            <a:ext cx="667800" cy="41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螢幕快照 2017-03-12 下午9.37.43.png"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275" y="3012075"/>
            <a:ext cx="3753600" cy="288435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27"/>
          <p:cNvCxnSpPr>
            <a:stCxn id="176" idx="3"/>
            <a:endCxn id="177" idx="0"/>
          </p:cNvCxnSpPr>
          <p:nvPr/>
        </p:nvCxnSpPr>
        <p:spPr>
          <a:xfrm>
            <a:off x="6164425" y="2396275"/>
            <a:ext cx="1000500" cy="61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01200" y="5360475"/>
            <a:ext cx="44019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在Visual</a:t>
            </a:r>
            <a:r>
              <a:rPr lang="zh-TW"/>
              <a:t>標籤下，Latex式子不會顯示，按Preview鈕才可預覽。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Questions?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accent5"/>
                </a:solidFill>
                <a:hlinkClick r:id="rId3"/>
              </a:rPr>
              <a:t>mldsntu2017@gmail.com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2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63628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深度學習流言終結者  </a:t>
            </a:r>
            <a:r>
              <a:rPr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https://ntumlds.wordpress.com/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373913" y="1253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{F74B58BA-E79D-4544-B4AF-794C97BEA8D8}</a:tableStyleId>
              </a:tblPr>
              <a:tblGrid>
                <a:gridCol w="2393050"/>
                <a:gridCol w="2557750"/>
                <a:gridCol w="3445375"/>
              </a:tblGrid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NOW~3/31 23:00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共同作者登記、發文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sng">
                          <a:solidFill>
                            <a:schemeClr val="hlink"/>
                          </a:solidFill>
                          <a:hlinkClick r:id="rId4"/>
                        </a:rPr>
                        <a:t>https://goo.gl/yX3Vwa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4/17~4/21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期中考週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NOW~4/28 23:00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投稿題目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sng">
                          <a:solidFill>
                            <a:schemeClr val="hlink"/>
                          </a:solidFill>
                          <a:hlinkClick r:id="rId5"/>
                        </a:rPr>
                        <a:t>https://goo.gl/OKW7zE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NOW~6/10 23:00</a:t>
                      </a:r>
                      <a:endParaRPr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第一階段報告撰寫</a:t>
                      </a:r>
                      <a:endParaRPr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6/11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公布互評名單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6/4 8:00前e-mail通知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6/11~6/15 23:00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第一階段組間互評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sng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https://goo.gl/XLbNbM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6/11~6/25 23:00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第二階段報告撰寫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6/23~6/25 23:00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第二階段組間互評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sng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https://goo.gl/XLbNbM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6/12~6/16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期末考週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公布期末報告名單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6/26 20:00前e-mail通知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7</a:t>
                      </a:r>
                      <a:r>
                        <a:rPr lang="zh-TW" sz="2000"/>
                        <a:t>/3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期末報告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Timeline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3600" y="2214725"/>
            <a:ext cx="14178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6/11</a:t>
            </a:r>
            <a:br>
              <a:rPr lang="zh-TW" sz="2400"/>
            </a:br>
            <a:r>
              <a:rPr lang="zh-TW" sz="2400"/>
              <a:t>互評一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開始</a:t>
            </a:r>
            <a:endParaRPr sz="2400"/>
          </a:p>
        </p:txBody>
      </p:sp>
      <p:sp>
        <p:nvSpPr>
          <p:cNvPr id="81" name="Google Shape;81;p15"/>
          <p:cNvSpPr txBox="1"/>
          <p:nvPr/>
        </p:nvSpPr>
        <p:spPr>
          <a:xfrm>
            <a:off x="2244850" y="2214725"/>
            <a:ext cx="13188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6/15</a:t>
            </a:r>
            <a:br>
              <a:rPr lang="zh-TW" sz="2400"/>
            </a:br>
            <a:r>
              <a:rPr lang="zh-TW" sz="2400"/>
              <a:t>互評一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結束</a:t>
            </a:r>
            <a:endParaRPr sz="2400"/>
          </a:p>
        </p:txBody>
      </p:sp>
      <p:sp>
        <p:nvSpPr>
          <p:cNvPr id="82" name="Google Shape;82;p15"/>
          <p:cNvSpPr txBox="1"/>
          <p:nvPr/>
        </p:nvSpPr>
        <p:spPr>
          <a:xfrm>
            <a:off x="5418950" y="2214725"/>
            <a:ext cx="13188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6/23</a:t>
            </a:r>
            <a:br>
              <a:rPr lang="zh-TW" sz="2400"/>
            </a:br>
            <a:r>
              <a:rPr lang="zh-TW" sz="2400"/>
              <a:t>互評二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開始</a:t>
            </a:r>
            <a:endParaRPr sz="2400"/>
          </a:p>
        </p:txBody>
      </p:sp>
      <p:sp>
        <p:nvSpPr>
          <p:cNvPr id="83" name="Google Shape;83;p15"/>
          <p:cNvSpPr txBox="1"/>
          <p:nvPr/>
        </p:nvSpPr>
        <p:spPr>
          <a:xfrm>
            <a:off x="7341600" y="2156975"/>
            <a:ext cx="13188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6/25</a:t>
            </a:r>
            <a:br>
              <a:rPr lang="zh-TW" sz="2400"/>
            </a:br>
            <a:r>
              <a:rPr lang="zh-TW" sz="2400"/>
              <a:t>互評二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結束</a:t>
            </a:r>
            <a:endParaRPr sz="2400"/>
          </a:p>
        </p:txBody>
      </p:sp>
      <p:cxnSp>
        <p:nvCxnSpPr>
          <p:cNvPr id="84" name="Google Shape;84;p15"/>
          <p:cNvCxnSpPr/>
          <p:nvPr/>
        </p:nvCxnSpPr>
        <p:spPr>
          <a:xfrm>
            <a:off x="1055075" y="3741275"/>
            <a:ext cx="1994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5" name="Google Shape;85;p15"/>
          <p:cNvCxnSpPr/>
          <p:nvPr/>
        </p:nvCxnSpPr>
        <p:spPr>
          <a:xfrm>
            <a:off x="5918300" y="3741275"/>
            <a:ext cx="1994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6" name="Google Shape;86;p15"/>
          <p:cNvSpPr txBox="1"/>
          <p:nvPr/>
        </p:nvSpPr>
        <p:spPr>
          <a:xfrm>
            <a:off x="2637150" y="4027325"/>
            <a:ext cx="38697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</a:rPr>
              <a:t>6/4-16</a:t>
            </a:r>
            <a:br>
              <a:rPr lang="zh-TW" sz="2400">
                <a:solidFill>
                  <a:schemeClr val="accent1"/>
                </a:solidFill>
              </a:rPr>
            </a:br>
            <a:r>
              <a:rPr lang="zh-TW" sz="2400">
                <a:solidFill>
                  <a:schemeClr val="accent1"/>
                </a:solidFill>
              </a:rPr>
              <a:t>Rebuttal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</a:rPr>
              <a:t>可依據互評結果，修改報告</a:t>
            </a:r>
            <a:endParaRPr sz="2400">
              <a:solidFill>
                <a:schemeClr val="accent1"/>
              </a:solidFill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2719250" y="3740825"/>
            <a:ext cx="3528900" cy="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361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Policy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688" y="690603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以組為單位計分，至多30分。下列期限皆為該日23:00 (GMT+8)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209050" y="1160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{F74B58BA-E79D-4544-B4AF-794C97BEA8D8}</a:tableStyleId>
              </a:tblPr>
              <a:tblGrid>
                <a:gridCol w="2291375"/>
                <a:gridCol w="956575"/>
                <a:gridCol w="5477950"/>
              </a:tblGrid>
              <a:tr h="43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項目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期限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說明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作者登記、發文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3/31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完成得1分。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投稿題目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4/28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每題1分，最多4分。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題目獲選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每次1分，最多2分。可選自己的題目、撰寫期間可換題目。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互評第一階段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6/15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完成全部互評表得2分。（一組需評4份）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互評第二階段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6/25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完成全部互評表得2分。（一組需評4份）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優良互評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6/30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優良Reviewer額外加分。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第一階段報告分數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互評成績平均，最多7分。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第二階段報告分數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互評成績平均，最多7分。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期末報告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6/30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課堂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依第二階段成績選取報告組別。上台報告3分，表現良好可得2分。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Criteria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99425"/>
            <a:ext cx="8520600" cy="5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資料搜集(5)</a:t>
            </a:r>
            <a:br>
              <a:rPr lang="zh-TW" sz="2400"/>
            </a:br>
            <a:r>
              <a:rPr lang="zh-TW" sz="2400"/>
              <a:t>例：閱讀與討論前人作品、清楚註明來源</a:t>
            </a:r>
            <a:br>
              <a:rPr lang="zh-TW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實驗內容與結果(5)</a:t>
            </a:r>
            <a:br>
              <a:rPr lang="zh-TW" sz="2400"/>
            </a:br>
            <a:r>
              <a:rPr lang="zh-TW" sz="2400"/>
              <a:t>例：實驗設計與結果呈現（ex. Toy Example, MNIST）</a:t>
            </a:r>
            <a:br>
              <a:rPr lang="zh-TW" sz="2400"/>
            </a:br>
            <a:r>
              <a:rPr lang="zh-TW" sz="2400"/>
              <a:t>        結果討論</a:t>
            </a:r>
            <a:br>
              <a:rPr lang="zh-TW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可重復性(5)</a:t>
            </a:r>
            <a:br>
              <a:rPr lang="zh-TW" sz="2400"/>
            </a:br>
            <a:r>
              <a:rPr lang="zh-TW" sz="2400"/>
              <a:t>例：公開實驗程式、 附註使用dataset來源</a:t>
            </a:r>
            <a:br>
              <a:rPr lang="zh-TW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加分：創新性(2)</a:t>
            </a:r>
            <a:br>
              <a:rPr lang="zh-TW" sz="2400"/>
            </a:br>
            <a:r>
              <a:rPr lang="zh-TW" sz="2400"/>
              <a:t>例：</a:t>
            </a:r>
            <a:r>
              <a:rPr lang="zh-TW" sz="2400">
                <a:solidFill>
                  <a:srgbClr val="695D46"/>
                </a:solidFill>
              </a:rPr>
              <a:t>提出的問題、驗證方法、結果是否有創新性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Wordpress</a:t>
            </a:r>
            <a:r>
              <a:rPr lang="zh-TW" sz="7200"/>
              <a:t>使用教學</a:t>
            </a:r>
            <a:endParaRPr sz="72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</a:t>
            </a:r>
            <a:r>
              <a:rPr lang="zh-TW"/>
              <a:t>使用教學：共同作者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536575"/>
            <a:ext cx="8520600" cy="4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註冊Wordpress帳號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https://wordpress.com/</a:t>
            </a:r>
            <a:br>
              <a:rPr lang="zh-TW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完成共同作者登記 (Deadline: 3/30 23:00) </a:t>
            </a:r>
            <a:r>
              <a:rPr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https://goo.gl/yX3Vwa</a:t>
            </a:r>
            <a:b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接受共同作者邀請</a:t>
            </a:r>
            <a:b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請同學到註冊時所使用的信箱接受邀請。</a:t>
            </a:r>
            <a:b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發表文章</a:t>
            </a:r>
            <a:b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標題：組別名</a:t>
            </a:r>
            <a:b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內文：以latex輸入右側數學式</a:t>
            </a:r>
            <a:br>
              <a:rPr lang="zh-TW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233" y="5176525"/>
            <a:ext cx="3426125" cy="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</a:t>
            </a:r>
            <a:r>
              <a:rPr lang="zh-TW"/>
              <a:t>發表文章</a:t>
            </a:r>
            <a:endParaRPr/>
          </a:p>
        </p:txBody>
      </p:sp>
      <p:pic>
        <p:nvPicPr>
          <p:cNvPr descr="螢幕快照 2017-03-13 下午5.27.09.png"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8967"/>
            <a:ext cx="8839201" cy="475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8100275" y="1548575"/>
            <a:ext cx="969900" cy="5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Wordpress使用教學：發表文章</a:t>
            </a:r>
            <a:endParaRPr/>
          </a:p>
        </p:txBody>
      </p:sp>
      <p:pic>
        <p:nvPicPr>
          <p:cNvPr descr="螢幕快照 2017-03-12 下午9.29.17.png"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5075"/>
            <a:ext cx="8839200" cy="350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8055600" y="1880800"/>
            <a:ext cx="936000" cy="49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673325" y="1880800"/>
            <a:ext cx="487800" cy="49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48050" y="5445575"/>
            <a:ext cx="82479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可直接發表文章（PUBLISH鈕，會顯示於網站上）或是儲存（平台會自動儲存）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