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PT Sans Narrow"/>
      <p:regular r:id="rId43"/>
      <p:bold r:id="rId44"/>
    </p:embeddedFont>
    <p:embeddedFont>
      <p:font typeface="Source Code Pro"/>
      <p:regular r:id="rId45"/>
      <p:bold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7EA26A9-038C-43B4-B555-B8AFB5B2A9AD}">
  <a:tblStyle styleId="{D7EA26A9-038C-43B4-B555-B8AFB5B2A9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PTSansNarrow-bold.fntdata"/><Relationship Id="rId43" Type="http://schemas.openxmlformats.org/officeDocument/2006/relationships/font" Target="fonts/PTSansNarrow-regular.fntdata"/><Relationship Id="rId46" Type="http://schemas.openxmlformats.org/officeDocument/2006/relationships/font" Target="fonts/SourceCodePro-bold.fntdata"/><Relationship Id="rId45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a65cc3ed_1_3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a65cc3ed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a65cc3ed_1_3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ea65cc3ed_1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ea65cc3ed_1_4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ea65cc3ed_1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ea65cc3ed_1_5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ea65cc3ed_1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ea65cc3ed_1_6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ea65cc3ed_1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ea65cc3ed_1_7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ea65cc3ed_1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ea65cc3ed_1_8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ea65cc3ed_1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ea65cc3ed_1_5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ea65cc3ed_1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ea65cc3ed_1_11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ea65cc3ed_1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ea65cc3ed_1_10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ea65cc3ed_1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ef78e54e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ef78e54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ea65cc3ed_1_11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ea65cc3ed_1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ea65cc3ed_1_9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ea65cc3ed_1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ea65cc3ed_1_5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1ea65cc3ed_1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ea65cc3ed_1_5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1ea65cc3ed_1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ea65cc3ed_1_5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ea65cc3ed_1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cc39546d1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cc39546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cc39546d1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cc39546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cc39546d1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cc39546d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cc39546d1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1cc39546d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ed4423a71_203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ed4423a71_20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c39546d1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c39546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cc39546d1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cc39546d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ea65cc3ed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1ea65cc3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cc39546d1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1cc39546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eb915a518_13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eb915a518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a65cc3ed_1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a65cc3e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a65cc3ed_1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a65cc3e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a65cc3ed_1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a65cc3e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a65cc3ed_1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a65cc3e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a65cc3ed_1_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a65cc3ed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a65cc3ed_1_1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a65cc3ed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ldsntu2017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hyperlink" Target="https://www.tensorflow.org/api_docs/python/tf/nn/nce_los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inclass.kaggle.com/c/hw1-language-model" TargetMode="External"/><Relationship Id="rId4" Type="http://schemas.openxmlformats.org/officeDocument/2006/relationships/hyperlink" Target="https://goo.gl/9jIYDd" TargetMode="External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ocs.google.com/forms/d/1N_XCzCH5ZqPXJp70cGEyGw3DpuoaB7a69XCLhs9KX18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youtube.com/watch?v=1PC3etgLwVc&amp;list=PLXO45tsB95cIRP5gCi8AlYwQ1uFO2aQBw" TargetMode="External"/><Relationship Id="rId4" Type="http://schemas.openxmlformats.org/officeDocument/2006/relationships/hyperlink" Target="https://www.tensorflow.org/install/" TargetMode="External"/><Relationship Id="rId5" Type="http://schemas.openxmlformats.org/officeDocument/2006/relationships/hyperlink" Target="https://drive.google.com/file/d/0B27ghKdkaWv-amZDQWtQRElsUDA/view" TargetMode="External"/><Relationship Id="rId6" Type="http://schemas.openxmlformats.org/officeDocument/2006/relationships/hyperlink" Target="https://developer.nvidia.com/cuda-download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MLDS 2017 Spring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HW1 - Language Model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3992151"/>
            <a:ext cx="48705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mldsntu2017@gmail.com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/>
          <p:nvPr>
            <p:ph type="title"/>
          </p:nvPr>
        </p:nvSpPr>
        <p:spPr>
          <a:xfrm>
            <a:off x="311700" y="40651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Sampling Method - Noise Contrastive Estimation</a:t>
            </a:r>
            <a:endParaRPr/>
          </a:p>
        </p:txBody>
      </p:sp>
      <p:sp>
        <p:nvSpPr>
          <p:cNvPr id="277" name="Google Shape;277;p22"/>
          <p:cNvSpPr txBox="1"/>
          <p:nvPr>
            <p:ph idx="1" type="body"/>
          </p:nvPr>
        </p:nvSpPr>
        <p:spPr>
          <a:xfrm>
            <a:off x="311700" y="1309275"/>
            <a:ext cx="8520600" cy="49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Noise Contrastive Estimation (NCE)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Randomly sample some words to suppress the probability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8" name="Google Shape;278;p22"/>
          <p:cNvSpPr/>
          <p:nvPr/>
        </p:nvSpPr>
        <p:spPr>
          <a:xfrm>
            <a:off x="1309300" y="3362200"/>
            <a:ext cx="576000" cy="205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"/>
          <p:cNvSpPr/>
          <p:nvPr/>
        </p:nvSpPr>
        <p:spPr>
          <a:xfrm>
            <a:off x="1398250" y="3540300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"/>
          <p:cNvSpPr/>
          <p:nvPr/>
        </p:nvSpPr>
        <p:spPr>
          <a:xfrm>
            <a:off x="1398250" y="4185000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2"/>
          <p:cNvSpPr/>
          <p:nvPr/>
        </p:nvSpPr>
        <p:spPr>
          <a:xfrm>
            <a:off x="1398250" y="4829700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4147800" y="2649975"/>
            <a:ext cx="576000" cy="32367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4236750" y="282805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</a:t>
            </a: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4236750" y="3466088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</a:t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4236750" y="407220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</a:t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4236750" y="467830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</a:t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4236750" y="528440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endParaRPr/>
          </a:p>
        </p:txBody>
      </p:sp>
      <p:cxnSp>
        <p:nvCxnSpPr>
          <p:cNvPr id="288" name="Google Shape;288;p22"/>
          <p:cNvCxnSpPr>
            <a:stCxn id="279" idx="6"/>
            <a:endCxn id="283" idx="2"/>
          </p:cNvCxnSpPr>
          <p:nvPr/>
        </p:nvCxnSpPr>
        <p:spPr>
          <a:xfrm flipH="1" rot="10800000">
            <a:off x="1796350" y="3027150"/>
            <a:ext cx="244050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2"/>
          <p:cNvCxnSpPr>
            <a:stCxn id="279" idx="6"/>
            <a:endCxn id="284" idx="2"/>
          </p:cNvCxnSpPr>
          <p:nvPr/>
        </p:nvCxnSpPr>
        <p:spPr>
          <a:xfrm flipH="1" rot="10800000">
            <a:off x="1796350" y="3665250"/>
            <a:ext cx="2440500" cy="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2"/>
          <p:cNvCxnSpPr>
            <a:stCxn id="279" idx="6"/>
            <a:endCxn id="285" idx="2"/>
          </p:cNvCxnSpPr>
          <p:nvPr/>
        </p:nvCxnSpPr>
        <p:spPr>
          <a:xfrm>
            <a:off x="1796350" y="3739350"/>
            <a:ext cx="2440500" cy="5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2"/>
          <p:cNvCxnSpPr>
            <a:stCxn id="279" idx="6"/>
            <a:endCxn id="286" idx="2"/>
          </p:cNvCxnSpPr>
          <p:nvPr/>
        </p:nvCxnSpPr>
        <p:spPr>
          <a:xfrm>
            <a:off x="1796350" y="3739350"/>
            <a:ext cx="2440500" cy="11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2"/>
          <p:cNvCxnSpPr>
            <a:stCxn id="279" idx="6"/>
            <a:endCxn id="287" idx="2"/>
          </p:cNvCxnSpPr>
          <p:nvPr/>
        </p:nvCxnSpPr>
        <p:spPr>
          <a:xfrm>
            <a:off x="1796350" y="3739350"/>
            <a:ext cx="2440500" cy="17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2"/>
          <p:cNvCxnSpPr>
            <a:endCxn id="283" idx="2"/>
          </p:cNvCxnSpPr>
          <p:nvPr/>
        </p:nvCxnSpPr>
        <p:spPr>
          <a:xfrm flipH="1" rot="10800000">
            <a:off x="1796250" y="3027100"/>
            <a:ext cx="2440500" cy="13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2"/>
          <p:cNvCxnSpPr>
            <a:stCxn id="280" idx="6"/>
            <a:endCxn id="284" idx="2"/>
          </p:cNvCxnSpPr>
          <p:nvPr/>
        </p:nvCxnSpPr>
        <p:spPr>
          <a:xfrm flipH="1" rot="10800000">
            <a:off x="1796350" y="3665250"/>
            <a:ext cx="2440500" cy="7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2"/>
          <p:cNvCxnSpPr>
            <a:stCxn id="280" idx="6"/>
            <a:endCxn id="285" idx="2"/>
          </p:cNvCxnSpPr>
          <p:nvPr/>
        </p:nvCxnSpPr>
        <p:spPr>
          <a:xfrm flipH="1" rot="10800000">
            <a:off x="1796350" y="4271250"/>
            <a:ext cx="244050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2"/>
          <p:cNvCxnSpPr>
            <a:stCxn id="280" idx="6"/>
            <a:endCxn id="286" idx="2"/>
          </p:cNvCxnSpPr>
          <p:nvPr/>
        </p:nvCxnSpPr>
        <p:spPr>
          <a:xfrm>
            <a:off x="1796350" y="4384050"/>
            <a:ext cx="24405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2"/>
          <p:cNvCxnSpPr>
            <a:stCxn id="280" idx="6"/>
            <a:endCxn id="287" idx="2"/>
          </p:cNvCxnSpPr>
          <p:nvPr/>
        </p:nvCxnSpPr>
        <p:spPr>
          <a:xfrm>
            <a:off x="1796350" y="4384050"/>
            <a:ext cx="2440500" cy="10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2"/>
          <p:cNvCxnSpPr>
            <a:stCxn id="281" idx="6"/>
            <a:endCxn id="283" idx="2"/>
          </p:cNvCxnSpPr>
          <p:nvPr/>
        </p:nvCxnSpPr>
        <p:spPr>
          <a:xfrm flipH="1" rot="10800000">
            <a:off x="1796350" y="3027150"/>
            <a:ext cx="2440500" cy="20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22"/>
          <p:cNvCxnSpPr>
            <a:endCxn id="284" idx="2"/>
          </p:cNvCxnSpPr>
          <p:nvPr/>
        </p:nvCxnSpPr>
        <p:spPr>
          <a:xfrm flipH="1" rot="10800000">
            <a:off x="1796250" y="3665138"/>
            <a:ext cx="2440500" cy="13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2"/>
          <p:cNvCxnSpPr>
            <a:stCxn id="281" idx="6"/>
            <a:endCxn id="285" idx="2"/>
          </p:cNvCxnSpPr>
          <p:nvPr/>
        </p:nvCxnSpPr>
        <p:spPr>
          <a:xfrm flipH="1" rot="10800000">
            <a:off x="1796350" y="4271250"/>
            <a:ext cx="2440500" cy="7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22"/>
          <p:cNvCxnSpPr>
            <a:stCxn id="281" idx="6"/>
            <a:endCxn id="286" idx="2"/>
          </p:cNvCxnSpPr>
          <p:nvPr/>
        </p:nvCxnSpPr>
        <p:spPr>
          <a:xfrm flipH="1" rot="10800000">
            <a:off x="1796350" y="4877250"/>
            <a:ext cx="24405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2"/>
          <p:cNvCxnSpPr>
            <a:stCxn id="281" idx="6"/>
            <a:endCxn id="287" idx="2"/>
          </p:cNvCxnSpPr>
          <p:nvPr/>
        </p:nvCxnSpPr>
        <p:spPr>
          <a:xfrm>
            <a:off x="1796350" y="5028750"/>
            <a:ext cx="24405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22"/>
          <p:cNvSpPr txBox="1"/>
          <p:nvPr/>
        </p:nvSpPr>
        <p:spPr>
          <a:xfrm>
            <a:off x="3870150" y="2188250"/>
            <a:ext cx="113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/>
              <a:t>softmax</a:t>
            </a:r>
            <a:endParaRPr sz="1800" u="sng"/>
          </a:p>
        </p:txBody>
      </p:sp>
      <p:cxnSp>
        <p:nvCxnSpPr>
          <p:cNvPr id="304" name="Google Shape;304;p22"/>
          <p:cNvCxnSpPr>
            <a:stCxn id="283" idx="6"/>
          </p:cNvCxnSpPr>
          <p:nvPr/>
        </p:nvCxnSpPr>
        <p:spPr>
          <a:xfrm>
            <a:off x="4634850" y="30271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22"/>
          <p:cNvSpPr txBox="1"/>
          <p:nvPr/>
        </p:nvSpPr>
        <p:spPr>
          <a:xfrm>
            <a:off x="5216150" y="28280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P(A)</a:t>
            </a:r>
            <a:endParaRPr sz="1800"/>
          </a:p>
        </p:txBody>
      </p:sp>
      <p:cxnSp>
        <p:nvCxnSpPr>
          <p:cNvPr id="306" name="Google Shape;306;p22"/>
          <p:cNvCxnSpPr/>
          <p:nvPr/>
        </p:nvCxnSpPr>
        <p:spPr>
          <a:xfrm>
            <a:off x="4634850" y="367925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22"/>
          <p:cNvSpPr txBox="1"/>
          <p:nvPr/>
        </p:nvSpPr>
        <p:spPr>
          <a:xfrm>
            <a:off x="5216150" y="348020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P(B)</a:t>
            </a:r>
            <a:endParaRPr sz="1800"/>
          </a:p>
        </p:txBody>
      </p:sp>
      <p:cxnSp>
        <p:nvCxnSpPr>
          <p:cNvPr id="308" name="Google Shape;308;p22"/>
          <p:cNvCxnSpPr/>
          <p:nvPr/>
        </p:nvCxnSpPr>
        <p:spPr>
          <a:xfrm>
            <a:off x="4634850" y="49036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22"/>
          <p:cNvSpPr txBox="1"/>
          <p:nvPr/>
        </p:nvSpPr>
        <p:spPr>
          <a:xfrm>
            <a:off x="5216150" y="47045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P(D)</a:t>
            </a:r>
            <a:endParaRPr sz="1800"/>
          </a:p>
        </p:txBody>
      </p:sp>
      <p:cxnSp>
        <p:nvCxnSpPr>
          <p:cNvPr id="310" name="Google Shape;310;p22"/>
          <p:cNvCxnSpPr/>
          <p:nvPr/>
        </p:nvCxnSpPr>
        <p:spPr>
          <a:xfrm>
            <a:off x="4634850" y="42684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22"/>
          <p:cNvSpPr txBox="1"/>
          <p:nvPr/>
        </p:nvSpPr>
        <p:spPr>
          <a:xfrm>
            <a:off x="5216150" y="40693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P(C)</a:t>
            </a:r>
            <a:endParaRPr sz="1800"/>
          </a:p>
        </p:txBody>
      </p:sp>
      <p:cxnSp>
        <p:nvCxnSpPr>
          <p:cNvPr id="312" name="Google Shape;312;p22"/>
          <p:cNvCxnSpPr/>
          <p:nvPr/>
        </p:nvCxnSpPr>
        <p:spPr>
          <a:xfrm>
            <a:off x="4634850" y="55097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22"/>
          <p:cNvSpPr txBox="1"/>
          <p:nvPr/>
        </p:nvSpPr>
        <p:spPr>
          <a:xfrm>
            <a:off x="5216150" y="53106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P(E)</a:t>
            </a:r>
            <a:endParaRPr sz="1800"/>
          </a:p>
        </p:txBody>
      </p:sp>
      <p:sp>
        <p:nvSpPr>
          <p:cNvPr id="314" name="Google Shape;314;p22"/>
          <p:cNvSpPr/>
          <p:nvPr/>
        </p:nvSpPr>
        <p:spPr>
          <a:xfrm>
            <a:off x="7306300" y="2623800"/>
            <a:ext cx="576000" cy="3236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2"/>
          <p:cNvSpPr/>
          <p:nvPr/>
        </p:nvSpPr>
        <p:spPr>
          <a:xfrm>
            <a:off x="7395250" y="280187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16" name="Google Shape;316;p22"/>
          <p:cNvSpPr/>
          <p:nvPr/>
        </p:nvSpPr>
        <p:spPr>
          <a:xfrm>
            <a:off x="7395250" y="3439913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7395250" y="40460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7395250" y="46521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7395250" y="52582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cxnSp>
        <p:nvCxnSpPr>
          <p:cNvPr id="320" name="Google Shape;320;p22"/>
          <p:cNvCxnSpPr/>
          <p:nvPr/>
        </p:nvCxnSpPr>
        <p:spPr>
          <a:xfrm flipH="1" rot="10800000">
            <a:off x="6062325" y="3029800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321" name="Google Shape;321;p22"/>
          <p:cNvCxnSpPr/>
          <p:nvPr/>
        </p:nvCxnSpPr>
        <p:spPr>
          <a:xfrm flipH="1" rot="10800000">
            <a:off x="6062325" y="4343625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322" name="Google Shape;322;p22"/>
          <p:cNvCxnSpPr/>
          <p:nvPr/>
        </p:nvCxnSpPr>
        <p:spPr>
          <a:xfrm flipH="1" rot="10800000">
            <a:off x="6062325" y="5512400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323" name="Google Shape;323;p22"/>
          <p:cNvSpPr txBox="1"/>
          <p:nvPr/>
        </p:nvSpPr>
        <p:spPr>
          <a:xfrm>
            <a:off x="1105000" y="5474400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Hidden Layer</a:t>
            </a:r>
            <a:endParaRPr/>
          </a:p>
        </p:txBody>
      </p:sp>
      <p:sp>
        <p:nvSpPr>
          <p:cNvPr id="324" name="Google Shape;324;p22"/>
          <p:cNvSpPr txBox="1"/>
          <p:nvPr/>
        </p:nvSpPr>
        <p:spPr>
          <a:xfrm>
            <a:off x="3943500" y="5938150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</a:t>
            </a:r>
            <a:br>
              <a:rPr lang="zh-TW"/>
            </a:br>
            <a:r>
              <a:rPr lang="zh-TW"/>
              <a:t>Layer</a:t>
            </a:r>
            <a:endParaRPr/>
          </a:p>
        </p:txBody>
      </p:sp>
      <p:sp>
        <p:nvSpPr>
          <p:cNvPr id="325" name="Google Shape;325;p22"/>
          <p:cNvSpPr txBox="1"/>
          <p:nvPr/>
        </p:nvSpPr>
        <p:spPr>
          <a:xfrm>
            <a:off x="6004575" y="2575738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A86E8"/>
                </a:solidFill>
              </a:rPr>
              <a:t>increase</a:t>
            </a:r>
            <a:endParaRPr sz="1800">
              <a:solidFill>
                <a:srgbClr val="4A86E8"/>
              </a:solidFill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6004575" y="3936550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6004575" y="5128800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28" name="Google Shape;328;p22"/>
          <p:cNvSpPr txBox="1"/>
          <p:nvPr/>
        </p:nvSpPr>
        <p:spPr>
          <a:xfrm>
            <a:off x="6829900" y="2163825"/>
            <a:ext cx="1528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If target is A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/>
          <p:nvPr>
            <p:ph type="title"/>
          </p:nvPr>
        </p:nvSpPr>
        <p:spPr>
          <a:xfrm>
            <a:off x="311700" y="40651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Sampling Method - Noise Contrastive Estimation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"/>
          <p:cNvSpPr txBox="1"/>
          <p:nvPr>
            <p:ph idx="1" type="body"/>
          </p:nvPr>
        </p:nvSpPr>
        <p:spPr>
          <a:xfrm>
            <a:off x="311700" y="1309275"/>
            <a:ext cx="8520600" cy="49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Noise Contrastive Estimation (NCE)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Randomly sample some words to suppress the probability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5" name="Google Shape;335;p23"/>
          <p:cNvSpPr/>
          <p:nvPr/>
        </p:nvSpPr>
        <p:spPr>
          <a:xfrm>
            <a:off x="1309300" y="3362200"/>
            <a:ext cx="576000" cy="205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"/>
          <p:cNvSpPr/>
          <p:nvPr/>
        </p:nvSpPr>
        <p:spPr>
          <a:xfrm>
            <a:off x="1398250" y="3540300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3"/>
          <p:cNvSpPr/>
          <p:nvPr/>
        </p:nvSpPr>
        <p:spPr>
          <a:xfrm>
            <a:off x="1398250" y="4185000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"/>
          <p:cNvSpPr/>
          <p:nvPr/>
        </p:nvSpPr>
        <p:spPr>
          <a:xfrm>
            <a:off x="1398250" y="4829700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3"/>
          <p:cNvSpPr/>
          <p:nvPr/>
        </p:nvSpPr>
        <p:spPr>
          <a:xfrm>
            <a:off x="4147800" y="2649975"/>
            <a:ext cx="576000" cy="32367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4236750" y="282805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</a:t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4236750" y="3466088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</a:t>
            </a: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4236750" y="407220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</a:t>
            </a:r>
            <a:endParaRPr/>
          </a:p>
        </p:txBody>
      </p:sp>
      <p:sp>
        <p:nvSpPr>
          <p:cNvPr id="343" name="Google Shape;343;p23"/>
          <p:cNvSpPr/>
          <p:nvPr/>
        </p:nvSpPr>
        <p:spPr>
          <a:xfrm>
            <a:off x="4236750" y="467830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</a:t>
            </a:r>
            <a:endParaRPr/>
          </a:p>
        </p:txBody>
      </p:sp>
      <p:sp>
        <p:nvSpPr>
          <p:cNvPr id="344" name="Google Shape;344;p23"/>
          <p:cNvSpPr/>
          <p:nvPr/>
        </p:nvSpPr>
        <p:spPr>
          <a:xfrm>
            <a:off x="4236750" y="528440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endParaRPr/>
          </a:p>
        </p:txBody>
      </p:sp>
      <p:cxnSp>
        <p:nvCxnSpPr>
          <p:cNvPr id="345" name="Google Shape;345;p23"/>
          <p:cNvCxnSpPr>
            <a:stCxn id="336" idx="6"/>
            <a:endCxn id="340" idx="2"/>
          </p:cNvCxnSpPr>
          <p:nvPr/>
        </p:nvCxnSpPr>
        <p:spPr>
          <a:xfrm flipH="1" rot="10800000">
            <a:off x="1796350" y="3027150"/>
            <a:ext cx="244050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3"/>
          <p:cNvCxnSpPr>
            <a:stCxn id="336" idx="6"/>
            <a:endCxn id="341" idx="2"/>
          </p:cNvCxnSpPr>
          <p:nvPr/>
        </p:nvCxnSpPr>
        <p:spPr>
          <a:xfrm flipH="1" rot="10800000">
            <a:off x="1796350" y="3665250"/>
            <a:ext cx="2440500" cy="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3"/>
          <p:cNvCxnSpPr>
            <a:stCxn id="336" idx="6"/>
            <a:endCxn id="342" idx="2"/>
          </p:cNvCxnSpPr>
          <p:nvPr/>
        </p:nvCxnSpPr>
        <p:spPr>
          <a:xfrm>
            <a:off x="1796350" y="3739350"/>
            <a:ext cx="2440500" cy="5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3"/>
          <p:cNvCxnSpPr>
            <a:stCxn id="336" idx="6"/>
            <a:endCxn id="343" idx="2"/>
          </p:cNvCxnSpPr>
          <p:nvPr/>
        </p:nvCxnSpPr>
        <p:spPr>
          <a:xfrm>
            <a:off x="1796350" y="3739350"/>
            <a:ext cx="2440500" cy="11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3"/>
          <p:cNvCxnSpPr>
            <a:stCxn id="336" idx="6"/>
            <a:endCxn id="344" idx="2"/>
          </p:cNvCxnSpPr>
          <p:nvPr/>
        </p:nvCxnSpPr>
        <p:spPr>
          <a:xfrm>
            <a:off x="1796350" y="3739350"/>
            <a:ext cx="2440500" cy="17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23"/>
          <p:cNvCxnSpPr>
            <a:endCxn id="340" idx="2"/>
          </p:cNvCxnSpPr>
          <p:nvPr/>
        </p:nvCxnSpPr>
        <p:spPr>
          <a:xfrm flipH="1" rot="10800000">
            <a:off x="1796250" y="3027100"/>
            <a:ext cx="2440500" cy="13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23"/>
          <p:cNvCxnSpPr>
            <a:stCxn id="337" idx="6"/>
            <a:endCxn id="341" idx="2"/>
          </p:cNvCxnSpPr>
          <p:nvPr/>
        </p:nvCxnSpPr>
        <p:spPr>
          <a:xfrm flipH="1" rot="10800000">
            <a:off x="1796350" y="3665250"/>
            <a:ext cx="2440500" cy="7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23"/>
          <p:cNvCxnSpPr>
            <a:stCxn id="337" idx="6"/>
            <a:endCxn id="342" idx="2"/>
          </p:cNvCxnSpPr>
          <p:nvPr/>
        </p:nvCxnSpPr>
        <p:spPr>
          <a:xfrm flipH="1" rot="10800000">
            <a:off x="1796350" y="4271250"/>
            <a:ext cx="244050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23"/>
          <p:cNvCxnSpPr>
            <a:stCxn id="337" idx="6"/>
            <a:endCxn id="343" idx="2"/>
          </p:cNvCxnSpPr>
          <p:nvPr/>
        </p:nvCxnSpPr>
        <p:spPr>
          <a:xfrm>
            <a:off x="1796350" y="4384050"/>
            <a:ext cx="24405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23"/>
          <p:cNvCxnSpPr>
            <a:stCxn id="337" idx="6"/>
            <a:endCxn id="344" idx="2"/>
          </p:cNvCxnSpPr>
          <p:nvPr/>
        </p:nvCxnSpPr>
        <p:spPr>
          <a:xfrm>
            <a:off x="1796350" y="4384050"/>
            <a:ext cx="2440500" cy="10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23"/>
          <p:cNvCxnSpPr>
            <a:stCxn id="338" idx="6"/>
            <a:endCxn id="340" idx="2"/>
          </p:cNvCxnSpPr>
          <p:nvPr/>
        </p:nvCxnSpPr>
        <p:spPr>
          <a:xfrm flipH="1" rot="10800000">
            <a:off x="1796350" y="3027150"/>
            <a:ext cx="2440500" cy="20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23"/>
          <p:cNvCxnSpPr>
            <a:endCxn id="341" idx="2"/>
          </p:cNvCxnSpPr>
          <p:nvPr/>
        </p:nvCxnSpPr>
        <p:spPr>
          <a:xfrm flipH="1" rot="10800000">
            <a:off x="1796250" y="3665138"/>
            <a:ext cx="2440500" cy="13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23"/>
          <p:cNvCxnSpPr>
            <a:stCxn id="338" idx="6"/>
            <a:endCxn id="342" idx="2"/>
          </p:cNvCxnSpPr>
          <p:nvPr/>
        </p:nvCxnSpPr>
        <p:spPr>
          <a:xfrm flipH="1" rot="10800000">
            <a:off x="1796350" y="4271250"/>
            <a:ext cx="2440500" cy="7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3"/>
          <p:cNvCxnSpPr>
            <a:stCxn id="338" idx="6"/>
            <a:endCxn id="343" idx="2"/>
          </p:cNvCxnSpPr>
          <p:nvPr/>
        </p:nvCxnSpPr>
        <p:spPr>
          <a:xfrm flipH="1" rot="10800000">
            <a:off x="1796350" y="4877250"/>
            <a:ext cx="24405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3"/>
          <p:cNvCxnSpPr>
            <a:stCxn id="338" idx="6"/>
            <a:endCxn id="344" idx="2"/>
          </p:cNvCxnSpPr>
          <p:nvPr/>
        </p:nvCxnSpPr>
        <p:spPr>
          <a:xfrm>
            <a:off x="1796350" y="5028750"/>
            <a:ext cx="24405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23"/>
          <p:cNvSpPr txBox="1"/>
          <p:nvPr/>
        </p:nvSpPr>
        <p:spPr>
          <a:xfrm>
            <a:off x="3870150" y="2188250"/>
            <a:ext cx="113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/>
              <a:t>softmax</a:t>
            </a:r>
            <a:endParaRPr sz="1800" u="sng"/>
          </a:p>
        </p:txBody>
      </p:sp>
      <p:cxnSp>
        <p:nvCxnSpPr>
          <p:cNvPr id="361" name="Google Shape;361;p23"/>
          <p:cNvCxnSpPr>
            <a:stCxn id="340" idx="6"/>
          </p:cNvCxnSpPr>
          <p:nvPr/>
        </p:nvCxnSpPr>
        <p:spPr>
          <a:xfrm>
            <a:off x="4634850" y="30271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23"/>
          <p:cNvSpPr txBox="1"/>
          <p:nvPr/>
        </p:nvSpPr>
        <p:spPr>
          <a:xfrm>
            <a:off x="5216150" y="28280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P(A)</a:t>
            </a:r>
            <a:endParaRPr sz="1800"/>
          </a:p>
        </p:txBody>
      </p:sp>
      <p:cxnSp>
        <p:nvCxnSpPr>
          <p:cNvPr id="363" name="Google Shape;363;p23"/>
          <p:cNvCxnSpPr/>
          <p:nvPr/>
        </p:nvCxnSpPr>
        <p:spPr>
          <a:xfrm>
            <a:off x="4634850" y="367925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23"/>
          <p:cNvSpPr txBox="1"/>
          <p:nvPr/>
        </p:nvSpPr>
        <p:spPr>
          <a:xfrm>
            <a:off x="5216150" y="348020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P(B)</a:t>
            </a:r>
            <a:endParaRPr sz="1800"/>
          </a:p>
        </p:txBody>
      </p:sp>
      <p:cxnSp>
        <p:nvCxnSpPr>
          <p:cNvPr id="365" name="Google Shape;365;p23"/>
          <p:cNvCxnSpPr/>
          <p:nvPr/>
        </p:nvCxnSpPr>
        <p:spPr>
          <a:xfrm>
            <a:off x="4634850" y="49036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23"/>
          <p:cNvSpPr txBox="1"/>
          <p:nvPr/>
        </p:nvSpPr>
        <p:spPr>
          <a:xfrm>
            <a:off x="5216150" y="47045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P(D)</a:t>
            </a:r>
            <a:endParaRPr sz="1800"/>
          </a:p>
        </p:txBody>
      </p:sp>
      <p:cxnSp>
        <p:nvCxnSpPr>
          <p:cNvPr id="367" name="Google Shape;367;p23"/>
          <p:cNvCxnSpPr/>
          <p:nvPr/>
        </p:nvCxnSpPr>
        <p:spPr>
          <a:xfrm>
            <a:off x="4634850" y="42684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23"/>
          <p:cNvSpPr txBox="1"/>
          <p:nvPr/>
        </p:nvSpPr>
        <p:spPr>
          <a:xfrm>
            <a:off x="5216150" y="40693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P(C)</a:t>
            </a:r>
            <a:endParaRPr sz="1800"/>
          </a:p>
        </p:txBody>
      </p:sp>
      <p:cxnSp>
        <p:nvCxnSpPr>
          <p:cNvPr id="369" name="Google Shape;369;p23"/>
          <p:cNvCxnSpPr/>
          <p:nvPr/>
        </p:nvCxnSpPr>
        <p:spPr>
          <a:xfrm>
            <a:off x="4634850" y="55097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23"/>
          <p:cNvSpPr txBox="1"/>
          <p:nvPr/>
        </p:nvSpPr>
        <p:spPr>
          <a:xfrm>
            <a:off x="5216150" y="53106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P(E)</a:t>
            </a:r>
            <a:endParaRPr sz="1800"/>
          </a:p>
        </p:txBody>
      </p:sp>
      <p:sp>
        <p:nvSpPr>
          <p:cNvPr id="371" name="Google Shape;371;p23"/>
          <p:cNvSpPr/>
          <p:nvPr/>
        </p:nvSpPr>
        <p:spPr>
          <a:xfrm>
            <a:off x="7306300" y="2623800"/>
            <a:ext cx="576000" cy="3236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3"/>
          <p:cNvSpPr/>
          <p:nvPr/>
        </p:nvSpPr>
        <p:spPr>
          <a:xfrm>
            <a:off x="7395250" y="280187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73" name="Google Shape;373;p23"/>
          <p:cNvSpPr/>
          <p:nvPr/>
        </p:nvSpPr>
        <p:spPr>
          <a:xfrm>
            <a:off x="7395250" y="3439913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374" name="Google Shape;374;p23"/>
          <p:cNvSpPr/>
          <p:nvPr/>
        </p:nvSpPr>
        <p:spPr>
          <a:xfrm>
            <a:off x="7395250" y="40460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375" name="Google Shape;375;p23"/>
          <p:cNvSpPr/>
          <p:nvPr/>
        </p:nvSpPr>
        <p:spPr>
          <a:xfrm>
            <a:off x="7395250" y="46521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376" name="Google Shape;376;p23"/>
          <p:cNvSpPr/>
          <p:nvPr/>
        </p:nvSpPr>
        <p:spPr>
          <a:xfrm>
            <a:off x="7395250" y="52582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cxnSp>
        <p:nvCxnSpPr>
          <p:cNvPr id="377" name="Google Shape;377;p23"/>
          <p:cNvCxnSpPr/>
          <p:nvPr/>
        </p:nvCxnSpPr>
        <p:spPr>
          <a:xfrm flipH="1" rot="10800000">
            <a:off x="6062325" y="3029800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378" name="Google Shape;378;p23"/>
          <p:cNvCxnSpPr/>
          <p:nvPr/>
        </p:nvCxnSpPr>
        <p:spPr>
          <a:xfrm flipH="1" rot="10800000">
            <a:off x="6062325" y="4343625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379" name="Google Shape;379;p23"/>
          <p:cNvCxnSpPr/>
          <p:nvPr/>
        </p:nvCxnSpPr>
        <p:spPr>
          <a:xfrm flipH="1" rot="10800000">
            <a:off x="6062325" y="5512400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380" name="Google Shape;380;p23"/>
          <p:cNvSpPr txBox="1"/>
          <p:nvPr/>
        </p:nvSpPr>
        <p:spPr>
          <a:xfrm>
            <a:off x="1105000" y="5474400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Hidden Layer</a:t>
            </a:r>
            <a:endParaRPr/>
          </a:p>
        </p:txBody>
      </p:sp>
      <p:sp>
        <p:nvSpPr>
          <p:cNvPr id="381" name="Google Shape;381;p23"/>
          <p:cNvSpPr txBox="1"/>
          <p:nvPr/>
        </p:nvSpPr>
        <p:spPr>
          <a:xfrm>
            <a:off x="3943500" y="5938150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</a:t>
            </a:r>
            <a:br>
              <a:rPr lang="zh-TW"/>
            </a:br>
            <a:r>
              <a:rPr lang="zh-TW"/>
              <a:t>Layer</a:t>
            </a:r>
            <a:endParaRPr/>
          </a:p>
        </p:txBody>
      </p:sp>
      <p:sp>
        <p:nvSpPr>
          <p:cNvPr id="382" name="Google Shape;382;p23"/>
          <p:cNvSpPr txBox="1"/>
          <p:nvPr/>
        </p:nvSpPr>
        <p:spPr>
          <a:xfrm>
            <a:off x="6004575" y="2575738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A86E8"/>
                </a:solidFill>
              </a:rPr>
              <a:t>increase</a:t>
            </a:r>
            <a:endParaRPr sz="1800">
              <a:solidFill>
                <a:srgbClr val="4A86E8"/>
              </a:solidFill>
            </a:endParaRPr>
          </a:p>
        </p:txBody>
      </p:sp>
      <p:sp>
        <p:nvSpPr>
          <p:cNvPr id="383" name="Google Shape;383;p23"/>
          <p:cNvSpPr txBox="1"/>
          <p:nvPr/>
        </p:nvSpPr>
        <p:spPr>
          <a:xfrm>
            <a:off x="6004575" y="3936550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84" name="Google Shape;384;p23"/>
          <p:cNvSpPr txBox="1"/>
          <p:nvPr/>
        </p:nvSpPr>
        <p:spPr>
          <a:xfrm>
            <a:off x="6004575" y="5128800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85" name="Google Shape;385;p23"/>
          <p:cNvSpPr txBox="1"/>
          <p:nvPr/>
        </p:nvSpPr>
        <p:spPr>
          <a:xfrm>
            <a:off x="6829900" y="2163825"/>
            <a:ext cx="1528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If target is A</a:t>
            </a:r>
            <a:endParaRPr sz="1800"/>
          </a:p>
        </p:txBody>
      </p:sp>
      <p:sp>
        <p:nvSpPr>
          <p:cNvPr id="386" name="Google Shape;386;p23"/>
          <p:cNvSpPr txBox="1"/>
          <p:nvPr/>
        </p:nvSpPr>
        <p:spPr>
          <a:xfrm>
            <a:off x="6096000" y="3401250"/>
            <a:ext cx="1131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(Don’t care)</a:t>
            </a:r>
            <a:endParaRPr/>
          </a:p>
        </p:txBody>
      </p:sp>
      <p:sp>
        <p:nvSpPr>
          <p:cNvPr id="387" name="Google Shape;387;p23"/>
          <p:cNvSpPr txBox="1"/>
          <p:nvPr/>
        </p:nvSpPr>
        <p:spPr>
          <a:xfrm>
            <a:off x="6072675" y="4731513"/>
            <a:ext cx="1131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(Don’t care)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 txBox="1"/>
          <p:nvPr>
            <p:ph type="title"/>
          </p:nvPr>
        </p:nvSpPr>
        <p:spPr>
          <a:xfrm>
            <a:off x="311700" y="40651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Sampling Method - Noise Contrastive Estimation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4"/>
          <p:cNvSpPr/>
          <p:nvPr/>
        </p:nvSpPr>
        <p:spPr>
          <a:xfrm>
            <a:off x="1309300" y="3362200"/>
            <a:ext cx="576000" cy="205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4"/>
          <p:cNvSpPr/>
          <p:nvPr/>
        </p:nvSpPr>
        <p:spPr>
          <a:xfrm>
            <a:off x="1398250" y="3540300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4"/>
          <p:cNvSpPr/>
          <p:nvPr/>
        </p:nvSpPr>
        <p:spPr>
          <a:xfrm>
            <a:off x="1398250" y="4185000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1398250" y="4829700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4147800" y="2649975"/>
            <a:ext cx="576000" cy="32367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>
            <a:off x="4236750" y="282805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</a:t>
            </a:r>
            <a:endParaRPr/>
          </a:p>
        </p:txBody>
      </p:sp>
      <p:sp>
        <p:nvSpPr>
          <p:cNvPr id="399" name="Google Shape;399;p24"/>
          <p:cNvSpPr/>
          <p:nvPr/>
        </p:nvSpPr>
        <p:spPr>
          <a:xfrm>
            <a:off x="4236750" y="3466088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</a:t>
            </a:r>
            <a:endParaRPr/>
          </a:p>
        </p:txBody>
      </p:sp>
      <p:sp>
        <p:nvSpPr>
          <p:cNvPr id="400" name="Google Shape;400;p24"/>
          <p:cNvSpPr/>
          <p:nvPr/>
        </p:nvSpPr>
        <p:spPr>
          <a:xfrm>
            <a:off x="4236750" y="407220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</a:t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4236750" y="467830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</a:t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4236750" y="528440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endParaRPr/>
          </a:p>
        </p:txBody>
      </p:sp>
      <p:cxnSp>
        <p:nvCxnSpPr>
          <p:cNvPr id="403" name="Google Shape;403;p24"/>
          <p:cNvCxnSpPr>
            <a:stCxn id="394" idx="6"/>
            <a:endCxn id="398" idx="2"/>
          </p:cNvCxnSpPr>
          <p:nvPr/>
        </p:nvCxnSpPr>
        <p:spPr>
          <a:xfrm flipH="1" rot="10800000">
            <a:off x="1796350" y="3027150"/>
            <a:ext cx="244050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24"/>
          <p:cNvCxnSpPr>
            <a:stCxn id="394" idx="6"/>
            <a:endCxn id="400" idx="2"/>
          </p:cNvCxnSpPr>
          <p:nvPr/>
        </p:nvCxnSpPr>
        <p:spPr>
          <a:xfrm>
            <a:off x="1796350" y="3739350"/>
            <a:ext cx="2440500" cy="5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4"/>
          <p:cNvCxnSpPr>
            <a:stCxn id="394" idx="6"/>
            <a:endCxn id="402" idx="2"/>
          </p:cNvCxnSpPr>
          <p:nvPr/>
        </p:nvCxnSpPr>
        <p:spPr>
          <a:xfrm>
            <a:off x="1796350" y="3739350"/>
            <a:ext cx="2440500" cy="17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24"/>
          <p:cNvCxnSpPr>
            <a:endCxn id="398" idx="2"/>
          </p:cNvCxnSpPr>
          <p:nvPr/>
        </p:nvCxnSpPr>
        <p:spPr>
          <a:xfrm flipH="1" rot="10800000">
            <a:off x="1796250" y="3027100"/>
            <a:ext cx="2440500" cy="13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24"/>
          <p:cNvCxnSpPr>
            <a:stCxn id="395" idx="6"/>
            <a:endCxn id="400" idx="2"/>
          </p:cNvCxnSpPr>
          <p:nvPr/>
        </p:nvCxnSpPr>
        <p:spPr>
          <a:xfrm flipH="1" rot="10800000">
            <a:off x="1796350" y="4271250"/>
            <a:ext cx="244050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24"/>
          <p:cNvCxnSpPr>
            <a:stCxn id="395" idx="6"/>
            <a:endCxn id="402" idx="2"/>
          </p:cNvCxnSpPr>
          <p:nvPr/>
        </p:nvCxnSpPr>
        <p:spPr>
          <a:xfrm>
            <a:off x="1796350" y="4384050"/>
            <a:ext cx="2440500" cy="10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24"/>
          <p:cNvCxnSpPr>
            <a:stCxn id="396" idx="6"/>
            <a:endCxn id="398" idx="2"/>
          </p:cNvCxnSpPr>
          <p:nvPr/>
        </p:nvCxnSpPr>
        <p:spPr>
          <a:xfrm flipH="1" rot="10800000">
            <a:off x="1796350" y="3027150"/>
            <a:ext cx="2440500" cy="20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24"/>
          <p:cNvCxnSpPr>
            <a:stCxn id="396" idx="6"/>
            <a:endCxn id="400" idx="2"/>
          </p:cNvCxnSpPr>
          <p:nvPr/>
        </p:nvCxnSpPr>
        <p:spPr>
          <a:xfrm flipH="1" rot="10800000">
            <a:off x="1796350" y="4271250"/>
            <a:ext cx="2440500" cy="7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24"/>
          <p:cNvCxnSpPr>
            <a:stCxn id="396" idx="6"/>
            <a:endCxn id="402" idx="2"/>
          </p:cNvCxnSpPr>
          <p:nvPr/>
        </p:nvCxnSpPr>
        <p:spPr>
          <a:xfrm>
            <a:off x="1796350" y="5028750"/>
            <a:ext cx="24405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24"/>
          <p:cNvSpPr txBox="1"/>
          <p:nvPr/>
        </p:nvSpPr>
        <p:spPr>
          <a:xfrm>
            <a:off x="3870150" y="2188250"/>
            <a:ext cx="113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/>
              <a:t>softmax</a:t>
            </a:r>
            <a:endParaRPr sz="1800" u="sng"/>
          </a:p>
        </p:txBody>
      </p:sp>
      <p:cxnSp>
        <p:nvCxnSpPr>
          <p:cNvPr id="413" name="Google Shape;413;p24"/>
          <p:cNvCxnSpPr>
            <a:stCxn id="398" idx="6"/>
          </p:cNvCxnSpPr>
          <p:nvPr/>
        </p:nvCxnSpPr>
        <p:spPr>
          <a:xfrm>
            <a:off x="4634850" y="30271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24"/>
          <p:cNvSpPr txBox="1"/>
          <p:nvPr/>
        </p:nvSpPr>
        <p:spPr>
          <a:xfrm>
            <a:off x="5216150" y="28280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P(A)</a:t>
            </a:r>
            <a:endParaRPr sz="1800"/>
          </a:p>
        </p:txBody>
      </p:sp>
      <p:cxnSp>
        <p:nvCxnSpPr>
          <p:cNvPr id="415" name="Google Shape;415;p24"/>
          <p:cNvCxnSpPr/>
          <p:nvPr/>
        </p:nvCxnSpPr>
        <p:spPr>
          <a:xfrm>
            <a:off x="4634850" y="367925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24"/>
          <p:cNvSpPr txBox="1"/>
          <p:nvPr/>
        </p:nvSpPr>
        <p:spPr>
          <a:xfrm>
            <a:off x="5216150" y="348020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P(B)</a:t>
            </a:r>
            <a:endParaRPr sz="1800"/>
          </a:p>
        </p:txBody>
      </p:sp>
      <p:cxnSp>
        <p:nvCxnSpPr>
          <p:cNvPr id="417" name="Google Shape;417;p24"/>
          <p:cNvCxnSpPr/>
          <p:nvPr/>
        </p:nvCxnSpPr>
        <p:spPr>
          <a:xfrm>
            <a:off x="4634850" y="49036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24"/>
          <p:cNvSpPr txBox="1"/>
          <p:nvPr/>
        </p:nvSpPr>
        <p:spPr>
          <a:xfrm>
            <a:off x="5216150" y="47045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P(D)</a:t>
            </a:r>
            <a:endParaRPr sz="1800"/>
          </a:p>
        </p:txBody>
      </p:sp>
      <p:cxnSp>
        <p:nvCxnSpPr>
          <p:cNvPr id="419" name="Google Shape;419;p24"/>
          <p:cNvCxnSpPr/>
          <p:nvPr/>
        </p:nvCxnSpPr>
        <p:spPr>
          <a:xfrm>
            <a:off x="4634850" y="42684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24"/>
          <p:cNvSpPr txBox="1"/>
          <p:nvPr/>
        </p:nvSpPr>
        <p:spPr>
          <a:xfrm>
            <a:off x="5216150" y="40693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P(C)</a:t>
            </a:r>
            <a:endParaRPr sz="1800"/>
          </a:p>
        </p:txBody>
      </p:sp>
      <p:cxnSp>
        <p:nvCxnSpPr>
          <p:cNvPr id="421" name="Google Shape;421;p24"/>
          <p:cNvCxnSpPr/>
          <p:nvPr/>
        </p:nvCxnSpPr>
        <p:spPr>
          <a:xfrm>
            <a:off x="4634850" y="55097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24"/>
          <p:cNvSpPr txBox="1"/>
          <p:nvPr/>
        </p:nvSpPr>
        <p:spPr>
          <a:xfrm>
            <a:off x="5216150" y="53106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P(E)</a:t>
            </a:r>
            <a:endParaRPr sz="1800"/>
          </a:p>
        </p:txBody>
      </p:sp>
      <p:sp>
        <p:nvSpPr>
          <p:cNvPr id="423" name="Google Shape;423;p24"/>
          <p:cNvSpPr/>
          <p:nvPr/>
        </p:nvSpPr>
        <p:spPr>
          <a:xfrm>
            <a:off x="7306300" y="2623800"/>
            <a:ext cx="576000" cy="3236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7395250" y="280187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7395250" y="3439913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7395250" y="40460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7395250" y="46521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7395250" y="52582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cxnSp>
        <p:nvCxnSpPr>
          <p:cNvPr id="429" name="Google Shape;429;p24"/>
          <p:cNvCxnSpPr/>
          <p:nvPr/>
        </p:nvCxnSpPr>
        <p:spPr>
          <a:xfrm flipH="1" rot="10800000">
            <a:off x="6062325" y="3029800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430" name="Google Shape;430;p24"/>
          <p:cNvCxnSpPr/>
          <p:nvPr/>
        </p:nvCxnSpPr>
        <p:spPr>
          <a:xfrm flipH="1" rot="10800000">
            <a:off x="6062325" y="4343625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431" name="Google Shape;431;p24"/>
          <p:cNvCxnSpPr/>
          <p:nvPr/>
        </p:nvCxnSpPr>
        <p:spPr>
          <a:xfrm flipH="1" rot="10800000">
            <a:off x="6062325" y="5512400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432" name="Google Shape;432;p24"/>
          <p:cNvSpPr txBox="1"/>
          <p:nvPr/>
        </p:nvSpPr>
        <p:spPr>
          <a:xfrm>
            <a:off x="1105000" y="5474400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Hidden Layer</a:t>
            </a:r>
            <a:endParaRPr/>
          </a:p>
        </p:txBody>
      </p:sp>
      <p:sp>
        <p:nvSpPr>
          <p:cNvPr id="433" name="Google Shape;433;p24"/>
          <p:cNvSpPr txBox="1"/>
          <p:nvPr/>
        </p:nvSpPr>
        <p:spPr>
          <a:xfrm>
            <a:off x="3943500" y="5938150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</a:t>
            </a:r>
            <a:br>
              <a:rPr lang="zh-TW"/>
            </a:br>
            <a:r>
              <a:rPr lang="zh-TW"/>
              <a:t>Layer</a:t>
            </a:r>
            <a:endParaRPr/>
          </a:p>
        </p:txBody>
      </p:sp>
      <p:sp>
        <p:nvSpPr>
          <p:cNvPr id="434" name="Google Shape;434;p24"/>
          <p:cNvSpPr txBox="1"/>
          <p:nvPr/>
        </p:nvSpPr>
        <p:spPr>
          <a:xfrm>
            <a:off x="6004575" y="2575738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A86E8"/>
                </a:solidFill>
              </a:rPr>
              <a:t>increase</a:t>
            </a:r>
            <a:endParaRPr sz="1800">
              <a:solidFill>
                <a:srgbClr val="4A86E8"/>
              </a:solidFill>
            </a:endParaRPr>
          </a:p>
        </p:txBody>
      </p:sp>
      <p:sp>
        <p:nvSpPr>
          <p:cNvPr id="435" name="Google Shape;435;p24"/>
          <p:cNvSpPr txBox="1"/>
          <p:nvPr/>
        </p:nvSpPr>
        <p:spPr>
          <a:xfrm>
            <a:off x="6004575" y="3936550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36" name="Google Shape;436;p24"/>
          <p:cNvSpPr txBox="1"/>
          <p:nvPr/>
        </p:nvSpPr>
        <p:spPr>
          <a:xfrm>
            <a:off x="6004575" y="5128800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6829900" y="2163825"/>
            <a:ext cx="1528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If target is A</a:t>
            </a:r>
            <a:endParaRPr sz="1800"/>
          </a:p>
        </p:txBody>
      </p:sp>
      <p:sp>
        <p:nvSpPr>
          <p:cNvPr id="438" name="Google Shape;438;p24"/>
          <p:cNvSpPr txBox="1"/>
          <p:nvPr/>
        </p:nvSpPr>
        <p:spPr>
          <a:xfrm>
            <a:off x="6096000" y="3401250"/>
            <a:ext cx="1131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(Don’t care)</a:t>
            </a:r>
            <a:endParaRPr/>
          </a:p>
        </p:txBody>
      </p:sp>
      <p:sp>
        <p:nvSpPr>
          <p:cNvPr id="439" name="Google Shape;439;p24"/>
          <p:cNvSpPr txBox="1"/>
          <p:nvPr/>
        </p:nvSpPr>
        <p:spPr>
          <a:xfrm>
            <a:off x="6072675" y="4731513"/>
            <a:ext cx="1131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(Don’t care)</a:t>
            </a:r>
            <a:endParaRPr/>
          </a:p>
        </p:txBody>
      </p:sp>
      <p:sp>
        <p:nvSpPr>
          <p:cNvPr id="440" name="Google Shape;440;p24"/>
          <p:cNvSpPr txBox="1"/>
          <p:nvPr>
            <p:ph idx="1" type="body"/>
          </p:nvPr>
        </p:nvSpPr>
        <p:spPr>
          <a:xfrm>
            <a:off x="311700" y="1309275"/>
            <a:ext cx="8520600" cy="49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Noise Contrastive Estimation (NCE)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Randomly sample some words to suppress the probability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Only part of the weights would be updated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Softmax-based</a:t>
            </a:r>
            <a:r>
              <a:rPr lang="zh-TW"/>
              <a:t> Method - Hierarchical Softmax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5"/>
          <p:cNvSpPr txBox="1"/>
          <p:nvPr>
            <p:ph idx="1" type="body"/>
          </p:nvPr>
        </p:nvSpPr>
        <p:spPr>
          <a:xfrm>
            <a:off x="437375" y="1417274"/>
            <a:ext cx="8580900" cy="51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Hierarchical Softmax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7" name="Google Shape;447;p25"/>
          <p:cNvSpPr/>
          <p:nvPr/>
        </p:nvSpPr>
        <p:spPr>
          <a:xfrm>
            <a:off x="1382625" y="2710525"/>
            <a:ext cx="576000" cy="205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5"/>
          <p:cNvSpPr/>
          <p:nvPr/>
        </p:nvSpPr>
        <p:spPr>
          <a:xfrm>
            <a:off x="1471575" y="28886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5"/>
          <p:cNvSpPr/>
          <p:nvPr/>
        </p:nvSpPr>
        <p:spPr>
          <a:xfrm>
            <a:off x="1471575" y="35333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5"/>
          <p:cNvSpPr/>
          <p:nvPr/>
        </p:nvSpPr>
        <p:spPr>
          <a:xfrm>
            <a:off x="1471575" y="41780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5"/>
          <p:cNvSpPr/>
          <p:nvPr/>
        </p:nvSpPr>
        <p:spPr>
          <a:xfrm>
            <a:off x="4221125" y="1998300"/>
            <a:ext cx="576000" cy="32367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5"/>
          <p:cNvSpPr/>
          <p:nvPr/>
        </p:nvSpPr>
        <p:spPr>
          <a:xfrm>
            <a:off x="4310075" y="217637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</a:t>
            </a: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4310075" y="2814413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</a:t>
            </a: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4310075" y="34205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</a:t>
            </a:r>
            <a:endParaRPr/>
          </a:p>
        </p:txBody>
      </p:sp>
      <p:sp>
        <p:nvSpPr>
          <p:cNvPr id="455" name="Google Shape;455;p25"/>
          <p:cNvSpPr/>
          <p:nvPr/>
        </p:nvSpPr>
        <p:spPr>
          <a:xfrm>
            <a:off x="4310075" y="40266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</a:t>
            </a:r>
            <a:endParaRPr/>
          </a:p>
        </p:txBody>
      </p:sp>
      <p:sp>
        <p:nvSpPr>
          <p:cNvPr id="456" name="Google Shape;456;p25"/>
          <p:cNvSpPr/>
          <p:nvPr/>
        </p:nvSpPr>
        <p:spPr>
          <a:xfrm>
            <a:off x="4310075" y="46327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endParaRPr/>
          </a:p>
        </p:txBody>
      </p:sp>
      <p:cxnSp>
        <p:nvCxnSpPr>
          <p:cNvPr id="457" name="Google Shape;457;p25"/>
          <p:cNvCxnSpPr>
            <a:stCxn id="448" idx="6"/>
            <a:endCxn id="452" idx="2"/>
          </p:cNvCxnSpPr>
          <p:nvPr/>
        </p:nvCxnSpPr>
        <p:spPr>
          <a:xfrm flipH="1" rot="10800000">
            <a:off x="1869675" y="2375475"/>
            <a:ext cx="244050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25"/>
          <p:cNvCxnSpPr>
            <a:stCxn id="448" idx="6"/>
            <a:endCxn id="453" idx="2"/>
          </p:cNvCxnSpPr>
          <p:nvPr/>
        </p:nvCxnSpPr>
        <p:spPr>
          <a:xfrm flipH="1" rot="10800000">
            <a:off x="1869675" y="3013575"/>
            <a:ext cx="2440500" cy="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25"/>
          <p:cNvCxnSpPr>
            <a:stCxn id="448" idx="6"/>
            <a:endCxn id="454" idx="2"/>
          </p:cNvCxnSpPr>
          <p:nvPr/>
        </p:nvCxnSpPr>
        <p:spPr>
          <a:xfrm>
            <a:off x="1869675" y="3087675"/>
            <a:ext cx="2440500" cy="5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25"/>
          <p:cNvCxnSpPr>
            <a:stCxn id="448" idx="6"/>
            <a:endCxn id="455" idx="2"/>
          </p:cNvCxnSpPr>
          <p:nvPr/>
        </p:nvCxnSpPr>
        <p:spPr>
          <a:xfrm>
            <a:off x="1869675" y="3087675"/>
            <a:ext cx="2440500" cy="11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25"/>
          <p:cNvCxnSpPr>
            <a:stCxn id="448" idx="6"/>
            <a:endCxn id="456" idx="2"/>
          </p:cNvCxnSpPr>
          <p:nvPr/>
        </p:nvCxnSpPr>
        <p:spPr>
          <a:xfrm>
            <a:off x="1869675" y="3087675"/>
            <a:ext cx="2440500" cy="17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25"/>
          <p:cNvCxnSpPr>
            <a:endCxn id="452" idx="2"/>
          </p:cNvCxnSpPr>
          <p:nvPr/>
        </p:nvCxnSpPr>
        <p:spPr>
          <a:xfrm flipH="1" rot="10800000">
            <a:off x="1869575" y="2375425"/>
            <a:ext cx="2440500" cy="13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25"/>
          <p:cNvCxnSpPr>
            <a:stCxn id="449" idx="6"/>
            <a:endCxn id="453" idx="2"/>
          </p:cNvCxnSpPr>
          <p:nvPr/>
        </p:nvCxnSpPr>
        <p:spPr>
          <a:xfrm flipH="1" rot="10800000">
            <a:off x="1869675" y="3013575"/>
            <a:ext cx="2440500" cy="7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25"/>
          <p:cNvCxnSpPr>
            <a:stCxn id="449" idx="6"/>
            <a:endCxn id="454" idx="2"/>
          </p:cNvCxnSpPr>
          <p:nvPr/>
        </p:nvCxnSpPr>
        <p:spPr>
          <a:xfrm flipH="1" rot="10800000">
            <a:off x="1869675" y="3619575"/>
            <a:ext cx="244050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25"/>
          <p:cNvCxnSpPr>
            <a:stCxn id="449" idx="6"/>
            <a:endCxn id="455" idx="2"/>
          </p:cNvCxnSpPr>
          <p:nvPr/>
        </p:nvCxnSpPr>
        <p:spPr>
          <a:xfrm>
            <a:off x="1869675" y="3732375"/>
            <a:ext cx="24405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25"/>
          <p:cNvCxnSpPr>
            <a:stCxn id="449" idx="6"/>
            <a:endCxn id="456" idx="2"/>
          </p:cNvCxnSpPr>
          <p:nvPr/>
        </p:nvCxnSpPr>
        <p:spPr>
          <a:xfrm>
            <a:off x="1869675" y="3732375"/>
            <a:ext cx="2440500" cy="10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25"/>
          <p:cNvCxnSpPr>
            <a:stCxn id="450" idx="6"/>
            <a:endCxn id="452" idx="2"/>
          </p:cNvCxnSpPr>
          <p:nvPr/>
        </p:nvCxnSpPr>
        <p:spPr>
          <a:xfrm flipH="1" rot="10800000">
            <a:off x="1869675" y="2375475"/>
            <a:ext cx="2440500" cy="20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25"/>
          <p:cNvCxnSpPr>
            <a:endCxn id="453" idx="2"/>
          </p:cNvCxnSpPr>
          <p:nvPr/>
        </p:nvCxnSpPr>
        <p:spPr>
          <a:xfrm flipH="1" rot="10800000">
            <a:off x="1869575" y="3013463"/>
            <a:ext cx="2440500" cy="13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25"/>
          <p:cNvCxnSpPr>
            <a:stCxn id="450" idx="6"/>
            <a:endCxn id="454" idx="2"/>
          </p:cNvCxnSpPr>
          <p:nvPr/>
        </p:nvCxnSpPr>
        <p:spPr>
          <a:xfrm flipH="1" rot="10800000">
            <a:off x="1869675" y="3619575"/>
            <a:ext cx="2440500" cy="7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25"/>
          <p:cNvCxnSpPr>
            <a:stCxn id="450" idx="6"/>
            <a:endCxn id="455" idx="2"/>
          </p:cNvCxnSpPr>
          <p:nvPr/>
        </p:nvCxnSpPr>
        <p:spPr>
          <a:xfrm flipH="1" rot="10800000">
            <a:off x="1869675" y="4225575"/>
            <a:ext cx="24405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25"/>
          <p:cNvCxnSpPr>
            <a:stCxn id="450" idx="6"/>
            <a:endCxn id="456" idx="2"/>
          </p:cNvCxnSpPr>
          <p:nvPr/>
        </p:nvCxnSpPr>
        <p:spPr>
          <a:xfrm>
            <a:off x="1869675" y="4377075"/>
            <a:ext cx="24405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25"/>
          <p:cNvSpPr txBox="1"/>
          <p:nvPr/>
        </p:nvSpPr>
        <p:spPr>
          <a:xfrm>
            <a:off x="4640000" y="5066775"/>
            <a:ext cx="113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/>
              <a:t>class</a:t>
            </a:r>
            <a:endParaRPr sz="18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cxnSp>
        <p:nvCxnSpPr>
          <p:cNvPr id="473" name="Google Shape;473;p25"/>
          <p:cNvCxnSpPr>
            <a:stCxn id="452" idx="6"/>
          </p:cNvCxnSpPr>
          <p:nvPr/>
        </p:nvCxnSpPr>
        <p:spPr>
          <a:xfrm>
            <a:off x="4708175" y="23754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25"/>
          <p:cNvSpPr txBox="1"/>
          <p:nvPr/>
        </p:nvSpPr>
        <p:spPr>
          <a:xfrm>
            <a:off x="5289475" y="2176375"/>
            <a:ext cx="884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Pw(A)</a:t>
            </a:r>
            <a:endParaRPr sz="1800"/>
          </a:p>
        </p:txBody>
      </p:sp>
      <p:cxnSp>
        <p:nvCxnSpPr>
          <p:cNvPr id="475" name="Google Shape;475;p25"/>
          <p:cNvCxnSpPr/>
          <p:nvPr/>
        </p:nvCxnSpPr>
        <p:spPr>
          <a:xfrm>
            <a:off x="4708175" y="302757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25"/>
          <p:cNvSpPr txBox="1"/>
          <p:nvPr/>
        </p:nvSpPr>
        <p:spPr>
          <a:xfrm>
            <a:off x="5289475" y="2828525"/>
            <a:ext cx="879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Pw(B)</a:t>
            </a:r>
            <a:endParaRPr sz="1800"/>
          </a:p>
        </p:txBody>
      </p:sp>
      <p:cxnSp>
        <p:nvCxnSpPr>
          <p:cNvPr id="477" name="Google Shape;477;p25"/>
          <p:cNvCxnSpPr/>
          <p:nvPr/>
        </p:nvCxnSpPr>
        <p:spPr>
          <a:xfrm>
            <a:off x="4708175" y="42519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25"/>
          <p:cNvSpPr txBox="1"/>
          <p:nvPr/>
        </p:nvSpPr>
        <p:spPr>
          <a:xfrm>
            <a:off x="5289475" y="40528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Pw(D)</a:t>
            </a:r>
            <a:endParaRPr sz="1800"/>
          </a:p>
        </p:txBody>
      </p:sp>
      <p:cxnSp>
        <p:nvCxnSpPr>
          <p:cNvPr id="479" name="Google Shape;479;p25"/>
          <p:cNvCxnSpPr/>
          <p:nvPr/>
        </p:nvCxnSpPr>
        <p:spPr>
          <a:xfrm>
            <a:off x="4708175" y="36167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25"/>
          <p:cNvSpPr txBox="1"/>
          <p:nvPr/>
        </p:nvSpPr>
        <p:spPr>
          <a:xfrm>
            <a:off x="5289475" y="3417675"/>
            <a:ext cx="884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Pw(C)</a:t>
            </a:r>
            <a:endParaRPr sz="1800"/>
          </a:p>
        </p:txBody>
      </p:sp>
      <p:cxnSp>
        <p:nvCxnSpPr>
          <p:cNvPr id="481" name="Google Shape;481;p25"/>
          <p:cNvCxnSpPr/>
          <p:nvPr/>
        </p:nvCxnSpPr>
        <p:spPr>
          <a:xfrm>
            <a:off x="4708175" y="48580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25"/>
          <p:cNvSpPr txBox="1"/>
          <p:nvPr/>
        </p:nvSpPr>
        <p:spPr>
          <a:xfrm>
            <a:off x="5289475" y="46589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Pw(E)</a:t>
            </a:r>
            <a:endParaRPr sz="1800"/>
          </a:p>
        </p:txBody>
      </p:sp>
      <p:sp>
        <p:nvSpPr>
          <p:cNvPr id="483" name="Google Shape;483;p25"/>
          <p:cNvSpPr txBox="1"/>
          <p:nvPr/>
        </p:nvSpPr>
        <p:spPr>
          <a:xfrm>
            <a:off x="1178325" y="4822725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Hidden Layer</a:t>
            </a:r>
            <a:endParaRPr/>
          </a:p>
        </p:txBody>
      </p:sp>
      <p:sp>
        <p:nvSpPr>
          <p:cNvPr id="484" name="Google Shape;484;p25"/>
          <p:cNvSpPr txBox="1"/>
          <p:nvPr/>
        </p:nvSpPr>
        <p:spPr>
          <a:xfrm>
            <a:off x="4016825" y="6263950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</a:t>
            </a:r>
            <a:br>
              <a:rPr lang="zh-TW"/>
            </a:br>
            <a:r>
              <a:rPr lang="zh-TW"/>
              <a:t>Layer</a:t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4221125" y="5354624"/>
            <a:ext cx="576000" cy="10221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4310075" y="5931175"/>
            <a:ext cx="398100" cy="3981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4310075" y="5448338"/>
            <a:ext cx="398100" cy="3981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88" name="Google Shape;488;p25"/>
          <p:cNvSpPr txBox="1"/>
          <p:nvPr/>
        </p:nvSpPr>
        <p:spPr>
          <a:xfrm>
            <a:off x="4912375" y="1604163"/>
            <a:ext cx="113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/>
              <a:t>word</a:t>
            </a:r>
            <a:endParaRPr sz="18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cxnSp>
        <p:nvCxnSpPr>
          <p:cNvPr id="489" name="Google Shape;489;p25"/>
          <p:cNvCxnSpPr/>
          <p:nvPr/>
        </p:nvCxnSpPr>
        <p:spPr>
          <a:xfrm>
            <a:off x="4708175" y="56980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0" name="Google Shape;490;p25"/>
          <p:cNvSpPr txBox="1"/>
          <p:nvPr/>
        </p:nvSpPr>
        <p:spPr>
          <a:xfrm>
            <a:off x="5289475" y="54989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Pc(1)</a:t>
            </a:r>
            <a:endParaRPr sz="1800"/>
          </a:p>
        </p:txBody>
      </p:sp>
      <p:cxnSp>
        <p:nvCxnSpPr>
          <p:cNvPr id="491" name="Google Shape;491;p25"/>
          <p:cNvCxnSpPr/>
          <p:nvPr/>
        </p:nvCxnSpPr>
        <p:spPr>
          <a:xfrm>
            <a:off x="4708175" y="61932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2" name="Google Shape;492;p25"/>
          <p:cNvSpPr txBox="1"/>
          <p:nvPr/>
        </p:nvSpPr>
        <p:spPr>
          <a:xfrm>
            <a:off x="5289475" y="59941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Pc(2)</a:t>
            </a:r>
            <a:endParaRPr sz="1800"/>
          </a:p>
        </p:txBody>
      </p:sp>
      <p:cxnSp>
        <p:nvCxnSpPr>
          <p:cNvPr id="493" name="Google Shape;493;p25"/>
          <p:cNvCxnSpPr>
            <a:endCxn id="487" idx="2"/>
          </p:cNvCxnSpPr>
          <p:nvPr/>
        </p:nvCxnSpPr>
        <p:spPr>
          <a:xfrm>
            <a:off x="1874975" y="3089888"/>
            <a:ext cx="2435100" cy="25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25"/>
          <p:cNvCxnSpPr>
            <a:stCxn id="448" idx="6"/>
            <a:endCxn id="486" idx="2"/>
          </p:cNvCxnSpPr>
          <p:nvPr/>
        </p:nvCxnSpPr>
        <p:spPr>
          <a:xfrm>
            <a:off x="1869675" y="3087675"/>
            <a:ext cx="2440500" cy="30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25"/>
          <p:cNvCxnSpPr>
            <a:stCxn id="449" idx="6"/>
            <a:endCxn id="487" idx="2"/>
          </p:cNvCxnSpPr>
          <p:nvPr/>
        </p:nvCxnSpPr>
        <p:spPr>
          <a:xfrm>
            <a:off x="1869675" y="3732375"/>
            <a:ext cx="2440500" cy="19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25"/>
          <p:cNvCxnSpPr>
            <a:stCxn id="449" idx="6"/>
            <a:endCxn id="486" idx="2"/>
          </p:cNvCxnSpPr>
          <p:nvPr/>
        </p:nvCxnSpPr>
        <p:spPr>
          <a:xfrm>
            <a:off x="1869675" y="3732375"/>
            <a:ext cx="2440500" cy="23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25"/>
          <p:cNvCxnSpPr>
            <a:stCxn id="450" idx="6"/>
            <a:endCxn id="487" idx="2"/>
          </p:cNvCxnSpPr>
          <p:nvPr/>
        </p:nvCxnSpPr>
        <p:spPr>
          <a:xfrm>
            <a:off x="1869675" y="4377075"/>
            <a:ext cx="2440500" cy="12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25"/>
          <p:cNvCxnSpPr>
            <a:stCxn id="450" idx="6"/>
            <a:endCxn id="486" idx="2"/>
          </p:cNvCxnSpPr>
          <p:nvPr/>
        </p:nvCxnSpPr>
        <p:spPr>
          <a:xfrm>
            <a:off x="1869675" y="4377075"/>
            <a:ext cx="2440500" cy="175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99" name="Google Shape;499;p25"/>
          <p:cNvGraphicFramePr/>
          <p:nvPr/>
        </p:nvGraphicFramePr>
        <p:xfrm>
          <a:off x="6791875" y="176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{D7EA26A9-038C-43B4-B555-B8AFB5B2A9AD}</a:tableStyleId>
              </a:tblPr>
              <a:tblGrid>
                <a:gridCol w="883100"/>
                <a:gridCol w="883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Class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0" name="Google Shape;500;p25"/>
          <p:cNvSpPr txBox="1"/>
          <p:nvPr/>
        </p:nvSpPr>
        <p:spPr>
          <a:xfrm>
            <a:off x="6504500" y="4524875"/>
            <a:ext cx="1937700" cy="17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P(A) = Pw(A) x Pc(1)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…….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P(D) = Pw(D) x Pc(2)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…</a:t>
            </a:r>
            <a:r>
              <a:rPr lang="zh-TW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Softmax-based Method - Hierarchical Softmax</a:t>
            </a:r>
            <a:endParaRPr/>
          </a:p>
        </p:txBody>
      </p:sp>
      <p:sp>
        <p:nvSpPr>
          <p:cNvPr id="506" name="Google Shape;506;p26"/>
          <p:cNvSpPr txBox="1"/>
          <p:nvPr>
            <p:ph idx="1" type="body"/>
          </p:nvPr>
        </p:nvSpPr>
        <p:spPr>
          <a:xfrm>
            <a:off x="416450" y="1347274"/>
            <a:ext cx="8580900" cy="51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Hierarchical Softmax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determine class first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1382625" y="2710525"/>
            <a:ext cx="576000" cy="205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1471575" y="28886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6"/>
          <p:cNvSpPr/>
          <p:nvPr/>
        </p:nvSpPr>
        <p:spPr>
          <a:xfrm>
            <a:off x="1471575" y="35333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6"/>
          <p:cNvSpPr/>
          <p:nvPr/>
        </p:nvSpPr>
        <p:spPr>
          <a:xfrm>
            <a:off x="1471575" y="41780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4221125" y="1998300"/>
            <a:ext cx="576000" cy="32367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4310075" y="217637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</a:t>
            </a:r>
            <a:endParaRPr/>
          </a:p>
        </p:txBody>
      </p:sp>
      <p:sp>
        <p:nvSpPr>
          <p:cNvPr id="513" name="Google Shape;513;p26"/>
          <p:cNvSpPr/>
          <p:nvPr/>
        </p:nvSpPr>
        <p:spPr>
          <a:xfrm>
            <a:off x="4310075" y="2814413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</a:t>
            </a:r>
            <a:endParaRPr/>
          </a:p>
        </p:txBody>
      </p:sp>
      <p:sp>
        <p:nvSpPr>
          <p:cNvPr id="514" name="Google Shape;514;p26"/>
          <p:cNvSpPr/>
          <p:nvPr/>
        </p:nvSpPr>
        <p:spPr>
          <a:xfrm>
            <a:off x="4310075" y="34205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</a:t>
            </a:r>
            <a:endParaRPr/>
          </a:p>
        </p:txBody>
      </p:sp>
      <p:sp>
        <p:nvSpPr>
          <p:cNvPr id="515" name="Google Shape;515;p26"/>
          <p:cNvSpPr/>
          <p:nvPr/>
        </p:nvSpPr>
        <p:spPr>
          <a:xfrm>
            <a:off x="4310075" y="40266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</a:t>
            </a:r>
            <a:endParaRPr/>
          </a:p>
        </p:txBody>
      </p:sp>
      <p:sp>
        <p:nvSpPr>
          <p:cNvPr id="516" name="Google Shape;516;p26"/>
          <p:cNvSpPr/>
          <p:nvPr/>
        </p:nvSpPr>
        <p:spPr>
          <a:xfrm>
            <a:off x="4310075" y="46327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endParaRPr/>
          </a:p>
        </p:txBody>
      </p:sp>
      <p:cxnSp>
        <p:nvCxnSpPr>
          <p:cNvPr id="517" name="Google Shape;517;p26"/>
          <p:cNvCxnSpPr>
            <a:stCxn id="508" idx="6"/>
            <a:endCxn id="512" idx="2"/>
          </p:cNvCxnSpPr>
          <p:nvPr/>
        </p:nvCxnSpPr>
        <p:spPr>
          <a:xfrm flipH="1" rot="10800000">
            <a:off x="1869675" y="2375475"/>
            <a:ext cx="244050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26"/>
          <p:cNvCxnSpPr>
            <a:stCxn id="508" idx="6"/>
            <a:endCxn id="513" idx="2"/>
          </p:cNvCxnSpPr>
          <p:nvPr/>
        </p:nvCxnSpPr>
        <p:spPr>
          <a:xfrm flipH="1" rot="10800000">
            <a:off x="1869675" y="3013575"/>
            <a:ext cx="2440500" cy="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26"/>
          <p:cNvCxnSpPr>
            <a:stCxn id="508" idx="6"/>
            <a:endCxn id="514" idx="2"/>
          </p:cNvCxnSpPr>
          <p:nvPr/>
        </p:nvCxnSpPr>
        <p:spPr>
          <a:xfrm>
            <a:off x="1869675" y="3087675"/>
            <a:ext cx="2440500" cy="5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26"/>
          <p:cNvCxnSpPr>
            <a:stCxn id="508" idx="6"/>
            <a:endCxn id="515" idx="2"/>
          </p:cNvCxnSpPr>
          <p:nvPr/>
        </p:nvCxnSpPr>
        <p:spPr>
          <a:xfrm>
            <a:off x="1869675" y="3087675"/>
            <a:ext cx="2440500" cy="11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26"/>
          <p:cNvCxnSpPr>
            <a:stCxn id="508" idx="6"/>
            <a:endCxn id="516" idx="2"/>
          </p:cNvCxnSpPr>
          <p:nvPr/>
        </p:nvCxnSpPr>
        <p:spPr>
          <a:xfrm>
            <a:off x="1869675" y="3087675"/>
            <a:ext cx="2440500" cy="17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26"/>
          <p:cNvCxnSpPr>
            <a:endCxn id="512" idx="2"/>
          </p:cNvCxnSpPr>
          <p:nvPr/>
        </p:nvCxnSpPr>
        <p:spPr>
          <a:xfrm flipH="1" rot="10800000">
            <a:off x="1869575" y="2375425"/>
            <a:ext cx="2440500" cy="13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26"/>
          <p:cNvCxnSpPr>
            <a:stCxn id="509" idx="6"/>
            <a:endCxn id="513" idx="2"/>
          </p:cNvCxnSpPr>
          <p:nvPr/>
        </p:nvCxnSpPr>
        <p:spPr>
          <a:xfrm flipH="1" rot="10800000">
            <a:off x="1869675" y="3013575"/>
            <a:ext cx="2440500" cy="7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26"/>
          <p:cNvCxnSpPr>
            <a:stCxn id="509" idx="6"/>
            <a:endCxn id="514" idx="2"/>
          </p:cNvCxnSpPr>
          <p:nvPr/>
        </p:nvCxnSpPr>
        <p:spPr>
          <a:xfrm flipH="1" rot="10800000">
            <a:off x="1869675" y="3619575"/>
            <a:ext cx="244050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26"/>
          <p:cNvCxnSpPr>
            <a:stCxn id="509" idx="6"/>
            <a:endCxn id="515" idx="2"/>
          </p:cNvCxnSpPr>
          <p:nvPr/>
        </p:nvCxnSpPr>
        <p:spPr>
          <a:xfrm>
            <a:off x="1869675" y="3732375"/>
            <a:ext cx="24405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26"/>
          <p:cNvCxnSpPr>
            <a:stCxn id="509" idx="6"/>
            <a:endCxn id="516" idx="2"/>
          </p:cNvCxnSpPr>
          <p:nvPr/>
        </p:nvCxnSpPr>
        <p:spPr>
          <a:xfrm>
            <a:off x="1869675" y="3732375"/>
            <a:ext cx="2440500" cy="10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26"/>
          <p:cNvCxnSpPr>
            <a:stCxn id="510" idx="6"/>
            <a:endCxn id="512" idx="2"/>
          </p:cNvCxnSpPr>
          <p:nvPr/>
        </p:nvCxnSpPr>
        <p:spPr>
          <a:xfrm flipH="1" rot="10800000">
            <a:off x="1869675" y="2375475"/>
            <a:ext cx="2440500" cy="20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26"/>
          <p:cNvCxnSpPr>
            <a:endCxn id="513" idx="2"/>
          </p:cNvCxnSpPr>
          <p:nvPr/>
        </p:nvCxnSpPr>
        <p:spPr>
          <a:xfrm flipH="1" rot="10800000">
            <a:off x="1869575" y="3013463"/>
            <a:ext cx="2440500" cy="13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26"/>
          <p:cNvCxnSpPr>
            <a:stCxn id="510" idx="6"/>
            <a:endCxn id="514" idx="2"/>
          </p:cNvCxnSpPr>
          <p:nvPr/>
        </p:nvCxnSpPr>
        <p:spPr>
          <a:xfrm flipH="1" rot="10800000">
            <a:off x="1869675" y="3619575"/>
            <a:ext cx="2440500" cy="7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26"/>
          <p:cNvCxnSpPr>
            <a:stCxn id="510" idx="6"/>
            <a:endCxn id="515" idx="2"/>
          </p:cNvCxnSpPr>
          <p:nvPr/>
        </p:nvCxnSpPr>
        <p:spPr>
          <a:xfrm flipH="1" rot="10800000">
            <a:off x="1869675" y="4225575"/>
            <a:ext cx="24405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26"/>
          <p:cNvCxnSpPr>
            <a:stCxn id="510" idx="6"/>
            <a:endCxn id="516" idx="2"/>
          </p:cNvCxnSpPr>
          <p:nvPr/>
        </p:nvCxnSpPr>
        <p:spPr>
          <a:xfrm>
            <a:off x="1869675" y="4377075"/>
            <a:ext cx="24405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26"/>
          <p:cNvSpPr txBox="1"/>
          <p:nvPr/>
        </p:nvSpPr>
        <p:spPr>
          <a:xfrm>
            <a:off x="4640000" y="5066775"/>
            <a:ext cx="113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/>
              <a:t>class</a:t>
            </a:r>
            <a:endParaRPr sz="18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cxnSp>
        <p:nvCxnSpPr>
          <p:cNvPr id="533" name="Google Shape;533;p26"/>
          <p:cNvCxnSpPr>
            <a:stCxn id="512" idx="6"/>
          </p:cNvCxnSpPr>
          <p:nvPr/>
        </p:nvCxnSpPr>
        <p:spPr>
          <a:xfrm>
            <a:off x="4708175" y="23754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26"/>
          <p:cNvSpPr txBox="1"/>
          <p:nvPr/>
        </p:nvSpPr>
        <p:spPr>
          <a:xfrm>
            <a:off x="5289475" y="2176375"/>
            <a:ext cx="884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Pw(A)</a:t>
            </a:r>
            <a:endParaRPr sz="1800"/>
          </a:p>
        </p:txBody>
      </p:sp>
      <p:cxnSp>
        <p:nvCxnSpPr>
          <p:cNvPr id="535" name="Google Shape;535;p26"/>
          <p:cNvCxnSpPr/>
          <p:nvPr/>
        </p:nvCxnSpPr>
        <p:spPr>
          <a:xfrm>
            <a:off x="4708175" y="302757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26"/>
          <p:cNvSpPr txBox="1"/>
          <p:nvPr/>
        </p:nvSpPr>
        <p:spPr>
          <a:xfrm>
            <a:off x="5289475" y="2828525"/>
            <a:ext cx="879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Pw(B)</a:t>
            </a:r>
            <a:endParaRPr sz="1800"/>
          </a:p>
        </p:txBody>
      </p:sp>
      <p:cxnSp>
        <p:nvCxnSpPr>
          <p:cNvPr id="537" name="Google Shape;537;p26"/>
          <p:cNvCxnSpPr/>
          <p:nvPr/>
        </p:nvCxnSpPr>
        <p:spPr>
          <a:xfrm>
            <a:off x="4708175" y="42519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26"/>
          <p:cNvSpPr txBox="1"/>
          <p:nvPr/>
        </p:nvSpPr>
        <p:spPr>
          <a:xfrm>
            <a:off x="5289475" y="40528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Pw(D)</a:t>
            </a:r>
            <a:endParaRPr sz="1800"/>
          </a:p>
        </p:txBody>
      </p:sp>
      <p:cxnSp>
        <p:nvCxnSpPr>
          <p:cNvPr id="539" name="Google Shape;539;p26"/>
          <p:cNvCxnSpPr/>
          <p:nvPr/>
        </p:nvCxnSpPr>
        <p:spPr>
          <a:xfrm>
            <a:off x="4708175" y="36167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26"/>
          <p:cNvSpPr txBox="1"/>
          <p:nvPr/>
        </p:nvSpPr>
        <p:spPr>
          <a:xfrm>
            <a:off x="5289475" y="3417675"/>
            <a:ext cx="884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Pw(C)</a:t>
            </a:r>
            <a:endParaRPr sz="1800"/>
          </a:p>
        </p:txBody>
      </p:sp>
      <p:cxnSp>
        <p:nvCxnSpPr>
          <p:cNvPr id="541" name="Google Shape;541;p26"/>
          <p:cNvCxnSpPr/>
          <p:nvPr/>
        </p:nvCxnSpPr>
        <p:spPr>
          <a:xfrm>
            <a:off x="4708175" y="48580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2" name="Google Shape;542;p26"/>
          <p:cNvSpPr txBox="1"/>
          <p:nvPr/>
        </p:nvSpPr>
        <p:spPr>
          <a:xfrm>
            <a:off x="5289475" y="46589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Pw(E)</a:t>
            </a:r>
            <a:endParaRPr sz="1800"/>
          </a:p>
        </p:txBody>
      </p:sp>
      <p:sp>
        <p:nvSpPr>
          <p:cNvPr id="543" name="Google Shape;543;p26"/>
          <p:cNvSpPr txBox="1"/>
          <p:nvPr/>
        </p:nvSpPr>
        <p:spPr>
          <a:xfrm>
            <a:off x="1178325" y="4822725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Hidden Layer</a:t>
            </a:r>
            <a:endParaRPr/>
          </a:p>
        </p:txBody>
      </p:sp>
      <p:sp>
        <p:nvSpPr>
          <p:cNvPr id="544" name="Google Shape;544;p26"/>
          <p:cNvSpPr txBox="1"/>
          <p:nvPr/>
        </p:nvSpPr>
        <p:spPr>
          <a:xfrm>
            <a:off x="4016825" y="6263950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</a:t>
            </a:r>
            <a:br>
              <a:rPr lang="zh-TW"/>
            </a:br>
            <a:r>
              <a:rPr lang="zh-TW"/>
              <a:t>Layer</a:t>
            </a:r>
            <a:endParaRPr/>
          </a:p>
        </p:txBody>
      </p:sp>
      <p:sp>
        <p:nvSpPr>
          <p:cNvPr id="545" name="Google Shape;545;p26"/>
          <p:cNvSpPr/>
          <p:nvPr/>
        </p:nvSpPr>
        <p:spPr>
          <a:xfrm>
            <a:off x="4221125" y="5354624"/>
            <a:ext cx="576000" cy="10221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6"/>
          <p:cNvSpPr/>
          <p:nvPr/>
        </p:nvSpPr>
        <p:spPr>
          <a:xfrm>
            <a:off x="4310075" y="5931175"/>
            <a:ext cx="398100" cy="3981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47" name="Google Shape;547;p26"/>
          <p:cNvSpPr/>
          <p:nvPr/>
        </p:nvSpPr>
        <p:spPr>
          <a:xfrm>
            <a:off x="4310075" y="5448338"/>
            <a:ext cx="398100" cy="3981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48" name="Google Shape;548;p26"/>
          <p:cNvSpPr txBox="1"/>
          <p:nvPr/>
        </p:nvSpPr>
        <p:spPr>
          <a:xfrm>
            <a:off x="4912375" y="1604163"/>
            <a:ext cx="113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/>
              <a:t>word</a:t>
            </a:r>
            <a:endParaRPr sz="18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cxnSp>
        <p:nvCxnSpPr>
          <p:cNvPr id="549" name="Google Shape;549;p26"/>
          <p:cNvCxnSpPr/>
          <p:nvPr/>
        </p:nvCxnSpPr>
        <p:spPr>
          <a:xfrm>
            <a:off x="4708175" y="56980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0" name="Google Shape;550;p26"/>
          <p:cNvSpPr txBox="1"/>
          <p:nvPr/>
        </p:nvSpPr>
        <p:spPr>
          <a:xfrm>
            <a:off x="5289475" y="54989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Pc(1)</a:t>
            </a:r>
            <a:endParaRPr sz="1800"/>
          </a:p>
        </p:txBody>
      </p:sp>
      <p:cxnSp>
        <p:nvCxnSpPr>
          <p:cNvPr id="551" name="Google Shape;551;p26"/>
          <p:cNvCxnSpPr/>
          <p:nvPr/>
        </p:nvCxnSpPr>
        <p:spPr>
          <a:xfrm>
            <a:off x="4708175" y="61932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26"/>
          <p:cNvSpPr txBox="1"/>
          <p:nvPr/>
        </p:nvSpPr>
        <p:spPr>
          <a:xfrm>
            <a:off x="5289475" y="59941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Pc(2)</a:t>
            </a:r>
            <a:endParaRPr sz="1800"/>
          </a:p>
        </p:txBody>
      </p:sp>
      <p:cxnSp>
        <p:nvCxnSpPr>
          <p:cNvPr id="553" name="Google Shape;553;p26"/>
          <p:cNvCxnSpPr>
            <a:endCxn id="547" idx="2"/>
          </p:cNvCxnSpPr>
          <p:nvPr/>
        </p:nvCxnSpPr>
        <p:spPr>
          <a:xfrm>
            <a:off x="1874975" y="3089888"/>
            <a:ext cx="2435100" cy="255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26"/>
          <p:cNvCxnSpPr>
            <a:stCxn id="508" idx="6"/>
            <a:endCxn id="546" idx="2"/>
          </p:cNvCxnSpPr>
          <p:nvPr/>
        </p:nvCxnSpPr>
        <p:spPr>
          <a:xfrm>
            <a:off x="1869675" y="3087675"/>
            <a:ext cx="2440500" cy="304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26"/>
          <p:cNvCxnSpPr>
            <a:stCxn id="509" idx="6"/>
            <a:endCxn id="547" idx="2"/>
          </p:cNvCxnSpPr>
          <p:nvPr/>
        </p:nvCxnSpPr>
        <p:spPr>
          <a:xfrm>
            <a:off x="1869675" y="3732375"/>
            <a:ext cx="2440500" cy="191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6" name="Google Shape;556;p26"/>
          <p:cNvCxnSpPr>
            <a:stCxn id="509" idx="6"/>
            <a:endCxn id="546" idx="2"/>
          </p:cNvCxnSpPr>
          <p:nvPr/>
        </p:nvCxnSpPr>
        <p:spPr>
          <a:xfrm>
            <a:off x="1869675" y="3732375"/>
            <a:ext cx="2440500" cy="23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26"/>
          <p:cNvCxnSpPr>
            <a:stCxn id="510" idx="6"/>
            <a:endCxn id="547" idx="2"/>
          </p:cNvCxnSpPr>
          <p:nvPr/>
        </p:nvCxnSpPr>
        <p:spPr>
          <a:xfrm>
            <a:off x="1869675" y="4377075"/>
            <a:ext cx="2440500" cy="127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" name="Google Shape;558;p26"/>
          <p:cNvCxnSpPr>
            <a:stCxn id="510" idx="6"/>
            <a:endCxn id="546" idx="2"/>
          </p:cNvCxnSpPr>
          <p:nvPr/>
        </p:nvCxnSpPr>
        <p:spPr>
          <a:xfrm>
            <a:off x="1869675" y="4377075"/>
            <a:ext cx="2440500" cy="17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9" name="Google Shape;559;p26"/>
          <p:cNvSpPr txBox="1"/>
          <p:nvPr/>
        </p:nvSpPr>
        <p:spPr>
          <a:xfrm>
            <a:off x="6274075" y="1305375"/>
            <a:ext cx="2435100" cy="943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If target is A,</a:t>
            </a:r>
            <a:br>
              <a:rPr lang="zh-TW" sz="1800"/>
            </a:br>
            <a:r>
              <a:rPr lang="zh-TW" sz="1800"/>
              <a:t>A belongs to class 1</a:t>
            </a:r>
            <a:endParaRPr sz="1800"/>
          </a:p>
        </p:txBody>
      </p:sp>
      <p:sp>
        <p:nvSpPr>
          <p:cNvPr id="560" name="Google Shape;560;p26"/>
          <p:cNvSpPr txBox="1"/>
          <p:nvPr/>
        </p:nvSpPr>
        <p:spPr>
          <a:xfrm>
            <a:off x="6336975" y="5530463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A86E8"/>
                </a:solidFill>
              </a:rPr>
              <a:t>increase</a:t>
            </a:r>
            <a:endParaRPr sz="1800">
              <a:solidFill>
                <a:srgbClr val="4A86E8"/>
              </a:solidFill>
            </a:endParaRPr>
          </a:p>
        </p:txBody>
      </p:sp>
      <p:sp>
        <p:nvSpPr>
          <p:cNvPr id="561" name="Google Shape;561;p26"/>
          <p:cNvSpPr txBox="1"/>
          <p:nvPr/>
        </p:nvSpPr>
        <p:spPr>
          <a:xfrm>
            <a:off x="6336975" y="6025675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Softmax-based Method - Hierarchical Softmax</a:t>
            </a:r>
            <a:endParaRPr/>
          </a:p>
        </p:txBody>
      </p:sp>
      <p:sp>
        <p:nvSpPr>
          <p:cNvPr id="567" name="Google Shape;567;p27"/>
          <p:cNvSpPr txBox="1"/>
          <p:nvPr>
            <p:ph idx="1" type="body"/>
          </p:nvPr>
        </p:nvSpPr>
        <p:spPr>
          <a:xfrm>
            <a:off x="437375" y="1417275"/>
            <a:ext cx="8394900" cy="51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Hierarchical Softmax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determine class first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1382625" y="2710525"/>
            <a:ext cx="576000" cy="205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1471575" y="28886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1471575" y="35333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1471575" y="41780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4221125" y="1998300"/>
            <a:ext cx="576000" cy="32367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4310075" y="217637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</a:t>
            </a: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4310075" y="2814413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</a:t>
            </a: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4310075" y="34205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</a:t>
            </a: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4310075" y="40266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</a:t>
            </a: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4310075" y="46327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endParaRPr/>
          </a:p>
        </p:txBody>
      </p:sp>
      <p:cxnSp>
        <p:nvCxnSpPr>
          <p:cNvPr id="578" name="Google Shape;578;p27"/>
          <p:cNvCxnSpPr>
            <a:stCxn id="569" idx="6"/>
            <a:endCxn id="573" idx="2"/>
          </p:cNvCxnSpPr>
          <p:nvPr/>
        </p:nvCxnSpPr>
        <p:spPr>
          <a:xfrm flipH="1" rot="10800000">
            <a:off x="1869675" y="2375475"/>
            <a:ext cx="2440500" cy="71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27"/>
          <p:cNvCxnSpPr>
            <a:stCxn id="569" idx="6"/>
            <a:endCxn id="574" idx="2"/>
          </p:cNvCxnSpPr>
          <p:nvPr/>
        </p:nvCxnSpPr>
        <p:spPr>
          <a:xfrm flipH="1" rot="10800000">
            <a:off x="1869675" y="3013575"/>
            <a:ext cx="2440500" cy="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27"/>
          <p:cNvCxnSpPr>
            <a:stCxn id="569" idx="6"/>
            <a:endCxn id="575" idx="2"/>
          </p:cNvCxnSpPr>
          <p:nvPr/>
        </p:nvCxnSpPr>
        <p:spPr>
          <a:xfrm>
            <a:off x="1869675" y="3087675"/>
            <a:ext cx="2440500" cy="53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27"/>
          <p:cNvCxnSpPr>
            <a:stCxn id="569" idx="6"/>
            <a:endCxn id="576" idx="2"/>
          </p:cNvCxnSpPr>
          <p:nvPr/>
        </p:nvCxnSpPr>
        <p:spPr>
          <a:xfrm>
            <a:off x="1869675" y="3087675"/>
            <a:ext cx="2440500" cy="11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2" name="Google Shape;582;p27"/>
          <p:cNvCxnSpPr>
            <a:stCxn id="569" idx="6"/>
            <a:endCxn id="577" idx="2"/>
          </p:cNvCxnSpPr>
          <p:nvPr/>
        </p:nvCxnSpPr>
        <p:spPr>
          <a:xfrm>
            <a:off x="1869675" y="3087675"/>
            <a:ext cx="2440500" cy="17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p27"/>
          <p:cNvCxnSpPr>
            <a:endCxn id="573" idx="2"/>
          </p:cNvCxnSpPr>
          <p:nvPr/>
        </p:nvCxnSpPr>
        <p:spPr>
          <a:xfrm flipH="1" rot="10800000">
            <a:off x="1869575" y="2375425"/>
            <a:ext cx="2440500" cy="135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27"/>
          <p:cNvCxnSpPr>
            <a:stCxn id="570" idx="6"/>
            <a:endCxn id="574" idx="2"/>
          </p:cNvCxnSpPr>
          <p:nvPr/>
        </p:nvCxnSpPr>
        <p:spPr>
          <a:xfrm flipH="1" rot="10800000">
            <a:off x="1869675" y="3013575"/>
            <a:ext cx="2440500" cy="71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27"/>
          <p:cNvCxnSpPr>
            <a:stCxn id="570" idx="6"/>
            <a:endCxn id="575" idx="2"/>
          </p:cNvCxnSpPr>
          <p:nvPr/>
        </p:nvCxnSpPr>
        <p:spPr>
          <a:xfrm flipH="1" rot="10800000">
            <a:off x="1869675" y="3619575"/>
            <a:ext cx="2440500" cy="11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27"/>
          <p:cNvCxnSpPr>
            <a:stCxn id="570" idx="6"/>
            <a:endCxn id="576" idx="2"/>
          </p:cNvCxnSpPr>
          <p:nvPr/>
        </p:nvCxnSpPr>
        <p:spPr>
          <a:xfrm>
            <a:off x="1869675" y="3732375"/>
            <a:ext cx="24405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27"/>
          <p:cNvCxnSpPr>
            <a:stCxn id="570" idx="6"/>
            <a:endCxn id="577" idx="2"/>
          </p:cNvCxnSpPr>
          <p:nvPr/>
        </p:nvCxnSpPr>
        <p:spPr>
          <a:xfrm>
            <a:off x="1869675" y="3732375"/>
            <a:ext cx="2440500" cy="10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27"/>
          <p:cNvCxnSpPr>
            <a:stCxn id="571" idx="6"/>
            <a:endCxn id="573" idx="2"/>
          </p:cNvCxnSpPr>
          <p:nvPr/>
        </p:nvCxnSpPr>
        <p:spPr>
          <a:xfrm flipH="1" rot="10800000">
            <a:off x="1869675" y="2375475"/>
            <a:ext cx="2440500" cy="200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27"/>
          <p:cNvCxnSpPr>
            <a:endCxn id="574" idx="2"/>
          </p:cNvCxnSpPr>
          <p:nvPr/>
        </p:nvCxnSpPr>
        <p:spPr>
          <a:xfrm flipH="1" rot="10800000">
            <a:off x="1869575" y="3013463"/>
            <a:ext cx="2440500" cy="136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27"/>
          <p:cNvCxnSpPr>
            <a:stCxn id="571" idx="6"/>
            <a:endCxn id="575" idx="2"/>
          </p:cNvCxnSpPr>
          <p:nvPr/>
        </p:nvCxnSpPr>
        <p:spPr>
          <a:xfrm flipH="1" rot="10800000">
            <a:off x="1869675" y="3619575"/>
            <a:ext cx="2440500" cy="75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27"/>
          <p:cNvCxnSpPr>
            <a:stCxn id="571" idx="6"/>
            <a:endCxn id="576" idx="2"/>
          </p:cNvCxnSpPr>
          <p:nvPr/>
        </p:nvCxnSpPr>
        <p:spPr>
          <a:xfrm flipH="1" rot="10800000">
            <a:off x="1869675" y="4225575"/>
            <a:ext cx="24405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27"/>
          <p:cNvCxnSpPr>
            <a:stCxn id="571" idx="6"/>
            <a:endCxn id="577" idx="2"/>
          </p:cNvCxnSpPr>
          <p:nvPr/>
        </p:nvCxnSpPr>
        <p:spPr>
          <a:xfrm>
            <a:off x="1869675" y="4377075"/>
            <a:ext cx="24405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27"/>
          <p:cNvSpPr txBox="1"/>
          <p:nvPr/>
        </p:nvSpPr>
        <p:spPr>
          <a:xfrm>
            <a:off x="4640000" y="5066775"/>
            <a:ext cx="113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/>
              <a:t>class</a:t>
            </a:r>
            <a:endParaRPr sz="18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cxnSp>
        <p:nvCxnSpPr>
          <p:cNvPr id="594" name="Google Shape;594;p27"/>
          <p:cNvCxnSpPr>
            <a:stCxn id="573" idx="6"/>
          </p:cNvCxnSpPr>
          <p:nvPr/>
        </p:nvCxnSpPr>
        <p:spPr>
          <a:xfrm>
            <a:off x="4708175" y="23754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5" name="Google Shape;595;p27"/>
          <p:cNvSpPr txBox="1"/>
          <p:nvPr/>
        </p:nvSpPr>
        <p:spPr>
          <a:xfrm>
            <a:off x="5289475" y="2176375"/>
            <a:ext cx="884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Pw(A)</a:t>
            </a:r>
            <a:endParaRPr sz="1800"/>
          </a:p>
        </p:txBody>
      </p:sp>
      <p:cxnSp>
        <p:nvCxnSpPr>
          <p:cNvPr id="596" name="Google Shape;596;p27"/>
          <p:cNvCxnSpPr/>
          <p:nvPr/>
        </p:nvCxnSpPr>
        <p:spPr>
          <a:xfrm>
            <a:off x="4708175" y="302757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7" name="Google Shape;597;p27"/>
          <p:cNvSpPr txBox="1"/>
          <p:nvPr/>
        </p:nvSpPr>
        <p:spPr>
          <a:xfrm>
            <a:off x="5289475" y="2828525"/>
            <a:ext cx="879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Pw(B)</a:t>
            </a:r>
            <a:endParaRPr sz="1800"/>
          </a:p>
        </p:txBody>
      </p:sp>
      <p:cxnSp>
        <p:nvCxnSpPr>
          <p:cNvPr id="598" name="Google Shape;598;p27"/>
          <p:cNvCxnSpPr/>
          <p:nvPr/>
        </p:nvCxnSpPr>
        <p:spPr>
          <a:xfrm>
            <a:off x="4708175" y="42519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27"/>
          <p:cNvSpPr txBox="1"/>
          <p:nvPr/>
        </p:nvSpPr>
        <p:spPr>
          <a:xfrm>
            <a:off x="5289475" y="40528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Pw(D)</a:t>
            </a:r>
            <a:endParaRPr sz="1800"/>
          </a:p>
        </p:txBody>
      </p:sp>
      <p:cxnSp>
        <p:nvCxnSpPr>
          <p:cNvPr id="600" name="Google Shape;600;p27"/>
          <p:cNvCxnSpPr/>
          <p:nvPr/>
        </p:nvCxnSpPr>
        <p:spPr>
          <a:xfrm>
            <a:off x="4708175" y="36167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1" name="Google Shape;601;p27"/>
          <p:cNvSpPr txBox="1"/>
          <p:nvPr/>
        </p:nvSpPr>
        <p:spPr>
          <a:xfrm>
            <a:off x="5289475" y="3417675"/>
            <a:ext cx="884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Pw(C)</a:t>
            </a:r>
            <a:endParaRPr sz="1800"/>
          </a:p>
        </p:txBody>
      </p:sp>
      <p:cxnSp>
        <p:nvCxnSpPr>
          <p:cNvPr id="602" name="Google Shape;602;p27"/>
          <p:cNvCxnSpPr/>
          <p:nvPr/>
        </p:nvCxnSpPr>
        <p:spPr>
          <a:xfrm>
            <a:off x="4708175" y="48580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27"/>
          <p:cNvSpPr txBox="1"/>
          <p:nvPr/>
        </p:nvSpPr>
        <p:spPr>
          <a:xfrm>
            <a:off x="5289475" y="46589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Pw(E)</a:t>
            </a:r>
            <a:endParaRPr sz="1800"/>
          </a:p>
        </p:txBody>
      </p:sp>
      <p:sp>
        <p:nvSpPr>
          <p:cNvPr id="604" name="Google Shape;604;p27"/>
          <p:cNvSpPr txBox="1"/>
          <p:nvPr/>
        </p:nvSpPr>
        <p:spPr>
          <a:xfrm>
            <a:off x="1178325" y="4822725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Hidden Layer</a:t>
            </a:r>
            <a:endParaRPr/>
          </a:p>
        </p:txBody>
      </p:sp>
      <p:sp>
        <p:nvSpPr>
          <p:cNvPr id="605" name="Google Shape;605;p27"/>
          <p:cNvSpPr txBox="1"/>
          <p:nvPr/>
        </p:nvSpPr>
        <p:spPr>
          <a:xfrm>
            <a:off x="4016825" y="6263950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</a:t>
            </a:r>
            <a:br>
              <a:rPr lang="zh-TW"/>
            </a:br>
            <a:r>
              <a:rPr lang="zh-TW"/>
              <a:t>Layer</a:t>
            </a: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4221125" y="5354624"/>
            <a:ext cx="576000" cy="10221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4310075" y="5931175"/>
            <a:ext cx="398100" cy="3981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4310075" y="5448338"/>
            <a:ext cx="398100" cy="3981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609" name="Google Shape;609;p27"/>
          <p:cNvSpPr txBox="1"/>
          <p:nvPr/>
        </p:nvSpPr>
        <p:spPr>
          <a:xfrm>
            <a:off x="4912375" y="1604163"/>
            <a:ext cx="113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/>
              <a:t>word</a:t>
            </a:r>
            <a:endParaRPr sz="18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cxnSp>
        <p:nvCxnSpPr>
          <p:cNvPr id="610" name="Google Shape;610;p27"/>
          <p:cNvCxnSpPr/>
          <p:nvPr/>
        </p:nvCxnSpPr>
        <p:spPr>
          <a:xfrm>
            <a:off x="4708175" y="56980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27"/>
          <p:cNvSpPr txBox="1"/>
          <p:nvPr/>
        </p:nvSpPr>
        <p:spPr>
          <a:xfrm>
            <a:off x="5289475" y="54989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Pc(1)</a:t>
            </a:r>
            <a:endParaRPr sz="1800"/>
          </a:p>
        </p:txBody>
      </p:sp>
      <p:cxnSp>
        <p:nvCxnSpPr>
          <p:cNvPr id="612" name="Google Shape;612;p27"/>
          <p:cNvCxnSpPr/>
          <p:nvPr/>
        </p:nvCxnSpPr>
        <p:spPr>
          <a:xfrm>
            <a:off x="4708175" y="61932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27"/>
          <p:cNvSpPr txBox="1"/>
          <p:nvPr/>
        </p:nvSpPr>
        <p:spPr>
          <a:xfrm>
            <a:off x="5289475" y="59941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Pc(2)</a:t>
            </a:r>
            <a:endParaRPr sz="1800"/>
          </a:p>
        </p:txBody>
      </p:sp>
      <p:cxnSp>
        <p:nvCxnSpPr>
          <p:cNvPr id="614" name="Google Shape;614;p27"/>
          <p:cNvCxnSpPr>
            <a:endCxn id="608" idx="2"/>
          </p:cNvCxnSpPr>
          <p:nvPr/>
        </p:nvCxnSpPr>
        <p:spPr>
          <a:xfrm>
            <a:off x="1874975" y="3089888"/>
            <a:ext cx="2435100" cy="255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27"/>
          <p:cNvCxnSpPr>
            <a:stCxn id="569" idx="6"/>
            <a:endCxn id="607" idx="2"/>
          </p:cNvCxnSpPr>
          <p:nvPr/>
        </p:nvCxnSpPr>
        <p:spPr>
          <a:xfrm>
            <a:off x="1869675" y="3087675"/>
            <a:ext cx="2440500" cy="304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27"/>
          <p:cNvCxnSpPr>
            <a:stCxn id="570" idx="6"/>
            <a:endCxn id="608" idx="2"/>
          </p:cNvCxnSpPr>
          <p:nvPr/>
        </p:nvCxnSpPr>
        <p:spPr>
          <a:xfrm>
            <a:off x="1869675" y="3732375"/>
            <a:ext cx="2440500" cy="191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p27"/>
          <p:cNvCxnSpPr>
            <a:stCxn id="570" idx="6"/>
            <a:endCxn id="607" idx="2"/>
          </p:cNvCxnSpPr>
          <p:nvPr/>
        </p:nvCxnSpPr>
        <p:spPr>
          <a:xfrm>
            <a:off x="1869675" y="3732375"/>
            <a:ext cx="2440500" cy="23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27"/>
          <p:cNvCxnSpPr>
            <a:stCxn id="571" idx="6"/>
            <a:endCxn id="608" idx="2"/>
          </p:cNvCxnSpPr>
          <p:nvPr/>
        </p:nvCxnSpPr>
        <p:spPr>
          <a:xfrm>
            <a:off x="1869675" y="4377075"/>
            <a:ext cx="2440500" cy="127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27"/>
          <p:cNvCxnSpPr>
            <a:stCxn id="571" idx="6"/>
            <a:endCxn id="607" idx="2"/>
          </p:cNvCxnSpPr>
          <p:nvPr/>
        </p:nvCxnSpPr>
        <p:spPr>
          <a:xfrm>
            <a:off x="1869675" y="4377075"/>
            <a:ext cx="2440500" cy="17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0" name="Google Shape;620;p27"/>
          <p:cNvSpPr txBox="1"/>
          <p:nvPr/>
        </p:nvSpPr>
        <p:spPr>
          <a:xfrm>
            <a:off x="6274075" y="1305375"/>
            <a:ext cx="2435100" cy="943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If target is A,</a:t>
            </a:r>
            <a:br>
              <a:rPr lang="zh-TW" sz="1800"/>
            </a:br>
            <a:r>
              <a:rPr lang="zh-TW" sz="1800"/>
              <a:t>A belongs to class 1</a:t>
            </a:r>
            <a:endParaRPr sz="1800"/>
          </a:p>
        </p:txBody>
      </p:sp>
      <p:sp>
        <p:nvSpPr>
          <p:cNvPr id="621" name="Google Shape;621;p27"/>
          <p:cNvSpPr txBox="1"/>
          <p:nvPr/>
        </p:nvSpPr>
        <p:spPr>
          <a:xfrm>
            <a:off x="6336975" y="5530463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A86E8"/>
                </a:solidFill>
              </a:rPr>
              <a:t>increase</a:t>
            </a:r>
            <a:endParaRPr sz="1800">
              <a:solidFill>
                <a:srgbClr val="4A86E8"/>
              </a:solidFill>
            </a:endParaRPr>
          </a:p>
        </p:txBody>
      </p:sp>
      <p:sp>
        <p:nvSpPr>
          <p:cNvPr id="622" name="Google Shape;622;p27"/>
          <p:cNvSpPr txBox="1"/>
          <p:nvPr/>
        </p:nvSpPr>
        <p:spPr>
          <a:xfrm>
            <a:off x="6237075" y="2202613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A86E8"/>
                </a:solidFill>
              </a:rPr>
              <a:t>increase</a:t>
            </a:r>
            <a:endParaRPr sz="1800">
              <a:solidFill>
                <a:srgbClr val="4A86E8"/>
              </a:solidFill>
            </a:endParaRPr>
          </a:p>
        </p:txBody>
      </p:sp>
      <p:sp>
        <p:nvSpPr>
          <p:cNvPr id="623" name="Google Shape;623;p27"/>
          <p:cNvSpPr txBox="1"/>
          <p:nvPr/>
        </p:nvSpPr>
        <p:spPr>
          <a:xfrm>
            <a:off x="6274075" y="3417675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24" name="Google Shape;624;p27"/>
          <p:cNvSpPr txBox="1"/>
          <p:nvPr/>
        </p:nvSpPr>
        <p:spPr>
          <a:xfrm>
            <a:off x="6336975" y="6025675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25" name="Google Shape;625;p27"/>
          <p:cNvSpPr txBox="1"/>
          <p:nvPr/>
        </p:nvSpPr>
        <p:spPr>
          <a:xfrm>
            <a:off x="6274075" y="2837288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Softmax-based Method - Hierarchical Softmax</a:t>
            </a:r>
            <a:endParaRPr/>
          </a:p>
        </p:txBody>
      </p:sp>
      <p:sp>
        <p:nvSpPr>
          <p:cNvPr id="631" name="Google Shape;631;p28"/>
          <p:cNvSpPr txBox="1"/>
          <p:nvPr>
            <p:ph idx="1" type="body"/>
          </p:nvPr>
        </p:nvSpPr>
        <p:spPr>
          <a:xfrm>
            <a:off x="437375" y="1417275"/>
            <a:ext cx="8394900" cy="51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Hierarchical Softmax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determine the class first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2" name="Google Shape;632;p28"/>
          <p:cNvSpPr/>
          <p:nvPr/>
        </p:nvSpPr>
        <p:spPr>
          <a:xfrm>
            <a:off x="1382625" y="2710525"/>
            <a:ext cx="576000" cy="205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8"/>
          <p:cNvSpPr/>
          <p:nvPr/>
        </p:nvSpPr>
        <p:spPr>
          <a:xfrm>
            <a:off x="1471575" y="28886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8"/>
          <p:cNvSpPr/>
          <p:nvPr/>
        </p:nvSpPr>
        <p:spPr>
          <a:xfrm>
            <a:off x="1471575" y="35333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8"/>
          <p:cNvSpPr/>
          <p:nvPr/>
        </p:nvSpPr>
        <p:spPr>
          <a:xfrm>
            <a:off x="1471575" y="41780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8"/>
          <p:cNvSpPr/>
          <p:nvPr/>
        </p:nvSpPr>
        <p:spPr>
          <a:xfrm>
            <a:off x="4221125" y="1998300"/>
            <a:ext cx="576000" cy="32367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8"/>
          <p:cNvSpPr/>
          <p:nvPr/>
        </p:nvSpPr>
        <p:spPr>
          <a:xfrm>
            <a:off x="4310075" y="217637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</a:t>
            </a:r>
            <a:endParaRPr/>
          </a:p>
        </p:txBody>
      </p:sp>
      <p:sp>
        <p:nvSpPr>
          <p:cNvPr id="638" name="Google Shape;638;p28"/>
          <p:cNvSpPr/>
          <p:nvPr/>
        </p:nvSpPr>
        <p:spPr>
          <a:xfrm>
            <a:off x="4310075" y="2814413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</a:t>
            </a:r>
            <a:endParaRPr/>
          </a:p>
        </p:txBody>
      </p:sp>
      <p:sp>
        <p:nvSpPr>
          <p:cNvPr id="639" name="Google Shape;639;p28"/>
          <p:cNvSpPr/>
          <p:nvPr/>
        </p:nvSpPr>
        <p:spPr>
          <a:xfrm>
            <a:off x="4310075" y="34205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</a:t>
            </a:r>
            <a:endParaRPr/>
          </a:p>
        </p:txBody>
      </p:sp>
      <p:sp>
        <p:nvSpPr>
          <p:cNvPr id="640" name="Google Shape;640;p28"/>
          <p:cNvSpPr/>
          <p:nvPr/>
        </p:nvSpPr>
        <p:spPr>
          <a:xfrm>
            <a:off x="4310075" y="40266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</a:t>
            </a:r>
            <a:endParaRPr/>
          </a:p>
        </p:txBody>
      </p:sp>
      <p:sp>
        <p:nvSpPr>
          <p:cNvPr id="641" name="Google Shape;641;p28"/>
          <p:cNvSpPr/>
          <p:nvPr/>
        </p:nvSpPr>
        <p:spPr>
          <a:xfrm>
            <a:off x="4310075" y="46327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endParaRPr/>
          </a:p>
        </p:txBody>
      </p:sp>
      <p:cxnSp>
        <p:nvCxnSpPr>
          <p:cNvPr id="642" name="Google Shape;642;p28"/>
          <p:cNvCxnSpPr>
            <a:stCxn id="633" idx="6"/>
            <a:endCxn id="637" idx="2"/>
          </p:cNvCxnSpPr>
          <p:nvPr/>
        </p:nvCxnSpPr>
        <p:spPr>
          <a:xfrm flipH="1" rot="10800000">
            <a:off x="1869675" y="2375475"/>
            <a:ext cx="2440500" cy="71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3" name="Google Shape;643;p28"/>
          <p:cNvCxnSpPr>
            <a:stCxn id="633" idx="6"/>
            <a:endCxn id="638" idx="2"/>
          </p:cNvCxnSpPr>
          <p:nvPr/>
        </p:nvCxnSpPr>
        <p:spPr>
          <a:xfrm flipH="1" rot="10800000">
            <a:off x="1869675" y="3013575"/>
            <a:ext cx="2440500" cy="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4" name="Google Shape;644;p28"/>
          <p:cNvCxnSpPr>
            <a:stCxn id="633" idx="6"/>
            <a:endCxn id="639" idx="2"/>
          </p:cNvCxnSpPr>
          <p:nvPr/>
        </p:nvCxnSpPr>
        <p:spPr>
          <a:xfrm>
            <a:off x="1869675" y="3087675"/>
            <a:ext cx="2440500" cy="53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5" name="Google Shape;645;p28"/>
          <p:cNvCxnSpPr>
            <a:stCxn id="633" idx="6"/>
            <a:endCxn id="640" idx="2"/>
          </p:cNvCxnSpPr>
          <p:nvPr/>
        </p:nvCxnSpPr>
        <p:spPr>
          <a:xfrm>
            <a:off x="1869675" y="3087675"/>
            <a:ext cx="2440500" cy="11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28"/>
          <p:cNvCxnSpPr>
            <a:stCxn id="633" idx="6"/>
            <a:endCxn id="641" idx="2"/>
          </p:cNvCxnSpPr>
          <p:nvPr/>
        </p:nvCxnSpPr>
        <p:spPr>
          <a:xfrm>
            <a:off x="1869675" y="3087675"/>
            <a:ext cx="2440500" cy="17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28"/>
          <p:cNvCxnSpPr>
            <a:endCxn id="637" idx="2"/>
          </p:cNvCxnSpPr>
          <p:nvPr/>
        </p:nvCxnSpPr>
        <p:spPr>
          <a:xfrm flipH="1" rot="10800000">
            <a:off x="1869575" y="2375425"/>
            <a:ext cx="2440500" cy="135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28"/>
          <p:cNvCxnSpPr>
            <a:stCxn id="634" idx="6"/>
            <a:endCxn id="638" idx="2"/>
          </p:cNvCxnSpPr>
          <p:nvPr/>
        </p:nvCxnSpPr>
        <p:spPr>
          <a:xfrm flipH="1" rot="10800000">
            <a:off x="1869675" y="3013575"/>
            <a:ext cx="2440500" cy="71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28"/>
          <p:cNvCxnSpPr>
            <a:stCxn id="634" idx="6"/>
            <a:endCxn id="639" idx="2"/>
          </p:cNvCxnSpPr>
          <p:nvPr/>
        </p:nvCxnSpPr>
        <p:spPr>
          <a:xfrm flipH="1" rot="10800000">
            <a:off x="1869675" y="3619575"/>
            <a:ext cx="2440500" cy="11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28"/>
          <p:cNvCxnSpPr>
            <a:stCxn id="634" idx="6"/>
            <a:endCxn id="640" idx="2"/>
          </p:cNvCxnSpPr>
          <p:nvPr/>
        </p:nvCxnSpPr>
        <p:spPr>
          <a:xfrm>
            <a:off x="1869675" y="3732375"/>
            <a:ext cx="24405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28"/>
          <p:cNvCxnSpPr>
            <a:stCxn id="634" idx="6"/>
            <a:endCxn id="641" idx="2"/>
          </p:cNvCxnSpPr>
          <p:nvPr/>
        </p:nvCxnSpPr>
        <p:spPr>
          <a:xfrm>
            <a:off x="1869675" y="3732375"/>
            <a:ext cx="2440500" cy="10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652" name="Google Shape;652;p28"/>
          <p:cNvCxnSpPr>
            <a:stCxn id="635" idx="6"/>
            <a:endCxn id="637" idx="2"/>
          </p:cNvCxnSpPr>
          <p:nvPr/>
        </p:nvCxnSpPr>
        <p:spPr>
          <a:xfrm flipH="1" rot="10800000">
            <a:off x="1869675" y="2375475"/>
            <a:ext cx="2440500" cy="200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28"/>
          <p:cNvCxnSpPr>
            <a:endCxn id="638" idx="2"/>
          </p:cNvCxnSpPr>
          <p:nvPr/>
        </p:nvCxnSpPr>
        <p:spPr>
          <a:xfrm flipH="1" rot="10800000">
            <a:off x="1869575" y="3013463"/>
            <a:ext cx="2440500" cy="136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28"/>
          <p:cNvCxnSpPr>
            <a:stCxn id="635" idx="6"/>
            <a:endCxn id="639" idx="2"/>
          </p:cNvCxnSpPr>
          <p:nvPr/>
        </p:nvCxnSpPr>
        <p:spPr>
          <a:xfrm flipH="1" rot="10800000">
            <a:off x="1869675" y="3619575"/>
            <a:ext cx="2440500" cy="75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5" name="Google Shape;655;p28"/>
          <p:cNvCxnSpPr>
            <a:stCxn id="635" idx="6"/>
            <a:endCxn id="640" idx="2"/>
          </p:cNvCxnSpPr>
          <p:nvPr/>
        </p:nvCxnSpPr>
        <p:spPr>
          <a:xfrm flipH="1" rot="10800000">
            <a:off x="1869675" y="4225575"/>
            <a:ext cx="24405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656" name="Google Shape;656;p28"/>
          <p:cNvCxnSpPr>
            <a:stCxn id="635" idx="6"/>
            <a:endCxn id="641" idx="2"/>
          </p:cNvCxnSpPr>
          <p:nvPr/>
        </p:nvCxnSpPr>
        <p:spPr>
          <a:xfrm>
            <a:off x="1869675" y="4377075"/>
            <a:ext cx="24405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657" name="Google Shape;657;p28"/>
          <p:cNvSpPr txBox="1"/>
          <p:nvPr/>
        </p:nvSpPr>
        <p:spPr>
          <a:xfrm>
            <a:off x="4640000" y="5066775"/>
            <a:ext cx="113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/>
              <a:t>class</a:t>
            </a:r>
            <a:endParaRPr sz="18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cxnSp>
        <p:nvCxnSpPr>
          <p:cNvPr id="658" name="Google Shape;658;p28"/>
          <p:cNvCxnSpPr>
            <a:stCxn id="637" idx="6"/>
          </p:cNvCxnSpPr>
          <p:nvPr/>
        </p:nvCxnSpPr>
        <p:spPr>
          <a:xfrm>
            <a:off x="4708175" y="23754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9" name="Google Shape;659;p28"/>
          <p:cNvSpPr txBox="1"/>
          <p:nvPr/>
        </p:nvSpPr>
        <p:spPr>
          <a:xfrm>
            <a:off x="5289475" y="2176375"/>
            <a:ext cx="884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Pw(A)</a:t>
            </a:r>
            <a:endParaRPr sz="1800"/>
          </a:p>
        </p:txBody>
      </p:sp>
      <p:cxnSp>
        <p:nvCxnSpPr>
          <p:cNvPr id="660" name="Google Shape;660;p28"/>
          <p:cNvCxnSpPr/>
          <p:nvPr/>
        </p:nvCxnSpPr>
        <p:spPr>
          <a:xfrm>
            <a:off x="4708175" y="302757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1" name="Google Shape;661;p28"/>
          <p:cNvSpPr txBox="1"/>
          <p:nvPr/>
        </p:nvSpPr>
        <p:spPr>
          <a:xfrm>
            <a:off x="5289475" y="2828525"/>
            <a:ext cx="879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Pw(B)</a:t>
            </a:r>
            <a:endParaRPr sz="1800"/>
          </a:p>
        </p:txBody>
      </p:sp>
      <p:cxnSp>
        <p:nvCxnSpPr>
          <p:cNvPr id="662" name="Google Shape;662;p28"/>
          <p:cNvCxnSpPr/>
          <p:nvPr/>
        </p:nvCxnSpPr>
        <p:spPr>
          <a:xfrm>
            <a:off x="4708175" y="42519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3" name="Google Shape;663;p28"/>
          <p:cNvSpPr txBox="1"/>
          <p:nvPr/>
        </p:nvSpPr>
        <p:spPr>
          <a:xfrm>
            <a:off x="5289475" y="40528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Pw(D)</a:t>
            </a:r>
            <a:endParaRPr sz="1800"/>
          </a:p>
        </p:txBody>
      </p:sp>
      <p:cxnSp>
        <p:nvCxnSpPr>
          <p:cNvPr id="664" name="Google Shape;664;p28"/>
          <p:cNvCxnSpPr/>
          <p:nvPr/>
        </p:nvCxnSpPr>
        <p:spPr>
          <a:xfrm>
            <a:off x="4708175" y="36167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5" name="Google Shape;665;p28"/>
          <p:cNvSpPr txBox="1"/>
          <p:nvPr/>
        </p:nvSpPr>
        <p:spPr>
          <a:xfrm>
            <a:off x="5289475" y="3417675"/>
            <a:ext cx="884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Pw(C)</a:t>
            </a:r>
            <a:endParaRPr sz="1800"/>
          </a:p>
        </p:txBody>
      </p:sp>
      <p:cxnSp>
        <p:nvCxnSpPr>
          <p:cNvPr id="666" name="Google Shape;666;p28"/>
          <p:cNvCxnSpPr/>
          <p:nvPr/>
        </p:nvCxnSpPr>
        <p:spPr>
          <a:xfrm>
            <a:off x="4708175" y="48580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28"/>
          <p:cNvSpPr txBox="1"/>
          <p:nvPr/>
        </p:nvSpPr>
        <p:spPr>
          <a:xfrm>
            <a:off x="5289475" y="46589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Pw(E)</a:t>
            </a:r>
            <a:endParaRPr sz="1800"/>
          </a:p>
        </p:txBody>
      </p:sp>
      <p:sp>
        <p:nvSpPr>
          <p:cNvPr id="668" name="Google Shape;668;p28"/>
          <p:cNvSpPr txBox="1"/>
          <p:nvPr/>
        </p:nvSpPr>
        <p:spPr>
          <a:xfrm>
            <a:off x="1178325" y="4822725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Hidden Layer</a:t>
            </a:r>
            <a:endParaRPr/>
          </a:p>
        </p:txBody>
      </p:sp>
      <p:sp>
        <p:nvSpPr>
          <p:cNvPr id="669" name="Google Shape;669;p28"/>
          <p:cNvSpPr txBox="1"/>
          <p:nvPr/>
        </p:nvSpPr>
        <p:spPr>
          <a:xfrm>
            <a:off x="4016825" y="6263950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</a:t>
            </a:r>
            <a:br>
              <a:rPr lang="zh-TW"/>
            </a:br>
            <a:r>
              <a:rPr lang="zh-TW"/>
              <a:t>Layer</a:t>
            </a:r>
            <a:endParaRPr/>
          </a:p>
        </p:txBody>
      </p:sp>
      <p:sp>
        <p:nvSpPr>
          <p:cNvPr id="670" name="Google Shape;670;p28"/>
          <p:cNvSpPr/>
          <p:nvPr/>
        </p:nvSpPr>
        <p:spPr>
          <a:xfrm>
            <a:off x="4221125" y="5354624"/>
            <a:ext cx="576000" cy="10221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8"/>
          <p:cNvSpPr/>
          <p:nvPr/>
        </p:nvSpPr>
        <p:spPr>
          <a:xfrm>
            <a:off x="4310075" y="5931175"/>
            <a:ext cx="398100" cy="3981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672" name="Google Shape;672;p28"/>
          <p:cNvSpPr/>
          <p:nvPr/>
        </p:nvSpPr>
        <p:spPr>
          <a:xfrm>
            <a:off x="4310075" y="5448338"/>
            <a:ext cx="398100" cy="3981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673" name="Google Shape;673;p28"/>
          <p:cNvSpPr txBox="1"/>
          <p:nvPr/>
        </p:nvSpPr>
        <p:spPr>
          <a:xfrm>
            <a:off x="4912375" y="1604163"/>
            <a:ext cx="113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/>
              <a:t>word</a:t>
            </a:r>
            <a:endParaRPr sz="18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cxnSp>
        <p:nvCxnSpPr>
          <p:cNvPr id="674" name="Google Shape;674;p28"/>
          <p:cNvCxnSpPr/>
          <p:nvPr/>
        </p:nvCxnSpPr>
        <p:spPr>
          <a:xfrm>
            <a:off x="4708175" y="56980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5" name="Google Shape;675;p28"/>
          <p:cNvSpPr txBox="1"/>
          <p:nvPr/>
        </p:nvSpPr>
        <p:spPr>
          <a:xfrm>
            <a:off x="5289475" y="54989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Pc(1)</a:t>
            </a:r>
            <a:endParaRPr sz="1800"/>
          </a:p>
        </p:txBody>
      </p:sp>
      <p:cxnSp>
        <p:nvCxnSpPr>
          <p:cNvPr id="676" name="Google Shape;676;p28"/>
          <p:cNvCxnSpPr/>
          <p:nvPr/>
        </p:nvCxnSpPr>
        <p:spPr>
          <a:xfrm>
            <a:off x="4708175" y="61932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7" name="Google Shape;677;p28"/>
          <p:cNvSpPr txBox="1"/>
          <p:nvPr/>
        </p:nvSpPr>
        <p:spPr>
          <a:xfrm>
            <a:off x="5289475" y="59941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Pc(2)</a:t>
            </a:r>
            <a:endParaRPr sz="1800"/>
          </a:p>
        </p:txBody>
      </p:sp>
      <p:cxnSp>
        <p:nvCxnSpPr>
          <p:cNvPr id="678" name="Google Shape;678;p28"/>
          <p:cNvCxnSpPr>
            <a:endCxn id="672" idx="2"/>
          </p:cNvCxnSpPr>
          <p:nvPr/>
        </p:nvCxnSpPr>
        <p:spPr>
          <a:xfrm>
            <a:off x="1874975" y="3089888"/>
            <a:ext cx="2435100" cy="255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28"/>
          <p:cNvCxnSpPr>
            <a:stCxn id="633" idx="6"/>
            <a:endCxn id="671" idx="2"/>
          </p:cNvCxnSpPr>
          <p:nvPr/>
        </p:nvCxnSpPr>
        <p:spPr>
          <a:xfrm>
            <a:off x="1869675" y="3087675"/>
            <a:ext cx="2440500" cy="304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Google Shape;680;p28"/>
          <p:cNvCxnSpPr>
            <a:stCxn id="634" idx="6"/>
            <a:endCxn id="672" idx="2"/>
          </p:cNvCxnSpPr>
          <p:nvPr/>
        </p:nvCxnSpPr>
        <p:spPr>
          <a:xfrm>
            <a:off x="1869675" y="3732375"/>
            <a:ext cx="2440500" cy="191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28"/>
          <p:cNvCxnSpPr>
            <a:stCxn id="634" idx="6"/>
            <a:endCxn id="671" idx="2"/>
          </p:cNvCxnSpPr>
          <p:nvPr/>
        </p:nvCxnSpPr>
        <p:spPr>
          <a:xfrm>
            <a:off x="1869675" y="3732375"/>
            <a:ext cx="2440500" cy="23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2" name="Google Shape;682;p28"/>
          <p:cNvCxnSpPr>
            <a:stCxn id="635" idx="6"/>
            <a:endCxn id="672" idx="2"/>
          </p:cNvCxnSpPr>
          <p:nvPr/>
        </p:nvCxnSpPr>
        <p:spPr>
          <a:xfrm>
            <a:off x="1869675" y="4377075"/>
            <a:ext cx="2440500" cy="127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3" name="Google Shape;683;p28"/>
          <p:cNvCxnSpPr>
            <a:stCxn id="635" idx="6"/>
            <a:endCxn id="671" idx="2"/>
          </p:cNvCxnSpPr>
          <p:nvPr/>
        </p:nvCxnSpPr>
        <p:spPr>
          <a:xfrm>
            <a:off x="1869675" y="4377075"/>
            <a:ext cx="2440500" cy="17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4" name="Google Shape;684;p28"/>
          <p:cNvSpPr txBox="1"/>
          <p:nvPr/>
        </p:nvSpPr>
        <p:spPr>
          <a:xfrm>
            <a:off x="6274075" y="1305375"/>
            <a:ext cx="2435100" cy="943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If target is A,</a:t>
            </a:r>
            <a:br>
              <a:rPr lang="zh-TW" sz="1800"/>
            </a:br>
            <a:r>
              <a:rPr lang="zh-TW" sz="1800"/>
              <a:t>A belongs to class 1</a:t>
            </a:r>
            <a:endParaRPr sz="1800"/>
          </a:p>
        </p:txBody>
      </p:sp>
      <p:sp>
        <p:nvSpPr>
          <p:cNvPr id="685" name="Google Shape;685;p28"/>
          <p:cNvSpPr txBox="1"/>
          <p:nvPr/>
        </p:nvSpPr>
        <p:spPr>
          <a:xfrm>
            <a:off x="6336975" y="5530463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A86E8"/>
                </a:solidFill>
              </a:rPr>
              <a:t>increase</a:t>
            </a:r>
            <a:endParaRPr sz="1800">
              <a:solidFill>
                <a:srgbClr val="4A86E8"/>
              </a:solidFill>
            </a:endParaRPr>
          </a:p>
        </p:txBody>
      </p:sp>
      <p:sp>
        <p:nvSpPr>
          <p:cNvPr id="686" name="Google Shape;686;p28"/>
          <p:cNvSpPr txBox="1"/>
          <p:nvPr/>
        </p:nvSpPr>
        <p:spPr>
          <a:xfrm>
            <a:off x="6237075" y="2202613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A86E8"/>
                </a:solidFill>
              </a:rPr>
              <a:t>increase</a:t>
            </a:r>
            <a:endParaRPr sz="1800">
              <a:solidFill>
                <a:srgbClr val="4A86E8"/>
              </a:solidFill>
            </a:endParaRPr>
          </a:p>
        </p:txBody>
      </p:sp>
      <p:sp>
        <p:nvSpPr>
          <p:cNvPr id="687" name="Google Shape;687;p28"/>
          <p:cNvSpPr txBox="1"/>
          <p:nvPr/>
        </p:nvSpPr>
        <p:spPr>
          <a:xfrm>
            <a:off x="6274075" y="3417675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88" name="Google Shape;688;p28"/>
          <p:cNvSpPr txBox="1"/>
          <p:nvPr/>
        </p:nvSpPr>
        <p:spPr>
          <a:xfrm>
            <a:off x="6336975" y="6025675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89" name="Google Shape;689;p28"/>
          <p:cNvSpPr txBox="1"/>
          <p:nvPr/>
        </p:nvSpPr>
        <p:spPr>
          <a:xfrm>
            <a:off x="6274075" y="2837288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90" name="Google Shape;690;p28"/>
          <p:cNvSpPr txBox="1"/>
          <p:nvPr/>
        </p:nvSpPr>
        <p:spPr>
          <a:xfrm>
            <a:off x="5341850" y="3997675"/>
            <a:ext cx="2162700" cy="1137900"/>
          </a:xfrm>
          <a:prstGeom prst="rect">
            <a:avLst/>
          </a:prstGeom>
          <a:solidFill>
            <a:srgbClr val="B7B7B7">
              <a:alpha val="415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Don’t care</a:t>
            </a:r>
            <a:endParaRPr b="1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Softmax-based Method - Hierarchical Softmax</a:t>
            </a:r>
            <a:endParaRPr/>
          </a:p>
        </p:txBody>
      </p:sp>
      <p:sp>
        <p:nvSpPr>
          <p:cNvPr id="696" name="Google Shape;696;p29"/>
          <p:cNvSpPr txBox="1"/>
          <p:nvPr>
            <p:ph idx="1" type="body"/>
          </p:nvPr>
        </p:nvSpPr>
        <p:spPr>
          <a:xfrm>
            <a:off x="311700" y="1476100"/>
            <a:ext cx="8283600" cy="461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balanced binary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|vocabulary| = 10000, cost from 10000 to 13.3 </a:t>
            </a:r>
            <a:br>
              <a:rPr lang="zh-TW"/>
            </a:br>
            <a:br>
              <a:rPr lang="zh-TW"/>
            </a:br>
            <a:endParaRPr/>
          </a:p>
        </p:txBody>
      </p:sp>
      <p:sp>
        <p:nvSpPr>
          <p:cNvPr id="697" name="Google Shape;697;p29"/>
          <p:cNvSpPr/>
          <p:nvPr/>
        </p:nvSpPr>
        <p:spPr>
          <a:xfrm rot="10800000">
            <a:off x="6967151" y="4886616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 rot="10800000">
            <a:off x="5611676" y="4886616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9"/>
          <p:cNvSpPr/>
          <p:nvPr/>
        </p:nvSpPr>
        <p:spPr>
          <a:xfrm rot="10800000">
            <a:off x="6357830" y="3920890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0" name="Google Shape;700;p29"/>
          <p:cNvCxnSpPr>
            <a:stCxn id="697" idx="5"/>
            <a:endCxn id="699" idx="0"/>
          </p:cNvCxnSpPr>
          <p:nvPr/>
        </p:nvCxnSpPr>
        <p:spPr>
          <a:xfrm rot="10800000">
            <a:off x="6662480" y="4551466"/>
            <a:ext cx="3939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29"/>
          <p:cNvCxnSpPr>
            <a:stCxn id="698" idx="3"/>
            <a:endCxn id="699" idx="0"/>
          </p:cNvCxnSpPr>
          <p:nvPr/>
        </p:nvCxnSpPr>
        <p:spPr>
          <a:xfrm flipH="1" rot="10800000">
            <a:off x="6131746" y="4551466"/>
            <a:ext cx="5307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02" name="Google Shape;702;p29"/>
          <p:cNvSpPr/>
          <p:nvPr/>
        </p:nvSpPr>
        <p:spPr>
          <a:xfrm rot="10800000">
            <a:off x="4640949" y="4932875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9"/>
          <p:cNvSpPr/>
          <p:nvPr/>
        </p:nvSpPr>
        <p:spPr>
          <a:xfrm rot="10800000">
            <a:off x="3285475" y="4932875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9"/>
          <p:cNvSpPr/>
          <p:nvPr/>
        </p:nvSpPr>
        <p:spPr>
          <a:xfrm rot="10800000">
            <a:off x="4031628" y="3967148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5" name="Google Shape;705;p29"/>
          <p:cNvCxnSpPr>
            <a:stCxn id="702" idx="5"/>
            <a:endCxn id="704" idx="0"/>
          </p:cNvCxnSpPr>
          <p:nvPr/>
        </p:nvCxnSpPr>
        <p:spPr>
          <a:xfrm rot="10800000">
            <a:off x="4336279" y="4597724"/>
            <a:ext cx="3939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29"/>
          <p:cNvCxnSpPr>
            <a:stCxn id="703" idx="3"/>
            <a:endCxn id="704" idx="0"/>
          </p:cNvCxnSpPr>
          <p:nvPr/>
        </p:nvCxnSpPr>
        <p:spPr>
          <a:xfrm flipH="1" rot="10800000">
            <a:off x="3805545" y="4597724"/>
            <a:ext cx="5307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07" name="Google Shape;707;p29"/>
          <p:cNvSpPr/>
          <p:nvPr/>
        </p:nvSpPr>
        <p:spPr>
          <a:xfrm flipH="1" rot="10800000">
            <a:off x="5250270" y="2730128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8" name="Google Shape;708;p29"/>
          <p:cNvCxnSpPr>
            <a:stCxn id="699" idx="5"/>
            <a:endCxn id="707" idx="0"/>
          </p:cNvCxnSpPr>
          <p:nvPr/>
        </p:nvCxnSpPr>
        <p:spPr>
          <a:xfrm rot="10800000">
            <a:off x="5554860" y="3360739"/>
            <a:ext cx="8922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29"/>
          <p:cNvCxnSpPr>
            <a:stCxn id="704" idx="3"/>
            <a:endCxn id="707" idx="0"/>
          </p:cNvCxnSpPr>
          <p:nvPr/>
        </p:nvCxnSpPr>
        <p:spPr>
          <a:xfrm flipH="1" rot="10800000">
            <a:off x="4551698" y="3360798"/>
            <a:ext cx="1003200" cy="6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10" name="Google Shape;710;p29"/>
          <p:cNvSpPr txBox="1"/>
          <p:nvPr/>
        </p:nvSpPr>
        <p:spPr>
          <a:xfrm>
            <a:off x="2607950" y="5694025"/>
            <a:ext cx="9390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</a:t>
            </a:r>
            <a:endParaRPr/>
          </a:p>
        </p:txBody>
      </p:sp>
      <p:sp>
        <p:nvSpPr>
          <p:cNvPr id="711" name="Google Shape;711;p29"/>
          <p:cNvSpPr txBox="1"/>
          <p:nvPr/>
        </p:nvSpPr>
        <p:spPr>
          <a:xfrm>
            <a:off x="3581025" y="5694025"/>
            <a:ext cx="835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learning</a:t>
            </a:r>
            <a:endParaRPr/>
          </a:p>
        </p:txBody>
      </p:sp>
      <p:sp>
        <p:nvSpPr>
          <p:cNvPr id="712" name="Google Shape;712;p29"/>
          <p:cNvSpPr txBox="1"/>
          <p:nvPr/>
        </p:nvSpPr>
        <p:spPr>
          <a:xfrm>
            <a:off x="4312350" y="5694025"/>
            <a:ext cx="519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and</a:t>
            </a:r>
            <a:endParaRPr/>
          </a:p>
        </p:txBody>
      </p:sp>
      <p:sp>
        <p:nvSpPr>
          <p:cNvPr id="713" name="Google Shape;713;p29"/>
          <p:cNvSpPr txBox="1"/>
          <p:nvPr/>
        </p:nvSpPr>
        <p:spPr>
          <a:xfrm>
            <a:off x="4831650" y="5694025"/>
            <a:ext cx="913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having</a:t>
            </a:r>
            <a:endParaRPr/>
          </a:p>
        </p:txBody>
      </p:sp>
      <p:sp>
        <p:nvSpPr>
          <p:cNvPr id="714" name="Google Shape;714;p29"/>
          <p:cNvSpPr txBox="1"/>
          <p:nvPr/>
        </p:nvSpPr>
        <p:spPr>
          <a:xfrm>
            <a:off x="5428475" y="5694025"/>
            <a:ext cx="346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it</a:t>
            </a:r>
            <a:endParaRPr/>
          </a:p>
        </p:txBody>
      </p:sp>
      <p:sp>
        <p:nvSpPr>
          <p:cNvPr id="715" name="Google Shape;715;p29"/>
          <p:cNvSpPr txBox="1"/>
          <p:nvPr/>
        </p:nvSpPr>
        <p:spPr>
          <a:xfrm>
            <a:off x="5936975" y="5670175"/>
            <a:ext cx="716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</a:t>
            </a:r>
            <a:endParaRPr/>
          </a:p>
        </p:txBody>
      </p:sp>
      <p:sp>
        <p:nvSpPr>
          <p:cNvPr id="716" name="Google Shape;716;p29"/>
          <p:cNvSpPr txBox="1"/>
          <p:nvPr/>
        </p:nvSpPr>
        <p:spPr>
          <a:xfrm>
            <a:off x="6372125" y="5694025"/>
            <a:ext cx="1047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structured</a:t>
            </a:r>
            <a:endParaRPr/>
          </a:p>
        </p:txBody>
      </p:sp>
      <p:sp>
        <p:nvSpPr>
          <p:cNvPr id="717" name="Google Shape;717;p29"/>
          <p:cNvSpPr txBox="1"/>
          <p:nvPr/>
        </p:nvSpPr>
        <p:spPr>
          <a:xfrm>
            <a:off x="7419725" y="5694025"/>
            <a:ext cx="835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8" name="Google Shape;718;p29"/>
          <p:cNvCxnSpPr>
            <a:endCxn id="710" idx="0"/>
          </p:cNvCxnSpPr>
          <p:nvPr/>
        </p:nvCxnSpPr>
        <p:spPr>
          <a:xfrm flipH="1">
            <a:off x="3077450" y="5471125"/>
            <a:ext cx="2973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p29"/>
          <p:cNvCxnSpPr>
            <a:endCxn id="711" idx="0"/>
          </p:cNvCxnSpPr>
          <p:nvPr/>
        </p:nvCxnSpPr>
        <p:spPr>
          <a:xfrm>
            <a:off x="3805425" y="5471125"/>
            <a:ext cx="1932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20" name="Google Shape;720;p29"/>
          <p:cNvCxnSpPr>
            <a:endCxn id="712" idx="0"/>
          </p:cNvCxnSpPr>
          <p:nvPr/>
        </p:nvCxnSpPr>
        <p:spPr>
          <a:xfrm flipH="1">
            <a:off x="4572000" y="5471125"/>
            <a:ext cx="1581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21" name="Google Shape;721;p29"/>
          <p:cNvCxnSpPr>
            <a:stCxn id="702" idx="1"/>
            <a:endCxn id="713" idx="0"/>
          </p:cNvCxnSpPr>
          <p:nvPr/>
        </p:nvCxnSpPr>
        <p:spPr>
          <a:xfrm>
            <a:off x="5161019" y="5471126"/>
            <a:ext cx="1275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22" name="Google Shape;722;p29"/>
          <p:cNvCxnSpPr>
            <a:endCxn id="714" idx="0"/>
          </p:cNvCxnSpPr>
          <p:nvPr/>
        </p:nvCxnSpPr>
        <p:spPr>
          <a:xfrm flipH="1">
            <a:off x="5601875" y="5424925"/>
            <a:ext cx="990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23" name="Google Shape;723;p29"/>
          <p:cNvCxnSpPr>
            <a:stCxn id="698" idx="1"/>
            <a:endCxn id="715" idx="0"/>
          </p:cNvCxnSpPr>
          <p:nvPr/>
        </p:nvCxnSpPr>
        <p:spPr>
          <a:xfrm>
            <a:off x="6131746" y="5424867"/>
            <a:ext cx="1635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24" name="Google Shape;724;p29"/>
          <p:cNvCxnSpPr>
            <a:stCxn id="697" idx="7"/>
            <a:endCxn id="716" idx="0"/>
          </p:cNvCxnSpPr>
          <p:nvPr/>
        </p:nvCxnSpPr>
        <p:spPr>
          <a:xfrm flipH="1">
            <a:off x="6895880" y="5424867"/>
            <a:ext cx="1605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25" name="Google Shape;725;p29"/>
          <p:cNvCxnSpPr>
            <a:endCxn id="717" idx="0"/>
          </p:cNvCxnSpPr>
          <p:nvPr/>
        </p:nvCxnSpPr>
        <p:spPr>
          <a:xfrm>
            <a:off x="7487225" y="5424925"/>
            <a:ext cx="3501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26" name="Google Shape;726;p29"/>
          <p:cNvSpPr/>
          <p:nvPr/>
        </p:nvSpPr>
        <p:spPr>
          <a:xfrm>
            <a:off x="2165025" y="2730125"/>
            <a:ext cx="576000" cy="205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9"/>
          <p:cNvSpPr/>
          <p:nvPr/>
        </p:nvSpPr>
        <p:spPr>
          <a:xfrm>
            <a:off x="2253975" y="29082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9"/>
          <p:cNvSpPr/>
          <p:nvPr/>
        </p:nvSpPr>
        <p:spPr>
          <a:xfrm>
            <a:off x="2253975" y="35529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9"/>
          <p:cNvSpPr/>
          <p:nvPr/>
        </p:nvSpPr>
        <p:spPr>
          <a:xfrm>
            <a:off x="2253975" y="41976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9"/>
          <p:cNvSpPr txBox="1"/>
          <p:nvPr/>
        </p:nvSpPr>
        <p:spPr>
          <a:xfrm>
            <a:off x="1960725" y="4842325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Hidden Layer</a:t>
            </a:r>
            <a:endParaRPr/>
          </a:p>
        </p:txBody>
      </p:sp>
      <p:sp>
        <p:nvSpPr>
          <p:cNvPr id="731" name="Google Shape;731;p29"/>
          <p:cNvSpPr txBox="1"/>
          <p:nvPr/>
        </p:nvSpPr>
        <p:spPr>
          <a:xfrm>
            <a:off x="733600" y="3344075"/>
            <a:ext cx="835200" cy="82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Machine Learning and </a:t>
            </a:r>
            <a:endParaRPr sz="1200"/>
          </a:p>
        </p:txBody>
      </p:sp>
      <p:cxnSp>
        <p:nvCxnSpPr>
          <p:cNvPr id="732" name="Google Shape;732;p29"/>
          <p:cNvCxnSpPr>
            <a:stCxn id="731" idx="3"/>
          </p:cNvCxnSpPr>
          <p:nvPr/>
        </p:nvCxnSpPr>
        <p:spPr>
          <a:xfrm flipH="1" rot="10800000">
            <a:off x="1568800" y="3735875"/>
            <a:ext cx="4038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Softmax-based Method - Hierarchical Softmax</a:t>
            </a:r>
            <a:endParaRPr/>
          </a:p>
        </p:txBody>
      </p:sp>
      <p:sp>
        <p:nvSpPr>
          <p:cNvPr id="738" name="Google Shape;738;p30"/>
          <p:cNvSpPr txBox="1"/>
          <p:nvPr>
            <p:ph idx="1" type="body"/>
          </p:nvPr>
        </p:nvSpPr>
        <p:spPr>
          <a:xfrm>
            <a:off x="311700" y="1476100"/>
            <a:ext cx="8283600" cy="461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balanced binary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|vocabulary| = 10000, cost from 10000 to 13.3 </a:t>
            </a:r>
            <a:br>
              <a:rPr lang="zh-TW"/>
            </a:br>
            <a:br>
              <a:rPr lang="zh-TW"/>
            </a:br>
            <a:endParaRPr/>
          </a:p>
        </p:txBody>
      </p:sp>
      <p:sp>
        <p:nvSpPr>
          <p:cNvPr id="739" name="Google Shape;739;p30"/>
          <p:cNvSpPr/>
          <p:nvPr/>
        </p:nvSpPr>
        <p:spPr>
          <a:xfrm rot="10800000">
            <a:off x="6967151" y="4886616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0"/>
          <p:cNvSpPr/>
          <p:nvPr/>
        </p:nvSpPr>
        <p:spPr>
          <a:xfrm rot="10800000">
            <a:off x="5611676" y="4886616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0"/>
          <p:cNvSpPr/>
          <p:nvPr/>
        </p:nvSpPr>
        <p:spPr>
          <a:xfrm rot="10800000">
            <a:off x="6357830" y="3920890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2" name="Google Shape;742;p30"/>
          <p:cNvCxnSpPr>
            <a:stCxn id="739" idx="5"/>
            <a:endCxn id="741" idx="0"/>
          </p:cNvCxnSpPr>
          <p:nvPr/>
        </p:nvCxnSpPr>
        <p:spPr>
          <a:xfrm rot="10800000">
            <a:off x="6662480" y="4551466"/>
            <a:ext cx="3939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30"/>
          <p:cNvCxnSpPr>
            <a:stCxn id="740" idx="3"/>
            <a:endCxn id="741" idx="0"/>
          </p:cNvCxnSpPr>
          <p:nvPr/>
        </p:nvCxnSpPr>
        <p:spPr>
          <a:xfrm flipH="1" rot="10800000">
            <a:off x="6131746" y="4551466"/>
            <a:ext cx="5307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44" name="Google Shape;744;p30"/>
          <p:cNvSpPr/>
          <p:nvPr/>
        </p:nvSpPr>
        <p:spPr>
          <a:xfrm rot="10800000">
            <a:off x="4640949" y="4932875"/>
            <a:ext cx="609300" cy="630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0"/>
          <p:cNvSpPr/>
          <p:nvPr/>
        </p:nvSpPr>
        <p:spPr>
          <a:xfrm rot="10800000">
            <a:off x="3285475" y="4932875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0"/>
          <p:cNvSpPr/>
          <p:nvPr/>
        </p:nvSpPr>
        <p:spPr>
          <a:xfrm rot="10800000">
            <a:off x="4031628" y="3967148"/>
            <a:ext cx="609300" cy="630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7" name="Google Shape;747;p30"/>
          <p:cNvCxnSpPr>
            <a:stCxn id="744" idx="5"/>
            <a:endCxn id="746" idx="0"/>
          </p:cNvCxnSpPr>
          <p:nvPr/>
        </p:nvCxnSpPr>
        <p:spPr>
          <a:xfrm rot="10800000">
            <a:off x="4336279" y="4597724"/>
            <a:ext cx="3939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30"/>
          <p:cNvCxnSpPr>
            <a:stCxn id="745" idx="3"/>
            <a:endCxn id="746" idx="0"/>
          </p:cNvCxnSpPr>
          <p:nvPr/>
        </p:nvCxnSpPr>
        <p:spPr>
          <a:xfrm flipH="1" rot="10800000">
            <a:off x="3805545" y="4597724"/>
            <a:ext cx="5307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49" name="Google Shape;749;p30"/>
          <p:cNvSpPr/>
          <p:nvPr/>
        </p:nvSpPr>
        <p:spPr>
          <a:xfrm flipH="1" rot="10800000">
            <a:off x="5250270" y="2730128"/>
            <a:ext cx="609300" cy="630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0" name="Google Shape;750;p30"/>
          <p:cNvCxnSpPr>
            <a:stCxn id="741" idx="5"/>
            <a:endCxn id="749" idx="0"/>
          </p:cNvCxnSpPr>
          <p:nvPr/>
        </p:nvCxnSpPr>
        <p:spPr>
          <a:xfrm rot="10800000">
            <a:off x="5554860" y="3360739"/>
            <a:ext cx="8922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30"/>
          <p:cNvCxnSpPr>
            <a:stCxn id="746" idx="3"/>
            <a:endCxn id="749" idx="0"/>
          </p:cNvCxnSpPr>
          <p:nvPr/>
        </p:nvCxnSpPr>
        <p:spPr>
          <a:xfrm flipH="1" rot="10800000">
            <a:off x="4551698" y="3360798"/>
            <a:ext cx="1003200" cy="6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52" name="Google Shape;752;p30"/>
          <p:cNvSpPr txBox="1"/>
          <p:nvPr/>
        </p:nvSpPr>
        <p:spPr>
          <a:xfrm>
            <a:off x="2607950" y="5694025"/>
            <a:ext cx="9390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</a:t>
            </a:r>
            <a:endParaRPr/>
          </a:p>
        </p:txBody>
      </p:sp>
      <p:sp>
        <p:nvSpPr>
          <p:cNvPr id="753" name="Google Shape;753;p30"/>
          <p:cNvSpPr txBox="1"/>
          <p:nvPr/>
        </p:nvSpPr>
        <p:spPr>
          <a:xfrm>
            <a:off x="3581025" y="5694025"/>
            <a:ext cx="835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learning</a:t>
            </a:r>
            <a:endParaRPr/>
          </a:p>
        </p:txBody>
      </p:sp>
      <p:sp>
        <p:nvSpPr>
          <p:cNvPr id="754" name="Google Shape;754;p30"/>
          <p:cNvSpPr txBox="1"/>
          <p:nvPr/>
        </p:nvSpPr>
        <p:spPr>
          <a:xfrm>
            <a:off x="4312350" y="5694025"/>
            <a:ext cx="519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and</a:t>
            </a:r>
            <a:endParaRPr/>
          </a:p>
        </p:txBody>
      </p:sp>
      <p:sp>
        <p:nvSpPr>
          <p:cNvPr id="755" name="Google Shape;755;p30"/>
          <p:cNvSpPr txBox="1"/>
          <p:nvPr/>
        </p:nvSpPr>
        <p:spPr>
          <a:xfrm>
            <a:off x="4831650" y="5694025"/>
            <a:ext cx="913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having</a:t>
            </a:r>
            <a:endParaRPr/>
          </a:p>
        </p:txBody>
      </p:sp>
      <p:sp>
        <p:nvSpPr>
          <p:cNvPr id="756" name="Google Shape;756;p30"/>
          <p:cNvSpPr txBox="1"/>
          <p:nvPr/>
        </p:nvSpPr>
        <p:spPr>
          <a:xfrm>
            <a:off x="5428475" y="5694025"/>
            <a:ext cx="346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it</a:t>
            </a:r>
            <a:endParaRPr/>
          </a:p>
        </p:txBody>
      </p:sp>
      <p:sp>
        <p:nvSpPr>
          <p:cNvPr id="757" name="Google Shape;757;p30"/>
          <p:cNvSpPr txBox="1"/>
          <p:nvPr/>
        </p:nvSpPr>
        <p:spPr>
          <a:xfrm>
            <a:off x="5936975" y="5670175"/>
            <a:ext cx="716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</a:t>
            </a:r>
            <a:endParaRPr/>
          </a:p>
        </p:txBody>
      </p:sp>
      <p:sp>
        <p:nvSpPr>
          <p:cNvPr id="758" name="Google Shape;758;p30"/>
          <p:cNvSpPr txBox="1"/>
          <p:nvPr/>
        </p:nvSpPr>
        <p:spPr>
          <a:xfrm>
            <a:off x="6372125" y="5694025"/>
            <a:ext cx="1047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structured</a:t>
            </a:r>
            <a:endParaRPr/>
          </a:p>
        </p:txBody>
      </p:sp>
      <p:sp>
        <p:nvSpPr>
          <p:cNvPr id="759" name="Google Shape;759;p30"/>
          <p:cNvSpPr txBox="1"/>
          <p:nvPr/>
        </p:nvSpPr>
        <p:spPr>
          <a:xfrm>
            <a:off x="7419725" y="5694025"/>
            <a:ext cx="835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0" name="Google Shape;760;p30"/>
          <p:cNvCxnSpPr>
            <a:endCxn id="752" idx="0"/>
          </p:cNvCxnSpPr>
          <p:nvPr/>
        </p:nvCxnSpPr>
        <p:spPr>
          <a:xfrm flipH="1">
            <a:off x="3077450" y="5471125"/>
            <a:ext cx="2973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30"/>
          <p:cNvCxnSpPr>
            <a:endCxn id="753" idx="0"/>
          </p:cNvCxnSpPr>
          <p:nvPr/>
        </p:nvCxnSpPr>
        <p:spPr>
          <a:xfrm>
            <a:off x="3805425" y="5471125"/>
            <a:ext cx="1932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30"/>
          <p:cNvCxnSpPr>
            <a:endCxn id="754" idx="0"/>
          </p:cNvCxnSpPr>
          <p:nvPr/>
        </p:nvCxnSpPr>
        <p:spPr>
          <a:xfrm flipH="1">
            <a:off x="4572000" y="5471125"/>
            <a:ext cx="1581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30"/>
          <p:cNvCxnSpPr>
            <a:stCxn id="744" idx="1"/>
            <a:endCxn id="755" idx="0"/>
          </p:cNvCxnSpPr>
          <p:nvPr/>
        </p:nvCxnSpPr>
        <p:spPr>
          <a:xfrm>
            <a:off x="5161019" y="5471126"/>
            <a:ext cx="1275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64" name="Google Shape;764;p30"/>
          <p:cNvCxnSpPr>
            <a:endCxn id="756" idx="0"/>
          </p:cNvCxnSpPr>
          <p:nvPr/>
        </p:nvCxnSpPr>
        <p:spPr>
          <a:xfrm flipH="1">
            <a:off x="5601875" y="5424925"/>
            <a:ext cx="990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30"/>
          <p:cNvCxnSpPr>
            <a:stCxn id="740" idx="1"/>
            <a:endCxn id="757" idx="0"/>
          </p:cNvCxnSpPr>
          <p:nvPr/>
        </p:nvCxnSpPr>
        <p:spPr>
          <a:xfrm>
            <a:off x="6131746" y="5424867"/>
            <a:ext cx="1635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30"/>
          <p:cNvCxnSpPr>
            <a:stCxn id="739" idx="7"/>
            <a:endCxn id="758" idx="0"/>
          </p:cNvCxnSpPr>
          <p:nvPr/>
        </p:nvCxnSpPr>
        <p:spPr>
          <a:xfrm flipH="1">
            <a:off x="6895880" y="5424867"/>
            <a:ext cx="1605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p30"/>
          <p:cNvCxnSpPr>
            <a:endCxn id="759" idx="0"/>
          </p:cNvCxnSpPr>
          <p:nvPr/>
        </p:nvCxnSpPr>
        <p:spPr>
          <a:xfrm>
            <a:off x="7487225" y="5424925"/>
            <a:ext cx="3501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68" name="Google Shape;768;p30"/>
          <p:cNvSpPr/>
          <p:nvPr/>
        </p:nvSpPr>
        <p:spPr>
          <a:xfrm>
            <a:off x="2165025" y="2730125"/>
            <a:ext cx="576000" cy="205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0"/>
          <p:cNvSpPr/>
          <p:nvPr/>
        </p:nvSpPr>
        <p:spPr>
          <a:xfrm>
            <a:off x="2253975" y="29082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0"/>
          <p:cNvSpPr/>
          <p:nvPr/>
        </p:nvSpPr>
        <p:spPr>
          <a:xfrm>
            <a:off x="2253975" y="35529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0"/>
          <p:cNvSpPr/>
          <p:nvPr/>
        </p:nvSpPr>
        <p:spPr>
          <a:xfrm>
            <a:off x="2253975" y="41976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0"/>
          <p:cNvSpPr txBox="1"/>
          <p:nvPr/>
        </p:nvSpPr>
        <p:spPr>
          <a:xfrm>
            <a:off x="1960725" y="4842325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Hidden Layer</a:t>
            </a:r>
            <a:endParaRPr/>
          </a:p>
        </p:txBody>
      </p:sp>
      <p:sp>
        <p:nvSpPr>
          <p:cNvPr id="773" name="Google Shape;773;p30"/>
          <p:cNvSpPr txBox="1"/>
          <p:nvPr/>
        </p:nvSpPr>
        <p:spPr>
          <a:xfrm>
            <a:off x="733600" y="3344075"/>
            <a:ext cx="835200" cy="82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Machine Learning and </a:t>
            </a:r>
            <a:endParaRPr sz="1200"/>
          </a:p>
        </p:txBody>
      </p:sp>
      <p:cxnSp>
        <p:nvCxnSpPr>
          <p:cNvPr id="774" name="Google Shape;774;p30"/>
          <p:cNvCxnSpPr>
            <a:stCxn id="773" idx="3"/>
          </p:cNvCxnSpPr>
          <p:nvPr/>
        </p:nvCxnSpPr>
        <p:spPr>
          <a:xfrm flipH="1" rot="10800000">
            <a:off x="1568800" y="3735875"/>
            <a:ext cx="4038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Softmax-based Method - Hierarchical Softmax</a:t>
            </a:r>
            <a:endParaRPr/>
          </a:p>
        </p:txBody>
      </p:sp>
      <p:sp>
        <p:nvSpPr>
          <p:cNvPr id="780" name="Google Shape;780;p31"/>
          <p:cNvSpPr txBox="1"/>
          <p:nvPr>
            <p:ph idx="1" type="body"/>
          </p:nvPr>
        </p:nvSpPr>
        <p:spPr>
          <a:xfrm>
            <a:off x="311700" y="1476100"/>
            <a:ext cx="8520600" cy="461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 ( “having” | context ) = ( 1 - p ( branch right at node 1 | context ) )</a:t>
            </a:r>
            <a:br>
              <a:rPr lang="zh-TW"/>
            </a:br>
            <a:r>
              <a:rPr lang="zh-TW"/>
              <a:t>						x </a:t>
            </a:r>
            <a:r>
              <a:rPr lang="zh-TW"/>
              <a:t>p ( branch right at node 2 | context ) </a:t>
            </a:r>
            <a:br>
              <a:rPr lang="zh-TW"/>
            </a:br>
            <a:r>
              <a:rPr lang="zh-TW"/>
              <a:t>						x </a:t>
            </a:r>
            <a:r>
              <a:rPr lang="zh-TW"/>
              <a:t>p ( branch right at node 3 | context ) </a:t>
            </a:r>
            <a:br>
              <a:rPr lang="zh-TW"/>
            </a:br>
            <a:endParaRPr/>
          </a:p>
        </p:txBody>
      </p:sp>
      <p:sp>
        <p:nvSpPr>
          <p:cNvPr id="781" name="Google Shape;781;p31"/>
          <p:cNvSpPr/>
          <p:nvPr/>
        </p:nvSpPr>
        <p:spPr>
          <a:xfrm rot="10800000">
            <a:off x="6967151" y="4886616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1"/>
          <p:cNvSpPr/>
          <p:nvPr/>
        </p:nvSpPr>
        <p:spPr>
          <a:xfrm rot="10800000">
            <a:off x="5611676" y="4886616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1"/>
          <p:cNvSpPr/>
          <p:nvPr/>
        </p:nvSpPr>
        <p:spPr>
          <a:xfrm rot="10800000">
            <a:off x="6357830" y="3920890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4" name="Google Shape;784;p31"/>
          <p:cNvCxnSpPr>
            <a:stCxn id="781" idx="5"/>
            <a:endCxn id="783" idx="0"/>
          </p:cNvCxnSpPr>
          <p:nvPr/>
        </p:nvCxnSpPr>
        <p:spPr>
          <a:xfrm rot="10800000">
            <a:off x="6662480" y="4551466"/>
            <a:ext cx="3939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31"/>
          <p:cNvCxnSpPr>
            <a:stCxn id="782" idx="3"/>
            <a:endCxn id="783" idx="0"/>
          </p:cNvCxnSpPr>
          <p:nvPr/>
        </p:nvCxnSpPr>
        <p:spPr>
          <a:xfrm flipH="1" rot="10800000">
            <a:off x="6131746" y="4551466"/>
            <a:ext cx="5307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86" name="Google Shape;786;p31"/>
          <p:cNvSpPr/>
          <p:nvPr/>
        </p:nvSpPr>
        <p:spPr>
          <a:xfrm rot="10800000">
            <a:off x="4640949" y="4932875"/>
            <a:ext cx="609300" cy="630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1"/>
          <p:cNvSpPr/>
          <p:nvPr/>
        </p:nvSpPr>
        <p:spPr>
          <a:xfrm rot="10800000">
            <a:off x="3285475" y="4932875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1"/>
          <p:cNvSpPr/>
          <p:nvPr/>
        </p:nvSpPr>
        <p:spPr>
          <a:xfrm rot="10800000">
            <a:off x="4031628" y="3967148"/>
            <a:ext cx="609300" cy="630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9" name="Google Shape;789;p31"/>
          <p:cNvCxnSpPr>
            <a:stCxn id="786" idx="5"/>
            <a:endCxn id="788" idx="0"/>
          </p:cNvCxnSpPr>
          <p:nvPr/>
        </p:nvCxnSpPr>
        <p:spPr>
          <a:xfrm rot="10800000">
            <a:off x="4336279" y="4597724"/>
            <a:ext cx="3939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31"/>
          <p:cNvCxnSpPr>
            <a:stCxn id="787" idx="3"/>
            <a:endCxn id="788" idx="0"/>
          </p:cNvCxnSpPr>
          <p:nvPr/>
        </p:nvCxnSpPr>
        <p:spPr>
          <a:xfrm flipH="1" rot="10800000">
            <a:off x="3805545" y="4597724"/>
            <a:ext cx="5307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91" name="Google Shape;791;p31"/>
          <p:cNvSpPr/>
          <p:nvPr/>
        </p:nvSpPr>
        <p:spPr>
          <a:xfrm flipH="1" rot="10800000">
            <a:off x="5250270" y="2730128"/>
            <a:ext cx="609300" cy="630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2" name="Google Shape;792;p31"/>
          <p:cNvCxnSpPr>
            <a:stCxn id="783" idx="5"/>
            <a:endCxn id="791" idx="0"/>
          </p:cNvCxnSpPr>
          <p:nvPr/>
        </p:nvCxnSpPr>
        <p:spPr>
          <a:xfrm rot="10800000">
            <a:off x="5554860" y="3360739"/>
            <a:ext cx="8922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31"/>
          <p:cNvCxnSpPr>
            <a:stCxn id="788" idx="3"/>
            <a:endCxn id="791" idx="0"/>
          </p:cNvCxnSpPr>
          <p:nvPr/>
        </p:nvCxnSpPr>
        <p:spPr>
          <a:xfrm flipH="1" rot="10800000">
            <a:off x="4551698" y="3360798"/>
            <a:ext cx="1003200" cy="6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94" name="Google Shape;794;p31"/>
          <p:cNvSpPr txBox="1"/>
          <p:nvPr/>
        </p:nvSpPr>
        <p:spPr>
          <a:xfrm>
            <a:off x="2607950" y="5694025"/>
            <a:ext cx="9390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</a:t>
            </a:r>
            <a:endParaRPr/>
          </a:p>
        </p:txBody>
      </p:sp>
      <p:sp>
        <p:nvSpPr>
          <p:cNvPr id="795" name="Google Shape;795;p31"/>
          <p:cNvSpPr txBox="1"/>
          <p:nvPr/>
        </p:nvSpPr>
        <p:spPr>
          <a:xfrm>
            <a:off x="3581025" y="5694025"/>
            <a:ext cx="835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learning</a:t>
            </a:r>
            <a:endParaRPr/>
          </a:p>
        </p:txBody>
      </p:sp>
      <p:sp>
        <p:nvSpPr>
          <p:cNvPr id="796" name="Google Shape;796;p31"/>
          <p:cNvSpPr txBox="1"/>
          <p:nvPr/>
        </p:nvSpPr>
        <p:spPr>
          <a:xfrm>
            <a:off x="4312350" y="5694025"/>
            <a:ext cx="519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and</a:t>
            </a:r>
            <a:endParaRPr/>
          </a:p>
        </p:txBody>
      </p:sp>
      <p:sp>
        <p:nvSpPr>
          <p:cNvPr id="797" name="Google Shape;797;p31"/>
          <p:cNvSpPr txBox="1"/>
          <p:nvPr/>
        </p:nvSpPr>
        <p:spPr>
          <a:xfrm>
            <a:off x="4831650" y="5694025"/>
            <a:ext cx="913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having</a:t>
            </a:r>
            <a:endParaRPr/>
          </a:p>
        </p:txBody>
      </p:sp>
      <p:sp>
        <p:nvSpPr>
          <p:cNvPr id="798" name="Google Shape;798;p31"/>
          <p:cNvSpPr txBox="1"/>
          <p:nvPr/>
        </p:nvSpPr>
        <p:spPr>
          <a:xfrm>
            <a:off x="5428475" y="5694025"/>
            <a:ext cx="346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it</a:t>
            </a:r>
            <a:endParaRPr/>
          </a:p>
        </p:txBody>
      </p:sp>
      <p:sp>
        <p:nvSpPr>
          <p:cNvPr id="799" name="Google Shape;799;p31"/>
          <p:cNvSpPr txBox="1"/>
          <p:nvPr/>
        </p:nvSpPr>
        <p:spPr>
          <a:xfrm>
            <a:off x="5936975" y="5670175"/>
            <a:ext cx="716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</a:t>
            </a:r>
            <a:endParaRPr/>
          </a:p>
        </p:txBody>
      </p:sp>
      <p:sp>
        <p:nvSpPr>
          <p:cNvPr id="800" name="Google Shape;800;p31"/>
          <p:cNvSpPr txBox="1"/>
          <p:nvPr/>
        </p:nvSpPr>
        <p:spPr>
          <a:xfrm>
            <a:off x="6372125" y="5694025"/>
            <a:ext cx="1047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structured</a:t>
            </a:r>
            <a:endParaRPr/>
          </a:p>
        </p:txBody>
      </p:sp>
      <p:sp>
        <p:nvSpPr>
          <p:cNvPr id="801" name="Google Shape;801;p31"/>
          <p:cNvSpPr txBox="1"/>
          <p:nvPr/>
        </p:nvSpPr>
        <p:spPr>
          <a:xfrm>
            <a:off x="7419725" y="5694025"/>
            <a:ext cx="835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2" name="Google Shape;802;p31"/>
          <p:cNvCxnSpPr>
            <a:endCxn id="794" idx="0"/>
          </p:cNvCxnSpPr>
          <p:nvPr/>
        </p:nvCxnSpPr>
        <p:spPr>
          <a:xfrm flipH="1">
            <a:off x="3077450" y="5471125"/>
            <a:ext cx="2973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03" name="Google Shape;803;p31"/>
          <p:cNvCxnSpPr>
            <a:endCxn id="795" idx="0"/>
          </p:cNvCxnSpPr>
          <p:nvPr/>
        </p:nvCxnSpPr>
        <p:spPr>
          <a:xfrm>
            <a:off x="3805425" y="5471125"/>
            <a:ext cx="1932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04" name="Google Shape;804;p31"/>
          <p:cNvCxnSpPr>
            <a:endCxn id="796" idx="0"/>
          </p:cNvCxnSpPr>
          <p:nvPr/>
        </p:nvCxnSpPr>
        <p:spPr>
          <a:xfrm flipH="1">
            <a:off x="4572000" y="5471125"/>
            <a:ext cx="1581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05" name="Google Shape;805;p31"/>
          <p:cNvCxnSpPr>
            <a:stCxn id="786" idx="1"/>
            <a:endCxn id="797" idx="0"/>
          </p:cNvCxnSpPr>
          <p:nvPr/>
        </p:nvCxnSpPr>
        <p:spPr>
          <a:xfrm>
            <a:off x="5161019" y="5471126"/>
            <a:ext cx="1275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06" name="Google Shape;806;p31"/>
          <p:cNvCxnSpPr>
            <a:endCxn id="798" idx="0"/>
          </p:cNvCxnSpPr>
          <p:nvPr/>
        </p:nvCxnSpPr>
        <p:spPr>
          <a:xfrm flipH="1">
            <a:off x="5601875" y="5424925"/>
            <a:ext cx="990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07" name="Google Shape;807;p31"/>
          <p:cNvCxnSpPr>
            <a:stCxn id="782" idx="1"/>
            <a:endCxn id="799" idx="0"/>
          </p:cNvCxnSpPr>
          <p:nvPr/>
        </p:nvCxnSpPr>
        <p:spPr>
          <a:xfrm>
            <a:off x="6131746" y="5424867"/>
            <a:ext cx="1635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08" name="Google Shape;808;p31"/>
          <p:cNvCxnSpPr>
            <a:stCxn id="781" idx="7"/>
            <a:endCxn id="800" idx="0"/>
          </p:cNvCxnSpPr>
          <p:nvPr/>
        </p:nvCxnSpPr>
        <p:spPr>
          <a:xfrm flipH="1">
            <a:off x="6895880" y="5424867"/>
            <a:ext cx="1605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09" name="Google Shape;809;p31"/>
          <p:cNvCxnSpPr>
            <a:endCxn id="801" idx="0"/>
          </p:cNvCxnSpPr>
          <p:nvPr/>
        </p:nvCxnSpPr>
        <p:spPr>
          <a:xfrm>
            <a:off x="7487225" y="5424925"/>
            <a:ext cx="3501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10" name="Google Shape;810;p31"/>
          <p:cNvSpPr/>
          <p:nvPr/>
        </p:nvSpPr>
        <p:spPr>
          <a:xfrm>
            <a:off x="2165025" y="2730125"/>
            <a:ext cx="576000" cy="205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1"/>
          <p:cNvSpPr/>
          <p:nvPr/>
        </p:nvSpPr>
        <p:spPr>
          <a:xfrm>
            <a:off x="2253975" y="29082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1"/>
          <p:cNvSpPr/>
          <p:nvPr/>
        </p:nvSpPr>
        <p:spPr>
          <a:xfrm>
            <a:off x="2253975" y="35529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1"/>
          <p:cNvSpPr/>
          <p:nvPr/>
        </p:nvSpPr>
        <p:spPr>
          <a:xfrm>
            <a:off x="2253975" y="41976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1"/>
          <p:cNvSpPr txBox="1"/>
          <p:nvPr/>
        </p:nvSpPr>
        <p:spPr>
          <a:xfrm>
            <a:off x="1960725" y="4842325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Hidden Layer</a:t>
            </a:r>
            <a:endParaRPr/>
          </a:p>
        </p:txBody>
      </p:sp>
      <p:sp>
        <p:nvSpPr>
          <p:cNvPr id="815" name="Google Shape;815;p31"/>
          <p:cNvSpPr txBox="1"/>
          <p:nvPr/>
        </p:nvSpPr>
        <p:spPr>
          <a:xfrm>
            <a:off x="733600" y="3344075"/>
            <a:ext cx="835200" cy="82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Machine Learning and </a:t>
            </a:r>
            <a:endParaRPr sz="1200"/>
          </a:p>
        </p:txBody>
      </p:sp>
      <p:cxnSp>
        <p:nvCxnSpPr>
          <p:cNvPr id="816" name="Google Shape;816;p31"/>
          <p:cNvCxnSpPr>
            <a:stCxn id="815" idx="3"/>
          </p:cNvCxnSpPr>
          <p:nvPr/>
        </p:nvCxnSpPr>
        <p:spPr>
          <a:xfrm flipH="1" rot="10800000">
            <a:off x="1568800" y="3735875"/>
            <a:ext cx="4038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7" name="Google Shape;817;p31"/>
          <p:cNvSpPr txBox="1"/>
          <p:nvPr/>
        </p:nvSpPr>
        <p:spPr>
          <a:xfrm>
            <a:off x="5339175" y="2831675"/>
            <a:ext cx="403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818" name="Google Shape;818;p31"/>
          <p:cNvSpPr txBox="1"/>
          <p:nvPr/>
        </p:nvSpPr>
        <p:spPr>
          <a:xfrm>
            <a:off x="4120575" y="4068700"/>
            <a:ext cx="403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819" name="Google Shape;819;p31"/>
          <p:cNvSpPr txBox="1"/>
          <p:nvPr/>
        </p:nvSpPr>
        <p:spPr>
          <a:xfrm>
            <a:off x="4718688" y="5034425"/>
            <a:ext cx="403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Introduction - The Microsoft Sentence Completion Challenge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How to solve this task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Output layer issue and the solutions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How to use NCE in tensorflow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How to reach the baseline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Submission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Softmax-based Method - Hierarchical Softmax</a:t>
            </a:r>
            <a:endParaRPr/>
          </a:p>
        </p:txBody>
      </p:sp>
      <p:sp>
        <p:nvSpPr>
          <p:cNvPr id="825" name="Google Shape;825;p32"/>
          <p:cNvSpPr txBox="1"/>
          <p:nvPr>
            <p:ph idx="1" type="body"/>
          </p:nvPr>
        </p:nvSpPr>
        <p:spPr>
          <a:xfrm>
            <a:off x="311700" y="1476100"/>
            <a:ext cx="8244600" cy="461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 ( “having” | context ) = ( 1 - sigmoid( b1 + v1・ h(x) ) )</a:t>
            </a:r>
            <a:br>
              <a:rPr lang="zh-TW"/>
            </a:br>
            <a:r>
              <a:rPr lang="zh-TW"/>
              <a:t>						x </a:t>
            </a:r>
            <a:r>
              <a:rPr lang="zh-TW"/>
              <a:t>sigmoid( b2 + v2・ h(x) )</a:t>
            </a:r>
            <a:br>
              <a:rPr lang="zh-TW"/>
            </a:br>
            <a:r>
              <a:rPr lang="zh-TW"/>
              <a:t>						x </a:t>
            </a:r>
            <a:r>
              <a:rPr lang="zh-TW"/>
              <a:t>sigmoid( b3 + v3・ h(x) )</a:t>
            </a:r>
            <a:br>
              <a:rPr lang="zh-TW"/>
            </a:br>
            <a:endParaRPr/>
          </a:p>
        </p:txBody>
      </p:sp>
      <p:sp>
        <p:nvSpPr>
          <p:cNvPr id="826" name="Google Shape;826;p32"/>
          <p:cNvSpPr/>
          <p:nvPr/>
        </p:nvSpPr>
        <p:spPr>
          <a:xfrm rot="10800000">
            <a:off x="6967151" y="4886616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2"/>
          <p:cNvSpPr/>
          <p:nvPr/>
        </p:nvSpPr>
        <p:spPr>
          <a:xfrm rot="10800000">
            <a:off x="5611676" y="4886616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2"/>
          <p:cNvSpPr/>
          <p:nvPr/>
        </p:nvSpPr>
        <p:spPr>
          <a:xfrm rot="10800000">
            <a:off x="6357830" y="3920890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9" name="Google Shape;829;p32"/>
          <p:cNvCxnSpPr>
            <a:stCxn id="826" idx="5"/>
            <a:endCxn id="828" idx="0"/>
          </p:cNvCxnSpPr>
          <p:nvPr/>
        </p:nvCxnSpPr>
        <p:spPr>
          <a:xfrm rot="10800000">
            <a:off x="6662480" y="4551466"/>
            <a:ext cx="3939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32"/>
          <p:cNvCxnSpPr>
            <a:stCxn id="827" idx="3"/>
            <a:endCxn id="828" idx="0"/>
          </p:cNvCxnSpPr>
          <p:nvPr/>
        </p:nvCxnSpPr>
        <p:spPr>
          <a:xfrm flipH="1" rot="10800000">
            <a:off x="6131746" y="4551466"/>
            <a:ext cx="5307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31" name="Google Shape;831;p32"/>
          <p:cNvSpPr/>
          <p:nvPr/>
        </p:nvSpPr>
        <p:spPr>
          <a:xfrm rot="10800000">
            <a:off x="4640949" y="4932875"/>
            <a:ext cx="609300" cy="630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2"/>
          <p:cNvSpPr/>
          <p:nvPr/>
        </p:nvSpPr>
        <p:spPr>
          <a:xfrm rot="10800000">
            <a:off x="3285475" y="4932875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2"/>
          <p:cNvSpPr/>
          <p:nvPr/>
        </p:nvSpPr>
        <p:spPr>
          <a:xfrm rot="10800000">
            <a:off x="4031628" y="3967148"/>
            <a:ext cx="609300" cy="630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4" name="Google Shape;834;p32"/>
          <p:cNvCxnSpPr>
            <a:stCxn id="831" idx="5"/>
            <a:endCxn id="833" idx="0"/>
          </p:cNvCxnSpPr>
          <p:nvPr/>
        </p:nvCxnSpPr>
        <p:spPr>
          <a:xfrm rot="10800000">
            <a:off x="4336279" y="4597724"/>
            <a:ext cx="3939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32"/>
          <p:cNvCxnSpPr>
            <a:stCxn id="832" idx="3"/>
            <a:endCxn id="833" idx="0"/>
          </p:cNvCxnSpPr>
          <p:nvPr/>
        </p:nvCxnSpPr>
        <p:spPr>
          <a:xfrm flipH="1" rot="10800000">
            <a:off x="3805545" y="4597724"/>
            <a:ext cx="5307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36" name="Google Shape;836;p32"/>
          <p:cNvSpPr/>
          <p:nvPr/>
        </p:nvSpPr>
        <p:spPr>
          <a:xfrm flipH="1" rot="10800000">
            <a:off x="5250270" y="2730128"/>
            <a:ext cx="609300" cy="630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7" name="Google Shape;837;p32"/>
          <p:cNvCxnSpPr>
            <a:stCxn id="828" idx="5"/>
            <a:endCxn id="836" idx="0"/>
          </p:cNvCxnSpPr>
          <p:nvPr/>
        </p:nvCxnSpPr>
        <p:spPr>
          <a:xfrm rot="10800000">
            <a:off x="5554860" y="3360739"/>
            <a:ext cx="8922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32"/>
          <p:cNvCxnSpPr>
            <a:stCxn id="833" idx="3"/>
            <a:endCxn id="836" idx="0"/>
          </p:cNvCxnSpPr>
          <p:nvPr/>
        </p:nvCxnSpPr>
        <p:spPr>
          <a:xfrm flipH="1" rot="10800000">
            <a:off x="4551698" y="3360798"/>
            <a:ext cx="1003200" cy="6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39" name="Google Shape;839;p32"/>
          <p:cNvSpPr txBox="1"/>
          <p:nvPr/>
        </p:nvSpPr>
        <p:spPr>
          <a:xfrm>
            <a:off x="2607950" y="5694025"/>
            <a:ext cx="9390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</a:t>
            </a:r>
            <a:endParaRPr/>
          </a:p>
        </p:txBody>
      </p:sp>
      <p:sp>
        <p:nvSpPr>
          <p:cNvPr id="840" name="Google Shape;840;p32"/>
          <p:cNvSpPr txBox="1"/>
          <p:nvPr/>
        </p:nvSpPr>
        <p:spPr>
          <a:xfrm>
            <a:off x="3581025" y="5694025"/>
            <a:ext cx="835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learning</a:t>
            </a:r>
            <a:endParaRPr/>
          </a:p>
        </p:txBody>
      </p:sp>
      <p:sp>
        <p:nvSpPr>
          <p:cNvPr id="841" name="Google Shape;841;p32"/>
          <p:cNvSpPr txBox="1"/>
          <p:nvPr/>
        </p:nvSpPr>
        <p:spPr>
          <a:xfrm>
            <a:off x="4312350" y="5694025"/>
            <a:ext cx="519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and</a:t>
            </a:r>
            <a:endParaRPr/>
          </a:p>
        </p:txBody>
      </p:sp>
      <p:sp>
        <p:nvSpPr>
          <p:cNvPr id="842" name="Google Shape;842;p32"/>
          <p:cNvSpPr txBox="1"/>
          <p:nvPr/>
        </p:nvSpPr>
        <p:spPr>
          <a:xfrm>
            <a:off x="4831650" y="5694025"/>
            <a:ext cx="913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having</a:t>
            </a:r>
            <a:endParaRPr/>
          </a:p>
        </p:txBody>
      </p:sp>
      <p:sp>
        <p:nvSpPr>
          <p:cNvPr id="843" name="Google Shape;843;p32"/>
          <p:cNvSpPr txBox="1"/>
          <p:nvPr/>
        </p:nvSpPr>
        <p:spPr>
          <a:xfrm>
            <a:off x="5428475" y="5694025"/>
            <a:ext cx="346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it</a:t>
            </a:r>
            <a:endParaRPr/>
          </a:p>
        </p:txBody>
      </p:sp>
      <p:sp>
        <p:nvSpPr>
          <p:cNvPr id="844" name="Google Shape;844;p32"/>
          <p:cNvSpPr txBox="1"/>
          <p:nvPr/>
        </p:nvSpPr>
        <p:spPr>
          <a:xfrm>
            <a:off x="5936975" y="5670175"/>
            <a:ext cx="716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</a:t>
            </a:r>
            <a:endParaRPr/>
          </a:p>
        </p:txBody>
      </p:sp>
      <p:sp>
        <p:nvSpPr>
          <p:cNvPr id="845" name="Google Shape;845;p32"/>
          <p:cNvSpPr txBox="1"/>
          <p:nvPr/>
        </p:nvSpPr>
        <p:spPr>
          <a:xfrm>
            <a:off x="6372125" y="5694025"/>
            <a:ext cx="1047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structured</a:t>
            </a:r>
            <a:endParaRPr/>
          </a:p>
        </p:txBody>
      </p:sp>
      <p:sp>
        <p:nvSpPr>
          <p:cNvPr id="846" name="Google Shape;846;p32"/>
          <p:cNvSpPr txBox="1"/>
          <p:nvPr/>
        </p:nvSpPr>
        <p:spPr>
          <a:xfrm>
            <a:off x="7419725" y="5694025"/>
            <a:ext cx="835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7" name="Google Shape;847;p32"/>
          <p:cNvCxnSpPr>
            <a:endCxn id="839" idx="0"/>
          </p:cNvCxnSpPr>
          <p:nvPr/>
        </p:nvCxnSpPr>
        <p:spPr>
          <a:xfrm flipH="1">
            <a:off x="3077450" y="5471125"/>
            <a:ext cx="2973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8" name="Google Shape;848;p32"/>
          <p:cNvCxnSpPr>
            <a:endCxn id="840" idx="0"/>
          </p:cNvCxnSpPr>
          <p:nvPr/>
        </p:nvCxnSpPr>
        <p:spPr>
          <a:xfrm>
            <a:off x="3805425" y="5471125"/>
            <a:ext cx="1932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9" name="Google Shape;849;p32"/>
          <p:cNvCxnSpPr>
            <a:endCxn id="841" idx="0"/>
          </p:cNvCxnSpPr>
          <p:nvPr/>
        </p:nvCxnSpPr>
        <p:spPr>
          <a:xfrm flipH="1">
            <a:off x="4572000" y="5471125"/>
            <a:ext cx="1581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0" name="Google Shape;850;p32"/>
          <p:cNvCxnSpPr>
            <a:stCxn id="831" idx="1"/>
            <a:endCxn id="842" idx="0"/>
          </p:cNvCxnSpPr>
          <p:nvPr/>
        </p:nvCxnSpPr>
        <p:spPr>
          <a:xfrm>
            <a:off x="5161019" y="5471126"/>
            <a:ext cx="1275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1" name="Google Shape;851;p32"/>
          <p:cNvCxnSpPr>
            <a:endCxn id="843" idx="0"/>
          </p:cNvCxnSpPr>
          <p:nvPr/>
        </p:nvCxnSpPr>
        <p:spPr>
          <a:xfrm flipH="1">
            <a:off x="5601875" y="5424925"/>
            <a:ext cx="990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32"/>
          <p:cNvCxnSpPr>
            <a:stCxn id="827" idx="1"/>
            <a:endCxn id="844" idx="0"/>
          </p:cNvCxnSpPr>
          <p:nvPr/>
        </p:nvCxnSpPr>
        <p:spPr>
          <a:xfrm>
            <a:off x="6131746" y="5424867"/>
            <a:ext cx="1635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3" name="Google Shape;853;p32"/>
          <p:cNvCxnSpPr>
            <a:stCxn id="826" idx="7"/>
            <a:endCxn id="845" idx="0"/>
          </p:cNvCxnSpPr>
          <p:nvPr/>
        </p:nvCxnSpPr>
        <p:spPr>
          <a:xfrm flipH="1">
            <a:off x="6895880" y="5424867"/>
            <a:ext cx="1605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4" name="Google Shape;854;p32"/>
          <p:cNvCxnSpPr>
            <a:endCxn id="846" idx="0"/>
          </p:cNvCxnSpPr>
          <p:nvPr/>
        </p:nvCxnSpPr>
        <p:spPr>
          <a:xfrm>
            <a:off x="7487225" y="5424925"/>
            <a:ext cx="3501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55" name="Google Shape;855;p32"/>
          <p:cNvSpPr/>
          <p:nvPr/>
        </p:nvSpPr>
        <p:spPr>
          <a:xfrm>
            <a:off x="2165025" y="2730125"/>
            <a:ext cx="576000" cy="205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2"/>
          <p:cNvSpPr/>
          <p:nvPr/>
        </p:nvSpPr>
        <p:spPr>
          <a:xfrm>
            <a:off x="2253975" y="29082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2"/>
          <p:cNvSpPr/>
          <p:nvPr/>
        </p:nvSpPr>
        <p:spPr>
          <a:xfrm>
            <a:off x="2253975" y="35529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2"/>
          <p:cNvSpPr/>
          <p:nvPr/>
        </p:nvSpPr>
        <p:spPr>
          <a:xfrm>
            <a:off x="2253975" y="41976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2"/>
          <p:cNvSpPr txBox="1"/>
          <p:nvPr/>
        </p:nvSpPr>
        <p:spPr>
          <a:xfrm>
            <a:off x="1960725" y="4842325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Hidden Layer</a:t>
            </a:r>
            <a:endParaRPr/>
          </a:p>
        </p:txBody>
      </p:sp>
      <p:sp>
        <p:nvSpPr>
          <p:cNvPr id="860" name="Google Shape;860;p32"/>
          <p:cNvSpPr txBox="1"/>
          <p:nvPr/>
        </p:nvSpPr>
        <p:spPr>
          <a:xfrm>
            <a:off x="733600" y="3344075"/>
            <a:ext cx="835200" cy="82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Machine Learning and </a:t>
            </a:r>
            <a:endParaRPr sz="1200"/>
          </a:p>
        </p:txBody>
      </p:sp>
      <p:cxnSp>
        <p:nvCxnSpPr>
          <p:cNvPr id="861" name="Google Shape;861;p32"/>
          <p:cNvCxnSpPr>
            <a:stCxn id="860" idx="3"/>
          </p:cNvCxnSpPr>
          <p:nvPr/>
        </p:nvCxnSpPr>
        <p:spPr>
          <a:xfrm flipH="1" rot="10800000">
            <a:off x="1568800" y="3735875"/>
            <a:ext cx="4038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2" name="Google Shape;862;p32"/>
          <p:cNvCxnSpPr>
            <a:stCxn id="855" idx="3"/>
            <a:endCxn id="836" idx="2"/>
          </p:cNvCxnSpPr>
          <p:nvPr/>
        </p:nvCxnSpPr>
        <p:spPr>
          <a:xfrm flipH="1" rot="10800000">
            <a:off x="2741025" y="3045575"/>
            <a:ext cx="2509200" cy="71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3" name="Google Shape;863;p32"/>
          <p:cNvCxnSpPr>
            <a:endCxn id="833" idx="6"/>
          </p:cNvCxnSpPr>
          <p:nvPr/>
        </p:nvCxnSpPr>
        <p:spPr>
          <a:xfrm>
            <a:off x="2741028" y="3756548"/>
            <a:ext cx="1290600" cy="52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4" name="Google Shape;864;p32"/>
          <p:cNvCxnSpPr>
            <a:stCxn id="855" idx="3"/>
            <a:endCxn id="831" idx="6"/>
          </p:cNvCxnSpPr>
          <p:nvPr/>
        </p:nvCxnSpPr>
        <p:spPr>
          <a:xfrm>
            <a:off x="2741025" y="3756575"/>
            <a:ext cx="1899900" cy="14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5" name="Google Shape;865;p32"/>
          <p:cNvSpPr txBox="1"/>
          <p:nvPr/>
        </p:nvSpPr>
        <p:spPr>
          <a:xfrm>
            <a:off x="3383275" y="2808525"/>
            <a:ext cx="5193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V</a:t>
            </a:r>
            <a:endParaRPr sz="3600"/>
          </a:p>
        </p:txBody>
      </p:sp>
      <p:sp>
        <p:nvSpPr>
          <p:cNvPr id="866" name="Google Shape;866;p32"/>
          <p:cNvSpPr txBox="1"/>
          <p:nvPr/>
        </p:nvSpPr>
        <p:spPr>
          <a:xfrm>
            <a:off x="5339175" y="2831675"/>
            <a:ext cx="403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867" name="Google Shape;867;p32"/>
          <p:cNvSpPr txBox="1"/>
          <p:nvPr/>
        </p:nvSpPr>
        <p:spPr>
          <a:xfrm>
            <a:off x="4120575" y="4068700"/>
            <a:ext cx="403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868" name="Google Shape;868;p32"/>
          <p:cNvSpPr txBox="1"/>
          <p:nvPr/>
        </p:nvSpPr>
        <p:spPr>
          <a:xfrm>
            <a:off x="4718688" y="5034425"/>
            <a:ext cx="403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Softmax-based Method - Hierarchical Softmax</a:t>
            </a:r>
            <a:endParaRPr/>
          </a:p>
        </p:txBody>
      </p:sp>
      <p:sp>
        <p:nvSpPr>
          <p:cNvPr id="874" name="Google Shape;874;p33"/>
          <p:cNvSpPr txBox="1"/>
          <p:nvPr>
            <p:ph idx="1" type="body"/>
          </p:nvPr>
        </p:nvSpPr>
        <p:spPr>
          <a:xfrm>
            <a:off x="311700" y="1658975"/>
            <a:ext cx="8453400" cy="44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How to define the word hierarchy?</a:t>
            </a:r>
            <a:endParaRPr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randomly generated tree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existing linguistic resources, ex: WordNet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hierarchical clustering</a:t>
            </a:r>
            <a:br>
              <a:rPr lang="zh-TW" sz="2200"/>
            </a:b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Softmax-based Method - Differentiated Softmax</a:t>
            </a:r>
            <a:endParaRPr/>
          </a:p>
        </p:txBody>
      </p:sp>
      <p:sp>
        <p:nvSpPr>
          <p:cNvPr id="880" name="Google Shape;880;p3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As many words will only require comparatively few parameters, the complexity of computing the softmax is reduced, which speeds up training. In contrast to H-Softmax, this speed-up persists during testing.</a:t>
            </a:r>
            <a:br>
              <a:rPr lang="zh-TW"/>
            </a:br>
            <a:endParaRPr/>
          </a:p>
        </p:txBody>
      </p:sp>
      <p:pic>
        <p:nvPicPr>
          <p:cNvPr descr="Screen Shot 2017-02-28 at 10.25.54 PM.png" id="881" name="Google Shape;8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950" y="2752588"/>
            <a:ext cx="32575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Softmax-based Method - CNN-softmax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zh-TW"/>
            </a:br>
            <a:endParaRPr/>
          </a:p>
        </p:txBody>
      </p:sp>
      <p:sp>
        <p:nvSpPr>
          <p:cNvPr id="888" name="Google Shape;888;p35"/>
          <p:cNvSpPr/>
          <p:nvPr/>
        </p:nvSpPr>
        <p:spPr>
          <a:xfrm>
            <a:off x="3398850" y="3455575"/>
            <a:ext cx="2346300" cy="974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LSTM</a:t>
            </a:r>
            <a:endParaRPr sz="2400"/>
          </a:p>
        </p:txBody>
      </p:sp>
      <p:cxnSp>
        <p:nvCxnSpPr>
          <p:cNvPr id="889" name="Google Shape;889;p35"/>
          <p:cNvCxnSpPr>
            <a:endCxn id="888" idx="1"/>
          </p:cNvCxnSpPr>
          <p:nvPr/>
        </p:nvCxnSpPr>
        <p:spPr>
          <a:xfrm>
            <a:off x="2733750" y="3927625"/>
            <a:ext cx="665100" cy="1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0" name="Google Shape;890;p35"/>
          <p:cNvCxnSpPr/>
          <p:nvPr/>
        </p:nvCxnSpPr>
        <p:spPr>
          <a:xfrm flipH="1" rot="10800000">
            <a:off x="5745150" y="3959225"/>
            <a:ext cx="7383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91" name="Google Shape;891;p35"/>
          <p:cNvSpPr/>
          <p:nvPr/>
        </p:nvSpPr>
        <p:spPr>
          <a:xfrm>
            <a:off x="2765250" y="1588925"/>
            <a:ext cx="2168100" cy="94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Char CNN</a:t>
            </a:r>
            <a:endParaRPr sz="1800"/>
          </a:p>
        </p:txBody>
      </p:sp>
      <p:sp>
        <p:nvSpPr>
          <p:cNvPr id="892" name="Google Shape;892;p35"/>
          <p:cNvSpPr/>
          <p:nvPr/>
        </p:nvSpPr>
        <p:spPr>
          <a:xfrm>
            <a:off x="3487950" y="4960050"/>
            <a:ext cx="2168100" cy="94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Char CNN</a:t>
            </a:r>
            <a:endParaRPr sz="1800"/>
          </a:p>
        </p:txBody>
      </p:sp>
      <p:sp>
        <p:nvSpPr>
          <p:cNvPr id="893" name="Google Shape;893;p35"/>
          <p:cNvSpPr/>
          <p:nvPr/>
        </p:nvSpPr>
        <p:spPr>
          <a:xfrm>
            <a:off x="3634550" y="6169325"/>
            <a:ext cx="314100" cy="366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</a:t>
            </a:r>
            <a:endParaRPr/>
          </a:p>
        </p:txBody>
      </p:sp>
      <p:sp>
        <p:nvSpPr>
          <p:cNvPr id="894" name="Google Shape;894;p35"/>
          <p:cNvSpPr/>
          <p:nvPr/>
        </p:nvSpPr>
        <p:spPr>
          <a:xfrm>
            <a:off x="4169250" y="6169325"/>
            <a:ext cx="314100" cy="366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</a:t>
            </a:r>
            <a:endParaRPr/>
          </a:p>
        </p:txBody>
      </p:sp>
      <p:sp>
        <p:nvSpPr>
          <p:cNvPr id="895" name="Google Shape;895;p35"/>
          <p:cNvSpPr/>
          <p:nvPr/>
        </p:nvSpPr>
        <p:spPr>
          <a:xfrm>
            <a:off x="4703950" y="6169325"/>
            <a:ext cx="314100" cy="366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endParaRPr/>
          </a:p>
        </p:txBody>
      </p:sp>
      <p:cxnSp>
        <p:nvCxnSpPr>
          <p:cNvPr id="896" name="Google Shape;896;p35"/>
          <p:cNvCxnSpPr>
            <a:stCxn id="893" idx="0"/>
            <a:endCxn id="892" idx="2"/>
          </p:cNvCxnSpPr>
          <p:nvPr/>
        </p:nvCxnSpPr>
        <p:spPr>
          <a:xfrm flipH="1" rot="10800000">
            <a:off x="3791600" y="5903225"/>
            <a:ext cx="7803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7" name="Google Shape;897;p35"/>
          <p:cNvCxnSpPr>
            <a:stCxn id="894" idx="0"/>
            <a:endCxn id="892" idx="2"/>
          </p:cNvCxnSpPr>
          <p:nvPr/>
        </p:nvCxnSpPr>
        <p:spPr>
          <a:xfrm flipH="1" rot="10800000">
            <a:off x="4326300" y="5903225"/>
            <a:ext cx="2457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35"/>
          <p:cNvCxnSpPr>
            <a:stCxn id="895" idx="0"/>
            <a:endCxn id="892" idx="2"/>
          </p:cNvCxnSpPr>
          <p:nvPr/>
        </p:nvCxnSpPr>
        <p:spPr>
          <a:xfrm rot="10800000">
            <a:off x="4572100" y="5903225"/>
            <a:ext cx="288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9" name="Google Shape;899;p35"/>
          <p:cNvCxnSpPr>
            <a:stCxn id="892" idx="0"/>
            <a:endCxn id="888" idx="2"/>
          </p:cNvCxnSpPr>
          <p:nvPr/>
        </p:nvCxnSpPr>
        <p:spPr>
          <a:xfrm rot="10800000">
            <a:off x="4572000" y="4429650"/>
            <a:ext cx="0" cy="53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0" name="Google Shape;900;p35"/>
          <p:cNvSpPr/>
          <p:nvPr/>
        </p:nvSpPr>
        <p:spPr>
          <a:xfrm>
            <a:off x="2869875" y="2798213"/>
            <a:ext cx="314100" cy="366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</a:t>
            </a:r>
            <a:endParaRPr/>
          </a:p>
        </p:txBody>
      </p:sp>
      <p:sp>
        <p:nvSpPr>
          <p:cNvPr id="901" name="Google Shape;901;p35"/>
          <p:cNvSpPr/>
          <p:nvPr/>
        </p:nvSpPr>
        <p:spPr>
          <a:xfrm>
            <a:off x="3404575" y="2798213"/>
            <a:ext cx="314100" cy="366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</a:t>
            </a:r>
            <a:endParaRPr/>
          </a:p>
        </p:txBody>
      </p:sp>
      <p:sp>
        <p:nvSpPr>
          <p:cNvPr id="902" name="Google Shape;902;p35"/>
          <p:cNvSpPr/>
          <p:nvPr/>
        </p:nvSpPr>
        <p:spPr>
          <a:xfrm>
            <a:off x="3939275" y="2798213"/>
            <a:ext cx="314100" cy="366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</a:t>
            </a:r>
            <a:endParaRPr/>
          </a:p>
        </p:txBody>
      </p:sp>
      <p:cxnSp>
        <p:nvCxnSpPr>
          <p:cNvPr id="903" name="Google Shape;903;p35"/>
          <p:cNvCxnSpPr>
            <a:stCxn id="900" idx="0"/>
          </p:cNvCxnSpPr>
          <p:nvPr/>
        </p:nvCxnSpPr>
        <p:spPr>
          <a:xfrm flipH="1" rot="10800000">
            <a:off x="3026925" y="2532113"/>
            <a:ext cx="7803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4" name="Google Shape;904;p35"/>
          <p:cNvCxnSpPr>
            <a:stCxn id="901" idx="0"/>
          </p:cNvCxnSpPr>
          <p:nvPr/>
        </p:nvCxnSpPr>
        <p:spPr>
          <a:xfrm flipH="1" rot="10800000">
            <a:off x="3561625" y="2532113"/>
            <a:ext cx="2457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5" name="Google Shape;905;p35"/>
          <p:cNvCxnSpPr>
            <a:stCxn id="902" idx="0"/>
          </p:cNvCxnSpPr>
          <p:nvPr/>
        </p:nvCxnSpPr>
        <p:spPr>
          <a:xfrm rot="10800000">
            <a:off x="3807425" y="2532113"/>
            <a:ext cx="288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6" name="Google Shape;906;p35"/>
          <p:cNvCxnSpPr>
            <a:stCxn id="888" idx="0"/>
            <a:endCxn id="891" idx="3"/>
          </p:cNvCxnSpPr>
          <p:nvPr/>
        </p:nvCxnSpPr>
        <p:spPr>
          <a:xfrm rot="-5400000">
            <a:off x="4055250" y="2577325"/>
            <a:ext cx="1395000" cy="361500"/>
          </a:xfrm>
          <a:prstGeom prst="curvedConnector4">
            <a:avLst>
              <a:gd fmla="val 14952" name="adj1"/>
              <a:gd fmla="val 16583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 Layer Issue - Note</a:t>
            </a:r>
            <a:endParaRPr/>
          </a:p>
        </p:txBody>
      </p:sp>
      <p:sp>
        <p:nvSpPr>
          <p:cNvPr id="912" name="Google Shape;912;p3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some techniques can only apply in training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choose a technique regarding your computing resource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out of memory / too slow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use NCE in tensorflow</a:t>
            </a:r>
            <a:endParaRPr/>
          </a:p>
        </p:txBody>
      </p:sp>
      <p:sp>
        <p:nvSpPr>
          <p:cNvPr id="918" name="Google Shape;918;p37"/>
          <p:cNvSpPr txBox="1"/>
          <p:nvPr>
            <p:ph idx="1" type="body"/>
          </p:nvPr>
        </p:nvSpPr>
        <p:spPr>
          <a:xfrm>
            <a:off x="311700" y="3537576"/>
            <a:ext cx="8520600" cy="18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Returns: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A </a:t>
            </a:r>
            <a:r>
              <a:rPr b="1" lang="zh-TW" sz="2400"/>
              <a:t>batch_size </a:t>
            </a:r>
            <a:r>
              <a:rPr lang="zh-TW" sz="2400"/>
              <a:t>1-D tensor of per-example NCE losses.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Be careful to the shape of weights and labels</a:t>
            </a:r>
            <a:endParaRPr sz="2400"/>
          </a:p>
        </p:txBody>
      </p:sp>
      <p:pic>
        <p:nvPicPr>
          <p:cNvPr id="919" name="Google Shape;9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3" y="2158775"/>
            <a:ext cx="8602975" cy="10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37"/>
          <p:cNvSpPr txBox="1"/>
          <p:nvPr/>
        </p:nvSpPr>
        <p:spPr>
          <a:xfrm>
            <a:off x="0" y="6331025"/>
            <a:ext cx="73359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https://www.tensorflow.org/api_docs/python/tf/nn/nce_loss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reach the baseline?</a:t>
            </a:r>
            <a:endParaRPr/>
          </a:p>
        </p:txBody>
      </p:sp>
      <p:sp>
        <p:nvSpPr>
          <p:cNvPr id="926" name="Google Shape;926;p3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Method 1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BasicLSTM with hidden state dimension 256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Standard softmax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AdamOptimizer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12000 words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2 epochs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Training time = 76 mins, by using TITAN X</a:t>
            </a:r>
            <a:endParaRPr sz="24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Accuracy = 0.3317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on Kaggle</a:t>
            </a:r>
            <a:endParaRPr/>
          </a:p>
        </p:txBody>
      </p:sp>
      <p:sp>
        <p:nvSpPr>
          <p:cNvPr id="932" name="Google Shape;932;p39"/>
          <p:cNvSpPr txBox="1"/>
          <p:nvPr>
            <p:ph idx="1" type="body"/>
          </p:nvPr>
        </p:nvSpPr>
        <p:spPr>
          <a:xfrm>
            <a:off x="311700" y="1688425"/>
            <a:ext cx="62202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[</a:t>
            </a:r>
            <a:r>
              <a:rPr lang="zh-TW" sz="2400" u="sng">
                <a:solidFill>
                  <a:schemeClr val="hlink"/>
                </a:solidFill>
                <a:hlinkClick r:id="rId3"/>
              </a:rPr>
              <a:t>Kaggle link</a:t>
            </a:r>
            <a:r>
              <a:rPr lang="zh-TW" sz="2400"/>
              <a:t>] will be published a few days later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Data: </a:t>
            </a:r>
            <a:r>
              <a:rPr lang="zh-TW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https://goo.gl/9jIYDd</a:t>
            </a:r>
            <a:endParaRPr sz="24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Deadline: </a:t>
            </a:r>
            <a:r>
              <a:rPr b="1" lang="zh-TW" sz="2400">
                <a:solidFill>
                  <a:srgbClr val="FF0000"/>
                </a:solidFill>
              </a:rPr>
              <a:t>3/25(Sat.) 23:59:59 (UTC+8)</a:t>
            </a:r>
            <a:endParaRPr b="1" sz="2400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Number of submissions per day : 5</a:t>
            </a:r>
            <a:br>
              <a:rPr lang="zh-TW" sz="2400"/>
            </a:br>
            <a:r>
              <a:rPr lang="zh-TW" sz="2400"/>
              <a:t>Refresh at 8:00:00 (UTC+8) every day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You need to choose two submissions before deadline</a:t>
            </a:r>
            <a:endParaRPr sz="2400"/>
          </a:p>
        </p:txBody>
      </p:sp>
      <p:pic>
        <p:nvPicPr>
          <p:cNvPr id="933" name="Google Shape;93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2000" y="750225"/>
            <a:ext cx="2228850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on Github</a:t>
            </a:r>
            <a:endParaRPr/>
          </a:p>
        </p:txBody>
      </p:sp>
      <p:sp>
        <p:nvSpPr>
          <p:cNvPr id="939" name="Google Shape;939;p4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Source Code Pro"/>
              <a:buChar char="●"/>
            </a:pPr>
            <a:r>
              <a:rPr lang="zh-TW" sz="2400">
                <a:solidFill>
                  <a:srgbClr val="FF0000"/>
                </a:solidFill>
              </a:rPr>
              <a:t>Only </a:t>
            </a:r>
            <a:r>
              <a:rPr b="1" lang="zh-TW" sz="2400">
                <a:solidFill>
                  <a:srgbClr val="FF0000"/>
                </a:solidFill>
              </a:rPr>
              <a:t>Python</a:t>
            </a:r>
            <a:r>
              <a:rPr lang="zh-TW" sz="2400">
                <a:solidFill>
                  <a:srgbClr val="FF0000"/>
                </a:solidFill>
              </a:rPr>
              <a:t> with </a:t>
            </a:r>
            <a:r>
              <a:rPr b="1" lang="zh-TW" sz="2400">
                <a:solidFill>
                  <a:srgbClr val="FF0000"/>
                </a:solidFill>
              </a:rPr>
              <a:t>Tensorflow r1.0</a:t>
            </a:r>
            <a:r>
              <a:rPr lang="zh-TW" sz="2400">
                <a:solidFill>
                  <a:srgbClr val="FF0000"/>
                </a:solidFill>
              </a:rPr>
              <a:t> </a:t>
            </a:r>
            <a:r>
              <a:rPr lang="zh-TW" sz="2400"/>
              <a:t>(TAs will run your code in Tensorflow-only environment).</a:t>
            </a:r>
            <a:endParaRPr sz="24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Deadline: </a:t>
            </a:r>
            <a:r>
              <a:rPr b="1" lang="zh-TW" sz="2400">
                <a:solidFill>
                  <a:srgbClr val="FF0000"/>
                </a:solidFill>
              </a:rPr>
              <a:t>3/26(Sun.) 23:59:59 (UTC+8)</a:t>
            </a:r>
            <a:endParaRPr b="1" sz="2400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>
                <a:solidFill>
                  <a:srgbClr val="4A86E8"/>
                </a:solidFill>
              </a:rPr>
              <a:t>MLDS2017/hw1</a:t>
            </a:r>
            <a:r>
              <a:rPr lang="zh-TW" sz="2400"/>
              <a:t> should contain all the things you use.</a:t>
            </a:r>
            <a:br>
              <a:rPr lang="zh-TW" sz="2400"/>
            </a:br>
            <a:r>
              <a:rPr lang="zh-TW" sz="2400"/>
              <a:t>Ex. </a:t>
            </a:r>
            <a:r>
              <a:rPr b="1" lang="zh-TW" sz="2400">
                <a:solidFill>
                  <a:srgbClr val="FF0000"/>
                </a:solidFill>
              </a:rPr>
              <a:t>run.sh</a:t>
            </a:r>
            <a:r>
              <a:rPr lang="zh-TW" sz="2400"/>
              <a:t>, model,</a:t>
            </a:r>
            <a:r>
              <a:rPr lang="zh-TW" sz="2400">
                <a:solidFill>
                  <a:srgbClr val="FF0000"/>
                </a:solidFill>
              </a:rPr>
              <a:t> </a:t>
            </a:r>
            <a:r>
              <a:rPr b="1" lang="zh-TW" sz="2400">
                <a:solidFill>
                  <a:srgbClr val="FF0000"/>
                </a:solidFill>
              </a:rPr>
              <a:t>report.pdf</a:t>
            </a:r>
            <a:r>
              <a:rPr lang="zh-TW" sz="2400"/>
              <a:t>, pre-trained word embedding, etc.</a:t>
            </a:r>
            <a:br>
              <a:rPr lang="zh-TW" sz="2400"/>
            </a:br>
            <a:r>
              <a:rPr lang="zh-TW" sz="2400"/>
              <a:t>If some files are too big, upload to your cloud and write a script to download them. Remember to call the download script in run.sh.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Usage:</a:t>
            </a:r>
            <a:br>
              <a:rPr lang="zh-TW" sz="2400"/>
            </a:br>
            <a:r>
              <a:rPr lang="zh-TW" sz="2400"/>
              <a:t>bash run.sh [path to testing data] [output path]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on Github</a:t>
            </a:r>
            <a:endParaRPr/>
          </a:p>
        </p:txBody>
      </p:sp>
      <p:sp>
        <p:nvSpPr>
          <p:cNvPr id="945" name="Google Shape;945;p4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Y</a:t>
            </a:r>
            <a:r>
              <a:rPr lang="zh-TW" sz="2400"/>
              <a:t>ou must create two branches </a:t>
            </a:r>
            <a:r>
              <a:rPr b="1" lang="zh-TW" sz="2400">
                <a:solidFill>
                  <a:srgbClr val="FF0000"/>
                </a:solidFill>
              </a:rPr>
              <a:t>master </a:t>
            </a:r>
            <a:r>
              <a:rPr lang="zh-TW" sz="2400"/>
              <a:t>and </a:t>
            </a:r>
            <a:r>
              <a:rPr b="1" lang="zh-TW" sz="2400">
                <a:solidFill>
                  <a:srgbClr val="FF0000"/>
                </a:solidFill>
              </a:rPr>
              <a:t>best</a:t>
            </a:r>
            <a:r>
              <a:rPr lang="zh-TW" sz="2400"/>
              <a:t>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master</a:t>
            </a:r>
            <a:r>
              <a:rPr lang="zh-TW" sz="2400"/>
              <a:t> stores the model by </a:t>
            </a:r>
            <a:r>
              <a:rPr b="1" lang="zh-TW" sz="2400">
                <a:solidFill>
                  <a:srgbClr val="FF0000"/>
                </a:solidFill>
              </a:rPr>
              <a:t>using only RNN </a:t>
            </a:r>
            <a:r>
              <a:rPr lang="zh-TW" sz="2400"/>
              <a:t>(external data is not allowed except for pre-trained word embeddings)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best</a:t>
            </a:r>
            <a:r>
              <a:rPr lang="zh-TW" sz="2400"/>
              <a:t> stores your best model. If your best model is the same as your baseline model, just copy all files in master to this branch.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The format is mentioned in the previous slide.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You have to specify the best performance you achieved by using only RNN in the experiment part of your report.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593377"/>
            <a:ext cx="8520600" cy="12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Microsoft Research Sentence Completion Challenge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885350"/>
            <a:ext cx="8520600" cy="4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The task is to complete the sentence with multiple choices given the contextual information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Each sentence contains a underline indicating the missing word in the real-world literature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Testing data source: Sherlock Holmes novels by Sir Arthur Conan Doyle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u="sng"/>
              <a:t>Accuracy as evaluation metric</a:t>
            </a:r>
            <a:r>
              <a:rPr lang="zh-TW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Grading Policy (20%)</a:t>
            </a:r>
            <a:endParaRPr/>
          </a:p>
        </p:txBody>
      </p:sp>
      <p:sp>
        <p:nvSpPr>
          <p:cNvPr id="951" name="Google Shape;951;p4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R</a:t>
            </a:r>
            <a:r>
              <a:rPr lang="zh-TW" sz="2400"/>
              <a:t>eport (10%)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Code (6%)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You </a:t>
            </a:r>
            <a:r>
              <a:rPr b="1" lang="zh-TW" sz="2400"/>
              <a:t>have to</a:t>
            </a:r>
            <a:r>
              <a:rPr lang="zh-TW" sz="2400"/>
              <a:t> use RNN and your model should output in </a:t>
            </a:r>
            <a:r>
              <a:rPr lang="zh-TW" sz="2400">
                <a:solidFill>
                  <a:srgbClr val="FF0000"/>
                </a:solidFill>
              </a:rPr>
              <a:t>10 minutes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Baseline (2%+2%)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Bonus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First place (10%)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Second place (5%)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Third place (3%)</a:t>
            </a:r>
            <a:br>
              <a:rPr lang="zh-TW"/>
            </a:br>
            <a:r>
              <a:rPr lang="zh-TW" sz="2400"/>
              <a:t>You have to present how you beat other teams to get your bonus at 3/31. 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report should cover?</a:t>
            </a:r>
            <a:endParaRPr/>
          </a:p>
        </p:txBody>
      </p:sp>
      <p:sp>
        <p:nvSpPr>
          <p:cNvPr id="957" name="Google Shape;957;p4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Environment (1%)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Ex. OS, CPU, GPU, Memory, libraries you used and version, etc.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Model description (3%)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How do you improve your performance (3%)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Experiment settings and results (2%)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Ex. Epochs, training time, hyperparameters, etc.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Team division (1%)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No more than </a:t>
            </a:r>
            <a:r>
              <a:rPr lang="zh-TW" sz="2400">
                <a:solidFill>
                  <a:srgbClr val="FF0000"/>
                </a:solidFill>
              </a:rPr>
              <a:t>3 pages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Please written in Chinese (unless you don’t know how to type Chinese)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Other Policy</a:t>
            </a:r>
            <a:endParaRPr/>
          </a:p>
        </p:txBody>
      </p:sp>
      <p:sp>
        <p:nvSpPr>
          <p:cNvPr id="963" name="Google Shape;963;p4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Incompatible format will not be graded.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Late policy: 30% off per day late afterwards.</a:t>
            </a:r>
            <a:br>
              <a:rPr lang="zh-TW" sz="2400"/>
            </a:br>
            <a:r>
              <a:rPr lang="zh-TW" sz="2400"/>
              <a:t>[Delay form will be announced afterwards]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You must register Kaggle using </a:t>
            </a:r>
            <a:r>
              <a:rPr lang="zh-TW" sz="2400">
                <a:solidFill>
                  <a:srgbClr val="FF0000"/>
                </a:solidFill>
              </a:rPr>
              <a:t>NTU account</a:t>
            </a:r>
            <a:r>
              <a:rPr lang="zh-TW" sz="2400"/>
              <a:t>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Remember to fill the </a:t>
            </a:r>
            <a:r>
              <a:rPr lang="zh-TW" sz="2400" u="sng">
                <a:solidFill>
                  <a:schemeClr val="hlink"/>
                </a:solidFill>
                <a:hlinkClick r:id="rId3"/>
              </a:rPr>
              <a:t>group form</a:t>
            </a:r>
            <a:r>
              <a:rPr lang="zh-TW" sz="2400"/>
              <a:t>, and add MLDS2017TA as github collaborator.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No plagiarism is allowed.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Use the given data only, except for pre-trained word embedding (you should specify the source in your report).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 Tensorflow tutorial</a:t>
            </a:r>
            <a:endParaRPr/>
          </a:p>
        </p:txBody>
      </p:sp>
      <p:sp>
        <p:nvSpPr>
          <p:cNvPr id="969" name="Google Shape;969;p4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Install python3 shell on your laptop [</a:t>
            </a:r>
            <a:r>
              <a:rPr lang="zh-TW" sz="2400" u="sng">
                <a:solidFill>
                  <a:schemeClr val="hlink"/>
                </a:solidFill>
                <a:hlinkClick r:id="rId3"/>
              </a:rPr>
              <a:t>demo</a:t>
            </a:r>
            <a:r>
              <a:rPr lang="zh-TW" sz="2400"/>
              <a:t>]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Install </a:t>
            </a:r>
            <a:r>
              <a:rPr lang="zh-TW" sz="2400" u="sng">
                <a:solidFill>
                  <a:schemeClr val="hlink"/>
                </a:solidFill>
                <a:hlinkClick r:id="rId4"/>
              </a:rPr>
              <a:t>Tensorflow r1.0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Download </a:t>
            </a:r>
            <a:r>
              <a:rPr lang="zh-TW" sz="2400" u="sng">
                <a:solidFill>
                  <a:schemeClr val="hlink"/>
                </a:solidFill>
                <a:hlinkClick r:id="rId5"/>
              </a:rPr>
              <a:t>dataset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Install </a:t>
            </a:r>
            <a:r>
              <a:rPr lang="zh-TW" sz="2400" u="sng">
                <a:solidFill>
                  <a:schemeClr val="hlink"/>
                </a:solidFill>
                <a:hlinkClick r:id="rId6"/>
              </a:rPr>
              <a:t>CUDA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593376"/>
            <a:ext cx="8520600" cy="10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Microsoft Research Sentence Completion Challenge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958676"/>
            <a:ext cx="8520600" cy="4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training data: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 from 2017-03-02 16-47-55.png" id="86" name="Google Shape;86;p16"/>
          <p:cNvPicPr preferRelativeResize="0"/>
          <p:nvPr/>
        </p:nvPicPr>
        <p:blipFill rotWithShape="1">
          <a:blip r:embed="rId3">
            <a:alphaModFix/>
          </a:blip>
          <a:srcRect b="53890" l="4552" r="50684" t="8005"/>
          <a:stretch/>
        </p:blipFill>
        <p:spPr>
          <a:xfrm>
            <a:off x="956262" y="2631150"/>
            <a:ext cx="7231474" cy="34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593376"/>
            <a:ext cx="8520600" cy="10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Microsoft Research Sentence Completion Challenge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958676"/>
            <a:ext cx="8520600" cy="4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testing data: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output format: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 from 2017-03-02 16-51-33.png" id="93" name="Google Shape;93;p17"/>
          <p:cNvPicPr preferRelativeResize="0"/>
          <p:nvPr/>
        </p:nvPicPr>
        <p:blipFill rotWithShape="1">
          <a:blip r:embed="rId3">
            <a:alphaModFix/>
          </a:blip>
          <a:srcRect b="66873" l="17715" r="47000" t="15575"/>
          <a:stretch/>
        </p:blipFill>
        <p:spPr>
          <a:xfrm>
            <a:off x="754800" y="2397425"/>
            <a:ext cx="7634400" cy="213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3-02 16-47-25.png" id="94" name="Google Shape;94;p17"/>
          <p:cNvPicPr preferRelativeResize="0"/>
          <p:nvPr/>
        </p:nvPicPr>
        <p:blipFill rotWithShape="1">
          <a:blip r:embed="rId4">
            <a:alphaModFix/>
          </a:blip>
          <a:srcRect b="82092" l="4797" r="89097" t="6602"/>
          <a:stretch/>
        </p:blipFill>
        <p:spPr>
          <a:xfrm>
            <a:off x="754800" y="5109525"/>
            <a:ext cx="1188249" cy="12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Solve This Task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688425"/>
            <a:ext cx="8520600" cy="45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data: Today is ________ hot.  (a) very (b) was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TW"/>
              <a:t>method1:</a:t>
            </a:r>
            <a:endParaRPr b="1"/>
          </a:p>
        </p:txBody>
      </p:sp>
      <p:sp>
        <p:nvSpPr>
          <p:cNvPr id="101" name="Google Shape;101;p18"/>
          <p:cNvSpPr/>
          <p:nvPr/>
        </p:nvSpPr>
        <p:spPr>
          <a:xfrm>
            <a:off x="743675" y="3084625"/>
            <a:ext cx="12567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743675" y="4043038"/>
            <a:ext cx="1256700" cy="94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743675" y="5441850"/>
            <a:ext cx="1256700" cy="502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8"/>
          <p:cNvCxnSpPr/>
          <p:nvPr/>
        </p:nvCxnSpPr>
        <p:spPr>
          <a:xfrm rot="10800000">
            <a:off x="1372025" y="3642425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/>
          <p:nvPr/>
        </p:nvCxnSpPr>
        <p:spPr>
          <a:xfrm rot="10800000">
            <a:off x="1372025" y="5041250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/>
          <p:nvPr/>
        </p:nvCxnSpPr>
        <p:spPr>
          <a:xfrm>
            <a:off x="2105325" y="4514650"/>
            <a:ext cx="93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7" name="Google Shape;107;p18"/>
          <p:cNvSpPr/>
          <p:nvPr/>
        </p:nvSpPr>
        <p:spPr>
          <a:xfrm>
            <a:off x="3142375" y="3084638"/>
            <a:ext cx="12567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142375" y="4043050"/>
            <a:ext cx="1256700" cy="94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142375" y="5441863"/>
            <a:ext cx="1256700" cy="502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8"/>
          <p:cNvCxnSpPr/>
          <p:nvPr/>
        </p:nvCxnSpPr>
        <p:spPr>
          <a:xfrm rot="10800000">
            <a:off x="3770725" y="3642438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8"/>
          <p:cNvCxnSpPr/>
          <p:nvPr/>
        </p:nvCxnSpPr>
        <p:spPr>
          <a:xfrm rot="10800000">
            <a:off x="3770725" y="5041263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8"/>
          <p:cNvCxnSpPr/>
          <p:nvPr/>
        </p:nvCxnSpPr>
        <p:spPr>
          <a:xfrm>
            <a:off x="4504025" y="4514663"/>
            <a:ext cx="93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3" name="Google Shape;113;p18"/>
          <p:cNvSpPr/>
          <p:nvPr/>
        </p:nvSpPr>
        <p:spPr>
          <a:xfrm>
            <a:off x="5657125" y="3084663"/>
            <a:ext cx="12567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5657125" y="4043075"/>
            <a:ext cx="1256700" cy="94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5657125" y="5441888"/>
            <a:ext cx="1256700" cy="502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8"/>
          <p:cNvCxnSpPr/>
          <p:nvPr/>
        </p:nvCxnSpPr>
        <p:spPr>
          <a:xfrm rot="10800000">
            <a:off x="6285475" y="3642463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8"/>
          <p:cNvCxnSpPr/>
          <p:nvPr/>
        </p:nvCxnSpPr>
        <p:spPr>
          <a:xfrm rot="10800000">
            <a:off x="6285475" y="5041288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8"/>
          <p:cNvSpPr txBox="1"/>
          <p:nvPr/>
        </p:nvSpPr>
        <p:spPr>
          <a:xfrm>
            <a:off x="796050" y="261701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(Don’t care)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984425" y="6066675"/>
            <a:ext cx="775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(Start)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3142375" y="2617000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(Don’t care)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3142375" y="609391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“Today”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5657125" y="609396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“is”</a:t>
            </a:r>
            <a:endParaRPr/>
          </a:p>
        </p:txBody>
      </p:sp>
      <p:cxnSp>
        <p:nvCxnSpPr>
          <p:cNvPr id="123" name="Google Shape;123;p18"/>
          <p:cNvCxnSpPr/>
          <p:nvPr/>
        </p:nvCxnSpPr>
        <p:spPr>
          <a:xfrm flipH="1" rot="10800000">
            <a:off x="6148375" y="2346325"/>
            <a:ext cx="157200" cy="93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24" name="Google Shape;124;p18"/>
          <p:cNvCxnSpPr/>
          <p:nvPr/>
        </p:nvCxnSpPr>
        <p:spPr>
          <a:xfrm flipH="1" rot="10800000">
            <a:off x="6562625" y="2430025"/>
            <a:ext cx="455100" cy="84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25" name="Google Shape;125;p18"/>
          <p:cNvSpPr txBox="1"/>
          <p:nvPr/>
        </p:nvSpPr>
        <p:spPr>
          <a:xfrm>
            <a:off x="5657125" y="1920488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P(</a:t>
            </a:r>
            <a:r>
              <a:rPr lang="zh-TW"/>
              <a:t>“very”)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6789375" y="200071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P(</a:t>
            </a:r>
            <a:r>
              <a:rPr lang="zh-TW"/>
              <a:t>“was”)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Solve This Task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688425"/>
            <a:ext cx="85206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data: Today is ________ hot.  (a) very (b) was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TW"/>
              <a:t>method2: Assume the answer is (a) very</a:t>
            </a:r>
            <a:endParaRPr b="1"/>
          </a:p>
        </p:txBody>
      </p:sp>
      <p:sp>
        <p:nvSpPr>
          <p:cNvPr id="133" name="Google Shape;133;p19"/>
          <p:cNvSpPr/>
          <p:nvPr/>
        </p:nvSpPr>
        <p:spPr>
          <a:xfrm>
            <a:off x="743675" y="3084625"/>
            <a:ext cx="12567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743675" y="4043038"/>
            <a:ext cx="1256700" cy="94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43675" y="5441850"/>
            <a:ext cx="1256700" cy="502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9"/>
          <p:cNvCxnSpPr/>
          <p:nvPr/>
        </p:nvCxnSpPr>
        <p:spPr>
          <a:xfrm rot="10800000">
            <a:off x="1372025" y="3642425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9"/>
          <p:cNvCxnSpPr/>
          <p:nvPr/>
        </p:nvCxnSpPr>
        <p:spPr>
          <a:xfrm rot="10800000">
            <a:off x="1372025" y="5041250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9"/>
          <p:cNvCxnSpPr/>
          <p:nvPr/>
        </p:nvCxnSpPr>
        <p:spPr>
          <a:xfrm>
            <a:off x="2105325" y="4514650"/>
            <a:ext cx="93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9" name="Google Shape;139;p19"/>
          <p:cNvSpPr/>
          <p:nvPr/>
        </p:nvSpPr>
        <p:spPr>
          <a:xfrm>
            <a:off x="3142375" y="3084638"/>
            <a:ext cx="12567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3142375" y="4043050"/>
            <a:ext cx="1256700" cy="94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3142375" y="5441863"/>
            <a:ext cx="1256700" cy="502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19"/>
          <p:cNvCxnSpPr/>
          <p:nvPr/>
        </p:nvCxnSpPr>
        <p:spPr>
          <a:xfrm rot="10800000">
            <a:off x="3770725" y="3642438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9"/>
          <p:cNvCxnSpPr/>
          <p:nvPr/>
        </p:nvCxnSpPr>
        <p:spPr>
          <a:xfrm rot="10800000">
            <a:off x="3770725" y="5041263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9"/>
          <p:cNvCxnSpPr/>
          <p:nvPr/>
        </p:nvCxnSpPr>
        <p:spPr>
          <a:xfrm>
            <a:off x="4504025" y="4514663"/>
            <a:ext cx="93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45" name="Google Shape;145;p19"/>
          <p:cNvSpPr/>
          <p:nvPr/>
        </p:nvSpPr>
        <p:spPr>
          <a:xfrm>
            <a:off x="5436125" y="3084613"/>
            <a:ext cx="12567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5436125" y="4043025"/>
            <a:ext cx="1256700" cy="94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5436125" y="5441838"/>
            <a:ext cx="1256700" cy="502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 rot="10800000">
            <a:off x="6064475" y="3642413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9"/>
          <p:cNvCxnSpPr/>
          <p:nvPr/>
        </p:nvCxnSpPr>
        <p:spPr>
          <a:xfrm rot="10800000">
            <a:off x="6064475" y="5041238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9"/>
          <p:cNvSpPr txBox="1"/>
          <p:nvPr/>
        </p:nvSpPr>
        <p:spPr>
          <a:xfrm>
            <a:off x="796050" y="261701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(Don’t care)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984425" y="6066675"/>
            <a:ext cx="775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(Start)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3142375" y="2617000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(Don’t care)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3142375" y="609391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“Today”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5436125" y="609391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“is”</a:t>
            </a:r>
            <a:endParaRPr/>
          </a:p>
        </p:txBody>
      </p:sp>
      <p:cxnSp>
        <p:nvCxnSpPr>
          <p:cNvPr id="155" name="Google Shape;155;p19"/>
          <p:cNvCxnSpPr/>
          <p:nvPr/>
        </p:nvCxnSpPr>
        <p:spPr>
          <a:xfrm flipH="1" rot="10800000">
            <a:off x="5927375" y="2346275"/>
            <a:ext cx="157200" cy="93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56" name="Google Shape;156;p19"/>
          <p:cNvSpPr txBox="1"/>
          <p:nvPr/>
        </p:nvSpPr>
        <p:spPr>
          <a:xfrm>
            <a:off x="5436125" y="1941388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P(</a:t>
            </a:r>
            <a:r>
              <a:rPr lang="zh-TW">
                <a:solidFill>
                  <a:srgbClr val="FF0000"/>
                </a:solidFill>
              </a:rPr>
              <a:t>“very”</a:t>
            </a:r>
            <a:r>
              <a:rPr lang="zh-TW"/>
              <a:t>)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7612875" y="3139600"/>
            <a:ext cx="12567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7612875" y="4098013"/>
            <a:ext cx="1256700" cy="94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7612875" y="5496825"/>
            <a:ext cx="1256700" cy="502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19"/>
          <p:cNvCxnSpPr/>
          <p:nvPr/>
        </p:nvCxnSpPr>
        <p:spPr>
          <a:xfrm rot="10800000">
            <a:off x="8241225" y="3697400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9"/>
          <p:cNvCxnSpPr/>
          <p:nvPr/>
        </p:nvCxnSpPr>
        <p:spPr>
          <a:xfrm rot="10800000">
            <a:off x="8241225" y="5096225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9"/>
          <p:cNvCxnSpPr/>
          <p:nvPr/>
        </p:nvCxnSpPr>
        <p:spPr>
          <a:xfrm>
            <a:off x="6807200" y="4507725"/>
            <a:ext cx="581700" cy="1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3" name="Google Shape;163;p19"/>
          <p:cNvSpPr txBox="1"/>
          <p:nvPr/>
        </p:nvSpPr>
        <p:spPr>
          <a:xfrm>
            <a:off x="7612875" y="6148875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“very”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64" name="Google Shape;164;p19"/>
          <p:cNvCxnSpPr/>
          <p:nvPr/>
        </p:nvCxnSpPr>
        <p:spPr>
          <a:xfrm flipH="1" rot="10800000">
            <a:off x="8198775" y="2463725"/>
            <a:ext cx="84900" cy="78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65" name="Google Shape;165;p19"/>
          <p:cNvSpPr txBox="1"/>
          <p:nvPr/>
        </p:nvSpPr>
        <p:spPr>
          <a:xfrm>
            <a:off x="7726250" y="204831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P(“hot”)</a:t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6169325" y="1536575"/>
            <a:ext cx="581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0.3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612875" y="1688425"/>
            <a:ext cx="581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0.1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Solve This Task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311700" y="1688425"/>
            <a:ext cx="8520600" cy="45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data: Today is ________ hot.  (a) very (b) was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TW"/>
              <a:t>method2: Assume the answer is (b) was</a:t>
            </a:r>
            <a:endParaRPr b="1"/>
          </a:p>
        </p:txBody>
      </p:sp>
      <p:sp>
        <p:nvSpPr>
          <p:cNvPr id="174" name="Google Shape;174;p20"/>
          <p:cNvSpPr/>
          <p:nvPr/>
        </p:nvSpPr>
        <p:spPr>
          <a:xfrm>
            <a:off x="743675" y="3084625"/>
            <a:ext cx="12567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743675" y="4043038"/>
            <a:ext cx="1256700" cy="94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743675" y="5441850"/>
            <a:ext cx="1256700" cy="502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0"/>
          <p:cNvCxnSpPr/>
          <p:nvPr/>
        </p:nvCxnSpPr>
        <p:spPr>
          <a:xfrm rot="10800000">
            <a:off x="1372025" y="3642425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0"/>
          <p:cNvCxnSpPr/>
          <p:nvPr/>
        </p:nvCxnSpPr>
        <p:spPr>
          <a:xfrm rot="10800000">
            <a:off x="1372025" y="5041250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0"/>
          <p:cNvCxnSpPr/>
          <p:nvPr/>
        </p:nvCxnSpPr>
        <p:spPr>
          <a:xfrm>
            <a:off x="2105325" y="4514650"/>
            <a:ext cx="93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0" name="Google Shape;180;p20"/>
          <p:cNvSpPr/>
          <p:nvPr/>
        </p:nvSpPr>
        <p:spPr>
          <a:xfrm>
            <a:off x="3142375" y="3084638"/>
            <a:ext cx="12567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3142375" y="4043050"/>
            <a:ext cx="1256700" cy="94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3142375" y="5441863"/>
            <a:ext cx="1256700" cy="502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20"/>
          <p:cNvCxnSpPr/>
          <p:nvPr/>
        </p:nvCxnSpPr>
        <p:spPr>
          <a:xfrm rot="10800000">
            <a:off x="3770725" y="3642438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0"/>
          <p:cNvCxnSpPr/>
          <p:nvPr/>
        </p:nvCxnSpPr>
        <p:spPr>
          <a:xfrm rot="10800000">
            <a:off x="3770725" y="5041263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0"/>
          <p:cNvCxnSpPr/>
          <p:nvPr/>
        </p:nvCxnSpPr>
        <p:spPr>
          <a:xfrm>
            <a:off x="4504025" y="4514663"/>
            <a:ext cx="93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6" name="Google Shape;186;p20"/>
          <p:cNvSpPr/>
          <p:nvPr/>
        </p:nvSpPr>
        <p:spPr>
          <a:xfrm>
            <a:off x="5436125" y="3084613"/>
            <a:ext cx="12567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5436125" y="4043025"/>
            <a:ext cx="1256700" cy="94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5436125" y="5441838"/>
            <a:ext cx="1256700" cy="502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20"/>
          <p:cNvCxnSpPr/>
          <p:nvPr/>
        </p:nvCxnSpPr>
        <p:spPr>
          <a:xfrm rot="10800000">
            <a:off x="6064475" y="3642413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0"/>
          <p:cNvCxnSpPr/>
          <p:nvPr/>
        </p:nvCxnSpPr>
        <p:spPr>
          <a:xfrm rot="10800000">
            <a:off x="6064475" y="5041238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0"/>
          <p:cNvSpPr txBox="1"/>
          <p:nvPr/>
        </p:nvSpPr>
        <p:spPr>
          <a:xfrm>
            <a:off x="796050" y="261701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(Don’t care)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984425" y="6066675"/>
            <a:ext cx="775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(Start)</a:t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3142375" y="2617000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(Don’t care)</a:t>
            </a:r>
            <a:endParaRPr/>
          </a:p>
        </p:txBody>
      </p:sp>
      <p:sp>
        <p:nvSpPr>
          <p:cNvPr id="194" name="Google Shape;194;p20"/>
          <p:cNvSpPr txBox="1"/>
          <p:nvPr/>
        </p:nvSpPr>
        <p:spPr>
          <a:xfrm>
            <a:off x="3142375" y="609391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“Today”</a:t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5436125" y="609391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“is”</a:t>
            </a:r>
            <a:endParaRPr/>
          </a:p>
        </p:txBody>
      </p:sp>
      <p:cxnSp>
        <p:nvCxnSpPr>
          <p:cNvPr id="196" name="Google Shape;196;p20"/>
          <p:cNvCxnSpPr/>
          <p:nvPr/>
        </p:nvCxnSpPr>
        <p:spPr>
          <a:xfrm flipH="1" rot="10800000">
            <a:off x="6341625" y="2429975"/>
            <a:ext cx="455100" cy="84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97" name="Google Shape;197;p20"/>
          <p:cNvSpPr txBox="1"/>
          <p:nvPr/>
        </p:nvSpPr>
        <p:spPr>
          <a:xfrm>
            <a:off x="6568375" y="200066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P(</a:t>
            </a:r>
            <a:r>
              <a:rPr lang="zh-TW">
                <a:solidFill>
                  <a:srgbClr val="FF0000"/>
                </a:solidFill>
              </a:rPr>
              <a:t>“was”</a:t>
            </a:r>
            <a:r>
              <a:rPr lang="zh-TW"/>
              <a:t>)</a:t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612875" y="3139600"/>
            <a:ext cx="12567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7612875" y="4098013"/>
            <a:ext cx="1256700" cy="94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7612875" y="5496825"/>
            <a:ext cx="1256700" cy="502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20"/>
          <p:cNvCxnSpPr/>
          <p:nvPr/>
        </p:nvCxnSpPr>
        <p:spPr>
          <a:xfrm rot="10800000">
            <a:off x="8241225" y="3697400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0"/>
          <p:cNvCxnSpPr/>
          <p:nvPr/>
        </p:nvCxnSpPr>
        <p:spPr>
          <a:xfrm rot="10800000">
            <a:off x="8241225" y="5096225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6796725" y="4507725"/>
            <a:ext cx="581700" cy="1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04" name="Google Shape;204;p20"/>
          <p:cNvSpPr txBox="1"/>
          <p:nvPr/>
        </p:nvSpPr>
        <p:spPr>
          <a:xfrm>
            <a:off x="7612875" y="6148875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“was”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05" name="Google Shape;205;p20"/>
          <p:cNvCxnSpPr/>
          <p:nvPr/>
        </p:nvCxnSpPr>
        <p:spPr>
          <a:xfrm flipH="1" rot="10800000">
            <a:off x="8198775" y="2463725"/>
            <a:ext cx="84900" cy="78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06" name="Google Shape;206;p20"/>
          <p:cNvSpPr txBox="1"/>
          <p:nvPr/>
        </p:nvSpPr>
        <p:spPr>
          <a:xfrm>
            <a:off x="7726250" y="204831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P(“hot”)</a:t>
            </a:r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4399075" y="1421375"/>
            <a:ext cx="733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0.03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6796725" y="1688425"/>
            <a:ext cx="775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0.002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063750" y="1688425"/>
            <a:ext cx="733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0.08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5055375" y="1421375"/>
            <a:ext cx="1097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0.00016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 Layer Issue</a:t>
            </a:r>
            <a:endParaRPr/>
          </a:p>
        </p:txBody>
      </p:sp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output layer dimension = |vocabulary|</a:t>
            </a:r>
            <a:r>
              <a:rPr lang="zh-TW">
                <a:solidFill>
                  <a:srgbClr val="FF0000"/>
                </a:solidFill>
              </a:rPr>
              <a:t> ----&gt;   super high computing cost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1309300" y="3362200"/>
            <a:ext cx="576000" cy="205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1398250" y="3540300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1398250" y="4185000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1398250" y="4829700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4147800" y="2649975"/>
            <a:ext cx="576000" cy="32367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4236750" y="282805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</a:t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4236750" y="3466088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</a:t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4236750" y="407220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</a:t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4236750" y="467830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</a:t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4236750" y="528440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endParaRPr/>
          </a:p>
        </p:txBody>
      </p:sp>
      <p:cxnSp>
        <p:nvCxnSpPr>
          <p:cNvPr id="227" name="Google Shape;227;p21"/>
          <p:cNvCxnSpPr>
            <a:stCxn id="218" idx="6"/>
            <a:endCxn id="222" idx="2"/>
          </p:cNvCxnSpPr>
          <p:nvPr/>
        </p:nvCxnSpPr>
        <p:spPr>
          <a:xfrm flipH="1" rot="10800000">
            <a:off x="1796350" y="3027150"/>
            <a:ext cx="244050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1"/>
          <p:cNvCxnSpPr>
            <a:stCxn id="218" idx="6"/>
            <a:endCxn id="223" idx="2"/>
          </p:cNvCxnSpPr>
          <p:nvPr/>
        </p:nvCxnSpPr>
        <p:spPr>
          <a:xfrm flipH="1" rot="10800000">
            <a:off x="1796350" y="3665250"/>
            <a:ext cx="2440500" cy="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1"/>
          <p:cNvCxnSpPr>
            <a:stCxn id="218" idx="6"/>
            <a:endCxn id="224" idx="2"/>
          </p:cNvCxnSpPr>
          <p:nvPr/>
        </p:nvCxnSpPr>
        <p:spPr>
          <a:xfrm>
            <a:off x="1796350" y="3739350"/>
            <a:ext cx="2440500" cy="5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1"/>
          <p:cNvCxnSpPr>
            <a:stCxn id="218" idx="6"/>
            <a:endCxn id="225" idx="2"/>
          </p:cNvCxnSpPr>
          <p:nvPr/>
        </p:nvCxnSpPr>
        <p:spPr>
          <a:xfrm>
            <a:off x="1796350" y="3739350"/>
            <a:ext cx="2440500" cy="11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1"/>
          <p:cNvCxnSpPr>
            <a:stCxn id="218" idx="6"/>
            <a:endCxn id="226" idx="2"/>
          </p:cNvCxnSpPr>
          <p:nvPr/>
        </p:nvCxnSpPr>
        <p:spPr>
          <a:xfrm>
            <a:off x="1796350" y="3739350"/>
            <a:ext cx="2440500" cy="17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1"/>
          <p:cNvCxnSpPr>
            <a:endCxn id="222" idx="2"/>
          </p:cNvCxnSpPr>
          <p:nvPr/>
        </p:nvCxnSpPr>
        <p:spPr>
          <a:xfrm flipH="1" rot="10800000">
            <a:off x="1796250" y="3027100"/>
            <a:ext cx="2440500" cy="13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1"/>
          <p:cNvCxnSpPr>
            <a:stCxn id="219" idx="6"/>
            <a:endCxn id="223" idx="2"/>
          </p:cNvCxnSpPr>
          <p:nvPr/>
        </p:nvCxnSpPr>
        <p:spPr>
          <a:xfrm flipH="1" rot="10800000">
            <a:off x="1796350" y="3665250"/>
            <a:ext cx="2440500" cy="7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1"/>
          <p:cNvCxnSpPr>
            <a:stCxn id="219" idx="6"/>
            <a:endCxn id="224" idx="2"/>
          </p:cNvCxnSpPr>
          <p:nvPr/>
        </p:nvCxnSpPr>
        <p:spPr>
          <a:xfrm flipH="1" rot="10800000">
            <a:off x="1796350" y="4271250"/>
            <a:ext cx="244050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1"/>
          <p:cNvCxnSpPr>
            <a:stCxn id="219" idx="6"/>
            <a:endCxn id="225" idx="2"/>
          </p:cNvCxnSpPr>
          <p:nvPr/>
        </p:nvCxnSpPr>
        <p:spPr>
          <a:xfrm>
            <a:off x="1796350" y="4384050"/>
            <a:ext cx="24405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1"/>
          <p:cNvCxnSpPr>
            <a:stCxn id="219" idx="6"/>
            <a:endCxn id="226" idx="2"/>
          </p:cNvCxnSpPr>
          <p:nvPr/>
        </p:nvCxnSpPr>
        <p:spPr>
          <a:xfrm>
            <a:off x="1796350" y="4384050"/>
            <a:ext cx="2440500" cy="10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1"/>
          <p:cNvCxnSpPr>
            <a:stCxn id="220" idx="6"/>
            <a:endCxn id="222" idx="2"/>
          </p:cNvCxnSpPr>
          <p:nvPr/>
        </p:nvCxnSpPr>
        <p:spPr>
          <a:xfrm flipH="1" rot="10800000">
            <a:off x="1796350" y="3027150"/>
            <a:ext cx="2440500" cy="20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1"/>
          <p:cNvCxnSpPr>
            <a:endCxn id="223" idx="2"/>
          </p:cNvCxnSpPr>
          <p:nvPr/>
        </p:nvCxnSpPr>
        <p:spPr>
          <a:xfrm flipH="1" rot="10800000">
            <a:off x="1796250" y="3665138"/>
            <a:ext cx="2440500" cy="13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1"/>
          <p:cNvCxnSpPr>
            <a:stCxn id="220" idx="6"/>
            <a:endCxn id="224" idx="2"/>
          </p:cNvCxnSpPr>
          <p:nvPr/>
        </p:nvCxnSpPr>
        <p:spPr>
          <a:xfrm flipH="1" rot="10800000">
            <a:off x="1796350" y="4271250"/>
            <a:ext cx="2440500" cy="7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1"/>
          <p:cNvCxnSpPr>
            <a:stCxn id="220" idx="6"/>
            <a:endCxn id="225" idx="2"/>
          </p:cNvCxnSpPr>
          <p:nvPr/>
        </p:nvCxnSpPr>
        <p:spPr>
          <a:xfrm flipH="1" rot="10800000">
            <a:off x="1796350" y="4877250"/>
            <a:ext cx="24405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1"/>
          <p:cNvCxnSpPr>
            <a:stCxn id="220" idx="6"/>
            <a:endCxn id="226" idx="2"/>
          </p:cNvCxnSpPr>
          <p:nvPr/>
        </p:nvCxnSpPr>
        <p:spPr>
          <a:xfrm>
            <a:off x="1796350" y="5028750"/>
            <a:ext cx="24405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1"/>
          <p:cNvSpPr txBox="1"/>
          <p:nvPr/>
        </p:nvSpPr>
        <p:spPr>
          <a:xfrm>
            <a:off x="3870150" y="2188250"/>
            <a:ext cx="113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/>
              <a:t>softmax</a:t>
            </a:r>
            <a:endParaRPr sz="1800" u="sng"/>
          </a:p>
        </p:txBody>
      </p:sp>
      <p:cxnSp>
        <p:nvCxnSpPr>
          <p:cNvPr id="243" name="Google Shape;243;p21"/>
          <p:cNvCxnSpPr>
            <a:stCxn id="222" idx="6"/>
          </p:cNvCxnSpPr>
          <p:nvPr/>
        </p:nvCxnSpPr>
        <p:spPr>
          <a:xfrm>
            <a:off x="4634850" y="30271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1"/>
          <p:cNvSpPr txBox="1"/>
          <p:nvPr/>
        </p:nvSpPr>
        <p:spPr>
          <a:xfrm>
            <a:off x="5216150" y="28280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P(A)</a:t>
            </a:r>
            <a:endParaRPr sz="1800"/>
          </a:p>
        </p:txBody>
      </p:sp>
      <p:cxnSp>
        <p:nvCxnSpPr>
          <p:cNvPr id="245" name="Google Shape;245;p21"/>
          <p:cNvCxnSpPr/>
          <p:nvPr/>
        </p:nvCxnSpPr>
        <p:spPr>
          <a:xfrm>
            <a:off x="4634850" y="367925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1"/>
          <p:cNvSpPr txBox="1"/>
          <p:nvPr/>
        </p:nvSpPr>
        <p:spPr>
          <a:xfrm>
            <a:off x="5216150" y="348020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P(B)</a:t>
            </a:r>
            <a:endParaRPr sz="1800"/>
          </a:p>
        </p:txBody>
      </p:sp>
      <p:cxnSp>
        <p:nvCxnSpPr>
          <p:cNvPr id="247" name="Google Shape;247;p21"/>
          <p:cNvCxnSpPr/>
          <p:nvPr/>
        </p:nvCxnSpPr>
        <p:spPr>
          <a:xfrm>
            <a:off x="4634850" y="49036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1"/>
          <p:cNvSpPr txBox="1"/>
          <p:nvPr/>
        </p:nvSpPr>
        <p:spPr>
          <a:xfrm>
            <a:off x="5216150" y="47045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P(D)</a:t>
            </a:r>
            <a:endParaRPr sz="1800"/>
          </a:p>
        </p:txBody>
      </p:sp>
      <p:cxnSp>
        <p:nvCxnSpPr>
          <p:cNvPr id="249" name="Google Shape;249;p21"/>
          <p:cNvCxnSpPr/>
          <p:nvPr/>
        </p:nvCxnSpPr>
        <p:spPr>
          <a:xfrm>
            <a:off x="4634850" y="42684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1"/>
          <p:cNvSpPr txBox="1"/>
          <p:nvPr/>
        </p:nvSpPr>
        <p:spPr>
          <a:xfrm>
            <a:off x="5216150" y="40693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P(C)</a:t>
            </a:r>
            <a:endParaRPr sz="1800"/>
          </a:p>
        </p:txBody>
      </p:sp>
      <p:cxnSp>
        <p:nvCxnSpPr>
          <p:cNvPr id="251" name="Google Shape;251;p21"/>
          <p:cNvCxnSpPr/>
          <p:nvPr/>
        </p:nvCxnSpPr>
        <p:spPr>
          <a:xfrm>
            <a:off x="4634850" y="55097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1"/>
          <p:cNvSpPr txBox="1"/>
          <p:nvPr/>
        </p:nvSpPr>
        <p:spPr>
          <a:xfrm>
            <a:off x="5216150" y="53106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P(E)</a:t>
            </a:r>
            <a:endParaRPr sz="1800"/>
          </a:p>
        </p:txBody>
      </p:sp>
      <p:sp>
        <p:nvSpPr>
          <p:cNvPr id="253" name="Google Shape;253;p21"/>
          <p:cNvSpPr/>
          <p:nvPr/>
        </p:nvSpPr>
        <p:spPr>
          <a:xfrm>
            <a:off x="7306300" y="2623800"/>
            <a:ext cx="576000" cy="3236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7395250" y="280187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7395250" y="3439913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7395250" y="40460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7395250" y="46521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7395250" y="52582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cxnSp>
        <p:nvCxnSpPr>
          <p:cNvPr id="259" name="Google Shape;259;p21"/>
          <p:cNvCxnSpPr/>
          <p:nvPr/>
        </p:nvCxnSpPr>
        <p:spPr>
          <a:xfrm flipH="1" rot="10800000">
            <a:off x="6062325" y="3029800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260" name="Google Shape;260;p21"/>
          <p:cNvCxnSpPr/>
          <p:nvPr/>
        </p:nvCxnSpPr>
        <p:spPr>
          <a:xfrm flipH="1" rot="10800000">
            <a:off x="6062325" y="3736800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261" name="Google Shape;261;p21"/>
          <p:cNvCxnSpPr/>
          <p:nvPr/>
        </p:nvCxnSpPr>
        <p:spPr>
          <a:xfrm flipH="1" rot="10800000">
            <a:off x="6062325" y="4343625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262" name="Google Shape;262;p21"/>
          <p:cNvCxnSpPr/>
          <p:nvPr/>
        </p:nvCxnSpPr>
        <p:spPr>
          <a:xfrm flipH="1" rot="10800000">
            <a:off x="6062325" y="4950450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263" name="Google Shape;263;p21"/>
          <p:cNvCxnSpPr/>
          <p:nvPr/>
        </p:nvCxnSpPr>
        <p:spPr>
          <a:xfrm flipH="1" rot="10800000">
            <a:off x="6062325" y="5512400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264" name="Google Shape;264;p21"/>
          <p:cNvSpPr txBox="1"/>
          <p:nvPr/>
        </p:nvSpPr>
        <p:spPr>
          <a:xfrm>
            <a:off x="1105000" y="5474400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Hidden Layer</a:t>
            </a:r>
            <a:endParaRPr/>
          </a:p>
        </p:txBody>
      </p:sp>
      <p:sp>
        <p:nvSpPr>
          <p:cNvPr id="265" name="Google Shape;265;p21"/>
          <p:cNvSpPr txBox="1"/>
          <p:nvPr/>
        </p:nvSpPr>
        <p:spPr>
          <a:xfrm>
            <a:off x="3943500" y="5938150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</a:t>
            </a:r>
            <a:br>
              <a:rPr lang="zh-TW"/>
            </a:br>
            <a:r>
              <a:rPr lang="zh-TW"/>
              <a:t>Layer</a:t>
            </a:r>
            <a:endParaRPr/>
          </a:p>
        </p:txBody>
      </p:sp>
      <p:sp>
        <p:nvSpPr>
          <p:cNvPr id="266" name="Google Shape;266;p21"/>
          <p:cNvSpPr txBox="1"/>
          <p:nvPr/>
        </p:nvSpPr>
        <p:spPr>
          <a:xfrm>
            <a:off x="6004575" y="2575738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A86E8"/>
                </a:solidFill>
              </a:rPr>
              <a:t>increase</a:t>
            </a:r>
            <a:endParaRPr sz="1800">
              <a:solidFill>
                <a:srgbClr val="4A86E8"/>
              </a:solidFill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6049050" y="3319550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de</a:t>
            </a:r>
            <a:r>
              <a:rPr lang="zh-TW" sz="1800">
                <a:solidFill>
                  <a:srgbClr val="FF0000"/>
                </a:solidFill>
              </a:rPr>
              <a:t>crease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6004575" y="3936550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6004575" y="4476788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70" name="Google Shape;270;p21"/>
          <p:cNvSpPr txBox="1"/>
          <p:nvPr/>
        </p:nvSpPr>
        <p:spPr>
          <a:xfrm>
            <a:off x="6004575" y="5128800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6829900" y="2163825"/>
            <a:ext cx="1528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If target is A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