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embeddedFontLst>
    <p:embeddedFont>
      <p:font typeface="PT Sans Narrow"/>
      <p:regular r:id="rId30"/>
      <p:bold r:id="rId31"/>
    </p:embeddedFont>
    <p:embeddedFont>
      <p:font typeface="Source Code Pro"/>
      <p:regular r:id="rId32"/>
      <p:bold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Narrow-bold.fntdata"/><Relationship Id="rId30" Type="http://schemas.openxmlformats.org/officeDocument/2006/relationships/font" Target="fonts/PTSansNarrow-regular.fntdata"/><Relationship Id="rId11" Type="http://schemas.openxmlformats.org/officeDocument/2006/relationships/slide" Target="slides/slide6.xml"/><Relationship Id="rId33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32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.fntdata"/><Relationship Id="rId12" Type="http://schemas.openxmlformats.org/officeDocument/2006/relationships/slide" Target="slides/slide7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9.xml"/><Relationship Id="rId36" Type="http://schemas.openxmlformats.org/officeDocument/2006/relationships/font" Target="fonts/Open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feb48205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feb482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f124951be_0_1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f124951b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feb48205_0_7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feb4820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f124951be_0_1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f124951b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124951be_0_2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f124951b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efeb48205_0_8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efeb4820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f1c977c00_5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f1c977c0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f124951be_0_3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f124951b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f124951be_0_6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f124951b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f124951be_0_3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f124951b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efec196f6_5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efec196f6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feb48205_0_6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feb4820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===</a:t>
            </a:r>
            <a:r>
              <a:rPr lang="zh-TW"/>
              <a:t>戴===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Seq2seq : S2VT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===</a:t>
            </a:r>
            <a:r>
              <a:rPr lang="zh-TW"/>
              <a:t>施&amp;陳===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Tips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===棋&amp;袁===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 to reach the baseline?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Format Submission &amp; Rules = testing時間，兩份run.sh格式 , 評分方式（ranking included）, 互評表單連結,禁止使用pre-trained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===========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我會負責和各位確認報告內容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f124951be_0_8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f124951b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efec196f6_5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efec196f6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efec196f6_5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efec196f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efec196f6_5_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efec196f6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d3cc613da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d3cc613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feb48205_0_6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feb4820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124951be_0_7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124951b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d39baa916_1_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d39baa91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39baa916_1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39baa91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d39baa916_1_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d39baa91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39baa916_1_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d39baa916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39baa916_1_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39baa916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7007735" y="4235850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1575035" y="421100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" name="Google Shape;57;p14"/>
          <p:cNvGrpSpPr/>
          <p:nvPr/>
        </p:nvGrpSpPr>
        <p:grpSpPr>
          <a:xfrm>
            <a:off x="1004144" y="1362666"/>
            <a:ext cx="7136668" cy="203195"/>
            <a:chOff x="1346429" y="1011300"/>
            <a:chExt cx="6452100" cy="152400"/>
          </a:xfrm>
        </p:grpSpPr>
        <p:cxnSp>
          <p:nvCxnSpPr>
            <p:cNvPr id="58" name="Google Shape;58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" name="Google Shape;60;p14"/>
          <p:cNvGrpSpPr/>
          <p:nvPr/>
        </p:nvGrpSpPr>
        <p:grpSpPr>
          <a:xfrm>
            <a:off x="1004151" y="5292001"/>
            <a:ext cx="7136668" cy="203195"/>
            <a:chOff x="1346435" y="3969088"/>
            <a:chExt cx="6452100" cy="152400"/>
          </a:xfrm>
        </p:grpSpPr>
        <p:cxnSp>
          <p:nvCxnSpPr>
            <p:cNvPr id="61" name="Google Shape;61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3" name="Google Shape;63;p14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50" y="3429200"/>
            <a:ext cx="9144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2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311700" y="56409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3"/>
          <p:cNvSpPr txBox="1"/>
          <p:nvPr>
            <p:ph hasCustomPrompt="1" type="title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mldsntu2017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hyperlink" Target="https://arxiv.org/pdf/1509.06664.pdf" TargetMode="External"/><Relationship Id="rId5" Type="http://schemas.openxmlformats.org/officeDocument/2006/relationships/hyperlink" Target="http://www.aclweb.org/anthology/D15-1166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hyperlink" Target="https://arxiv.org/abs/1506.03099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bs.cloudcv.org/captionin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hyperlink" Target="http://www.cs.utexas.edu/users/ml/papers/venugopalan.iccv15.pdf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hyperlink" Target="http://www1.cs.columbia.edu/nlp/sgd/bleu.pdf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0B27ghKdkaWv-dExaSjZNTmIwNjQ/view" TargetMode="External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rive.google.com/file/d/0B27ghKdkaWv-ZmloLXV4UTBUcE0/view" TargetMode="External"/><Relationship Id="rId4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speech.ee.ntu.edu.tw/~yangchiyi/MLDS_hw2/MLDS_hw2_data.tar.gz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cs.utexas.edu/users/ml/papers/venugopalan.iccv15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ctrTitle"/>
          </p:nvPr>
        </p:nvSpPr>
        <p:spPr>
          <a:xfrm>
            <a:off x="1004150" y="695984"/>
            <a:ext cx="7136700" cy="302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MLDS 2017 Spring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HW2 - Seq2seq &amp; Attention</a:t>
            </a:r>
            <a:endParaRPr/>
          </a:p>
        </p:txBody>
      </p:sp>
      <p:sp>
        <p:nvSpPr>
          <p:cNvPr id="112" name="Google Shape;112;p25"/>
          <p:cNvSpPr txBox="1"/>
          <p:nvPr>
            <p:ph idx="1" type="subTitle"/>
          </p:nvPr>
        </p:nvSpPr>
        <p:spPr>
          <a:xfrm>
            <a:off x="2137250" y="3992151"/>
            <a:ext cx="48705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mldsntu2017@gmail.com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Tips</a:t>
            </a:r>
            <a:endParaRPr/>
          </a:p>
        </p:txBody>
      </p:sp>
      <p:sp>
        <p:nvSpPr>
          <p:cNvPr id="172" name="Google Shape;172;p34"/>
          <p:cNvSpPr txBox="1"/>
          <p:nvPr>
            <p:ph idx="1" type="body"/>
          </p:nvPr>
        </p:nvSpPr>
        <p:spPr>
          <a:xfrm>
            <a:off x="767850" y="1467457"/>
            <a:ext cx="23622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Attention </a:t>
            </a:r>
            <a:r>
              <a:rPr lang="zh-TW"/>
              <a:t>Model</a:t>
            </a:r>
            <a:endParaRPr/>
          </a:p>
        </p:txBody>
      </p:sp>
      <p:pic>
        <p:nvPicPr>
          <p:cNvPr id="173" name="Google Shape;1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75" y="1892182"/>
            <a:ext cx="8391525" cy="407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4"/>
          <p:cNvSpPr txBox="1"/>
          <p:nvPr/>
        </p:nvSpPr>
        <p:spPr>
          <a:xfrm>
            <a:off x="149100" y="6080675"/>
            <a:ext cx="735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https://arxiv.org/pdf/1509.06664.pdf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http://www.aclweb.org/anthology/D15-1166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Tips</a:t>
            </a:r>
            <a:endParaRPr/>
          </a:p>
        </p:txBody>
      </p:sp>
      <p:sp>
        <p:nvSpPr>
          <p:cNvPr id="180" name="Google Shape;180;p35"/>
          <p:cNvSpPr txBox="1"/>
          <p:nvPr>
            <p:ph idx="1" type="body"/>
          </p:nvPr>
        </p:nvSpPr>
        <p:spPr>
          <a:xfrm>
            <a:off x="767850" y="1467457"/>
            <a:ext cx="23622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Schedule Sampling</a:t>
            </a:r>
            <a:endParaRPr/>
          </a:p>
        </p:txBody>
      </p:sp>
      <p:pic>
        <p:nvPicPr>
          <p:cNvPr id="181" name="Google Shape;1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350" y="2072357"/>
            <a:ext cx="6159725" cy="399014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5"/>
          <p:cNvSpPr txBox="1"/>
          <p:nvPr/>
        </p:nvSpPr>
        <p:spPr>
          <a:xfrm>
            <a:off x="76200" y="6523900"/>
            <a:ext cx="3561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rgbClr val="0097A7"/>
                </a:solidFill>
                <a:hlinkClick r:id="rId4"/>
              </a:rPr>
              <a:t>https://arxiv.org/abs/1506.03099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Tips</a:t>
            </a:r>
            <a:endParaRPr/>
          </a:p>
        </p:txBody>
      </p:sp>
      <p:sp>
        <p:nvSpPr>
          <p:cNvPr id="188" name="Google Shape;188;p36"/>
          <p:cNvSpPr txBox="1"/>
          <p:nvPr>
            <p:ph idx="1" type="body"/>
          </p:nvPr>
        </p:nvSpPr>
        <p:spPr>
          <a:xfrm>
            <a:off x="767850" y="1619828"/>
            <a:ext cx="7554300" cy="40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Beamsearch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213" y="2200776"/>
            <a:ext cx="7955574" cy="36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Tips</a:t>
            </a:r>
            <a:endParaRPr/>
          </a:p>
        </p:txBody>
      </p:sp>
      <p:sp>
        <p:nvSpPr>
          <p:cNvPr id="195" name="Google Shape;195;p37"/>
          <p:cNvSpPr txBox="1"/>
          <p:nvPr>
            <p:ph idx="1" type="body"/>
          </p:nvPr>
        </p:nvSpPr>
        <p:spPr>
          <a:xfrm>
            <a:off x="767850" y="1619828"/>
            <a:ext cx="7554300" cy="40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Beamsearch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Demo 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http://dbs.cloudcv.org/captioning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Normal beamsearch : (Groups=1)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 to reach the baseline?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8"/>
          <p:cNvSpPr txBox="1"/>
          <p:nvPr>
            <p:ph idx="1" type="body"/>
          </p:nvPr>
        </p:nvSpPr>
        <p:spPr>
          <a:xfrm>
            <a:off x="311700" y="1459832"/>
            <a:ext cx="85206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S2VT model :</a:t>
            </a:r>
            <a:endParaRPr/>
          </a:p>
        </p:txBody>
      </p:sp>
      <p:pic>
        <p:nvPicPr>
          <p:cNvPr id="202" name="Google Shape;20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134" y="2187150"/>
            <a:ext cx="6878117" cy="2171737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8"/>
          <p:cNvSpPr txBox="1"/>
          <p:nvPr/>
        </p:nvSpPr>
        <p:spPr>
          <a:xfrm>
            <a:off x="0" y="6320725"/>
            <a:ext cx="103032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http://www.cs.utexas.edu/users/ml/papers/venugopalan.iccv15.pdf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8"/>
          <p:cNvSpPr txBox="1"/>
          <p:nvPr>
            <p:ph idx="1" type="body"/>
          </p:nvPr>
        </p:nvSpPr>
        <p:spPr>
          <a:xfrm>
            <a:off x="464100" y="4507813"/>
            <a:ext cx="8520600" cy="16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 sz="1400"/>
              <a:t>Training Epoch = 2000	-   AdamOptimizer	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 sz="1400"/>
              <a:t>LSTM dimension = 256	</a:t>
            </a:r>
            <a:r>
              <a:rPr lang="zh-TW" sz="1400"/>
              <a:t>-   Training time = 72 mins, by using 960 TX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 sz="1400"/>
              <a:t>Learning rate = 0.001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 sz="1400"/>
              <a:t>vocab size = 3000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zh-TW"/>
              <a:t>Baseline   BLEU@1=  0.25 (Captions Avg.)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Evaluation - BLEU@1</a:t>
            </a:r>
            <a:endParaRPr/>
          </a:p>
        </p:txBody>
      </p:sp>
      <p:sp>
        <p:nvSpPr>
          <p:cNvPr id="210" name="Google Shape;210;p39"/>
          <p:cNvSpPr txBox="1"/>
          <p:nvPr>
            <p:ph idx="1" type="body"/>
          </p:nvPr>
        </p:nvSpPr>
        <p:spPr>
          <a:xfrm>
            <a:off x="2216850" y="5080766"/>
            <a:ext cx="47103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3000"/>
              <a:t>BLEU@1 = BP * Precision</a:t>
            </a:r>
            <a:endParaRPr sz="3000"/>
          </a:p>
        </p:txBody>
      </p:sp>
      <p:pic>
        <p:nvPicPr>
          <p:cNvPr id="211" name="Google Shape;2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513" y="3081423"/>
            <a:ext cx="3986975" cy="10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9"/>
          <p:cNvSpPr txBox="1"/>
          <p:nvPr>
            <p:ph idx="1" type="body"/>
          </p:nvPr>
        </p:nvSpPr>
        <p:spPr>
          <a:xfrm>
            <a:off x="1130701" y="2154525"/>
            <a:ext cx="6882600" cy="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/>
              <a:t>Precision = correct words / candidate length</a:t>
            </a:r>
            <a:endParaRPr sz="2400"/>
          </a:p>
        </p:txBody>
      </p:sp>
      <p:sp>
        <p:nvSpPr>
          <p:cNvPr id="213" name="Google Shape;213;p39"/>
          <p:cNvSpPr txBox="1"/>
          <p:nvPr/>
        </p:nvSpPr>
        <p:spPr>
          <a:xfrm>
            <a:off x="0" y="6320725"/>
            <a:ext cx="103032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http://www1.cs.columbia.edu/nlp/sgd/bleu.pdf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9"/>
          <p:cNvSpPr txBox="1"/>
          <p:nvPr>
            <p:ph idx="1" type="body"/>
          </p:nvPr>
        </p:nvSpPr>
        <p:spPr>
          <a:xfrm>
            <a:off x="2578525" y="4221075"/>
            <a:ext cx="43461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400"/>
              <a:t>where c = candidate length, r = reference length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 to reach the baseline?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0"/>
          <p:cNvSpPr txBox="1"/>
          <p:nvPr>
            <p:ph idx="1" type="body"/>
          </p:nvPr>
        </p:nvSpPr>
        <p:spPr>
          <a:xfrm>
            <a:off x="311700" y="164350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Demo :</a:t>
            </a:r>
            <a:endParaRPr/>
          </a:p>
        </p:txBody>
      </p:sp>
      <p:pic>
        <p:nvPicPr>
          <p:cNvPr id="221" name="Google Shape;221;p40" title="xPR0xFgCAZY_17_27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9050" y="1736175"/>
            <a:ext cx="5263025" cy="394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0"/>
          <p:cNvSpPr txBox="1"/>
          <p:nvPr/>
        </p:nvSpPr>
        <p:spPr>
          <a:xfrm>
            <a:off x="2760150" y="5683450"/>
            <a:ext cx="41178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Ground Truth :   </a:t>
            </a:r>
            <a:r>
              <a:rPr b="1" i="1" lang="zh-TW"/>
              <a:t>a person is slicing a tomato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Prediction : </a:t>
            </a:r>
            <a:r>
              <a:rPr b="1" i="1" lang="zh-TW"/>
              <a:t>a man is slicing a tomato  pieces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BLEU@1 : 1 * 5/7 = 0.714 </a:t>
            </a:r>
            <a:endParaRPr b="1"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 to reach the baseline?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1"/>
          <p:cNvSpPr txBox="1"/>
          <p:nvPr>
            <p:ph idx="1" type="body"/>
          </p:nvPr>
        </p:nvSpPr>
        <p:spPr>
          <a:xfrm>
            <a:off x="311700" y="164350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Demo :</a:t>
            </a:r>
            <a:endParaRPr/>
          </a:p>
        </p:txBody>
      </p:sp>
      <p:sp>
        <p:nvSpPr>
          <p:cNvPr id="229" name="Google Shape;229;p41"/>
          <p:cNvSpPr txBox="1"/>
          <p:nvPr/>
        </p:nvSpPr>
        <p:spPr>
          <a:xfrm>
            <a:off x="1776500" y="5738950"/>
            <a:ext cx="65550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Ground Truth :   </a:t>
            </a:r>
            <a:r>
              <a:rPr b="1" i="1" lang="zh-TW"/>
              <a:t>a man is mowing a lawn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Prediction : </a:t>
            </a:r>
            <a:r>
              <a:rPr b="1" i="1" lang="zh-TW"/>
              <a:t>a man is riding a man on a woman is riding a motorcycle 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BLEU : 1 * 4/13 = 0.308</a:t>
            </a:r>
            <a:r>
              <a:rPr b="1" i="1" lang="zh-TW"/>
              <a:t> </a:t>
            </a:r>
            <a:endParaRPr b="1" i="1"/>
          </a:p>
        </p:txBody>
      </p:sp>
      <p:pic>
        <p:nvPicPr>
          <p:cNvPr id="230" name="Google Shape;230;p41" title="xfRIRSWy0y0_10_20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0150" y="1757223"/>
            <a:ext cx="5133350" cy="385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Homework 2 package</a:t>
            </a:r>
            <a:endParaRPr/>
          </a:p>
        </p:txBody>
      </p:sp>
      <p:sp>
        <p:nvSpPr>
          <p:cNvPr id="236" name="Google Shape;236;p42"/>
          <p:cNvSpPr txBox="1"/>
          <p:nvPr>
            <p:ph idx="1" type="body"/>
          </p:nvPr>
        </p:nvSpPr>
        <p:spPr>
          <a:xfrm>
            <a:off x="311700" y="1515724"/>
            <a:ext cx="8520600" cy="4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MSVD Dataset 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training_data/  : 1450 films’s frame feature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testing_data/  :   50 public testing film’s frame feature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i="1" lang="zh-TW" sz="1200"/>
              <a:t>Dimension of each frame = 80*4096</a:t>
            </a:r>
            <a:endParaRPr i="1" sz="12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training_label.json : 1450 films’s id and corresponding captions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testing_public_label.json : 50 public testing films’s id and captions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testing_id.txt : the example file will input to testing script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Evaluation tool 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bleu_eval.py 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usage :  python bleu_eval.py  &lt;candidate_sentence&gt;  &lt;reference_sentence&gt;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Download link : </a:t>
            </a:r>
            <a:r>
              <a:rPr lang="zh-TW" sz="1400" u="sng">
                <a:solidFill>
                  <a:schemeClr val="hlink"/>
                </a:solidFill>
                <a:hlinkClick r:id="rId3"/>
              </a:rPr>
              <a:t>http://speech.ee.ntu.edu.tw/~yangchiyi/MLDS_hw2/MLDS_hw2_data.tar.gz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 on Github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3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Source Code Pro"/>
              <a:buChar char="●"/>
            </a:pPr>
            <a:r>
              <a:rPr lang="zh-TW" sz="2400">
                <a:solidFill>
                  <a:srgbClr val="FF0000"/>
                </a:solidFill>
              </a:rPr>
              <a:t>Only </a:t>
            </a:r>
            <a:r>
              <a:rPr b="1" lang="zh-TW" sz="2400">
                <a:solidFill>
                  <a:srgbClr val="FF0000"/>
                </a:solidFill>
              </a:rPr>
              <a:t>Python</a:t>
            </a:r>
            <a:r>
              <a:rPr lang="zh-TW" sz="2400">
                <a:solidFill>
                  <a:srgbClr val="FF0000"/>
                </a:solidFill>
              </a:rPr>
              <a:t> with </a:t>
            </a:r>
            <a:r>
              <a:rPr b="1" lang="zh-TW" sz="2400">
                <a:solidFill>
                  <a:srgbClr val="FF0000"/>
                </a:solidFill>
              </a:rPr>
              <a:t>Tensorflow r1.0</a:t>
            </a:r>
            <a:r>
              <a:rPr lang="zh-TW" sz="2400">
                <a:solidFill>
                  <a:srgbClr val="FF0000"/>
                </a:solidFill>
              </a:rPr>
              <a:t> </a:t>
            </a:r>
            <a:r>
              <a:rPr lang="zh-TW" sz="2400"/>
              <a:t>(TAs will run your code in Tensorflow-only environment).</a:t>
            </a:r>
            <a:endParaRPr sz="24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Deadline: </a:t>
            </a:r>
            <a:r>
              <a:rPr b="1" lang="zh-TW" sz="2400">
                <a:solidFill>
                  <a:srgbClr val="FF0000"/>
                </a:solidFill>
              </a:rPr>
              <a:t>4/27(Thu.) 23:59:59 (UTC+8)</a:t>
            </a:r>
            <a:endParaRPr b="1" sz="2400">
              <a:solidFill>
                <a:srgbClr val="FF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zh-TW" sz="2400">
                <a:solidFill>
                  <a:srgbClr val="4A86E8"/>
                </a:solidFill>
              </a:rPr>
              <a:t>MLDS2017/hw2</a:t>
            </a:r>
            <a:r>
              <a:rPr lang="zh-TW" sz="2400"/>
              <a:t> should contain all the things you use.</a:t>
            </a:r>
            <a:br>
              <a:rPr lang="zh-TW" sz="2400"/>
            </a:br>
            <a:r>
              <a:rPr lang="zh-TW" sz="2400"/>
              <a:t>Ex. </a:t>
            </a:r>
            <a:r>
              <a:rPr b="1" lang="zh-TW" sz="2400">
                <a:solidFill>
                  <a:srgbClr val="FF0000"/>
                </a:solidFill>
              </a:rPr>
              <a:t>run.sh</a:t>
            </a:r>
            <a:r>
              <a:rPr lang="zh-TW" sz="2400"/>
              <a:t>, model,</a:t>
            </a:r>
            <a:r>
              <a:rPr lang="zh-TW" sz="2400">
                <a:solidFill>
                  <a:srgbClr val="FF0000"/>
                </a:solidFill>
              </a:rPr>
              <a:t> </a:t>
            </a:r>
            <a:r>
              <a:rPr b="1" lang="zh-TW" sz="2400">
                <a:solidFill>
                  <a:srgbClr val="FF0000"/>
                </a:solidFill>
              </a:rPr>
              <a:t>report.pdf</a:t>
            </a:r>
            <a:r>
              <a:rPr lang="zh-TW" sz="2400"/>
              <a:t>, etc.</a:t>
            </a:r>
            <a:br>
              <a:rPr lang="zh-TW" sz="2400"/>
            </a:br>
            <a:r>
              <a:rPr lang="zh-TW" sz="2400"/>
              <a:t>If some files are too big, upload to your cloud and write a script to download them. Remember to call the download script in run.sh.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run.sh must output in </a:t>
            </a:r>
            <a:r>
              <a:rPr b="1" lang="zh-TW" sz="2400">
                <a:solidFill>
                  <a:srgbClr val="FF0000"/>
                </a:solidFill>
              </a:rPr>
              <a:t>10 minutes</a:t>
            </a:r>
            <a:r>
              <a:rPr lang="zh-TW" sz="2400"/>
              <a:t>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Usage:</a:t>
            </a:r>
            <a:br>
              <a:rPr lang="zh-TW" sz="2400"/>
            </a:br>
            <a:r>
              <a:rPr lang="zh-TW" sz="2400"/>
              <a:t>bash run.sh [testing id file] [feature path]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311700" y="1383633"/>
            <a:ext cx="8520600" cy="51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Introduction : Video Caption Generation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Sequence-to-sequence based model : S2VT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Training Tips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Attention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 sz="1400"/>
              <a:t>Schedule Sampling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 sz="1400"/>
              <a:t>Beamsearch</a:t>
            </a:r>
            <a:endParaRPr sz="14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How to reach the baseline 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Format &amp; Submission Rules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Dataset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Rules &amp; Format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4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Output format</a:t>
            </a:r>
            <a:endParaRPr/>
          </a:p>
        </p:txBody>
      </p:sp>
      <p:sp>
        <p:nvSpPr>
          <p:cNvPr id="248" name="Google Shape;248;p44"/>
          <p:cNvSpPr txBox="1"/>
          <p:nvPr>
            <p:ph idx="1" type="body"/>
          </p:nvPr>
        </p:nvSpPr>
        <p:spPr>
          <a:xfrm>
            <a:off x="311700" y="1459824"/>
            <a:ext cx="8520600" cy="49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Command :  ‘ bash run.sh  &lt;testing_list.txt&gt;  &lt;feature path&gt;  ‘ 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Your captions of videos should be saved as a json file named</a:t>
            </a:r>
            <a:r>
              <a:rPr b="1" lang="zh-TW"/>
              <a:t> </a:t>
            </a:r>
            <a:r>
              <a:rPr lang="zh-TW"/>
              <a:t>‘ </a:t>
            </a:r>
            <a:r>
              <a:rPr b="1" lang="zh-TW"/>
              <a:t>output.json </a:t>
            </a:r>
            <a:r>
              <a:rPr lang="zh-TW"/>
              <a:t>’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Format of </a:t>
            </a:r>
            <a:r>
              <a:rPr i="1" lang="zh-TW"/>
              <a:t>output.json</a:t>
            </a:r>
            <a:r>
              <a:rPr lang="zh-TW"/>
              <a:t> :  list of dictionary with two keys  ‘caption’ and  ‘id’ </a:t>
            </a:r>
            <a:endParaRPr i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Your caption should be separated by the space among words and no need to output ‘&lt;EOS&gt;’ or ‘ . ‘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zh-TW"/>
              <a:t>output.json</a:t>
            </a:r>
            <a:r>
              <a:rPr lang="zh-TW"/>
              <a:t> should be placed at the </a:t>
            </a:r>
            <a:r>
              <a:rPr b="1" lang="zh-TW"/>
              <a:t>same path</a:t>
            </a:r>
            <a:r>
              <a:rPr lang="zh-TW"/>
              <a:t> as </a:t>
            </a:r>
            <a:r>
              <a:rPr i="1" lang="zh-TW"/>
              <a:t>run.sh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Every steps including downloading your model and testing process should be written in </a:t>
            </a:r>
            <a:r>
              <a:rPr i="1" lang="zh-TW"/>
              <a:t>run.sh 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175" y="3812163"/>
            <a:ext cx="558165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5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 on Github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5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You must create two branches </a:t>
            </a:r>
            <a:r>
              <a:rPr b="1" lang="zh-TW" sz="2400">
                <a:solidFill>
                  <a:srgbClr val="FF0000"/>
                </a:solidFill>
              </a:rPr>
              <a:t>master </a:t>
            </a:r>
            <a:r>
              <a:rPr lang="zh-TW" sz="2400"/>
              <a:t>and </a:t>
            </a:r>
            <a:r>
              <a:rPr b="1" lang="zh-TW" sz="2400">
                <a:solidFill>
                  <a:srgbClr val="FF0000"/>
                </a:solidFill>
              </a:rPr>
              <a:t>best</a:t>
            </a:r>
            <a:r>
              <a:rPr lang="zh-TW" sz="2400"/>
              <a:t>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zh-TW" sz="2400"/>
              <a:t>master</a:t>
            </a:r>
            <a:r>
              <a:rPr lang="zh-TW" sz="2400"/>
              <a:t> stores the model by </a:t>
            </a:r>
            <a:r>
              <a:rPr b="1" lang="zh-TW" sz="2400">
                <a:solidFill>
                  <a:srgbClr val="FF0000"/>
                </a:solidFill>
              </a:rPr>
              <a:t>using only S2S with attention </a:t>
            </a:r>
            <a:r>
              <a:rPr lang="zh-TW" sz="2400"/>
              <a:t>(external data is not allowed)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zh-TW" sz="2400"/>
              <a:t>best</a:t>
            </a:r>
            <a:r>
              <a:rPr lang="zh-TW" sz="2400"/>
              <a:t> stores your best model. If your best model is the same as your baseline model, just copy all files in master to this branch.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The format is mentioned in the previous slide.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You have to specify the best performance you achieved by using only S2S with attention in the experiment part of your report.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Grading Policy (30%)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6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Format 2%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Code 4% (S2S 2% + attention 2%)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Baseline 4% (public 2% + private 2%)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Report 15%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各組互評 5%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Bonus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互評前三名 (5%  3%  1%)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zh-TW" sz="2400"/>
              <a:t>You have to present how you beat other teams to get bonus.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限時任務  1%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7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report should cover?</a:t>
            </a:r>
            <a:endParaRPr/>
          </a:p>
        </p:txBody>
      </p:sp>
      <p:sp>
        <p:nvSpPr>
          <p:cNvPr id="267" name="Google Shape;267;p4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Environment (1%)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Ex. OS, CPU, GPU, Memory, libraries you used and version, etc.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Model description (3%)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How do you improve your performance (5%)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Experiment settings and observation (5%)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Team division (1%)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No more than </a:t>
            </a:r>
            <a:r>
              <a:rPr lang="zh-TW" sz="2400">
                <a:solidFill>
                  <a:srgbClr val="FF0000"/>
                </a:solidFill>
              </a:rPr>
              <a:t>4 pages</a:t>
            </a:r>
            <a:endParaRPr sz="2400">
              <a:solidFill>
                <a:srgbClr val="FF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Please written in Chinese (unless you don’t know how to type Chinese)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8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Other Policy</a:t>
            </a:r>
            <a:endParaRPr/>
          </a:p>
        </p:txBody>
      </p:sp>
      <p:sp>
        <p:nvSpPr>
          <p:cNvPr id="273" name="Google Shape;273;p4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Late policy: 30% off per day late afterwards.</a:t>
            </a:r>
            <a:br>
              <a:rPr lang="zh-TW" sz="2400"/>
            </a:br>
            <a:r>
              <a:rPr lang="zh-TW" sz="2400"/>
              <a:t>[Delay form will be announced afterwards]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No plagiarism is allowed.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Use the given data only, except for pre-trained word embedding (you should specify the source in your report).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Video Caption Generation</a:t>
            </a:r>
            <a:endParaRPr/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Input: A short video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Output: The corresponding caption that depicts the video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     </a:t>
            </a:r>
            <a:r>
              <a:rPr lang="zh-TW" sz="2400">
                <a:solidFill>
                  <a:srgbClr val="E06666"/>
                </a:solidFill>
              </a:rPr>
              <a:t>(There are some demos later!!)</a:t>
            </a:r>
            <a:endParaRPr sz="2400">
              <a:solidFill>
                <a:srgbClr val="E06666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There are several difficulties including: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      (1) Variable length of I/O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      (2) Distinct attributes of videos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/>
              <a:t>      </a:t>
            </a:r>
            <a:r>
              <a:rPr lang="zh-TW" sz="2400">
                <a:solidFill>
                  <a:srgbClr val="E06666"/>
                </a:solidFill>
              </a:rPr>
              <a:t>(In this task, CNN features will be provided!)</a:t>
            </a:r>
            <a:endParaRPr sz="2400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Video Caption Generation - Example</a:t>
            </a:r>
            <a:endParaRPr/>
          </a:p>
        </p:txBody>
      </p:sp>
      <p:sp>
        <p:nvSpPr>
          <p:cNvPr id="130" name="Google Shape;130;p2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                                                                  </a:t>
            </a:r>
            <a:r>
              <a:rPr lang="zh-TW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                                                                             </a:t>
            </a:r>
            <a:endParaRPr/>
          </a:p>
        </p:txBody>
      </p:sp>
      <p:pic>
        <p:nvPicPr>
          <p:cNvPr id="131" name="Google Shape;1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38" y="2271725"/>
            <a:ext cx="4048125" cy="36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8"/>
          <p:cNvSpPr txBox="1"/>
          <p:nvPr/>
        </p:nvSpPr>
        <p:spPr>
          <a:xfrm>
            <a:off x="5084950" y="1688425"/>
            <a:ext cx="3144600" cy="3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man is playing a song on the piano .</a:t>
            </a:r>
            <a:endParaRPr/>
          </a:p>
        </p:txBody>
      </p:sp>
      <p:sp>
        <p:nvSpPr>
          <p:cNvPr id="133" name="Google Shape;133;p28"/>
          <p:cNvSpPr txBox="1"/>
          <p:nvPr/>
        </p:nvSpPr>
        <p:spPr>
          <a:xfrm>
            <a:off x="518525" y="1605775"/>
            <a:ext cx="28269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Input:</a:t>
            </a: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Sequence-to-Sequence Based Model: S2VT</a:t>
            </a:r>
            <a:endParaRPr/>
          </a:p>
        </p:txBody>
      </p:sp>
      <p:sp>
        <p:nvSpPr>
          <p:cNvPr id="139" name="Google Shape;139;p29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You can refer to the following paper for detailed info: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 u="sng">
                <a:solidFill>
                  <a:schemeClr val="hlink"/>
                </a:solidFill>
                <a:hlinkClick r:id="rId3"/>
              </a:rPr>
              <a:t>http://www.cs.utexas.edu/users/ml/papers/venugopalan.iccv15.pdf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The original task includes CNN and LSTM, but you can only focus on the structure of LSTM, since the CNN features will be provided. 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Sequence-to-Sequence Based Model: S2VT</a:t>
            </a:r>
            <a:endParaRPr/>
          </a:p>
        </p:txBody>
      </p:sp>
      <p:sp>
        <p:nvSpPr>
          <p:cNvPr id="145" name="Google Shape;145;p30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The LSTM structure</a:t>
            </a:r>
            <a:endParaRPr sz="2400"/>
          </a:p>
        </p:txBody>
      </p:sp>
      <p:pic>
        <p:nvPicPr>
          <p:cNvPr id="146" name="Google Shape;1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69063"/>
            <a:ext cx="914400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Sequence-to-Sequence Based Model: S2VT</a:t>
            </a:r>
            <a:endParaRPr/>
          </a:p>
        </p:txBody>
      </p:sp>
      <p:sp>
        <p:nvSpPr>
          <p:cNvPr id="152" name="Google Shape;152;p31"/>
          <p:cNvSpPr txBox="1"/>
          <p:nvPr>
            <p:ph idx="1" type="body"/>
          </p:nvPr>
        </p:nvSpPr>
        <p:spPr>
          <a:xfrm>
            <a:off x="311700" y="1688424"/>
            <a:ext cx="8520600" cy="49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There are 2 LSTM stacks, the upper one is for encoding, and the bottom one is for decoding.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Encoding stage: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      features→</a:t>
            </a:r>
            <a:r>
              <a:rPr lang="zh-TW" sz="2400">
                <a:solidFill>
                  <a:srgbClr val="0000FF"/>
                </a:solidFill>
              </a:rPr>
              <a:t>LSTM1</a:t>
            </a:r>
            <a:r>
              <a:rPr lang="zh-TW" sz="2400"/>
              <a:t>→state h</a:t>
            </a:r>
            <a:r>
              <a:rPr baseline="-25000" lang="zh-TW" sz="2400"/>
              <a:t>t</a:t>
            </a:r>
            <a:r>
              <a:rPr lang="zh-TW" sz="2400"/>
              <a:t> 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Decoding stage: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      state h</a:t>
            </a:r>
            <a:r>
              <a:rPr baseline="-25000" lang="zh-TW" sz="2400"/>
              <a:t>t</a:t>
            </a:r>
            <a:r>
              <a:rPr lang="zh-TW" sz="2400"/>
              <a:t>→</a:t>
            </a:r>
            <a:r>
              <a:rPr lang="zh-TW" sz="2400">
                <a:solidFill>
                  <a:srgbClr val="0000FF"/>
                </a:solidFill>
              </a:rPr>
              <a:t>LSTM2</a:t>
            </a:r>
            <a:r>
              <a:rPr lang="zh-TW" sz="2400"/>
              <a:t>→word y</a:t>
            </a:r>
            <a:r>
              <a:rPr baseline="-25000" lang="zh-TW" sz="2400"/>
              <a:t>t</a:t>
            </a:r>
            <a:endParaRPr baseline="-25000"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zh-TW" sz="2400">
                <a:solidFill>
                  <a:srgbClr val="0000FF"/>
                </a:solidFill>
              </a:rPr>
              <a:t>Parameter sharing</a:t>
            </a:r>
            <a:r>
              <a:rPr lang="zh-TW" sz="2400"/>
              <a:t> between 2 LSTM stacks can help reduce the complexity.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/>
              <a:t>     </a:t>
            </a:r>
            <a:r>
              <a:rPr lang="zh-TW" sz="2400">
                <a:solidFill>
                  <a:srgbClr val="E06666"/>
                </a:solidFill>
              </a:rPr>
              <a:t>(Remember to use variable scope in Tensorflow!)</a:t>
            </a:r>
            <a:endParaRPr sz="2400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Sequence-to-Sequence Based Model: S2VT</a:t>
            </a:r>
            <a:endParaRPr/>
          </a:p>
        </p:txBody>
      </p:sp>
      <p:sp>
        <p:nvSpPr>
          <p:cNvPr id="158" name="Google Shape;158;p32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Text Input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FF"/>
              </a:buClr>
              <a:buSzPts val="2400"/>
              <a:buChar char="-"/>
            </a:pPr>
            <a:r>
              <a:rPr lang="zh-TW" sz="2400">
                <a:solidFill>
                  <a:srgbClr val="0000FF"/>
                </a:solidFill>
              </a:rPr>
              <a:t>One-hot Vector encoding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(a.k.a. 1-to-N coding, where N is the size of the vocabulary)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e.g.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     neural = [0, 0, 0, …, 1, 0, 0, …, 0, 0, 0]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     network = [0, 0, 0, …, 0, 0, 1, …, 0, 0, 0]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Sequence-to-Sequence Based Model: S2VT</a:t>
            </a:r>
            <a:endParaRPr/>
          </a:p>
        </p:txBody>
      </p:sp>
      <p:sp>
        <p:nvSpPr>
          <p:cNvPr id="164" name="Google Shape;164;p33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LSTM unit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65" name="Google Shape;1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79" y="2375800"/>
            <a:ext cx="3338750" cy="39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6663" y="2375800"/>
            <a:ext cx="395287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