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402" r:id="rId3"/>
    <p:sldId id="339" r:id="rId4"/>
    <p:sldId id="340" r:id="rId5"/>
    <p:sldId id="341" r:id="rId6"/>
    <p:sldId id="343" r:id="rId7"/>
    <p:sldId id="376" r:id="rId8"/>
    <p:sldId id="326" r:id="rId9"/>
    <p:sldId id="327" r:id="rId10"/>
    <p:sldId id="378" r:id="rId11"/>
    <p:sldId id="379" r:id="rId12"/>
    <p:sldId id="372" r:id="rId13"/>
    <p:sldId id="375" r:id="rId14"/>
    <p:sldId id="377" r:id="rId15"/>
    <p:sldId id="398" r:id="rId16"/>
    <p:sldId id="399" r:id="rId17"/>
    <p:sldId id="400" r:id="rId18"/>
    <p:sldId id="321" r:id="rId19"/>
    <p:sldId id="269" r:id="rId20"/>
    <p:sldId id="280" r:id="rId21"/>
    <p:sldId id="393" r:id="rId22"/>
    <p:sldId id="394" r:id="rId23"/>
    <p:sldId id="401" r:id="rId24"/>
    <p:sldId id="383" r:id="rId25"/>
    <p:sldId id="346" r:id="rId26"/>
    <p:sldId id="313" r:id="rId27"/>
    <p:sldId id="357" r:id="rId28"/>
    <p:sldId id="363" r:id="rId29"/>
    <p:sldId id="347" r:id="rId30"/>
    <p:sldId id="356" r:id="rId31"/>
    <p:sldId id="403" r:id="rId32"/>
    <p:sldId id="387" r:id="rId33"/>
    <p:sldId id="388" r:id="rId34"/>
    <p:sldId id="385" r:id="rId35"/>
    <p:sldId id="389" r:id="rId36"/>
    <p:sldId id="391" r:id="rId37"/>
    <p:sldId id="348" r:id="rId38"/>
    <p:sldId id="349" r:id="rId39"/>
    <p:sldId id="350" r:id="rId40"/>
    <p:sldId id="351" r:id="rId41"/>
    <p:sldId id="390" r:id="rId42"/>
    <p:sldId id="344" r:id="rId43"/>
    <p:sldId id="397" r:id="rId44"/>
    <p:sldId id="353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85" autoAdjust="0"/>
    <p:restoredTop sz="94270" autoAdjust="0"/>
  </p:normalViewPr>
  <p:slideViewPr>
    <p:cSldViewPr snapToGrid="0">
      <p:cViewPr varScale="1">
        <p:scale>
          <a:sx n="68" d="100"/>
          <a:sy n="68" d="100"/>
        </p:scale>
        <p:origin x="3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AE10E-2FC1-4217-B283-9A8DAC172CA6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98C9902-DBF9-450C-86C4-51E2C191CB3F}">
      <dgm:prSet phldrT="[文字]" custT="1"/>
      <dgm:spPr/>
      <dgm:t>
        <a:bodyPr/>
        <a:lstStyle/>
        <a:p>
          <a:r>
            <a:rPr lang="en-US" altLang="zh-TW" sz="2800" dirty="0"/>
            <a:t>RF for chat-bot</a:t>
          </a:r>
          <a:endParaRPr lang="zh-TW" altLang="en-US" sz="2800" dirty="0"/>
        </a:p>
      </dgm:t>
    </dgm:pt>
    <dgm:pt modelId="{21120D53-D4F7-4A0A-849D-8AD199ED4C98}" type="parTrans" cxnId="{64C0B829-DB85-4DD0-A664-C904A59E0E5A}">
      <dgm:prSet/>
      <dgm:spPr/>
      <dgm:t>
        <a:bodyPr/>
        <a:lstStyle/>
        <a:p>
          <a:endParaRPr lang="zh-TW" altLang="en-US"/>
        </a:p>
      </dgm:t>
    </dgm:pt>
    <dgm:pt modelId="{B68A2FAA-474A-4648-9CA2-EE26FA563FF2}" type="sibTrans" cxnId="{64C0B829-DB85-4DD0-A664-C904A59E0E5A}">
      <dgm:prSet/>
      <dgm:spPr/>
      <dgm:t>
        <a:bodyPr/>
        <a:lstStyle/>
        <a:p>
          <a:endParaRPr lang="zh-TW" altLang="en-US"/>
        </a:p>
      </dgm:t>
    </dgm:pt>
    <dgm:pt modelId="{BC38580B-91C9-45B0-B628-D8F31C6C8ECB}">
      <dgm:prSet phldrT="[文字]" custT="1"/>
      <dgm:spPr/>
      <dgm:t>
        <a:bodyPr/>
        <a:lstStyle/>
        <a:p>
          <a:r>
            <a:rPr lang="en-US" altLang="zh-TW" sz="2800" dirty="0"/>
            <a:t>Human provides feedback</a:t>
          </a:r>
          <a:endParaRPr lang="zh-TW" altLang="en-US" sz="2800" dirty="0"/>
        </a:p>
      </dgm:t>
    </dgm:pt>
    <dgm:pt modelId="{48F7F7EA-A827-4F0F-895D-8507A6BF0C50}" type="parTrans" cxnId="{78B16E7F-C1C8-4BC4-A539-CCB46232E743}">
      <dgm:prSet/>
      <dgm:spPr/>
      <dgm:t>
        <a:bodyPr/>
        <a:lstStyle/>
        <a:p>
          <a:endParaRPr lang="zh-TW" altLang="en-US"/>
        </a:p>
      </dgm:t>
    </dgm:pt>
    <dgm:pt modelId="{231F7478-2233-4881-AE41-4A8FBC35903D}" type="sibTrans" cxnId="{78B16E7F-C1C8-4BC4-A539-CCB46232E743}">
      <dgm:prSet/>
      <dgm:spPr/>
      <dgm:t>
        <a:bodyPr/>
        <a:lstStyle/>
        <a:p>
          <a:endParaRPr lang="zh-TW" altLang="en-US"/>
        </a:p>
      </dgm:t>
    </dgm:pt>
    <dgm:pt modelId="{E2CAEF5B-B486-4C8C-A46D-0AACB98B7F1E}">
      <dgm:prSet phldrT="[文字]" custT="1"/>
      <dgm:spPr/>
      <dgm:t>
        <a:bodyPr/>
        <a:lstStyle/>
        <a:p>
          <a:r>
            <a:rPr lang="en-US" altLang="zh-TW" sz="2800" dirty="0"/>
            <a:t>GAN for chat-bot</a:t>
          </a:r>
          <a:endParaRPr lang="zh-TW" altLang="en-US" sz="2800" dirty="0"/>
        </a:p>
      </dgm:t>
    </dgm:pt>
    <dgm:pt modelId="{4118F3A9-6515-498F-95DE-7F9B91219C20}" type="parTrans" cxnId="{EFB9A79C-80BF-459E-973D-82E4E115EA6E}">
      <dgm:prSet/>
      <dgm:spPr/>
      <dgm:t>
        <a:bodyPr/>
        <a:lstStyle/>
        <a:p>
          <a:endParaRPr lang="zh-TW" altLang="en-US"/>
        </a:p>
      </dgm:t>
    </dgm:pt>
    <dgm:pt modelId="{45EDD19F-5057-4CC3-8D88-8A9C5E5F7A4E}" type="sibTrans" cxnId="{EFB9A79C-80BF-459E-973D-82E4E115EA6E}">
      <dgm:prSet/>
      <dgm:spPr/>
      <dgm:t>
        <a:bodyPr/>
        <a:lstStyle/>
        <a:p>
          <a:endParaRPr lang="zh-TW" altLang="en-US"/>
        </a:p>
      </dgm:t>
    </dgm:pt>
    <dgm:pt modelId="{157A9512-76C6-4B1A-BCDA-13F375FBFC1C}">
      <dgm:prSet phldrT="[文字]" custT="1"/>
      <dgm:spPr/>
      <dgm:t>
        <a:bodyPr/>
        <a:lstStyle/>
        <a:p>
          <a:r>
            <a:rPr lang="en-US" altLang="zh-TW" sz="2800" dirty="0"/>
            <a:t>Machine (discriminator) provides feedback</a:t>
          </a:r>
          <a:endParaRPr lang="zh-TW" altLang="en-US" sz="2800" dirty="0"/>
        </a:p>
      </dgm:t>
    </dgm:pt>
    <dgm:pt modelId="{F2B00C0B-A62B-4705-BFEA-60B7EC16143E}" type="parTrans" cxnId="{5930047E-7581-4D17-A585-64BFC1E55655}">
      <dgm:prSet/>
      <dgm:spPr/>
      <dgm:t>
        <a:bodyPr/>
        <a:lstStyle/>
        <a:p>
          <a:endParaRPr lang="zh-TW" altLang="en-US"/>
        </a:p>
      </dgm:t>
    </dgm:pt>
    <dgm:pt modelId="{B68052C9-B331-45AB-88F7-3A73D880EDF7}" type="sibTrans" cxnId="{5930047E-7581-4D17-A585-64BFC1E55655}">
      <dgm:prSet/>
      <dgm:spPr/>
      <dgm:t>
        <a:bodyPr/>
        <a:lstStyle/>
        <a:p>
          <a:endParaRPr lang="zh-TW" altLang="en-US"/>
        </a:p>
      </dgm:t>
    </dgm:pt>
    <dgm:pt modelId="{26B831D3-AE16-4103-8BAA-8533312C3B11}">
      <dgm:prSet phldrT="[文字]" custT="1"/>
      <dgm:spPr/>
      <dgm:t>
        <a:bodyPr/>
        <a:lstStyle/>
        <a:p>
          <a:r>
            <a:rPr lang="en-US" altLang="zh-TW" sz="2800" dirty="0"/>
            <a:t>Rewarding for Every Generation Step </a:t>
          </a:r>
          <a:endParaRPr lang="zh-TW" altLang="en-US" sz="2800" dirty="0"/>
        </a:p>
      </dgm:t>
    </dgm:pt>
    <dgm:pt modelId="{C30E6E99-5848-448B-9704-64A206386D60}" type="parTrans" cxnId="{1961A30B-DC34-4B2B-A3C9-6AC89A946912}">
      <dgm:prSet/>
      <dgm:spPr/>
      <dgm:t>
        <a:bodyPr/>
        <a:lstStyle/>
        <a:p>
          <a:endParaRPr lang="zh-TW" altLang="en-US"/>
        </a:p>
      </dgm:t>
    </dgm:pt>
    <dgm:pt modelId="{2EEFB94A-72C2-4B54-8764-7745FD3E7916}" type="sibTrans" cxnId="{1961A30B-DC34-4B2B-A3C9-6AC89A946912}">
      <dgm:prSet/>
      <dgm:spPr/>
      <dgm:t>
        <a:bodyPr/>
        <a:lstStyle/>
        <a:p>
          <a:endParaRPr lang="zh-TW" altLang="en-US"/>
        </a:p>
      </dgm:t>
    </dgm:pt>
    <dgm:pt modelId="{C3476EEE-A1D2-479A-8086-6287261A6EF3}">
      <dgm:prSet phldrT="[文字]" custT="1"/>
      <dgm:spPr/>
      <dgm:t>
        <a:bodyPr/>
        <a:lstStyle/>
        <a:p>
          <a:r>
            <a:rPr lang="en-US" altLang="zh-TW" sz="2800" dirty="0"/>
            <a:t>MCMC</a:t>
          </a:r>
          <a:endParaRPr lang="zh-TW" altLang="en-US" sz="2800" dirty="0"/>
        </a:p>
      </dgm:t>
    </dgm:pt>
    <dgm:pt modelId="{FCA5180A-14E0-4EBB-84E2-FF7743FCC1F5}" type="parTrans" cxnId="{8C414324-B85F-41B0-B0D6-5E690FA9541E}">
      <dgm:prSet/>
      <dgm:spPr/>
      <dgm:t>
        <a:bodyPr/>
        <a:lstStyle/>
        <a:p>
          <a:endParaRPr lang="zh-TW" altLang="en-US"/>
        </a:p>
      </dgm:t>
    </dgm:pt>
    <dgm:pt modelId="{7819DF58-BB76-42D1-B63C-869BCE02F5BE}" type="sibTrans" cxnId="{8C414324-B85F-41B0-B0D6-5E690FA9541E}">
      <dgm:prSet/>
      <dgm:spPr/>
      <dgm:t>
        <a:bodyPr/>
        <a:lstStyle/>
        <a:p>
          <a:endParaRPr lang="zh-TW" altLang="en-US"/>
        </a:p>
      </dgm:t>
    </dgm:pt>
    <dgm:pt modelId="{7BB1C921-75FD-4F31-8144-04B94FD5A240}">
      <dgm:prSet phldrT="[文字]" custT="1"/>
      <dgm:spPr/>
      <dgm:t>
        <a:bodyPr/>
        <a:lstStyle/>
        <a:p>
          <a:r>
            <a:rPr lang="en-US" altLang="zh-TW" sz="2800" dirty="0"/>
            <a:t>Rewarding Partial Decoded Sequence</a:t>
          </a:r>
          <a:endParaRPr lang="zh-TW" altLang="en-US" sz="2800" dirty="0"/>
        </a:p>
      </dgm:t>
    </dgm:pt>
    <dgm:pt modelId="{DA1091CD-7168-46F6-A41E-267401C90279}" type="parTrans" cxnId="{1E6049FD-126A-4DF9-97CD-E94BE3F0052A}">
      <dgm:prSet/>
      <dgm:spPr/>
      <dgm:t>
        <a:bodyPr/>
        <a:lstStyle/>
        <a:p>
          <a:endParaRPr lang="zh-TW" altLang="en-US"/>
        </a:p>
      </dgm:t>
    </dgm:pt>
    <dgm:pt modelId="{551FFBDD-B5D6-4C39-B4DB-A172B1395422}" type="sibTrans" cxnId="{1E6049FD-126A-4DF9-97CD-E94BE3F0052A}">
      <dgm:prSet/>
      <dgm:spPr/>
      <dgm:t>
        <a:bodyPr/>
        <a:lstStyle/>
        <a:p>
          <a:endParaRPr lang="zh-TW" altLang="en-US"/>
        </a:p>
      </dgm:t>
    </dgm:pt>
    <dgm:pt modelId="{92C14E10-930A-4454-827E-9E941CA366A1}" type="pres">
      <dgm:prSet presAssocID="{C42AE10E-2FC1-4217-B283-9A8DAC172CA6}" presName="linear" presStyleCnt="0">
        <dgm:presLayoutVars>
          <dgm:animLvl val="lvl"/>
          <dgm:resizeHandles val="exact"/>
        </dgm:presLayoutVars>
      </dgm:prSet>
      <dgm:spPr/>
    </dgm:pt>
    <dgm:pt modelId="{9FBA1960-2D08-45DF-8032-CB4888BFECAB}" type="pres">
      <dgm:prSet presAssocID="{898C9902-DBF9-450C-86C4-51E2C191CB3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708CFD9-A96F-4DE7-8E01-F2835461154C}" type="pres">
      <dgm:prSet presAssocID="{898C9902-DBF9-450C-86C4-51E2C191CB3F}" presName="childText" presStyleLbl="revTx" presStyleIdx="0" presStyleCnt="2">
        <dgm:presLayoutVars>
          <dgm:bulletEnabled val="1"/>
        </dgm:presLayoutVars>
      </dgm:prSet>
      <dgm:spPr/>
    </dgm:pt>
    <dgm:pt modelId="{B283B44F-351D-400A-BD35-C007AB632EA5}" type="pres">
      <dgm:prSet presAssocID="{E2CAEF5B-B486-4C8C-A46D-0AACB98B7F1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78435C3-5730-420A-B4D3-55B2C85DB916}" type="pres">
      <dgm:prSet presAssocID="{E2CAEF5B-B486-4C8C-A46D-0AACB98B7F1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961A30B-DC34-4B2B-A3C9-6AC89A946912}" srcId="{E2CAEF5B-B486-4C8C-A46D-0AACB98B7F1E}" destId="{26B831D3-AE16-4103-8BAA-8533312C3B11}" srcOrd="1" destOrd="0" parTransId="{C30E6E99-5848-448B-9704-64A206386D60}" sibTransId="{2EEFB94A-72C2-4B54-8764-7745FD3E7916}"/>
    <dgm:cxn modelId="{B3C6E710-DE57-422E-BFEC-BB92A6885A1C}" type="presOf" srcId="{26B831D3-AE16-4103-8BAA-8533312C3B11}" destId="{578435C3-5730-420A-B4D3-55B2C85DB916}" srcOrd="0" destOrd="1" presId="urn:microsoft.com/office/officeart/2005/8/layout/vList2"/>
    <dgm:cxn modelId="{585C0D12-595C-43D1-9F35-7DDB709BDD8D}" type="presOf" srcId="{C3476EEE-A1D2-479A-8086-6287261A6EF3}" destId="{578435C3-5730-420A-B4D3-55B2C85DB916}" srcOrd="0" destOrd="2" presId="urn:microsoft.com/office/officeart/2005/8/layout/vList2"/>
    <dgm:cxn modelId="{8AB79C1A-CEBA-48C9-9C0C-95784A76792E}" type="presOf" srcId="{E2CAEF5B-B486-4C8C-A46D-0AACB98B7F1E}" destId="{B283B44F-351D-400A-BD35-C007AB632EA5}" srcOrd="0" destOrd="0" presId="urn:microsoft.com/office/officeart/2005/8/layout/vList2"/>
    <dgm:cxn modelId="{8C414324-B85F-41B0-B0D6-5E690FA9541E}" srcId="{26B831D3-AE16-4103-8BAA-8533312C3B11}" destId="{C3476EEE-A1D2-479A-8086-6287261A6EF3}" srcOrd="0" destOrd="0" parTransId="{FCA5180A-14E0-4EBB-84E2-FF7743FCC1F5}" sibTransId="{7819DF58-BB76-42D1-B63C-869BCE02F5BE}"/>
    <dgm:cxn modelId="{1CE4EB27-225E-4FE4-BDE2-784D878956AE}" type="presOf" srcId="{BC38580B-91C9-45B0-B628-D8F31C6C8ECB}" destId="{B708CFD9-A96F-4DE7-8E01-F2835461154C}" srcOrd="0" destOrd="0" presId="urn:microsoft.com/office/officeart/2005/8/layout/vList2"/>
    <dgm:cxn modelId="{64C0B829-DB85-4DD0-A664-C904A59E0E5A}" srcId="{C42AE10E-2FC1-4217-B283-9A8DAC172CA6}" destId="{898C9902-DBF9-450C-86C4-51E2C191CB3F}" srcOrd="0" destOrd="0" parTransId="{21120D53-D4F7-4A0A-849D-8AD199ED4C98}" sibTransId="{B68A2FAA-474A-4648-9CA2-EE26FA563FF2}"/>
    <dgm:cxn modelId="{5930047E-7581-4D17-A585-64BFC1E55655}" srcId="{E2CAEF5B-B486-4C8C-A46D-0AACB98B7F1E}" destId="{157A9512-76C6-4B1A-BCDA-13F375FBFC1C}" srcOrd="0" destOrd="0" parTransId="{F2B00C0B-A62B-4705-BFEA-60B7EC16143E}" sibTransId="{B68052C9-B331-45AB-88F7-3A73D880EDF7}"/>
    <dgm:cxn modelId="{78B16E7F-C1C8-4BC4-A539-CCB46232E743}" srcId="{898C9902-DBF9-450C-86C4-51E2C191CB3F}" destId="{BC38580B-91C9-45B0-B628-D8F31C6C8ECB}" srcOrd="0" destOrd="0" parTransId="{48F7F7EA-A827-4F0F-895D-8507A6BF0C50}" sibTransId="{231F7478-2233-4881-AE41-4A8FBC35903D}"/>
    <dgm:cxn modelId="{B1763289-A19C-4FAE-8F3F-21E146854E69}" type="presOf" srcId="{898C9902-DBF9-450C-86C4-51E2C191CB3F}" destId="{9FBA1960-2D08-45DF-8032-CB4888BFECAB}" srcOrd="0" destOrd="0" presId="urn:microsoft.com/office/officeart/2005/8/layout/vList2"/>
    <dgm:cxn modelId="{8EEE8A96-611C-4B38-B045-6A11D242BFB3}" type="presOf" srcId="{7BB1C921-75FD-4F31-8144-04B94FD5A240}" destId="{578435C3-5730-420A-B4D3-55B2C85DB916}" srcOrd="0" destOrd="3" presId="urn:microsoft.com/office/officeart/2005/8/layout/vList2"/>
    <dgm:cxn modelId="{EFB9A79C-80BF-459E-973D-82E4E115EA6E}" srcId="{C42AE10E-2FC1-4217-B283-9A8DAC172CA6}" destId="{E2CAEF5B-B486-4C8C-A46D-0AACB98B7F1E}" srcOrd="1" destOrd="0" parTransId="{4118F3A9-6515-498F-95DE-7F9B91219C20}" sibTransId="{45EDD19F-5057-4CC3-8D88-8A9C5E5F7A4E}"/>
    <dgm:cxn modelId="{C5D245A4-2220-4456-A836-ED49A718E227}" type="presOf" srcId="{157A9512-76C6-4B1A-BCDA-13F375FBFC1C}" destId="{578435C3-5730-420A-B4D3-55B2C85DB916}" srcOrd="0" destOrd="0" presId="urn:microsoft.com/office/officeart/2005/8/layout/vList2"/>
    <dgm:cxn modelId="{B39A27DC-B3EC-4736-B097-329B029C34F9}" type="presOf" srcId="{C42AE10E-2FC1-4217-B283-9A8DAC172CA6}" destId="{92C14E10-930A-4454-827E-9E941CA366A1}" srcOrd="0" destOrd="0" presId="urn:microsoft.com/office/officeart/2005/8/layout/vList2"/>
    <dgm:cxn modelId="{1E6049FD-126A-4DF9-97CD-E94BE3F0052A}" srcId="{26B831D3-AE16-4103-8BAA-8533312C3B11}" destId="{7BB1C921-75FD-4F31-8144-04B94FD5A240}" srcOrd="1" destOrd="0" parTransId="{DA1091CD-7168-46F6-A41E-267401C90279}" sibTransId="{551FFBDD-B5D6-4C39-B4DB-A172B1395422}"/>
    <dgm:cxn modelId="{C86D96A2-CAD6-4285-A685-1BB9EA75BDD6}" type="presParOf" srcId="{92C14E10-930A-4454-827E-9E941CA366A1}" destId="{9FBA1960-2D08-45DF-8032-CB4888BFECAB}" srcOrd="0" destOrd="0" presId="urn:microsoft.com/office/officeart/2005/8/layout/vList2"/>
    <dgm:cxn modelId="{D6D9525A-4B83-42BE-B088-0372EA25BF9E}" type="presParOf" srcId="{92C14E10-930A-4454-827E-9E941CA366A1}" destId="{B708CFD9-A96F-4DE7-8E01-F2835461154C}" srcOrd="1" destOrd="0" presId="urn:microsoft.com/office/officeart/2005/8/layout/vList2"/>
    <dgm:cxn modelId="{5173A8C4-46EE-42A2-B115-19ADF1F29D9E}" type="presParOf" srcId="{92C14E10-930A-4454-827E-9E941CA366A1}" destId="{B283B44F-351D-400A-BD35-C007AB632EA5}" srcOrd="2" destOrd="0" presId="urn:microsoft.com/office/officeart/2005/8/layout/vList2"/>
    <dgm:cxn modelId="{71DCBF43-B593-48A8-B0E2-66A970DFC37E}" type="presParOf" srcId="{92C14E10-930A-4454-827E-9E941CA366A1}" destId="{578435C3-5730-420A-B4D3-55B2C85DB91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A1960-2D08-45DF-8032-CB4888BFECAB}">
      <dsp:nvSpPr>
        <dsp:cNvPr id="0" name=""/>
        <dsp:cNvSpPr/>
      </dsp:nvSpPr>
      <dsp:spPr>
        <a:xfrm>
          <a:off x="0" y="5881"/>
          <a:ext cx="7886700" cy="842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RF for chat-bot</a:t>
          </a:r>
          <a:endParaRPr lang="zh-TW" altLang="en-US" sz="2800" kern="1200" dirty="0"/>
        </a:p>
      </dsp:txBody>
      <dsp:txXfrm>
        <a:off x="41123" y="47004"/>
        <a:ext cx="7804454" cy="760154"/>
      </dsp:txXfrm>
    </dsp:sp>
    <dsp:sp modelId="{B708CFD9-A96F-4DE7-8E01-F2835461154C}">
      <dsp:nvSpPr>
        <dsp:cNvPr id="0" name=""/>
        <dsp:cNvSpPr/>
      </dsp:nvSpPr>
      <dsp:spPr>
        <a:xfrm>
          <a:off x="0" y="848281"/>
          <a:ext cx="78867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Human provides feedback</a:t>
          </a:r>
          <a:endParaRPr lang="zh-TW" altLang="en-US" sz="2800" kern="1200" dirty="0"/>
        </a:p>
      </dsp:txBody>
      <dsp:txXfrm>
        <a:off x="0" y="848281"/>
        <a:ext cx="7886700" cy="745200"/>
      </dsp:txXfrm>
    </dsp:sp>
    <dsp:sp modelId="{B283B44F-351D-400A-BD35-C007AB632EA5}">
      <dsp:nvSpPr>
        <dsp:cNvPr id="0" name=""/>
        <dsp:cNvSpPr/>
      </dsp:nvSpPr>
      <dsp:spPr>
        <a:xfrm>
          <a:off x="0" y="1593481"/>
          <a:ext cx="7886700" cy="84240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GAN for chat-bot</a:t>
          </a:r>
          <a:endParaRPr lang="zh-TW" altLang="en-US" sz="2800" kern="1200" dirty="0"/>
        </a:p>
      </dsp:txBody>
      <dsp:txXfrm>
        <a:off x="41123" y="1634604"/>
        <a:ext cx="7804454" cy="760154"/>
      </dsp:txXfrm>
    </dsp:sp>
    <dsp:sp modelId="{578435C3-5730-420A-B4D3-55B2C85DB916}">
      <dsp:nvSpPr>
        <dsp:cNvPr id="0" name=""/>
        <dsp:cNvSpPr/>
      </dsp:nvSpPr>
      <dsp:spPr>
        <a:xfrm>
          <a:off x="0" y="2435881"/>
          <a:ext cx="7886700" cy="1909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Machine (discriminator) provides feedback</a:t>
          </a:r>
          <a:endParaRPr lang="zh-TW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Rewarding for Every Generation Step </a:t>
          </a:r>
          <a:endParaRPr lang="zh-TW" alt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MCMC</a:t>
          </a:r>
          <a:endParaRPr lang="zh-TW" alt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Rewarding Partial Decoded Sequence</a:t>
          </a:r>
          <a:endParaRPr lang="zh-TW" altLang="en-US" sz="2800" kern="1200" dirty="0"/>
        </a:p>
      </dsp:txBody>
      <dsp:txXfrm>
        <a:off x="0" y="2435881"/>
        <a:ext cx="7886700" cy="1909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E9EE6-8075-450F-B8C8-77287EB6E442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3A59F-5AE1-44B8-B093-9D591AA51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17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Testing: Output of model is the input of the next step.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Training: the inputs are reference.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i="1" dirty="0"/>
              <a:t>Exposure Bias</a:t>
            </a:r>
            <a:endParaRPr lang="zh-TW" altLang="en-US" sz="1200" i="1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A59F-5AE1-44B8-B093-9D591AA514E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652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Gen is pre-trained by typical approach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FF0000"/>
                </a:solidFill>
              </a:rPr>
              <a:t>Not gradient!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A59F-5AE1-44B8-B093-9D591AA514E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31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(it does not use RNN)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A59F-5AE1-44B8-B093-9D591AA514E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250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solidFill>
                  <a:srgbClr val="000000"/>
                </a:solidFill>
              </a:rPr>
              <a:t>The score of current utterances being human-generated ones assigned by the discriminator is used as a reward for generator, which is trained to maximize the expected reward of generated utterances using REINFORCE algorithm.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Actor critic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A59F-5AE1-44B8-B093-9D591AA514E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229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 lot of computing power is needed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A59F-5AE1-44B8-B093-9D591AA514E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729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Char char="●"/>
            </a:pPr>
            <a:r>
              <a:rPr lang="zh-TW" altLang="zh-TW" dirty="0">
                <a:solidFill>
                  <a:srgbClr val="000000"/>
                </a:solidFill>
              </a:rPr>
              <a:t>It did not show great performance on machine translation and abstractive sumarizaion task.</a:t>
            </a:r>
          </a:p>
          <a:p>
            <a:pPr marL="45720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Char char="●"/>
            </a:pPr>
            <a:r>
              <a:rPr lang="zh-TW" altLang="zh-TW" dirty="0">
                <a:solidFill>
                  <a:srgbClr val="000000"/>
                </a:solidFill>
              </a:rPr>
              <a:t>Maybe because adversarial training strategy is more beneficial to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34290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ct val="100000"/>
              <a:buChar char="○"/>
            </a:pPr>
            <a:r>
              <a:rPr lang="en-US" altLang="zh-TW" sz="1800" dirty="0">
                <a:solidFill>
                  <a:srgbClr val="000000"/>
                </a:solidFill>
              </a:rPr>
              <a:t>Tasks in which there is a big discrepancy between the distributions of the generated sequences and the reference target sequences</a:t>
            </a:r>
          </a:p>
          <a:p>
            <a:pPr marL="914400" lvl="1" indent="-34290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ct val="100000"/>
              <a:buChar char="○"/>
            </a:pPr>
            <a:r>
              <a:rPr lang="en-US" altLang="zh-TW" sz="1800" dirty="0">
                <a:solidFill>
                  <a:srgbClr val="000000"/>
                </a:solidFill>
              </a:rPr>
              <a:t>Tasks in which input sequences do not bear all the information needed to generate the target</a:t>
            </a:r>
          </a:p>
          <a:p>
            <a:pPr marL="914400" lvl="1" indent="-34290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ct val="100000"/>
              <a:buChar char="○"/>
            </a:pPr>
            <a:r>
              <a:rPr lang="en-US" altLang="zh-TW" sz="1800" dirty="0">
                <a:solidFill>
                  <a:srgbClr val="000000"/>
                </a:solidFill>
              </a:rPr>
              <a:t>in other words, there is no single correct target sequence in the semantic space.</a:t>
            </a:r>
          </a:p>
          <a:p>
            <a:pPr marL="45720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Char char="●"/>
            </a:pPr>
            <a:endParaRPr lang="zh-TW" altLang="zh-TW" dirty="0">
              <a:solidFill>
                <a:srgbClr val="00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A59F-5AE1-44B8-B093-9D591AA514E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204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Gen is pre-trained by typical approach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FF0000"/>
                </a:solidFill>
              </a:rPr>
              <a:t>Not gradient!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A59F-5AE1-44B8-B093-9D591AA514E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0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Deep Reinforcement Learning for Dialogue Generation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A59F-5AE1-44B8-B093-9D591AA514E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03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FF0000"/>
                </a:solidFill>
              </a:rPr>
              <a:t>Consider that you have a non-differentiable objective function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This is cost! </a:t>
            </a:r>
          </a:p>
          <a:p>
            <a:endParaRPr lang="en-US" altLang="zh-TW" dirty="0"/>
          </a:p>
          <a:p>
            <a:r>
              <a:rPr lang="en-US" altLang="zh-TW" dirty="0"/>
              <a:t>Ignore multiple turns here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A59F-5AE1-44B8-B093-9D591AA514E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47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/>
              <a:t>(sometimes generate good dialogue, sometimes bad)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Integrate the method of Reinforcement Learning</a:t>
            </a:r>
          </a:p>
          <a:p>
            <a:pPr lvl="1"/>
            <a:r>
              <a:rPr lang="en-US" altLang="zh-TW" sz="2400" dirty="0"/>
              <a:t>To model the future reward </a:t>
            </a:r>
          </a:p>
          <a:p>
            <a:pPr lvl="1"/>
            <a:r>
              <a:rPr lang="en-US" altLang="zh-TW" sz="2400" dirty="0"/>
              <a:t>Simulate dialogue between two virtual agent</a:t>
            </a:r>
          </a:p>
          <a:p>
            <a:pPr lvl="1"/>
            <a:r>
              <a:rPr lang="en-US" altLang="zh-TW" sz="2400" dirty="0"/>
              <a:t>Using policy-gradient method to reward sequence with  3 properties</a:t>
            </a:r>
          </a:p>
          <a:p>
            <a:pPr lvl="2"/>
            <a:r>
              <a:rPr lang="en-US" altLang="zh-TW" dirty="0"/>
              <a:t>Informativity</a:t>
            </a:r>
          </a:p>
          <a:p>
            <a:pPr lvl="2"/>
            <a:r>
              <a:rPr lang="en-US" altLang="zh-TW" dirty="0"/>
              <a:t>Coherence</a:t>
            </a:r>
          </a:p>
          <a:p>
            <a:pPr lvl="2"/>
            <a:r>
              <a:rPr lang="en-US" altLang="zh-TW" dirty="0"/>
              <a:t>Ease of answering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A59F-5AE1-44B8-B093-9D591AA514E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2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Mutual information?</a:t>
            </a:r>
          </a:p>
          <a:p>
            <a:endParaRPr lang="en-US" altLang="zh-TW" dirty="0"/>
          </a:p>
          <a:p>
            <a:r>
              <a:rPr lang="en-US" altLang="zh-TW" dirty="0"/>
              <a:t>Pre-train is needed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A59F-5AE1-44B8-B093-9D591AA514E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488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RL model end sentence with another question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A59F-5AE1-44B8-B093-9D591AA514E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498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LEVEL TRAINING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880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Deep Reinforcement Learning for Dialogue Generation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A59F-5AE1-44B8-B093-9D591AA514E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94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Different of two kinds of generator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A59F-5AE1-44B8-B093-9D591AA514E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8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10F-5537-49B8-A3E9-B335A197133F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5BAE-6B38-427C-A204-6A4A21189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0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10F-5537-49B8-A3E9-B335A197133F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5BAE-6B38-427C-A204-6A4A21189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09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10F-5537-49B8-A3E9-B335A197133F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5BAE-6B38-427C-A204-6A4A21189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00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10F-5537-49B8-A3E9-B335A197133F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5BAE-6B38-427C-A204-6A4A21189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2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10F-5537-49B8-A3E9-B335A197133F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5BAE-6B38-427C-A204-6A4A21189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90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10F-5537-49B8-A3E9-B335A197133F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5BAE-6B38-427C-A204-6A4A21189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04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10F-5537-49B8-A3E9-B335A197133F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5BAE-6B38-427C-A204-6A4A21189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4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10F-5537-49B8-A3E9-B335A197133F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5BAE-6B38-427C-A204-6A4A21189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34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10F-5537-49B8-A3E9-B335A197133F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5BAE-6B38-427C-A204-6A4A21189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66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10F-5537-49B8-A3E9-B335A197133F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5BAE-6B38-427C-A204-6A4A21189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14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10F-5537-49B8-A3E9-B335A197133F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5BAE-6B38-427C-A204-6A4A21189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7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B10F-5537-49B8-A3E9-B335A197133F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5BAE-6B38-427C-A204-6A4A21189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0.png"/><Relationship Id="rId12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8.png"/><Relationship Id="rId5" Type="http://schemas.openxmlformats.org/officeDocument/2006/relationships/image" Target="../media/image3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23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png"/><Relationship Id="rId13" Type="http://schemas.openxmlformats.org/officeDocument/2006/relationships/image" Target="../media/image521.png"/><Relationship Id="rId3" Type="http://schemas.openxmlformats.org/officeDocument/2006/relationships/image" Target="../media/image87.png"/><Relationship Id="rId7" Type="http://schemas.openxmlformats.org/officeDocument/2006/relationships/image" Target="../media/image461.png"/><Relationship Id="rId12" Type="http://schemas.openxmlformats.org/officeDocument/2006/relationships/image" Target="../media/image5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1.png"/><Relationship Id="rId11" Type="http://schemas.openxmlformats.org/officeDocument/2006/relationships/image" Target="../media/image501.png"/><Relationship Id="rId5" Type="http://schemas.openxmlformats.org/officeDocument/2006/relationships/image" Target="../media/image89.png"/><Relationship Id="rId10" Type="http://schemas.openxmlformats.org/officeDocument/2006/relationships/image" Target="../media/image481.png"/><Relationship Id="rId4" Type="http://schemas.openxmlformats.org/officeDocument/2006/relationships/image" Target="../media/image88.png"/><Relationship Id="rId9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0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85.png"/><Relationship Id="rId3" Type="http://schemas.openxmlformats.org/officeDocument/2006/relationships/image" Target="../media/image97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22.png"/><Relationship Id="rId16" Type="http://schemas.openxmlformats.org/officeDocument/2006/relationships/image" Target="../media/image9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1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13" Type="http://schemas.openxmlformats.org/officeDocument/2006/relationships/image" Target="../media/image1110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12" Type="http://schemas.openxmlformats.org/officeDocument/2006/relationships/image" Target="../media/image115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070.png"/><Relationship Id="rId5" Type="http://schemas.openxmlformats.org/officeDocument/2006/relationships/image" Target="../media/image1020.png"/><Relationship Id="rId15" Type="http://schemas.openxmlformats.org/officeDocument/2006/relationships/image" Target="../media/image1140.png"/><Relationship Id="rId10" Type="http://schemas.openxmlformats.org/officeDocument/2006/relationships/image" Target="../media/image1060.png"/><Relationship Id="rId4" Type="http://schemas.openxmlformats.org/officeDocument/2006/relationships/image" Target="../media/image1010.png"/><Relationship Id="rId9" Type="http://schemas.openxmlformats.org/officeDocument/2006/relationships/image" Target="../media/image93.png"/><Relationship Id="rId14" Type="http://schemas.openxmlformats.org/officeDocument/2006/relationships/image" Target="../media/image113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3" Type="http://schemas.openxmlformats.org/officeDocument/2006/relationships/image" Target="../media/image1220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0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4" Type="http://schemas.openxmlformats.org/officeDocument/2006/relationships/image" Target="../media/image124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RL and GAN for Sentence Generation and Chat-bot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Hung-yi Lee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3092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線單箭頭接點 46"/>
          <p:cNvCxnSpPr>
            <a:cxnSpLocks/>
          </p:cNvCxnSpPr>
          <p:nvPr/>
        </p:nvCxnSpPr>
        <p:spPr>
          <a:xfrm>
            <a:off x="7305977" y="2388210"/>
            <a:ext cx="5159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Maximizing Expected Reward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35259" y="3641525"/>
                <a:ext cx="2300438" cy="49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59" y="3641525"/>
                <a:ext cx="2300438" cy="490071"/>
              </a:xfrm>
              <a:prstGeom prst="rect">
                <a:avLst/>
              </a:prstGeom>
              <a:blipFill>
                <a:blip r:embed="rId2"/>
                <a:stretch>
                  <a:fillRect l="-2646" r="-10317" b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67650" y="4470896"/>
                <a:ext cx="936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50" y="4470896"/>
                <a:ext cx="936171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131233" y="1962938"/>
            <a:ext cx="1445690" cy="80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178678" y="1968576"/>
            <a:ext cx="1497496" cy="808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Generator</a:t>
            </a:r>
            <a:endParaRPr lang="zh-TW" altLang="en-US" sz="2400" dirty="0"/>
          </a:p>
        </p:txBody>
      </p:sp>
      <p:cxnSp>
        <p:nvCxnSpPr>
          <p:cNvPr id="18" name="直線單箭頭接點 17"/>
          <p:cNvCxnSpPr>
            <a:cxnSpLocks/>
          </p:cNvCxnSpPr>
          <p:nvPr/>
        </p:nvCxnSpPr>
        <p:spPr>
          <a:xfrm>
            <a:off x="2624673" y="2372767"/>
            <a:ext cx="5159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510065" y="3049290"/>
                <a:ext cx="7487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065" y="3049290"/>
                <a:ext cx="74874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3500" y="2151685"/>
                <a:ext cx="7487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" y="2151685"/>
                <a:ext cx="74874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951841" y="2110917"/>
                <a:ext cx="7487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841" y="2110917"/>
                <a:ext cx="74874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5948181" y="1984019"/>
            <a:ext cx="1497496" cy="808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Human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740856" y="4268649"/>
                <a:ext cx="4606178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6" y="4268649"/>
                <a:ext cx="4606178" cy="9885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單箭頭接點 43"/>
          <p:cNvCxnSpPr>
            <a:cxnSpLocks/>
          </p:cNvCxnSpPr>
          <p:nvPr/>
        </p:nvCxnSpPr>
        <p:spPr>
          <a:xfrm>
            <a:off x="612039" y="2367129"/>
            <a:ext cx="5159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cxnSpLocks/>
          </p:cNvCxnSpPr>
          <p:nvPr/>
        </p:nvCxnSpPr>
        <p:spPr>
          <a:xfrm>
            <a:off x="4676174" y="2367129"/>
            <a:ext cx="5159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cxnSpLocks/>
          </p:cNvCxnSpPr>
          <p:nvPr/>
        </p:nvCxnSpPr>
        <p:spPr>
          <a:xfrm>
            <a:off x="5442635" y="2367128"/>
            <a:ext cx="5159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7874265" y="2177195"/>
                <a:ext cx="102816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265" y="2177195"/>
                <a:ext cx="1028169" cy="430887"/>
              </a:xfrm>
              <a:prstGeom prst="rect">
                <a:avLst/>
              </a:prstGeom>
              <a:blipFill>
                <a:blip r:embed="rId8"/>
                <a:stretch>
                  <a:fillRect r="-1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右大括弧 48"/>
          <p:cNvSpPr/>
          <p:nvPr/>
        </p:nvSpPr>
        <p:spPr>
          <a:xfrm rot="5400000">
            <a:off x="2753283" y="980954"/>
            <a:ext cx="258684" cy="3728846"/>
          </a:xfrm>
          <a:prstGeom prst="rightBrace">
            <a:avLst>
              <a:gd name="adj1" fmla="val 12247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右 49"/>
          <p:cNvSpPr/>
          <p:nvPr/>
        </p:nvSpPr>
        <p:spPr>
          <a:xfrm rot="16200000">
            <a:off x="8259613" y="1732120"/>
            <a:ext cx="391885" cy="4041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單箭頭接點 52"/>
          <p:cNvCxnSpPr>
            <a:cxnSpLocks/>
          </p:cNvCxnSpPr>
          <p:nvPr/>
        </p:nvCxnSpPr>
        <p:spPr>
          <a:xfrm flipV="1">
            <a:off x="582321" y="1743908"/>
            <a:ext cx="435881" cy="4288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cxnSpLocks/>
          </p:cNvCxnSpPr>
          <p:nvPr/>
        </p:nvCxnSpPr>
        <p:spPr>
          <a:xfrm>
            <a:off x="5271011" y="1731492"/>
            <a:ext cx="694336" cy="656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cxnSpLocks/>
          </p:cNvCxnSpPr>
          <p:nvPr/>
        </p:nvCxnSpPr>
        <p:spPr>
          <a:xfrm>
            <a:off x="1018202" y="1731493"/>
            <a:ext cx="423564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685080" y="5206321"/>
            <a:ext cx="3904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Randomness in generator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778301" y="5872104"/>
            <a:ext cx="585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that the input/history is h</a:t>
            </a:r>
            <a:endParaRPr lang="zh-TW" altLang="en-US" sz="24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909479" y="4902113"/>
            <a:ext cx="49733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cxnSpLocks/>
          </p:cNvCxnSpPr>
          <p:nvPr/>
        </p:nvCxnSpPr>
        <p:spPr>
          <a:xfrm>
            <a:off x="3927426" y="4902113"/>
            <a:ext cx="102123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cxnSpLocks/>
          </p:cNvCxnSpPr>
          <p:nvPr/>
        </p:nvCxnSpPr>
        <p:spPr>
          <a:xfrm flipH="1" flipV="1">
            <a:off x="4455483" y="4927915"/>
            <a:ext cx="383217" cy="36787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cxnSpLocks/>
          </p:cNvCxnSpPr>
          <p:nvPr/>
        </p:nvCxnSpPr>
        <p:spPr>
          <a:xfrm flipH="1" flipV="1">
            <a:off x="2127722" y="4928377"/>
            <a:ext cx="828689" cy="99444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570190" y="3616071"/>
            <a:ext cx="3904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Maximizing expected reward </a:t>
            </a:r>
            <a:endParaRPr lang="zh-TW" altLang="en-US" sz="2400" dirty="0"/>
          </a:p>
        </p:txBody>
      </p:sp>
      <p:sp>
        <p:nvSpPr>
          <p:cNvPr id="40" name="箭號: 向右 39"/>
          <p:cNvSpPr/>
          <p:nvPr/>
        </p:nvSpPr>
        <p:spPr>
          <a:xfrm flipH="1">
            <a:off x="3073346" y="3656969"/>
            <a:ext cx="467972" cy="379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706829" y="3027366"/>
            <a:ext cx="160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update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3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5" grpId="0" animBg="1"/>
      <p:bldP spid="16" grpId="0" animBg="1"/>
      <p:bldP spid="20" grpId="0"/>
      <p:bldP spid="21" grpId="0"/>
      <p:bldP spid="22" grpId="0"/>
      <p:bldP spid="23" grpId="0" animBg="1"/>
      <p:bldP spid="24" grpId="0"/>
      <p:bldP spid="48" grpId="0"/>
      <p:bldP spid="49" grpId="0" animBg="1"/>
      <p:bldP spid="50" grpId="0" animBg="1"/>
      <p:bldP spid="28" grpId="0"/>
      <p:bldP spid="29" grpId="0"/>
      <p:bldP spid="39" grpId="0"/>
      <p:bldP spid="40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Maximizing Expected Reward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4728423" y="4379291"/>
                <a:ext cx="3943350" cy="642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423" y="4379291"/>
                <a:ext cx="3943350" cy="642355"/>
              </a:xfrm>
              <a:prstGeom prst="rect">
                <a:avLst/>
              </a:prstGeom>
              <a:blipFill>
                <a:blip r:embed="rId2"/>
                <a:stretch>
                  <a:fillRect r="-3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4240847" y="5056222"/>
                <a:ext cx="3137550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847" y="5056222"/>
                <a:ext cx="3137550" cy="1169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35"/>
          <p:cNvSpPr txBox="1"/>
          <p:nvPr/>
        </p:nvSpPr>
        <p:spPr>
          <a:xfrm>
            <a:off x="1843597" y="6169737"/>
            <a:ext cx="134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Sample: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635259" y="3641525"/>
                <a:ext cx="2300438" cy="49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59" y="3641525"/>
                <a:ext cx="2300438" cy="490071"/>
              </a:xfrm>
              <a:prstGeom prst="rect">
                <a:avLst/>
              </a:prstGeom>
              <a:blipFill>
                <a:blip r:embed="rId4"/>
                <a:stretch>
                  <a:fillRect l="-2646" r="-10317" b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509762" y="4280717"/>
                <a:ext cx="4606178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62" y="4280717"/>
                <a:ext cx="4606178" cy="98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/>
          <p:cNvSpPr txBox="1"/>
          <p:nvPr/>
        </p:nvSpPr>
        <p:spPr>
          <a:xfrm>
            <a:off x="3570190" y="3616071"/>
            <a:ext cx="3904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Maximizing expected reward </a:t>
            </a:r>
            <a:endParaRPr lang="zh-TW" altLang="en-US" sz="2400" dirty="0"/>
          </a:p>
        </p:txBody>
      </p:sp>
      <p:sp>
        <p:nvSpPr>
          <p:cNvPr id="43" name="箭號: 向右 42"/>
          <p:cNvSpPr/>
          <p:nvPr/>
        </p:nvSpPr>
        <p:spPr>
          <a:xfrm flipH="1">
            <a:off x="3073346" y="3656969"/>
            <a:ext cx="467972" cy="379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63500" y="1731492"/>
            <a:ext cx="8838934" cy="1757539"/>
            <a:chOff x="63500" y="1731492"/>
            <a:chExt cx="8838934" cy="1757539"/>
          </a:xfrm>
        </p:grpSpPr>
        <p:cxnSp>
          <p:nvCxnSpPr>
            <p:cNvPr id="51" name="直線單箭頭接點 50"/>
            <p:cNvCxnSpPr>
              <a:cxnSpLocks/>
            </p:cNvCxnSpPr>
            <p:nvPr/>
          </p:nvCxnSpPr>
          <p:spPr>
            <a:xfrm>
              <a:off x="7305977" y="2388210"/>
              <a:ext cx="515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131233" y="1962938"/>
              <a:ext cx="1445690" cy="808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Encoder</a:t>
              </a:r>
              <a:endParaRPr lang="zh-TW" altLang="en-US" sz="24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3178678" y="1968576"/>
              <a:ext cx="1497496" cy="8083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Generator</a:t>
              </a:r>
              <a:endParaRPr lang="zh-TW" altLang="en-US" sz="2400" dirty="0"/>
            </a:p>
          </p:txBody>
        </p:sp>
        <p:cxnSp>
          <p:nvCxnSpPr>
            <p:cNvPr id="57" name="直線單箭頭接點 56"/>
            <p:cNvCxnSpPr>
              <a:cxnSpLocks/>
            </p:cNvCxnSpPr>
            <p:nvPr/>
          </p:nvCxnSpPr>
          <p:spPr>
            <a:xfrm>
              <a:off x="2624673" y="2372767"/>
              <a:ext cx="515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2510065" y="3049290"/>
                  <a:ext cx="74874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065" y="3049290"/>
                  <a:ext cx="748747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63500" y="2151685"/>
                  <a:ext cx="74874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0" y="2151685"/>
                  <a:ext cx="748747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4951841" y="2110917"/>
                  <a:ext cx="74874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1841" y="2110917"/>
                  <a:ext cx="748747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矩形 61"/>
            <p:cNvSpPr/>
            <p:nvPr/>
          </p:nvSpPr>
          <p:spPr>
            <a:xfrm>
              <a:off x="5948181" y="1984019"/>
              <a:ext cx="1497496" cy="808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Human</a:t>
              </a:r>
              <a:endParaRPr lang="zh-TW" altLang="en-US" sz="2400" dirty="0"/>
            </a:p>
          </p:txBody>
        </p:sp>
        <p:cxnSp>
          <p:nvCxnSpPr>
            <p:cNvPr id="63" name="直線單箭頭接點 62"/>
            <p:cNvCxnSpPr>
              <a:cxnSpLocks/>
            </p:cNvCxnSpPr>
            <p:nvPr/>
          </p:nvCxnSpPr>
          <p:spPr>
            <a:xfrm>
              <a:off x="612039" y="2367129"/>
              <a:ext cx="515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cxnSpLocks/>
            </p:cNvCxnSpPr>
            <p:nvPr/>
          </p:nvCxnSpPr>
          <p:spPr>
            <a:xfrm>
              <a:off x="4676174" y="2367129"/>
              <a:ext cx="515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cxnSpLocks/>
            </p:cNvCxnSpPr>
            <p:nvPr/>
          </p:nvCxnSpPr>
          <p:spPr>
            <a:xfrm>
              <a:off x="5442635" y="2367128"/>
              <a:ext cx="5159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7874265" y="2177195"/>
                  <a:ext cx="102816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265" y="2177195"/>
                  <a:ext cx="1028169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11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右大括弧 66"/>
            <p:cNvSpPr/>
            <p:nvPr/>
          </p:nvSpPr>
          <p:spPr>
            <a:xfrm rot="5400000">
              <a:off x="2753283" y="980954"/>
              <a:ext cx="258684" cy="3728846"/>
            </a:xfrm>
            <a:prstGeom prst="rightBrace">
              <a:avLst>
                <a:gd name="adj1" fmla="val 122478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箭號: 向右 67"/>
            <p:cNvSpPr/>
            <p:nvPr/>
          </p:nvSpPr>
          <p:spPr>
            <a:xfrm rot="16200000">
              <a:off x="8259613" y="1732120"/>
              <a:ext cx="391885" cy="404131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9" name="直線單箭頭接點 68"/>
            <p:cNvCxnSpPr>
              <a:cxnSpLocks/>
            </p:cNvCxnSpPr>
            <p:nvPr/>
          </p:nvCxnSpPr>
          <p:spPr>
            <a:xfrm flipV="1">
              <a:off x="582321" y="1743908"/>
              <a:ext cx="435881" cy="4288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>
              <a:cxnSpLocks/>
            </p:cNvCxnSpPr>
            <p:nvPr/>
          </p:nvCxnSpPr>
          <p:spPr>
            <a:xfrm>
              <a:off x="5271011" y="1731492"/>
              <a:ext cx="694336" cy="656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cxnSpLocks/>
            </p:cNvCxnSpPr>
            <p:nvPr/>
          </p:nvCxnSpPr>
          <p:spPr>
            <a:xfrm>
              <a:off x="1018202" y="1731493"/>
              <a:ext cx="42356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1706829" y="3027366"/>
              <a:ext cx="1606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update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136556" y="4482964"/>
                <a:ext cx="936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56" y="4482964"/>
                <a:ext cx="936171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732824" y="5389423"/>
                <a:ext cx="3943350" cy="50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" y="5389423"/>
                <a:ext cx="3943350" cy="500137"/>
              </a:xfrm>
              <a:prstGeom prst="rect">
                <a:avLst/>
              </a:prstGeom>
              <a:blipFill>
                <a:blip r:embed="rId11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2902424" y="6162878"/>
                <a:ext cx="40988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424" y="6162878"/>
                <a:ext cx="409883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282594" y="5471179"/>
                <a:ext cx="1351644" cy="95410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Where is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800" dirty="0"/>
                  <a:t>?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594" y="5471179"/>
                <a:ext cx="1351644" cy="954107"/>
              </a:xfrm>
              <a:prstGeom prst="rect">
                <a:avLst/>
              </a:prstGeom>
              <a:blipFill>
                <a:blip r:embed="rId13"/>
                <a:stretch>
                  <a:fillRect l="-2252" t="-6369" r="-7658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86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74" grpId="0"/>
      <p:bldP spid="75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Gradient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3262" y="2826013"/>
                <a:ext cx="8043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2" y="2826013"/>
                <a:ext cx="804386" cy="461665"/>
              </a:xfrm>
              <a:prstGeom prst="rect">
                <a:avLst/>
              </a:prstGeom>
              <a:blipFill>
                <a:blip r:embed="rId2"/>
                <a:stretch>
                  <a:fillRect r="-18182" b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46876" y="2629844"/>
                <a:ext cx="4224631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6" y="2629844"/>
                <a:ext cx="4224631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19850" y="3716474"/>
                <a:ext cx="5411020" cy="1003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50" y="3716474"/>
                <a:ext cx="5411020" cy="1003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154721" y="440375"/>
                <a:ext cx="3428503" cy="8268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𝑑𝑙𝑜𝑔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21" y="440375"/>
                <a:ext cx="3428503" cy="8268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73380" y="4812257"/>
                <a:ext cx="5626908" cy="1003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80" y="4812257"/>
                <a:ext cx="5626908" cy="1003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971508" y="2473982"/>
                <a:ext cx="3794931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508" y="2473982"/>
                <a:ext cx="3794931" cy="1169807"/>
              </a:xfrm>
              <a:prstGeom prst="rect">
                <a:avLst/>
              </a:prstGeom>
              <a:blipFill>
                <a:blip r:embed="rId7"/>
                <a:stretch>
                  <a:fillRect r="-35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4725105" y="3703222"/>
            <a:ext cx="1266262" cy="89590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725105" y="5090276"/>
            <a:ext cx="1714746" cy="44795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113262" y="5943389"/>
                <a:ext cx="6706142" cy="50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2" y="5943389"/>
                <a:ext cx="6706142" cy="500137"/>
              </a:xfrm>
              <a:prstGeom prst="rect">
                <a:avLst/>
              </a:prstGeom>
              <a:blipFill>
                <a:blip r:embed="rId8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箭號: 向右 27"/>
          <p:cNvSpPr/>
          <p:nvPr/>
        </p:nvSpPr>
        <p:spPr>
          <a:xfrm rot="5400000" flipH="1">
            <a:off x="7042063" y="3374114"/>
            <a:ext cx="410825" cy="4802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637887" y="3805946"/>
            <a:ext cx="134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Sampling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15455" y="1496806"/>
                <a:ext cx="4606178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5" y="1496806"/>
                <a:ext cx="4606178" cy="9885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13262" y="1722201"/>
                <a:ext cx="936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2" y="1722201"/>
                <a:ext cx="936171" cy="461665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350057" y="1383915"/>
                <a:ext cx="3137550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057" y="1383915"/>
                <a:ext cx="3137550" cy="11698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141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8" grpId="0" animBg="1"/>
      <p:bldP spid="21" grpId="0"/>
      <p:bldP spid="22" grpId="0"/>
      <p:bldP spid="23" grpId="0" animBg="1"/>
      <p:bldP spid="25" grpId="0" animBg="1"/>
      <p:bldP spid="27" grpId="0"/>
      <p:bldP spid="28" grpId="0" animBg="1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Gradient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Gradient Ascent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065992" y="2235484"/>
                <a:ext cx="3833678" cy="567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992" y="2235484"/>
                <a:ext cx="3833678" cy="567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819580" y="2668333"/>
                <a:ext cx="6324420" cy="130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𝑙𝑜𝑔𝑃</m:t>
                              </m:r>
                            </m:e>
                            <m:sub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580" y="2668333"/>
                <a:ext cx="6324420" cy="1303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36198" y="3925089"/>
                <a:ext cx="3488651" cy="582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/>
                  <a:t> is positive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98" y="3925089"/>
                <a:ext cx="3488651" cy="582595"/>
              </a:xfrm>
              <a:prstGeom prst="rect">
                <a:avLst/>
              </a:prstGeom>
              <a:blipFill>
                <a:blip r:embed="rId4"/>
                <a:stretch>
                  <a:fillRect t="-5263" b="-2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向右 6"/>
          <p:cNvSpPr/>
          <p:nvPr/>
        </p:nvSpPr>
        <p:spPr>
          <a:xfrm>
            <a:off x="1693892" y="4642620"/>
            <a:ext cx="49282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265275" y="4556252"/>
                <a:ext cx="6878725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After updating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800" dirty="0"/>
                  <a:t>,</a:t>
                </a:r>
                <a:r>
                  <a:rPr lang="zh-TW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/>
                  <a:t>will increase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275" y="4556252"/>
                <a:ext cx="6878725" cy="578685"/>
              </a:xfrm>
              <a:prstGeom prst="rect">
                <a:avLst/>
              </a:prstGeom>
              <a:blipFill>
                <a:blip r:embed="rId5"/>
                <a:stretch>
                  <a:fillRect l="-1862" t="-4211" b="-2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36198" y="5256457"/>
                <a:ext cx="3488651" cy="582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/>
                  <a:t> is negative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98" y="5256457"/>
                <a:ext cx="3488651" cy="582595"/>
              </a:xfrm>
              <a:prstGeom prst="rect">
                <a:avLst/>
              </a:prstGeom>
              <a:blipFill>
                <a:blip r:embed="rId6"/>
                <a:stretch>
                  <a:fillRect t="-4167" b="-239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號: 向右 12"/>
          <p:cNvSpPr/>
          <p:nvPr/>
        </p:nvSpPr>
        <p:spPr>
          <a:xfrm>
            <a:off x="1693892" y="5973988"/>
            <a:ext cx="49282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265275" y="5887620"/>
                <a:ext cx="6878725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After updating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800" dirty="0"/>
                  <a:t>,</a:t>
                </a:r>
                <a:r>
                  <a:rPr lang="zh-TW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/>
                  <a:t>will decrease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275" y="5887620"/>
                <a:ext cx="6878725" cy="578685"/>
              </a:xfrm>
              <a:prstGeom prst="rect">
                <a:avLst/>
              </a:prstGeom>
              <a:blipFill>
                <a:blip r:embed="rId7"/>
                <a:stretch>
                  <a:fillRect l="-1862" t="-5263" b="-2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40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916556" y="3723681"/>
                <a:ext cx="4320209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556" y="3723681"/>
                <a:ext cx="4320209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684419" y="2479830"/>
                <a:ext cx="3366052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9" y="2479830"/>
                <a:ext cx="3366052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487571" y="3699299"/>
                <a:ext cx="3774311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571" y="3699299"/>
                <a:ext cx="3774311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50471" y="2493624"/>
                <a:ext cx="3849002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471" y="2493624"/>
                <a:ext cx="3849002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350412" y="5684637"/>
                <a:ext cx="197368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412" y="5684637"/>
                <a:ext cx="1973681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5630892" y="5607054"/>
            <a:ext cx="373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Sampling as training data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630892" y="6100802"/>
                <a:ext cx="2986518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weighted by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892" y="6100802"/>
                <a:ext cx="2986518" cy="509178"/>
              </a:xfrm>
              <a:prstGeom prst="rect">
                <a:avLst/>
              </a:prstGeom>
              <a:blipFill>
                <a:blip r:embed="rId7"/>
                <a:stretch>
                  <a:fillRect l="-2041" t="-3614" b="-240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90877" y="2685398"/>
            <a:ext cx="1391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Objective</a:t>
            </a:r>
          </a:p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Function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00177" y="4181872"/>
            <a:ext cx="1391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Gradient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15374" y="1558379"/>
            <a:ext cx="2243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Maximum Likelihood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69631" y="1599275"/>
            <a:ext cx="2243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Reinforcement Learning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-224493" y="2442903"/>
            <a:ext cx="9594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-384312" y="3688308"/>
            <a:ext cx="9594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-224493" y="4894555"/>
            <a:ext cx="9594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cxnSpLocks/>
          </p:cNvCxnSpPr>
          <p:nvPr/>
        </p:nvCxnSpPr>
        <p:spPr>
          <a:xfrm>
            <a:off x="4899353" y="1390650"/>
            <a:ext cx="0" cy="5593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cxnSpLocks/>
          </p:cNvCxnSpPr>
          <p:nvPr/>
        </p:nvCxnSpPr>
        <p:spPr>
          <a:xfrm>
            <a:off x="1775153" y="1390650"/>
            <a:ext cx="0" cy="5593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52224" y="5145573"/>
            <a:ext cx="1439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Training </a:t>
            </a:r>
          </a:p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Data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915899" y="5177745"/>
                <a:ext cx="29176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899" y="5177745"/>
                <a:ext cx="2917657" cy="369332"/>
              </a:xfrm>
              <a:prstGeom prst="rect">
                <a:avLst/>
              </a:prstGeom>
              <a:blipFill>
                <a:blip r:embed="rId8"/>
                <a:stretch>
                  <a:fillRect t="-16393" r="-20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182725" y="5191739"/>
                <a:ext cx="29176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25" y="5191739"/>
                <a:ext cx="2917657" cy="369332"/>
              </a:xfrm>
              <a:prstGeom prst="rect">
                <a:avLst/>
              </a:prstGeom>
              <a:blipFill>
                <a:blip r:embed="rId9"/>
                <a:stretch>
                  <a:fillRect t="-1667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群組 62"/>
          <p:cNvGrpSpPr/>
          <p:nvPr/>
        </p:nvGrpSpPr>
        <p:grpSpPr>
          <a:xfrm>
            <a:off x="4310813" y="137302"/>
            <a:ext cx="4959079" cy="1348166"/>
            <a:chOff x="4310813" y="137302"/>
            <a:chExt cx="4959079" cy="1348166"/>
          </a:xfrm>
        </p:grpSpPr>
        <p:cxnSp>
          <p:nvCxnSpPr>
            <p:cNvPr id="28" name="直線單箭頭接點 27"/>
            <p:cNvCxnSpPr>
              <a:cxnSpLocks/>
            </p:cNvCxnSpPr>
            <p:nvPr/>
          </p:nvCxnSpPr>
          <p:spPr>
            <a:xfrm flipV="1">
              <a:off x="7586920" y="1155421"/>
              <a:ext cx="330885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5193928" y="137302"/>
              <a:ext cx="1021644" cy="610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Encoder</a:t>
              </a:r>
              <a:endParaRPr lang="zh-TW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566965" y="155495"/>
              <a:ext cx="1021644" cy="5905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Genera</a:t>
              </a:r>
            </a:p>
            <a:p>
              <a:pPr algn="ctr"/>
              <a:r>
                <a:rPr lang="en-US" altLang="zh-TW" dirty="0"/>
                <a:t>tor</a:t>
              </a:r>
              <a:endParaRPr lang="zh-TW" altLang="en-US" dirty="0"/>
            </a:p>
          </p:txBody>
        </p:sp>
        <p:cxnSp>
          <p:nvCxnSpPr>
            <p:cNvPr id="31" name="直線單箭頭接點 30"/>
            <p:cNvCxnSpPr>
              <a:cxnSpLocks/>
            </p:cNvCxnSpPr>
            <p:nvPr/>
          </p:nvCxnSpPr>
          <p:spPr>
            <a:xfrm>
              <a:off x="6252820" y="434708"/>
              <a:ext cx="3005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4310813" y="185188"/>
                  <a:ext cx="748747" cy="38125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813" y="185188"/>
                  <a:ext cx="748747" cy="381258"/>
                </a:xfrm>
                <a:prstGeom prst="rect">
                  <a:avLst/>
                </a:prstGeom>
                <a:blipFill>
                  <a:blip r:embed="rId10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 34"/>
            <p:cNvSpPr/>
            <p:nvPr/>
          </p:nvSpPr>
          <p:spPr>
            <a:xfrm>
              <a:off x="6566965" y="848084"/>
              <a:ext cx="1035995" cy="6373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Human</a:t>
              </a:r>
              <a:endParaRPr lang="zh-TW" altLang="en-US" dirty="0"/>
            </a:p>
          </p:txBody>
        </p:sp>
        <p:cxnSp>
          <p:nvCxnSpPr>
            <p:cNvPr id="38" name="直線單箭頭接點 37"/>
            <p:cNvCxnSpPr>
              <a:cxnSpLocks/>
            </p:cNvCxnSpPr>
            <p:nvPr/>
          </p:nvCxnSpPr>
          <p:spPr>
            <a:xfrm flipH="1">
              <a:off x="7588609" y="606394"/>
              <a:ext cx="370062" cy="3332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cxnSpLocks/>
            </p:cNvCxnSpPr>
            <p:nvPr/>
          </p:nvCxnSpPr>
          <p:spPr>
            <a:xfrm flipH="1" flipV="1">
              <a:off x="4656666" y="585115"/>
              <a:ext cx="585210" cy="5794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cxnSpLocks/>
            </p:cNvCxnSpPr>
            <p:nvPr/>
          </p:nvCxnSpPr>
          <p:spPr>
            <a:xfrm>
              <a:off x="5241876" y="1164591"/>
              <a:ext cx="1350840" cy="120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cxnSpLocks/>
            </p:cNvCxnSpPr>
            <p:nvPr/>
          </p:nvCxnSpPr>
          <p:spPr>
            <a:xfrm>
              <a:off x="4884623" y="421714"/>
              <a:ext cx="3005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7710505" y="197697"/>
                  <a:ext cx="748747" cy="38125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505" y="197697"/>
                  <a:ext cx="748747" cy="38125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/>
            <p:cNvCxnSpPr>
              <a:cxnSpLocks/>
            </p:cNvCxnSpPr>
            <p:nvPr/>
          </p:nvCxnSpPr>
          <p:spPr>
            <a:xfrm>
              <a:off x="7617245" y="450748"/>
              <a:ext cx="3005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/>
                <p:cNvSpPr/>
                <p:nvPr/>
              </p:nvSpPr>
              <p:spPr>
                <a:xfrm>
                  <a:off x="7866303" y="908658"/>
                  <a:ext cx="1403589" cy="5091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altLang="zh-TW" sz="2400" dirty="0"/>
                    <a:t> 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303" y="908658"/>
                  <a:ext cx="1403589" cy="50917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2331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36" y="2427970"/>
            <a:ext cx="679810" cy="9807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812" y="2365917"/>
            <a:ext cx="1152525" cy="110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84238" y="2640870"/>
                <a:ext cx="4385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38" y="2640870"/>
                <a:ext cx="43858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左-右雙向 6"/>
          <p:cNvSpPr/>
          <p:nvPr/>
        </p:nvSpPr>
        <p:spPr>
          <a:xfrm>
            <a:off x="1632446" y="2716544"/>
            <a:ext cx="660400" cy="406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12983" y="3821444"/>
                <a:ext cx="1067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3" y="3821444"/>
                <a:ext cx="1067279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12983" y="4403893"/>
                <a:ext cx="10804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3" y="4403893"/>
                <a:ext cx="1080488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67650" y="5471725"/>
                <a:ext cx="11711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50" y="5471725"/>
                <a:ext cx="1171153" cy="369332"/>
              </a:xfrm>
              <a:prstGeom prst="rect">
                <a:avLst/>
              </a:prstGeom>
              <a:blipFill>
                <a:blip r:embed="rId7"/>
                <a:stretch>
                  <a:fillRect t="-1667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 rot="5400000">
            <a:off x="973270" y="4872309"/>
            <a:ext cx="90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020748" y="3764603"/>
                <a:ext cx="14565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748" y="3764603"/>
                <a:ext cx="145655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020748" y="4333970"/>
                <a:ext cx="14697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748" y="4333970"/>
                <a:ext cx="146976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034705" y="5401802"/>
                <a:ext cx="1560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705" y="5401802"/>
                <a:ext cx="156042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 rot="5400000">
            <a:off x="2384248" y="4851235"/>
            <a:ext cx="90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19694" y="4882040"/>
                <a:ext cx="4320209" cy="113082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94" y="4882040"/>
                <a:ext cx="4320209" cy="11308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840112" y="3945836"/>
                <a:ext cx="3201261" cy="542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112" y="3945836"/>
                <a:ext cx="3201261" cy="542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7154502" y="3945836"/>
            <a:ext cx="886871" cy="537731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cxnSpLocks/>
          </p:cNvCxnSpPr>
          <p:nvPr/>
        </p:nvCxnSpPr>
        <p:spPr>
          <a:xfrm>
            <a:off x="7605077" y="4483567"/>
            <a:ext cx="0" cy="3478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840112" y="2546149"/>
                <a:ext cx="3849002" cy="113082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112" y="2546149"/>
                <a:ext cx="3849002" cy="113082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4309906" y="1998124"/>
            <a:ext cx="240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New Objective:</a:t>
            </a:r>
            <a:endParaRPr lang="zh-TW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367806" y="1904771"/>
            <a:ext cx="3370522" cy="4337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196243" y="1904771"/>
            <a:ext cx="4644548" cy="4337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4891382" y="177400"/>
            <a:ext cx="3771228" cy="1138527"/>
            <a:chOff x="4891382" y="177400"/>
            <a:chExt cx="3771228" cy="11385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4891382" y="177400"/>
                  <a:ext cx="320126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can be well pre-trained from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382" y="177400"/>
                  <a:ext cx="3201261" cy="830997"/>
                </a:xfrm>
                <a:prstGeom prst="rect">
                  <a:avLst/>
                </a:prstGeom>
                <a:blipFill>
                  <a:blip r:embed="rId14"/>
                  <a:stretch>
                    <a:fillRect l="-2852" t="-5882" b="-1617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44953" y="946595"/>
                  <a:ext cx="29176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953" y="946595"/>
                  <a:ext cx="2917657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6393" r="-20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箭號: 弧形下彎 28"/>
          <p:cNvSpPr/>
          <p:nvPr/>
        </p:nvSpPr>
        <p:spPr>
          <a:xfrm>
            <a:off x="2573212" y="1425966"/>
            <a:ext cx="2968487" cy="5800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箭號: 弧形下彎 29"/>
          <p:cNvSpPr/>
          <p:nvPr/>
        </p:nvSpPr>
        <p:spPr>
          <a:xfrm flipH="1" flipV="1">
            <a:off x="2573211" y="6139699"/>
            <a:ext cx="2968487" cy="5800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1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 animBg="1"/>
      <p:bldP spid="21" grpId="0" animBg="1"/>
      <p:bldP spid="23" grpId="0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a Baseline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-256309" y="3137751"/>
            <a:ext cx="982849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72936" y="3637959"/>
            <a:ext cx="941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Ideal </a:t>
            </a:r>
          </a:p>
          <a:p>
            <a:pPr algn="ctr"/>
            <a:r>
              <a:rPr lang="en-US" altLang="zh-TW" sz="2400" dirty="0"/>
              <a:t>case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401" y="5269461"/>
            <a:ext cx="1317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Due to</a:t>
            </a:r>
          </a:p>
          <a:p>
            <a:pPr algn="ctr"/>
            <a:r>
              <a:rPr lang="en-US" altLang="zh-TW" sz="2400" dirty="0"/>
              <a:t>Sampling</a:t>
            </a:r>
          </a:p>
        </p:txBody>
      </p:sp>
      <p:sp>
        <p:nvSpPr>
          <p:cNvPr id="13" name="矩形 12"/>
          <p:cNvSpPr/>
          <p:nvPr/>
        </p:nvSpPr>
        <p:spPr>
          <a:xfrm>
            <a:off x="2554514" y="3831774"/>
            <a:ext cx="304800" cy="72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287485" y="3452946"/>
            <a:ext cx="297543" cy="110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49364" y="4215552"/>
            <a:ext cx="279400" cy="33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cxnSpLocks/>
          </p:cNvCxnSpPr>
          <p:nvPr/>
        </p:nvCxnSpPr>
        <p:spPr>
          <a:xfrm>
            <a:off x="2177143" y="4555789"/>
            <a:ext cx="2496458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290641" y="4502794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(h,x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0" name="箭號: 向上 19"/>
          <p:cNvSpPr/>
          <p:nvPr/>
        </p:nvSpPr>
        <p:spPr>
          <a:xfrm>
            <a:off x="3949364" y="3519716"/>
            <a:ext cx="276704" cy="66765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上 20"/>
          <p:cNvSpPr/>
          <p:nvPr/>
        </p:nvSpPr>
        <p:spPr>
          <a:xfrm>
            <a:off x="2554404" y="3336415"/>
            <a:ext cx="279400" cy="49892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上 21"/>
          <p:cNvSpPr/>
          <p:nvPr/>
        </p:nvSpPr>
        <p:spPr>
          <a:xfrm>
            <a:off x="3296556" y="3207270"/>
            <a:ext cx="279400" cy="24946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109581" y="3677337"/>
            <a:ext cx="3048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842552" y="3719421"/>
            <a:ext cx="297543" cy="86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7504431" y="4017567"/>
            <a:ext cx="2794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>
            <a:cxnSpLocks/>
          </p:cNvCxnSpPr>
          <p:nvPr/>
        </p:nvCxnSpPr>
        <p:spPr>
          <a:xfrm>
            <a:off x="5732210" y="4575521"/>
            <a:ext cx="2496458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箭號: 向右 34"/>
          <p:cNvSpPr/>
          <p:nvPr/>
        </p:nvSpPr>
        <p:spPr>
          <a:xfrm>
            <a:off x="4833257" y="3550620"/>
            <a:ext cx="649305" cy="8309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5417045" y="3192788"/>
            <a:ext cx="355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Because it is probability …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2545738" y="5663189"/>
            <a:ext cx="304800" cy="72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3278709" y="5284361"/>
            <a:ext cx="297543" cy="110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940588" y="6046967"/>
            <a:ext cx="279400" cy="33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>
            <a:cxnSpLocks/>
          </p:cNvCxnSpPr>
          <p:nvPr/>
        </p:nvCxnSpPr>
        <p:spPr>
          <a:xfrm>
            <a:off x="2168367" y="6387204"/>
            <a:ext cx="2496458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箭號: 向上 44"/>
          <p:cNvSpPr/>
          <p:nvPr/>
        </p:nvSpPr>
        <p:spPr>
          <a:xfrm>
            <a:off x="3940588" y="5351131"/>
            <a:ext cx="276704" cy="66765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上 46"/>
          <p:cNvSpPr/>
          <p:nvPr/>
        </p:nvSpPr>
        <p:spPr>
          <a:xfrm>
            <a:off x="3287780" y="5038685"/>
            <a:ext cx="279400" cy="24946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1990161" y="4860739"/>
            <a:ext cx="140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Not sampled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9" name="箭號: 向右 48"/>
          <p:cNvSpPr/>
          <p:nvPr/>
        </p:nvSpPr>
        <p:spPr>
          <a:xfrm>
            <a:off x="4833256" y="5363569"/>
            <a:ext cx="649305" cy="8309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6161834" y="5997016"/>
            <a:ext cx="3048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6894805" y="5211791"/>
            <a:ext cx="297543" cy="11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7556684" y="5669595"/>
            <a:ext cx="2794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>
            <a:cxnSpLocks/>
          </p:cNvCxnSpPr>
          <p:nvPr/>
        </p:nvCxnSpPr>
        <p:spPr>
          <a:xfrm>
            <a:off x="5784463" y="6387204"/>
            <a:ext cx="2496458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-78372" y="1747180"/>
                <a:ext cx="4295664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372" y="1747180"/>
                <a:ext cx="4295664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1238838" y="3822626"/>
                <a:ext cx="12503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838" y="3822626"/>
                <a:ext cx="1250371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039303" y="4502794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(h,x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3735724" y="4502794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(h,x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2261392" y="6357016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(h,x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3010054" y="6357016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(h,x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67" name="矩形 66"/>
          <p:cNvSpPr/>
          <p:nvPr/>
        </p:nvSpPr>
        <p:spPr>
          <a:xfrm>
            <a:off x="3706475" y="6357016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(h,x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68" name="矩形 67"/>
          <p:cNvSpPr/>
          <p:nvPr/>
        </p:nvSpPr>
        <p:spPr>
          <a:xfrm>
            <a:off x="5915394" y="6363791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(h,x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69" name="矩形 68"/>
          <p:cNvSpPr/>
          <p:nvPr/>
        </p:nvSpPr>
        <p:spPr>
          <a:xfrm>
            <a:off x="6664056" y="6363791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(h,x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70" name="矩形 69"/>
          <p:cNvSpPr/>
          <p:nvPr/>
        </p:nvSpPr>
        <p:spPr>
          <a:xfrm>
            <a:off x="7360477" y="6363791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(h,x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71" name="矩形 70"/>
          <p:cNvSpPr/>
          <p:nvPr/>
        </p:nvSpPr>
        <p:spPr>
          <a:xfrm>
            <a:off x="5824110" y="4525123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(h,x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72" name="矩形 71"/>
          <p:cNvSpPr/>
          <p:nvPr/>
        </p:nvSpPr>
        <p:spPr>
          <a:xfrm>
            <a:off x="6572772" y="4525123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(h,x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73" name="矩形 72"/>
          <p:cNvSpPr/>
          <p:nvPr/>
        </p:nvSpPr>
        <p:spPr>
          <a:xfrm>
            <a:off x="7269193" y="4525123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(h,x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75" name="箭號: 向上 74"/>
          <p:cNvSpPr/>
          <p:nvPr/>
        </p:nvSpPr>
        <p:spPr>
          <a:xfrm flipV="1">
            <a:off x="6133919" y="5558863"/>
            <a:ext cx="335890" cy="40530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2355379" y="1354366"/>
                <a:ext cx="4433241" cy="5091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is always positive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379" y="1354366"/>
                <a:ext cx="4433241" cy="509178"/>
              </a:xfrm>
              <a:prstGeom prst="rect">
                <a:avLst/>
              </a:prstGeom>
              <a:blipFill>
                <a:blip r:embed="rId4"/>
                <a:stretch>
                  <a:fillRect t="-3571" b="-226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2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4" grpId="0" animBg="1"/>
      <p:bldP spid="15" grpId="0" animBg="1"/>
      <p:bldP spid="17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animBg="1"/>
      <p:bldP spid="36" grpId="0"/>
      <p:bldP spid="37" grpId="0" animBg="1"/>
      <p:bldP spid="38" grpId="0" animBg="1"/>
      <p:bldP spid="39" grpId="0" animBg="1"/>
      <p:bldP spid="45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9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4195053" y="1785955"/>
                <a:ext cx="5294998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53" y="1785955"/>
                <a:ext cx="5294998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a Baseline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-256309" y="3137751"/>
            <a:ext cx="982849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46747" y="4483023"/>
            <a:ext cx="304800" cy="72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79718" y="4104195"/>
            <a:ext cx="297543" cy="110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141597" y="4866801"/>
            <a:ext cx="279400" cy="33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cxnSpLocks/>
          </p:cNvCxnSpPr>
          <p:nvPr/>
        </p:nvCxnSpPr>
        <p:spPr>
          <a:xfrm>
            <a:off x="1369376" y="5207038"/>
            <a:ext cx="2496458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82874" y="5154043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(h,x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0" name="箭號: 向上 19"/>
          <p:cNvSpPr/>
          <p:nvPr/>
        </p:nvSpPr>
        <p:spPr>
          <a:xfrm>
            <a:off x="3141597" y="4170965"/>
            <a:ext cx="276704" cy="66765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上 21"/>
          <p:cNvSpPr/>
          <p:nvPr/>
        </p:nvSpPr>
        <p:spPr>
          <a:xfrm>
            <a:off x="2488789" y="3858519"/>
            <a:ext cx="279400" cy="24946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右 34"/>
          <p:cNvSpPr/>
          <p:nvPr/>
        </p:nvSpPr>
        <p:spPr>
          <a:xfrm>
            <a:off x="4179939" y="4131104"/>
            <a:ext cx="1059368" cy="5736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-78372" y="1747180"/>
                <a:ext cx="4295664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372" y="1747180"/>
                <a:ext cx="4295664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1020673" y="5902967"/>
            <a:ext cx="710265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There are several ways to obtain the baseline b.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431071" y="4473875"/>
                <a:ext cx="12503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1" y="4473875"/>
                <a:ext cx="1250371" cy="461665"/>
              </a:xfrm>
              <a:prstGeom prst="rect">
                <a:avLst/>
              </a:prstGeom>
              <a:blipFill>
                <a:blip r:embed="rId4"/>
                <a:stretch>
                  <a:fillRect l="-488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2231536" y="5154043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(h,x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2927957" y="5154043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(h,x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56" name="箭號: 向右 55"/>
          <p:cNvSpPr/>
          <p:nvPr/>
        </p:nvSpPr>
        <p:spPr>
          <a:xfrm>
            <a:off x="4023082" y="2106675"/>
            <a:ext cx="493060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1168586" y="3706980"/>
            <a:ext cx="140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Not sampled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917252" y="4617366"/>
            <a:ext cx="139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Add </a:t>
            </a:r>
          </a:p>
          <a:p>
            <a:pPr algn="ctr"/>
            <a:r>
              <a:rPr lang="en-US" altLang="zh-TW" sz="2400" dirty="0"/>
              <a:t>baseline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2355379" y="1354366"/>
                <a:ext cx="4433241" cy="5091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is always positive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379" y="1354366"/>
                <a:ext cx="4433241" cy="509178"/>
              </a:xfrm>
              <a:prstGeom prst="rect">
                <a:avLst/>
              </a:prstGeom>
              <a:blipFill>
                <a:blip r:embed="rId5"/>
                <a:stretch>
                  <a:fillRect t="-3571" b="-226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560210" y="2095996"/>
            <a:ext cx="497191" cy="562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5611169" y="3648494"/>
            <a:ext cx="2496458" cy="1967214"/>
            <a:chOff x="5611169" y="3648494"/>
            <a:chExt cx="2496458" cy="1967214"/>
          </a:xfrm>
        </p:grpSpPr>
        <p:cxnSp>
          <p:nvCxnSpPr>
            <p:cNvPr id="26" name="直線接點 25"/>
            <p:cNvCxnSpPr>
              <a:cxnSpLocks/>
            </p:cNvCxnSpPr>
            <p:nvPr/>
          </p:nvCxnSpPr>
          <p:spPr>
            <a:xfrm>
              <a:off x="5611169" y="5204441"/>
              <a:ext cx="2496458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703069" y="5154043"/>
              <a:ext cx="8467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(h,x</a:t>
              </a:r>
              <a:r>
                <a:rPr lang="en-US" altLang="zh-TW" sz="2400" baseline="30000" dirty="0"/>
                <a:t>1</a:t>
              </a:r>
              <a:r>
                <a:rPr lang="en-US" altLang="zh-TW" sz="2400" dirty="0"/>
                <a:t>)</a:t>
              </a:r>
              <a:endParaRPr lang="zh-TW" altLang="en-US" sz="2400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6451731" y="5154043"/>
              <a:ext cx="8467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(h,x</a:t>
              </a:r>
              <a:r>
                <a:rPr lang="en-US" altLang="zh-TW" sz="2400" baseline="30000" dirty="0"/>
                <a:t>2</a:t>
              </a:r>
              <a:r>
                <a:rPr lang="en-US" altLang="zh-TW" sz="2400" dirty="0"/>
                <a:t>)</a:t>
              </a:r>
              <a:endParaRPr lang="zh-TW" altLang="en-US" sz="240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7148152" y="5154043"/>
              <a:ext cx="8467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(h,x</a:t>
              </a:r>
              <a:r>
                <a:rPr lang="en-US" altLang="zh-TW" sz="2400" baseline="30000" dirty="0"/>
                <a:t>3</a:t>
              </a:r>
              <a:r>
                <a:rPr lang="en-US" altLang="zh-TW" sz="2400" dirty="0"/>
                <a:t>)</a:t>
              </a:r>
              <a:endParaRPr lang="zh-TW" altLang="en-US" sz="2400" dirty="0"/>
            </a:p>
          </p:txBody>
        </p:sp>
        <p:sp>
          <p:nvSpPr>
            <p:cNvPr id="61" name="箭號: 向上 60"/>
            <p:cNvSpPr/>
            <p:nvPr/>
          </p:nvSpPr>
          <p:spPr>
            <a:xfrm flipV="1">
              <a:off x="6714418" y="3648494"/>
              <a:ext cx="335890" cy="405307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箭號: 向上 61"/>
            <p:cNvSpPr/>
            <p:nvPr/>
          </p:nvSpPr>
          <p:spPr>
            <a:xfrm>
              <a:off x="7358254" y="4456165"/>
              <a:ext cx="300240" cy="364068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981447" y="4456165"/>
              <a:ext cx="304800" cy="724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6714418" y="4077337"/>
              <a:ext cx="297543" cy="11028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7376297" y="4839943"/>
              <a:ext cx="279400" cy="332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637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8" grpId="0" animBg="1"/>
      <p:bldP spid="60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 GO style training 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two agents talk to each other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69" y="2547270"/>
            <a:ext cx="679810" cy="9807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537" y="3095851"/>
            <a:ext cx="635626" cy="9613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69" y="4377216"/>
            <a:ext cx="679810" cy="9807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537" y="4925797"/>
            <a:ext cx="635626" cy="96131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775" y="2547270"/>
            <a:ext cx="679810" cy="98079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820" y="3037667"/>
            <a:ext cx="635626" cy="96131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775" y="4377216"/>
            <a:ext cx="679810" cy="98079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820" y="4867613"/>
            <a:ext cx="635626" cy="96131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731042" y="2566718"/>
            <a:ext cx="255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old are you?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157713" y="3636818"/>
            <a:ext cx="142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See you.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697079" y="4366163"/>
            <a:ext cx="142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See you.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145264" y="5473339"/>
            <a:ext cx="142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See you.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584279" y="2518816"/>
            <a:ext cx="255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old are you?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993260" y="3528064"/>
            <a:ext cx="120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 am 16.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569584" y="4249293"/>
            <a:ext cx="309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 though you were 12.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035480" y="5345966"/>
            <a:ext cx="244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What make you think so?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54765" y="6193651"/>
            <a:ext cx="743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Using a pre-defined evaluation function to compute R(</a:t>
            </a:r>
            <a:r>
              <a:rPr lang="en-US" altLang="zh-TW" sz="2400" dirty="0" err="1"/>
              <a:t>h,x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669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Example Reward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final reward R(</a:t>
            </a:r>
            <a:r>
              <a:rPr lang="en-US" altLang="zh-TW" dirty="0" err="1"/>
              <a:t>h,x</a:t>
            </a:r>
            <a:r>
              <a:rPr lang="en-US" altLang="zh-TW" dirty="0"/>
              <a:t>) is the weighted sum of three terms r</a:t>
            </a:r>
            <a:r>
              <a:rPr lang="en-US" altLang="zh-TW" baseline="-25000" dirty="0"/>
              <a:t>1</a:t>
            </a:r>
            <a:r>
              <a:rPr lang="en-US" altLang="zh-TW" dirty="0"/>
              <a:t>(</a:t>
            </a:r>
            <a:r>
              <a:rPr lang="en-US" altLang="zh-TW" dirty="0" err="1"/>
              <a:t>h,x</a:t>
            </a:r>
            <a:r>
              <a:rPr lang="en-US" altLang="zh-TW" dirty="0"/>
              <a:t>), r</a:t>
            </a:r>
            <a:r>
              <a:rPr lang="en-US" altLang="zh-TW" baseline="-25000" dirty="0"/>
              <a:t>2</a:t>
            </a:r>
            <a:r>
              <a:rPr lang="en-US" altLang="zh-TW" dirty="0"/>
              <a:t>(</a:t>
            </a:r>
            <a:r>
              <a:rPr lang="en-US" altLang="zh-TW" dirty="0" err="1"/>
              <a:t>h,x</a:t>
            </a:r>
            <a:r>
              <a:rPr lang="en-US" altLang="zh-TW" dirty="0"/>
              <a:t>) and r</a:t>
            </a:r>
            <a:r>
              <a:rPr lang="en-US" altLang="zh-TW" baseline="-25000" dirty="0"/>
              <a:t>3</a:t>
            </a:r>
            <a:r>
              <a:rPr lang="en-US" altLang="zh-TW" dirty="0"/>
              <a:t>(</a:t>
            </a:r>
            <a:r>
              <a:rPr lang="en-US" altLang="zh-TW" dirty="0" err="1"/>
              <a:t>h,x</a:t>
            </a:r>
            <a:r>
              <a:rPr lang="en-US" altLang="zh-TW" dirty="0"/>
              <a:t>)</a:t>
            </a:r>
            <a:endParaRPr lang="en-US" altLang="zh-TW" baseline="-25000" dirty="0"/>
          </a:p>
          <a:p>
            <a:pPr marL="0" indent="0">
              <a:buNone/>
            </a:pPr>
            <a:endParaRPr lang="en-US" altLang="zh-TW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46519" y="2887096"/>
                <a:ext cx="70634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2800"/>
                            <m:t>λ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2800"/>
                            <m:t>λ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sz="2800"/>
                            <m:t>λ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28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519" y="2887096"/>
                <a:ext cx="706340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066436" y="4008277"/>
            <a:ext cx="19511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Ease of answering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787411" y="4008278"/>
            <a:ext cx="19942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/>
              <a:t>Information </a:t>
            </a:r>
          </a:p>
          <a:p>
            <a:pPr algn="ctr"/>
            <a:r>
              <a:rPr lang="en-US" altLang="zh-TW" sz="2800" dirty="0"/>
              <a:t>Flow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414648" y="4008277"/>
            <a:ext cx="174926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/>
              <a:t>Semantic </a:t>
            </a:r>
          </a:p>
          <a:p>
            <a:pPr algn="ctr"/>
            <a:r>
              <a:rPr lang="en-US" altLang="zh-TW" sz="2800" dirty="0"/>
              <a:t>Coherence</a:t>
            </a:r>
            <a:endParaRPr lang="zh-TW" altLang="en-US" sz="2800" dirty="0"/>
          </a:p>
        </p:txBody>
      </p:sp>
      <p:cxnSp>
        <p:nvCxnSpPr>
          <p:cNvPr id="11" name="直線單箭頭接點 10"/>
          <p:cNvCxnSpPr>
            <a:cxnSpLocks/>
          </p:cNvCxnSpPr>
          <p:nvPr/>
        </p:nvCxnSpPr>
        <p:spPr>
          <a:xfrm flipH="1">
            <a:off x="2112245" y="3410316"/>
            <a:ext cx="1527395" cy="715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cxnSpLocks/>
          </p:cNvCxnSpPr>
          <p:nvPr/>
        </p:nvCxnSpPr>
        <p:spPr>
          <a:xfrm flipH="1">
            <a:off x="4759116" y="3402381"/>
            <a:ext cx="536056" cy="660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cxnSpLocks/>
          </p:cNvCxnSpPr>
          <p:nvPr/>
        </p:nvCxnSpPr>
        <p:spPr>
          <a:xfrm flipH="1">
            <a:off x="7289278" y="3466097"/>
            <a:ext cx="110730" cy="669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cxnSpLocks/>
          </p:cNvCxnSpPr>
          <p:nvPr/>
        </p:nvCxnSpPr>
        <p:spPr>
          <a:xfrm>
            <a:off x="3178669" y="3393155"/>
            <a:ext cx="104877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</p:cNvCxnSpPr>
          <p:nvPr/>
        </p:nvCxnSpPr>
        <p:spPr>
          <a:xfrm>
            <a:off x="2008754" y="4962384"/>
            <a:ext cx="0" cy="60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cxnSpLocks/>
          </p:cNvCxnSpPr>
          <p:nvPr/>
        </p:nvCxnSpPr>
        <p:spPr>
          <a:xfrm>
            <a:off x="4780013" y="4962384"/>
            <a:ext cx="0" cy="60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cxnSpLocks/>
          </p:cNvCxnSpPr>
          <p:nvPr/>
        </p:nvCxnSpPr>
        <p:spPr>
          <a:xfrm>
            <a:off x="7289278" y="4962383"/>
            <a:ext cx="0" cy="60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33158" y="5636283"/>
            <a:ext cx="19511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不要成為句點王</a:t>
            </a:r>
          </a:p>
        </p:txBody>
      </p:sp>
      <p:sp>
        <p:nvSpPr>
          <p:cNvPr id="25" name="矩形 24"/>
          <p:cNvSpPr/>
          <p:nvPr/>
        </p:nvSpPr>
        <p:spPr>
          <a:xfrm>
            <a:off x="3783520" y="5636283"/>
            <a:ext cx="19511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說點</a:t>
            </a:r>
            <a:endParaRPr lang="en-US" altLang="zh-TW" sz="2800" dirty="0"/>
          </a:p>
          <a:p>
            <a:pPr algn="ctr"/>
            <a:r>
              <a:rPr lang="zh-TW" altLang="en-US" sz="2800" dirty="0"/>
              <a:t>新鮮的</a:t>
            </a:r>
          </a:p>
        </p:txBody>
      </p:sp>
      <p:sp>
        <p:nvSpPr>
          <p:cNvPr id="26" name="矩形 25"/>
          <p:cNvSpPr/>
          <p:nvPr/>
        </p:nvSpPr>
        <p:spPr>
          <a:xfrm>
            <a:off x="6313682" y="5639551"/>
            <a:ext cx="19511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不要前言不對後語</a:t>
            </a:r>
          </a:p>
        </p:txBody>
      </p:sp>
      <p:cxnSp>
        <p:nvCxnSpPr>
          <p:cNvPr id="28" name="直線接點 27"/>
          <p:cNvCxnSpPr>
            <a:cxnSpLocks/>
          </p:cNvCxnSpPr>
          <p:nvPr/>
        </p:nvCxnSpPr>
        <p:spPr>
          <a:xfrm>
            <a:off x="5044327" y="3393155"/>
            <a:ext cx="104877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cxnSpLocks/>
          </p:cNvCxnSpPr>
          <p:nvPr/>
        </p:nvCxnSpPr>
        <p:spPr>
          <a:xfrm>
            <a:off x="6915841" y="3393155"/>
            <a:ext cx="104877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3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01729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65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Example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9144000" cy="4259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70934" y="2138628"/>
            <a:ext cx="4842934" cy="186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270934" y="4095089"/>
            <a:ext cx="4842934" cy="186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842934" y="4095089"/>
            <a:ext cx="4842934" cy="186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842934" y="2138628"/>
            <a:ext cx="4842934" cy="186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48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Reinforcement learning?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2174550" y="4252344"/>
            <a:ext cx="1959663" cy="8928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7" y="2246226"/>
            <a:ext cx="2826517" cy="19281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522" y="2238275"/>
            <a:ext cx="2826517" cy="19440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117" y="2238275"/>
            <a:ext cx="3008827" cy="1944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30614" y="1407278"/>
                <a:ext cx="26851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Start with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4" y="1407278"/>
                <a:ext cx="268514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139209" y="1784561"/>
                <a:ext cx="26851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209" y="1784561"/>
                <a:ext cx="2685142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238959" y="1776610"/>
                <a:ext cx="26851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959" y="1776610"/>
                <a:ext cx="2685142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http://www.is-scam.com/wp-content/uploads/2014/12/question-robo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89" y="5013556"/>
            <a:ext cx="1104228" cy="142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語音泡泡: 圓角矩形 11"/>
              <p:cNvSpPr/>
              <p:nvPr/>
            </p:nvSpPr>
            <p:spPr>
              <a:xfrm>
                <a:off x="1902341" y="5726020"/>
                <a:ext cx="2494481" cy="592930"/>
              </a:xfrm>
              <a:prstGeom prst="wedgeRoundRectCallout">
                <a:avLst>
                  <a:gd name="adj1" fmla="val -50899"/>
                  <a:gd name="adj2" fmla="val -74582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: “right”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語音泡泡: 圓角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341" y="5726020"/>
                <a:ext cx="2494481" cy="592930"/>
              </a:xfrm>
              <a:prstGeom prst="wedgeRoundRectCallout">
                <a:avLst>
                  <a:gd name="adj1" fmla="val -50899"/>
                  <a:gd name="adj2" fmla="val -74582"/>
                  <a:gd name="adj3" fmla="val 16667"/>
                </a:avLst>
              </a:prstGeom>
              <a:blipFill>
                <a:blip r:embed="rId10"/>
                <a:stretch>
                  <a:fillRect r="-5687" b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548891" y="4659391"/>
                <a:ext cx="2005083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Obtain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891" y="4659391"/>
                <a:ext cx="2005083" cy="830997"/>
              </a:xfrm>
              <a:prstGeom prst="rect">
                <a:avLst/>
              </a:prstGeom>
              <a:blipFill>
                <a:blip r:embed="rId11"/>
                <a:stretch>
                  <a:fillRect l="-3333" t="-5797" r="-6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http://www.is-scam.com/wp-content/uploads/2014/12/question-robo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74" y="4990078"/>
            <a:ext cx="1104228" cy="142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語音泡泡: 圓角矩形 14"/>
              <p:cNvSpPr/>
              <p:nvPr/>
            </p:nvSpPr>
            <p:spPr>
              <a:xfrm>
                <a:off x="5814127" y="5702542"/>
                <a:ext cx="2220686" cy="592930"/>
              </a:xfrm>
              <a:prstGeom prst="wedgeRoundRectCallout">
                <a:avLst>
                  <a:gd name="adj1" fmla="val -50899"/>
                  <a:gd name="adj2" fmla="val -74582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: “fire”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語音泡泡: 圓角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127" y="5702542"/>
                <a:ext cx="2220686" cy="592930"/>
              </a:xfrm>
              <a:prstGeom prst="wedgeRoundRectCallout">
                <a:avLst>
                  <a:gd name="adj1" fmla="val -50899"/>
                  <a:gd name="adj2" fmla="val -74582"/>
                  <a:gd name="adj3" fmla="val 16667"/>
                </a:avLst>
              </a:prstGeom>
              <a:blipFill>
                <a:blip r:embed="rId12"/>
                <a:stretch>
                  <a:fillRect l="-2387" r="-11671" b="-8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6410943" y="6207651"/>
            <a:ext cx="168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(kill an alien)</a:t>
            </a:r>
            <a:endParaRPr lang="zh-TW" altLang="en-US" sz="2400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067150" y="4202191"/>
            <a:ext cx="440434" cy="914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713416" y="4262085"/>
            <a:ext cx="706645" cy="8254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7" idx="2"/>
          </p:cNvCxnSpPr>
          <p:nvPr/>
        </p:nvCxnSpPr>
        <p:spPr>
          <a:xfrm flipV="1">
            <a:off x="6058387" y="4182367"/>
            <a:ext cx="1523144" cy="9126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565111" y="4638691"/>
                <a:ext cx="2098905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Obtain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111" y="4638691"/>
                <a:ext cx="2098905" cy="830997"/>
              </a:xfrm>
              <a:prstGeom prst="rect">
                <a:avLst/>
              </a:prstGeom>
              <a:blipFill>
                <a:blip r:embed="rId13"/>
                <a:stretch>
                  <a:fillRect l="-870" t="-5839" r="-4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50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 animBg="1"/>
      <p:bldP spid="13" grpId="0" animBg="1"/>
      <p:bldP spid="15" grpId="0" animBg="1"/>
      <p:bldP spid="16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Reinforcement learning?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877337" y="1759075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636476" y="1773862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4514957" y="3442768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6249961" y="3402399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282381" y="3782559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7385" y="3750819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單箭頭接點 10"/>
          <p:cNvCxnSpPr>
            <a:cxnSpLocks/>
            <a:stCxn id="9" idx="3"/>
          </p:cNvCxnSpPr>
          <p:nvPr/>
        </p:nvCxnSpPr>
        <p:spPr>
          <a:xfrm flipV="1">
            <a:off x="4747534" y="4061588"/>
            <a:ext cx="123944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256235" y="4785988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直線單箭頭接點 12"/>
          <p:cNvCxnSpPr>
            <a:cxnSpLocks/>
          </p:cNvCxnSpPr>
          <p:nvPr/>
        </p:nvCxnSpPr>
        <p:spPr>
          <a:xfrm flipV="1">
            <a:off x="4514957" y="4397002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35598" y="4802104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5" name="直線單箭頭接點 14"/>
          <p:cNvCxnSpPr>
            <a:cxnSpLocks/>
          </p:cNvCxnSpPr>
          <p:nvPr/>
        </p:nvCxnSpPr>
        <p:spPr>
          <a:xfrm flipV="1">
            <a:off x="6264687" y="4369600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284124" y="2610041"/>
            <a:ext cx="461666" cy="779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882895" y="2548073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82895" y="2984215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4372178" y="3018907"/>
            <a:ext cx="291789" cy="2917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369062" y="2666358"/>
            <a:ext cx="291789" cy="2917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cxnSpLocks/>
          </p:cNvCxnSpPr>
          <p:nvPr/>
        </p:nvCxnSpPr>
        <p:spPr>
          <a:xfrm flipV="1">
            <a:off x="5628855" y="4380092"/>
            <a:ext cx="381999" cy="449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012597" y="2605429"/>
            <a:ext cx="461666" cy="779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615991" y="2522877"/>
            <a:ext cx="43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615991" y="2959019"/>
            <a:ext cx="43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6097262" y="3018404"/>
            <a:ext cx="291789" cy="29178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6097262" y="2666357"/>
            <a:ext cx="291789" cy="2917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8030100" y="3398345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797524" y="3746765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9" name="直線單箭頭接點 28"/>
          <p:cNvCxnSpPr>
            <a:cxnSpLocks/>
          </p:cNvCxnSpPr>
          <p:nvPr/>
        </p:nvCxnSpPr>
        <p:spPr>
          <a:xfrm flipV="1">
            <a:off x="6527673" y="4057534"/>
            <a:ext cx="123944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815737" y="4798050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1" name="直線單箭頭接點 30"/>
          <p:cNvCxnSpPr>
            <a:cxnSpLocks/>
          </p:cNvCxnSpPr>
          <p:nvPr/>
        </p:nvCxnSpPr>
        <p:spPr>
          <a:xfrm flipV="1">
            <a:off x="8044826" y="4365546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93647" y="4799493"/>
            <a:ext cx="461666" cy="779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7278585" y="4868723"/>
            <a:ext cx="291789" cy="2917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7278585" y="5202957"/>
            <a:ext cx="291789" cy="29178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6796424" y="4790766"/>
            <a:ext cx="40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7792736" y="2601375"/>
            <a:ext cx="461666" cy="779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352063" y="2548073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352063" y="2984215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39" name="橢圓 38"/>
          <p:cNvSpPr/>
          <p:nvPr/>
        </p:nvSpPr>
        <p:spPr>
          <a:xfrm>
            <a:off x="7902510" y="3032050"/>
            <a:ext cx="291789" cy="29178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7886502" y="2663420"/>
            <a:ext cx="291789" cy="2917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>
            <a:cxnSpLocks/>
          </p:cNvCxnSpPr>
          <p:nvPr/>
        </p:nvCxnSpPr>
        <p:spPr>
          <a:xfrm flipV="1">
            <a:off x="7424479" y="4362312"/>
            <a:ext cx="381999" cy="449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</p:cNvCxnSpPr>
          <p:nvPr/>
        </p:nvCxnSpPr>
        <p:spPr>
          <a:xfrm>
            <a:off x="4660851" y="2044858"/>
            <a:ext cx="970008" cy="2758689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137550" y="1771559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cxnSp>
        <p:nvCxnSpPr>
          <p:cNvPr id="45" name="直線單箭頭接點 44"/>
          <p:cNvCxnSpPr>
            <a:cxnSpLocks/>
          </p:cNvCxnSpPr>
          <p:nvPr/>
        </p:nvCxnSpPr>
        <p:spPr>
          <a:xfrm>
            <a:off x="6389051" y="1936419"/>
            <a:ext cx="997746" cy="285109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388586" y="4810130"/>
            <a:ext cx="461666" cy="779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橢圓 46"/>
          <p:cNvSpPr/>
          <p:nvPr/>
        </p:nvSpPr>
        <p:spPr>
          <a:xfrm>
            <a:off x="5473524" y="5261735"/>
            <a:ext cx="291789" cy="2917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473524" y="4890038"/>
            <a:ext cx="291789" cy="29178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5008071" y="5168207"/>
            <a:ext cx="40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grpSp>
        <p:nvGrpSpPr>
          <p:cNvPr id="54" name="群組 53"/>
          <p:cNvGrpSpPr/>
          <p:nvPr/>
        </p:nvGrpSpPr>
        <p:grpSpPr>
          <a:xfrm>
            <a:off x="376288" y="3468874"/>
            <a:ext cx="2685142" cy="1705155"/>
            <a:chOff x="-67992" y="3333321"/>
            <a:chExt cx="2685142" cy="1705155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390" y="3333321"/>
              <a:ext cx="1876699" cy="12802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-67992" y="4576811"/>
              <a:ext cx="2685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observation</a:t>
              </a:r>
              <a:endParaRPr lang="zh-TW" altLang="en-US" sz="2400" dirty="0"/>
            </a:p>
          </p:txBody>
        </p:sp>
      </p:grpSp>
      <p:sp>
        <p:nvSpPr>
          <p:cNvPr id="55" name="文字方塊 54"/>
          <p:cNvSpPr txBox="1"/>
          <p:nvPr/>
        </p:nvSpPr>
        <p:spPr>
          <a:xfrm>
            <a:off x="977495" y="2711334"/>
            <a:ext cx="189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Actions set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557817" y="5924071"/>
            <a:ext cx="4197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action we take influence the observation in the next step</a:t>
            </a:r>
            <a:endParaRPr lang="zh-TW" altLang="en-US" sz="2400" dirty="0"/>
          </a:p>
        </p:txBody>
      </p:sp>
      <p:cxnSp>
        <p:nvCxnSpPr>
          <p:cNvPr id="58" name="直線單箭頭接點 57"/>
          <p:cNvCxnSpPr/>
          <p:nvPr/>
        </p:nvCxnSpPr>
        <p:spPr>
          <a:xfrm>
            <a:off x="5943744" y="5679022"/>
            <a:ext cx="468407" cy="31929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cxnSpLocks/>
            <a:stCxn id="72" idx="1"/>
            <a:endCxn id="52" idx="3"/>
          </p:cNvCxnSpPr>
          <p:nvPr/>
        </p:nvCxnSpPr>
        <p:spPr>
          <a:xfrm flipH="1" flipV="1">
            <a:off x="2679369" y="4108997"/>
            <a:ext cx="864334" cy="101845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cxnSpLocks/>
          </p:cNvCxnSpPr>
          <p:nvPr/>
        </p:nvCxnSpPr>
        <p:spPr>
          <a:xfrm flipH="1" flipV="1">
            <a:off x="2725333" y="2977721"/>
            <a:ext cx="716622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左大括弧 62"/>
          <p:cNvSpPr/>
          <p:nvPr/>
        </p:nvSpPr>
        <p:spPr>
          <a:xfrm>
            <a:off x="3549125" y="2541940"/>
            <a:ext cx="333157" cy="890641"/>
          </a:xfrm>
          <a:prstGeom prst="leftBrace">
            <a:avLst>
              <a:gd name="adj1" fmla="val 25487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/>
          <p:cNvCxnSpPr>
            <a:cxnSpLocks/>
          </p:cNvCxnSpPr>
          <p:nvPr/>
        </p:nvCxnSpPr>
        <p:spPr>
          <a:xfrm flipV="1">
            <a:off x="4521487" y="2188842"/>
            <a:ext cx="0" cy="36000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</p:cNvCxnSpPr>
          <p:nvPr/>
        </p:nvCxnSpPr>
        <p:spPr>
          <a:xfrm flipV="1">
            <a:off x="6249687" y="2188841"/>
            <a:ext cx="0" cy="36000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cxnSpLocks/>
          </p:cNvCxnSpPr>
          <p:nvPr/>
        </p:nvCxnSpPr>
        <p:spPr>
          <a:xfrm flipV="1">
            <a:off x="8030100" y="2182477"/>
            <a:ext cx="0" cy="36000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cxnSpLocks/>
          </p:cNvCxnSpPr>
          <p:nvPr/>
        </p:nvCxnSpPr>
        <p:spPr>
          <a:xfrm flipV="1">
            <a:off x="3924937" y="4414987"/>
            <a:ext cx="381999" cy="449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 rot="5400000">
            <a:off x="3277505" y="4922225"/>
            <a:ext cx="110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&lt;BOS&gt;</a:t>
            </a:r>
            <a:endParaRPr lang="zh-TW" altLang="en-US" sz="2400" dirty="0"/>
          </a:p>
        </p:txBody>
      </p:sp>
      <p:sp>
        <p:nvSpPr>
          <p:cNvPr id="72" name="矩形 71"/>
          <p:cNvSpPr/>
          <p:nvPr/>
        </p:nvSpPr>
        <p:spPr>
          <a:xfrm>
            <a:off x="3543703" y="4601524"/>
            <a:ext cx="1330718" cy="105185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963321" y="1763290"/>
            <a:ext cx="189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Action taken</a:t>
            </a:r>
            <a:endParaRPr lang="zh-TW" altLang="en-US" sz="2400" dirty="0"/>
          </a:p>
        </p:txBody>
      </p:sp>
      <p:cxnSp>
        <p:nvCxnSpPr>
          <p:cNvPr id="79" name="直線單箭頭接點 78"/>
          <p:cNvCxnSpPr>
            <a:cxnSpLocks/>
          </p:cNvCxnSpPr>
          <p:nvPr/>
        </p:nvCxnSpPr>
        <p:spPr>
          <a:xfrm flipH="1">
            <a:off x="2725333" y="2002391"/>
            <a:ext cx="1640162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077870" y="4601524"/>
            <a:ext cx="1510902" cy="106312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/>
              <p:cNvSpPr/>
              <p:nvPr/>
            </p:nvSpPr>
            <p:spPr>
              <a:xfrm>
                <a:off x="4124031" y="1416807"/>
                <a:ext cx="9762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031" y="1416807"/>
                <a:ext cx="97629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>
              <a:xfrm>
                <a:off x="5831543" y="1422601"/>
                <a:ext cx="9762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543" y="1422601"/>
                <a:ext cx="97629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6315892" y="255890"/>
            <a:ext cx="2641167" cy="931888"/>
            <a:chOff x="6365516" y="371797"/>
            <a:chExt cx="2641167" cy="931888"/>
          </a:xfrm>
        </p:grpSpPr>
        <p:grpSp>
          <p:nvGrpSpPr>
            <p:cNvPr id="92" name="群組 91"/>
            <p:cNvGrpSpPr/>
            <p:nvPr/>
          </p:nvGrpSpPr>
          <p:grpSpPr>
            <a:xfrm>
              <a:off x="6365516" y="371797"/>
              <a:ext cx="2641166" cy="872299"/>
              <a:chOff x="6365517" y="297135"/>
              <a:chExt cx="2641166" cy="8722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6365517" y="297135"/>
                    <a:ext cx="13662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𝑟𝑒𝑤𝑎𝑟𝑑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5517" y="297135"/>
                    <a:ext cx="1366208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文字方塊 90"/>
              <p:cNvSpPr txBox="1"/>
              <p:nvPr/>
            </p:nvSpPr>
            <p:spPr>
              <a:xfrm>
                <a:off x="6412151" y="707769"/>
                <a:ext cx="2594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R(“BAA”, reference)</a:t>
                </a:r>
                <a:endParaRPr lang="zh-TW" altLang="en-US" sz="2400" dirty="0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6412151" y="425192"/>
              <a:ext cx="2594532" cy="87849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5" name="直線單箭頭接點 94"/>
          <p:cNvCxnSpPr>
            <a:cxnSpLocks/>
            <a:stCxn id="6" idx="0"/>
          </p:cNvCxnSpPr>
          <p:nvPr/>
        </p:nvCxnSpPr>
        <p:spPr>
          <a:xfrm flipH="1" flipV="1">
            <a:off x="7570374" y="1187778"/>
            <a:ext cx="453452" cy="5860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1747" y="5579009"/>
            <a:ext cx="3936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Marc'Aurelio </a:t>
            </a:r>
            <a:r>
              <a:rPr lang="en-US" altLang="zh-TW" dirty="0" err="1"/>
              <a:t>Ranzato</a:t>
            </a:r>
            <a:r>
              <a:rPr lang="en-US" altLang="zh-TW" dirty="0"/>
              <a:t>, </a:t>
            </a:r>
            <a:r>
              <a:rPr lang="en-US" altLang="zh-TW" dirty="0" err="1"/>
              <a:t>Sumit</a:t>
            </a:r>
            <a:r>
              <a:rPr lang="en-US" altLang="zh-TW" dirty="0"/>
              <a:t> Chopra, Michael </a:t>
            </a:r>
            <a:r>
              <a:rPr lang="en-US" altLang="zh-TW" dirty="0" err="1"/>
              <a:t>Auli</a:t>
            </a:r>
            <a:r>
              <a:rPr lang="en-US" altLang="zh-TW" dirty="0"/>
              <a:t>, </a:t>
            </a:r>
            <a:r>
              <a:rPr lang="en-US" altLang="zh-TW" dirty="0" err="1"/>
              <a:t>Wojciech</a:t>
            </a:r>
            <a:r>
              <a:rPr lang="en-US" altLang="zh-TW" dirty="0"/>
              <a:t> Zaremba, “Sequence Level Training with Recurrent Neural Networks”, ICLR,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535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63" grpId="0" animBg="1"/>
      <p:bldP spid="72" grpId="0" animBg="1"/>
      <p:bldP spid="78" grpId="0"/>
      <p:bldP spid="83" grpId="0" animBg="1"/>
      <p:bldP spid="88" grpId="0"/>
      <p:bldP spid="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Reinforcement learning?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One can use any advanced RL techniques here.</a:t>
            </a:r>
            <a:endParaRPr lang="zh-TW" altLang="en-US" dirty="0"/>
          </a:p>
          <a:p>
            <a:r>
              <a:rPr lang="en-US" altLang="zh-TW" dirty="0"/>
              <a:t>For example, actor-critic</a:t>
            </a:r>
          </a:p>
          <a:p>
            <a:pPr lvl="1"/>
            <a:r>
              <a:rPr lang="en-US" altLang="zh-TW" dirty="0" err="1"/>
              <a:t>Dzmitry</a:t>
            </a:r>
            <a:r>
              <a:rPr lang="en-US" altLang="zh-TW" dirty="0"/>
              <a:t> </a:t>
            </a:r>
            <a:r>
              <a:rPr lang="en-US" altLang="zh-TW" dirty="0" err="1"/>
              <a:t>Bahdanau</a:t>
            </a:r>
            <a:r>
              <a:rPr lang="en-US" altLang="zh-TW" dirty="0"/>
              <a:t>, Philemon </a:t>
            </a:r>
            <a:r>
              <a:rPr lang="en-US" altLang="zh-TW" dirty="0" err="1"/>
              <a:t>Brakel</a:t>
            </a:r>
            <a:r>
              <a:rPr lang="en-US" altLang="zh-TW" dirty="0"/>
              <a:t>, Kelvin Xu, </a:t>
            </a:r>
            <a:r>
              <a:rPr lang="en-US" altLang="zh-TW" dirty="0" err="1"/>
              <a:t>Anirudh</a:t>
            </a:r>
            <a:r>
              <a:rPr lang="en-US" altLang="zh-TW" dirty="0"/>
              <a:t> Goyal, Ryan Lowe, Joelle </a:t>
            </a:r>
            <a:r>
              <a:rPr lang="en-US" altLang="zh-TW" dirty="0" err="1"/>
              <a:t>Pineau</a:t>
            </a:r>
            <a:r>
              <a:rPr lang="en-US" altLang="zh-TW" dirty="0"/>
              <a:t>, Aaron </a:t>
            </a:r>
            <a:r>
              <a:rPr lang="en-US" altLang="zh-TW" dirty="0" err="1"/>
              <a:t>Courville</a:t>
            </a:r>
            <a:r>
              <a:rPr lang="en-US" altLang="zh-TW" dirty="0"/>
              <a:t>, </a:t>
            </a:r>
            <a:r>
              <a:rPr lang="en-US" altLang="zh-TW" dirty="0" err="1"/>
              <a:t>Yoshua</a:t>
            </a:r>
            <a:r>
              <a:rPr lang="en-US" altLang="zh-TW" dirty="0"/>
              <a:t> Bengio. "An Actor-Critic Algorithm for Sequence Prediction." ICLR, 2017. 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876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1458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SeqGAN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2" y="2409922"/>
            <a:ext cx="5883275" cy="2384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308100" y="4794154"/>
            <a:ext cx="6819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Lucida Grande"/>
              </a:rPr>
              <a:t>Lantao</a:t>
            </a:r>
            <a:r>
              <a:rPr lang="en-US" altLang="zh-TW" dirty="0">
                <a:latin typeface="Lucida Grande"/>
              </a:rPr>
              <a:t> Yu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 err="1">
                <a:latin typeface="Lucida Grande"/>
              </a:rPr>
              <a:t>Weinan</a:t>
            </a:r>
            <a:r>
              <a:rPr lang="en-US" altLang="zh-TW" dirty="0">
                <a:latin typeface="Lucida Grande"/>
              </a:rPr>
              <a:t> Zhang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Jun Wang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Yong Yu, “</a:t>
            </a:r>
            <a:r>
              <a:rPr lang="en-US" altLang="zh-TW" dirty="0" err="1"/>
              <a:t>SeqGAN</a:t>
            </a:r>
            <a:r>
              <a:rPr lang="en-US" altLang="zh-TW" dirty="0"/>
              <a:t>: Sequence Generative Adversarial Nets with Policy Gradient</a:t>
            </a:r>
            <a:r>
              <a:rPr lang="en-US" altLang="zh-TW" dirty="0">
                <a:latin typeface="Lucida Grande"/>
              </a:rPr>
              <a:t>”, AAAI, 2017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08100" y="5440485"/>
            <a:ext cx="6819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Jiwei</a:t>
            </a:r>
            <a:r>
              <a:rPr lang="en-US" altLang="zh-TW" dirty="0"/>
              <a:t> Li, Will Monroe, </a:t>
            </a:r>
            <a:r>
              <a:rPr lang="en-US" altLang="zh-TW" dirty="0" err="1"/>
              <a:t>Tianlin</a:t>
            </a:r>
            <a:r>
              <a:rPr lang="en-US" altLang="zh-TW" dirty="0"/>
              <a:t> Shi, Sébastien Jean, Alan Ritter, Dan </a:t>
            </a:r>
            <a:r>
              <a:rPr lang="en-US" altLang="zh-TW" dirty="0" err="1"/>
              <a:t>Jurafsky</a:t>
            </a:r>
            <a:r>
              <a:rPr lang="en-US" altLang="zh-TW" dirty="0">
                <a:latin typeface="Lucida Grande"/>
              </a:rPr>
              <a:t>, “</a:t>
            </a:r>
            <a:r>
              <a:rPr lang="en-US" altLang="zh-TW" dirty="0"/>
              <a:t>Adversarial Learning for Neural Dialogue Generation</a:t>
            </a:r>
            <a:r>
              <a:rPr lang="en-US" altLang="zh-TW" dirty="0">
                <a:latin typeface="Lucida Grande"/>
              </a:rPr>
              <a:t>”, </a:t>
            </a:r>
            <a:r>
              <a:rPr lang="en-US" altLang="zh-TW" dirty="0" err="1">
                <a:latin typeface="Lucida Grande"/>
              </a:rPr>
              <a:t>arXiv</a:t>
            </a:r>
            <a:r>
              <a:rPr lang="en-US" altLang="zh-TW" dirty="0">
                <a:latin typeface="Lucida Grande"/>
              </a:rPr>
              <a:t> preprint, 2017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039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Idea – Sentence Generation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03929" y="1613690"/>
            <a:ext cx="1883913" cy="11774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Generator</a:t>
            </a:r>
          </a:p>
        </p:txBody>
      </p:sp>
      <p:sp>
        <p:nvSpPr>
          <p:cNvPr id="5" name="矩形 4"/>
          <p:cNvSpPr/>
          <p:nvPr/>
        </p:nvSpPr>
        <p:spPr>
          <a:xfrm>
            <a:off x="3773602" y="3679644"/>
            <a:ext cx="1883913" cy="11774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Discriminator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498957" y="1964409"/>
            <a:ext cx="226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sentence x </a:t>
            </a:r>
            <a:endParaRPr lang="zh-TW" altLang="en-US" sz="2400" dirty="0"/>
          </a:p>
        </p:txBody>
      </p:sp>
      <p:sp>
        <p:nvSpPr>
          <p:cNvPr id="9" name="箭號: 向右 8"/>
          <p:cNvSpPr/>
          <p:nvPr/>
        </p:nvSpPr>
        <p:spPr>
          <a:xfrm>
            <a:off x="5740829" y="1964409"/>
            <a:ext cx="644177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543328" y="4024432"/>
            <a:ext cx="226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sentence x</a:t>
            </a:r>
            <a:endParaRPr lang="zh-TW" altLang="en-US" sz="2400" dirty="0"/>
          </a:p>
        </p:txBody>
      </p:sp>
      <p:sp>
        <p:nvSpPr>
          <p:cNvPr id="11" name="箭號: 向右 10"/>
          <p:cNvSpPr/>
          <p:nvPr/>
        </p:nvSpPr>
        <p:spPr>
          <a:xfrm>
            <a:off x="3129425" y="4024432"/>
            <a:ext cx="644177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/>
          <p:cNvSpPr/>
          <p:nvPr/>
        </p:nvSpPr>
        <p:spPr>
          <a:xfrm>
            <a:off x="5716822" y="4037551"/>
            <a:ext cx="644177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439932" y="4037551"/>
            <a:ext cx="226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Real or fake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425992" y="2745885"/>
            <a:ext cx="4734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Sampling from RNN at each time step also provides randomness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89189" y="5529217"/>
            <a:ext cx="216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>
                <a:solidFill>
                  <a:srgbClr val="FF0000"/>
                </a:solidFill>
              </a:rPr>
              <a:t>Original GAN</a:t>
            </a:r>
            <a:endParaRPr lang="zh-TW" alt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17" name="箭號: 彎曲 16"/>
          <p:cNvSpPr/>
          <p:nvPr/>
        </p:nvSpPr>
        <p:spPr>
          <a:xfrm rot="16200000">
            <a:off x="4591689" y="4479393"/>
            <a:ext cx="1191856" cy="14457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8" name="Picture 4" descr="「唐詩三百首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90" y="4784401"/>
            <a:ext cx="2273757" cy="186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354687" y="1723280"/>
            <a:ext cx="280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code z sampled from prior distribution</a:t>
            </a:r>
            <a:endParaRPr lang="zh-TW" altLang="en-US" sz="2400" dirty="0"/>
          </a:p>
        </p:txBody>
      </p:sp>
      <p:sp>
        <p:nvSpPr>
          <p:cNvPr id="21" name="箭號: 向右 20"/>
          <p:cNvSpPr/>
          <p:nvPr/>
        </p:nvSpPr>
        <p:spPr>
          <a:xfrm>
            <a:off x="3159751" y="1954929"/>
            <a:ext cx="644177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2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 animBg="1"/>
      <p:bldP spid="10" grpId="0"/>
      <p:bldP spid="11" grpId="0" animBg="1"/>
      <p:bldP spid="14" grpId="0" animBg="1"/>
      <p:bldP spid="15" grpId="0"/>
      <p:bldP spid="22" grpId="0"/>
      <p:bldP spid="17" grpId="0" animBg="1"/>
      <p:bldP spid="19" grpId="0"/>
      <p:bldP spid="19" grpId="1"/>
      <p:bldP spid="21" grpId="0" animBg="1"/>
      <p:bldP spid="2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– Sentence Generation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Initialize generator Gen and discriminator Dis</a:t>
                </a:r>
              </a:p>
              <a:p>
                <a:r>
                  <a:rPr lang="en-US" altLang="zh-TW" sz="2400" dirty="0"/>
                  <a:t>In each iteration:</a:t>
                </a:r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Sample real sentences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/>
                  <a:t> from database</a:t>
                </a:r>
              </a:p>
              <a:p>
                <a:pPr lvl="1"/>
                <a:r>
                  <a:rPr lang="en-US" altLang="zh-TW" dirty="0"/>
                  <a:t>Generate sentences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dirty="0"/>
                  <a:t> by Gen</a:t>
                </a:r>
              </a:p>
              <a:p>
                <a:pPr lvl="1"/>
                <a:r>
                  <a:rPr lang="en-US" altLang="zh-TW" dirty="0"/>
                  <a:t>Update Dis to increase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𝐷𝑖𝑠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and decrease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𝐷𝑖𝑠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Update Gen such that</a:t>
                </a:r>
              </a:p>
              <a:p>
                <a:pPr lvl="2"/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034896" y="5124101"/>
            <a:ext cx="1568171" cy="842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Generator</a:t>
            </a:r>
          </a:p>
        </p:txBody>
      </p:sp>
      <p:sp>
        <p:nvSpPr>
          <p:cNvPr id="10" name="矩形 9"/>
          <p:cNvSpPr/>
          <p:nvPr/>
        </p:nvSpPr>
        <p:spPr>
          <a:xfrm>
            <a:off x="4111206" y="5119933"/>
            <a:ext cx="1568171" cy="8261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Discrimi</a:t>
            </a:r>
            <a:endParaRPr lang="en-US" altLang="zh-TW" sz="2400" dirty="0"/>
          </a:p>
          <a:p>
            <a:pPr algn="ctr"/>
            <a:r>
              <a:rPr lang="en-US" altLang="zh-TW" sz="2400" dirty="0" err="1"/>
              <a:t>nator</a:t>
            </a:r>
            <a:endParaRPr lang="en-US" altLang="zh-TW" sz="2400" dirty="0"/>
          </a:p>
        </p:txBody>
      </p:sp>
      <p:sp>
        <p:nvSpPr>
          <p:cNvPr id="11" name="箭號: 向右 10"/>
          <p:cNvSpPr/>
          <p:nvPr/>
        </p:nvSpPr>
        <p:spPr>
          <a:xfrm>
            <a:off x="3565037" y="5302198"/>
            <a:ext cx="58420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/>
          <p:cNvSpPr/>
          <p:nvPr/>
        </p:nvSpPr>
        <p:spPr>
          <a:xfrm>
            <a:off x="5644871" y="5302197"/>
            <a:ext cx="58420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187655" y="5277915"/>
            <a:ext cx="9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scalar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110956" y="5902588"/>
            <a:ext cx="141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update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2593" y="3009900"/>
            <a:ext cx="6870700" cy="12912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072593" y="4576141"/>
            <a:ext cx="6870700" cy="18316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/>
          <p:cNvSpPr/>
          <p:nvPr/>
        </p:nvSpPr>
        <p:spPr>
          <a:xfrm rot="16200000">
            <a:off x="6969507" y="5277914"/>
            <a:ext cx="584200" cy="46166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「問號 png」的圖片搜尋結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700" y="4735042"/>
            <a:ext cx="1683657" cy="168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53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3" grpId="0" animBg="1"/>
      <p:bldP spid="8" grpId="0"/>
      <p:bldP spid="15" grpId="0"/>
      <p:bldP spid="14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对话泡泡图标矢量素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14" y="4406388"/>
            <a:ext cx="3713020" cy="254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Idea – Chat-bot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41429" y="1817686"/>
            <a:ext cx="1883913" cy="11774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2400" dirty="0"/>
          </a:p>
        </p:txBody>
      </p:sp>
      <p:sp>
        <p:nvSpPr>
          <p:cNvPr id="5" name="矩形 4"/>
          <p:cNvSpPr/>
          <p:nvPr/>
        </p:nvSpPr>
        <p:spPr>
          <a:xfrm>
            <a:off x="3846736" y="3336596"/>
            <a:ext cx="1883913" cy="11774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Discriminator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87509" y="1807347"/>
            <a:ext cx="2639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sentence/history h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30692" y="2175593"/>
            <a:ext cx="305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response sentence x</a:t>
            </a:r>
            <a:endParaRPr lang="zh-TW" altLang="en-US" sz="2400" dirty="0"/>
          </a:p>
        </p:txBody>
      </p:sp>
      <p:sp>
        <p:nvSpPr>
          <p:cNvPr id="8" name="箭號: 向右 7"/>
          <p:cNvSpPr/>
          <p:nvPr/>
        </p:nvSpPr>
        <p:spPr>
          <a:xfrm>
            <a:off x="2957495" y="2186345"/>
            <a:ext cx="644177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/>
          <p:cNvSpPr/>
          <p:nvPr/>
        </p:nvSpPr>
        <p:spPr>
          <a:xfrm>
            <a:off x="5586515" y="2186345"/>
            <a:ext cx="644177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/>
          <p:cNvSpPr/>
          <p:nvPr/>
        </p:nvSpPr>
        <p:spPr>
          <a:xfrm>
            <a:off x="3160936" y="3382199"/>
            <a:ext cx="644177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/>
          <p:cNvSpPr/>
          <p:nvPr/>
        </p:nvSpPr>
        <p:spPr>
          <a:xfrm>
            <a:off x="3160936" y="4061024"/>
            <a:ext cx="644177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/>
          <p:cNvSpPr/>
          <p:nvPr/>
        </p:nvSpPr>
        <p:spPr>
          <a:xfrm>
            <a:off x="5789956" y="3694503"/>
            <a:ext cx="644177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513066" y="3694503"/>
            <a:ext cx="226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Real or fake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361016" y="57503"/>
            <a:ext cx="5870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http://www.nipic.com/show/3/83/3936650kd7476069.html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775345" y="5752520"/>
            <a:ext cx="2696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human </a:t>
            </a:r>
          </a:p>
          <a:p>
            <a:pPr algn="r"/>
            <a:r>
              <a:rPr lang="en-US" altLang="zh-TW" sz="2400" dirty="0"/>
              <a:t>dialogues</a:t>
            </a:r>
            <a:endParaRPr lang="zh-TW" altLang="en-US" sz="2400" dirty="0"/>
          </a:p>
        </p:txBody>
      </p:sp>
      <p:sp>
        <p:nvSpPr>
          <p:cNvPr id="18" name="箭號: 彎曲 17"/>
          <p:cNvSpPr/>
          <p:nvPr/>
        </p:nvSpPr>
        <p:spPr>
          <a:xfrm rot="16200000">
            <a:off x="4645589" y="4324204"/>
            <a:ext cx="837119" cy="100148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91556" y="2566529"/>
            <a:ext cx="1183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Chatbot</a:t>
            </a:r>
          </a:p>
        </p:txBody>
      </p:sp>
      <p:sp>
        <p:nvSpPr>
          <p:cNvPr id="21" name="矩形 20"/>
          <p:cNvSpPr/>
          <p:nvPr/>
        </p:nvSpPr>
        <p:spPr>
          <a:xfrm>
            <a:off x="3781297" y="1985488"/>
            <a:ext cx="751458" cy="541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En</a:t>
            </a:r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4632229" y="1985488"/>
            <a:ext cx="751458" cy="541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6279" y="5405364"/>
            <a:ext cx="274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>
                <a:solidFill>
                  <a:srgbClr val="FF0000"/>
                </a:solidFill>
              </a:rPr>
              <a:t>Conditional GAN</a:t>
            </a:r>
            <a:endParaRPr lang="zh-TW" alt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92897" y="4052411"/>
            <a:ext cx="305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response sentence x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87509" y="3016330"/>
            <a:ext cx="2639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sentence/history h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638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  <p:bldP spid="11" grpId="0" animBg="1"/>
      <p:bldP spid="13" grpId="0" animBg="1"/>
      <p:bldP spid="14" grpId="0" animBg="1"/>
      <p:bldP spid="15" grpId="0"/>
      <p:bldP spid="19" grpId="0"/>
      <p:bldP spid="18" grpId="0" animBg="1"/>
      <p:bldP spid="20" grpId="0"/>
      <p:bldP spid="21" grpId="0" animBg="1"/>
      <p:bldP spid="23" grpId="0" animBg="1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– Chat-bot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Initialize generator Gen and discriminator Dis</a:t>
                </a:r>
              </a:p>
              <a:p>
                <a:r>
                  <a:rPr lang="en-US" altLang="zh-TW" sz="2400" dirty="0"/>
                  <a:t>In each iteration:</a:t>
                </a:r>
              </a:p>
              <a:p>
                <a:pPr lvl="1"/>
                <a:r>
                  <a:rPr lang="en-US" altLang="zh-TW" dirty="0"/>
                  <a:t>Sample real history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dirty="0"/>
                  <a:t> and sentence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/>
                  <a:t> from database</a:t>
                </a:r>
              </a:p>
              <a:p>
                <a:pPr lvl="1"/>
                <a:r>
                  <a:rPr lang="en-US" altLang="zh-TW" dirty="0"/>
                  <a:t>Sample real history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from database, and generate sentences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dirty="0"/>
                  <a:t> by Gen(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Update Dis to increase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𝐷𝑖𝑠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and decrease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𝐷𝑖𝑠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Update Gen such that</a:t>
                </a:r>
              </a:p>
              <a:p>
                <a:pPr lvl="2"/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4337680" y="5022059"/>
            <a:ext cx="1568171" cy="8261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Discrimi</a:t>
            </a:r>
            <a:endParaRPr lang="en-US" altLang="zh-TW" sz="2400" dirty="0"/>
          </a:p>
          <a:p>
            <a:pPr algn="ctr"/>
            <a:r>
              <a:rPr lang="en-US" altLang="zh-TW" sz="2400" dirty="0" err="1"/>
              <a:t>nator</a:t>
            </a:r>
            <a:endParaRPr lang="en-US" altLang="zh-TW" sz="2400" dirty="0"/>
          </a:p>
        </p:txBody>
      </p:sp>
      <p:sp>
        <p:nvSpPr>
          <p:cNvPr id="11" name="箭號: 向右 10"/>
          <p:cNvSpPr/>
          <p:nvPr/>
        </p:nvSpPr>
        <p:spPr>
          <a:xfrm>
            <a:off x="3746330" y="5204323"/>
            <a:ext cx="58420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/>
          <p:cNvSpPr/>
          <p:nvPr/>
        </p:nvSpPr>
        <p:spPr>
          <a:xfrm>
            <a:off x="5871345" y="5204323"/>
            <a:ext cx="58420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14129" y="5180041"/>
            <a:ext cx="9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scalar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337430" y="5790200"/>
            <a:ext cx="141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update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69444" y="2667193"/>
            <a:ext cx="6870700" cy="17740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069444" y="4527433"/>
            <a:ext cx="6870700" cy="17824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/>
          <p:cNvSpPr/>
          <p:nvPr/>
        </p:nvSpPr>
        <p:spPr>
          <a:xfrm rot="16200000">
            <a:off x="7195981" y="5180040"/>
            <a:ext cx="584200" cy="46166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009744" y="22671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grpSp>
        <p:nvGrpSpPr>
          <p:cNvPr id="26" name="群組 25"/>
          <p:cNvGrpSpPr/>
          <p:nvPr/>
        </p:nvGrpSpPr>
        <p:grpSpPr>
          <a:xfrm>
            <a:off x="7436610" y="213581"/>
            <a:ext cx="1939643" cy="2735052"/>
            <a:chOff x="946432" y="3314267"/>
            <a:chExt cx="1939643" cy="2735052"/>
          </a:xfrm>
        </p:grpSpPr>
        <p:sp>
          <p:nvSpPr>
            <p:cNvPr id="27" name="文字方塊 26"/>
            <p:cNvSpPr txBox="1"/>
            <p:nvPr/>
          </p:nvSpPr>
          <p:spPr>
            <a:xfrm>
              <a:off x="946432" y="3856529"/>
              <a:ext cx="193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A: OOO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946432" y="4331688"/>
              <a:ext cx="1515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B: XXX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955675" y="4812204"/>
              <a:ext cx="193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A: ∆ ∆ ∆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 rot="5400000">
              <a:off x="1306149" y="3458084"/>
              <a:ext cx="74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 rot="5400000">
              <a:off x="1306149" y="5443836"/>
              <a:ext cx="74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sp>
        <p:nvSpPr>
          <p:cNvPr id="32" name="箭號: 向右 31"/>
          <p:cNvSpPr/>
          <p:nvPr/>
        </p:nvSpPr>
        <p:spPr>
          <a:xfrm>
            <a:off x="1788572" y="5187844"/>
            <a:ext cx="604837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91011" y="5180039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11" y="5180039"/>
                <a:ext cx="43037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7445853" y="816606"/>
            <a:ext cx="1207817" cy="85068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7445853" y="1712225"/>
            <a:ext cx="1207817" cy="4602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038439" y="1024537"/>
            <a:ext cx="34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044377" y="1670271"/>
            <a:ext cx="34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endParaRPr lang="zh-TW" altLang="en-US" sz="2400" dirty="0"/>
          </a:p>
        </p:txBody>
      </p:sp>
      <p:pic>
        <p:nvPicPr>
          <p:cNvPr id="36" name="Picture 4" descr="「問號 png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775" y="4626264"/>
            <a:ext cx="1683657" cy="168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2406555" y="4976462"/>
            <a:ext cx="1313483" cy="889158"/>
            <a:chOff x="-783884" y="4912651"/>
            <a:chExt cx="1313483" cy="889158"/>
          </a:xfrm>
        </p:grpSpPr>
        <p:sp>
          <p:nvSpPr>
            <p:cNvPr id="37" name="矩形 36"/>
            <p:cNvSpPr/>
            <p:nvPr/>
          </p:nvSpPr>
          <p:spPr>
            <a:xfrm>
              <a:off x="-783884" y="4912651"/>
              <a:ext cx="1313483" cy="85498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24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-740388" y="5340144"/>
              <a:ext cx="11836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Chatbot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-680743" y="4980475"/>
              <a:ext cx="523167" cy="3596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/>
                <a:t>En</a:t>
              </a:r>
              <a:endParaRPr lang="zh-TW" altLang="en-US" sz="24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-99715" y="4978916"/>
              <a:ext cx="542985" cy="36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De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26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3" grpId="0" animBg="1"/>
      <p:bldP spid="8" grpId="0"/>
      <p:bldP spid="15" grpId="0"/>
      <p:bldP spid="14" grpId="0" animBg="1"/>
      <p:bldP spid="17" grpId="0" animBg="1"/>
      <p:bldP spid="18" grpId="0" animBg="1"/>
      <p:bldP spid="32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724741" y="2541589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483880" y="2556376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4372305" y="4341804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6107309" y="4301435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139729" y="4681595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74733" y="4649855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>
            <a:cxnSpLocks/>
            <a:stCxn id="8" idx="3"/>
          </p:cNvCxnSpPr>
          <p:nvPr/>
        </p:nvCxnSpPr>
        <p:spPr>
          <a:xfrm flipV="1">
            <a:off x="4604882" y="4960624"/>
            <a:ext cx="123944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143216" y="5728542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>
            <a:cxnSpLocks/>
          </p:cNvCxnSpPr>
          <p:nvPr/>
        </p:nvCxnSpPr>
        <p:spPr>
          <a:xfrm flipV="1">
            <a:off x="4372305" y="5296038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92946" y="5701140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單箭頭接點 13"/>
          <p:cNvCxnSpPr>
            <a:cxnSpLocks/>
          </p:cNvCxnSpPr>
          <p:nvPr/>
        </p:nvCxnSpPr>
        <p:spPr>
          <a:xfrm flipV="1">
            <a:off x="6122035" y="5268636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41472" y="3509077"/>
            <a:ext cx="461666" cy="779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57129" y="3455775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657129" y="3891917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4229526" y="3917943"/>
            <a:ext cx="291789" cy="2917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4226410" y="3565394"/>
            <a:ext cx="291789" cy="2917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cxnSpLocks/>
          </p:cNvCxnSpPr>
          <p:nvPr/>
        </p:nvCxnSpPr>
        <p:spPr>
          <a:xfrm flipV="1">
            <a:off x="5486203" y="5279128"/>
            <a:ext cx="381999" cy="449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869945" y="3504465"/>
            <a:ext cx="461666" cy="779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385602" y="3451163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385602" y="3887305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5954610" y="3917440"/>
            <a:ext cx="291789" cy="29178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54610" y="3565393"/>
            <a:ext cx="291789" cy="2917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7887448" y="4297381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654872" y="4645801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8" name="直線單箭頭接點 27"/>
          <p:cNvCxnSpPr>
            <a:cxnSpLocks/>
          </p:cNvCxnSpPr>
          <p:nvPr/>
        </p:nvCxnSpPr>
        <p:spPr>
          <a:xfrm flipV="1">
            <a:off x="6385021" y="4956570"/>
            <a:ext cx="123944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673085" y="5697086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0" name="直線單箭頭接點 29"/>
          <p:cNvCxnSpPr>
            <a:cxnSpLocks/>
          </p:cNvCxnSpPr>
          <p:nvPr/>
        </p:nvCxnSpPr>
        <p:spPr>
          <a:xfrm flipV="1">
            <a:off x="7902174" y="5264582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050995" y="5698529"/>
            <a:ext cx="461666" cy="779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7135933" y="5767759"/>
            <a:ext cx="291789" cy="2917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7135933" y="6101993"/>
            <a:ext cx="291789" cy="29178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653772" y="5689802"/>
            <a:ext cx="40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7650084" y="3500411"/>
            <a:ext cx="461666" cy="779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165741" y="3447109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165741" y="3883251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38" name="橢圓 37"/>
          <p:cNvSpPr/>
          <p:nvPr/>
        </p:nvSpPr>
        <p:spPr>
          <a:xfrm>
            <a:off x="7759858" y="3931086"/>
            <a:ext cx="291789" cy="29178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743850" y="3562456"/>
            <a:ext cx="291789" cy="2917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>
            <a:cxnSpLocks/>
          </p:cNvCxnSpPr>
          <p:nvPr/>
        </p:nvCxnSpPr>
        <p:spPr>
          <a:xfrm flipV="1">
            <a:off x="7281827" y="5261348"/>
            <a:ext cx="381999" cy="449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4518199" y="2884239"/>
            <a:ext cx="970008" cy="281834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984954" y="2554073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cxnSp>
        <p:nvCxnSpPr>
          <p:cNvPr id="43" name="直線單箭頭接點 42"/>
          <p:cNvCxnSpPr>
            <a:cxnSpLocks/>
          </p:cNvCxnSpPr>
          <p:nvPr/>
        </p:nvCxnSpPr>
        <p:spPr>
          <a:xfrm>
            <a:off x="6276121" y="2884239"/>
            <a:ext cx="968024" cy="280230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245934" y="5709166"/>
            <a:ext cx="461666" cy="779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5330872" y="6160771"/>
            <a:ext cx="291789" cy="2917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330872" y="5789074"/>
            <a:ext cx="291789" cy="29178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4865419" y="6067243"/>
            <a:ext cx="40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cxnSp>
        <p:nvCxnSpPr>
          <p:cNvPr id="48" name="直線單箭頭接點 47"/>
          <p:cNvCxnSpPr>
            <a:cxnSpLocks/>
          </p:cNvCxnSpPr>
          <p:nvPr/>
        </p:nvCxnSpPr>
        <p:spPr>
          <a:xfrm flipV="1">
            <a:off x="3759473" y="5244293"/>
            <a:ext cx="381999" cy="449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984500" y="5633139"/>
            <a:ext cx="110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&lt;BOS&gt;</a:t>
            </a:r>
            <a:endParaRPr lang="zh-TW" altLang="en-US" sz="2400" dirty="0"/>
          </a:p>
        </p:txBody>
      </p:sp>
      <p:cxnSp>
        <p:nvCxnSpPr>
          <p:cNvPr id="50" name="直線單箭頭接點 49"/>
          <p:cNvCxnSpPr>
            <a:cxnSpLocks/>
          </p:cNvCxnSpPr>
          <p:nvPr/>
        </p:nvCxnSpPr>
        <p:spPr>
          <a:xfrm flipV="1">
            <a:off x="4372304" y="2967594"/>
            <a:ext cx="0" cy="454115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</p:cNvCxnSpPr>
          <p:nvPr/>
        </p:nvCxnSpPr>
        <p:spPr>
          <a:xfrm flipV="1">
            <a:off x="6100504" y="2967593"/>
            <a:ext cx="0" cy="454115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cxnSpLocks/>
          </p:cNvCxnSpPr>
          <p:nvPr/>
        </p:nvCxnSpPr>
        <p:spPr>
          <a:xfrm flipV="1">
            <a:off x="7880917" y="2961229"/>
            <a:ext cx="0" cy="454115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538315" y="1937006"/>
            <a:ext cx="2887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Can we do </a:t>
            </a:r>
            <a:r>
              <a:rPr lang="en-US" altLang="zh-TW" sz="2800" dirty="0" err="1"/>
              <a:t>backpropogation</a:t>
            </a:r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23933" y="2974189"/>
            <a:ext cx="3039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Tuning generator a little bit will not change the output.</a:t>
            </a:r>
            <a:endParaRPr lang="zh-TW" altLang="en-US" sz="2800" dirty="0"/>
          </a:p>
        </p:txBody>
      </p:sp>
      <p:sp>
        <p:nvSpPr>
          <p:cNvPr id="59" name="矩形 58"/>
          <p:cNvSpPr/>
          <p:nvPr/>
        </p:nvSpPr>
        <p:spPr>
          <a:xfrm>
            <a:off x="4144221" y="158928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0" name="直線單箭頭接點 59"/>
          <p:cNvCxnSpPr/>
          <p:nvPr/>
        </p:nvCxnSpPr>
        <p:spPr>
          <a:xfrm flipV="1">
            <a:off x="7878016" y="2240497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6124018" y="2240497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375503" y="2227468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899546" y="160231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4" name="直線單箭頭接點 63"/>
          <p:cNvCxnSpPr>
            <a:cxnSpLocks/>
          </p:cNvCxnSpPr>
          <p:nvPr/>
        </p:nvCxnSpPr>
        <p:spPr>
          <a:xfrm>
            <a:off x="4719669" y="1905223"/>
            <a:ext cx="1095525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654872" y="160231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7" name="直線單箭頭接點 66"/>
          <p:cNvCxnSpPr>
            <a:cxnSpLocks/>
          </p:cNvCxnSpPr>
          <p:nvPr/>
        </p:nvCxnSpPr>
        <p:spPr>
          <a:xfrm flipV="1">
            <a:off x="7871897" y="1028453"/>
            <a:ext cx="0" cy="5622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5901980" y="970663"/>
            <a:ext cx="205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Encoder</a:t>
            </a:r>
            <a:endParaRPr lang="zh-TW" altLang="en-US" sz="2400" b="1" i="1" u="sng" dirty="0"/>
          </a:p>
        </p:txBody>
      </p:sp>
      <p:sp>
        <p:nvSpPr>
          <p:cNvPr id="69" name="矩形 68"/>
          <p:cNvSpPr/>
          <p:nvPr/>
        </p:nvSpPr>
        <p:spPr>
          <a:xfrm>
            <a:off x="3962079" y="1490549"/>
            <a:ext cx="4296501" cy="9037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19180" y="231527"/>
            <a:ext cx="5305561" cy="1200668"/>
            <a:chOff x="10539" y="177703"/>
            <a:chExt cx="5305561" cy="1200668"/>
          </a:xfrm>
        </p:grpSpPr>
        <p:sp>
          <p:nvSpPr>
            <p:cNvPr id="72" name="矩形 71"/>
            <p:cNvSpPr/>
            <p:nvPr/>
          </p:nvSpPr>
          <p:spPr>
            <a:xfrm>
              <a:off x="1934867" y="177703"/>
              <a:ext cx="1568171" cy="82619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/>
                <a:t>Discrimi</a:t>
              </a:r>
              <a:endParaRPr lang="en-US" altLang="zh-TW" sz="2400" dirty="0"/>
            </a:p>
            <a:p>
              <a:pPr algn="ctr"/>
              <a:r>
                <a:rPr lang="en-US" altLang="zh-TW" sz="2400" dirty="0" err="1"/>
                <a:t>nator</a:t>
              </a:r>
              <a:endParaRPr lang="en-US" altLang="zh-TW" sz="2400" dirty="0"/>
            </a:p>
          </p:txBody>
        </p:sp>
        <p:sp>
          <p:nvSpPr>
            <p:cNvPr id="73" name="箭號: 向右 72"/>
            <p:cNvSpPr/>
            <p:nvPr/>
          </p:nvSpPr>
          <p:spPr>
            <a:xfrm>
              <a:off x="1388698" y="359968"/>
              <a:ext cx="584200" cy="46166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箭號: 向右 73"/>
            <p:cNvSpPr/>
            <p:nvPr/>
          </p:nvSpPr>
          <p:spPr>
            <a:xfrm>
              <a:off x="3468532" y="359967"/>
              <a:ext cx="584200" cy="46166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4011316" y="335685"/>
              <a:ext cx="987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scalar</a:t>
              </a:r>
              <a:endParaRPr lang="zh-TW" altLang="en-US" sz="24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10539" y="916706"/>
              <a:ext cx="1416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0000"/>
                  </a:solidFill>
                </a:rPr>
                <a:t>update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7" name="箭號: 向右 76"/>
            <p:cNvSpPr/>
            <p:nvPr/>
          </p:nvSpPr>
          <p:spPr>
            <a:xfrm rot="16200000">
              <a:off x="4793168" y="335684"/>
              <a:ext cx="584200" cy="46166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527135" y="4426818"/>
            <a:ext cx="303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Alternative: improved WGAN</a:t>
            </a:r>
            <a:endParaRPr lang="zh-TW" altLang="en-US" sz="2800" dirty="0"/>
          </a:p>
        </p:txBody>
      </p:sp>
      <p:cxnSp>
        <p:nvCxnSpPr>
          <p:cNvPr id="79" name="直線單箭頭接點 78"/>
          <p:cNvCxnSpPr>
            <a:cxnSpLocks/>
          </p:cNvCxnSpPr>
          <p:nvPr/>
        </p:nvCxnSpPr>
        <p:spPr>
          <a:xfrm>
            <a:off x="6496275" y="1918475"/>
            <a:ext cx="1095525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7377552" y="514160"/>
            <a:ext cx="9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scalar</a:t>
            </a:r>
            <a:endParaRPr lang="zh-TW" altLang="en-US" sz="2400" dirty="0"/>
          </a:p>
        </p:txBody>
      </p:sp>
      <p:sp>
        <p:nvSpPr>
          <p:cNvPr id="82" name="箭號: 向右 81"/>
          <p:cNvSpPr/>
          <p:nvPr/>
        </p:nvSpPr>
        <p:spPr>
          <a:xfrm rot="16200000">
            <a:off x="8169272" y="475059"/>
            <a:ext cx="584200" cy="46166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3" name="群組 82"/>
          <p:cNvGrpSpPr/>
          <p:nvPr/>
        </p:nvGrpSpPr>
        <p:grpSpPr>
          <a:xfrm>
            <a:off x="462925" y="200044"/>
            <a:ext cx="1313483" cy="889158"/>
            <a:chOff x="-783884" y="4912651"/>
            <a:chExt cx="1313483" cy="889158"/>
          </a:xfrm>
        </p:grpSpPr>
        <p:sp>
          <p:nvSpPr>
            <p:cNvPr id="84" name="矩形 83"/>
            <p:cNvSpPr/>
            <p:nvPr/>
          </p:nvSpPr>
          <p:spPr>
            <a:xfrm>
              <a:off x="-783884" y="4912651"/>
              <a:ext cx="1313483" cy="85498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2400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-740388" y="5340144"/>
              <a:ext cx="11836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Chatbot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-680743" y="4980475"/>
              <a:ext cx="523167" cy="3596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/>
                <a:t>En</a:t>
              </a:r>
              <a:endParaRPr lang="zh-TW" altLang="en-US" sz="2400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-99715" y="4978916"/>
              <a:ext cx="542985" cy="361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De</a:t>
              </a:r>
              <a:endParaRPr lang="zh-TW" altLang="en-US" sz="2400" dirty="0"/>
            </a:p>
          </p:txBody>
        </p:sp>
      </p:grpSp>
      <p:sp>
        <p:nvSpPr>
          <p:cNvPr id="53" name="文字方塊 52"/>
          <p:cNvSpPr txBox="1"/>
          <p:nvPr/>
        </p:nvSpPr>
        <p:spPr>
          <a:xfrm>
            <a:off x="660844" y="5395861"/>
            <a:ext cx="2380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(ignoring sampling process)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8" name="箭號: 向右 87"/>
          <p:cNvSpPr/>
          <p:nvPr/>
        </p:nvSpPr>
        <p:spPr>
          <a:xfrm rot="16200000">
            <a:off x="3812147" y="2385848"/>
            <a:ext cx="1115305" cy="86029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箭號: 向右 88"/>
          <p:cNvSpPr/>
          <p:nvPr/>
        </p:nvSpPr>
        <p:spPr>
          <a:xfrm rot="16200000">
            <a:off x="5554116" y="2385231"/>
            <a:ext cx="1115305" cy="86029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箭號: 向右 89"/>
          <p:cNvSpPr/>
          <p:nvPr/>
        </p:nvSpPr>
        <p:spPr>
          <a:xfrm rot="16200000">
            <a:off x="7340679" y="2437234"/>
            <a:ext cx="1115305" cy="86029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0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 animBg="1"/>
      <p:bldP spid="11" grpId="0" animBg="1"/>
      <p:bldP spid="13" grpId="0" animBg="1"/>
      <p:bldP spid="15" grpId="0" animBg="1"/>
      <p:bldP spid="16" grpId="0"/>
      <p:bldP spid="17" grpId="0"/>
      <p:bldP spid="18" grpId="0" animBg="1"/>
      <p:bldP spid="19" grpId="0" animBg="1"/>
      <p:bldP spid="21" grpId="0" animBg="1"/>
      <p:bldP spid="22" grpId="0"/>
      <p:bldP spid="23" grpId="0"/>
      <p:bldP spid="24" grpId="0" animBg="1"/>
      <p:bldP spid="25" grpId="0" animBg="1"/>
      <p:bldP spid="27" grpId="0" animBg="1"/>
      <p:bldP spid="29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4" grpId="1"/>
      <p:bldP spid="35" grpId="0" animBg="1"/>
      <p:bldP spid="36" grpId="0"/>
      <p:bldP spid="37" grpId="0"/>
      <p:bldP spid="38" grpId="0" animBg="1"/>
      <p:bldP spid="39" grpId="0" animBg="1"/>
      <p:bldP spid="42" grpId="0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9" grpId="0"/>
      <p:bldP spid="57" grpId="0"/>
      <p:bldP spid="58" grpId="0"/>
      <p:bldP spid="59" grpId="0" animBg="1"/>
      <p:bldP spid="63" grpId="0" animBg="1"/>
      <p:bldP spid="65" grpId="0" animBg="1"/>
      <p:bldP spid="68" grpId="0"/>
      <p:bldP spid="69" grpId="0" animBg="1"/>
      <p:bldP spid="78" grpId="0"/>
      <p:bldP spid="80" grpId="0"/>
      <p:bldP spid="82" grpId="0" animBg="1"/>
      <p:bldP spid="53" grpId="0"/>
      <p:bldP spid="88" grpId="0" animBg="1"/>
      <p:bldP spid="89" grpId="0" animBg="1"/>
      <p:bldP spid="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Chat-bot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Sequence-to-sequence learning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54677" y="3916702"/>
            <a:ext cx="2519570" cy="80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722994" y="3930305"/>
            <a:ext cx="1497496" cy="808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Generator</a:t>
            </a:r>
            <a:endParaRPr lang="zh-TW" altLang="en-US" sz="2400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5499100" y="473868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833841" y="5044324"/>
            <a:ext cx="1330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sentence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06483" y="2724408"/>
            <a:ext cx="1330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 sentence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7471742" y="3555405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cxnSpLocks/>
          </p:cNvCxnSpPr>
          <p:nvPr/>
        </p:nvCxnSpPr>
        <p:spPr>
          <a:xfrm>
            <a:off x="6026053" y="4334496"/>
            <a:ext cx="696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087659" y="5057927"/>
            <a:ext cx="1746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history information</a:t>
            </a:r>
            <a:endParaRPr lang="zh-TW" altLang="en-US" sz="2400" dirty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3937000" y="473868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12735" y="2909073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1274401" y="3479501"/>
            <a:ext cx="1939643" cy="2735052"/>
            <a:chOff x="946432" y="3314267"/>
            <a:chExt cx="1939643" cy="2735052"/>
          </a:xfrm>
        </p:grpSpPr>
        <p:sp>
          <p:nvSpPr>
            <p:cNvPr id="18" name="文字方塊 17"/>
            <p:cNvSpPr txBox="1"/>
            <p:nvPr/>
          </p:nvSpPr>
          <p:spPr>
            <a:xfrm>
              <a:off x="946432" y="3856529"/>
              <a:ext cx="193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A: OOO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6432" y="4331688"/>
              <a:ext cx="1515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B: XXX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55675" y="4812204"/>
              <a:ext cx="193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A: ∆ ∆ ∆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 rot="5400000">
              <a:off x="1306149" y="3458084"/>
              <a:ext cx="74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 rot="5400000">
              <a:off x="1306149" y="5443836"/>
              <a:ext cx="74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4972795" y="5839902"/>
            <a:ext cx="15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B: XXX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30257" y="1829815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A: ∆ ∆ ∆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350786" y="5820938"/>
            <a:ext cx="115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A: OOO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箭號: 上-下雙向 30"/>
          <p:cNvSpPr/>
          <p:nvPr/>
        </p:nvSpPr>
        <p:spPr>
          <a:xfrm>
            <a:off x="7346813" y="2291480"/>
            <a:ext cx="249858" cy="43292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47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/>
      <p:bldP spid="14" grpId="0"/>
      <p:bldP spid="17" grpId="0"/>
      <p:bldP spid="27" grpId="0"/>
      <p:bldP spid="28" grpId="0"/>
      <p:bldP spid="29" grpId="0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Reinforcement Learning?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sz="2400" dirty="0"/>
          </a:p>
          <a:p>
            <a:r>
              <a:rPr lang="en-US" altLang="zh-TW" sz="2400" dirty="0"/>
              <a:t>Consider the output of discriminator as </a:t>
            </a:r>
            <a:r>
              <a:rPr lang="en-US" altLang="zh-TW" sz="2400" dirty="0">
                <a:solidFill>
                  <a:srgbClr val="FF0000"/>
                </a:solidFill>
              </a:rPr>
              <a:t>reward </a:t>
            </a:r>
          </a:p>
          <a:p>
            <a:pPr lvl="1"/>
            <a:r>
              <a:rPr lang="en-US" altLang="zh-TW" dirty="0"/>
              <a:t>Update generator to increase discriminator = to get maximum reward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2400" dirty="0"/>
              <a:t>Different from typical RL</a:t>
            </a:r>
          </a:p>
          <a:p>
            <a:pPr lvl="1"/>
            <a:r>
              <a:rPr lang="en-US" altLang="zh-TW" dirty="0"/>
              <a:t>The discriminator would update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1155099" y="4398220"/>
                <a:ext cx="6833801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99" y="4398220"/>
                <a:ext cx="6833801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/>
          <p:cNvGrpSpPr/>
          <p:nvPr/>
        </p:nvGrpSpPr>
        <p:grpSpPr>
          <a:xfrm>
            <a:off x="1919218" y="1820246"/>
            <a:ext cx="5305561" cy="1232151"/>
            <a:chOff x="419180" y="200044"/>
            <a:chExt cx="5305561" cy="1232151"/>
          </a:xfrm>
        </p:grpSpPr>
        <p:grpSp>
          <p:nvGrpSpPr>
            <p:cNvPr id="14" name="群組 13"/>
            <p:cNvGrpSpPr/>
            <p:nvPr/>
          </p:nvGrpSpPr>
          <p:grpSpPr>
            <a:xfrm>
              <a:off x="419180" y="231527"/>
              <a:ext cx="5305561" cy="1200668"/>
              <a:chOff x="10539" y="177703"/>
              <a:chExt cx="5305561" cy="120066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934867" y="177703"/>
                <a:ext cx="1568171" cy="82619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Discrimi</a:t>
                </a:r>
                <a:endParaRPr lang="en-US" altLang="zh-TW" sz="2400" dirty="0"/>
              </a:p>
              <a:p>
                <a:pPr algn="ctr"/>
                <a:r>
                  <a:rPr lang="en-US" altLang="zh-TW" sz="2400" dirty="0" err="1"/>
                  <a:t>nator</a:t>
                </a:r>
                <a:endParaRPr lang="en-US" altLang="zh-TW" sz="2400" dirty="0"/>
              </a:p>
            </p:txBody>
          </p:sp>
          <p:sp>
            <p:nvSpPr>
              <p:cNvPr id="16" name="箭號: 向右 15"/>
              <p:cNvSpPr/>
              <p:nvPr/>
            </p:nvSpPr>
            <p:spPr>
              <a:xfrm>
                <a:off x="1388698" y="359968"/>
                <a:ext cx="584200" cy="461665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箭號: 向右 16"/>
              <p:cNvSpPr/>
              <p:nvPr/>
            </p:nvSpPr>
            <p:spPr>
              <a:xfrm>
                <a:off x="3468532" y="359967"/>
                <a:ext cx="584200" cy="461665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4011316" y="335685"/>
                <a:ext cx="9873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scalar</a:t>
                </a:r>
                <a:endParaRPr lang="zh-TW" altLang="en-US" sz="2400" dirty="0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10539" y="916706"/>
                <a:ext cx="14160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FF0000"/>
                    </a:solidFill>
                  </a:rPr>
                  <a:t>update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箭號: 向右 19"/>
              <p:cNvSpPr/>
              <p:nvPr/>
            </p:nvSpPr>
            <p:spPr>
              <a:xfrm rot="16200000">
                <a:off x="4793168" y="335684"/>
                <a:ext cx="584200" cy="461665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462925" y="200044"/>
              <a:ext cx="1313483" cy="889158"/>
              <a:chOff x="-783884" y="4912651"/>
              <a:chExt cx="1313483" cy="88915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783884" y="4912651"/>
                <a:ext cx="1313483" cy="85498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TW" sz="2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740388" y="5340144"/>
                <a:ext cx="11836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/>
                  <a:t>Chatbot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-680743" y="4980475"/>
                <a:ext cx="523167" cy="3596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En</a:t>
                </a:r>
                <a:endParaRPr lang="zh-TW" altLang="en-US" sz="2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99715" y="4978916"/>
                <a:ext cx="542985" cy="3612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De</a:t>
                </a:r>
                <a:endParaRPr lang="zh-TW" altLang="en-US" sz="2400" dirty="0"/>
              </a:p>
            </p:txBody>
          </p:sp>
        </p:grpSp>
      </p:grpSp>
      <p:sp>
        <p:nvSpPr>
          <p:cNvPr id="27" name="Shape 131"/>
          <p:cNvSpPr txBox="1"/>
          <p:nvPr/>
        </p:nvSpPr>
        <p:spPr>
          <a:xfrm>
            <a:off x="3270640" y="4318420"/>
            <a:ext cx="1677000" cy="59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reward</a:t>
            </a:r>
          </a:p>
        </p:txBody>
      </p:sp>
      <p:sp>
        <p:nvSpPr>
          <p:cNvPr id="28" name="Shape 111"/>
          <p:cNvSpPr txBox="1"/>
          <p:nvPr/>
        </p:nvSpPr>
        <p:spPr>
          <a:xfrm>
            <a:off x="3330193" y="5194570"/>
            <a:ext cx="3055180" cy="648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Discriminator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496566" y="4777184"/>
                <a:ext cx="1225149" cy="50917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566" y="4777184"/>
                <a:ext cx="1225149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62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27" grpId="0"/>
      <p:bldP spid="27" grpId="1"/>
      <p:bldP spid="28" grpId="0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24" y="1002004"/>
            <a:ext cx="679810" cy="9807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709326" y="1214904"/>
                <a:ext cx="4385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6" y="1214904"/>
                <a:ext cx="43858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左-右雙向 6"/>
          <p:cNvSpPr/>
          <p:nvPr/>
        </p:nvSpPr>
        <p:spPr>
          <a:xfrm>
            <a:off x="1928943" y="1290578"/>
            <a:ext cx="660400" cy="406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1038071" y="2395478"/>
                <a:ext cx="1067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071" y="2395478"/>
                <a:ext cx="106727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1038071" y="2977927"/>
                <a:ext cx="10804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071" y="2977927"/>
                <a:ext cx="1080488" cy="369332"/>
              </a:xfrm>
              <a:prstGeom prst="rect">
                <a:avLst/>
              </a:prstGeom>
              <a:blipFill>
                <a:blip r:embed="rId5"/>
                <a:stretch>
                  <a:fillRect t="-1667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992738" y="4045759"/>
                <a:ext cx="11711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38" y="4045759"/>
                <a:ext cx="1171153" cy="369332"/>
              </a:xfrm>
              <a:prstGeom prst="rect">
                <a:avLst/>
              </a:prstGeom>
              <a:blipFill>
                <a:blip r:embed="rId6"/>
                <a:stretch>
                  <a:fillRect t="-1667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 rot="5400000">
            <a:off x="1198358" y="3446343"/>
            <a:ext cx="90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2245836" y="2338637"/>
                <a:ext cx="14741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836" y="2338637"/>
                <a:ext cx="147418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2245836" y="2908004"/>
                <a:ext cx="14873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836" y="2908004"/>
                <a:ext cx="148739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2259793" y="3975836"/>
                <a:ext cx="15780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793" y="3975836"/>
                <a:ext cx="15780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 rot="5400000">
            <a:off x="2609336" y="3425269"/>
            <a:ext cx="90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4644782" y="3456074"/>
                <a:ext cx="4320209" cy="113082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782" y="3456074"/>
                <a:ext cx="4320209" cy="11308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065200" y="2519870"/>
                <a:ext cx="3201261" cy="542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200" y="2519870"/>
                <a:ext cx="3201261" cy="542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7379590" y="2519870"/>
            <a:ext cx="886871" cy="537731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cxnSpLocks/>
          </p:cNvCxnSpPr>
          <p:nvPr/>
        </p:nvCxnSpPr>
        <p:spPr>
          <a:xfrm>
            <a:off x="7830165" y="3057601"/>
            <a:ext cx="0" cy="3478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5065200" y="1120183"/>
                <a:ext cx="3849002" cy="113082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200" y="1120183"/>
                <a:ext cx="3849002" cy="113082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4534994" y="572158"/>
            <a:ext cx="240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New Objective: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651046" y="663661"/>
            <a:ext cx="3370522" cy="3923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21331" y="478805"/>
            <a:ext cx="4644548" cy="4337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弧形下彎 23"/>
          <p:cNvSpPr/>
          <p:nvPr/>
        </p:nvSpPr>
        <p:spPr>
          <a:xfrm>
            <a:off x="2798300" y="70340"/>
            <a:ext cx="2968487" cy="5800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箭號: 弧形下彎 24"/>
          <p:cNvSpPr/>
          <p:nvPr/>
        </p:nvSpPr>
        <p:spPr>
          <a:xfrm flipH="1" flipV="1">
            <a:off x="2759182" y="4573578"/>
            <a:ext cx="2968487" cy="5800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42097" y="1077271"/>
            <a:ext cx="635626" cy="961319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70618" y="-80043"/>
            <a:ext cx="135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g-step</a:t>
            </a:r>
            <a:endParaRPr lang="zh-TW" altLang="en-US" sz="2800" b="1" i="1" u="sng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0232" y="4846255"/>
            <a:ext cx="135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d-step</a:t>
            </a:r>
            <a:endParaRPr lang="zh-TW" altLang="en-US" sz="2800" b="1" i="1" u="sng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163891" y="658199"/>
            <a:ext cx="185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discriminator</a:t>
            </a:r>
            <a:endParaRPr lang="zh-TW" altLang="en-US" sz="2400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01881" y="5587088"/>
            <a:ext cx="635626" cy="961319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3536327" y="5234998"/>
            <a:ext cx="185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discriminator</a:t>
            </a:r>
            <a:endParaRPr lang="zh-TW" altLang="en-US" sz="2400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76" y="5552329"/>
            <a:ext cx="679810" cy="980794"/>
          </a:xfrm>
          <a:prstGeom prst="rect">
            <a:avLst/>
          </a:prstGeom>
        </p:spPr>
      </p:pic>
      <p:sp>
        <p:nvSpPr>
          <p:cNvPr id="33" name="箭號: 向右 32"/>
          <p:cNvSpPr/>
          <p:nvPr/>
        </p:nvSpPr>
        <p:spPr>
          <a:xfrm>
            <a:off x="2660735" y="5815483"/>
            <a:ext cx="1260496" cy="351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/>
              <p:cNvSpPr txBox="1"/>
              <p:nvPr/>
            </p:nvSpPr>
            <p:spPr>
              <a:xfrm>
                <a:off x="764981" y="579784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81" y="5797844"/>
                <a:ext cx="245708" cy="369332"/>
              </a:xfrm>
              <a:prstGeom prst="rect">
                <a:avLst/>
              </a:prstGeom>
              <a:blipFill>
                <a:blip r:embed="rId14"/>
                <a:stretch>
                  <a:fillRect l="-29268" r="-2682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箭號: 向右 34"/>
          <p:cNvSpPr/>
          <p:nvPr/>
        </p:nvSpPr>
        <p:spPr>
          <a:xfrm>
            <a:off x="1151567" y="5783060"/>
            <a:ext cx="552288" cy="351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/>
              <p:cNvSpPr txBox="1"/>
              <p:nvPr/>
            </p:nvSpPr>
            <p:spPr>
              <a:xfrm>
                <a:off x="2980123" y="5471608"/>
                <a:ext cx="5021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123" y="5471608"/>
                <a:ext cx="50219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字方塊 37"/>
          <p:cNvSpPr txBox="1"/>
          <p:nvPr/>
        </p:nvSpPr>
        <p:spPr>
          <a:xfrm>
            <a:off x="2644530" y="6107590"/>
            <a:ext cx="1173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fake</a:t>
            </a:r>
            <a:endParaRPr lang="zh-TW" altLang="en-US" sz="2400" dirty="0"/>
          </a:p>
        </p:txBody>
      </p:sp>
      <p:pic>
        <p:nvPicPr>
          <p:cNvPr id="39" name="Picture 2" descr="对话泡泡图标矢量素材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95" y="4974032"/>
            <a:ext cx="2940607" cy="201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箭號: 向右 39"/>
          <p:cNvSpPr/>
          <p:nvPr/>
        </p:nvSpPr>
        <p:spPr>
          <a:xfrm flipH="1">
            <a:off x="4840112" y="5822520"/>
            <a:ext cx="1260496" cy="351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4927226" y="6120934"/>
            <a:ext cx="1173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real</a:t>
            </a:r>
            <a:endParaRPr lang="zh-TW" altLang="en-US" sz="2400" dirty="0"/>
          </a:p>
        </p:txBody>
      </p:sp>
      <p:cxnSp>
        <p:nvCxnSpPr>
          <p:cNvPr id="43" name="直線接點 42"/>
          <p:cNvCxnSpPr>
            <a:cxnSpLocks/>
          </p:cNvCxnSpPr>
          <p:nvPr/>
        </p:nvCxnSpPr>
        <p:spPr>
          <a:xfrm>
            <a:off x="5921124" y="1939370"/>
            <a:ext cx="1140862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cxnSpLocks/>
          </p:cNvCxnSpPr>
          <p:nvPr/>
        </p:nvCxnSpPr>
        <p:spPr>
          <a:xfrm>
            <a:off x="5585052" y="4258194"/>
            <a:ext cx="1140862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號: 上-下雙向 45"/>
          <p:cNvSpPr/>
          <p:nvPr/>
        </p:nvSpPr>
        <p:spPr>
          <a:xfrm>
            <a:off x="199520" y="443177"/>
            <a:ext cx="355624" cy="453085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313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4" grpId="0"/>
      <p:bldP spid="15" grpId="0"/>
      <p:bldP spid="28" grpId="0"/>
      <p:bldP spid="29" grpId="0"/>
      <p:bldP spid="31" grpId="0"/>
      <p:bldP spid="33" grpId="0" animBg="1"/>
      <p:bldP spid="34" grpId="0"/>
      <p:bldP spid="35" grpId="0" animBg="1"/>
      <p:bldP spid="36" grpId="0"/>
      <p:bldP spid="38" grpId="0"/>
      <p:bldP spid="40" grpId="0" animBg="1"/>
      <p:bldP spid="41" grpId="0"/>
      <p:bldP spid="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Reward for Every Generation Step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175690" y="1277796"/>
                <a:ext cx="6833801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90" y="1277796"/>
                <a:ext cx="6833801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72803" y="2538415"/>
                <a:ext cx="358775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 = “What is your name?”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03" y="2538415"/>
                <a:ext cx="3587750" cy="473591"/>
              </a:xfrm>
              <a:prstGeom prst="rect">
                <a:avLst/>
              </a:prstGeom>
              <a:blipFill>
                <a:blip r:embed="rId3"/>
                <a:stretch>
                  <a:fillRect l="-509" t="-7692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72803" y="2960227"/>
                <a:ext cx="2971388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 = “I don’t know”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03" y="2960227"/>
                <a:ext cx="2971388" cy="473591"/>
              </a:xfrm>
              <a:prstGeom prst="rect">
                <a:avLst/>
              </a:prstGeom>
              <a:blipFill>
                <a:blip r:embed="rId4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059817" y="2528834"/>
                <a:ext cx="328282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negative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817" y="2528834"/>
                <a:ext cx="3282822" cy="509178"/>
              </a:xfrm>
              <a:prstGeom prst="rect">
                <a:avLst/>
              </a:prstGeom>
              <a:blipFill>
                <a:blip r:embed="rId5"/>
                <a:stretch>
                  <a:fillRect t="-3614" r="-1855" b="-240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053417" y="2952524"/>
                <a:ext cx="4697440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Update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to decrease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417" y="2952524"/>
                <a:ext cx="4697440" cy="509178"/>
              </a:xfrm>
              <a:prstGeom prst="rect">
                <a:avLst/>
              </a:prstGeom>
              <a:blipFill>
                <a:blip r:embed="rId6"/>
                <a:stretch>
                  <a:fillRect l="-2075" t="-3571" b="-22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64550" y="3493275"/>
                <a:ext cx="8856079" cy="510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𝑙𝑜𝑔𝑃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𝑙𝑜𝑔𝑃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𝑙𝑜𝑔𝑃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:2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50" y="3493275"/>
                <a:ext cx="8856079" cy="5100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號: 向下 12"/>
          <p:cNvSpPr/>
          <p:nvPr/>
        </p:nvSpPr>
        <p:spPr>
          <a:xfrm>
            <a:off x="3184759" y="4015741"/>
            <a:ext cx="573874" cy="3600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/>
          <p:cNvSpPr/>
          <p:nvPr/>
        </p:nvSpPr>
        <p:spPr>
          <a:xfrm>
            <a:off x="5197748" y="3999565"/>
            <a:ext cx="573874" cy="3600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/>
          <p:cNvSpPr/>
          <p:nvPr/>
        </p:nvSpPr>
        <p:spPr>
          <a:xfrm>
            <a:off x="7566536" y="4025260"/>
            <a:ext cx="573874" cy="3600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641345" y="3921275"/>
                <a:ext cx="1772631" cy="509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"|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345" y="3921275"/>
                <a:ext cx="1772631" cy="5096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 descr="「問號 png」的圖片搜尋結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362" y="3915885"/>
            <a:ext cx="580761" cy="58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79203" y="4733989"/>
                <a:ext cx="3680614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 = “What is your name?”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03" y="4733989"/>
                <a:ext cx="3680614" cy="473591"/>
              </a:xfrm>
              <a:prstGeom prst="rect">
                <a:avLst/>
              </a:prstGeom>
              <a:blipFill>
                <a:blip r:embed="rId10"/>
                <a:stretch>
                  <a:fillRect l="-497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2148" y="5185138"/>
                <a:ext cx="2971388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 = “I am John”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8" y="5185138"/>
                <a:ext cx="2971388" cy="473591"/>
              </a:xfrm>
              <a:prstGeom prst="rect">
                <a:avLst/>
              </a:prstGeom>
              <a:blipFill>
                <a:blip r:embed="rId11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4136773" y="4753096"/>
                <a:ext cx="3198440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positive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773" y="4753096"/>
                <a:ext cx="3198440" cy="509178"/>
              </a:xfrm>
              <a:prstGeom prst="rect">
                <a:avLst/>
              </a:prstGeom>
              <a:blipFill>
                <a:blip r:embed="rId12"/>
                <a:stretch>
                  <a:fillRect t="-3614" r="-1908" b="-240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136773" y="5218313"/>
                <a:ext cx="461408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Update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to increase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773" y="5218313"/>
                <a:ext cx="4614084" cy="509178"/>
              </a:xfrm>
              <a:prstGeom prst="rect">
                <a:avLst/>
              </a:prstGeom>
              <a:blipFill>
                <a:blip r:embed="rId13"/>
                <a:stretch>
                  <a:fillRect l="-2114" t="-3571" b="-22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64550" y="5761502"/>
                <a:ext cx="8856079" cy="510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𝑙𝑜𝑔𝑃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𝑙𝑜𝑔𝑃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𝑙𝑜𝑔𝑃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:2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50" y="5761502"/>
                <a:ext cx="8856079" cy="51001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箭號: 向下 22"/>
          <p:cNvSpPr/>
          <p:nvPr/>
        </p:nvSpPr>
        <p:spPr>
          <a:xfrm flipV="1">
            <a:off x="3184759" y="6286430"/>
            <a:ext cx="573874" cy="360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/>
          <p:cNvSpPr/>
          <p:nvPr/>
        </p:nvSpPr>
        <p:spPr>
          <a:xfrm flipV="1">
            <a:off x="5199324" y="6286430"/>
            <a:ext cx="573874" cy="360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/>
          <p:cNvSpPr/>
          <p:nvPr/>
        </p:nvSpPr>
        <p:spPr>
          <a:xfrm flipV="1">
            <a:off x="7566536" y="6283686"/>
            <a:ext cx="573874" cy="360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641345" y="6214869"/>
                <a:ext cx="1772631" cy="509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"|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345" y="6214869"/>
                <a:ext cx="1772631" cy="5096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/>
          <p:cNvCxnSpPr/>
          <p:nvPr/>
        </p:nvCxnSpPr>
        <p:spPr>
          <a:xfrm>
            <a:off x="-407965" y="2472564"/>
            <a:ext cx="9959926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-422033" y="4552918"/>
            <a:ext cx="9959926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4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2" grpId="0"/>
      <p:bldP spid="13" grpId="0" animBg="1"/>
      <p:bldP spid="14" grpId="0" animBg="1"/>
      <p:bldP spid="15" grpId="0" animBg="1"/>
      <p:bldP spid="16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Reward for Every Generation Step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7921" y="6095195"/>
            <a:ext cx="816795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34290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-US" altLang="zh-TW" sz="2400" dirty="0">
                <a:solidFill>
                  <a:srgbClr val="000000"/>
                </a:solidFill>
              </a:rPr>
              <a:t>Method 2. Discriminator For Partially Decoded Sequences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86164" y="1808461"/>
                <a:ext cx="8856079" cy="510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𝑙𝑜𝑔𝑃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𝑙𝑜𝑔𝑃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𝑙𝑜𝑔𝑃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:2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64" y="1808461"/>
                <a:ext cx="8856079" cy="510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278592" y="1308467"/>
                <a:ext cx="4823792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 = “What is your name?”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2" y="1308467"/>
                <a:ext cx="4823792" cy="473591"/>
              </a:xfrm>
              <a:prstGeom prst="rect">
                <a:avLst/>
              </a:prstGeom>
              <a:blipFill>
                <a:blip r:embed="rId3"/>
                <a:stretch>
                  <a:fillRect l="-379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4061213" y="1298137"/>
                <a:ext cx="2971388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 = “I don’t know”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213" y="1298137"/>
                <a:ext cx="2971388" cy="473591"/>
              </a:xfrm>
              <a:prstGeom prst="rect">
                <a:avLst/>
              </a:prstGeom>
              <a:blipFill>
                <a:blip r:embed="rId4"/>
                <a:stretch>
                  <a:fillRect t="-7692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號: 向下 10"/>
          <p:cNvSpPr/>
          <p:nvPr/>
        </p:nvSpPr>
        <p:spPr>
          <a:xfrm>
            <a:off x="3918979" y="3197418"/>
            <a:ext cx="573874" cy="3600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/>
          <p:cNvSpPr/>
          <p:nvPr/>
        </p:nvSpPr>
        <p:spPr>
          <a:xfrm>
            <a:off x="6925132" y="3179948"/>
            <a:ext cx="573874" cy="3600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下 12"/>
          <p:cNvSpPr/>
          <p:nvPr/>
        </p:nvSpPr>
        <p:spPr>
          <a:xfrm flipV="1">
            <a:off x="1833575" y="3127682"/>
            <a:ext cx="573874" cy="360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1197223" y="2663126"/>
                <a:ext cx="1772631" cy="509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"|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23" y="2663126"/>
                <a:ext cx="1772631" cy="509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2969854" y="2679442"/>
                <a:ext cx="2372396" cy="509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𝑑𝑜𝑛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"|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54" y="2679442"/>
                <a:ext cx="2372396" cy="509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5546907" y="2679441"/>
                <a:ext cx="3135947" cy="509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𝑘𝑛𝑜𝑤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"|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𝑑𝑜𝑛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907" y="2679441"/>
                <a:ext cx="3135947" cy="509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87921" y="5638455"/>
            <a:ext cx="5279459" cy="4921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34290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-US" altLang="zh-TW" sz="2400" dirty="0">
                <a:solidFill>
                  <a:srgbClr val="000000"/>
                </a:solidFill>
              </a:rPr>
              <a:t>Method 1. Monte Carlo (MC)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1481889" y="4342951"/>
                <a:ext cx="7720721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1: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𝑙𝑜𝑔𝑃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889" y="4342951"/>
                <a:ext cx="7720721" cy="11308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>
            <a:cxnSpLocks/>
          </p:cNvCxnSpPr>
          <p:nvPr/>
        </p:nvCxnSpPr>
        <p:spPr>
          <a:xfrm>
            <a:off x="2869956" y="2298402"/>
            <a:ext cx="115062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cxnSpLocks/>
          </p:cNvCxnSpPr>
          <p:nvPr/>
        </p:nvCxnSpPr>
        <p:spPr>
          <a:xfrm>
            <a:off x="4766938" y="2276226"/>
            <a:ext cx="152366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cxnSpLocks/>
          </p:cNvCxnSpPr>
          <p:nvPr/>
        </p:nvCxnSpPr>
        <p:spPr>
          <a:xfrm>
            <a:off x="7159188" y="2276226"/>
            <a:ext cx="165871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</p:cNvCxnSpPr>
          <p:nvPr/>
        </p:nvCxnSpPr>
        <p:spPr>
          <a:xfrm flipH="1">
            <a:off x="2620304" y="2350641"/>
            <a:ext cx="824963" cy="3288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cxnSpLocks/>
          </p:cNvCxnSpPr>
          <p:nvPr/>
        </p:nvCxnSpPr>
        <p:spPr>
          <a:xfrm flipH="1">
            <a:off x="4414101" y="2262191"/>
            <a:ext cx="1132806" cy="49670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 flipH="1">
            <a:off x="6973019" y="2318472"/>
            <a:ext cx="876754" cy="44042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-384116" y="3487479"/>
                <a:ext cx="6833801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4116" y="3487479"/>
                <a:ext cx="6833801" cy="113082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彎曲 6"/>
          <p:cNvSpPr/>
          <p:nvPr/>
        </p:nvSpPr>
        <p:spPr>
          <a:xfrm flipV="1">
            <a:off x="956603" y="4426679"/>
            <a:ext cx="736301" cy="6878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cxnSpLocks/>
          </p:cNvCxnSpPr>
          <p:nvPr/>
        </p:nvCxnSpPr>
        <p:spPr>
          <a:xfrm>
            <a:off x="3876775" y="4234375"/>
            <a:ext cx="18769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cxnSpLocks/>
          </p:cNvCxnSpPr>
          <p:nvPr/>
        </p:nvCxnSpPr>
        <p:spPr>
          <a:xfrm>
            <a:off x="3498681" y="5473773"/>
            <a:ext cx="4796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cxnSpLocks/>
          </p:cNvCxnSpPr>
          <p:nvPr/>
        </p:nvCxnSpPr>
        <p:spPr>
          <a:xfrm>
            <a:off x="6050757" y="5114568"/>
            <a:ext cx="27671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cxnSpLocks/>
          </p:cNvCxnSpPr>
          <p:nvPr/>
        </p:nvCxnSpPr>
        <p:spPr>
          <a:xfrm>
            <a:off x="1961058" y="4242131"/>
            <a:ext cx="187691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cxnSpLocks/>
          </p:cNvCxnSpPr>
          <p:nvPr/>
        </p:nvCxnSpPr>
        <p:spPr>
          <a:xfrm>
            <a:off x="4139747" y="5134047"/>
            <a:ext cx="187691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38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  <p:bldP spid="17" grpId="0"/>
      <p:bldP spid="18" grpId="0"/>
      <p:bldP spid="25" grpId="0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Monte Carlo Search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158" y="1825625"/>
                <a:ext cx="7886700" cy="4351338"/>
              </a:xfrm>
            </p:spPr>
            <p:txBody>
              <a:bodyPr/>
              <a:lstStyle/>
              <a:p>
                <a:r>
                  <a:rPr lang="en-US" altLang="zh-TW" dirty="0"/>
                  <a:t>How to estimate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158" y="1825625"/>
                <a:ext cx="7886700" cy="4351338"/>
              </a:xfrm>
              <a:blipFill>
                <a:blip r:embed="rId3"/>
                <a:stretch>
                  <a:fillRect l="-1392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92730" y="2595396"/>
                <a:ext cx="42611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𝑊h𝑎𝑡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𝑦𝑜𝑢𝑟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?","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30" y="2595396"/>
                <a:ext cx="4261103" cy="461665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1504873" y="374327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 am John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04873" y="436493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 am happy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95398" y="499997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 don’t know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04873" y="563735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 am superman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93906" y="3047955"/>
                <a:ext cx="529376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06" y="3047955"/>
                <a:ext cx="529376" cy="4735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409892" y="2989083"/>
                <a:ext cx="595455" cy="480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892" y="2989083"/>
                <a:ext cx="595455" cy="4809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79630" y="3730507"/>
                <a:ext cx="921406" cy="462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30" y="3730507"/>
                <a:ext cx="921406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670226" y="4366163"/>
                <a:ext cx="9196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26" y="4366163"/>
                <a:ext cx="91967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670226" y="4999370"/>
                <a:ext cx="907493" cy="4628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26" y="4999370"/>
                <a:ext cx="907493" cy="4628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650607" y="5647808"/>
                <a:ext cx="9271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07" y="5647808"/>
                <a:ext cx="92711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3539005" y="3711741"/>
                <a:ext cx="149021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005" y="3711741"/>
                <a:ext cx="1490216" cy="5091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3539005" y="4359587"/>
                <a:ext cx="1536959" cy="522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005" y="4359587"/>
                <a:ext cx="1536959" cy="5229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3566928" y="4962271"/>
                <a:ext cx="148111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928" y="4962271"/>
                <a:ext cx="1481111" cy="5091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3574955" y="5613596"/>
                <a:ext cx="150073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55" y="5613596"/>
                <a:ext cx="1500732" cy="5091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4929968" y="3789438"/>
                <a:ext cx="7859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968" y="3789438"/>
                <a:ext cx="785984" cy="369332"/>
              </a:xfrm>
              <a:prstGeom prst="rect">
                <a:avLst/>
              </a:prstGeom>
              <a:blipFill>
                <a:blip r:embed="rId15"/>
                <a:stretch>
                  <a:fillRect l="-3876" r="-852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4945460" y="4413887"/>
                <a:ext cx="7859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460" y="4413887"/>
                <a:ext cx="785984" cy="369332"/>
              </a:xfrm>
              <a:prstGeom prst="rect">
                <a:avLst/>
              </a:prstGeom>
              <a:blipFill>
                <a:blip r:embed="rId16"/>
                <a:stretch>
                  <a:fillRect l="-3876" r="-930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4955170" y="5038271"/>
                <a:ext cx="7859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170" y="5038271"/>
                <a:ext cx="785984" cy="369332"/>
              </a:xfrm>
              <a:prstGeom prst="rect">
                <a:avLst/>
              </a:prstGeom>
              <a:blipFill>
                <a:blip r:embed="rId17"/>
                <a:stretch>
                  <a:fillRect l="-3876" r="-852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4955170" y="5735544"/>
                <a:ext cx="7859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170" y="5735544"/>
                <a:ext cx="785984" cy="369332"/>
              </a:xfrm>
              <a:prstGeom prst="rect">
                <a:avLst/>
              </a:prstGeom>
              <a:blipFill>
                <a:blip r:embed="rId18"/>
                <a:stretch>
                  <a:fillRect l="-3876" r="-852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6457445" y="4634972"/>
                <a:ext cx="229710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445" y="4634972"/>
                <a:ext cx="2297104" cy="50917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5684476" y="2582466"/>
            <a:ext cx="3041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roll-out generator for sampling is needed</a:t>
            </a:r>
            <a:endParaRPr lang="zh-TW" altLang="en-US" sz="2400" dirty="0"/>
          </a:p>
        </p:txBody>
      </p:sp>
      <p:sp>
        <p:nvSpPr>
          <p:cNvPr id="27" name="右大括弧 26"/>
          <p:cNvSpPr/>
          <p:nvPr/>
        </p:nvSpPr>
        <p:spPr>
          <a:xfrm>
            <a:off x="5741154" y="3711741"/>
            <a:ext cx="578449" cy="2351489"/>
          </a:xfrm>
          <a:prstGeom prst="rightBrace">
            <a:avLst>
              <a:gd name="adj1" fmla="val 21506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5513677" y="6081066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00FF"/>
                </a:solidFill>
              </a:rPr>
              <a:t>avg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71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 animBg="1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Rewarding Partially Decoded Sequences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buClr>
                <a:srgbClr val="000000"/>
              </a:buClr>
            </a:pPr>
            <a:r>
              <a:rPr lang="en-US" altLang="zh-TW" sz="2400" dirty="0">
                <a:solidFill>
                  <a:srgbClr val="000000"/>
                </a:solidFill>
              </a:rPr>
              <a:t>Training </a:t>
            </a:r>
            <a:r>
              <a:rPr lang="zh-TW" altLang="zh-TW" sz="2400" dirty="0">
                <a:solidFill>
                  <a:srgbClr val="000000"/>
                </a:solidFill>
              </a:rPr>
              <a:t>a discriminator that is able to assign rewards to both fully and partially decoded sequences</a:t>
            </a:r>
          </a:p>
          <a:p>
            <a:pPr marL="914400" lvl="1" indent="-342900">
              <a:buClr>
                <a:srgbClr val="000000"/>
              </a:buClr>
              <a:buSzPct val="100000"/>
            </a:pPr>
            <a:r>
              <a:rPr lang="en-US" altLang="zh-TW" dirty="0">
                <a:solidFill>
                  <a:srgbClr val="000000"/>
                </a:solidFill>
              </a:rPr>
              <a:t>Break generated sequences into partial sequences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64386" y="3227714"/>
            <a:ext cx="548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h=“What is your name?”, x=“I am john”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75499" y="4892624"/>
            <a:ext cx="548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h=“What is your name?”, x=“I don’t know”</a:t>
            </a:r>
            <a:endParaRPr lang="zh-TW" altLang="en-US" sz="24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156325" y="3463033"/>
            <a:ext cx="2879725" cy="1080918"/>
            <a:chOff x="6092825" y="3706474"/>
            <a:chExt cx="2879725" cy="1080918"/>
          </a:xfrm>
        </p:grpSpPr>
        <p:sp>
          <p:nvSpPr>
            <p:cNvPr id="6" name="矩形 5"/>
            <p:cNvSpPr/>
            <p:nvPr/>
          </p:nvSpPr>
          <p:spPr>
            <a:xfrm>
              <a:off x="6981825" y="3706474"/>
              <a:ext cx="914400" cy="10809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Dis</a:t>
              </a:r>
              <a:endParaRPr lang="zh-TW" altLang="en-US" sz="2800" dirty="0"/>
            </a:p>
          </p:txBody>
        </p:sp>
        <p:cxnSp>
          <p:nvCxnSpPr>
            <p:cNvPr id="8" name="直線單箭頭接點 7"/>
            <p:cNvCxnSpPr/>
            <p:nvPr/>
          </p:nvCxnSpPr>
          <p:spPr>
            <a:xfrm>
              <a:off x="6550025" y="4001294"/>
              <a:ext cx="4318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6550025" y="4521994"/>
              <a:ext cx="4318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7896225" y="4246933"/>
              <a:ext cx="4318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7921624" y="3706474"/>
              <a:ext cx="1050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scalar</a:t>
              </a:r>
              <a:endParaRPr lang="zh-TW" altLang="en-US" sz="24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092825" y="3747014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h</a:t>
              </a:r>
              <a:endParaRPr lang="zh-TW" altLang="en-US" sz="24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092825" y="4246933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</p:grpSp>
      <p:sp>
        <p:nvSpPr>
          <p:cNvPr id="15" name="加號 14"/>
          <p:cNvSpPr/>
          <p:nvPr/>
        </p:nvSpPr>
        <p:spPr>
          <a:xfrm>
            <a:off x="135736" y="3073429"/>
            <a:ext cx="615950" cy="663806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減號 16"/>
          <p:cNvSpPr/>
          <p:nvPr/>
        </p:nvSpPr>
        <p:spPr>
          <a:xfrm>
            <a:off x="143684" y="4819183"/>
            <a:ext cx="593726" cy="63985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4386" y="3714165"/>
            <a:ext cx="548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h=“What is your name?”, x=“I am”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75499" y="4267020"/>
            <a:ext cx="548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h=“What is your name?”, x=“I”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64386" y="5404080"/>
            <a:ext cx="548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h=“What is your name?”, x=“I don’t”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75499" y="5946130"/>
            <a:ext cx="548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h=“What is your name?”, x=“I”</a:t>
            </a:r>
            <a:endParaRPr lang="zh-TW" altLang="en-US" sz="2400" dirty="0"/>
          </a:p>
        </p:txBody>
      </p:sp>
      <p:sp>
        <p:nvSpPr>
          <p:cNvPr id="22" name="減號 21"/>
          <p:cNvSpPr/>
          <p:nvPr/>
        </p:nvSpPr>
        <p:spPr>
          <a:xfrm>
            <a:off x="145266" y="5348820"/>
            <a:ext cx="593726" cy="63985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減號 22"/>
          <p:cNvSpPr/>
          <p:nvPr/>
        </p:nvSpPr>
        <p:spPr>
          <a:xfrm>
            <a:off x="145266" y="5853163"/>
            <a:ext cx="593726" cy="63985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加號 23"/>
          <p:cNvSpPr/>
          <p:nvPr/>
        </p:nvSpPr>
        <p:spPr>
          <a:xfrm>
            <a:off x="134154" y="3626529"/>
            <a:ext cx="615950" cy="663806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加號 24"/>
          <p:cNvSpPr/>
          <p:nvPr/>
        </p:nvSpPr>
        <p:spPr>
          <a:xfrm>
            <a:off x="132572" y="4158827"/>
            <a:ext cx="615950" cy="663806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7426350" y="4653608"/>
                <a:ext cx="1717650" cy="600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350" y="4653608"/>
                <a:ext cx="1717650" cy="6009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群組 26"/>
          <p:cNvGrpSpPr/>
          <p:nvPr/>
        </p:nvGrpSpPr>
        <p:grpSpPr>
          <a:xfrm>
            <a:off x="6195589" y="5270130"/>
            <a:ext cx="2192996" cy="1080918"/>
            <a:chOff x="6092825" y="3706474"/>
            <a:chExt cx="2192996" cy="1080918"/>
          </a:xfrm>
        </p:grpSpPr>
        <p:sp>
          <p:nvSpPr>
            <p:cNvPr id="28" name="矩形 27"/>
            <p:cNvSpPr/>
            <p:nvPr/>
          </p:nvSpPr>
          <p:spPr>
            <a:xfrm>
              <a:off x="6981825" y="3706474"/>
              <a:ext cx="914400" cy="10809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Dis</a:t>
              </a:r>
              <a:endParaRPr lang="zh-TW" altLang="en-US" sz="2800" dirty="0"/>
            </a:p>
          </p:txBody>
        </p:sp>
        <p:cxnSp>
          <p:nvCxnSpPr>
            <p:cNvPr id="29" name="直線單箭頭接點 28"/>
            <p:cNvCxnSpPr/>
            <p:nvPr/>
          </p:nvCxnSpPr>
          <p:spPr>
            <a:xfrm>
              <a:off x="6550025" y="4001294"/>
              <a:ext cx="4318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>
              <a:off x="6550025" y="4521994"/>
              <a:ext cx="4318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7854021" y="4246933"/>
              <a:ext cx="4318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092825" y="3747014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h</a:t>
              </a:r>
              <a:endParaRPr lang="zh-TW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933412" y="5731793"/>
                <a:ext cx="803938" cy="56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412" y="5731793"/>
                <a:ext cx="803938" cy="56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>
            <a:cxnSpLocks/>
          </p:cNvCxnSpPr>
          <p:nvPr/>
        </p:nvCxnSpPr>
        <p:spPr>
          <a:xfrm flipV="1">
            <a:off x="8375650" y="5184579"/>
            <a:ext cx="0" cy="626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59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15" grpId="0" animBg="1"/>
      <p:bldP spid="17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Teacher Forcing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The training of g</a:t>
            </a:r>
            <a:r>
              <a:rPr lang="zh-TW" altLang="zh-TW" dirty="0">
                <a:solidFill>
                  <a:srgbClr val="000000"/>
                </a:solidFill>
              </a:rPr>
              <a:t>enerative model </a:t>
            </a:r>
            <a:r>
              <a:rPr lang="en-US" altLang="zh-TW" dirty="0">
                <a:solidFill>
                  <a:srgbClr val="000000"/>
                </a:solidFill>
              </a:rPr>
              <a:t>is </a:t>
            </a:r>
            <a:r>
              <a:rPr lang="zh-TW" altLang="zh-TW" dirty="0">
                <a:solidFill>
                  <a:srgbClr val="000000"/>
                </a:solidFill>
              </a:rPr>
              <a:t>unstable</a:t>
            </a:r>
            <a:endParaRPr lang="en-US" altLang="zh-TW" dirty="0">
              <a:solidFill>
                <a:srgbClr val="000000"/>
              </a:solidFill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This reward is used to promote or discourage the generator’s own generated sequences.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Usually It knows that the generated results are bad, but does not know what results are good.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Teacher Forcing</a:t>
            </a:r>
          </a:p>
          <a:p>
            <a:pPr lvl="1"/>
            <a:endParaRPr lang="en-US" altLang="zh-TW" dirty="0">
              <a:solidFill>
                <a:srgbClr val="000000"/>
              </a:solidFill>
            </a:endParaRPr>
          </a:p>
          <a:p>
            <a:pPr lvl="1"/>
            <a:endParaRPr lang="en-US" altLang="zh-TW" dirty="0">
              <a:solidFill>
                <a:srgbClr val="000000"/>
              </a:solidFill>
            </a:endParaRPr>
          </a:p>
          <a:p>
            <a:pPr lvl="1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90639" y="4623659"/>
            <a:ext cx="373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Obtained by sampling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653" y="5548847"/>
            <a:ext cx="278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Adding more Data: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80890" y="4228503"/>
            <a:ext cx="3748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Training Data for </a:t>
            </a:r>
            <a:r>
              <a:rPr lang="en-US" altLang="zh-TW" sz="2400" dirty="0" err="1">
                <a:solidFill>
                  <a:srgbClr val="0000FF"/>
                </a:solidFill>
              </a:rPr>
              <a:t>SeqGAN</a:t>
            </a:r>
            <a:r>
              <a:rPr lang="en-US" altLang="zh-TW" sz="2400" dirty="0">
                <a:solidFill>
                  <a:srgbClr val="0000FF"/>
                </a:solidFill>
              </a:rPr>
              <a:t>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657090" y="5570991"/>
                <a:ext cx="29176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090" y="5570991"/>
                <a:ext cx="2917657" cy="369332"/>
              </a:xfrm>
              <a:prstGeom prst="rect">
                <a:avLst/>
              </a:prstGeom>
              <a:blipFill>
                <a:blip r:embed="rId2"/>
                <a:stretch>
                  <a:fillRect t="-18333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649499" y="4274670"/>
                <a:ext cx="29176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499" y="4274670"/>
                <a:ext cx="291765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443310" y="5012888"/>
                <a:ext cx="2986518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weighted by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310" y="5012888"/>
                <a:ext cx="2986518" cy="509178"/>
              </a:xfrm>
              <a:prstGeom prst="rect">
                <a:avLst/>
              </a:prstGeom>
              <a:blipFill>
                <a:blip r:embed="rId4"/>
                <a:stretch>
                  <a:fillRect l="-2245" t="-3571" b="-22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574747" y="5529828"/>
            <a:ext cx="165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Real data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174286" y="5960220"/>
                <a:ext cx="405962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Consider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86" y="5960220"/>
                <a:ext cx="4059624" cy="509178"/>
              </a:xfrm>
              <a:prstGeom prst="rect">
                <a:avLst/>
              </a:prstGeom>
              <a:blipFill>
                <a:blip r:embed="rId5"/>
                <a:stretch>
                  <a:fillRect t="-3614" b="-240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31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Experiments in paper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Sentence generation: Synthetic data</a:t>
            </a:r>
          </a:p>
          <a:p>
            <a:pPr lvl="1"/>
            <a:r>
              <a:rPr lang="en-US" altLang="zh-TW" sz="2800" dirty="0"/>
              <a:t>Given an LSTM</a:t>
            </a:r>
          </a:p>
          <a:p>
            <a:pPr lvl="1"/>
            <a:r>
              <a:rPr lang="en-US" altLang="zh-TW" sz="2800" dirty="0"/>
              <a:t>Using the LSTM to generate a lot of sequences as “real data” </a:t>
            </a:r>
          </a:p>
          <a:p>
            <a:pPr lvl="1"/>
            <a:r>
              <a:rPr lang="en-US" altLang="zh-TW" sz="2800" dirty="0"/>
              <a:t>Generator learns from the “real data” by different approaches</a:t>
            </a:r>
          </a:p>
          <a:p>
            <a:pPr lvl="1"/>
            <a:r>
              <a:rPr lang="en-US" altLang="zh-TW" sz="2800" dirty="0"/>
              <a:t>Generator generates some sequences</a:t>
            </a:r>
          </a:p>
          <a:p>
            <a:pPr lvl="1"/>
            <a:r>
              <a:rPr lang="en-US" altLang="zh-TW" sz="2800" dirty="0"/>
              <a:t>Using the LSTM</a:t>
            </a:r>
            <a:r>
              <a:rPr lang="zh-TW" altLang="en-US" sz="2800" dirty="0"/>
              <a:t> </a:t>
            </a:r>
            <a:r>
              <a:rPr lang="en-US" altLang="zh-TW" sz="2800" dirty="0"/>
              <a:t>to</a:t>
            </a:r>
            <a:r>
              <a:rPr lang="zh-TW" altLang="en-US" sz="2800" dirty="0"/>
              <a:t> </a:t>
            </a:r>
            <a:r>
              <a:rPr lang="en-US" altLang="zh-TW" sz="2800" dirty="0"/>
              <a:t>compute</a:t>
            </a:r>
            <a:r>
              <a:rPr lang="zh-TW" altLang="en-US" sz="2800" dirty="0"/>
              <a:t> </a:t>
            </a:r>
            <a:r>
              <a:rPr lang="en-US" altLang="zh-TW" sz="2800" dirty="0"/>
              <a:t>the</a:t>
            </a:r>
            <a:r>
              <a:rPr lang="zh-TW" altLang="en-US" sz="2800" dirty="0"/>
              <a:t> </a:t>
            </a:r>
            <a:r>
              <a:rPr lang="en-US" altLang="zh-TW" sz="2800" dirty="0"/>
              <a:t>negative log likelihood (NLL) of the sequences</a:t>
            </a:r>
          </a:p>
          <a:p>
            <a:pPr lvl="2"/>
            <a:r>
              <a:rPr lang="en-US" altLang="zh-TW" sz="2800" dirty="0"/>
              <a:t>Smaller is better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8617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Experiments in paper</a:t>
            </a:r>
            <a:br>
              <a:rPr lang="en-US" altLang="zh-TW" dirty="0"/>
            </a:br>
            <a:r>
              <a:rPr lang="en-US" altLang="zh-TW" dirty="0"/>
              <a:t>- Synthetic data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66" y="3191252"/>
            <a:ext cx="60579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66" y="1927317"/>
            <a:ext cx="6972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06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41752"/>
            <a:ext cx="7296150" cy="650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528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Encoder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56476" y="393936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94358" y="4930982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99317" y="503051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好</a:t>
            </a:r>
          </a:p>
        </p:txBody>
      </p:sp>
      <p:sp>
        <p:nvSpPr>
          <p:cNvPr id="7" name="矩形 6"/>
          <p:cNvSpPr/>
          <p:nvPr/>
        </p:nvSpPr>
        <p:spPr>
          <a:xfrm>
            <a:off x="4955181" y="4930982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873432" y="503051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我</a:t>
            </a:r>
          </a:p>
        </p:txBody>
      </p:sp>
      <p:sp>
        <p:nvSpPr>
          <p:cNvPr id="9" name="矩形 8"/>
          <p:cNvSpPr/>
          <p:nvPr/>
        </p:nvSpPr>
        <p:spPr>
          <a:xfrm>
            <a:off x="5917428" y="4930982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29033" y="503051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很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7126935" y="4577544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6143359" y="4577544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5187758" y="4577544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918887" y="393936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439929" y="431295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903791" y="393936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424833" y="431295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894358" y="2527557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9" name="直線單箭頭接點 18"/>
          <p:cNvCxnSpPr>
            <a:cxnSpLocks/>
          </p:cNvCxnSpPr>
          <p:nvPr/>
        </p:nvCxnSpPr>
        <p:spPr>
          <a:xfrm flipV="1">
            <a:off x="7120816" y="3365500"/>
            <a:ext cx="0" cy="5622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052868" y="965549"/>
            <a:ext cx="194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 generator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24777" y="3183769"/>
            <a:ext cx="205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Encoder</a:t>
            </a:r>
            <a:endParaRPr lang="zh-TW" altLang="en-US" sz="2400" b="1" i="1" u="sng" dirty="0"/>
          </a:p>
        </p:txBody>
      </p:sp>
      <p:sp>
        <p:nvSpPr>
          <p:cNvPr id="26" name="矩形 25"/>
          <p:cNvSpPr/>
          <p:nvPr/>
        </p:nvSpPr>
        <p:spPr>
          <a:xfrm>
            <a:off x="4730750" y="3683000"/>
            <a:ext cx="2862669" cy="20539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2518948" y="5953011"/>
            <a:ext cx="410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Hierarchical</a:t>
            </a:r>
            <a:r>
              <a:rPr lang="en-US" altLang="zh-TW" sz="2400" u="sng" dirty="0"/>
              <a:t> </a:t>
            </a:r>
            <a:r>
              <a:rPr lang="en-US" altLang="zh-TW" sz="2400" b="1" i="1" u="sng" dirty="0"/>
              <a:t>Encoder</a:t>
            </a:r>
            <a:endParaRPr lang="zh-TW" altLang="en-US" sz="2400" b="1" i="1" u="sng" dirty="0"/>
          </a:p>
        </p:txBody>
      </p:sp>
      <p:sp>
        <p:nvSpPr>
          <p:cNvPr id="28" name="矩形 27"/>
          <p:cNvSpPr/>
          <p:nvPr/>
        </p:nvSpPr>
        <p:spPr>
          <a:xfrm>
            <a:off x="1528081" y="393936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465963" y="4930982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370922" y="503051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嗎</a:t>
            </a:r>
          </a:p>
        </p:txBody>
      </p:sp>
      <p:sp>
        <p:nvSpPr>
          <p:cNvPr id="31" name="矩形 30"/>
          <p:cNvSpPr/>
          <p:nvPr/>
        </p:nvSpPr>
        <p:spPr>
          <a:xfrm>
            <a:off x="1526786" y="4930982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45037" y="503051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你</a:t>
            </a:r>
          </a:p>
        </p:txBody>
      </p:sp>
      <p:sp>
        <p:nvSpPr>
          <p:cNvPr id="33" name="矩形 32"/>
          <p:cNvSpPr/>
          <p:nvPr/>
        </p:nvSpPr>
        <p:spPr>
          <a:xfrm>
            <a:off x="2489033" y="4930982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400638" y="503051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好</a:t>
            </a: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3698540" y="4577544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2714964" y="4577544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1759363" y="4577544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490492" y="393936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2011534" y="431295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475396" y="393936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2996438" y="431295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465963" y="2527557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3" name="直線單箭頭接點 42"/>
          <p:cNvCxnSpPr>
            <a:cxnSpLocks/>
          </p:cNvCxnSpPr>
          <p:nvPr/>
        </p:nvCxnSpPr>
        <p:spPr>
          <a:xfrm flipV="1">
            <a:off x="3692421" y="3365500"/>
            <a:ext cx="0" cy="5622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302355" y="3683000"/>
            <a:ext cx="2862669" cy="20539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>
            <a:cxnSpLocks/>
            <a:endCxn id="18" idx="1"/>
          </p:cNvCxnSpPr>
          <p:nvPr/>
        </p:nvCxnSpPr>
        <p:spPr>
          <a:xfrm flipV="1">
            <a:off x="4012918" y="2917270"/>
            <a:ext cx="28814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109456" y="2274073"/>
            <a:ext cx="6726094" cy="36292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>
            <a:cxnSpLocks/>
          </p:cNvCxnSpPr>
          <p:nvPr/>
        </p:nvCxnSpPr>
        <p:spPr>
          <a:xfrm flipV="1">
            <a:off x="7120816" y="1591880"/>
            <a:ext cx="0" cy="9356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889983" y="800818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96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 animBg="1"/>
      <p:bldP spid="10" grpId="0"/>
      <p:bldP spid="14" grpId="0" animBg="1"/>
      <p:bldP spid="16" grpId="0" animBg="1"/>
      <p:bldP spid="18" grpId="0" animBg="1"/>
      <p:bldP spid="23" grpId="0"/>
      <p:bldP spid="25" grpId="0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/>
      <p:bldP spid="33" grpId="0" animBg="1"/>
      <p:bldP spid="34" grpId="0"/>
      <p:bldP spid="38" grpId="0" animBg="1"/>
      <p:bldP spid="40" grpId="0" animBg="1"/>
      <p:bldP spid="42" grpId="0" animBg="1"/>
      <p:bldP spid="45" grpId="0" animBg="1"/>
      <p:bldP spid="49" grpId="0" animBg="1"/>
      <p:bldP spid="4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Experiments in paper</a:t>
            </a:r>
            <a:br>
              <a:rPr lang="en-US" altLang="zh-TW" dirty="0"/>
            </a:br>
            <a:r>
              <a:rPr lang="en-US" altLang="zh-TW" dirty="0"/>
              <a:t>- Real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53" y="1825625"/>
            <a:ext cx="7543462" cy="464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791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- Chat-bot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85" y="1690689"/>
            <a:ext cx="10238103" cy="4858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220" y="462849"/>
            <a:ext cx="5030302" cy="9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5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To Learn More …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71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– </a:t>
            </a:r>
            <a:r>
              <a:rPr lang="en-US" altLang="zh-TW" dirty="0" err="1"/>
              <a:t>MaliGAN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Initialize generator Gen and discriminator Dis</a:t>
                </a:r>
              </a:p>
              <a:p>
                <a:r>
                  <a:rPr lang="en-US" altLang="zh-TW" sz="2400" dirty="0"/>
                  <a:t>In each iteration:</a:t>
                </a:r>
              </a:p>
              <a:p>
                <a:pPr lvl="1"/>
                <a:r>
                  <a:rPr lang="en-US" altLang="zh-TW" dirty="0"/>
                  <a:t>Sample real sentences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/>
                  <a:t> from database</a:t>
                </a:r>
              </a:p>
              <a:p>
                <a:pPr lvl="1"/>
                <a:r>
                  <a:rPr lang="en-US" altLang="zh-TW" dirty="0"/>
                  <a:t>Generate sentences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dirty="0"/>
                  <a:t> by Gen</a:t>
                </a:r>
              </a:p>
              <a:p>
                <a:pPr lvl="1"/>
                <a:r>
                  <a:rPr lang="en-US" altLang="zh-TW" dirty="0"/>
                  <a:t>Update Dis to maximize 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Update Gen by gradient</a:t>
                </a:r>
              </a:p>
              <a:p>
                <a:pPr lvl="2"/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072593" y="2690672"/>
            <a:ext cx="6503864" cy="198292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28649" y="4673599"/>
            <a:ext cx="8330643" cy="182880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0" y="5120038"/>
                <a:ext cx="6464059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20038"/>
                <a:ext cx="6464059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3057106" y="1240397"/>
            <a:ext cx="6086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Maximum-likelihood Augmented Discrete GAN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460205" y="3673616"/>
                <a:ext cx="5360001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205" y="3673616"/>
                <a:ext cx="5360001" cy="98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/>
          <p:cNvGrpSpPr/>
          <p:nvPr/>
        </p:nvGrpSpPr>
        <p:grpSpPr>
          <a:xfrm>
            <a:off x="5929787" y="5141790"/>
            <a:ext cx="2866113" cy="1006620"/>
            <a:chOff x="6016870" y="5170343"/>
            <a:chExt cx="2866113" cy="1006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6145690" y="5246273"/>
                  <a:ext cx="2608471" cy="8170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690" y="5246273"/>
                  <a:ext cx="2608471" cy="8170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6016870" y="5170343"/>
              <a:ext cx="2866113" cy="10066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772556" y="6163711"/>
                <a:ext cx="1529478" cy="57868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556" y="6163711"/>
                <a:ext cx="1529478" cy="578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17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Professor forcing </a:t>
            </a:r>
          </a:p>
          <a:p>
            <a:pPr lvl="1"/>
            <a:r>
              <a:rPr lang="en-US" altLang="zh-TW" dirty="0"/>
              <a:t>Alex Lamb, </a:t>
            </a:r>
            <a:r>
              <a:rPr lang="en-US" altLang="zh-TW" dirty="0" err="1"/>
              <a:t>Anirudh</a:t>
            </a:r>
            <a:r>
              <a:rPr lang="en-US" altLang="zh-TW" dirty="0"/>
              <a:t> Goyal, Ying Zhang, </a:t>
            </a:r>
            <a:r>
              <a:rPr lang="en-US" altLang="zh-TW" dirty="0" err="1"/>
              <a:t>Saizheng</a:t>
            </a:r>
            <a:r>
              <a:rPr lang="en-US" altLang="zh-TW" dirty="0"/>
              <a:t> Zhang, Aaron </a:t>
            </a:r>
            <a:r>
              <a:rPr lang="en-US" altLang="zh-TW" dirty="0" err="1"/>
              <a:t>Courville</a:t>
            </a:r>
            <a:r>
              <a:rPr lang="en-US" altLang="zh-TW" dirty="0"/>
              <a:t>, </a:t>
            </a:r>
            <a:r>
              <a:rPr lang="en-US" altLang="zh-TW" dirty="0" err="1"/>
              <a:t>Yoshua</a:t>
            </a:r>
            <a:r>
              <a:rPr lang="en-US" altLang="zh-TW" dirty="0"/>
              <a:t> Bengio, “Professor Forcing: A New Algorithm for Training Recurrent Networks”, NIPS, 2016</a:t>
            </a:r>
          </a:p>
          <a:p>
            <a:r>
              <a:rPr lang="en-US" altLang="zh-TW" dirty="0"/>
              <a:t>Handling discrete output by methods other than policy gradient</a:t>
            </a:r>
          </a:p>
          <a:p>
            <a:pPr lvl="1"/>
            <a:r>
              <a:rPr lang="en-US" altLang="zh-TW" dirty="0" err="1"/>
              <a:t>MaliGAN</a:t>
            </a:r>
            <a:r>
              <a:rPr lang="en-US" altLang="zh-TW" dirty="0"/>
              <a:t>, Boundary-seeking GAN</a:t>
            </a:r>
          </a:p>
          <a:p>
            <a:pPr lvl="1"/>
            <a:r>
              <a:rPr lang="en-US" altLang="zh-TW" dirty="0" err="1"/>
              <a:t>Yizhe</a:t>
            </a:r>
            <a:r>
              <a:rPr lang="en-US" altLang="zh-TW" dirty="0"/>
              <a:t> Zhang, </a:t>
            </a:r>
            <a:r>
              <a:rPr lang="en-US" altLang="zh-TW" dirty="0" err="1"/>
              <a:t>Zhe</a:t>
            </a:r>
            <a:r>
              <a:rPr lang="en-US" altLang="zh-TW" dirty="0"/>
              <a:t> Gan, Lawrence Carin, “Generating Text via Adversarial Training”, Workshop on Adversarial Training, NIPS, 2016</a:t>
            </a:r>
          </a:p>
          <a:p>
            <a:pPr lvl="1"/>
            <a:r>
              <a:rPr lang="en-US" altLang="zh-TW" dirty="0"/>
              <a:t>Matt J. </a:t>
            </a:r>
            <a:r>
              <a:rPr lang="en-US" altLang="zh-TW" dirty="0" err="1"/>
              <a:t>Kusner</a:t>
            </a:r>
            <a:r>
              <a:rPr lang="en-US" altLang="zh-TW" dirty="0"/>
              <a:t>, José Miguel Hernández-</a:t>
            </a:r>
            <a:r>
              <a:rPr lang="en-US" altLang="zh-TW" dirty="0" err="1"/>
              <a:t>Lobato</a:t>
            </a:r>
            <a:r>
              <a:rPr lang="en-US" altLang="zh-TW" dirty="0"/>
              <a:t>, “GANS for Sequences of Discrete Elements with the Gumbel-</a:t>
            </a:r>
            <a:r>
              <a:rPr lang="en-US" altLang="zh-TW" dirty="0" err="1"/>
              <a:t>softmax</a:t>
            </a:r>
            <a:r>
              <a:rPr lang="en-US" altLang="zh-TW" dirty="0"/>
              <a:t> Distribution”, </a:t>
            </a:r>
            <a:r>
              <a:rPr lang="en-US" altLang="zh-TW" dirty="0" err="1"/>
              <a:t>arXiv</a:t>
            </a:r>
            <a:r>
              <a:rPr lang="en-US" altLang="zh-TW" dirty="0"/>
              <a:t> preprint, 2016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42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Generator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41020" y="1690689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100159" y="1705476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988584" y="3490904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5723588" y="3450535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56008" y="3830695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91012" y="3798955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>
            <a:cxnSpLocks/>
            <a:stCxn id="8" idx="3"/>
          </p:cNvCxnSpPr>
          <p:nvPr/>
        </p:nvCxnSpPr>
        <p:spPr>
          <a:xfrm flipV="1">
            <a:off x="4221161" y="4109724"/>
            <a:ext cx="123944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59495" y="4877642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>
            <a:cxnSpLocks/>
          </p:cNvCxnSpPr>
          <p:nvPr/>
        </p:nvCxnSpPr>
        <p:spPr>
          <a:xfrm flipV="1">
            <a:off x="3988584" y="4445138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09225" y="4850240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單箭頭接點 13"/>
          <p:cNvCxnSpPr>
            <a:cxnSpLocks/>
          </p:cNvCxnSpPr>
          <p:nvPr/>
        </p:nvCxnSpPr>
        <p:spPr>
          <a:xfrm flipV="1">
            <a:off x="5738314" y="4417736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57751" y="2658177"/>
            <a:ext cx="461666" cy="779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73408" y="2604875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273408" y="3041017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3845805" y="3067043"/>
            <a:ext cx="291789" cy="2917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842689" y="2714494"/>
            <a:ext cx="291789" cy="2917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cxnSpLocks/>
          </p:cNvCxnSpPr>
          <p:nvPr/>
        </p:nvCxnSpPr>
        <p:spPr>
          <a:xfrm flipV="1">
            <a:off x="5102482" y="4428228"/>
            <a:ext cx="381999" cy="449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86224" y="2653565"/>
            <a:ext cx="461666" cy="779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001881" y="2600263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001881" y="3036405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5570889" y="3066540"/>
            <a:ext cx="291789" cy="29178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570889" y="2714493"/>
            <a:ext cx="291789" cy="2917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7503727" y="3446481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271151" y="3794901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8" name="直線單箭頭接點 27"/>
          <p:cNvCxnSpPr>
            <a:cxnSpLocks/>
          </p:cNvCxnSpPr>
          <p:nvPr/>
        </p:nvCxnSpPr>
        <p:spPr>
          <a:xfrm flipV="1">
            <a:off x="6001300" y="4105670"/>
            <a:ext cx="123944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289364" y="4846186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0" name="直線單箭頭接點 29"/>
          <p:cNvCxnSpPr>
            <a:cxnSpLocks/>
          </p:cNvCxnSpPr>
          <p:nvPr/>
        </p:nvCxnSpPr>
        <p:spPr>
          <a:xfrm flipV="1">
            <a:off x="7518453" y="4413682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667274" y="4847629"/>
            <a:ext cx="461666" cy="779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6752212" y="4916859"/>
            <a:ext cx="291789" cy="2917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6752212" y="5251093"/>
            <a:ext cx="291789" cy="29178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270051" y="4838902"/>
            <a:ext cx="40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7266363" y="2649511"/>
            <a:ext cx="461666" cy="779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782020" y="2596209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782020" y="3032351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38" name="橢圓 37"/>
          <p:cNvSpPr/>
          <p:nvPr/>
        </p:nvSpPr>
        <p:spPr>
          <a:xfrm>
            <a:off x="7376137" y="3080186"/>
            <a:ext cx="291789" cy="29178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360129" y="2711556"/>
            <a:ext cx="291789" cy="2917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>
            <a:cxnSpLocks/>
          </p:cNvCxnSpPr>
          <p:nvPr/>
        </p:nvCxnSpPr>
        <p:spPr>
          <a:xfrm flipV="1">
            <a:off x="6898106" y="4410448"/>
            <a:ext cx="381999" cy="449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4134478" y="2033339"/>
            <a:ext cx="970008" cy="281834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601233" y="1703173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cxnSp>
        <p:nvCxnSpPr>
          <p:cNvPr id="43" name="直線單箭頭接點 42"/>
          <p:cNvCxnSpPr>
            <a:cxnSpLocks/>
          </p:cNvCxnSpPr>
          <p:nvPr/>
        </p:nvCxnSpPr>
        <p:spPr>
          <a:xfrm>
            <a:off x="5892400" y="2033339"/>
            <a:ext cx="968024" cy="280230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862213" y="4858266"/>
            <a:ext cx="461666" cy="779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4947151" y="5309871"/>
            <a:ext cx="291789" cy="2917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4947151" y="4938174"/>
            <a:ext cx="291789" cy="29178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4481698" y="5216343"/>
            <a:ext cx="40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cxnSp>
        <p:nvCxnSpPr>
          <p:cNvPr id="48" name="直線單箭頭接點 47"/>
          <p:cNvCxnSpPr>
            <a:cxnSpLocks/>
          </p:cNvCxnSpPr>
          <p:nvPr/>
        </p:nvCxnSpPr>
        <p:spPr>
          <a:xfrm flipV="1">
            <a:off x="3375752" y="4393393"/>
            <a:ext cx="381999" cy="449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600779" y="4782239"/>
            <a:ext cx="110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&lt;BOS&gt;</a:t>
            </a:r>
            <a:endParaRPr lang="zh-TW" altLang="en-US" sz="2400" dirty="0"/>
          </a:p>
        </p:txBody>
      </p:sp>
      <p:cxnSp>
        <p:nvCxnSpPr>
          <p:cNvPr id="50" name="直線單箭頭接點 49"/>
          <p:cNvCxnSpPr>
            <a:cxnSpLocks/>
          </p:cNvCxnSpPr>
          <p:nvPr/>
        </p:nvCxnSpPr>
        <p:spPr>
          <a:xfrm flipV="1">
            <a:off x="3988583" y="2116694"/>
            <a:ext cx="0" cy="454115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</p:cNvCxnSpPr>
          <p:nvPr/>
        </p:nvCxnSpPr>
        <p:spPr>
          <a:xfrm flipV="1">
            <a:off x="5716783" y="2116693"/>
            <a:ext cx="0" cy="454115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cxnSpLocks/>
          </p:cNvCxnSpPr>
          <p:nvPr/>
        </p:nvCxnSpPr>
        <p:spPr>
          <a:xfrm flipV="1">
            <a:off x="7497196" y="2110329"/>
            <a:ext cx="0" cy="454115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690797" y="6173745"/>
            <a:ext cx="5824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be different with attention mechanism</a:t>
            </a:r>
            <a:endParaRPr lang="zh-TW" altLang="en-US" sz="2400" dirty="0"/>
          </a:p>
        </p:txBody>
      </p:sp>
      <p:sp>
        <p:nvSpPr>
          <p:cNvPr id="57" name="箭號: 向上 56"/>
          <p:cNvSpPr/>
          <p:nvPr/>
        </p:nvSpPr>
        <p:spPr>
          <a:xfrm>
            <a:off x="3788838" y="5596506"/>
            <a:ext cx="393700" cy="51443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箭號: 向上 57"/>
          <p:cNvSpPr/>
          <p:nvPr/>
        </p:nvSpPr>
        <p:spPr>
          <a:xfrm>
            <a:off x="5541464" y="5608415"/>
            <a:ext cx="393700" cy="51443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箭號: 向上 58"/>
          <p:cNvSpPr/>
          <p:nvPr/>
        </p:nvSpPr>
        <p:spPr>
          <a:xfrm>
            <a:off x="7334329" y="5596506"/>
            <a:ext cx="393700" cy="51443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0" name="群組 59"/>
          <p:cNvGrpSpPr/>
          <p:nvPr/>
        </p:nvGrpSpPr>
        <p:grpSpPr>
          <a:xfrm>
            <a:off x="485573" y="5396987"/>
            <a:ext cx="2397334" cy="830997"/>
            <a:chOff x="465772" y="5945801"/>
            <a:chExt cx="2397334" cy="830997"/>
          </a:xfrm>
        </p:grpSpPr>
        <p:sp>
          <p:nvSpPr>
            <p:cNvPr id="61" name="矩形 60"/>
            <p:cNvSpPr/>
            <p:nvPr/>
          </p:nvSpPr>
          <p:spPr>
            <a:xfrm>
              <a:off x="465772" y="5945801"/>
              <a:ext cx="461666" cy="7794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978844" y="5945801"/>
              <a:ext cx="18842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: condition from decoder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903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 animBg="1"/>
      <p:bldP spid="11" grpId="0" animBg="1"/>
      <p:bldP spid="13" grpId="0" animBg="1"/>
      <p:bldP spid="15" grpId="0" animBg="1"/>
      <p:bldP spid="16" grpId="0"/>
      <p:bldP spid="17" grpId="0"/>
      <p:bldP spid="18" grpId="0" animBg="1"/>
      <p:bldP spid="19" grpId="0" animBg="1"/>
      <p:bldP spid="21" grpId="0" animBg="1"/>
      <p:bldP spid="22" grpId="0"/>
      <p:bldP spid="23" grpId="0"/>
      <p:bldP spid="24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/>
      <p:bldP spid="37" grpId="0"/>
      <p:bldP spid="38" grpId="0" animBg="1"/>
      <p:bldP spid="39" grpId="0" animBg="1"/>
      <p:bldP spid="42" grpId="0"/>
      <p:bldP spid="44" grpId="0" animBg="1"/>
      <p:bldP spid="45" grpId="0" animBg="1"/>
      <p:bldP spid="46" grpId="0" animBg="1"/>
      <p:bldP spid="47" grpId="0"/>
      <p:bldP spid="49" grpId="0"/>
      <p:bldP spid="56" grpId="0"/>
      <p:bldP spid="57" grpId="0" animBg="1"/>
      <p:bldP spid="58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Training Generator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5596" y="187487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Reference:</a:t>
            </a:r>
            <a:endParaRPr lang="zh-TW" altLang="en-US" sz="2400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4339423" y="406179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6074427" y="4021421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106847" y="4401581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41851" y="4369841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9" name="直線單箭頭接點 18"/>
          <p:cNvCxnSpPr>
            <a:cxnSpLocks/>
            <a:stCxn id="17" idx="3"/>
          </p:cNvCxnSpPr>
          <p:nvPr/>
        </p:nvCxnSpPr>
        <p:spPr>
          <a:xfrm flipV="1">
            <a:off x="4572000" y="4680610"/>
            <a:ext cx="123944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110334" y="5448528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9" name="直線單箭頭接點 28"/>
          <p:cNvCxnSpPr>
            <a:cxnSpLocks/>
          </p:cNvCxnSpPr>
          <p:nvPr/>
        </p:nvCxnSpPr>
        <p:spPr>
          <a:xfrm flipV="1">
            <a:off x="4339423" y="5016024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860064" y="5421126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1" name="直線單箭頭接點 30"/>
          <p:cNvCxnSpPr>
            <a:cxnSpLocks/>
          </p:cNvCxnSpPr>
          <p:nvPr/>
        </p:nvCxnSpPr>
        <p:spPr>
          <a:xfrm flipV="1">
            <a:off x="6089153" y="4988622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108590" y="3229063"/>
            <a:ext cx="461666" cy="779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624247" y="3175761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624247" y="3611903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4193528" y="3304155"/>
            <a:ext cx="291789" cy="2917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4193528" y="3646596"/>
            <a:ext cx="291789" cy="2917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>
            <a:cxnSpLocks/>
          </p:cNvCxnSpPr>
          <p:nvPr/>
        </p:nvCxnSpPr>
        <p:spPr>
          <a:xfrm flipV="1">
            <a:off x="5453321" y="4999114"/>
            <a:ext cx="381999" cy="449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024031" y="2564566"/>
                <a:ext cx="164654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031" y="2564566"/>
                <a:ext cx="1646541" cy="1045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字方塊 47"/>
          <p:cNvSpPr txBox="1"/>
          <p:nvPr/>
        </p:nvSpPr>
        <p:spPr>
          <a:xfrm>
            <a:off x="930866" y="3729910"/>
            <a:ext cx="2311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Minimizing cross-entropy of each component</a:t>
            </a:r>
            <a:endParaRPr lang="zh-TW" altLang="en-US" sz="2400" dirty="0"/>
          </a:p>
        </p:txBody>
      </p:sp>
      <p:sp>
        <p:nvSpPr>
          <p:cNvPr id="53" name="矩形 52"/>
          <p:cNvSpPr/>
          <p:nvPr/>
        </p:nvSpPr>
        <p:spPr>
          <a:xfrm>
            <a:off x="5237974" y="5422569"/>
            <a:ext cx="461666" cy="779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5322912" y="5497661"/>
            <a:ext cx="291789" cy="2917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5322912" y="5840102"/>
            <a:ext cx="291789" cy="29178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4818203" y="5387298"/>
            <a:ext cx="40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5837063" y="3224451"/>
            <a:ext cx="461666" cy="779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352720" y="3171149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352720" y="3607291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61" name="橢圓 60"/>
          <p:cNvSpPr/>
          <p:nvPr/>
        </p:nvSpPr>
        <p:spPr>
          <a:xfrm>
            <a:off x="5922001" y="3299543"/>
            <a:ext cx="291789" cy="29178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5922001" y="3641984"/>
            <a:ext cx="291789" cy="2917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7854566" y="4017367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621990" y="4365787"/>
            <a:ext cx="465153" cy="605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5" name="直線單箭頭接點 64"/>
          <p:cNvCxnSpPr>
            <a:cxnSpLocks/>
          </p:cNvCxnSpPr>
          <p:nvPr/>
        </p:nvCxnSpPr>
        <p:spPr>
          <a:xfrm flipV="1">
            <a:off x="6352139" y="4676556"/>
            <a:ext cx="123944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640203" y="5417072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7" name="直線單箭頭接點 66"/>
          <p:cNvCxnSpPr>
            <a:cxnSpLocks/>
          </p:cNvCxnSpPr>
          <p:nvPr/>
        </p:nvCxnSpPr>
        <p:spPr>
          <a:xfrm flipV="1">
            <a:off x="7869292" y="4984568"/>
            <a:ext cx="0" cy="4090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6637598" y="5418515"/>
            <a:ext cx="842181" cy="819742"/>
            <a:chOff x="6637598" y="5418515"/>
            <a:chExt cx="842181" cy="819742"/>
          </a:xfrm>
        </p:grpSpPr>
        <p:sp>
          <p:nvSpPr>
            <p:cNvPr id="68" name="矩形 67"/>
            <p:cNvSpPr/>
            <p:nvPr/>
          </p:nvSpPr>
          <p:spPr>
            <a:xfrm>
              <a:off x="7018113" y="5418515"/>
              <a:ext cx="461666" cy="779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9" name="橢圓 68"/>
            <p:cNvSpPr/>
            <p:nvPr/>
          </p:nvSpPr>
          <p:spPr>
            <a:xfrm>
              <a:off x="7103051" y="5870120"/>
              <a:ext cx="291789" cy="29178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>
              <a:off x="7103051" y="5498423"/>
              <a:ext cx="291789" cy="291789"/>
            </a:xfrm>
            <a:prstGeom prst="ellipse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37598" y="5776592"/>
              <a:ext cx="406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sp>
        <p:nvSpPr>
          <p:cNvPr id="72" name="矩形 71"/>
          <p:cNvSpPr/>
          <p:nvPr/>
        </p:nvSpPr>
        <p:spPr>
          <a:xfrm>
            <a:off x="7617202" y="3220397"/>
            <a:ext cx="461666" cy="779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7132859" y="3167095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7132859" y="3603237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75" name="橢圓 74"/>
          <p:cNvSpPr/>
          <p:nvPr/>
        </p:nvSpPr>
        <p:spPr>
          <a:xfrm>
            <a:off x="7702140" y="3295489"/>
            <a:ext cx="291789" cy="29178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7702140" y="3637930"/>
            <a:ext cx="291789" cy="2917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/>
          <p:cNvCxnSpPr>
            <a:cxnSpLocks/>
          </p:cNvCxnSpPr>
          <p:nvPr/>
        </p:nvCxnSpPr>
        <p:spPr>
          <a:xfrm flipV="1">
            <a:off x="7248945" y="4981334"/>
            <a:ext cx="381999" cy="449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箭號: 上-下雙向 78"/>
          <p:cNvSpPr/>
          <p:nvPr/>
        </p:nvSpPr>
        <p:spPr>
          <a:xfrm>
            <a:off x="4180008" y="2574846"/>
            <a:ext cx="306198" cy="582611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箭號: 上-下雙向 79"/>
          <p:cNvSpPr/>
          <p:nvPr/>
        </p:nvSpPr>
        <p:spPr>
          <a:xfrm>
            <a:off x="5921328" y="2559355"/>
            <a:ext cx="306198" cy="582611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>
            <a:cxnSpLocks/>
          </p:cNvCxnSpPr>
          <p:nvPr/>
        </p:nvCxnSpPr>
        <p:spPr>
          <a:xfrm flipV="1">
            <a:off x="3726591" y="4964279"/>
            <a:ext cx="381999" cy="449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2951618" y="5353125"/>
            <a:ext cx="110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&lt;BOS&gt;</a:t>
            </a:r>
            <a:endParaRPr lang="zh-TW" altLang="en-US" sz="2400" dirty="0"/>
          </a:p>
        </p:txBody>
      </p:sp>
      <p:cxnSp>
        <p:nvCxnSpPr>
          <p:cNvPr id="83" name="直線單箭頭接點 82"/>
          <p:cNvCxnSpPr>
            <a:cxnSpLocks/>
            <a:endCxn id="53" idx="0"/>
          </p:cNvCxnSpPr>
          <p:nvPr/>
        </p:nvCxnSpPr>
        <p:spPr>
          <a:xfrm>
            <a:off x="4547256" y="2457164"/>
            <a:ext cx="921551" cy="29654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cxnSpLocks/>
          </p:cNvCxnSpPr>
          <p:nvPr/>
        </p:nvCxnSpPr>
        <p:spPr>
          <a:xfrm>
            <a:off x="6349963" y="2503628"/>
            <a:ext cx="883778" cy="28811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3684804" y="1696935"/>
            <a:ext cx="881437" cy="814696"/>
            <a:chOff x="4970603" y="5539698"/>
            <a:chExt cx="881437" cy="814696"/>
          </a:xfrm>
        </p:grpSpPr>
        <p:sp>
          <p:nvSpPr>
            <p:cNvPr id="82" name="矩形 81"/>
            <p:cNvSpPr/>
            <p:nvPr/>
          </p:nvSpPr>
          <p:spPr>
            <a:xfrm>
              <a:off x="5390374" y="5574969"/>
              <a:ext cx="461666" cy="779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5" name="橢圓 84"/>
            <p:cNvSpPr/>
            <p:nvPr/>
          </p:nvSpPr>
          <p:spPr>
            <a:xfrm>
              <a:off x="5475312" y="5650061"/>
              <a:ext cx="291789" cy="29178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/>
            <p:cNvSpPr/>
            <p:nvPr/>
          </p:nvSpPr>
          <p:spPr>
            <a:xfrm>
              <a:off x="5475312" y="5992502"/>
              <a:ext cx="291789" cy="291789"/>
            </a:xfrm>
            <a:prstGeom prst="ellipse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4970603" y="5539698"/>
              <a:ext cx="406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</a:t>
              </a:r>
              <a:endParaRPr lang="zh-TW" altLang="en-US" sz="2400" dirty="0"/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5462647" y="1726715"/>
            <a:ext cx="842181" cy="819742"/>
            <a:chOff x="6637598" y="5418515"/>
            <a:chExt cx="842181" cy="819742"/>
          </a:xfrm>
        </p:grpSpPr>
        <p:sp>
          <p:nvSpPr>
            <p:cNvPr id="89" name="矩形 88"/>
            <p:cNvSpPr/>
            <p:nvPr/>
          </p:nvSpPr>
          <p:spPr>
            <a:xfrm>
              <a:off x="7018113" y="5418515"/>
              <a:ext cx="461666" cy="779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" name="橢圓 89"/>
            <p:cNvSpPr/>
            <p:nvPr/>
          </p:nvSpPr>
          <p:spPr>
            <a:xfrm>
              <a:off x="7103051" y="5870120"/>
              <a:ext cx="291789" cy="29178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/>
            <p:cNvSpPr/>
            <p:nvPr/>
          </p:nvSpPr>
          <p:spPr>
            <a:xfrm>
              <a:off x="7103051" y="5498423"/>
              <a:ext cx="291789" cy="291789"/>
            </a:xfrm>
            <a:prstGeom prst="ellipse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6637598" y="5776592"/>
              <a:ext cx="406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98" name="群組 97"/>
          <p:cNvGrpSpPr/>
          <p:nvPr/>
        </p:nvGrpSpPr>
        <p:grpSpPr>
          <a:xfrm>
            <a:off x="7233741" y="1760234"/>
            <a:ext cx="842181" cy="819742"/>
            <a:chOff x="6637598" y="5418515"/>
            <a:chExt cx="842181" cy="819742"/>
          </a:xfrm>
        </p:grpSpPr>
        <p:sp>
          <p:nvSpPr>
            <p:cNvPr id="99" name="矩形 98"/>
            <p:cNvSpPr/>
            <p:nvPr/>
          </p:nvSpPr>
          <p:spPr>
            <a:xfrm>
              <a:off x="7018113" y="5418515"/>
              <a:ext cx="461666" cy="779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0" name="橢圓 99"/>
            <p:cNvSpPr/>
            <p:nvPr/>
          </p:nvSpPr>
          <p:spPr>
            <a:xfrm>
              <a:off x="7103051" y="5870120"/>
              <a:ext cx="291789" cy="29178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/>
            <p:cNvSpPr/>
            <p:nvPr/>
          </p:nvSpPr>
          <p:spPr>
            <a:xfrm>
              <a:off x="7103051" y="5498423"/>
              <a:ext cx="291789" cy="291789"/>
            </a:xfrm>
            <a:prstGeom prst="ellipse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637598" y="5776592"/>
              <a:ext cx="406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sp>
        <p:nvSpPr>
          <p:cNvPr id="103" name="箭號: 上-下雙向 102"/>
          <p:cNvSpPr/>
          <p:nvPr/>
        </p:nvSpPr>
        <p:spPr>
          <a:xfrm>
            <a:off x="7701467" y="2583536"/>
            <a:ext cx="306198" cy="582611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/>
              <p:cNvSpPr txBox="1"/>
              <p:nvPr/>
            </p:nvSpPr>
            <p:spPr>
              <a:xfrm>
                <a:off x="3712282" y="2616754"/>
                <a:ext cx="4344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4" name="文字方塊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82" y="2616754"/>
                <a:ext cx="43441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5482433" y="2611788"/>
                <a:ext cx="4426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433" y="2611788"/>
                <a:ext cx="44268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/>
              <p:cNvSpPr txBox="1"/>
              <p:nvPr/>
            </p:nvSpPr>
            <p:spPr>
              <a:xfrm>
                <a:off x="7234611" y="2631449"/>
                <a:ext cx="4426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6" name="文字方塊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611" y="2631449"/>
                <a:ext cx="44268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群組 106"/>
          <p:cNvGrpSpPr/>
          <p:nvPr/>
        </p:nvGrpSpPr>
        <p:grpSpPr>
          <a:xfrm>
            <a:off x="485573" y="5396987"/>
            <a:ext cx="2397334" cy="830997"/>
            <a:chOff x="465772" y="5945801"/>
            <a:chExt cx="2397334" cy="830997"/>
          </a:xfrm>
        </p:grpSpPr>
        <p:sp>
          <p:nvSpPr>
            <p:cNvPr id="108" name="矩形 107"/>
            <p:cNvSpPr/>
            <p:nvPr/>
          </p:nvSpPr>
          <p:spPr>
            <a:xfrm>
              <a:off x="465772" y="5945801"/>
              <a:ext cx="461666" cy="7794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978844" y="5945801"/>
              <a:ext cx="18842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: condition from decoder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03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8" grpId="0" animBg="1"/>
      <p:bldP spid="30" grpId="0" animBg="1"/>
      <p:bldP spid="41" grpId="0" animBg="1"/>
      <p:bldP spid="42" grpId="0"/>
      <p:bldP spid="43" grpId="0"/>
      <p:bldP spid="44" grpId="0" animBg="1"/>
      <p:bldP spid="45" grpId="0" animBg="1"/>
      <p:bldP spid="47" grpId="0"/>
      <p:bldP spid="48" grpId="0"/>
      <p:bldP spid="53" grpId="0" animBg="1"/>
      <p:bldP spid="54" grpId="0" animBg="1"/>
      <p:bldP spid="55" grpId="0" animBg="1"/>
      <p:bldP spid="56" grpId="0"/>
      <p:bldP spid="58" grpId="0" animBg="1"/>
      <p:bldP spid="59" grpId="0"/>
      <p:bldP spid="60" grpId="0"/>
      <p:bldP spid="61" grpId="0" animBg="1"/>
      <p:bldP spid="62" grpId="0" animBg="1"/>
      <p:bldP spid="64" grpId="0" animBg="1"/>
      <p:bldP spid="66" grpId="0" animBg="1"/>
      <p:bldP spid="72" grpId="0" animBg="1"/>
      <p:bldP spid="73" grpId="0"/>
      <p:bldP spid="74" grpId="0"/>
      <p:bldP spid="75" grpId="0" animBg="1"/>
      <p:bldP spid="76" grpId="0" animBg="1"/>
      <p:bldP spid="79" grpId="0" animBg="1"/>
      <p:bldP spid="80" grpId="0" animBg="1"/>
      <p:bldP spid="77" grpId="0"/>
      <p:bldP spid="103" grpId="0" animBg="1"/>
      <p:bldP spid="104" grpId="0"/>
      <p:bldP spid="105" grpId="0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Training Generator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805397" y="3309435"/>
            <a:ext cx="492374" cy="1224087"/>
            <a:chOff x="7018113" y="4973853"/>
            <a:chExt cx="492374" cy="1224087"/>
          </a:xfrm>
        </p:grpSpPr>
        <p:sp>
          <p:nvSpPr>
            <p:cNvPr id="11" name="矩形 10"/>
            <p:cNvSpPr/>
            <p:nvPr/>
          </p:nvSpPr>
          <p:spPr>
            <a:xfrm>
              <a:off x="7018113" y="5418515"/>
              <a:ext cx="461666" cy="779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7103051" y="5870120"/>
              <a:ext cx="291789" cy="29178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7103051" y="5498423"/>
              <a:ext cx="291789" cy="291789"/>
            </a:xfrm>
            <a:prstGeom prst="ellipse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7104344" y="4973853"/>
                  <a:ext cx="4061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344" y="4973853"/>
                  <a:ext cx="40614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0448" t="-3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箭號: 上-下雙向 14"/>
          <p:cNvSpPr/>
          <p:nvPr/>
        </p:nvSpPr>
        <p:spPr>
          <a:xfrm>
            <a:off x="1892608" y="4577399"/>
            <a:ext cx="306198" cy="582611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436225" y="4646846"/>
                <a:ext cx="4128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25" y="4646846"/>
                <a:ext cx="41286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29098" y="3074887"/>
                <a:ext cx="3466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8" y="3074887"/>
                <a:ext cx="3466270" cy="369332"/>
              </a:xfrm>
              <a:prstGeom prst="rect">
                <a:avLst/>
              </a:prstGeom>
              <a:blipFill>
                <a:blip r:embed="rId4"/>
                <a:stretch>
                  <a:fillRect l="-1761" t="-16393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093403" y="2148237"/>
                <a:ext cx="164654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03" y="2148237"/>
                <a:ext cx="1646541" cy="10455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929098" y="3531730"/>
                <a:ext cx="3730445" cy="896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8" y="3531730"/>
                <a:ext cx="3730445" cy="8961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848416" y="5866084"/>
                <a:ext cx="40223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Maximizing the likelihood of generating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given h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416" y="5866084"/>
                <a:ext cx="4022327" cy="830997"/>
              </a:xfrm>
              <a:prstGeom prst="rect">
                <a:avLst/>
              </a:prstGeom>
              <a:blipFill>
                <a:blip r:embed="rId7"/>
                <a:stretch>
                  <a:fillRect l="-2273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124171" y="4551943"/>
                <a:ext cx="3960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171" y="4551943"/>
                <a:ext cx="3960763" cy="369332"/>
              </a:xfrm>
              <a:prstGeom prst="rect">
                <a:avLst/>
              </a:prstGeom>
              <a:blipFill>
                <a:blip r:embed="rId8"/>
                <a:stretch>
                  <a:fillRect l="-308" t="-1833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338703" y="4974453"/>
                <a:ext cx="2532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703" y="4974453"/>
                <a:ext cx="2532040" cy="461665"/>
              </a:xfrm>
              <a:prstGeom prst="rect">
                <a:avLst/>
              </a:prstGeom>
              <a:blipFill>
                <a:blip r:embed="rId9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136585" y="5371373"/>
                <a:ext cx="19627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85" y="5371373"/>
                <a:ext cx="1962780" cy="369332"/>
              </a:xfrm>
              <a:prstGeom prst="rect">
                <a:avLst/>
              </a:prstGeom>
              <a:blipFill>
                <a:blip r:embed="rId10"/>
                <a:stretch>
                  <a:fillRect l="-1242" t="-16393" r="-248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群組 71"/>
          <p:cNvGrpSpPr/>
          <p:nvPr/>
        </p:nvGrpSpPr>
        <p:grpSpPr>
          <a:xfrm>
            <a:off x="645506" y="1523272"/>
            <a:ext cx="2943223" cy="461726"/>
            <a:chOff x="485943" y="1497746"/>
            <a:chExt cx="2943223" cy="461726"/>
          </a:xfrm>
        </p:grpSpPr>
        <p:sp>
          <p:nvSpPr>
            <p:cNvPr id="28" name="文字方塊 27"/>
            <p:cNvSpPr txBox="1"/>
            <p:nvPr/>
          </p:nvSpPr>
          <p:spPr>
            <a:xfrm>
              <a:off x="485943" y="1497746"/>
              <a:ext cx="2279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Training data: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2010253" y="1497807"/>
                  <a:ext cx="14189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0253" y="1497807"/>
                  <a:ext cx="1418913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3947" r="-4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814825" y="1554862"/>
                <a:ext cx="4989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sz="2400" dirty="0"/>
                  <a:t>: input sentence and history/context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25" y="1554862"/>
                <a:ext cx="4989020" cy="369332"/>
              </a:xfrm>
              <a:prstGeom prst="rect">
                <a:avLst/>
              </a:prstGeom>
              <a:blipFill>
                <a:blip r:embed="rId12"/>
                <a:stretch>
                  <a:fillRect l="-2200" t="-2459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814825" y="1985935"/>
                <a:ext cx="4989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sz="2400" dirty="0"/>
                  <a:t>: correct response (word sequence)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25" y="1985935"/>
                <a:ext cx="4989020" cy="369332"/>
              </a:xfrm>
              <a:prstGeom prst="rect">
                <a:avLst/>
              </a:prstGeom>
              <a:blipFill>
                <a:blip r:embed="rId13"/>
                <a:stretch>
                  <a:fillRect l="-1589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264254" y="2458251"/>
                <a:ext cx="51682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: t-</a:t>
                </a:r>
                <a:r>
                  <a:rPr lang="en-US" altLang="zh-TW" sz="2400" dirty="0" err="1"/>
                  <a:t>th</a:t>
                </a:r>
                <a:r>
                  <a:rPr lang="en-US" altLang="zh-TW" sz="2400" dirty="0"/>
                  <a:t> word,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: first t words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254" y="2458251"/>
                <a:ext cx="5168241" cy="369332"/>
              </a:xfrm>
              <a:prstGeom prst="rect">
                <a:avLst/>
              </a:prstGeom>
              <a:blipFill>
                <a:blip r:embed="rId14"/>
                <a:stretch>
                  <a:fillRect l="-1535" t="-2459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群組 51"/>
          <p:cNvGrpSpPr/>
          <p:nvPr/>
        </p:nvGrpSpPr>
        <p:grpSpPr>
          <a:xfrm>
            <a:off x="858202" y="5251119"/>
            <a:ext cx="461666" cy="779425"/>
            <a:chOff x="-508993" y="5783918"/>
            <a:chExt cx="461666" cy="779425"/>
          </a:xfrm>
        </p:grpSpPr>
        <p:sp>
          <p:nvSpPr>
            <p:cNvPr id="39" name="矩形 38"/>
            <p:cNvSpPr/>
            <p:nvPr/>
          </p:nvSpPr>
          <p:spPr>
            <a:xfrm>
              <a:off x="-508993" y="5783918"/>
              <a:ext cx="461666" cy="779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橢圓 39"/>
            <p:cNvSpPr/>
            <p:nvPr/>
          </p:nvSpPr>
          <p:spPr>
            <a:xfrm>
              <a:off x="-424055" y="5859010"/>
              <a:ext cx="291789" cy="29178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-424055" y="6201451"/>
              <a:ext cx="291789" cy="2917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1815334" y="5251119"/>
            <a:ext cx="461666" cy="779425"/>
            <a:chOff x="1219480" y="5779306"/>
            <a:chExt cx="461666" cy="779425"/>
          </a:xfrm>
        </p:grpSpPr>
        <p:sp>
          <p:nvSpPr>
            <p:cNvPr id="42" name="矩形 41"/>
            <p:cNvSpPr/>
            <p:nvPr/>
          </p:nvSpPr>
          <p:spPr>
            <a:xfrm>
              <a:off x="1219480" y="5779306"/>
              <a:ext cx="461666" cy="779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橢圓 43"/>
            <p:cNvSpPr/>
            <p:nvPr/>
          </p:nvSpPr>
          <p:spPr>
            <a:xfrm>
              <a:off x="1304418" y="5854398"/>
              <a:ext cx="291789" cy="29178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1304418" y="6196839"/>
              <a:ext cx="291789" cy="29178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2822908" y="5242127"/>
            <a:ext cx="461666" cy="779425"/>
            <a:chOff x="2999619" y="5775252"/>
            <a:chExt cx="461666" cy="779425"/>
          </a:xfrm>
        </p:grpSpPr>
        <p:sp>
          <p:nvSpPr>
            <p:cNvPr id="46" name="矩形 45"/>
            <p:cNvSpPr/>
            <p:nvPr/>
          </p:nvSpPr>
          <p:spPr>
            <a:xfrm>
              <a:off x="2999619" y="5775252"/>
              <a:ext cx="461666" cy="779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橢圓 47"/>
            <p:cNvSpPr/>
            <p:nvPr/>
          </p:nvSpPr>
          <p:spPr>
            <a:xfrm>
              <a:off x="3084557" y="5850344"/>
              <a:ext cx="291789" cy="29178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84557" y="6192785"/>
              <a:ext cx="291789" cy="2917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3" name="文字方塊 52"/>
          <p:cNvSpPr txBox="1"/>
          <p:nvPr/>
        </p:nvSpPr>
        <p:spPr>
          <a:xfrm>
            <a:off x="264284" y="5353664"/>
            <a:ext cx="608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248716" y="5315594"/>
            <a:ext cx="608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grpSp>
        <p:nvGrpSpPr>
          <p:cNvPr id="55" name="群組 54"/>
          <p:cNvGrpSpPr/>
          <p:nvPr/>
        </p:nvGrpSpPr>
        <p:grpSpPr>
          <a:xfrm>
            <a:off x="2835021" y="3288400"/>
            <a:ext cx="462777" cy="1238708"/>
            <a:chOff x="7018113" y="4959232"/>
            <a:chExt cx="462777" cy="1238708"/>
          </a:xfrm>
        </p:grpSpPr>
        <p:sp>
          <p:nvSpPr>
            <p:cNvPr id="56" name="矩形 55"/>
            <p:cNvSpPr/>
            <p:nvPr/>
          </p:nvSpPr>
          <p:spPr>
            <a:xfrm>
              <a:off x="7018113" y="5418515"/>
              <a:ext cx="461666" cy="779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橢圓 56"/>
            <p:cNvSpPr/>
            <p:nvPr/>
          </p:nvSpPr>
          <p:spPr>
            <a:xfrm>
              <a:off x="7103051" y="5870120"/>
              <a:ext cx="291789" cy="29178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7103051" y="5498423"/>
              <a:ext cx="291789" cy="291789"/>
            </a:xfrm>
            <a:prstGeom prst="ellipse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7074747" y="4959232"/>
                  <a:ext cx="4061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4747" y="4959232"/>
                  <a:ext cx="406143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46269" t="-3947" r="-26866" b="-26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箭號: 上-下雙向 59"/>
          <p:cNvSpPr/>
          <p:nvPr/>
        </p:nvSpPr>
        <p:spPr>
          <a:xfrm>
            <a:off x="2922232" y="4570985"/>
            <a:ext cx="306198" cy="582611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2242320" y="4669600"/>
                <a:ext cx="7559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20" y="4669600"/>
                <a:ext cx="755913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群組 61"/>
          <p:cNvGrpSpPr/>
          <p:nvPr/>
        </p:nvGrpSpPr>
        <p:grpSpPr>
          <a:xfrm>
            <a:off x="840320" y="3317145"/>
            <a:ext cx="491081" cy="1233380"/>
            <a:chOff x="7018113" y="4964560"/>
            <a:chExt cx="491081" cy="1233380"/>
          </a:xfrm>
        </p:grpSpPr>
        <p:sp>
          <p:nvSpPr>
            <p:cNvPr id="63" name="矩形 62"/>
            <p:cNvSpPr/>
            <p:nvPr/>
          </p:nvSpPr>
          <p:spPr>
            <a:xfrm>
              <a:off x="7018113" y="5418515"/>
              <a:ext cx="461666" cy="779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7103051" y="5499435"/>
              <a:ext cx="291789" cy="29178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7084565" y="5853117"/>
              <a:ext cx="291789" cy="291789"/>
            </a:xfrm>
            <a:prstGeom prst="ellipse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7103051" y="4964560"/>
                  <a:ext cx="4061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051" y="4964560"/>
                  <a:ext cx="406143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46970" t="-3947" r="-27273" b="-13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箭號: 上-下雙向 66"/>
          <p:cNvSpPr/>
          <p:nvPr/>
        </p:nvSpPr>
        <p:spPr>
          <a:xfrm>
            <a:off x="927531" y="4594402"/>
            <a:ext cx="306198" cy="582611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29401" y="4681985"/>
                <a:ext cx="7559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1" y="4681985"/>
                <a:ext cx="755913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字方塊 68"/>
          <p:cNvSpPr txBox="1"/>
          <p:nvPr/>
        </p:nvSpPr>
        <p:spPr>
          <a:xfrm>
            <a:off x="324857" y="6134459"/>
            <a:ext cx="344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generator output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300142" y="3905392"/>
            <a:ext cx="608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284574" y="3867322"/>
            <a:ext cx="608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252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/>
      <p:bldP spid="21" grpId="0"/>
      <p:bldP spid="22" grpId="0"/>
      <p:bldP spid="23" grpId="0"/>
      <p:bldP spid="24" grpId="0"/>
      <p:bldP spid="26" grpId="0"/>
      <p:bldP spid="27" grpId="0"/>
      <p:bldP spid="30" grpId="0"/>
      <p:bldP spid="31" grpId="0"/>
      <p:bldP spid="32" grpId="0"/>
      <p:bldP spid="53" grpId="0"/>
      <p:bldP spid="54" grpId="0"/>
      <p:bldP spid="60" grpId="0" animBg="1"/>
      <p:bldP spid="61" grpId="0"/>
      <p:bldP spid="67" grpId="0" animBg="1"/>
      <p:bldP spid="68" grpId="0"/>
      <p:bldP spid="69" grpId="0"/>
      <p:bldP spid="70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RL for </a:t>
            </a:r>
            <a:br>
              <a:rPr lang="en-US" altLang="zh-TW" dirty="0"/>
            </a:br>
            <a:r>
              <a:rPr lang="en-US" altLang="zh-TW" dirty="0"/>
              <a:t>Sentence Generation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838200" y="5531534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TW" dirty="0">
                <a:latin typeface="Lucida Grande"/>
              </a:rPr>
              <a:t>Jiwei Li</a:t>
            </a:r>
            <a:r>
              <a:rPr lang="de-DE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de-DE" altLang="zh-TW" dirty="0">
                <a:latin typeface="Lucida Grande"/>
              </a:rPr>
              <a:t>Will Monroe</a:t>
            </a:r>
            <a:r>
              <a:rPr lang="de-DE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de-DE" altLang="zh-TW" dirty="0">
                <a:latin typeface="Lucida Grande"/>
              </a:rPr>
              <a:t>Alan Ritter</a:t>
            </a:r>
            <a:r>
              <a:rPr lang="de-DE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de-DE" altLang="zh-TW" dirty="0">
                <a:latin typeface="Lucida Grande"/>
              </a:rPr>
              <a:t>Michel Galley</a:t>
            </a:r>
            <a:r>
              <a:rPr lang="de-DE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de-DE" altLang="zh-TW" dirty="0">
                <a:latin typeface="Lucida Grande"/>
              </a:rPr>
              <a:t>Jianfeng Gao</a:t>
            </a:r>
            <a:r>
              <a:rPr lang="de-DE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de-DE" altLang="zh-TW" dirty="0">
                <a:latin typeface="Lucida Grande"/>
              </a:rPr>
              <a:t>Dan Jurafsky, “</a:t>
            </a:r>
            <a:r>
              <a:rPr lang="en-US" altLang="zh-TW" dirty="0"/>
              <a:t>Deep Reinforcement Learning for Dialogue Generation</a:t>
            </a:r>
            <a:r>
              <a:rPr lang="de-DE" altLang="zh-TW" dirty="0">
                <a:latin typeface="Lucida Grande"/>
              </a:rPr>
              <a:t>“, EMNLP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467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3077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Machine obtains feedback from user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2400" dirty="0"/>
          </a:p>
          <a:p>
            <a:r>
              <a:rPr lang="en-US" altLang="zh-TW" sz="2400" dirty="0"/>
              <a:t>Chat-bot learns to maximize the </a:t>
            </a:r>
            <a:r>
              <a:rPr lang="en-US" altLang="zh-TW" sz="2400" b="1" i="1" u="sng" dirty="0">
                <a:solidFill>
                  <a:srgbClr val="0000FF"/>
                </a:solidFill>
              </a:rPr>
              <a:t>expected reward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03" y="3408567"/>
            <a:ext cx="679810" cy="9807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19008" y="25907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https://image.freepik.com/free-vector/variety-of-human-avatars_23-2147506285.jpg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791" y="2749753"/>
            <a:ext cx="1152525" cy="1104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456" y="2494461"/>
            <a:ext cx="1181100" cy="11144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554" y="4123991"/>
            <a:ext cx="1152525" cy="11049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995" y="4253678"/>
            <a:ext cx="1181100" cy="1114425"/>
          </a:xfrm>
          <a:prstGeom prst="rect">
            <a:avLst/>
          </a:prstGeom>
        </p:spPr>
      </p:pic>
      <p:sp>
        <p:nvSpPr>
          <p:cNvPr id="9" name="語音泡泡: 圓角矩形 8"/>
          <p:cNvSpPr/>
          <p:nvPr/>
        </p:nvSpPr>
        <p:spPr>
          <a:xfrm>
            <a:off x="1821190" y="2697367"/>
            <a:ext cx="1240339" cy="711200"/>
          </a:xfrm>
          <a:prstGeom prst="wedgeRoundRectCallout">
            <a:avLst>
              <a:gd name="adj1" fmla="val 85654"/>
              <a:gd name="adj2" fmla="val 2678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How are you?</a:t>
            </a:r>
            <a:endParaRPr lang="zh-TW" altLang="en-US" dirty="0"/>
          </a:p>
        </p:txBody>
      </p:sp>
      <p:sp>
        <p:nvSpPr>
          <p:cNvPr id="14" name="語音泡泡: 圓角矩形 13"/>
          <p:cNvSpPr/>
          <p:nvPr/>
        </p:nvSpPr>
        <p:spPr>
          <a:xfrm>
            <a:off x="1833468" y="3499053"/>
            <a:ext cx="1240339" cy="711200"/>
          </a:xfrm>
          <a:prstGeom prst="wedgeRoundRectCallout">
            <a:avLst>
              <a:gd name="adj1" fmla="val -62814"/>
              <a:gd name="adj2" fmla="val 535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Bye </a:t>
            </a:r>
            <a:r>
              <a:rPr lang="en-US" altLang="zh-TW" dirty="0" err="1"/>
              <a:t>bye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15" name="語音泡泡: 圓角矩形 14"/>
          <p:cNvSpPr/>
          <p:nvPr/>
        </p:nvSpPr>
        <p:spPr>
          <a:xfrm>
            <a:off x="1850738" y="4300739"/>
            <a:ext cx="1240339" cy="928152"/>
          </a:xfrm>
          <a:prstGeom prst="wedgeRoundRectCallout">
            <a:avLst>
              <a:gd name="adj1" fmla="val 85654"/>
              <a:gd name="adj2" fmla="val 2678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8" name="Picture 4" descr="「bad png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807" y="4345189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53" y="3317056"/>
            <a:ext cx="679810" cy="980794"/>
          </a:xfrm>
          <a:prstGeom prst="rect">
            <a:avLst/>
          </a:prstGeom>
        </p:spPr>
      </p:pic>
      <p:sp>
        <p:nvSpPr>
          <p:cNvPr id="19" name="語音泡泡: 圓角矩形 18"/>
          <p:cNvSpPr/>
          <p:nvPr/>
        </p:nvSpPr>
        <p:spPr>
          <a:xfrm>
            <a:off x="5548640" y="2605856"/>
            <a:ext cx="1240339" cy="711200"/>
          </a:xfrm>
          <a:prstGeom prst="wedgeRoundRectCallout">
            <a:avLst>
              <a:gd name="adj1" fmla="val 85654"/>
              <a:gd name="adj2" fmla="val 2678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Hello</a:t>
            </a:r>
            <a:endParaRPr lang="zh-TW" altLang="en-US" dirty="0"/>
          </a:p>
        </p:txBody>
      </p:sp>
      <p:sp>
        <p:nvSpPr>
          <p:cNvPr id="20" name="語音泡泡: 圓角矩形 19"/>
          <p:cNvSpPr/>
          <p:nvPr/>
        </p:nvSpPr>
        <p:spPr>
          <a:xfrm>
            <a:off x="5560918" y="3407542"/>
            <a:ext cx="1240339" cy="711200"/>
          </a:xfrm>
          <a:prstGeom prst="wedgeRoundRectCallout">
            <a:avLst>
              <a:gd name="adj1" fmla="val -62814"/>
              <a:gd name="adj2" fmla="val 535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21" name="語音泡泡: 圓角矩形 20"/>
          <p:cNvSpPr/>
          <p:nvPr/>
        </p:nvSpPr>
        <p:spPr>
          <a:xfrm>
            <a:off x="5578188" y="4209228"/>
            <a:ext cx="1240339" cy="928152"/>
          </a:xfrm>
          <a:prstGeom prst="wedgeRoundRectCallout">
            <a:avLst>
              <a:gd name="adj1" fmla="val 85654"/>
              <a:gd name="adj2" fmla="val 2678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「good png」的圖片搜尋結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61" y="4253678"/>
            <a:ext cx="1104628" cy="88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1774609" y="5183389"/>
            <a:ext cx="133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514337" y="5181830"/>
            <a:ext cx="133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19008" y="6420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http://www.freepik.com/free-vector/variety-of-human-avatars_766615.htm</a:t>
            </a:r>
          </a:p>
        </p:txBody>
      </p:sp>
    </p:spTree>
    <p:extLst>
      <p:ext uri="{BB962C8B-B14F-4D97-AF65-F5344CB8AC3E}">
        <p14:creationId xmlns:p14="http://schemas.microsoft.com/office/powerpoint/2010/main" val="424971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10" grpId="0"/>
      <p:bldP spid="2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2935</TotalTime>
  <Words>2137</Words>
  <Application>Microsoft Office PowerPoint</Application>
  <PresentationFormat>如螢幕大小 (4:3)</PresentationFormat>
  <Paragraphs>616</Paragraphs>
  <Slides>44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2" baseType="lpstr">
      <vt:lpstr>Lucida Grande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RL and GAN for Sentence Generation and Chat-bot</vt:lpstr>
      <vt:lpstr>Outline</vt:lpstr>
      <vt:lpstr>Review: Chat-bot</vt:lpstr>
      <vt:lpstr>Review: Encoder</vt:lpstr>
      <vt:lpstr>Review: Generator</vt:lpstr>
      <vt:lpstr>Review: Training Generator</vt:lpstr>
      <vt:lpstr>Review: Training Generator</vt:lpstr>
      <vt:lpstr>RL for  Sentence Generation</vt:lpstr>
      <vt:lpstr>Introduction</vt:lpstr>
      <vt:lpstr>Maximizing Expected Reward</vt:lpstr>
      <vt:lpstr>Maximizing Expected Reward</vt:lpstr>
      <vt:lpstr>Policy Gradient </vt:lpstr>
      <vt:lpstr>Policy Gradient </vt:lpstr>
      <vt:lpstr>Implementation</vt:lpstr>
      <vt:lpstr>Implementation</vt:lpstr>
      <vt:lpstr>Add a Baseline</vt:lpstr>
      <vt:lpstr>Add a Baseline</vt:lpstr>
      <vt:lpstr>Alpha GO style training !</vt:lpstr>
      <vt:lpstr>Example Reward</vt:lpstr>
      <vt:lpstr>Example Results</vt:lpstr>
      <vt:lpstr>Reinforcement learning?</vt:lpstr>
      <vt:lpstr>Reinforcement learning?</vt:lpstr>
      <vt:lpstr>Reinforcement learning?</vt:lpstr>
      <vt:lpstr>SeqGAN</vt:lpstr>
      <vt:lpstr>Basic Idea – Sentence Generation</vt:lpstr>
      <vt:lpstr>Algorithm – Sentence Generation</vt:lpstr>
      <vt:lpstr>Basic Idea – Chat-bot</vt:lpstr>
      <vt:lpstr>Algorithm – Chat-bot</vt:lpstr>
      <vt:lpstr>PowerPoint 簡報</vt:lpstr>
      <vt:lpstr>Reinforcement Learning?</vt:lpstr>
      <vt:lpstr>PowerPoint 簡報</vt:lpstr>
      <vt:lpstr>Reward for Every Generation Step</vt:lpstr>
      <vt:lpstr>Reward for Every Generation Step</vt:lpstr>
      <vt:lpstr>Monte Carlo Search</vt:lpstr>
      <vt:lpstr>Rewarding Partially Decoded Sequences</vt:lpstr>
      <vt:lpstr>Teacher Forcing</vt:lpstr>
      <vt:lpstr>Experiments in paper</vt:lpstr>
      <vt:lpstr>Experiments in paper - Synthetic data</vt:lpstr>
      <vt:lpstr>PowerPoint 簡報</vt:lpstr>
      <vt:lpstr>Experiments in paper - Real data</vt:lpstr>
      <vt:lpstr>Results - Chat-bot</vt:lpstr>
      <vt:lpstr>To Learn More …</vt:lpstr>
      <vt:lpstr>Algorithm – MaliGAN</vt:lpstr>
      <vt:lpstr>To learn more 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164</cp:revision>
  <dcterms:created xsi:type="dcterms:W3CDTF">2017-05-16T08:15:25Z</dcterms:created>
  <dcterms:modified xsi:type="dcterms:W3CDTF">2017-05-19T07:47:17Z</dcterms:modified>
</cp:coreProperties>
</file>