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1" r:id="rId4"/>
    <p:sldId id="305" r:id="rId5"/>
    <p:sldId id="287" r:id="rId6"/>
    <p:sldId id="304" r:id="rId7"/>
    <p:sldId id="288" r:id="rId8"/>
    <p:sldId id="302" r:id="rId9"/>
    <p:sldId id="280" r:id="rId10"/>
    <p:sldId id="306" r:id="rId11"/>
    <p:sldId id="286" r:id="rId12"/>
    <p:sldId id="307" r:id="rId13"/>
    <p:sldId id="298" r:id="rId14"/>
    <p:sldId id="299" r:id="rId15"/>
    <p:sldId id="300" r:id="rId16"/>
    <p:sldId id="294" r:id="rId17"/>
    <p:sldId id="296" r:id="rId18"/>
    <p:sldId id="295" r:id="rId19"/>
    <p:sldId id="268" r:id="rId20"/>
    <p:sldId id="271" r:id="rId21"/>
    <p:sldId id="269" r:id="rId22"/>
    <p:sldId id="270" r:id="rId23"/>
    <p:sldId id="273" r:id="rId24"/>
    <p:sldId id="289" r:id="rId25"/>
    <p:sldId id="272" r:id="rId26"/>
    <p:sldId id="309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E79F9-00B4-4A4E-8AA4-F30B2008E583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D54C7-7A1D-4F59-A0C6-A0987B638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1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I walk more?</a:t>
            </a:r>
          </a:p>
          <a:p>
            <a:endParaRPr lang="en-US" altLang="zh-TW" dirty="0"/>
          </a:p>
          <a:p>
            <a:r>
              <a:rPr lang="en-US" altLang="zh-TW" dirty="0"/>
              <a:t>Talk about Tomas </a:t>
            </a:r>
            <a:r>
              <a:rPr lang="en-US" altLang="zh-TW" dirty="0" err="1"/>
              <a:t>Mikolo’s</a:t>
            </a:r>
            <a:r>
              <a:rPr lang="en-US" altLang="zh-TW"/>
              <a:t> work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D54C7-7A1D-4F59-A0C6-A0987B638DB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2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wreck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破壞；損害；使受挫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speech recognition, but also translation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9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What can it do?</a:t>
            </a:r>
            <a:r>
              <a:rPr lang="zh-TW" altLang="en-US" dirty="0"/>
              <a:t> </a:t>
            </a:r>
            <a:r>
              <a:rPr lang="en-US" altLang="zh-TW" sz="1200" dirty="0">
                <a:solidFill>
                  <a:srgbClr val="0000FF"/>
                </a:solidFill>
              </a:rPr>
              <a:t>Application?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2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There are many benefit for RNN</a:t>
            </a:r>
            <a:r>
              <a:rPr lang="en-US" altLang="zh-TW" baseline="0" dirty="0"/>
              <a:t> over the conventional n-gram LM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Due to time limitation, I am not going to talk about that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RNN-based LM is the state-of-the-art language modeling technique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Model long-term information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also consider LSTM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Long term:</a:t>
            </a:r>
          </a:p>
          <a:p>
            <a:r>
              <a:rPr lang="en-US" altLang="zh-TW" dirty="0"/>
              <a:t>	each</a:t>
            </a:r>
            <a:r>
              <a:rPr lang="en-US" altLang="zh-TW" baseline="0" dirty="0"/>
              <a:t> bi-gram is different</a:t>
            </a:r>
          </a:p>
          <a:p>
            <a:r>
              <a:rPr lang="en-US" altLang="zh-TW" baseline="0" dirty="0"/>
              <a:t>	depended on the context</a:t>
            </a:r>
          </a:p>
          <a:p>
            <a:r>
              <a:rPr lang="en-US" altLang="zh-TW" baseline="0" dirty="0"/>
              <a:t>	very long -&gt; to the beginning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9B1E9-D43E-481F-BACD-134AB6D8257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4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There are many benefit for RNN</a:t>
            </a:r>
            <a:r>
              <a:rPr lang="en-US" altLang="zh-TW" baseline="0" dirty="0"/>
              <a:t> over the conventional n-gram LM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Due to time limitation, I am not going to talk about that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RNN-based LM is the state-of-the-art language modeling technique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Model long-term information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also consider LSTM</a:t>
            </a: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Long term:</a:t>
            </a:r>
          </a:p>
          <a:p>
            <a:r>
              <a:rPr lang="en-US" altLang="zh-TW" dirty="0"/>
              <a:t>	each</a:t>
            </a:r>
            <a:r>
              <a:rPr lang="en-US" altLang="zh-TW" baseline="0" dirty="0"/>
              <a:t> bi-gram is different</a:t>
            </a:r>
          </a:p>
          <a:p>
            <a:r>
              <a:rPr lang="en-US" altLang="zh-TW" baseline="0" dirty="0"/>
              <a:t>	depended on the context</a:t>
            </a:r>
          </a:p>
          <a:p>
            <a:r>
              <a:rPr lang="en-US" altLang="zh-TW" baseline="0" dirty="0"/>
              <a:t>	very long -&gt; to the beginning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9B1E9-D43E-481F-BACD-134AB6D8257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26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D54C7-7A1D-4F59-A0C6-A0987B638D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87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4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6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32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1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0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8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8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85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1CD2-D10B-4CE1-880C-4012D8E0B2B4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25C-202A-40B0-9B52-94EA3669DE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Language Modeling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Hung-yi Lee</a:t>
            </a:r>
          </a:p>
          <a:p>
            <a:r>
              <a:rPr lang="zh-TW" altLang="en-US" sz="4400" dirty="0"/>
              <a:t>李宏毅</a:t>
            </a:r>
          </a:p>
        </p:txBody>
      </p:sp>
    </p:spTree>
    <p:extLst>
      <p:ext uri="{BB962C8B-B14F-4D97-AF65-F5344CB8AC3E}">
        <p14:creationId xmlns:p14="http://schemas.microsoft.com/office/powerpoint/2010/main" val="19379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Factorization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522242" y="1873999"/>
          <a:ext cx="625045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893368248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2900386130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1579365799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3582578144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335328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laughed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26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991841" y="1814400"/>
            <a:ext cx="119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history</a:t>
            </a:r>
            <a:endParaRPr lang="zh-TW" altLang="en-US" sz="2400" dirty="0"/>
          </a:p>
        </p:txBody>
      </p:sp>
      <p:sp>
        <p:nvSpPr>
          <p:cNvPr id="7" name="箭號: 向左 6"/>
          <p:cNvSpPr/>
          <p:nvPr/>
        </p:nvSpPr>
        <p:spPr>
          <a:xfrm>
            <a:off x="7772692" y="1814400"/>
            <a:ext cx="219150" cy="43513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63488" y="2855806"/>
            <a:ext cx="162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Vocabulary</a:t>
            </a:r>
            <a:endParaRPr lang="zh-TW" altLang="en-US" sz="2400" dirty="0"/>
          </a:p>
        </p:txBody>
      </p:sp>
      <p:sp>
        <p:nvSpPr>
          <p:cNvPr id="9" name="左大括弧 8"/>
          <p:cNvSpPr/>
          <p:nvPr/>
        </p:nvSpPr>
        <p:spPr>
          <a:xfrm>
            <a:off x="1564480" y="2276065"/>
            <a:ext cx="123349" cy="1754878"/>
          </a:xfrm>
          <a:prstGeom prst="leftBrace">
            <a:avLst>
              <a:gd name="adj1" fmla="val 330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24290" y="4187986"/>
            <a:ext cx="29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 jumped | cat 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034154" y="2599018"/>
            <a:ext cx="1231900" cy="3875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61254" y="2986519"/>
            <a:ext cx="939800" cy="14029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59061" y="3317471"/>
            <a:ext cx="1231900" cy="3875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84285" y="4142665"/>
            <a:ext cx="29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observed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 flipH="1">
            <a:off x="2658122" y="3704972"/>
            <a:ext cx="729650" cy="668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524500" y="142138"/>
            <a:ext cx="346075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Recommendation System:</a:t>
            </a:r>
          </a:p>
          <a:p>
            <a:r>
              <a:rPr lang="en-US" altLang="zh-TW" sz="2400" dirty="0"/>
              <a:t>History as customer, vocabulary as product ……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37389" y="1874634"/>
                <a:ext cx="381708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89" y="1874634"/>
                <a:ext cx="38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77743" y="1858092"/>
                <a:ext cx="388311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43" y="1858092"/>
                <a:ext cx="3883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51426" y="2229662"/>
                <a:ext cx="389722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2229662"/>
                <a:ext cx="3897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551426" y="2609562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2609562"/>
                <a:ext cx="3963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546829" y="2986495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29" y="2986495"/>
                <a:ext cx="3963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551426" y="3342158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3342158"/>
                <a:ext cx="3963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581983" y="2286170"/>
                <a:ext cx="521618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83" y="2286170"/>
                <a:ext cx="521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931149" y="2598994"/>
                <a:ext cx="517706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49" y="2598994"/>
                <a:ext cx="5177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750496" y="4776971"/>
            <a:ext cx="804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History “dog” and “cat” can have similar vector </a:t>
            </a:r>
            <a:r>
              <a:rPr lang="en-US" altLang="zh-TW" sz="2400" dirty="0" err="1"/>
              <a:t>h</a:t>
            </a:r>
            <a:r>
              <a:rPr lang="en-US" altLang="zh-TW" sz="2400" baseline="30000" dirty="0" err="1"/>
              <a:t>dog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h</a:t>
            </a:r>
            <a:r>
              <a:rPr lang="en-US" altLang="zh-TW" sz="2400" baseline="30000" dirty="0" err="1"/>
              <a:t>cat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50496" y="5211535"/>
                <a:ext cx="8484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:r>
                  <a:rPr lang="en-US" altLang="zh-TW" sz="2400" dirty="0" err="1"/>
                  <a:t>v</a:t>
                </a:r>
                <a:r>
                  <a:rPr lang="en-US" altLang="zh-TW" sz="2400" baseline="30000" dirty="0" err="1"/>
                  <a:t>jumped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h</a:t>
                </a:r>
                <a:r>
                  <a:rPr lang="en-US" altLang="zh-TW" sz="2400" baseline="30000" dirty="0" err="1"/>
                  <a:t>cat</a:t>
                </a:r>
                <a:r>
                  <a:rPr lang="en-US" altLang="zh-TW" sz="2400" dirty="0"/>
                  <a:t> is large, v</a:t>
                </a:r>
                <a:r>
                  <a:rPr lang="en-US" altLang="zh-TW" sz="2400" baseline="30000" dirty="0" err="1"/>
                  <a:t>jumped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h</a:t>
                </a:r>
                <a:r>
                  <a:rPr lang="en-US" altLang="zh-TW" sz="2400" baseline="30000" dirty="0" err="1"/>
                  <a:t>dog</a:t>
                </a:r>
                <a:r>
                  <a:rPr lang="en-US" altLang="zh-TW" sz="2400" dirty="0"/>
                  <a:t> would be large accordingly.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6" y="5211535"/>
                <a:ext cx="8484779" cy="461665"/>
              </a:xfrm>
              <a:prstGeom prst="rect">
                <a:avLst/>
              </a:prstGeom>
              <a:blipFill>
                <a:blip r:embed="rId10"/>
                <a:stretch>
                  <a:fillRect l="-107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4517684" y="6151441"/>
            <a:ext cx="427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Smoothing is automatically done.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27014" y="5653572"/>
            <a:ext cx="658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Even if we have never seen “dog jumped …”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293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Factorization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4043" y="1945938"/>
            <a:ext cx="450166" cy="3221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3199" y="5209999"/>
            <a:ext cx="17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history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945918" y="4154565"/>
            <a:ext cx="351692" cy="351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83363" y="4423546"/>
                <a:ext cx="87338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63" y="4423546"/>
                <a:ext cx="873381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65760" y="2384884"/>
                <a:ext cx="860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𝑟𝑎𝑛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0" y="2384884"/>
                <a:ext cx="8605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114813" y="4422368"/>
                <a:ext cx="1035348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𝑐𝑟𝑖𝑒𝑑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13" y="4422368"/>
                <a:ext cx="1035348" cy="47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0" y="4078528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4250504" y="1977821"/>
            <a:ext cx="1242511" cy="3221501"/>
            <a:chOff x="5621481" y="2362501"/>
            <a:chExt cx="1242511" cy="3221501"/>
          </a:xfrm>
        </p:grpSpPr>
        <p:sp>
          <p:nvSpPr>
            <p:cNvPr id="6" name="矩形 5"/>
            <p:cNvSpPr/>
            <p:nvPr/>
          </p:nvSpPr>
          <p:spPr>
            <a:xfrm>
              <a:off x="5621481" y="2362501"/>
              <a:ext cx="438443" cy="3221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990288" y="2926308"/>
              <a:ext cx="847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ran</a:t>
              </a:r>
              <a:endParaRPr lang="zh-TW" altLang="en-US" sz="2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016548" y="4551939"/>
              <a:ext cx="847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cried</a:t>
              </a:r>
              <a:endParaRPr lang="zh-TW" altLang="en-US" sz="24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5664856" y="2968707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664856" y="4606926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2577846" y="2692148"/>
            <a:ext cx="450166" cy="1729080"/>
            <a:chOff x="4380913" y="3035640"/>
            <a:chExt cx="450166" cy="1729080"/>
          </a:xfrm>
        </p:grpSpPr>
        <p:sp>
          <p:nvSpPr>
            <p:cNvPr id="10" name="矩形 9"/>
            <p:cNvSpPr/>
            <p:nvPr/>
          </p:nvSpPr>
          <p:spPr>
            <a:xfrm>
              <a:off x="4380913" y="3035640"/>
              <a:ext cx="450166" cy="1729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4430150" y="3082584"/>
              <a:ext cx="351692" cy="351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4430150" y="3512152"/>
              <a:ext cx="351692" cy="351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4430150" y="3932064"/>
              <a:ext cx="351692" cy="351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4430150" y="4381303"/>
              <a:ext cx="351692" cy="3516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5" name="直線單箭頭接點 24"/>
          <p:cNvCxnSpPr>
            <a:cxnSpLocks/>
            <a:stCxn id="9" idx="6"/>
            <a:endCxn id="19" idx="2"/>
          </p:cNvCxnSpPr>
          <p:nvPr/>
        </p:nvCxnSpPr>
        <p:spPr>
          <a:xfrm flipV="1">
            <a:off x="1297610" y="2914938"/>
            <a:ext cx="1329473" cy="1415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  <a:stCxn id="9" idx="6"/>
            <a:endCxn id="20" idx="2"/>
          </p:cNvCxnSpPr>
          <p:nvPr/>
        </p:nvCxnSpPr>
        <p:spPr>
          <a:xfrm flipV="1">
            <a:off x="1297610" y="3344506"/>
            <a:ext cx="1329473" cy="985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cxnSpLocks/>
            <a:stCxn id="9" idx="6"/>
            <a:endCxn id="21" idx="2"/>
          </p:cNvCxnSpPr>
          <p:nvPr/>
        </p:nvCxnSpPr>
        <p:spPr>
          <a:xfrm flipV="1">
            <a:off x="1297610" y="3764418"/>
            <a:ext cx="1329473" cy="565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  <a:stCxn id="9" idx="6"/>
            <a:endCxn id="22" idx="2"/>
          </p:cNvCxnSpPr>
          <p:nvPr/>
        </p:nvCxnSpPr>
        <p:spPr>
          <a:xfrm flipV="1">
            <a:off x="1297610" y="4213657"/>
            <a:ext cx="1329473" cy="11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  <a:stCxn id="19" idx="6"/>
            <a:endCxn id="17" idx="2"/>
          </p:cNvCxnSpPr>
          <p:nvPr/>
        </p:nvCxnSpPr>
        <p:spPr>
          <a:xfrm flipV="1">
            <a:off x="2978775" y="2759873"/>
            <a:ext cx="1315104" cy="155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  <a:stCxn id="20" idx="6"/>
            <a:endCxn id="17" idx="2"/>
          </p:cNvCxnSpPr>
          <p:nvPr/>
        </p:nvCxnSpPr>
        <p:spPr>
          <a:xfrm flipV="1">
            <a:off x="2978775" y="2759873"/>
            <a:ext cx="1315104" cy="584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stCxn id="21" idx="6"/>
            <a:endCxn id="17" idx="2"/>
          </p:cNvCxnSpPr>
          <p:nvPr/>
        </p:nvCxnSpPr>
        <p:spPr>
          <a:xfrm flipV="1">
            <a:off x="2978775" y="2759873"/>
            <a:ext cx="1315104" cy="1004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2" idx="6"/>
            <a:endCxn id="17" idx="2"/>
          </p:cNvCxnSpPr>
          <p:nvPr/>
        </p:nvCxnSpPr>
        <p:spPr>
          <a:xfrm flipV="1">
            <a:off x="2978775" y="2759873"/>
            <a:ext cx="1315104" cy="1453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  <a:stCxn id="19" idx="6"/>
            <a:endCxn id="18" idx="2"/>
          </p:cNvCxnSpPr>
          <p:nvPr/>
        </p:nvCxnSpPr>
        <p:spPr>
          <a:xfrm>
            <a:off x="2978775" y="2914938"/>
            <a:ext cx="1315104" cy="1483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  <a:stCxn id="20" idx="6"/>
            <a:endCxn id="18" idx="2"/>
          </p:cNvCxnSpPr>
          <p:nvPr/>
        </p:nvCxnSpPr>
        <p:spPr>
          <a:xfrm>
            <a:off x="2978775" y="3344506"/>
            <a:ext cx="1315104" cy="1053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cxnSpLocks/>
            <a:stCxn id="21" idx="6"/>
            <a:endCxn id="18" idx="2"/>
          </p:cNvCxnSpPr>
          <p:nvPr/>
        </p:nvCxnSpPr>
        <p:spPr>
          <a:xfrm>
            <a:off x="2978775" y="3764418"/>
            <a:ext cx="1315104" cy="633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  <a:endCxn id="18" idx="2"/>
          </p:cNvCxnSpPr>
          <p:nvPr/>
        </p:nvCxnSpPr>
        <p:spPr>
          <a:xfrm>
            <a:off x="2978775" y="4201336"/>
            <a:ext cx="1315104" cy="196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856178" y="1977821"/>
            <a:ext cx="438443" cy="32215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899553" y="2584027"/>
            <a:ext cx="351692" cy="3516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5899553" y="4222246"/>
            <a:ext cx="351692" cy="3516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5106486" y="4621728"/>
            <a:ext cx="18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</a:t>
            </a:r>
            <a:r>
              <a:rPr lang="en-US" altLang="zh-TW" sz="2400" dirty="0" err="1"/>
              <a:t>cried|dog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3622597" y="5220845"/>
            <a:ext cx="187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vocabulary</a:t>
            </a:r>
            <a:endParaRPr lang="zh-TW" altLang="en-US" sz="2400" dirty="0"/>
          </a:p>
        </p:txBody>
      </p:sp>
      <p:grpSp>
        <p:nvGrpSpPr>
          <p:cNvPr id="84" name="群組 83"/>
          <p:cNvGrpSpPr/>
          <p:nvPr/>
        </p:nvGrpSpPr>
        <p:grpSpPr>
          <a:xfrm>
            <a:off x="4314200" y="3413232"/>
            <a:ext cx="1870418" cy="716153"/>
            <a:chOff x="4325436" y="3874569"/>
            <a:chExt cx="1870418" cy="716153"/>
          </a:xfrm>
        </p:grpSpPr>
        <p:sp>
          <p:nvSpPr>
            <p:cNvPr id="75" name="箭號: 向右 74"/>
            <p:cNvSpPr/>
            <p:nvPr/>
          </p:nvSpPr>
          <p:spPr>
            <a:xfrm>
              <a:off x="4877875" y="3874569"/>
              <a:ext cx="881928" cy="41991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325436" y="4129057"/>
              <a:ext cx="1870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softmax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260645" y="2897844"/>
            <a:ext cx="171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</a:t>
            </a:r>
            <a:r>
              <a:rPr lang="en-US" altLang="zh-TW" sz="2400" dirty="0" err="1"/>
              <a:t>ran|dog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85" name="箭號: 左-右雙向 84"/>
          <p:cNvSpPr/>
          <p:nvPr/>
        </p:nvSpPr>
        <p:spPr>
          <a:xfrm>
            <a:off x="6432660" y="3413232"/>
            <a:ext cx="1003300" cy="41991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7600971" y="1971517"/>
            <a:ext cx="438443" cy="32215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7644346" y="2577723"/>
            <a:ext cx="351692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644346" y="4215942"/>
            <a:ext cx="351692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6896819" y="5208888"/>
            <a:ext cx="184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from training data</a:t>
            </a:r>
            <a:endParaRPr lang="zh-TW" altLang="en-US" sz="2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8068166" y="2508259"/>
            <a:ext cx="62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0.2</a:t>
            </a:r>
            <a:endParaRPr lang="zh-TW" altLang="en-US" sz="240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8010819" y="4169484"/>
            <a:ext cx="62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896818" y="1423300"/>
            <a:ext cx="184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064200" y="5926273"/>
            <a:ext cx="511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Consider it as a NN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908362" y="155433"/>
                <a:ext cx="3055195" cy="939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362" y="155433"/>
                <a:ext cx="3055195" cy="939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字方塊 95"/>
          <p:cNvSpPr txBox="1"/>
          <p:nvPr/>
        </p:nvSpPr>
        <p:spPr>
          <a:xfrm>
            <a:off x="5999101" y="3782796"/>
            <a:ext cx="187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26278" y="2626552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98" name="橢圓 97"/>
          <p:cNvSpPr/>
          <p:nvPr/>
        </p:nvSpPr>
        <p:spPr>
          <a:xfrm>
            <a:off x="937330" y="2692148"/>
            <a:ext cx="351692" cy="351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>
            <a:cxnSpLocks/>
            <a:stCxn id="98" idx="6"/>
          </p:cNvCxnSpPr>
          <p:nvPr/>
        </p:nvCxnSpPr>
        <p:spPr>
          <a:xfrm>
            <a:off x="1289022" y="2867994"/>
            <a:ext cx="1300330" cy="89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1544932" y="4306792"/>
                <a:ext cx="873381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2" y="4306792"/>
                <a:ext cx="873381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/>
              <p:cNvSpPr/>
              <p:nvPr/>
            </p:nvSpPr>
            <p:spPr>
              <a:xfrm>
                <a:off x="1568396" y="2427415"/>
                <a:ext cx="803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3" name="矩形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96" y="2427415"/>
                <a:ext cx="8034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單箭頭接點 103"/>
          <p:cNvCxnSpPr>
            <a:cxnSpLocks/>
            <a:stCxn id="98" idx="6"/>
            <a:endCxn id="20" idx="2"/>
          </p:cNvCxnSpPr>
          <p:nvPr/>
        </p:nvCxnSpPr>
        <p:spPr>
          <a:xfrm>
            <a:off x="1289022" y="2867994"/>
            <a:ext cx="1338061" cy="476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  <a:stCxn id="98" idx="6"/>
            <a:endCxn id="21" idx="2"/>
          </p:cNvCxnSpPr>
          <p:nvPr/>
        </p:nvCxnSpPr>
        <p:spPr>
          <a:xfrm>
            <a:off x="1289022" y="2867994"/>
            <a:ext cx="1338061" cy="896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  <a:stCxn id="98" idx="6"/>
            <a:endCxn id="22" idx="2"/>
          </p:cNvCxnSpPr>
          <p:nvPr/>
        </p:nvCxnSpPr>
        <p:spPr>
          <a:xfrm>
            <a:off x="1289022" y="2867994"/>
            <a:ext cx="1338061" cy="1345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978147" y="4099578"/>
            <a:ext cx="28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976676" y="2637161"/>
            <a:ext cx="28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229641" y="5655367"/>
            <a:ext cx="171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1-of-N encoding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91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  <p:bldP spid="11" grpId="0"/>
      <p:bldP spid="12" grpId="0"/>
      <p:bldP spid="13" grpId="0"/>
      <p:bldP spid="14" grpId="0"/>
      <p:bldP spid="69" grpId="0" animBg="1"/>
      <p:bldP spid="72" grpId="0" animBg="1"/>
      <p:bldP spid="73" grpId="0" animBg="1"/>
      <p:bldP spid="74" grpId="0"/>
      <p:bldP spid="76" grpId="0"/>
      <p:bldP spid="8" grpId="0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3" grpId="0"/>
      <p:bldP spid="94" grpId="0"/>
      <p:bldP spid="96" grpId="0"/>
      <p:bldP spid="97" grpId="0"/>
      <p:bldP spid="98" grpId="0" animBg="1"/>
      <p:bldP spid="102" grpId="0"/>
      <p:bldP spid="103" grpId="0"/>
      <p:bldP spid="113" grpId="0"/>
      <p:bldP spid="114" grpId="0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00469" y="604674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69" y="6046749"/>
                <a:ext cx="421847" cy="369332"/>
              </a:xfrm>
              <a:prstGeom prst="rect">
                <a:avLst/>
              </a:prstGeom>
              <a:blipFill>
                <a:blip r:embed="rId2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09731" y="6017773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31" y="6017773"/>
                <a:ext cx="428964" cy="369332"/>
              </a:xfrm>
              <a:prstGeom prst="rect">
                <a:avLst/>
              </a:prstGeom>
              <a:blipFill>
                <a:blip r:embed="rId3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760165" y="6046749"/>
                <a:ext cx="404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65" y="6046749"/>
                <a:ext cx="404534" cy="369332"/>
              </a:xfrm>
              <a:prstGeom prst="rect">
                <a:avLst/>
              </a:prstGeom>
              <a:blipFill>
                <a:blip r:embed="rId4"/>
                <a:stretch>
                  <a:fillRect l="-10606" r="-454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03394" y="4696973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38196" y="4696972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158063" y="4720120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>
            <a:off x="1396993" y="516885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</p:cNvCxnSpPr>
          <p:nvPr/>
        </p:nvCxnSpPr>
        <p:spPr>
          <a:xfrm>
            <a:off x="2768595" y="518578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 rot="16200000">
            <a:off x="2091259" y="582303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89398" y="4725949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cxnSp>
        <p:nvCxnSpPr>
          <p:cNvPr id="19" name="直線單箭頭接點 18"/>
          <p:cNvCxnSpPr>
            <a:cxnSpLocks/>
          </p:cNvCxnSpPr>
          <p:nvPr/>
        </p:nvCxnSpPr>
        <p:spPr>
          <a:xfrm>
            <a:off x="3682997" y="519783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054599" y="521476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</p:cNvCxnSpPr>
          <p:nvPr/>
        </p:nvCxnSpPr>
        <p:spPr>
          <a:xfrm rot="16200000">
            <a:off x="4377263" y="585201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09268" y="4730837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409268" y="3837968"/>
            <a:ext cx="931333" cy="427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6002867" y="520271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6697133" y="585690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378452" y="4862928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rot="16200000">
            <a:off x="6675967" y="4502238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31778" y="3133590"/>
                <a:ext cx="860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𝑟𝑎𝑛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778" y="3133590"/>
                <a:ext cx="8605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389931" y="3058132"/>
                <a:ext cx="1035348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𝑐𝑟𝑖𝑒𝑑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931" y="3058132"/>
                <a:ext cx="1035348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群組 33"/>
          <p:cNvGrpSpPr/>
          <p:nvPr/>
        </p:nvGrpSpPr>
        <p:grpSpPr>
          <a:xfrm rot="16200000">
            <a:off x="6672645" y="805860"/>
            <a:ext cx="438443" cy="3221501"/>
            <a:chOff x="5621481" y="2362501"/>
            <a:chExt cx="438443" cy="3221501"/>
          </a:xfrm>
        </p:grpSpPr>
        <p:sp>
          <p:nvSpPr>
            <p:cNvPr id="35" name="矩形 34"/>
            <p:cNvSpPr/>
            <p:nvPr/>
          </p:nvSpPr>
          <p:spPr>
            <a:xfrm>
              <a:off x="5621481" y="2362501"/>
              <a:ext cx="438443" cy="3221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5664856" y="2968707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5664856" y="4606926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0" name="直線單箭頭接點 39"/>
          <p:cNvCxnSpPr>
            <a:cxnSpLocks/>
            <a:endCxn id="38" idx="2"/>
          </p:cNvCxnSpPr>
          <p:nvPr/>
        </p:nvCxnSpPr>
        <p:spPr>
          <a:xfrm flipH="1" flipV="1">
            <a:off x="6063168" y="2592457"/>
            <a:ext cx="457006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  <a:stCxn id="23" idx="0"/>
            <a:endCxn id="38" idx="2"/>
          </p:cNvCxnSpPr>
          <p:nvPr/>
        </p:nvCxnSpPr>
        <p:spPr>
          <a:xfrm flipH="1" flipV="1">
            <a:off x="6063168" y="2592457"/>
            <a:ext cx="811767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endCxn id="38" idx="2"/>
          </p:cNvCxnSpPr>
          <p:nvPr/>
        </p:nvCxnSpPr>
        <p:spPr>
          <a:xfrm flipH="1" flipV="1">
            <a:off x="6063168" y="2592457"/>
            <a:ext cx="1223869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  <a:endCxn id="39" idx="2"/>
          </p:cNvCxnSpPr>
          <p:nvPr/>
        </p:nvCxnSpPr>
        <p:spPr>
          <a:xfrm flipV="1">
            <a:off x="6505807" y="2592457"/>
            <a:ext cx="1195580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3" idx="0"/>
            <a:endCxn id="39" idx="2"/>
          </p:cNvCxnSpPr>
          <p:nvPr/>
        </p:nvCxnSpPr>
        <p:spPr>
          <a:xfrm flipV="1">
            <a:off x="6874935" y="2592457"/>
            <a:ext cx="826452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  <a:endCxn id="39" idx="2"/>
          </p:cNvCxnSpPr>
          <p:nvPr/>
        </p:nvCxnSpPr>
        <p:spPr>
          <a:xfrm flipV="1">
            <a:off x="7258748" y="2592457"/>
            <a:ext cx="442639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773879" y="1756582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384550" y="1789529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cried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52006" y="2567734"/>
            <a:ext cx="3935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TW" sz="2400" dirty="0"/>
              <a:t>If we use 1-of-N encoding to represent the history, history cannot be very long.</a:t>
            </a:r>
            <a:endParaRPr lang="zh-TW" altLang="en-US" sz="2400" dirty="0"/>
          </a:p>
        </p:txBody>
      </p:sp>
      <p:sp>
        <p:nvSpPr>
          <p:cNvPr id="37" name="箭號: 左-右雙向 36"/>
          <p:cNvSpPr/>
          <p:nvPr/>
        </p:nvSpPr>
        <p:spPr>
          <a:xfrm rot="5400000">
            <a:off x="6437654" y="1520520"/>
            <a:ext cx="866094" cy="41991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249333" y="280633"/>
            <a:ext cx="3894667" cy="990345"/>
            <a:chOff x="5249333" y="280633"/>
            <a:chExt cx="3894667" cy="990345"/>
          </a:xfrm>
        </p:grpSpPr>
        <p:grpSp>
          <p:nvGrpSpPr>
            <p:cNvPr id="6" name="群組 5"/>
            <p:cNvGrpSpPr/>
            <p:nvPr/>
          </p:nvGrpSpPr>
          <p:grpSpPr>
            <a:xfrm rot="5400000">
              <a:off x="6640862" y="-558994"/>
              <a:ext cx="438443" cy="3221501"/>
              <a:chOff x="9315862" y="747628"/>
              <a:chExt cx="438443" cy="322150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315862" y="747628"/>
                <a:ext cx="438443" cy="322150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9359237" y="2575106"/>
                <a:ext cx="351692" cy="3516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5804026" y="280633"/>
                  <a:ext cx="1403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026" y="280633"/>
                  <a:ext cx="1403562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435" b="-26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7110902" y="295457"/>
              <a:ext cx="2033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(0 otherwise)</a:t>
              </a:r>
              <a:endParaRPr lang="zh-TW" altLang="en-US" sz="2400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5378452" y="5912576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52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animBg="1"/>
      <p:bldP spid="10" grpId="0" animBg="1"/>
      <p:bldP spid="11" grpId="0" animBg="1"/>
      <p:bldP spid="16" grpId="0" animBg="1"/>
      <p:bldP spid="22" grpId="0" animBg="1"/>
      <p:bldP spid="23" grpId="0" animBg="1"/>
      <p:bldP spid="28" grpId="0"/>
      <p:bldP spid="32" grpId="0"/>
      <p:bldP spid="33" grpId="0"/>
      <p:bldP spid="50" grpId="0"/>
      <p:bldP spid="51" grpId="0"/>
      <p:bldP spid="3" grpId="0"/>
      <p:bldP spid="37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Class-based Language Modeling</a:t>
            </a:r>
            <a:endParaRPr lang="zh-TW" altLang="en-US" dirty="0"/>
          </a:p>
        </p:txBody>
      </p:sp>
      <p:sp>
        <p:nvSpPr>
          <p:cNvPr id="4" name="流程圖: 磁碟 3"/>
          <p:cNvSpPr/>
          <p:nvPr/>
        </p:nvSpPr>
        <p:spPr>
          <a:xfrm>
            <a:off x="948415" y="1856766"/>
            <a:ext cx="1770743" cy="1465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3394075" y="1856768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6130008" y="1898431"/>
            <a:ext cx="1770743" cy="146594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1102" y="2358906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62932" y="265226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45104" y="278582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bird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85315" y="22681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36029" y="2531157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68333" y="2786507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12603" y="241732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09826" y="27410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by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15380" y="269392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2219" y="1410787"/>
            <a:ext cx="218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1: </a:t>
            </a:r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r>
              <a:rPr lang="en-US" altLang="zh-TW" sz="2400" dirty="0"/>
              <a:t>nimal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10619" y="142225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2: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/>
              <a:t>erb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9397" y="1435092"/>
            <a:ext cx="315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3: </a:t>
            </a:r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r>
              <a:rPr lang="en-US" altLang="zh-TW" sz="2400" dirty="0"/>
              <a:t>unction word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8650" y="3680060"/>
            <a:ext cx="311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21512" y="5486856"/>
            <a:ext cx="677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X P(w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|C(w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)) P(w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|C(w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)) P(w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|C(w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))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9580" y="4325040"/>
            <a:ext cx="789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P(W) = P(w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|START) P(w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|w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) P(w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|w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455756" y="3689474"/>
            <a:ext cx="44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C(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r>
              <a:rPr lang="en-US" altLang="zh-TW" sz="2800" dirty="0"/>
              <a:t>): class of word </a:t>
            </a:r>
            <a:r>
              <a:rPr lang="en-US" altLang="zh-TW" sz="2800" dirty="0" err="1"/>
              <a:t>w</a:t>
            </a:r>
            <a:r>
              <a:rPr lang="en-US" altLang="zh-TW" sz="2800" baseline="-25000" dirty="0" err="1"/>
              <a:t>i</a:t>
            </a:r>
            <a:endParaRPr lang="zh-TW" altLang="en-US" sz="2800" baseline="-25000" dirty="0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631825" y="4571703"/>
            <a:ext cx="5806620" cy="43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19580" y="4942623"/>
            <a:ext cx="789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P(W) = P(C(w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)|START) P(C(w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)|C(w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)) P(C(w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)|C(w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))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9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Class-based Language Modeling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10344" y="5643505"/>
            <a:ext cx="7180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| class j ) and  P(word w|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) are estimated from training data.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8395" y="4513623"/>
            <a:ext cx="87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P(W) = P(</a:t>
            </a:r>
            <a:r>
              <a:rPr lang="en-US" altLang="zh-TW" sz="2800" b="1" i="1" dirty="0">
                <a:solidFill>
                  <a:srgbClr val="FF0000"/>
                </a:solidFill>
              </a:rPr>
              <a:t>F</a:t>
            </a:r>
            <a:r>
              <a:rPr lang="en-US" altLang="zh-TW" sz="2800" dirty="0"/>
              <a:t>|START) P(</a:t>
            </a:r>
            <a:r>
              <a:rPr lang="en-US" altLang="zh-TW" sz="2800" b="1" i="1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|</a:t>
            </a:r>
            <a:r>
              <a:rPr lang="en-US" altLang="zh-TW" sz="2800" b="1" i="1" dirty="0">
                <a:solidFill>
                  <a:srgbClr val="FF0000"/>
                </a:solidFill>
              </a:rPr>
              <a:t>F</a:t>
            </a:r>
            <a:r>
              <a:rPr lang="en-US" altLang="zh-TW" sz="2800" dirty="0"/>
              <a:t>) P(</a:t>
            </a:r>
            <a:r>
              <a:rPr lang="en-US" altLang="zh-TW" sz="2800" b="1" i="1" dirty="0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|</a:t>
            </a:r>
            <a:r>
              <a:rPr lang="en-US" altLang="zh-TW" sz="2800" b="1" i="1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365964" y="5010089"/>
            <a:ext cx="48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 P(</a:t>
            </a:r>
            <a:r>
              <a:rPr lang="en-US" altLang="zh-TW" sz="2800" dirty="0" err="1"/>
              <a:t>the|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F</a:t>
            </a:r>
            <a:r>
              <a:rPr lang="en-US" altLang="zh-TW" sz="2800" dirty="0"/>
              <a:t>) P(</a:t>
            </a:r>
            <a:r>
              <a:rPr lang="en-US" altLang="zh-TW" sz="2800" dirty="0" err="1"/>
              <a:t>dog|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) P(</a:t>
            </a:r>
            <a:r>
              <a:rPr lang="en-US" altLang="zh-TW" sz="2800" dirty="0" err="1"/>
              <a:t>ran|</a:t>
            </a:r>
            <a:r>
              <a:rPr lang="en-US" altLang="zh-TW" sz="2800" b="1" i="1" dirty="0" err="1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24" name="流程圖: 磁碟 23"/>
          <p:cNvSpPr/>
          <p:nvPr/>
        </p:nvSpPr>
        <p:spPr>
          <a:xfrm>
            <a:off x="948415" y="1856766"/>
            <a:ext cx="1770743" cy="1465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磁碟 25"/>
          <p:cNvSpPr/>
          <p:nvPr/>
        </p:nvSpPr>
        <p:spPr>
          <a:xfrm>
            <a:off x="3394075" y="1856768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磁碟 26"/>
          <p:cNvSpPr/>
          <p:nvPr/>
        </p:nvSpPr>
        <p:spPr>
          <a:xfrm>
            <a:off x="6130008" y="1898431"/>
            <a:ext cx="1770743" cy="146594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91102" y="2358906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62932" y="265226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645104" y="278582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bird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612603" y="241732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09826" y="27410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by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015380" y="269392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27039" y="3571299"/>
            <a:ext cx="424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“the     dog     ran”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04096" y="3992835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69743" y="3963649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77432" y="3981996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2219" y="1410787"/>
            <a:ext cx="218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1: </a:t>
            </a:r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r>
              <a:rPr lang="en-US" altLang="zh-TW" sz="2400" dirty="0"/>
              <a:t>nimal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310619" y="142225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2: </a:t>
            </a:r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r>
              <a:rPr lang="en-US" altLang="zh-TW" sz="2400" dirty="0"/>
              <a:t>erb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69397" y="1435092"/>
            <a:ext cx="315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class 3: </a:t>
            </a:r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r>
              <a:rPr lang="en-US" altLang="zh-TW" sz="2400" dirty="0"/>
              <a:t>unction word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085315" y="22681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36029" y="2531157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jumped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168333" y="2786507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walk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9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842099" y="3374561"/>
            <a:ext cx="3673252" cy="820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7054" y="3393612"/>
            <a:ext cx="3530953" cy="820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Class-based Language Modeling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6308" y="5372549"/>
            <a:ext cx="7278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800" dirty="0"/>
              <a:t>P(</a:t>
            </a:r>
            <a:r>
              <a:rPr lang="en-US" altLang="zh-TW" sz="2800" dirty="0" err="1"/>
              <a:t>ran|cat</a:t>
            </a:r>
            <a:r>
              <a:rPr lang="en-US" altLang="zh-TW" sz="2800" dirty="0"/>
              <a:t>) is zero given the training data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6897" y="3343165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       dog        ran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56514" y="3341895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       cat        jumped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6506" y="3764325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5893" y="3734442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58854" y="3771275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94356" y="3728606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16992" y="3722424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88689" y="3760032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41869" y="5886659"/>
            <a:ext cx="627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However, P( </a:t>
            </a:r>
            <a:r>
              <a:rPr lang="en-US" altLang="zh-TW" sz="2800" b="1" i="1" dirty="0">
                <a:solidFill>
                  <a:srgbClr val="FF0000"/>
                </a:solidFill>
              </a:rPr>
              <a:t>V</a:t>
            </a:r>
            <a:r>
              <a:rPr lang="en-US" altLang="zh-TW" sz="2800" dirty="0"/>
              <a:t>erb | </a:t>
            </a:r>
            <a:r>
              <a:rPr lang="en-US" altLang="zh-TW" sz="2800" b="1" i="1" dirty="0">
                <a:solidFill>
                  <a:srgbClr val="FF0000"/>
                </a:solidFill>
              </a:rPr>
              <a:t>A</a:t>
            </a:r>
            <a:r>
              <a:rPr lang="en-US" altLang="zh-TW" sz="2800" dirty="0"/>
              <a:t>nimal ) is not zero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278153" y="1755853"/>
            <a:ext cx="7180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P(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| class j ) and  P(word w|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) are estimated from training data.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91328" y="2814409"/>
            <a:ext cx="2179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Training data</a:t>
            </a:r>
            <a:endParaRPr lang="zh-TW" altLang="en-US" sz="28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3488" y="4404783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 = “the       cat       ran”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296306" y="4861758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A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69583" y="4862516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V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46719" y="4869631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>
                <a:solidFill>
                  <a:srgbClr val="FF0000"/>
                </a:solidFill>
              </a:rPr>
              <a:t>F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4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Word Class</a:t>
            </a:r>
            <a:endParaRPr lang="zh-TW" altLang="en-US" dirty="0"/>
          </a:p>
        </p:txBody>
      </p:sp>
      <p:grpSp>
        <p:nvGrpSpPr>
          <p:cNvPr id="28" name="群組 27"/>
          <p:cNvGrpSpPr/>
          <p:nvPr/>
        </p:nvGrpSpPr>
        <p:grpSpPr>
          <a:xfrm>
            <a:off x="4627138" y="2920830"/>
            <a:ext cx="4255364" cy="3192023"/>
            <a:chOff x="4475375" y="2489030"/>
            <a:chExt cx="4255364" cy="3192023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4475375" y="5440984"/>
              <a:ext cx="42553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4783443" y="2489030"/>
              <a:ext cx="0" cy="31920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6811080" y="3537919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7043370" y="3808098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7236942" y="3590815"/>
              <a:ext cx="134608" cy="13460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81321" y="3879192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dog</a:t>
              </a:r>
              <a:endParaRPr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680994" y="3065770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312976" y="3226897"/>
              <a:ext cx="986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rabbit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4982685" y="3965804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074328" y="3796147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jump</a:t>
              </a:r>
              <a:endParaRPr lang="zh-TW" altLang="en-US" sz="24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5170539" y="3618851"/>
              <a:ext cx="134608" cy="13460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62182" y="3449194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run</a:t>
              </a:r>
              <a:endParaRPr lang="zh-TW" altLang="en-US" sz="24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855516" y="4952069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963049" y="4770340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flower</a:t>
              </a:r>
              <a:endParaRPr lang="zh-TW" altLang="en-US" sz="24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028135" y="4614765"/>
              <a:ext cx="134608" cy="1346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135668" y="4385738"/>
              <a:ext cx="1166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tree</a:t>
              </a:r>
              <a:endParaRPr lang="zh-TW" altLang="en-US" sz="2400" dirty="0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724610" y="3097715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apple = [ 1   0   0   0   0]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1104" y="3684156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bag    = [ 0   1   0   0   0]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64095" y="4286010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cat    = [ 0   0   1   0   0]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48597" y="4892819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dog   = [ 0   0   0   1   0]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11175" y="5512692"/>
            <a:ext cx="406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elephant   = [ 0   0   0   0   1]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986113" y="2393687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27" name="矩形 26"/>
          <p:cNvSpPr/>
          <p:nvPr/>
        </p:nvSpPr>
        <p:spPr>
          <a:xfrm>
            <a:off x="5377295" y="2355307"/>
            <a:ext cx="275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Embedding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864301" y="4252078"/>
            <a:ext cx="2856800" cy="5205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64301" y="4861236"/>
            <a:ext cx="2856800" cy="5205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/>
          <p:cNvSpPr/>
          <p:nvPr/>
        </p:nvSpPr>
        <p:spPr>
          <a:xfrm>
            <a:off x="3742353" y="4406773"/>
            <a:ext cx="3491311" cy="861268"/>
          </a:xfrm>
          <a:custGeom>
            <a:avLst/>
            <a:gdLst>
              <a:gd name="connsiteX0" fmla="*/ 0 w 3441700"/>
              <a:gd name="connsiteY0" fmla="*/ 698500 h 861268"/>
              <a:gd name="connsiteX1" fmla="*/ 1562100 w 3441700"/>
              <a:gd name="connsiteY1" fmla="*/ 812800 h 861268"/>
              <a:gd name="connsiteX2" fmla="*/ 3441700 w 3441700"/>
              <a:gd name="connsiteY2" fmla="*/ 0 h 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700" h="861268">
                <a:moveTo>
                  <a:pt x="0" y="698500"/>
                </a:moveTo>
                <a:cubicBezTo>
                  <a:pt x="494242" y="813858"/>
                  <a:pt x="988484" y="929217"/>
                  <a:pt x="1562100" y="812800"/>
                </a:cubicBezTo>
                <a:cubicBezTo>
                  <a:pt x="2135716" y="696383"/>
                  <a:pt x="2788708" y="348191"/>
                  <a:pt x="3441700" y="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: 圖案 31"/>
          <p:cNvSpPr/>
          <p:nvPr/>
        </p:nvSpPr>
        <p:spPr>
          <a:xfrm>
            <a:off x="3733800" y="3490625"/>
            <a:ext cx="3200400" cy="992475"/>
          </a:xfrm>
          <a:custGeom>
            <a:avLst/>
            <a:gdLst>
              <a:gd name="connsiteX0" fmla="*/ 0 w 3200400"/>
              <a:gd name="connsiteY0" fmla="*/ 992475 h 992475"/>
              <a:gd name="connsiteX1" fmla="*/ 1409700 w 3200400"/>
              <a:gd name="connsiteY1" fmla="*/ 14575 h 992475"/>
              <a:gd name="connsiteX2" fmla="*/ 3200400 w 3200400"/>
              <a:gd name="connsiteY2" fmla="*/ 497175 h 99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992475">
                <a:moveTo>
                  <a:pt x="0" y="992475"/>
                </a:moveTo>
                <a:cubicBezTo>
                  <a:pt x="438150" y="544800"/>
                  <a:pt x="876300" y="97125"/>
                  <a:pt x="1409700" y="14575"/>
                </a:cubicBezTo>
                <a:cubicBezTo>
                  <a:pt x="1943100" y="-67975"/>
                  <a:pt x="2571750" y="214600"/>
                  <a:pt x="3200400" y="497175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4313975" y="3209786"/>
            <a:ext cx="914400" cy="88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</a:t>
            </a:r>
            <a:r>
              <a:rPr lang="en-US" altLang="zh-TW" sz="3200" baseline="30000" dirty="0"/>
              <a:t>e</a:t>
            </a:r>
            <a:endParaRPr lang="zh-TW" altLang="en-US" sz="3200" baseline="30000" dirty="0"/>
          </a:p>
        </p:txBody>
      </p:sp>
      <p:sp>
        <p:nvSpPr>
          <p:cNvPr id="34" name="矩形 33"/>
          <p:cNvSpPr/>
          <p:nvPr/>
        </p:nvSpPr>
        <p:spPr>
          <a:xfrm>
            <a:off x="5146274" y="4823231"/>
            <a:ext cx="914400" cy="88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</a:t>
            </a:r>
            <a:r>
              <a:rPr lang="en-US" altLang="zh-TW" sz="3200" baseline="30000" dirty="0"/>
              <a:t>e</a:t>
            </a:r>
            <a:endParaRPr lang="zh-TW" altLang="en-US" sz="32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028977" y="1615007"/>
            <a:ext cx="692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to determine the classes of the words?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42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76" y="247235"/>
            <a:ext cx="6980248" cy="58118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6059072"/>
            <a:ext cx="8384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Y., Ducharme, R., Vincent, P., &amp;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Jauvin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C. (2003). A neural probabilistic language model.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machine learning research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(Feb), 1137-1155.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8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100469" y="6046749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69" y="6046749"/>
                <a:ext cx="421847" cy="369332"/>
              </a:xfrm>
              <a:prstGeom prst="rect">
                <a:avLst/>
              </a:prstGeom>
              <a:blipFill>
                <a:blip r:embed="rId2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09731" y="6017773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731" y="6017773"/>
                <a:ext cx="428964" cy="369332"/>
              </a:xfrm>
              <a:prstGeom prst="rect">
                <a:avLst/>
              </a:prstGeom>
              <a:blipFill>
                <a:blip r:embed="rId3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760165" y="6046749"/>
                <a:ext cx="404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165" y="6046749"/>
                <a:ext cx="404534" cy="369332"/>
              </a:xfrm>
              <a:prstGeom prst="rect">
                <a:avLst/>
              </a:prstGeom>
              <a:blipFill>
                <a:blip r:embed="rId4"/>
                <a:stretch>
                  <a:fillRect l="-10606" r="-454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20326" y="3310980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55128" y="3310979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0</a:t>
            </a:r>
            <a:endParaRPr lang="zh-TW" altLang="en-US" sz="28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174995" y="3334127"/>
            <a:ext cx="507999" cy="931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</a:t>
            </a:r>
            <a:r>
              <a:rPr lang="en-US" altLang="zh-TW" sz="2800" baseline="30000" dirty="0"/>
              <a:t>1</a:t>
            </a:r>
            <a:endParaRPr lang="zh-TW" altLang="en-US" sz="2800" baseline="30000" dirty="0"/>
          </a:p>
        </p:txBody>
      </p:sp>
      <p:cxnSp>
        <p:nvCxnSpPr>
          <p:cNvPr id="13" name="直線單箭頭接點 12"/>
          <p:cNvCxnSpPr>
            <a:cxnSpLocks/>
          </p:cNvCxnSpPr>
          <p:nvPr/>
        </p:nvCxnSpPr>
        <p:spPr>
          <a:xfrm>
            <a:off x="1413925" y="3782861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cxnSpLocks/>
          </p:cNvCxnSpPr>
          <p:nvPr/>
        </p:nvCxnSpPr>
        <p:spPr>
          <a:xfrm>
            <a:off x="2785527" y="3799794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 rot="16200000">
            <a:off x="2091259" y="5823039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06330" y="3339956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cxnSp>
        <p:nvCxnSpPr>
          <p:cNvPr id="19" name="直線單箭頭接點 18"/>
          <p:cNvCxnSpPr>
            <a:cxnSpLocks/>
          </p:cNvCxnSpPr>
          <p:nvPr/>
        </p:nvCxnSpPr>
        <p:spPr>
          <a:xfrm>
            <a:off x="3699929" y="3811837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cxnSpLocks/>
          </p:cNvCxnSpPr>
          <p:nvPr/>
        </p:nvCxnSpPr>
        <p:spPr>
          <a:xfrm>
            <a:off x="5071531" y="3828770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cxnSpLocks/>
          </p:cNvCxnSpPr>
          <p:nvPr/>
        </p:nvCxnSpPr>
        <p:spPr>
          <a:xfrm rot="16200000">
            <a:off x="4377263" y="585201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26200" y="3344844"/>
            <a:ext cx="931333" cy="931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6426200" y="2451975"/>
            <a:ext cx="931333" cy="4272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/>
              <a:t>h</a:t>
            </a:r>
            <a:r>
              <a:rPr lang="en-US" altLang="zh-TW" sz="2800" baseline="30000" dirty="0" err="1"/>
              <a:t>t</a:t>
            </a:r>
            <a:endParaRPr lang="zh-TW" altLang="en-US" sz="2800" baseline="30000" dirty="0"/>
          </a:p>
        </p:txBody>
      </p:sp>
      <p:cxnSp>
        <p:nvCxnSpPr>
          <p:cNvPr id="25" name="直線單箭頭接點 24"/>
          <p:cNvCxnSpPr>
            <a:cxnSpLocks/>
          </p:cNvCxnSpPr>
          <p:nvPr/>
        </p:nvCxnSpPr>
        <p:spPr>
          <a:xfrm>
            <a:off x="6019799" y="381672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 rot="16200000">
            <a:off x="6697133" y="5856903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395384" y="3476935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rot="16200000">
            <a:off x="6692899" y="3116245"/>
            <a:ext cx="389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548710" y="1747597"/>
                <a:ext cx="860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𝑟𝑎𝑛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710" y="1747597"/>
                <a:ext cx="8605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7406863" y="1672139"/>
                <a:ext cx="1035348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𝑐𝑟𝑖𝑒𝑑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3" y="1672139"/>
                <a:ext cx="1035348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群組 33"/>
          <p:cNvGrpSpPr/>
          <p:nvPr/>
        </p:nvGrpSpPr>
        <p:grpSpPr>
          <a:xfrm rot="16200000">
            <a:off x="6689577" y="-580133"/>
            <a:ext cx="438443" cy="3221501"/>
            <a:chOff x="5621481" y="2362501"/>
            <a:chExt cx="438443" cy="3221501"/>
          </a:xfrm>
        </p:grpSpPr>
        <p:sp>
          <p:nvSpPr>
            <p:cNvPr id="35" name="矩形 34"/>
            <p:cNvSpPr/>
            <p:nvPr/>
          </p:nvSpPr>
          <p:spPr>
            <a:xfrm>
              <a:off x="5621481" y="2362501"/>
              <a:ext cx="438443" cy="3221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5664856" y="2968707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5664856" y="4606926"/>
              <a:ext cx="351692" cy="35169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0" name="直線單箭頭接點 39"/>
          <p:cNvCxnSpPr>
            <a:cxnSpLocks/>
            <a:endCxn id="38" idx="2"/>
          </p:cNvCxnSpPr>
          <p:nvPr/>
        </p:nvCxnSpPr>
        <p:spPr>
          <a:xfrm flipH="1" flipV="1">
            <a:off x="6080100" y="1206464"/>
            <a:ext cx="457006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  <a:stCxn id="23" idx="0"/>
            <a:endCxn id="38" idx="2"/>
          </p:cNvCxnSpPr>
          <p:nvPr/>
        </p:nvCxnSpPr>
        <p:spPr>
          <a:xfrm flipH="1" flipV="1">
            <a:off x="6080100" y="1206464"/>
            <a:ext cx="811767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cxnSpLocks/>
            <a:endCxn id="38" idx="2"/>
          </p:cNvCxnSpPr>
          <p:nvPr/>
        </p:nvCxnSpPr>
        <p:spPr>
          <a:xfrm flipH="1" flipV="1">
            <a:off x="6080100" y="1206464"/>
            <a:ext cx="1223869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cxnSpLocks/>
            <a:endCxn id="39" idx="2"/>
          </p:cNvCxnSpPr>
          <p:nvPr/>
        </p:nvCxnSpPr>
        <p:spPr>
          <a:xfrm flipV="1">
            <a:off x="6522739" y="1206464"/>
            <a:ext cx="1195580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cxnSpLocks/>
            <a:stCxn id="23" idx="0"/>
            <a:endCxn id="39" idx="2"/>
          </p:cNvCxnSpPr>
          <p:nvPr/>
        </p:nvCxnSpPr>
        <p:spPr>
          <a:xfrm flipV="1">
            <a:off x="6891867" y="1206464"/>
            <a:ext cx="826452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cxnSpLocks/>
            <a:endCxn id="39" idx="2"/>
          </p:cNvCxnSpPr>
          <p:nvPr/>
        </p:nvCxnSpPr>
        <p:spPr>
          <a:xfrm flipV="1">
            <a:off x="7275680" y="1206464"/>
            <a:ext cx="442639" cy="124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790811" y="370589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01482" y="403536"/>
            <a:ext cx="84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cried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1837259" y="5190383"/>
            <a:ext cx="914400" cy="43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</a:t>
            </a:r>
            <a:r>
              <a:rPr lang="en-US" altLang="zh-TW" sz="3200" baseline="30000" dirty="0"/>
              <a:t>e</a:t>
            </a:r>
            <a:endParaRPr lang="zh-TW" altLang="en-US" sz="3200" baseline="30000" dirty="0"/>
          </a:p>
        </p:txBody>
      </p:sp>
      <p:sp>
        <p:nvSpPr>
          <p:cNvPr id="37" name="矩形 36"/>
          <p:cNvSpPr/>
          <p:nvPr/>
        </p:nvSpPr>
        <p:spPr>
          <a:xfrm>
            <a:off x="4123263" y="5180644"/>
            <a:ext cx="914400" cy="43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</a:t>
            </a:r>
            <a:r>
              <a:rPr lang="en-US" altLang="zh-TW" sz="3200" baseline="30000" dirty="0"/>
              <a:t>e</a:t>
            </a:r>
            <a:endParaRPr lang="zh-TW" altLang="en-US" sz="3200" baseline="30000" dirty="0"/>
          </a:p>
        </p:txBody>
      </p:sp>
      <p:sp>
        <p:nvSpPr>
          <p:cNvPr id="43" name="矩形 42"/>
          <p:cNvSpPr/>
          <p:nvPr/>
        </p:nvSpPr>
        <p:spPr>
          <a:xfrm>
            <a:off x="6430433" y="5152800"/>
            <a:ext cx="914400" cy="43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W</a:t>
            </a:r>
            <a:r>
              <a:rPr lang="en-US" altLang="zh-TW" sz="3200" baseline="30000" dirty="0"/>
              <a:t>e</a:t>
            </a:r>
            <a:endParaRPr lang="zh-TW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873804" y="4531682"/>
                <a:ext cx="875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04" y="4531682"/>
                <a:ext cx="875176" cy="369332"/>
              </a:xfrm>
              <a:prstGeom prst="rect">
                <a:avLst/>
              </a:prstGeom>
              <a:blipFill>
                <a:blip r:embed="rId7"/>
                <a:stretch>
                  <a:fillRect l="-7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186625" y="4531682"/>
                <a:ext cx="875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25" y="4531682"/>
                <a:ext cx="875176" cy="369332"/>
              </a:xfrm>
              <a:prstGeom prst="rect">
                <a:avLst/>
              </a:prstGeom>
              <a:blipFill>
                <a:blip r:embed="rId8"/>
                <a:stretch>
                  <a:fillRect l="-839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450045" y="4512107"/>
                <a:ext cx="875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45" y="4512107"/>
                <a:ext cx="875176" cy="369332"/>
              </a:xfrm>
              <a:prstGeom prst="rect">
                <a:avLst/>
              </a:prstGeom>
              <a:blipFill>
                <a:blip r:embed="rId9"/>
                <a:stretch>
                  <a:fillRect l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2298692" y="4891276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 flipV="1">
            <a:off x="2298692" y="4265460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</p:cNvCxnSpPr>
          <p:nvPr/>
        </p:nvCxnSpPr>
        <p:spPr>
          <a:xfrm flipV="1">
            <a:off x="4580463" y="4907220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 flipV="1">
            <a:off x="4580463" y="4281404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 flipV="1">
            <a:off x="6908798" y="4891276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 flipV="1">
            <a:off x="6908798" y="4265460"/>
            <a:ext cx="0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7401482" y="2504943"/>
                <a:ext cx="1151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82" y="2504943"/>
                <a:ext cx="1151213" cy="369332"/>
              </a:xfrm>
              <a:prstGeom prst="rect">
                <a:avLst/>
              </a:prstGeom>
              <a:blipFill>
                <a:blip r:embed="rId10"/>
                <a:stretch>
                  <a:fillRect l="-582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5413317" y="4358219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431501" y="5052977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5475231" y="5929113"/>
            <a:ext cx="93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680863" y="952370"/>
            <a:ext cx="39812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/>
              <a:t>+ Embedding Layer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27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animBg="1"/>
      <p:bldP spid="10" grpId="0" animBg="1"/>
      <p:bldP spid="11" grpId="0" animBg="1"/>
      <p:bldP spid="16" grpId="0" animBg="1"/>
      <p:bldP spid="22" grpId="0" animBg="1"/>
      <p:bldP spid="23" grpId="0" animBg="1"/>
      <p:bldP spid="28" grpId="0"/>
      <p:bldP spid="32" grpId="0"/>
      <p:bldP spid="33" grpId="0"/>
      <p:bldP spid="50" grpId="0"/>
      <p:bldP spid="51" grpId="0"/>
      <p:bldP spid="36" grpId="0" animBg="1"/>
      <p:bldP spid="37" grpId="0" animBg="1"/>
      <p:bldP spid="43" grpId="0" animBg="1"/>
      <p:bldP spid="47" grpId="0"/>
      <p:bldP spid="52" grpId="0"/>
      <p:bldP spid="53" grpId="0"/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karpathy.github.io/assets/rnn/charse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66" y="1363851"/>
            <a:ext cx="6560949" cy="527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Character-based LM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569" y="5275599"/>
            <a:ext cx="2316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http://karpathy.github.io/2015/05/21/rnn-effectiveness/</a:t>
            </a:r>
          </a:p>
        </p:txBody>
      </p:sp>
    </p:spTree>
    <p:extLst>
      <p:ext uri="{BB962C8B-B14F-4D97-AF65-F5344CB8AC3E}">
        <p14:creationId xmlns:p14="http://schemas.microsoft.com/office/powerpoint/2010/main" val="13701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72400"/>
            <a:ext cx="7886700" cy="5032375"/>
          </a:xfrm>
        </p:spPr>
        <p:txBody>
          <a:bodyPr/>
          <a:lstStyle/>
          <a:p>
            <a:r>
              <a:rPr lang="en-US" altLang="zh-TW" dirty="0"/>
              <a:t>Language model: Estimated the probability of word sequence </a:t>
            </a:r>
          </a:p>
          <a:p>
            <a:pPr lvl="1"/>
            <a:r>
              <a:rPr lang="en-US" altLang="zh-TW" dirty="0"/>
              <a:t>Word sequence: 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endParaRPr lang="en-US" altLang="zh-TW" baseline="-25000" dirty="0"/>
          </a:p>
          <a:p>
            <a:pPr lvl="1"/>
            <a:r>
              <a:rPr lang="en-US" altLang="zh-TW" dirty="0"/>
              <a:t>P(w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Application: speech recognition</a:t>
            </a:r>
          </a:p>
          <a:p>
            <a:pPr lvl="1"/>
            <a:r>
              <a:rPr lang="en-US" altLang="zh-TW" dirty="0"/>
              <a:t>Different word sequence can have the same pronunciation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Application: sentence generation</a:t>
            </a:r>
          </a:p>
          <a:p>
            <a:pPr lvl="1"/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043" y="4633519"/>
            <a:ext cx="4771608" cy="1200329"/>
            <a:chOff x="934529" y="4976634"/>
            <a:chExt cx="4771608" cy="1200329"/>
          </a:xfrm>
        </p:grpSpPr>
        <p:grpSp>
          <p:nvGrpSpPr>
            <p:cNvPr id="4" name="群組 106"/>
            <p:cNvGrpSpPr>
              <a:grpSpLocks/>
            </p:cNvGrpSpPr>
            <p:nvPr/>
          </p:nvGrpSpPr>
          <p:grpSpPr bwMode="auto">
            <a:xfrm>
              <a:off x="934529" y="5327908"/>
              <a:ext cx="1572409" cy="449935"/>
              <a:chOff x="467932" y="3914400"/>
              <a:chExt cx="2909888" cy="576263"/>
            </a:xfrm>
          </p:grpSpPr>
          <p:pic>
            <p:nvPicPr>
              <p:cNvPr id="5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3049201" y="4976634"/>
              <a:ext cx="2656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recognize speech</a:t>
              </a:r>
            </a:p>
            <a:p>
              <a:pPr algn="ctr"/>
              <a:r>
                <a:rPr lang="en-US" altLang="zh-TW" sz="2400" dirty="0"/>
                <a:t>or</a:t>
              </a:r>
            </a:p>
            <a:p>
              <a:pPr algn="ctr"/>
              <a:r>
                <a:rPr lang="en-US" altLang="zh-TW" sz="2400" dirty="0"/>
                <a:t>wreck a nice beach</a:t>
              </a:r>
              <a:endParaRPr lang="zh-TW" altLang="en-US" sz="24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2731670" y="5327908"/>
              <a:ext cx="471218" cy="44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601779" y="4171855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P(recognize speech)</a:t>
            </a:r>
          </a:p>
          <a:p>
            <a:r>
              <a:rPr lang="en-US" altLang="zh-TW" sz="2400" dirty="0"/>
              <a:t>&gt;P(wreck a nice beach)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64182" y="5002851"/>
            <a:ext cx="257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=  “recognize speech”</a:t>
            </a:r>
          </a:p>
        </p:txBody>
      </p:sp>
    </p:spTree>
    <p:extLst>
      <p:ext uri="{BB962C8B-B14F-4D97-AF65-F5344CB8AC3E}">
        <p14:creationId xmlns:p14="http://schemas.microsoft.com/office/powerpoint/2010/main" val="11239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Long-term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4" y="1604330"/>
            <a:ext cx="8546429" cy="43169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916" y="5988733"/>
            <a:ext cx="740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Lucida Grande"/>
              </a:rPr>
              <a:t>Andrej </a:t>
            </a:r>
            <a:r>
              <a:rPr lang="en-US" altLang="zh-TW" dirty="0" err="1">
                <a:latin typeface="Lucida Grande"/>
              </a:rPr>
              <a:t>Karpathy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Justin Johnson</a:t>
            </a:r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dirty="0">
                <a:latin typeface="Lucida Grande"/>
              </a:rPr>
              <a:t>Li Fei-Fei, </a:t>
            </a:r>
            <a:r>
              <a:rPr lang="en-US" altLang="zh-TW" dirty="0"/>
              <a:t>Visualizing and Understanding Recurrent Networks, https://arxiv.org/abs/1506.02078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6329" y="1490986"/>
                <a:ext cx="5789021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𝐿𝑆𝑇𝑀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"}"|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h𝑖𝑠𝑡𝑜𝑟𝑦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𝑔𝑟𝑎𝑚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"}"|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h𝑖𝑠𝑡𝑜𝑟𝑦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29" y="1490986"/>
                <a:ext cx="5789021" cy="399405"/>
              </a:xfrm>
              <a:prstGeom prst="rect">
                <a:avLst/>
              </a:prstGeom>
              <a:blipFill>
                <a:blip r:embed="rId3"/>
                <a:stretch>
                  <a:fillRect l="-737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80" y="0"/>
            <a:ext cx="6126315" cy="6858000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-636601" y="1690689"/>
            <a:ext cx="3025636" cy="3808847"/>
            <a:chOff x="4833041" y="600372"/>
            <a:chExt cx="3025636" cy="3808847"/>
          </a:xfrm>
        </p:grpSpPr>
        <p:grpSp>
          <p:nvGrpSpPr>
            <p:cNvPr id="51" name="群組 50"/>
            <p:cNvGrpSpPr/>
            <p:nvPr/>
          </p:nvGrpSpPr>
          <p:grpSpPr>
            <a:xfrm>
              <a:off x="4876913" y="600372"/>
              <a:ext cx="2981764" cy="3808847"/>
              <a:chOff x="4534561" y="1920242"/>
              <a:chExt cx="2981764" cy="3808847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5453919" y="2817947"/>
                <a:ext cx="1134533" cy="19976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LSTM</a:t>
                </a:r>
                <a:endParaRPr lang="zh-TW" altLang="en-US" sz="28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534561" y="2817947"/>
                <a:ext cx="507999" cy="9313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baseline="300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541003" y="1920242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err="1"/>
                  <a:t>y</a:t>
                </a:r>
                <a:r>
                  <a:rPr lang="en-US" altLang="zh-TW" sz="2800" baseline="30000" dirty="0" err="1"/>
                  <a:t>t</a:t>
                </a:r>
                <a:endParaRPr lang="zh-TW" altLang="en-US" sz="2800" baseline="300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577812" y="5263422"/>
                <a:ext cx="931333" cy="4656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err="1"/>
                  <a:t>x</a:t>
                </a:r>
                <a:r>
                  <a:rPr lang="en-US" altLang="zh-TW" sz="2800" baseline="30000" dirty="0" err="1"/>
                  <a:t>t</a:t>
                </a:r>
                <a:endParaRPr lang="zh-TW" altLang="en-US" sz="2800" baseline="30000" dirty="0"/>
              </a:p>
            </p:txBody>
          </p:sp>
          <p:cxnSp>
            <p:nvCxnSpPr>
              <p:cNvPr id="58" name="直線單箭頭接點 57"/>
              <p:cNvCxnSpPr>
                <a:cxnSpLocks/>
              </p:cNvCxnSpPr>
              <p:nvPr/>
            </p:nvCxnSpPr>
            <p:spPr>
              <a:xfrm>
                <a:off x="5042560" y="3315739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>
                <a:cxnSpLocks/>
              </p:cNvCxnSpPr>
              <p:nvPr/>
            </p:nvCxnSpPr>
            <p:spPr>
              <a:xfrm rot="16200000">
                <a:off x="5828868" y="2597576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>
                <a:cxnSpLocks/>
              </p:cNvCxnSpPr>
              <p:nvPr/>
            </p:nvCxnSpPr>
            <p:spPr>
              <a:xfrm rot="16200000">
                <a:off x="5865677" y="5067364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4543024" y="3884216"/>
                <a:ext cx="507999" cy="93133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baseline="30000" dirty="0"/>
              </a:p>
            </p:txBody>
          </p:sp>
          <p:cxnSp>
            <p:nvCxnSpPr>
              <p:cNvPr id="62" name="直線單箭頭接點 61"/>
              <p:cNvCxnSpPr>
                <a:cxnSpLocks/>
              </p:cNvCxnSpPr>
              <p:nvPr/>
            </p:nvCxnSpPr>
            <p:spPr>
              <a:xfrm>
                <a:off x="5051023" y="4407164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>
                <a:cxnSpLocks/>
              </p:cNvCxnSpPr>
              <p:nvPr/>
            </p:nvCxnSpPr>
            <p:spPr>
              <a:xfrm>
                <a:off x="6579989" y="3315739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cxnSpLocks/>
              </p:cNvCxnSpPr>
              <p:nvPr/>
            </p:nvCxnSpPr>
            <p:spPr>
              <a:xfrm>
                <a:off x="6588452" y="4407164"/>
                <a:ext cx="38946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6999863" y="2842805"/>
                <a:ext cx="507999" cy="9313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err="1"/>
                  <a:t>c</a:t>
                </a:r>
                <a:r>
                  <a:rPr lang="en-US" altLang="zh-TW" sz="2800" baseline="30000" dirty="0" err="1"/>
                  <a:t>t</a:t>
                </a:r>
                <a:endParaRPr lang="zh-TW" altLang="en-US" sz="2800" baseline="30000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008326" y="3909074"/>
                <a:ext cx="507999" cy="93133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err="1"/>
                  <a:t>h</a:t>
                </a:r>
                <a:r>
                  <a:rPr lang="en-US" altLang="zh-TW" sz="2800" baseline="30000" dirty="0" err="1"/>
                  <a:t>t</a:t>
                </a:r>
                <a:endParaRPr lang="zh-TW" altLang="en-US" sz="2800" baseline="30000" dirty="0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4852296" y="2793260"/>
              <a:ext cx="646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h</a:t>
              </a:r>
              <a:r>
                <a:rPr lang="en-US" altLang="zh-TW" sz="28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8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833041" y="1726991"/>
              <a:ext cx="612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dirty="0"/>
                <a:t>c</a:t>
              </a:r>
              <a:r>
                <a:rPr lang="en-US" altLang="zh-TW" sz="2800" baseline="30000" dirty="0"/>
                <a:t>t-1</a:t>
              </a:r>
              <a:endParaRPr lang="zh-TW" altLang="en-US" sz="2800" baseline="30000" dirty="0"/>
            </a:p>
          </p:txBody>
        </p:sp>
      </p:grpSp>
      <p:cxnSp>
        <p:nvCxnSpPr>
          <p:cNvPr id="68" name="直線單箭頭接點 67"/>
          <p:cNvCxnSpPr/>
          <p:nvPr/>
        </p:nvCxnSpPr>
        <p:spPr>
          <a:xfrm flipV="1">
            <a:off x="2380572" y="168812"/>
            <a:ext cx="585108" cy="2648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2389035" y="2952244"/>
            <a:ext cx="568182" cy="33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</p:cNvCxnSpPr>
          <p:nvPr/>
        </p:nvCxnSpPr>
        <p:spPr>
          <a:xfrm>
            <a:off x="2405331" y="3182434"/>
            <a:ext cx="551886" cy="1297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78357" y="5957371"/>
            <a:ext cx="107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-1 is red </a:t>
            </a:r>
          </a:p>
          <a:p>
            <a:r>
              <a:rPr lang="en-US" altLang="zh-TW" dirty="0"/>
              <a:t>+1 is blue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93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8" y="0"/>
            <a:ext cx="7916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for LM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47" y="750699"/>
            <a:ext cx="4640836" cy="14604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847" y="2346134"/>
            <a:ext cx="4742297" cy="354251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92" y="2346134"/>
            <a:ext cx="4101307" cy="31961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8120" y="6016551"/>
            <a:ext cx="7856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TW" dirty="0">
                <a:latin typeface="Lucida Grande"/>
              </a:rPr>
              <a:t>Yann N. Dauphin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Angela Fan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Michael Auli</a:t>
            </a:r>
            <a:r>
              <a:rPr lang="de-DE" altLang="zh-TW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de-DE" altLang="zh-TW" dirty="0">
                <a:latin typeface="Lucida Grande"/>
              </a:rPr>
              <a:t>David Grangier, </a:t>
            </a:r>
            <a:r>
              <a:rPr lang="en-US" altLang="zh-TW" dirty="0"/>
              <a:t>Language Modeling with Gated Convolutional Networks,</a:t>
            </a:r>
            <a:r>
              <a:rPr lang="zh-TW" altLang="en-US" dirty="0"/>
              <a:t> </a:t>
            </a:r>
            <a:r>
              <a:rPr lang="en-US" altLang="zh-TW" dirty="0"/>
              <a:t>https://arxiv.org/abs/1612.08083</a:t>
            </a:r>
          </a:p>
        </p:txBody>
      </p:sp>
    </p:spTree>
    <p:extLst>
      <p:ext uri="{BB962C8B-B14F-4D97-AF65-F5344CB8AC3E}">
        <p14:creationId xmlns:p14="http://schemas.microsoft.com/office/powerpoint/2010/main" val="29611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817026"/>
            <a:ext cx="8686800" cy="265082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467846"/>
            <a:ext cx="3733800" cy="33753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7367" y="0"/>
            <a:ext cx="5258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Neural Turing Machine for LM</a:t>
            </a:r>
            <a:endParaRPr lang="zh-TW" altLang="en-US" sz="3200" b="1" i="1" u="sng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42" y="95251"/>
            <a:ext cx="1391740" cy="1200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" y="3617744"/>
            <a:ext cx="4005310" cy="1554172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7109882" y="1295401"/>
            <a:ext cx="529168" cy="6095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529" y="5321814"/>
            <a:ext cx="5074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Wei-Jen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Ko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Bo-Hsiang Tseng, Hung-yi Lee, “Recurrent Neural Network based Language Modeling with Controllable External Memory”,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ICASSP,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32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Large Output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361167"/>
            <a:ext cx="7886700" cy="4935783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Factorization of the Output Layer</a:t>
            </a:r>
          </a:p>
          <a:p>
            <a:pPr lvl="1"/>
            <a:r>
              <a:rPr lang="en-US" altLang="zh-TW" sz="1800" dirty="0" err="1"/>
              <a:t>Mikolov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Tomáš</a:t>
            </a:r>
            <a:r>
              <a:rPr lang="en-US" altLang="zh-TW" sz="1800" dirty="0"/>
              <a:t>: Statistical Language Models based on Neural Networks. PhD thesis, Brno University of Technology, 2012. (chapter 3.4.2)</a:t>
            </a:r>
          </a:p>
          <a:p>
            <a:pPr lvl="1"/>
            <a:r>
              <a:rPr lang="en-US" altLang="zh-TW" sz="1800" dirty="0"/>
              <a:t>http://speech.ee.ntu.edu.tw/~tlkagk/courses/MLDS_2015/NN%20Lecture/RNNLM.ecm.mp4/index.html</a:t>
            </a:r>
            <a:endParaRPr lang="zh-TW" altLang="zh-TW" sz="1800" dirty="0"/>
          </a:p>
          <a:p>
            <a:r>
              <a:rPr lang="en" altLang="zh-TW" sz="1800" dirty="0"/>
              <a:t>Noise Contrastive Estimation (NCE)</a:t>
            </a:r>
          </a:p>
          <a:p>
            <a:pPr lvl="1"/>
            <a:r>
              <a:rPr lang="en-US" altLang="zh-TW" sz="1800" dirty="0"/>
              <a:t>X. Chen, X. Liu, M. J. F. Gales and P. C. Woodland, "Recurrent neural network language model training with noise contrastive estimation for speech recognition,“ ICASSP, 2015</a:t>
            </a:r>
          </a:p>
          <a:p>
            <a:pPr lvl="1"/>
            <a:r>
              <a:rPr lang="en-US" altLang="zh-TW" sz="1800" dirty="0"/>
              <a:t>B. </a:t>
            </a:r>
            <a:r>
              <a:rPr lang="en-US" altLang="zh-TW" sz="1800" dirty="0" err="1"/>
              <a:t>Zoph</a:t>
            </a:r>
            <a:r>
              <a:rPr lang="en-US" altLang="zh-TW" sz="1800" dirty="0"/>
              <a:t> , A. </a:t>
            </a:r>
            <a:r>
              <a:rPr lang="en-US" altLang="zh-TW" sz="1800" dirty="0" err="1"/>
              <a:t>Vaswani</a:t>
            </a:r>
            <a:r>
              <a:rPr lang="en-US" altLang="zh-TW" sz="1800" dirty="0"/>
              <a:t>, J. May, and K. Knight, </a:t>
            </a:r>
            <a:r>
              <a:rPr lang="fr-FR" altLang="zh-TW" sz="1800" dirty="0"/>
              <a:t>“Simple, Fast Noise-Contrastive Estimation for Large RNN Vocabularies” , NAACL, 2016</a:t>
            </a:r>
          </a:p>
          <a:p>
            <a:r>
              <a:rPr lang="fr-FR" altLang="zh-TW" sz="1800" dirty="0"/>
              <a:t>Hierarachical Softmax</a:t>
            </a:r>
          </a:p>
          <a:p>
            <a:pPr lvl="1"/>
            <a:r>
              <a:rPr lang="en-US" altLang="zh-TW" sz="1800" dirty="0"/>
              <a:t>F Morin, Y Bengio, “</a:t>
            </a:r>
            <a:r>
              <a:rPr lang="it-IT" altLang="zh-TW" sz="1800" dirty="0"/>
              <a:t>Hierarchical Probabilistic Neural Network Language Model</a:t>
            </a:r>
            <a:r>
              <a:rPr lang="fr-FR" altLang="zh-TW" sz="1800" dirty="0"/>
              <a:t>”</a:t>
            </a:r>
            <a:r>
              <a:rPr lang="it-IT" altLang="zh-TW" sz="1800" dirty="0"/>
              <a:t>, </a:t>
            </a:r>
            <a:r>
              <a:rPr lang="en-US" altLang="zh-TW" sz="1800" dirty="0" err="1"/>
              <a:t>Aistats</a:t>
            </a:r>
            <a:r>
              <a:rPr lang="en-US" altLang="zh-TW" sz="1800" dirty="0"/>
              <a:t>, 2005</a:t>
            </a:r>
            <a:endParaRPr lang="it-IT" altLang="zh-TW" sz="1800" dirty="0"/>
          </a:p>
          <a:p>
            <a:r>
              <a:rPr lang="en-US" altLang="zh-TW" sz="1800" dirty="0"/>
              <a:t>Blog posts:</a:t>
            </a:r>
          </a:p>
          <a:p>
            <a:pPr lvl="1"/>
            <a:r>
              <a:rPr lang="en-US" altLang="zh-TW" sz="1800" dirty="0"/>
              <a:t>http://sebastianruder.com/word-embeddings-softmax/index.html</a:t>
            </a:r>
          </a:p>
          <a:p>
            <a:pPr lvl="1"/>
            <a:r>
              <a:rPr lang="en-US" altLang="zh-TW" sz="1800" dirty="0"/>
              <a:t>http://cpmarkchang.logdown.com/posts/276263--hierarchical-probabilistic-neural-networks-neural-network-language-model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1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M. </a:t>
            </a:r>
            <a:r>
              <a:rPr lang="en-US" altLang="zh-TW" dirty="0" err="1"/>
              <a:t>Sundermeyer</a:t>
            </a:r>
            <a:r>
              <a:rPr lang="en-US" altLang="zh-TW" dirty="0"/>
              <a:t>, H. Ney and R. </a:t>
            </a:r>
            <a:r>
              <a:rPr lang="en-US" altLang="zh-TW" dirty="0" err="1"/>
              <a:t>Schlüter</a:t>
            </a:r>
            <a:r>
              <a:rPr lang="en-US" altLang="zh-TW" dirty="0"/>
              <a:t>, From Feedforward to Recurrent LSTM Neural Networks for Language Modeling, in </a:t>
            </a:r>
            <a:r>
              <a:rPr lang="en-US" altLang="zh-TW" i="1" dirty="0"/>
              <a:t>IEEE/ACM Transactions on Audio, Speech, and Language Processing</a:t>
            </a:r>
            <a:r>
              <a:rPr lang="en-US" altLang="zh-TW" dirty="0"/>
              <a:t>, vol. 23, no. 3, pp. 517-529, 2015.</a:t>
            </a:r>
          </a:p>
          <a:p>
            <a:r>
              <a:rPr lang="en-US" altLang="zh-TW" dirty="0" err="1"/>
              <a:t>Kazuki</a:t>
            </a:r>
            <a:r>
              <a:rPr lang="en-US" altLang="zh-TW" dirty="0"/>
              <a:t> </a:t>
            </a:r>
            <a:r>
              <a:rPr lang="en-US" altLang="zh-TW" dirty="0" err="1"/>
              <a:t>Irie</a:t>
            </a:r>
            <a:r>
              <a:rPr lang="en-US" altLang="zh-TW" dirty="0"/>
              <a:t>, Zoltan </a:t>
            </a:r>
            <a:r>
              <a:rPr lang="en-US" altLang="zh-TW" dirty="0" err="1"/>
              <a:t>Tuske</a:t>
            </a:r>
            <a:r>
              <a:rPr lang="en-US" altLang="zh-TW" dirty="0"/>
              <a:t>, Tamer </a:t>
            </a:r>
            <a:r>
              <a:rPr lang="en-US" altLang="zh-TW" dirty="0" err="1"/>
              <a:t>Alkhouli</a:t>
            </a:r>
            <a:r>
              <a:rPr lang="en-US" altLang="zh-TW" dirty="0"/>
              <a:t>, Ralf </a:t>
            </a:r>
            <a:r>
              <a:rPr lang="en-US" altLang="zh-TW" dirty="0" err="1"/>
              <a:t>Schluter</a:t>
            </a:r>
            <a:r>
              <a:rPr lang="en-US" altLang="zh-TW" dirty="0"/>
              <a:t>, Hermann Ney, “LSTM, GRU, Highway and a Bit of Attention: An Empirical Overview for Language Modeling in Speech Recognition”, </a:t>
            </a:r>
            <a:r>
              <a:rPr lang="en-US" altLang="zh-TW" dirty="0" err="1"/>
              <a:t>Interspeech</a:t>
            </a:r>
            <a:r>
              <a:rPr lang="en-US" altLang="zh-TW" dirty="0"/>
              <a:t>, 2016 </a:t>
            </a:r>
          </a:p>
          <a:p>
            <a:r>
              <a:rPr lang="it-IT" altLang="zh-TW" dirty="0"/>
              <a:t>Ke Tran, Arianna Bisazza, Christof Monz, </a:t>
            </a:r>
            <a:r>
              <a:rPr lang="en-US" altLang="zh-TW" dirty="0"/>
              <a:t>Recurrent Memory Networks for Language Modeling, NAACL, 2016</a:t>
            </a:r>
          </a:p>
          <a:p>
            <a:r>
              <a:rPr lang="it-IT" altLang="zh-TW" dirty="0"/>
              <a:t>Jianpeng Cheng, Li Dong and Mirella Lapata, </a:t>
            </a:r>
            <a:r>
              <a:rPr lang="en-US" altLang="zh-TW" dirty="0"/>
              <a:t>Long Short-Term Memory-Networks for Machine Reading</a:t>
            </a:r>
            <a:r>
              <a:rPr lang="it-IT" altLang="zh-TW" dirty="0"/>
              <a:t>, arXiv preprint,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33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傅彥禎、楊喻涵 同學發現投影片上的打字錯誤</a:t>
            </a:r>
          </a:p>
        </p:txBody>
      </p:sp>
    </p:spTree>
    <p:extLst>
      <p:ext uri="{BB962C8B-B14F-4D97-AF65-F5344CB8AC3E}">
        <p14:creationId xmlns:p14="http://schemas.microsoft.com/office/powerpoint/2010/main" val="89839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How to estimate P(w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r>
              <a:rPr lang="en-US" altLang="zh-TW" dirty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Collect a large amount of  text data as training 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However, the word sequence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….,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may not  appear in the training data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i="1" dirty="0"/>
              <a:t>N-gram language model</a:t>
            </a:r>
            <a:r>
              <a:rPr lang="en-US" altLang="zh-TW" dirty="0"/>
              <a:t>: </a:t>
            </a:r>
            <a:r>
              <a:rPr lang="en-US" altLang="zh-TW" sz="2400" dirty="0"/>
              <a:t>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….,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) = 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|START)P(w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…... P(w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n-1</a:t>
            </a:r>
            <a:r>
              <a:rPr lang="en-US" altLang="zh-TW" sz="2400" dirty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E.g. Estimate P(</a:t>
            </a:r>
            <a:r>
              <a:rPr lang="en-US" altLang="zh-TW" sz="2400" dirty="0" err="1"/>
              <a:t>beach|nice</a:t>
            </a:r>
            <a:r>
              <a:rPr lang="en-US" altLang="zh-TW" sz="2400" dirty="0"/>
              <a:t>) from training data</a:t>
            </a:r>
          </a:p>
          <a:p>
            <a:pPr marL="685800" lvl="2">
              <a:spcBef>
                <a:spcPts val="1000"/>
              </a:spcBef>
            </a:pPr>
            <a:endParaRPr lang="en-US" altLang="zh-TW" sz="2400" dirty="0"/>
          </a:p>
          <a:p>
            <a:pPr marL="685800" lvl="2">
              <a:spcBef>
                <a:spcPts val="1000"/>
              </a:spcBef>
            </a:pPr>
            <a:endParaRPr lang="en-US" altLang="zh-TW" sz="2400" dirty="0"/>
          </a:p>
          <a:p>
            <a:pPr marL="685800" lvl="2">
              <a:spcBef>
                <a:spcPts val="1000"/>
              </a:spcBef>
            </a:pPr>
            <a:endParaRPr lang="en-US" altLang="zh-TW" sz="2400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/>
              <a:t>It is easy to generalize to 3-gram, 4-gram ……</a:t>
            </a:r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42889" y="4932236"/>
                <a:ext cx="423827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400" dirty="0"/>
                            <m:t>beach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nice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𝑖𝑐𝑒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𝑏𝑒𝑎𝑐h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𝑛𝑖𝑐𝑒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89" y="4932236"/>
                <a:ext cx="4238275" cy="768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587721" y="5388507"/>
            <a:ext cx="3012037" cy="354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Count of “nice”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87721" y="4865801"/>
            <a:ext cx="3012037" cy="457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Count of “nice beach”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cxnSpLocks/>
            <a:stCxn id="7" idx="1"/>
          </p:cNvCxnSpPr>
          <p:nvPr/>
        </p:nvCxnSpPr>
        <p:spPr>
          <a:xfrm flipH="1">
            <a:off x="4981164" y="5094314"/>
            <a:ext cx="606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 flipH="1">
            <a:off x="4555081" y="5542656"/>
            <a:ext cx="1032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313127" y="375550"/>
            <a:ext cx="368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P(“wreck a nice beach”)</a:t>
            </a:r>
          </a:p>
          <a:p>
            <a:r>
              <a:rPr lang="en-US" altLang="zh-TW" sz="2400" dirty="0"/>
              <a:t>=P(</a:t>
            </a:r>
            <a:r>
              <a:rPr lang="en-US" altLang="zh-TW" sz="2400" dirty="0" err="1"/>
              <a:t>wreck|START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a|wreck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nice|a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beach|nice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401239" y="3699328"/>
            <a:ext cx="1416074" cy="4128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2-gram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 flipH="1">
            <a:off x="6975115" y="3713038"/>
            <a:ext cx="365760" cy="4011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11" grpId="0" uiExpand="1"/>
      <p:bldP spid="12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NN-based LM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81271" y="200750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684794" y="272015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2216" y="3548856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520862" y="426117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511504" y="5123101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/>
              <a:t>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89181" y="58743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38853" y="3020694"/>
            <a:ext cx="346252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潮水  退了  就  知道  誰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不爽    不要    買 </a:t>
            </a:r>
            <a:r>
              <a:rPr lang="en-US" altLang="zh-TW" sz="2400" dirty="0"/>
              <a:t>…</a:t>
            </a:r>
          </a:p>
          <a:p>
            <a:r>
              <a:rPr lang="zh-TW" altLang="en-US" sz="2400" dirty="0"/>
              <a:t>公道價   八萬   一 </a:t>
            </a:r>
            <a:r>
              <a:rPr lang="en-US" altLang="zh-TW" sz="2400" dirty="0"/>
              <a:t>…</a:t>
            </a:r>
          </a:p>
          <a:p>
            <a:r>
              <a:rPr lang="en-US" altLang="zh-TW" sz="2400" dirty="0"/>
              <a:t>………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252165" y="1996138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 rot="5400000">
            <a:off x="4480146" y="2069180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 rot="5400000">
            <a:off x="4480146" y="279509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4480145" y="3650426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4480145" y="4376338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5400000">
            <a:off x="4480145" y="5210152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5400000">
            <a:off x="4480145" y="5936064"/>
            <a:ext cx="566720" cy="2706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272699" y="3555156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72698" y="5158509"/>
            <a:ext cx="1444069" cy="12122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5115" y="23755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就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8175115" y="3940302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知道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8178656" y="5524728"/>
            <a:ext cx="883308" cy="4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誰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777147" y="2485782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5400000">
            <a:off x="7797878" y="4046485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797878" y="5608883"/>
            <a:ext cx="566720" cy="2706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6972479" y="2484086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6972479" y="4046484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 rot="5400000">
            <a:off x="6972479" y="5608882"/>
            <a:ext cx="566720" cy="2706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72372" y="5158509"/>
            <a:ext cx="217593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Minimizing cross entropy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09041" y="22397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809041" y="2921338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809041" y="387015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809041" y="4598574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09041" y="5373979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809041" y="608067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677376" y="2599891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77376" y="4181822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6677376" y="5749357"/>
            <a:ext cx="4431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7370447" y="261221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70447" y="4185353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7370447" y="5749357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79" y="2538596"/>
            <a:ext cx="174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Collect data:</a:t>
            </a:r>
            <a:endParaRPr lang="zh-TW" altLang="en-US" sz="2400" dirty="0"/>
          </a:p>
        </p:txBody>
      </p:sp>
      <p:sp>
        <p:nvSpPr>
          <p:cNvPr id="47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Training: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1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NN-based LM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054" y="41035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108506" y="50752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90962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4866" y="2266955"/>
            <a:ext cx="7171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b|a</a:t>
            </a:r>
            <a:r>
              <a:rPr lang="en-US" altLang="zh-TW" sz="2400" dirty="0"/>
              <a:t>): the probability of NN predicting the next word.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30594" y="1450810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P(“wreck a nice beach”)</a:t>
            </a:r>
          </a:p>
          <a:p>
            <a:r>
              <a:rPr lang="en-US" altLang="zh-TW" sz="2400" dirty="0"/>
              <a:t>=P(</a:t>
            </a:r>
            <a:r>
              <a:rPr lang="en-US" altLang="zh-TW" sz="2400" dirty="0" err="1"/>
              <a:t>wreck|START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a|wreck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nice|a</a:t>
            </a:r>
            <a:r>
              <a:rPr lang="en-US" altLang="zh-TW" sz="2400" dirty="0"/>
              <a:t>)P(</a:t>
            </a:r>
            <a:r>
              <a:rPr lang="en-US" altLang="zh-TW" sz="2400" dirty="0" err="1"/>
              <a:t>beach|nice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60210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93815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261716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1516157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740189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3054" y="54989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5689" y="58045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“START”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-19050" y="28771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P(next word is “wreck”)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2586987" y="41225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422439" y="50943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804895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074143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307748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575649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30090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4054122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6987" y="55180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2339622" y="58235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“wreck”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294883" y="28961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P(next word is “a”)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834620" y="41416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5670072" y="51133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052528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321776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555381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823282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77723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6301755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4620" y="55370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4587255" y="58426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“a”</a:t>
            </a:r>
            <a:endParaRPr lang="zh-TW" altLang="en-US" sz="2400" dirty="0"/>
          </a:p>
        </p:txBody>
      </p:sp>
      <p:sp>
        <p:nvSpPr>
          <p:cNvPr id="90" name="矩形 89"/>
          <p:cNvSpPr/>
          <p:nvPr/>
        </p:nvSpPr>
        <p:spPr>
          <a:xfrm>
            <a:off x="4542516" y="29152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P(next word is “nice”)</a:t>
            </a:r>
            <a:endParaRPr lang="zh-TW" altLang="en-US" sz="2400" dirty="0"/>
          </a:p>
        </p:txBody>
      </p:sp>
      <p:sp>
        <p:nvSpPr>
          <p:cNvPr id="91" name="矩形 90"/>
          <p:cNvSpPr/>
          <p:nvPr/>
        </p:nvSpPr>
        <p:spPr>
          <a:xfrm>
            <a:off x="7129503" y="41606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Neural </a:t>
            </a:r>
          </a:p>
          <a:p>
            <a:pPr algn="ctr"/>
            <a:r>
              <a:rPr lang="en-US" altLang="zh-TW" sz="2400" dirty="0"/>
              <a:t>Network</a:t>
            </a:r>
            <a:endParaRPr lang="zh-TW" altLang="en-US" sz="2400" dirty="0"/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7964955" y="51324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7347411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616659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850264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118165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8372606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596638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129503" y="55561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6882138" y="58616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“nice”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6837399" y="29342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P(next word is “beach”)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7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487" y="550067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10337" y="453846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3290" y="3616779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73991" y="5537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35562" y="4586979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58515" y="366529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90670" y="5534434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09719" y="4586979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32672" y="366529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1135489" y="4985514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1135490" y="4058055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3085631" y="5040757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3085632" y="4113298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5060713" y="5038606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5060714" y="4111147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2020717" y="4548761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766563" y="5537684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743610" y="457329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766563" y="365160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7094604" y="5024921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7094605" y="4097462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34304" y="5932677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begin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695392" y="5977216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37" name="矩形 36"/>
          <p:cNvSpPr/>
          <p:nvPr/>
        </p:nvSpPr>
        <p:spPr>
          <a:xfrm>
            <a:off x="4664604" y="5958653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38" name="矩形 37"/>
          <p:cNvSpPr/>
          <p:nvPr/>
        </p:nvSpPr>
        <p:spPr>
          <a:xfrm>
            <a:off x="6670126" y="5977113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就</a:t>
            </a:r>
          </a:p>
        </p:txBody>
      </p:sp>
      <p:sp>
        <p:nvSpPr>
          <p:cNvPr id="39" name="向右箭號 38"/>
          <p:cNvSpPr/>
          <p:nvPr/>
        </p:nvSpPr>
        <p:spPr>
          <a:xfrm>
            <a:off x="3985850" y="4587525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5956905" y="4573294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7948769" y="5436104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970829" y="4444752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935640" y="3534835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5145248" y="294679"/>
            <a:ext cx="3547944" cy="2014487"/>
            <a:chOff x="4627018" y="974645"/>
            <a:chExt cx="3547944" cy="2014487"/>
          </a:xfrm>
        </p:grpSpPr>
        <p:sp>
          <p:nvSpPr>
            <p:cNvPr id="55" name="文字方塊 54"/>
            <p:cNvSpPr txBox="1"/>
            <p:nvPr/>
          </p:nvSpPr>
          <p:spPr>
            <a:xfrm>
              <a:off x="4712440" y="1419472"/>
              <a:ext cx="3462522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潮水  退了  就  知道  誰 </a:t>
              </a:r>
              <a:r>
                <a:rPr lang="en-US" altLang="zh-TW" sz="2400" dirty="0"/>
                <a:t>…</a:t>
              </a:r>
            </a:p>
            <a:p>
              <a:r>
                <a:rPr lang="zh-TW" altLang="en-US" sz="2400" dirty="0"/>
                <a:t>不爽    不要    買 </a:t>
              </a:r>
              <a:r>
                <a:rPr lang="en-US" altLang="zh-TW" sz="2400" dirty="0"/>
                <a:t>…</a:t>
              </a:r>
            </a:p>
            <a:p>
              <a:r>
                <a:rPr lang="zh-TW" altLang="en-US" sz="2400" dirty="0"/>
                <a:t>公道價   八萬   一 </a:t>
              </a:r>
              <a:r>
                <a:rPr lang="en-US" altLang="zh-TW" sz="2400" dirty="0"/>
                <a:t>…</a:t>
              </a:r>
            </a:p>
            <a:p>
              <a:r>
                <a:rPr lang="en-US" altLang="zh-TW" sz="2400" dirty="0"/>
                <a:t>………</a:t>
              </a:r>
              <a:endParaRPr lang="zh-TW" altLang="en-US" sz="24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4627018" y="974645"/>
              <a:ext cx="17409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Collect data:</a:t>
              </a:r>
              <a:endParaRPr lang="zh-TW" altLang="en-US" sz="2400" dirty="0"/>
            </a:p>
          </p:txBody>
        </p:sp>
      </p:grpSp>
      <p:sp>
        <p:nvSpPr>
          <p:cNvPr id="57" name="文字方塊 56"/>
          <p:cNvSpPr txBox="1"/>
          <p:nvPr/>
        </p:nvSpPr>
        <p:spPr>
          <a:xfrm>
            <a:off x="782184" y="2554539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潮水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2721800" y="2554539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退了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4691193" y="2555797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就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6733249" y="2554540"/>
            <a:ext cx="114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知道</a:t>
            </a:r>
          </a:p>
        </p:txBody>
      </p:sp>
      <p:cxnSp>
        <p:nvCxnSpPr>
          <p:cNvPr id="61" name="直線單箭頭接點 60"/>
          <p:cNvCxnSpPr>
            <a:cxnSpLocks/>
          </p:cNvCxnSpPr>
          <p:nvPr/>
        </p:nvCxnSpPr>
        <p:spPr>
          <a:xfrm rot="5400000">
            <a:off x="1081016" y="3267534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cxnSpLocks/>
          </p:cNvCxnSpPr>
          <p:nvPr/>
        </p:nvCxnSpPr>
        <p:spPr>
          <a:xfrm rot="5400000">
            <a:off x="3005947" y="3293565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cxnSpLocks/>
          </p:cNvCxnSpPr>
          <p:nvPr/>
        </p:nvCxnSpPr>
        <p:spPr>
          <a:xfrm rot="5400000">
            <a:off x="4987147" y="32935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cxnSpLocks/>
          </p:cNvCxnSpPr>
          <p:nvPr/>
        </p:nvCxnSpPr>
        <p:spPr>
          <a:xfrm rot="5400000">
            <a:off x="7024617" y="3293566"/>
            <a:ext cx="55472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0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38" grpId="0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compute P(w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r>
              <a:rPr lang="en-US" altLang="zh-TW" dirty="0"/>
              <a:t>) by RNN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887" y="577691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4737" y="481470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47690" y="389301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88391" y="581369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9962" y="48632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72915" y="39415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05070" y="581067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24119" y="486321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47072" y="394152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949889" y="526175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949890" y="433429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2900031" y="531699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2900032" y="438953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4875113" y="5314842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4875114" y="4387383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1835117" y="4824997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580963" y="581392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558010" y="484953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80963" y="392784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6909004" y="5301157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6909005" y="4373698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48704" y="6208913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begin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285911" y="2280071"/>
            <a:ext cx="657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….,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=P(w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)P(w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…… P(w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… w</a:t>
            </a:r>
            <a:r>
              <a:rPr lang="en-US" altLang="zh-TW" sz="2400" baseline="-25000" dirty="0"/>
              <a:t>n-1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2476478" y="6209001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7" name="矩形 36"/>
          <p:cNvSpPr/>
          <p:nvPr/>
        </p:nvSpPr>
        <p:spPr>
          <a:xfrm>
            <a:off x="4491488" y="6203015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8" name="矩形 37"/>
          <p:cNvSpPr/>
          <p:nvPr/>
        </p:nvSpPr>
        <p:spPr>
          <a:xfrm>
            <a:off x="6558261" y="6210876"/>
            <a:ext cx="1226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9" name="向右箭號 38"/>
          <p:cNvSpPr/>
          <p:nvPr/>
        </p:nvSpPr>
        <p:spPr>
          <a:xfrm>
            <a:off x="3800250" y="4863761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5771305" y="4849530"/>
            <a:ext cx="59245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7763169" y="5712340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785229" y="4720988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750040" y="3811071"/>
            <a:ext cx="81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00226" y="3409185"/>
            <a:ext cx="9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533940" y="3421266"/>
            <a:ext cx="1418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397639" y="3409185"/>
            <a:ext cx="172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443677" y="3408458"/>
            <a:ext cx="216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P(w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|w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1187690" y="3180734"/>
            <a:ext cx="647427" cy="298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 flipV="1">
            <a:off x="2789003" y="3152749"/>
            <a:ext cx="267017" cy="358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3992384" y="3122516"/>
            <a:ext cx="1062565" cy="38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562530" y="885744"/>
            <a:ext cx="400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People also use Deep RNN or LSTM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572000" y="111696"/>
            <a:ext cx="427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Modeling long-term information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179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 of N-gram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estimated probability is not accurate.</a:t>
            </a:r>
          </a:p>
          <a:p>
            <a:pPr lvl="1"/>
            <a:r>
              <a:rPr lang="en-US" altLang="zh-TW" sz="2800" dirty="0"/>
              <a:t>Especially when we consider n-gram with large n</a:t>
            </a:r>
          </a:p>
          <a:p>
            <a:pPr lvl="1"/>
            <a:r>
              <a:rPr lang="en-US" altLang="zh-TW" sz="2800" dirty="0"/>
              <a:t>Because of data sparsity</a:t>
            </a:r>
          </a:p>
          <a:p>
            <a:pPr lvl="2"/>
            <a:r>
              <a:rPr lang="en-US" altLang="zh-TW" sz="2400" dirty="0"/>
              <a:t>Large model, not sufficient data </a:t>
            </a:r>
          </a:p>
          <a:p>
            <a:pPr lvl="2"/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8696" y="4792909"/>
            <a:ext cx="366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 jumped | the, dog ) = 0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74104" y="5282988"/>
            <a:ext cx="31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 ran | the, cat ) = 0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81167" y="4854921"/>
            <a:ext cx="239680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Give some small probability</a:t>
            </a:r>
            <a:endParaRPr lang="zh-TW" altLang="en-US" sz="24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052930" y="5329537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052930" y="4842843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08818" y="4800082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408818" y="5289083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99783" y="5949001"/>
            <a:ext cx="620053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This is called </a:t>
            </a:r>
            <a:r>
              <a:rPr lang="en-US" altLang="zh-TW" sz="2800" b="1" dirty="0"/>
              <a:t>language model smoothing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087747" y="3572532"/>
            <a:ext cx="5930366" cy="1150847"/>
            <a:chOff x="1822368" y="3547061"/>
            <a:chExt cx="5930366" cy="1150847"/>
          </a:xfrm>
        </p:grpSpPr>
        <p:sp>
          <p:nvSpPr>
            <p:cNvPr id="14" name="書卷: 水平 13"/>
            <p:cNvSpPr/>
            <p:nvPr/>
          </p:nvSpPr>
          <p:spPr>
            <a:xfrm>
              <a:off x="4052930" y="3547061"/>
              <a:ext cx="3699804" cy="1150847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altLang="zh-TW" sz="2400" dirty="0">
                  <a:solidFill>
                    <a:schemeClr val="tx1"/>
                  </a:solidFill>
                </a:rPr>
                <a:t>The dog ran ……</a:t>
              </a:r>
            </a:p>
            <a:p>
              <a:pPr lvl="1"/>
              <a:r>
                <a:rPr lang="en-US" altLang="zh-TW" sz="2400" dirty="0">
                  <a:solidFill>
                    <a:schemeClr val="tx1"/>
                  </a:solidFill>
                </a:rPr>
                <a:t>The cat jumped ……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822368" y="3870520"/>
              <a:ext cx="2366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295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Factorization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81123"/>
              </p:ext>
            </p:extLst>
          </p:nvPr>
        </p:nvGraphicFramePr>
        <p:xfrm>
          <a:off x="1522242" y="1873999"/>
          <a:ext cx="625045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0090">
                  <a:extLst>
                    <a:ext uri="{9D8B030D-6E8A-4147-A177-3AD203B41FA5}">
                      <a16:colId xmlns:a16="http://schemas.microsoft.com/office/drawing/2014/main" val="893368248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2900386130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1579365799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3582578144"/>
                    </a:ext>
                  </a:extLst>
                </a:gridCol>
                <a:gridCol w="1250090">
                  <a:extLst>
                    <a:ext uri="{9D8B030D-6E8A-4147-A177-3AD203B41FA5}">
                      <a16:colId xmlns:a16="http://schemas.microsoft.com/office/drawing/2014/main" val="3353283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5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1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laughed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26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991841" y="1814400"/>
            <a:ext cx="119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history</a:t>
            </a:r>
            <a:endParaRPr lang="zh-TW" altLang="en-US" sz="2400" dirty="0"/>
          </a:p>
        </p:txBody>
      </p:sp>
      <p:sp>
        <p:nvSpPr>
          <p:cNvPr id="7" name="箭號: 向左 6"/>
          <p:cNvSpPr/>
          <p:nvPr/>
        </p:nvSpPr>
        <p:spPr>
          <a:xfrm>
            <a:off x="7772692" y="1814400"/>
            <a:ext cx="219150" cy="43513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63488" y="2855806"/>
            <a:ext cx="162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Vocabulary</a:t>
            </a:r>
            <a:endParaRPr lang="zh-TW" altLang="en-US" sz="2400" dirty="0"/>
          </a:p>
        </p:txBody>
      </p:sp>
      <p:sp>
        <p:nvSpPr>
          <p:cNvPr id="9" name="左大括弧 8"/>
          <p:cNvSpPr/>
          <p:nvPr/>
        </p:nvSpPr>
        <p:spPr>
          <a:xfrm>
            <a:off x="1564480" y="2276065"/>
            <a:ext cx="123349" cy="1754878"/>
          </a:xfrm>
          <a:prstGeom prst="leftBrace">
            <a:avLst>
              <a:gd name="adj1" fmla="val 3309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824290" y="4187986"/>
            <a:ext cx="29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 jumped | cat 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034154" y="2599018"/>
            <a:ext cx="1231900" cy="3875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961254" y="2986519"/>
            <a:ext cx="939800" cy="14029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59061" y="3317471"/>
            <a:ext cx="1231900" cy="3875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84285" y="4142665"/>
            <a:ext cx="295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 observed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cxnSpLocks/>
          </p:cNvCxnSpPr>
          <p:nvPr/>
        </p:nvCxnSpPr>
        <p:spPr>
          <a:xfrm flipH="1">
            <a:off x="2658122" y="3704972"/>
            <a:ext cx="729650" cy="6685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524500" y="142138"/>
            <a:ext cx="346075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Recommendation System:</a:t>
            </a:r>
          </a:p>
          <a:p>
            <a:r>
              <a:rPr lang="en-US" altLang="zh-TW" sz="2400" dirty="0"/>
              <a:t>History as customer, vocabulary as product ……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37389" y="1874634"/>
                <a:ext cx="381708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89" y="1874634"/>
                <a:ext cx="38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77743" y="1858092"/>
                <a:ext cx="388311" cy="369332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743" y="1858092"/>
                <a:ext cx="3883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551426" y="2229662"/>
                <a:ext cx="389722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2229662"/>
                <a:ext cx="3897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551426" y="2609562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2609562"/>
                <a:ext cx="3963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546829" y="2986495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29" y="2986495"/>
                <a:ext cx="3963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551426" y="3342158"/>
                <a:ext cx="396327" cy="369332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26" y="3342158"/>
                <a:ext cx="3963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581983" y="2286170"/>
                <a:ext cx="521618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83" y="2286170"/>
                <a:ext cx="521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931149" y="2598994"/>
                <a:ext cx="517706" cy="369332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49" y="2598994"/>
                <a:ext cx="5177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88067" y="4858208"/>
                <a:ext cx="3567002" cy="1096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67" y="4858208"/>
                <a:ext cx="3567002" cy="10963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019097" y="4589305"/>
            <a:ext cx="1937940" cy="473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Minimizing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28650" y="4760783"/>
                <a:ext cx="2807658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vectors to be learned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60783"/>
                <a:ext cx="2807658" cy="842923"/>
              </a:xfrm>
              <a:prstGeom prst="rect">
                <a:avLst/>
              </a:prstGeom>
              <a:blipFill>
                <a:blip r:embed="rId11"/>
                <a:stretch>
                  <a:fillRect l="-3254" t="-4348" r="-1085" b="-15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215665" y="5662632"/>
                <a:ext cx="2887936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5" y="5662632"/>
                <a:ext cx="2887936" cy="862608"/>
              </a:xfrm>
              <a:prstGeom prst="rect">
                <a:avLst/>
              </a:prstGeom>
              <a:blipFill>
                <a:blip r:embed="rId12"/>
                <a:stretch>
                  <a:fillRect b="-120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323271" y="6037492"/>
                <a:ext cx="427675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found by gradient descent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71" y="6037492"/>
                <a:ext cx="4276751" cy="473591"/>
              </a:xfrm>
              <a:prstGeom prst="rect">
                <a:avLst/>
              </a:prstGeom>
              <a:blipFill>
                <a:blip r:embed="rId13"/>
                <a:stretch>
                  <a:fillRect t="-7692" r="-855" b="-28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2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4" grpId="0" animBg="1"/>
      <p:bldP spid="15" grpId="0"/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3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</TotalTime>
  <Words>1825</Words>
  <Application>Microsoft Office PowerPoint</Application>
  <PresentationFormat>如螢幕大小 (4:3)</PresentationFormat>
  <Paragraphs>439</Paragraphs>
  <Slides>27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Helvetica Neue</vt:lpstr>
      <vt:lpstr>Lucida Grande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Language Modeling</vt:lpstr>
      <vt:lpstr>Language modeling</vt:lpstr>
      <vt:lpstr>N-gram</vt:lpstr>
      <vt:lpstr>NN-based LM</vt:lpstr>
      <vt:lpstr>NN-based LM</vt:lpstr>
      <vt:lpstr>RNN-based LM</vt:lpstr>
      <vt:lpstr>RNN-based LM</vt:lpstr>
      <vt:lpstr>Challenge of N-gram</vt:lpstr>
      <vt:lpstr>Matrix Factorization</vt:lpstr>
      <vt:lpstr>Matrix Factorization</vt:lpstr>
      <vt:lpstr>Matrix Factorization</vt:lpstr>
      <vt:lpstr>RNN-based LM</vt:lpstr>
      <vt:lpstr>Class-based Language Modeling</vt:lpstr>
      <vt:lpstr>Class-based Language Modeling</vt:lpstr>
      <vt:lpstr>Class-based Language Modeling</vt:lpstr>
      <vt:lpstr>Soft Word Class</vt:lpstr>
      <vt:lpstr>PowerPoint 簡報</vt:lpstr>
      <vt:lpstr>RNN-based LM</vt:lpstr>
      <vt:lpstr>Character-based LM</vt:lpstr>
      <vt:lpstr>Long-term Information</vt:lpstr>
      <vt:lpstr>PowerPoint 簡報</vt:lpstr>
      <vt:lpstr>PowerPoint 簡報</vt:lpstr>
      <vt:lpstr>CNN for LM</vt:lpstr>
      <vt:lpstr>PowerPoint 簡報</vt:lpstr>
      <vt:lpstr>For Large Output Layer</vt:lpstr>
      <vt:lpstr>To learn more ……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 for  Language modeling</dc:title>
  <dc:creator>Hung-yi Lee</dc:creator>
  <cp:lastModifiedBy>Hung-yi Lee</cp:lastModifiedBy>
  <cp:revision>46</cp:revision>
  <dcterms:created xsi:type="dcterms:W3CDTF">2017-02-22T16:30:02Z</dcterms:created>
  <dcterms:modified xsi:type="dcterms:W3CDTF">2017-03-17T04:38:05Z</dcterms:modified>
</cp:coreProperties>
</file>