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1da3b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1da3b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0285f0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0285f0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0285f0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0285f0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0285f0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0285f0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0280c0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0280c0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01da3b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01da3b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01da3b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01da3b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01da3b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01da3b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01da3b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01da3b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029fb30f_3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d029fb30f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029fb3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029fb3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01da3b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01da3b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0285f0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0285f0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0280c0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0280c0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029fb30f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029fb30f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0280c0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0280c0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0280c0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0280c0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029fb30f_3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d029fb30f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0280c0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0280c0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0280c0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0280c0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0280c0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0280c0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029fb30f_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029fb30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01ccd9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01ccd9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01ccd9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01ccd9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0ac6f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0ac6f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01ccd9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01ccd9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01da3b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01da3b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01da3b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01da3b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81" y="2855378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i="0" sz="4800" u="none" cap="none" strike="noStrike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Oswald"/>
              <a:buNone/>
              <a:defRPr b="1" sz="4800">
                <a:solidFill>
                  <a:srgbClr val="26323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verage"/>
              <a:buNone/>
              <a:defRPr b="0" i="0" sz="1800" u="none" cap="none" strike="noStrike">
                <a:solidFill>
                  <a:srgbClr val="263238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orvanZhou/tutorials/blob/master/tensorflowTUT/tensorflow11_build_network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tensorflow.org/versions/r0.10/api_docs/python/nn/activation_functions_" TargetMode="External"/><Relationship Id="rId4" Type="http://schemas.openxmlformats.org/officeDocument/2006/relationships/hyperlink" Target="https://www.tensorflow.org/api_guides/python/trai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playlist?list=PLXO45tsB95cKI5AIlf5TxxFPzb-0zeVZ8" TargetMode="External"/><Relationship Id="rId4" Type="http://schemas.openxmlformats.org/officeDocument/2006/relationships/hyperlink" Target="https://morvanzhou.github.io/tutorials/machine-learning/tensorflow/" TargetMode="External"/><Relationship Id="rId5" Type="http://schemas.openxmlformats.org/officeDocument/2006/relationships/hyperlink" Target="https://www.tensorflow.org/" TargetMode="External"/><Relationship Id="rId6" Type="http://schemas.openxmlformats.org/officeDocument/2006/relationships/hyperlink" Target="https://cs224d.stanford.edu/lectures/CS224d-Lecture7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Tensorflow Intro</a:t>
            </a:r>
            <a:endParaRPr/>
          </a:p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B03901048 EE3 Ching-Lun Tai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Variables &amp; Scope (1)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/>
              <a:t>There are two kinds of scopes and two methods of creating variables.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 </a:t>
            </a:r>
            <a:r>
              <a:rPr lang="zh-TW">
                <a:solidFill>
                  <a:srgbClr val="A4C2F4"/>
                </a:solidFill>
              </a:rPr>
              <a:t>tf.name_scope()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Tensorflow adopts the data type float32 only!</a:t>
            </a:r>
            <a:r>
              <a:rPr lang="zh-TW"/>
              <a:t> (neglect few exceptions)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8" y="2175988"/>
            <a:ext cx="79343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5"/>
          <p:cNvSpPr/>
          <p:nvPr/>
        </p:nvSpPr>
        <p:spPr>
          <a:xfrm>
            <a:off x="1226150" y="2729425"/>
            <a:ext cx="15087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1226150" y="3032375"/>
            <a:ext cx="11322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4591550" y="3087138"/>
            <a:ext cx="1932000" cy="73200"/>
          </a:xfrm>
          <a:prstGeom prst="mathMinus">
            <a:avLst>
              <a:gd fmla="val 23520" name="adj1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5507300" y="1781400"/>
            <a:ext cx="2458800" cy="765300"/>
          </a:xfrm>
          <a:prstGeom prst="wedgeRoundRectCallout">
            <a:avLst>
              <a:gd fmla="val -35203" name="adj1"/>
              <a:gd fmla="val 762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Remember to define the data type!</a:t>
            </a:r>
            <a:endParaRPr/>
          </a:p>
        </p:txBody>
      </p:sp>
      <p:sp>
        <p:nvSpPr>
          <p:cNvPr id="189" name="Google Shape;189;p35"/>
          <p:cNvSpPr/>
          <p:nvPr/>
        </p:nvSpPr>
        <p:spPr>
          <a:xfrm>
            <a:off x="6149000" y="3087125"/>
            <a:ext cx="2406900" cy="73200"/>
          </a:xfrm>
          <a:prstGeom prst="mathMinus">
            <a:avLst>
              <a:gd fmla="val 23520" name="adj1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Variables &amp; Scope (2)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Result of I. 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13" y="1631688"/>
            <a:ext cx="46196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5344225" y="1736675"/>
            <a:ext cx="348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tf.get_variable→no effect!!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tf.Variable→names will change!!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Variables &amp; Scope (3)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II. </a:t>
            </a:r>
            <a:r>
              <a:rPr lang="zh-TW">
                <a:solidFill>
                  <a:srgbClr val="9FC5E8"/>
                </a:solidFill>
              </a:rPr>
              <a:t>tf.variable_scope()</a:t>
            </a:r>
            <a:r>
              <a:rPr lang="zh-TW"/>
              <a:t>→to reuse the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want to reuse some variables, remember to add the following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scope.reuse_variables()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38" y="2711800"/>
            <a:ext cx="7896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1165275" y="3243775"/>
            <a:ext cx="15087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1102550" y="4249225"/>
            <a:ext cx="12435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311700" y="3922150"/>
            <a:ext cx="2811900" cy="735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Variables &amp; Scope (4)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Result of II. 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00" y="1637713"/>
            <a:ext cx="52578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5908750" y="1637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tf.get_variable→can be reused!!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tf.Variable→names will change!!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Variables &amp; Scope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/>
              <a:t>If you define any variable, remember to initialize with the following lines: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init = tf.global_variables_initializer()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init = tf.global_variables_initializer()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init = tf.global_variables_initializer()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So important that we repeat 3 times !!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2) Activate the initialization with </a:t>
            </a:r>
            <a:r>
              <a:rPr lang="zh-TW">
                <a:solidFill>
                  <a:srgbClr val="9FC5E8"/>
                </a:solidFill>
              </a:rPr>
              <a:t>session</a:t>
            </a:r>
            <a:r>
              <a:rPr lang="zh-TW"/>
              <a:t> using the following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sess.run(init)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Placeholder (1)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we want to send the “outside” data into our neural networks, we have to use </a:t>
            </a:r>
            <a:r>
              <a:rPr lang="zh-TW">
                <a:solidFill>
                  <a:srgbClr val="9FC5E8"/>
                </a:solidFill>
              </a:rPr>
              <a:t>placeholder</a:t>
            </a:r>
            <a:r>
              <a:rPr lang="zh-TW"/>
              <a:t> as a container.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1) D</a:t>
            </a:r>
            <a:r>
              <a:rPr lang="zh-TW"/>
              <a:t>efine the data type of the placeholder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Tensorflow adopts the data type float32 only!</a:t>
            </a:r>
            <a:r>
              <a:rPr lang="zh-TW"/>
              <a:t> (neglect few exceptions)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2494075"/>
            <a:ext cx="4481975" cy="9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5" y="4101275"/>
            <a:ext cx="4481975" cy="28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Placeholder (2)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Use </a:t>
            </a:r>
            <a:r>
              <a:rPr lang="zh-TW">
                <a:solidFill>
                  <a:srgbClr val="9FC5E8"/>
                </a:solidFill>
              </a:rPr>
              <a:t>session</a:t>
            </a:r>
            <a:r>
              <a:rPr lang="zh-TW"/>
              <a:t> to perform the “sending”, and we employ </a:t>
            </a:r>
            <a:r>
              <a:rPr lang="zh-TW">
                <a:solidFill>
                  <a:srgbClr val="9FC5E8"/>
                </a:solidFill>
              </a:rPr>
              <a:t>feed_dict={}</a:t>
            </a:r>
            <a:r>
              <a:rPr lang="zh-TW"/>
              <a:t> to designate the variables that will be sent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It method 2 of creating a session is used, we don’t need to close it explicitly!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5" y="2012900"/>
            <a:ext cx="7944251" cy="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Define add_layer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can define a function </a:t>
            </a:r>
            <a:r>
              <a:rPr lang="zh-TW">
                <a:solidFill>
                  <a:srgbClr val="A4C2F4"/>
                </a:solidFill>
              </a:rPr>
              <a:t>add_layer</a:t>
            </a:r>
            <a:r>
              <a:rPr lang="zh-TW"/>
              <a:t> for further additions of layers in our neural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The value of biases are suggested not to be zero and can be adjusted.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1952525"/>
            <a:ext cx="8520601" cy="248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Example: building a simple neural network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we introduce the basic use of Tensorflow, you can try building your own neural network!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are a newcomer to Tensorflow, you can run the following example found on the Internet: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https://github.com/MorvanZhou/tutorials/blob/master/tensorflowTUT/tensorflow11_build_network.py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It will definitely help you grasp the concept of building a neural network with Tensorflow!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ctrTitle"/>
          </p:nvPr>
        </p:nvSpPr>
        <p:spPr>
          <a:xfrm>
            <a:off x="2634475" y="1897775"/>
            <a:ext cx="39015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b="1" i="0" lang="zh-TW" sz="4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PART 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Building neural networks                     2) 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- About Tensorflow                                   - Result visualization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- Session                                                     - Tensorboard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- Variables &amp; Scope</a:t>
            </a:r>
            <a:r>
              <a:rPr lang="zh-TW"/>
              <a:t>                                   3) Appendix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- Placeholder                                              - Activation functions &amp; Optimizers                               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- Define add_layer                                     - Reference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visualization (1)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intuitive visulaization of our results, we can generate some plots.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1) Import the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solidFill>
                  <a:srgbClr val="9FC5E8"/>
                </a:solidFill>
              </a:rPr>
              <a:t>plt.figure()</a:t>
            </a:r>
            <a:r>
              <a:rPr lang="zh-TW"/>
              <a:t>→</a:t>
            </a:r>
            <a:r>
              <a:rPr lang="zh-TW">
                <a:solidFill>
                  <a:srgbClr val="A4C2F4"/>
                </a:solidFill>
              </a:rPr>
              <a:t>add_subplot()</a:t>
            </a:r>
            <a:r>
              <a:rPr lang="zh-TW"/>
              <a:t>→</a:t>
            </a:r>
            <a:r>
              <a:rPr lang="zh-TW">
                <a:solidFill>
                  <a:srgbClr val="9FC5E8"/>
                </a:solidFill>
              </a:rPr>
              <a:t>plt.show()</a:t>
            </a:r>
            <a:endParaRPr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88" y="3180313"/>
            <a:ext cx="24860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0" y="2120938"/>
            <a:ext cx="350023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 txBox="1"/>
          <p:nvPr/>
        </p:nvSpPr>
        <p:spPr>
          <a:xfrm>
            <a:off x="3537725" y="3180325"/>
            <a:ext cx="3336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3"/>
                </a:solidFill>
              </a:rPr>
              <a:t>ax.scatter→scattering plot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3"/>
                </a:solidFill>
              </a:rPr>
              <a:t>ax.line→line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visualization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3) For continuous display, add the following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plt.ion()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23" y="2320848"/>
            <a:ext cx="3274425" cy="25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Tensorboard (1)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Tensorflow features Tensorboard, which can help us analyze our neural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It is better to use Google Chrome to browse Tensorboard.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688" y="2140900"/>
            <a:ext cx="5296624" cy="28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Tensorboard (2)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1) Define the names (inputs, weights ,biases, loss, 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Ex: Inputs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75" y="2660025"/>
            <a:ext cx="7963525" cy="8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8"/>
          <p:cNvSpPr/>
          <p:nvPr/>
        </p:nvSpPr>
        <p:spPr>
          <a:xfrm>
            <a:off x="6202000" y="2660025"/>
            <a:ext cx="2198700" cy="9714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Tensorboard (3)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Create a </a:t>
            </a:r>
            <a:r>
              <a:rPr lang="zh-TW">
                <a:solidFill>
                  <a:srgbClr val="9FC5E8"/>
                </a:solidFill>
              </a:rPr>
              <a:t>session</a:t>
            </a:r>
            <a:r>
              <a:rPr lang="zh-TW"/>
              <a:t> and use </a:t>
            </a:r>
            <a:r>
              <a:rPr lang="zh-TW">
                <a:solidFill>
                  <a:srgbClr val="9FC5E8"/>
                </a:solidFill>
              </a:rPr>
              <a:t>tf.summary.FileWriter()</a:t>
            </a:r>
            <a:r>
              <a:rPr lang="zh-TW"/>
              <a:t> to restore the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3) Go back to your </a:t>
            </a:r>
            <a:r>
              <a:rPr lang="zh-TW">
                <a:solidFill>
                  <a:srgbClr val="9FC5E8"/>
                </a:solidFill>
              </a:rPr>
              <a:t>terminal</a:t>
            </a:r>
            <a:r>
              <a:rPr lang="zh-TW"/>
              <a:t> and enter the following command 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</a:rPr>
              <a:t>tensorboard --logdir='logs/'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4) Copy the website address displayed on your terminal to the web browser and you can see the Tensorboard!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38" y="1650488"/>
            <a:ext cx="7343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Tensorboard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/>
              <a:t>There are two kinds of summary diagrams.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 </a:t>
            </a:r>
            <a:r>
              <a:rPr lang="zh-TW">
                <a:solidFill>
                  <a:srgbClr val="9FC5E8"/>
                </a:solidFill>
              </a:rPr>
              <a:t>tf.scalar_summary()</a:t>
            </a:r>
            <a:r>
              <a:rPr lang="zh-TW"/>
              <a:t>→loss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II. </a:t>
            </a:r>
            <a:r>
              <a:rPr lang="zh-TW">
                <a:solidFill>
                  <a:srgbClr val="A4C2F4"/>
                </a:solidFill>
              </a:rPr>
              <a:t>tf.histogram_summary()</a:t>
            </a:r>
            <a:r>
              <a:rPr lang="zh-TW"/>
              <a:t>→others(weights, biases, outputs, 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Note: 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(1) These two kinds of summary diagrams must be used together, otherwise there may be some bugs!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E06666"/>
                </a:solidFill>
              </a:rPr>
              <a:t>(2) The diagrams will dynamically change when the program is running!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ctrTitle"/>
          </p:nvPr>
        </p:nvSpPr>
        <p:spPr>
          <a:xfrm>
            <a:off x="2634475" y="1897775"/>
            <a:ext cx="39015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b="1" i="0" lang="zh-TW" sz="4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PART III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Activation functions &amp; Optimizers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I. Activation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https://www.tensorflow.org/versions/r0.10/api_docs/python/nn/activation_functions_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II. Optimizers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https://www.tensorflow.org/api_guides/python/train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Basic: </a:t>
            </a:r>
            <a:r>
              <a:rPr lang="zh-TW">
                <a:solidFill>
                  <a:srgbClr val="A4C2F4"/>
                </a:solidFill>
              </a:rPr>
              <a:t>GradientDescentOptimizer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Advanced: MomentumOptimizer &amp; AdamOptimizer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Alphago (a.k.a. master): RMSPropOptimizer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I. Morvan Zhou’s youtube channel &amp;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https://www.youtube.com/playlist?list=PLXO45tsB95cKI5AIlf5TxxFPzb-0zeVZ8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https://morvanzhou.github.io/tutorials/machine-learning/tensorflow/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II. 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https://www.tensorflow.org/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III. CS224d: Tensorflow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https://cs224d.stanford.edu/lectures/CS224d-Lecture7.pdf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/>
          <p:nvPr/>
        </p:nvSpPr>
        <p:spPr>
          <a:xfrm>
            <a:off x="111375" y="4627150"/>
            <a:ext cx="650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http://www.planwallpaper.com/static/images/thank-you-clothesline-752x483.jpg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ctrTitle"/>
          </p:nvPr>
        </p:nvSpPr>
        <p:spPr>
          <a:xfrm>
            <a:off x="2771700" y="1897775"/>
            <a:ext cx="37770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zh-TW" sz="4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Oswald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Building NN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toolkit? Tensorflow!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Q: What is Tensorflow?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A: A </a:t>
            </a:r>
            <a:r>
              <a:rPr lang="zh-TW">
                <a:solidFill>
                  <a:srgbClr val="9FC5E8"/>
                </a:solidFill>
              </a:rPr>
              <a:t>python-based</a:t>
            </a:r>
            <a:r>
              <a:rPr lang="zh-TW"/>
              <a:t> toolkit for neural networks developed by Google.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Q: Advantages?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A: Open source, visualizable, and many metaframeworks for use!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25" y="1249300"/>
            <a:ext cx="41148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Processing structure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-data-flow graph based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</a:t>
            </a:r>
            <a:r>
              <a:rPr lang="zh-TW">
                <a:solidFill>
                  <a:srgbClr val="F6B26B"/>
                </a:solidFill>
              </a:rPr>
              <a:t>(method of visualization will be discussed later)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-</a:t>
            </a:r>
            <a:r>
              <a:rPr lang="zh-TW">
                <a:solidFill>
                  <a:srgbClr val="9FC5E8"/>
                </a:solidFill>
              </a:rPr>
              <a:t>node</a:t>
            </a:r>
            <a:r>
              <a:rPr lang="zh-TW"/>
              <a:t>: mathematical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-line: data between nodes, represented by </a:t>
            </a:r>
            <a:r>
              <a:rPr lang="zh-TW">
                <a:solidFill>
                  <a:srgbClr val="9FC5E8"/>
                </a:solidFill>
              </a:rPr>
              <a:t>tensors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0-dim: scalars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1-dim: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2↑-dim: matrices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        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5" y="1152475"/>
            <a:ext cx="2144400" cy="38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 Principle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build a neural network with Tensorflow, you can follow the steps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1) Import the </a:t>
            </a:r>
            <a:r>
              <a:rPr lang="zh-TW">
                <a:solidFill>
                  <a:srgbClr val="A4C2F4"/>
                </a:solidFill>
              </a:rPr>
              <a:t>modules</a:t>
            </a:r>
            <a:r>
              <a:rPr lang="zh-TW"/>
              <a:t> you need.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2) Define an </a:t>
            </a:r>
            <a:r>
              <a:rPr lang="zh-TW">
                <a:solidFill>
                  <a:srgbClr val="A4C2F4"/>
                </a:solidFill>
              </a:rPr>
              <a:t>add_layer function</a:t>
            </a:r>
            <a:r>
              <a:rPr lang="zh-TW"/>
              <a:t> to construct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3) Define the </a:t>
            </a:r>
            <a:r>
              <a:rPr lang="zh-TW">
                <a:solidFill>
                  <a:srgbClr val="A4C2F4"/>
                </a:solidFill>
              </a:rPr>
              <a:t>variables</a:t>
            </a:r>
            <a:r>
              <a:rPr lang="zh-TW"/>
              <a:t> and </a:t>
            </a:r>
            <a:r>
              <a:rPr lang="zh-TW">
                <a:solidFill>
                  <a:schemeClr val="accent5"/>
                </a:solidFill>
              </a:rPr>
              <a:t>initialize</a:t>
            </a:r>
            <a:r>
              <a:rPr lang="zh-TW"/>
              <a:t>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4) Create a </a:t>
            </a:r>
            <a:r>
              <a:rPr lang="zh-TW">
                <a:solidFill>
                  <a:srgbClr val="A4C2F4"/>
                </a:solidFill>
              </a:rPr>
              <a:t>session</a:t>
            </a:r>
            <a:r>
              <a:rPr lang="zh-TW"/>
              <a:t> to perform the operation.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5) Build the NN, and send data with </a:t>
            </a:r>
            <a:r>
              <a:rPr lang="zh-TW">
                <a:solidFill>
                  <a:srgbClr val="A4C2F4"/>
                </a:solidFill>
              </a:rPr>
              <a:t>placeholders</a:t>
            </a:r>
            <a:r>
              <a:rPr lang="zh-TW"/>
              <a:t> and </a:t>
            </a:r>
            <a:r>
              <a:rPr lang="zh-TW">
                <a:solidFill>
                  <a:srgbClr val="A4C2F4"/>
                </a:solidFill>
              </a:rPr>
              <a:t>feed_dict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6) Train and test the NN, and observe the results with </a:t>
            </a:r>
            <a:r>
              <a:rPr lang="zh-TW">
                <a:solidFill>
                  <a:srgbClr val="A4C2F4"/>
                </a:solidFill>
              </a:rPr>
              <a:t>Tensorboard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Importing module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-Basic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-result visualization </a:t>
            </a:r>
            <a:r>
              <a:rPr lang="zh-TW" sz="2400">
                <a:solidFill>
                  <a:schemeClr val="accent5"/>
                </a:solidFill>
              </a:rPr>
              <a:t>(will be discussed later)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38" y="1728163"/>
            <a:ext cx="26765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0" y="2986275"/>
            <a:ext cx="350023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Session (1)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control the operation of our program, we have to create a </a:t>
            </a:r>
            <a:r>
              <a:rPr lang="zh-TW">
                <a:solidFill>
                  <a:srgbClr val="9FC5E8"/>
                </a:solidFill>
              </a:rPr>
              <a:t>session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/>
              <a:t>There are two ways to create a session.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Ex: A</a:t>
            </a:r>
            <a:r>
              <a:rPr lang="zh-TW"/>
              <a:t> simple matrix multiplication</a:t>
            </a:r>
            <a:endParaRPr/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00" y="2730538"/>
            <a:ext cx="32766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Session (2)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-method 1: create a variable for a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-method 2: use </a:t>
            </a:r>
            <a:r>
              <a:rPr lang="zh-TW">
                <a:solidFill>
                  <a:srgbClr val="9FC5E8"/>
                </a:solidFill>
              </a:rPr>
              <a:t>with</a:t>
            </a:r>
            <a:r>
              <a:rPr lang="zh-TW"/>
              <a:t> to create a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1634675"/>
            <a:ext cx="21717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50" y="3664225"/>
            <a:ext cx="24955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/>
          <p:nvPr/>
        </p:nvSpPr>
        <p:spPr>
          <a:xfrm>
            <a:off x="912525" y="1562725"/>
            <a:ext cx="12777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2842450" y="1636575"/>
            <a:ext cx="3088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→R</a:t>
            </a:r>
            <a:r>
              <a:rPr lang="zh-TW">
                <a:solidFill>
                  <a:schemeClr val="accent3"/>
                </a:solidFill>
              </a:rPr>
              <a:t>emember to capitalize the S!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311700" y="2478025"/>
            <a:ext cx="12777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2842450" y="2502625"/>
            <a:ext cx="519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→R</a:t>
            </a:r>
            <a:r>
              <a:rPr lang="zh-TW">
                <a:solidFill>
                  <a:schemeClr val="accent3"/>
                </a:solidFill>
              </a:rPr>
              <a:t>emember to close the session if using this method!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311700" y="3565600"/>
            <a:ext cx="2495700" cy="430800"/>
          </a:xfrm>
          <a:prstGeom prst="donut">
            <a:avLst>
              <a:gd fmla="val 8082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3094000" y="3664225"/>
            <a:ext cx="6050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→If you choose to use with, you don’t have to close the session explicitly.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