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5544BB1-9F53-4A0F-987E-9E5FF6CFA194}">
  <a:tblStyle styleId="{25544BB1-9F53-4A0F-987E-9E5FF6CFA19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投影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直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直排標題及文字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內容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章節標題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兩個內容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對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只有標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內容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圖片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rive.google.com/open?id=0B27ghKdkaWv-amZDQWtQRElsUDA" TargetMode="External"/><Relationship Id="rId4" Type="http://schemas.openxmlformats.org/officeDocument/2006/relationships/hyperlink" Target="https://drive.google.com/open?id=0B27ghKdkaWv-ZGlSMjdHSUlPdF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rive.google.com/open?id=0B27ghKdkaWv-c2lfSUZlM1dwS1k" TargetMode="External"/><Relationship Id="rId4" Type="http://schemas.openxmlformats.org/officeDocument/2006/relationships/hyperlink" Target="https://uwaterloo.ca/data-science/sites/ca.data-science/files/uploads/files/word2vec.pdf" TargetMode="External"/><Relationship Id="rId5" Type="http://schemas.openxmlformats.org/officeDocument/2006/relationships/hyperlink" Target="https://www.tensorflow.org/tutorials/word2vec" TargetMode="External"/><Relationship Id="rId6" Type="http://schemas.openxmlformats.org/officeDocument/2006/relationships/hyperlink" Target="https://www.tensorflow.org/code/tensorflow/examples/tutorials/word2vec/word2vec_basic.py" TargetMode="External"/><Relationship Id="rId7" Type="http://schemas.openxmlformats.org/officeDocument/2006/relationships/hyperlink" Target="http://mccormickml.com/2016/04/19/word2vec-tutorial-the-skip-gram-model/" TargetMode="External"/><Relationship Id="rId8" Type="http://schemas.openxmlformats.org/officeDocument/2006/relationships/hyperlink" Target="https://www.google.com.tw/url?sa=t&amp;rct=j&amp;q=&amp;esrc=s&amp;source=web&amp;cd=1&amp;cad=rja&amp;uact=8&amp;ved=0ahUKEwi3zpL8u7DSAhXHQpQKHdKsDeMQFggbMAA&amp;url=http://mccormickml.com/assets/word2vec/Alex_Minnaar_Word2Vec_Tutorial_Part_I_The_Skip-Gram_Model.pdf&amp;usg=AFQjCNFMmeXKHL64zrRl9ihl75optfKEjA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 1: word2vec</a:t>
            </a:r>
            <a:endParaRPr b="0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2895679" y="4577591"/>
            <a:ext cx="806137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dataset: 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https://drive.google.com/open?id=0B27ghKdkaWv-amZDQWtQRElsUDA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word2vec.py: </a:t>
            </a: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https://drive.google.com/open?id=0B27ghKdkaWv-ZGlSMjdHSUlPdFU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•"/>
            </a:pP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word2vec_answer.py: </a:t>
            </a:r>
            <a:r>
              <a:rPr b="0" i="0" lang="en-US" sz="238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https://drive.google.com/open?id=0B27ghKdkaWv-c2lfSUZlM1dwS1k</a:t>
            </a:r>
            <a:endParaRPr b="0" i="0" sz="23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•"/>
            </a:pP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 Learning, Ali Ghodsi, University of Waterloo</a:t>
            </a:r>
            <a:b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38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https://uwaterloo.ca/data-science/sites/ca.data-science/files/uploads/files/word2vec.pdf</a:t>
            </a:r>
            <a:endParaRPr b="0" i="0" sz="23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•"/>
            </a:pP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Tensorflow documentation, Vector Representations of Words </a:t>
            </a:r>
            <a:r>
              <a:rPr b="0" i="0" lang="en-US" sz="238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https://www.tensorflow.org/tutorials/word2vec</a:t>
            </a:r>
            <a:endParaRPr b="0" i="0" sz="23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•"/>
            </a:pP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 code modified from: </a:t>
            </a:r>
            <a:r>
              <a:rPr b="0" i="0" lang="en-US" sz="238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https://www.tensorflow.org/code/tensorflow/examples/tutorials/word2vec/word2vec_basic.py</a:t>
            </a:r>
            <a:endParaRPr b="0" i="0" sz="23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•"/>
            </a:pP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Word2Vec Tutorial - The Skip-Gram Model</a:t>
            </a:r>
            <a:b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38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http://mccormickml.com/2016/04/19/word2vec-tutorial-the-skip-gram-model/</a:t>
            </a:r>
            <a:endParaRPr b="0" i="0" sz="23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•"/>
            </a:pPr>
            <a:r>
              <a:rPr b="0" i="0" lang="en-US" sz="238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Word2Vec Tutorial Part I: The Skip- Gram Model</a:t>
            </a:r>
            <a:endParaRPr b="0" i="0" sz="23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word2vec?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畫面剪輯" id="91" name="Google Shape;91;p14"/>
          <p:cNvPicPr preferRelativeResize="0"/>
          <p:nvPr/>
        </p:nvPicPr>
        <p:blipFill rotWithShape="1">
          <a:blip r:embed="rId3">
            <a:alphaModFix/>
          </a:blip>
          <a:srcRect b="0" l="0" r="51963" t="0"/>
          <a:stretch/>
        </p:blipFill>
        <p:spPr>
          <a:xfrm>
            <a:off x="4003524" y="1934213"/>
            <a:ext cx="3943213" cy="3313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1927" y="2009144"/>
            <a:ext cx="3770107" cy="316404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/>
          <p:nvPr/>
        </p:nvSpPr>
        <p:spPr>
          <a:xfrm>
            <a:off x="7419701" y="6173397"/>
            <a:ext cx="4597271" cy="418511"/>
          </a:xfrm>
          <a:prstGeom prst="bracketPair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0.5	0.7	-0.8	0.3	-0.4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6331131" y="6121042"/>
            <a:ext cx="121804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人生=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48928" y="1934212"/>
            <a:ext cx="4019550" cy="378341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/>
        </p:nvSpPr>
        <p:spPr>
          <a:xfrm>
            <a:off x="433380" y="5442285"/>
            <a:ext cx="725089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vec(woman) - vec(man) ≈ vec(queen) -  vec(king)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864326" y="9242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Arial"/>
              <a:buNone/>
            </a:pPr>
            <a:r>
              <a:rPr b="0" i="1" lang="en-US" sz="4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Distributional Hypothesis </a:t>
            </a: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linguistics: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Font typeface="Arial"/>
              <a:buNone/>
            </a:pPr>
            <a:r>
              <a:rPr b="0" i="1" lang="en-US" sz="4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‘a word is characterized by the company it keeps’.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Firth, J.R. (1957). A synopsis of linguistic theory 1930-1955</a:t>
            </a:r>
            <a:endParaRPr/>
          </a:p>
        </p:txBody>
      </p:sp>
      <p:sp>
        <p:nvSpPr>
          <p:cNvPr id="102" name="Google Shape;102;p15"/>
          <p:cNvSpPr txBox="1"/>
          <p:nvPr/>
        </p:nvSpPr>
        <p:spPr>
          <a:xfrm>
            <a:off x="864326" y="3099957"/>
            <a:ext cx="1022604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we read the word “cat”. What is the probability </a:t>
            </a:r>
            <a:r>
              <a:rPr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P(w|cat)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we’ll read the word w nearby?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01099" y="3884785"/>
            <a:ext cx="4584271" cy="230899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/>
          <p:nvPr/>
        </p:nvSpPr>
        <p:spPr>
          <a:xfrm>
            <a:off x="4252108" y="5095327"/>
            <a:ext cx="580996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“cat” = </a:t>
            </a:r>
            <a:r>
              <a:rPr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P(·|cat)</a:t>
            </a:r>
            <a:endParaRPr i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5527964" y="6193778"/>
            <a:ext cx="793717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              	   fur	fish  meow          car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3463519" y="5218137"/>
            <a:ext cx="638628" cy="404476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302885" y="5095327"/>
            <a:ext cx="308565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 embedding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/>
          <p:nvPr/>
        </p:nvSpPr>
        <p:spPr>
          <a:xfrm>
            <a:off x="5941352" y="1950530"/>
            <a:ext cx="861231" cy="8151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4589200" y="1950530"/>
            <a:ext cx="3740726" cy="96803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43865" y="0"/>
                </a:lnTo>
                <a:lnTo>
                  <a:pt x="43865" y="60000"/>
                </a:lnTo>
                <a:lnTo>
                  <a:pt x="69299" y="60000"/>
                </a:lnTo>
                <a:lnTo>
                  <a:pt x="69299" y="0"/>
                </a:lnTo>
                <a:lnTo>
                  <a:pt x="120000" y="0"/>
                </a:lnTo>
                <a:lnTo>
                  <a:pt x="120000" y="119999"/>
                </a:lnTo>
                <a:lnTo>
                  <a:pt x="69552" y="119999"/>
                </a:lnTo>
                <a:lnTo>
                  <a:pt x="42311" y="119999"/>
                </a:lnTo>
                <a:lnTo>
                  <a:pt x="0" y="119999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train?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894834" y="6054982"/>
            <a:ext cx="10093036" cy="1347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 company context: P(context|w)</a:t>
            </a:r>
            <a:endParaRPr/>
          </a:p>
        </p:txBody>
      </p:sp>
      <p:graphicFrame>
        <p:nvGraphicFramePr>
          <p:cNvPr id="116" name="Google Shape;116;p16"/>
          <p:cNvGraphicFramePr/>
          <p:nvPr/>
        </p:nvGraphicFramePr>
        <p:xfrm>
          <a:off x="2535381" y="31770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{25544BB1-9F53-4A0F-987E-9E5FF6CFA194}</a:tableStyleId>
              </a:tblPr>
              <a:tblGrid>
                <a:gridCol w="1537850"/>
                <a:gridCol w="1690250"/>
                <a:gridCol w="3893125"/>
              </a:tblGrid>
              <a:tr h="471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window </a:t>
                      </a:r>
                      <a:endParaRPr sz="32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w</a:t>
                      </a:r>
                      <a:r>
                        <a:rPr lang="en-US" sz="2000"/>
                        <a:t>0</a:t>
                      </a:r>
                      <a:endParaRPr sz="3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context</a:t>
                      </a:r>
                      <a:endParaRPr sz="3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0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2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fox</a:t>
                      </a:r>
                      <a:endParaRPr sz="2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{brown, jumped}</a:t>
                      </a:r>
                      <a:endParaRPr sz="2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0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2</a:t>
                      </a:r>
                      <a:endParaRPr sz="2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jumped</a:t>
                      </a:r>
                      <a:endParaRPr sz="2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{brown, fox,</a:t>
                      </a:r>
                      <a:r>
                        <a:rPr lang="en-US" sz="2800"/>
                        <a:t> over, the</a:t>
                      </a:r>
                      <a:r>
                        <a:rPr lang="en-US" sz="2800"/>
                        <a:t>}</a:t>
                      </a:r>
                      <a:endParaRPr sz="2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7" name="Google Shape;117;p16"/>
          <p:cNvSpPr txBox="1"/>
          <p:nvPr/>
        </p:nvSpPr>
        <p:spPr>
          <a:xfrm>
            <a:off x="838200" y="1845635"/>
            <a:ext cx="1104207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Input: 	the quick  brown  fox  jumped  over the lazy dog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7300459" y="1279564"/>
            <a:ext cx="143122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6024048" y="1178770"/>
            <a:ext cx="67037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722085" y="2199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Skip-gram model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91771"/>
            <a:ext cx="5554980" cy="5566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79885" y="423638"/>
            <a:ext cx="5694016" cy="4111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25772" y="4704024"/>
            <a:ext cx="6802242" cy="172334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 txBox="1"/>
          <p:nvPr/>
        </p:nvSpPr>
        <p:spPr>
          <a:xfrm>
            <a:off x="6543782" y="5804651"/>
            <a:ext cx="55912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7102909" y="4535262"/>
            <a:ext cx="4587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10485958" y="4504227"/>
            <a:ext cx="5378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W’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8597503" y="6365298"/>
            <a:ext cx="4587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Tensorflow Review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8"/>
          <p:cNvSpPr txBox="1"/>
          <p:nvPr>
            <p:ph idx="1" type="body"/>
          </p:nvPr>
        </p:nvSpPr>
        <p:spPr>
          <a:xfrm>
            <a:off x="1025273" y="162324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dataset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Define graph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Inputs/labels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Optimizer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Run session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 variables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feed_dict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Session.run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5457371" y="1327270"/>
            <a:ext cx="7552168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1: Download the data.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2: Build the dictionary(word-&gt;int32).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3: Function to generate a training batch.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5457371" y="2902553"/>
            <a:ext cx="627030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4: Build and train a skip-gram model.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5457371" y="4935116"/>
            <a:ext cx="338105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5: Begin training.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4891314" y="1451774"/>
            <a:ext cx="566057" cy="1183141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8"/>
          <p:cNvSpPr/>
          <p:nvPr/>
        </p:nvSpPr>
        <p:spPr>
          <a:xfrm>
            <a:off x="3349060" y="2966116"/>
            <a:ext cx="1975826" cy="354713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3349060" y="5019369"/>
            <a:ext cx="1975826" cy="354713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3349060" y="1777221"/>
            <a:ext cx="1382597" cy="424255"/>
          </a:xfrm>
          <a:prstGeom prst="leftArrow">
            <a:avLst>
              <a:gd fmla="val 42024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5" name="Google Shape;145;p18"/>
          <p:cNvGrpSpPr/>
          <p:nvPr/>
        </p:nvGrpSpPr>
        <p:grpSpPr>
          <a:xfrm>
            <a:off x="217581" y="1690688"/>
            <a:ext cx="943562" cy="4549274"/>
            <a:chOff x="290152" y="1683745"/>
            <a:chExt cx="943562" cy="4549274"/>
          </a:xfrm>
        </p:grpSpPr>
        <p:sp>
          <p:nvSpPr>
            <p:cNvPr id="146" name="Google Shape;146;p18"/>
            <p:cNvSpPr/>
            <p:nvPr/>
          </p:nvSpPr>
          <p:spPr>
            <a:xfrm>
              <a:off x="290152" y="1777221"/>
              <a:ext cx="174171" cy="4362322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290152" y="1683745"/>
              <a:ext cx="548048" cy="269293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8"/>
            <p:cNvSpPr/>
            <p:nvPr/>
          </p:nvSpPr>
          <p:spPr>
            <a:xfrm>
              <a:off x="304532" y="3643087"/>
              <a:ext cx="929182" cy="276392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304532" y="5956627"/>
              <a:ext cx="929182" cy="276392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" name="Google Shape;150;p18"/>
          <p:cNvGrpSpPr/>
          <p:nvPr/>
        </p:nvGrpSpPr>
        <p:grpSpPr>
          <a:xfrm>
            <a:off x="491605" y="3094258"/>
            <a:ext cx="725305" cy="3634796"/>
            <a:chOff x="491605" y="3094258"/>
            <a:chExt cx="725305" cy="3634796"/>
          </a:xfrm>
        </p:grpSpPr>
        <p:sp>
          <p:nvSpPr>
            <p:cNvPr id="151" name="Google Shape;151;p18"/>
            <p:cNvSpPr/>
            <p:nvPr/>
          </p:nvSpPr>
          <p:spPr>
            <a:xfrm>
              <a:off x="491605" y="3164163"/>
              <a:ext cx="204947" cy="346886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594078" y="3094258"/>
              <a:ext cx="576124" cy="331515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587664" y="4497828"/>
              <a:ext cx="576124" cy="331515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640786" y="6397539"/>
              <a:ext cx="576124" cy="331515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Exercise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共七題</a:t>
            </a:r>
            <a:endParaRPr/>
          </a:p>
        </p:txBody>
      </p:sp>
      <p:pic>
        <p:nvPicPr>
          <p:cNvPr id="161" name="Google Shape;16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045682"/>
            <a:ext cx="10784305" cy="2729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Run!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812907"/>
            <a:ext cx="10272026" cy="385113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0"/>
          <p:cNvSpPr txBox="1"/>
          <p:nvPr/>
        </p:nvSpPr>
        <p:spPr>
          <a:xfrm>
            <a:off x="838200" y="1427912"/>
            <a:ext cx="830365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Before: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Loss = 295.61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Nearest to seven: ozzy, gringo, idiomatic, hydrolysis….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911" y="2490951"/>
            <a:ext cx="10103962" cy="4183594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1"/>
          <p:cNvSpPr txBox="1"/>
          <p:nvPr/>
        </p:nvSpPr>
        <p:spPr>
          <a:xfrm>
            <a:off x="965911" y="874766"/>
            <a:ext cx="929218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Loss = 4.687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Nearest to five: four, six, three, seven, right, two, zero, nine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92437" y="101923"/>
            <a:ext cx="6802864" cy="6756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