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266" r:id="rId5"/>
    <p:sldId id="307" r:id="rId6"/>
    <p:sldId id="327" r:id="rId7"/>
    <p:sldId id="268" r:id="rId8"/>
    <p:sldId id="272" r:id="rId9"/>
    <p:sldId id="328" r:id="rId10"/>
    <p:sldId id="322" r:id="rId11"/>
    <p:sldId id="336" r:id="rId12"/>
    <p:sldId id="324" r:id="rId13"/>
    <p:sldId id="323" r:id="rId14"/>
    <p:sldId id="337" r:id="rId15"/>
    <p:sldId id="338" r:id="rId16"/>
    <p:sldId id="339" r:id="rId17"/>
    <p:sldId id="340" r:id="rId18"/>
    <p:sldId id="341" r:id="rId19"/>
    <p:sldId id="342" r:id="rId20"/>
    <p:sldId id="345" r:id="rId21"/>
    <p:sldId id="346" r:id="rId22"/>
    <p:sldId id="347" r:id="rId23"/>
    <p:sldId id="350" r:id="rId24"/>
    <p:sldId id="351" r:id="rId25"/>
    <p:sldId id="349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3" r:id="rId37"/>
    <p:sldId id="36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DA3"/>
    <a:srgbClr val="4C57A1"/>
    <a:srgbClr val="B05099"/>
    <a:srgbClr val="C783B7"/>
    <a:srgbClr val="FFFFFF"/>
    <a:srgbClr val="6EC3AD"/>
    <a:srgbClr val="303689"/>
    <a:srgbClr val="DA3C49"/>
    <a:srgbClr val="258A8F"/>
    <a:srgbClr val="67B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25D4C-CA2A-409A-A754-57DDCF83F9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3F7B1-3AB4-4B69-BE1B-12F0B2C690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2b331a9e-077f-40be-b75c-21e6a745a7dd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bba190d2-40de-4a4c-9bbc-320eb6c9cc13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bba190d2-40de-4a4c-9bbc-320eb6c9cc13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bba190d2-40de-4a4c-9bbc-320eb6c9cc13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33793d8b-addd-44af-aac1-4db8275dd9b8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bba190d2-40de-4a4c-9bbc-320eb6c9cc13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bba190d2-40de-4a4c-9bbc-320eb6c9cc13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33793d8b-addd-44af-aac1-4db8275dd9b8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bba190d2-40de-4a4c-9bbc-320eb6c9cc13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bba190d2-40de-4a4c-9bbc-320eb6c9cc13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33793d8b-addd-44af-aac1-4db8275dd9b8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bba190d2-40de-4a4c-9bbc-320eb6c9cc13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7"/>
          <p:cNvSpPr/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614320" y="2016586"/>
            <a:ext cx="49633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614320" y="1130301"/>
            <a:ext cx="4963361" cy="851678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14320" y="2937700"/>
            <a:ext cx="496336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614320" y="3233971"/>
            <a:ext cx="496336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4232801"/>
            <a:ext cx="12204700" cy="2625199"/>
          </a:xfrm>
          <a:prstGeom prst="rect">
            <a:avLst/>
          </a:prstGeom>
          <a:blipFill>
            <a:blip r:embed="rId2"/>
            <a:srcRect/>
            <a:stretch>
              <a:fillRect t="4769" b="-4954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951264" y="3964118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rgbClr val="4C57A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957037" y="3187584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4C57A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 rot="16200000" flipH="1">
            <a:off x="7426823" y="2092823"/>
            <a:ext cx="6857998" cy="2672356"/>
          </a:xfrm>
          <a:prstGeom prst="rect">
            <a:avLst/>
          </a:prstGeom>
          <a:blipFill>
            <a:blip r:embed="rId2"/>
            <a:srcRect/>
            <a:stretch>
              <a:fillRect l="-32693" t="10692" r="-19661" b="-363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438648" y="2296776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rgbClr val="C783B7"/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438648" y="3097948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C783B7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38648" y="3413582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C783B7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8" name="矩形 7"/>
          <p:cNvSpPr/>
          <p:nvPr userDrawn="1"/>
        </p:nvSpPr>
        <p:spPr>
          <a:xfrm flipH="1">
            <a:off x="0" y="4232801"/>
            <a:ext cx="12204700" cy="2672356"/>
          </a:xfrm>
          <a:prstGeom prst="rect">
            <a:avLst/>
          </a:prstGeom>
          <a:blipFill>
            <a:blip r:embed="rId2"/>
            <a:srcRect/>
            <a:stretch>
              <a:fillRect t="4769" b="-4954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28470" y="1130300"/>
            <a:ext cx="9605010" cy="85153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dirty="0"/>
              <a:t>Bandwidth-efficient Live Video Analytics for Drones via Edge Computing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634740" y="2433955"/>
            <a:ext cx="4921885" cy="2174875"/>
          </a:xfrm>
        </p:spPr>
        <p:txBody>
          <a:bodyPr/>
          <a:lstStyle/>
          <a:p>
            <a:r>
              <a:rPr lang="zh-CN" altLang="zh-CN" dirty="0"/>
              <a:t>2018 Third ACM/IEEE Symposium on Edge Computing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57070" y="3187700"/>
            <a:ext cx="7203440" cy="656590"/>
          </a:xfrm>
        </p:spPr>
        <p:txBody>
          <a:bodyPr>
            <a:normAutofit/>
          </a:bodyPr>
          <a:lstStyle/>
          <a:p>
            <a:r>
              <a:rPr lang="zh-CN" altLang="en-US" dirty="0"/>
              <a:t>SYSTEM ARCHITECTURE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58195" y="2476616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SYSTEM ARCHITECTURE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6030" y="1604010"/>
            <a:ext cx="6482715" cy="476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SYSTEM ARCHITECTURE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" y="1028700"/>
            <a:ext cx="92475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Reducing Bandwidth Demand</a:t>
            </a:r>
            <a:endParaRPr lang="zh-CN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EARLYDISCARD: Use limited processing on the drone to avoid transmitting “uninteresting” video frames. </a:t>
            </a:r>
            <a:endParaRPr lang="zh-CN" altLang="en-US" sz="2400"/>
          </a:p>
          <a:p>
            <a:pPr indent="0">
              <a:buNone/>
            </a:pPr>
            <a:r>
              <a:rPr lang="zh-CN" altLang="en-US" sz="2400"/>
              <a:t>• JUST-IN-TIME-LEARNING (JITL): Use real-time machine learning on the early part of an input video stream to adapt and improve drone processing on the later part of the video stream.</a:t>
            </a:r>
            <a:endParaRPr lang="zh-CN" altLang="en-US" sz="2400"/>
          </a:p>
          <a:p>
            <a:pPr indent="0">
              <a:buNone/>
            </a:pPr>
            <a:r>
              <a:rPr lang="zh-CN" altLang="en-US" sz="2400"/>
              <a:t> • REACHBACK: Compensate for over-zealous filtering on the drone by having the cloudlet reach back and re-quest suppressed video segments from drone storage to discover false negatives.</a:t>
            </a:r>
            <a:endParaRPr lang="zh-CN" altLang="en-US" sz="2400"/>
          </a:p>
          <a:p>
            <a:pPr indent="0">
              <a:buNone/>
            </a:pPr>
            <a:r>
              <a:rPr lang="zh-CN" altLang="en-US" sz="2400"/>
              <a:t> • CONTEXTAWARE: Exploit unique opportunities for op-timization that are only possible because of specific attributes of the current mission and video stream.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SYSTEM ARCHITECTURE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" y="1028700"/>
            <a:ext cx="95872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Key Performance Indicators</a:t>
            </a:r>
            <a:endParaRPr lang="zh-CN" altLang="en-US" sz="2400" b="1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/>
              <a:t> </a:t>
            </a:r>
            <a:endParaRPr lang="zh-CN" altLang="en-US" sz="2400"/>
          </a:p>
          <a:p>
            <a:pPr algn="l"/>
            <a:r>
              <a:rPr lang="zh-CN" altLang="en-US" sz="2400" b="1"/>
              <a:t>Precision and recall, which are the classic measures of</a:t>
            </a:r>
            <a:endParaRPr lang="zh-CN" altLang="en-US" sz="2400" b="1"/>
          </a:p>
          <a:p>
            <a:pPr algn="l"/>
            <a:r>
              <a:rPr lang="zh-CN" altLang="en-US" sz="2400" b="1"/>
              <a:t>computer vision accuracy, are also important.</a:t>
            </a:r>
            <a:endParaRPr lang="zh-CN" altLang="en-US" sz="2400" b="1"/>
          </a:p>
          <a:p>
            <a:pPr algn="l"/>
            <a:r>
              <a:rPr lang="en-US" altLang="zh-CN" sz="2400" b="1"/>
              <a:t>recall——False negatives</a:t>
            </a:r>
            <a:r>
              <a:rPr lang="zh-CN" altLang="en-US" sz="2400" b="1"/>
              <a:t>（</a:t>
            </a:r>
            <a:r>
              <a:rPr lang="en-US" altLang="zh-CN" sz="2400" b="1"/>
              <a:t>miss events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pPr algn="l"/>
            <a:r>
              <a:rPr lang="en-US" altLang="zh-CN" sz="2400" b="1"/>
              <a:t>Precision——false positives</a:t>
            </a:r>
            <a:r>
              <a:rPr lang="zh-CN" altLang="en-US" sz="2400" b="1"/>
              <a:t>（</a:t>
            </a:r>
            <a:r>
              <a:rPr lang="en-US" altLang="zh-CN" sz="2400" b="1"/>
              <a:t>wrong events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pPr algn="l"/>
            <a:r>
              <a:rPr lang="zh-CN" altLang="en-US" sz="2400" b="1"/>
              <a:t> </a:t>
            </a:r>
            <a:endParaRPr lang="zh-CN" altLang="en-US" sz="2400" b="1"/>
          </a:p>
          <a:p>
            <a:pPr algn="ctr"/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57070" y="3187700"/>
            <a:ext cx="7203440" cy="656590"/>
          </a:xfrm>
        </p:spPr>
        <p:txBody>
          <a:bodyPr>
            <a:normAutofit/>
          </a:bodyPr>
          <a:lstStyle/>
          <a:p>
            <a:r>
              <a:rPr lang="zh-CN" altLang="en-US" dirty="0"/>
              <a:t>DUMBDRONE STRATEGY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57230" y="2329931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DUMBDRONE STRATEGY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1345565"/>
            <a:ext cx="6808470" cy="5194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DUMBDRONE STRATEGY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0750" y="3223895"/>
            <a:ext cx="86779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We use the well-labeled dataset to train and evaluate Faster-RCNN with ResNet 101</a:t>
            </a:r>
          </a:p>
          <a:p>
            <a:r>
              <a:t>As shown earlier in Figure 3, the accuracy of this algorithm comes at the price of very high resource demand. This can only be met today by server-class hardware that is available in a cloudlet. Even on a cloudlet, the figure of 438 milliseconds of processing time per frame indicates that only a rate of two frames per second is achievable. </a:t>
            </a:r>
          </a:p>
          <a:p>
            <a:r>
              <a:rPr lang="zh-CN" altLang="en-US"/>
              <a:t>Note that the results in Figure 3 were based on 1080p frames, while tasks T1 and T5 use the higher resolution of 4K. This will further increase demand on cloudlet resources.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1028700"/>
            <a:ext cx="5301615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57070" y="3187700"/>
            <a:ext cx="7203440" cy="656590"/>
          </a:xfrm>
        </p:spPr>
        <p:txBody>
          <a:bodyPr>
            <a:normAutofit/>
          </a:bodyPr>
          <a:lstStyle/>
          <a:p>
            <a:r>
              <a:rPr lang="zh-CN" altLang="en-US" dirty="0"/>
              <a:t>EARLYDISCARD STRATEGY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71835" y="2329931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EARLYDISCARD STRATEGY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925" y="4175760"/>
            <a:ext cx="69977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early discard only requires</a:t>
            </a:r>
            <a:r>
              <a:rPr lang="zh-CN" altLang="en-US" sz="2000" b="1"/>
              <a:t> image classification</a:t>
            </a:r>
            <a:r>
              <a:rPr lang="zh-CN" altLang="en-US" sz="2000"/>
              <a:t>: it is not necessary to know exactly where in the frame a relevant object occurs. This suggests that MobileNet would be a good choice as a weak detector. Its speed of 13 ms per frame on Jetson yields more than 75 fps. We therefore use MobileNet on the drone for early discard in our experiments. 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10360"/>
            <a:ext cx="7033260" cy="181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EARLYDISCARD STRATEGY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070" y="1543050"/>
            <a:ext cx="303276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we tile high resolution frames into multiple sub-frames and then perform recognition on the sub-frames.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The price paid for tiling is increased computational demand. For example, tiling a frame into four sub-frames results in four times the classification workload</a:t>
            </a:r>
            <a:r>
              <a:rPr lang="zh-CN" altLang="en-US"/>
              <a:t>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7915" y="1332865"/>
            <a:ext cx="6372225" cy="478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INTRODUCTION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58195" y="2476616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EARLYDISCARD STRATEGY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960" y="1543050"/>
            <a:ext cx="5871845" cy="4516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8365" y="6059805"/>
            <a:ext cx="582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T1 of Figure 4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6465" y="1851025"/>
            <a:ext cx="4067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The choice of an operating point will need to strike a balance between the speed and accuracy. In the rest of the paper, we use two tiles per frame by default.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EARLYDISCARD STRATEGY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9180" y="1319530"/>
            <a:ext cx="38169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This suggests that simply restricting the number of transmitted frames by sampling may help reduce bandwidth consumption.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However, if the events just a few frames long, then this method would be less effective, as sampling may lead to many missed events (false negatives).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4430" y="1319530"/>
            <a:ext cx="6644640" cy="4833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EARLYDISCARD STRATEGY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9180" y="1319530"/>
            <a:ext cx="3816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This shows that for the same recall, we can reduce the bandwidth consumed by another factor of 5 on average over sampling alone.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Furthermore, more processing time is available per processed frame, allowing more sophisticated algorithms to be employed, or to allow smaller tiles to be used, improving accuracy of early discard. 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9870" y="1172210"/>
            <a:ext cx="6051550" cy="5293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EARLYDISCARD STRATEGY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9180" y="1319530"/>
            <a:ext cx="381698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MobileNet DNN filter detect all the events for T1 and T4 even at a high cutoff threshold.  Achieving high recall on T2 and T3 (on the order of 0.95 or better) requires setting</a:t>
            </a:r>
            <a:endParaRPr lang="zh-CN" altLang="en-US" sz="2000"/>
          </a:p>
          <a:p>
            <a:pPr algn="l"/>
            <a:r>
              <a:rPr lang="zh-CN" altLang="en-US" sz="2000"/>
              <a:t>a low cutoff threshold. 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9990" y="1166495"/>
            <a:ext cx="6349365" cy="511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57070" y="3187700"/>
            <a:ext cx="7203440" cy="656590"/>
          </a:xfrm>
        </p:spPr>
        <p:txBody>
          <a:bodyPr>
            <a:normAutofit/>
          </a:bodyPr>
          <a:lstStyle/>
          <a:p>
            <a:r>
              <a:rPr lang="zh-CN" altLang="en-US" dirty="0"/>
              <a:t>JUST-IN-TIME-LEARNING STRATEGY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71835" y="2329931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JUST-IN-TIME-LEARNING STRATEGY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9180" y="1319530"/>
            <a:ext cx="79451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Just-in-time-learning (JITL)  reduce transmitted false positives from the drone, and therefore reduce wasted bandwidth. 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Specifically, when a frame is reported as positive by Ear-lyDiscard, it is then passed through a JITL filter. If the JITL filter reports negative, the frame is regarded as a false positive and will not be sent.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so this approach can only serve to improve precision, but not recall.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JUST-IN-TIME-LEARNING STRATEGY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810" y="1407795"/>
            <a:ext cx="9020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we use a linear support vector ma-chine (SVM) [41] as the JITL filter. Linear SVM has several advantages: 1) short training time in the order of seconds; 2) fast inference; 3) only requires a few training examples; 3) small in size to transmit, usually on the order of 50KB in our experiments.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The input features to the JITL SVM filter are the image features extracted by the EarlyDiscard DNN filter. 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JUST-IN-TIME-LEARNING STRATEGY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5415" y="1162050"/>
            <a:ext cx="6295390" cy="5267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3750" y="1630680"/>
            <a:ext cx="46348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at the highest event recall, JITL filters out more than 15% of remaining frames. This shows that JITL is effective at reducing the false positives thus improving the precision of the drone filter.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57070" y="3187700"/>
            <a:ext cx="7203440" cy="656590"/>
          </a:xfrm>
        </p:spPr>
        <p:txBody>
          <a:bodyPr>
            <a:normAutofit/>
          </a:bodyPr>
          <a:lstStyle/>
          <a:p>
            <a:r>
              <a:rPr lang="zh-CN" altLang="en-US" dirty="0"/>
              <a:t>REACHBACK STRATEGY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71835" y="2329931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REACHBACK STRATEGY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0280" y="1304925"/>
            <a:ext cx="79451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The essence of the reachback strategy is to allow the cloudlet to</a:t>
            </a:r>
            <a:r>
              <a:rPr lang="zh-CN" altLang="en-US" sz="2400" b="1"/>
              <a:t> fetch additional frames</a:t>
            </a:r>
            <a:r>
              <a:rPr lang="zh-CN" altLang="en-US" sz="2400"/>
              <a:t> from the drone storage when needed to complete analysis</a:t>
            </a:r>
            <a:r>
              <a:rPr lang="zh-CN" altLang="en-US"/>
              <a:t>. 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This mechanism is particularly useful in the context of activity detection, where a consecutive set of frames are needed to accurately identify the actions in the scene, e.g., whether an elephant is flapping its ears.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1830" y="1353820"/>
            <a:ext cx="5642610" cy="415099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4037" y="456449"/>
            <a:ext cx="4535055" cy="656792"/>
          </a:xfrm>
          <a:ln w="12700" cmpd="sng">
            <a:noFill/>
            <a:prstDash val="solid"/>
          </a:ln>
        </p:spPr>
        <p:txBody>
          <a:bodyPr/>
          <a:p>
            <a:r>
              <a:rPr lang="zh-CN" altLang="en-US" b="0" dirty="0">
                <a:latin typeface="+mn-lt"/>
                <a:ea typeface="+mn-ea"/>
                <a:sym typeface="+mn-lt"/>
              </a:rPr>
              <a:t>INTRODUCTION</a:t>
            </a: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814070" y="1113155"/>
            <a:ext cx="6222365" cy="13335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2300" y="2061210"/>
            <a:ext cx="54825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In this paper, we show how edge computing can greatly reduce the per-drone bandwidth demand for video analytics, without compromising the timeliness or accuracy of results.</a:t>
            </a:r>
            <a:endParaRPr sz="2400"/>
          </a:p>
          <a:p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REACHBACK STRATEGY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2070" y="1585595"/>
            <a:ext cx="6745605" cy="4930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9180" y="1319530"/>
            <a:ext cx="39643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The blue lines indicate action event </a:t>
            </a:r>
            <a:r>
              <a:rPr lang="zh-CN" altLang="en-US" sz="2000" b="1"/>
              <a:t>recall</a:t>
            </a:r>
            <a:r>
              <a:rPr lang="zh-CN" altLang="en-US" sz="2000"/>
              <a:t>, based on the accuracy model where the action is detected if at least 80% of the event frames are seen. The red lines show </a:t>
            </a:r>
            <a:r>
              <a:rPr lang="zh-CN" altLang="en-US" sz="2000" b="1"/>
              <a:t>number of frames</a:t>
            </a:r>
            <a:r>
              <a:rPr lang="zh-CN" altLang="en-US" sz="2000"/>
              <a:t> transmitted. As we can see, with just a marginal increase in bandwidth, event recall can be greatly improved with reachback for all early discard cut-off thresholds</a:t>
            </a:r>
            <a:r>
              <a:rPr lang="zh-CN" altLang="en-US"/>
              <a:t>.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57070" y="3187700"/>
            <a:ext cx="7203440" cy="656590"/>
          </a:xfrm>
        </p:spPr>
        <p:txBody>
          <a:bodyPr>
            <a:normAutofit/>
          </a:bodyPr>
          <a:lstStyle/>
          <a:p>
            <a:r>
              <a:rPr lang="zh-CN" altLang="en-US" dirty="0"/>
              <a:t>CONTEXT-AWARE STRATEGY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71835" y="2329931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CONTEXT-AWARE STRATEGY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9180" y="1319530"/>
            <a:ext cx="79451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The essence of this approach is to leverage unique at-tributes of the current mission to improve the speed and accuracy of video processing on the drone.</a:t>
            </a:r>
            <a:endParaRPr lang="zh-CN" altLang="en-US" sz="2400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CONTEXT-AWARE STRATEGY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4575" y="1761490"/>
            <a:ext cx="390715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we apply it using a simple color filter for T3. In each raft search video, we randomly pick a frame that contains a raft  and obtain the color of the most distinctive region of the raft. Using the hue, saturation, and value (HSV) color space attributes of this region, we apply a color filter to all the other frames of the video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8470" y="1319530"/>
            <a:ext cx="5791200" cy="4681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57070" y="3187700"/>
            <a:ext cx="7203440" cy="656590"/>
          </a:xfrm>
        </p:spPr>
        <p:txBody>
          <a:bodyPr>
            <a:normAutofit/>
          </a:bodyPr>
          <a:lstStyle/>
          <a:p>
            <a:r>
              <a:rPr lang="zh-CN" altLang="en-US" dirty="0"/>
              <a:t>CONCLUSION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71835" y="2329931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09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CONTEXT-AWARE STRATEGY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555750"/>
            <a:ext cx="988885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In this paper, we address several difficult mobile comput-ing challenges that arise in performing real-time video ana-lytics on small autonomous drones. These challenges lie at the intersection of </a:t>
            </a:r>
            <a:r>
              <a:rPr lang="zh-CN" altLang="en-US" sz="2000" b="1"/>
              <a:t>wireless bandwidth</a:t>
            </a:r>
            <a:r>
              <a:rPr lang="zh-CN" altLang="en-US" sz="2000"/>
              <a:t>, </a:t>
            </a:r>
            <a:r>
              <a:rPr lang="zh-CN" altLang="en-US" sz="2000" b="1"/>
              <a:t>processing capacity</a:t>
            </a:r>
            <a:r>
              <a:rPr lang="zh-CN" altLang="en-US" sz="2000"/>
              <a:t>, </a:t>
            </a:r>
            <a:r>
              <a:rPr lang="zh-CN" altLang="en-US" sz="2000" b="1"/>
              <a:t>result accuracy</a:t>
            </a:r>
            <a:r>
              <a:rPr lang="zh-CN" altLang="en-US" sz="2000"/>
              <a:t>, and </a:t>
            </a:r>
            <a:r>
              <a:rPr lang="zh-CN" altLang="en-US" sz="2000" b="1"/>
              <a:t>timeliness of results</a:t>
            </a:r>
            <a:r>
              <a:rPr lang="zh-CN" altLang="en-US" sz="2000"/>
              <a:t>. 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We explore an </a:t>
            </a:r>
            <a:r>
              <a:rPr lang="zh-CN" altLang="en-US" sz="2000" b="1"/>
              <a:t>early discard strategy </a:t>
            </a:r>
            <a:r>
              <a:rPr lang="zh-CN" altLang="en-US" sz="2000"/>
              <a:t>to selectively </a:t>
            </a:r>
            <a:r>
              <a:rPr lang="zh-CN" altLang="en-US" sz="2000" b="1"/>
              <a:t>send the most interest-ing frames </a:t>
            </a:r>
            <a:r>
              <a:rPr lang="zh-CN" altLang="en-US" sz="2000"/>
              <a:t>and reduce precious bandwidth between the drone and a ground-based cloudlet. We propose </a:t>
            </a:r>
            <a:r>
              <a:rPr lang="zh-CN" altLang="en-US" sz="2000" b="1"/>
              <a:t>additional strategies</a:t>
            </a:r>
            <a:r>
              <a:rPr lang="zh-CN" altLang="en-US" sz="2000"/>
              <a:t> including just-in-time learning, reachback, and context-based filtering to further</a:t>
            </a:r>
            <a:r>
              <a:rPr lang="zh-CN" altLang="en-US" sz="2000" b="1"/>
              <a:t> improve bandwidth efficiency.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4037" y="456449"/>
            <a:ext cx="4535055" cy="656792"/>
          </a:xfrm>
          <a:ln w="12700" cmpd="sng">
            <a:noFill/>
            <a:prstDash val="solid"/>
          </a:ln>
        </p:spPr>
        <p:txBody>
          <a:bodyPr/>
          <a:p>
            <a:r>
              <a:rPr lang="zh-CN" altLang="en-US" b="0" dirty="0">
                <a:latin typeface="+mn-lt"/>
                <a:ea typeface="+mn-ea"/>
                <a:sym typeface="+mn-lt"/>
              </a:rPr>
              <a:t>INTRODUCTION</a:t>
            </a: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814070" y="1113155"/>
            <a:ext cx="6222365" cy="13335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6890" y="1884680"/>
            <a:ext cx="9389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/>
              <a:t>Contributions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A bandwidth-efficient architecture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 Four different strategies to reduce total transmission：</a:t>
            </a:r>
            <a:endParaRPr lang="zh-CN" altLang="en-US" sz="2400"/>
          </a:p>
          <a:p>
            <a:r>
              <a:rPr lang="zh-CN" altLang="en-US" sz="2400"/>
              <a:t>EarlyDiscard, Just-in-Time-Learning, Reachback and Context-Aware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57070" y="3187700"/>
            <a:ext cx="7203440" cy="656590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 VIDEO PROCESSING ON SMALL DRONES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58195" y="2476616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 VIDEO PROCESSING ON SMALL DRONES </a:t>
            </a: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020" y="1673860"/>
            <a:ext cx="9796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A. </a:t>
            </a:r>
            <a:r>
              <a:rPr lang="zh-CN" altLang="en-US" sz="2800"/>
              <a:t>Payload and Drone Size </a:t>
            </a:r>
            <a:endParaRPr lang="zh-CN" altLang="en-US" sz="2800"/>
          </a:p>
          <a:p>
            <a:pPr algn="l"/>
            <a:r>
              <a:rPr lang="en-US" altLang="zh-CN" sz="2800"/>
              <a:t>B. </a:t>
            </a:r>
            <a:r>
              <a:rPr lang="zh-CN" altLang="en-US" sz="2800"/>
              <a:t>Result Latency, Offloading &amp; Scalability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34925"/>
            <a:ext cx="11357610" cy="6788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VIDEO PROCESSING ON SMALL DRONES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43610" y="4173855"/>
            <a:ext cx="8298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A different approach is to offload video processing during flight over a wireless link to an edge computing node called a cloudlet. With this approach, even a small drone can leverage the substantial processing capability of a ground-located cloudlet, without concern for its weight, size, heat dissipation, or energy usage.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943610" y="1276350"/>
            <a:ext cx="90455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Result latency</a:t>
            </a:r>
            <a:r>
              <a:rPr lang="zh-CN" altLang="en-US" sz="2400"/>
              <a:t> is the delay between first capture of a video</a:t>
            </a:r>
            <a:endParaRPr lang="zh-CN" altLang="en-US" sz="2400"/>
          </a:p>
          <a:p>
            <a:pPr algn="l"/>
            <a:r>
              <a:rPr lang="zh-CN" altLang="en-US" sz="2400"/>
              <a:t>frame in which a particular result (e.g., image of a survivor)</a:t>
            </a:r>
            <a:endParaRPr lang="zh-CN" altLang="en-US" sz="2400"/>
          </a:p>
          <a:p>
            <a:pPr algn="l"/>
            <a:r>
              <a:rPr lang="zh-CN" altLang="en-US" sz="2400"/>
              <a:t>and report of its discovery to mission personnel after video processing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43610" y="3013710"/>
            <a:ext cx="78219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At that point, the data can be uploaded from the drone to</a:t>
            </a:r>
            <a:endParaRPr lang="zh-CN" altLang="en-US" sz="2400"/>
          </a:p>
          <a:p>
            <a:pPr algn="l"/>
            <a:r>
              <a:rPr lang="zh-CN" altLang="en-US" sz="2400"/>
              <a:t>the cloud and processed there.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VIDEO PROCESSING ON SMALL DRONES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3610" y="1276350"/>
            <a:ext cx="9045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Scalability</a:t>
            </a:r>
            <a:endParaRPr lang="zh-CN" altLang="en-US" sz="2400"/>
          </a:p>
          <a:p>
            <a:pPr algn="l"/>
            <a:r>
              <a:rPr lang="zh-CN" altLang="en-US" sz="2400"/>
              <a:t>For example, a pipeline that has virtually no false positives or false negatives in detecting survivors will consume less supervisory human attention than a mediocre pipeline. That will allow one person to confidently supervise a large swarm that rapidly covers a large search area. </a:t>
            </a:r>
            <a:endParaRPr lang="zh-CN" altLang="en-US" sz="2400"/>
          </a:p>
          <a:p>
            <a:pPr algn="l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078"/>
      </a:accent1>
      <a:accent2>
        <a:srgbClr val="704495"/>
      </a:accent2>
      <a:accent3>
        <a:srgbClr val="6B57A0"/>
      </a:accent3>
      <a:accent4>
        <a:srgbClr val="7580BC"/>
      </a:accent4>
      <a:accent5>
        <a:srgbClr val="7179A9"/>
      </a:accent5>
      <a:accent6>
        <a:srgbClr val="67AAD6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7992</Words>
  <Application>WPS 演示</Application>
  <PresentationFormat>宽屏</PresentationFormat>
  <Paragraphs>189</Paragraphs>
  <Slides>35</Slides>
  <Notes>24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等线</vt:lpstr>
      <vt:lpstr>微软雅黑</vt:lpstr>
      <vt:lpstr>黑体</vt:lpstr>
      <vt:lpstr>Impact</vt:lpstr>
      <vt:lpstr>Arial Unicode MS</vt:lpstr>
      <vt:lpstr>Calibri</vt:lpstr>
      <vt:lpstr>主题5</vt:lpstr>
      <vt:lpstr>Bandwidth-efficient Live Video Analytics for Drones via Edge Computing</vt:lpstr>
      <vt:lpstr>INTRODUCTION</vt:lpstr>
      <vt:lpstr>INTRODUCTION</vt:lpstr>
      <vt:lpstr>INTRODUCTION</vt:lpstr>
      <vt:lpstr> VIDEO PROCESSING ON SMALL DRONES </vt:lpstr>
      <vt:lpstr> VIDEO PROCESSING ON SMALL DRONES </vt:lpstr>
      <vt:lpstr>PowerPoint 演示文稿</vt:lpstr>
      <vt:lpstr>VIDEO PROCESSING ON SMALL DRONES</vt:lpstr>
      <vt:lpstr>VIDEO PROCESSING ON SMALL DRONES</vt:lpstr>
      <vt:lpstr>SYSTEM ARCHITECTURE </vt:lpstr>
      <vt:lpstr>SYSTEM ARCHITECTURE </vt:lpstr>
      <vt:lpstr>SYSTEM ARCHITECTURE </vt:lpstr>
      <vt:lpstr>SYSTEM ARCHITECTURE </vt:lpstr>
      <vt:lpstr>DUMBDRONE STRATEGY  </vt:lpstr>
      <vt:lpstr>DUMBDRONE STRATEGY </vt:lpstr>
      <vt:lpstr>DUMBDRONE STRATEGY </vt:lpstr>
      <vt:lpstr>EARLYDISCARD STRATEGY</vt:lpstr>
      <vt:lpstr>EARLYDISCARD STRATEGY</vt:lpstr>
      <vt:lpstr>EARLYDISCARD STRATEGY </vt:lpstr>
      <vt:lpstr>EARLYDISCARD STRATEGY </vt:lpstr>
      <vt:lpstr>EARLYDISCARD STRATEGY </vt:lpstr>
      <vt:lpstr>EARLYDISCARD STRATEGY </vt:lpstr>
      <vt:lpstr>EARLYDISCARD STRATEGY </vt:lpstr>
      <vt:lpstr>JUST-IN-TIME-LEARNING STRATEGY</vt:lpstr>
      <vt:lpstr>JUST-IN-TIME-LEARNING STRATEGY </vt:lpstr>
      <vt:lpstr>JUST-IN-TIME-LEARNING STRATEGY </vt:lpstr>
      <vt:lpstr>JUST-IN-TIME-LEARNING STRATEGY </vt:lpstr>
      <vt:lpstr>REACHBACK STRATEGY</vt:lpstr>
      <vt:lpstr>REACHBACK STRATEGY</vt:lpstr>
      <vt:lpstr>REACHBACK STRATEGY</vt:lpstr>
      <vt:lpstr>REACHBACK STRATEGY</vt:lpstr>
      <vt:lpstr>REACHBACK STRATEGY</vt:lpstr>
      <vt:lpstr>CONTEXT-AWARE STRATEGY</vt:lpstr>
      <vt:lpstr>CONTEXT-AWARE STRATEGY</vt:lpstr>
      <vt:lpstr>CONTEXT-AWARE STRATEGY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Steven</cp:lastModifiedBy>
  <cp:revision>36</cp:revision>
  <cp:lastPrinted>2017-12-17T16:00:00Z</cp:lastPrinted>
  <dcterms:created xsi:type="dcterms:W3CDTF">2017-12-17T16:00:00Z</dcterms:created>
  <dcterms:modified xsi:type="dcterms:W3CDTF">2018-11-13T09:40:29Z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RubyTemplateID">
    <vt:lpwstr>8</vt:lpwstr>
  </property>
  <property fmtid="{D5CDD505-2E9C-101B-9397-08002B2CF9AE}" pid="4" name="KSOProductBuildVer">
    <vt:lpwstr>2052-11.1.0.7932</vt:lpwstr>
  </property>
</Properties>
</file>