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99" r:id="rId3"/>
    <p:sldId id="300" r:id="rId5"/>
    <p:sldId id="301" r:id="rId6"/>
    <p:sldId id="302" r:id="rId7"/>
    <p:sldId id="303" r:id="rId8"/>
    <p:sldId id="269" r:id="rId9"/>
    <p:sldId id="419" r:id="rId10"/>
    <p:sldId id="422" r:id="rId11"/>
    <p:sldId id="274" r:id="rId12"/>
    <p:sldId id="306" r:id="rId13"/>
    <p:sldId id="423" r:id="rId14"/>
    <p:sldId id="291" r:id="rId15"/>
    <p:sldId id="420" r:id="rId16"/>
    <p:sldId id="317" r:id="rId17"/>
    <p:sldId id="408" r:id="rId18"/>
    <p:sldId id="421" r:id="rId19"/>
    <p:sldId id="316" r:id="rId20"/>
    <p:sldId id="312" r:id="rId21"/>
    <p:sldId id="411" r:id="rId22"/>
    <p:sldId id="416" r:id="rId23"/>
    <p:sldId id="415" r:id="rId24"/>
    <p:sldId id="29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458B0"/>
    <a:srgbClr val="000000"/>
    <a:srgbClr val="0000FF"/>
    <a:srgbClr val="9DD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77742" autoAdjust="0"/>
  </p:normalViewPr>
  <p:slideViewPr>
    <p:cSldViewPr snapToGrid="0" snapToObjects="1">
      <p:cViewPr varScale="1">
        <p:scale>
          <a:sx n="78" d="100"/>
          <a:sy n="78" d="100"/>
        </p:scale>
        <p:origin x="1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\\Users\li\Dropbox\Work\Tencent\auto\insuff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\\Users\li\Dropbox\Work\Tencent\auto\insuff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\\Users\li\Dropbox\Work\Tencent\auto\insuff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\\Users\li\Dropbox\Work\Tencent\auto\insuff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\\Users\li\Dropbox\Work\Tencent\auto\insuff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zh-CN"/>
              <a:t> </a:t>
            </a:r>
            <a:r>
              <a:rPr lang="en-US"/>
              <a:t>Latency (ms)</a:t>
            </a:r>
            <a:endParaRPr lang="en-US"/>
          </a:p>
        </c:rich>
      </c:tx>
      <c:layout>
        <c:manualLayout>
          <c:xMode val="edge"/>
          <c:yMode val="edge"/>
          <c:x val="0.0385555555555556"/>
          <c:y val="0.050925925925925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insuff!$B$1</c:f>
              <c:strCache>
                <c:ptCount val="1"/>
                <c:pt idx="0">
                  <c:v>Latency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insuff!$A$2:$A$5</c:f>
              <c:strCache>
                <c:ptCount val="4"/>
                <c:pt idx="0">
                  <c:v>TensorFlow</c:v>
                </c:pt>
                <c:pt idx="1">
                  <c:v>TensorFlow (GPU)</c:v>
                </c:pt>
                <c:pt idx="2">
                  <c:v>PyTorch</c:v>
                </c:pt>
                <c:pt idx="3">
                  <c:v>Ray</c:v>
                </c:pt>
              </c:strCache>
            </c:strRef>
          </c:cat>
          <c:val>
            <c:numRef>
              <c:f>insuff!$B$2:$B$5</c:f>
              <c:numCache>
                <c:formatCode>General</c:formatCode>
                <c:ptCount val="4"/>
                <c:pt idx="0">
                  <c:v>78.31</c:v>
                </c:pt>
                <c:pt idx="1">
                  <c:v>97.19</c:v>
                </c:pt>
                <c:pt idx="2">
                  <c:v>124.3</c:v>
                </c:pt>
                <c:pt idx="3">
                  <c:v>61.57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09639503"/>
        <c:axId val="2109641183"/>
      </c:barChart>
      <c:catAx>
        <c:axId val="2109639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09641183"/>
        <c:crosses val="autoZero"/>
        <c:auto val="1"/>
        <c:lblAlgn val="ctr"/>
        <c:lblOffset val="100"/>
        <c:noMultiLvlLbl val="0"/>
      </c:catAx>
      <c:valAx>
        <c:axId val="2109641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096395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insuff!$B$11</c:f>
              <c:strCache>
                <c:ptCount val="1"/>
                <c:pt idx="0">
                  <c:v>AuTO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elete val="1"/>
          </c:dLbls>
          <c:val>
            <c:numRef>
              <c:f>insuff!$B$12:$B$19</c:f>
              <c:numCache>
                <c:formatCode>General</c:formatCode>
                <c:ptCount val="8"/>
                <c:pt idx="0">
                  <c:v>14401.5322758038</c:v>
                </c:pt>
                <c:pt idx="1">
                  <c:v>13123.8402786892</c:v>
                </c:pt>
                <c:pt idx="2">
                  <c:v>6247.99877902405</c:v>
                </c:pt>
                <c:pt idx="3">
                  <c:v>7205.37018135047</c:v>
                </c:pt>
                <c:pt idx="4">
                  <c:v>5340.99742306</c:v>
                </c:pt>
                <c:pt idx="5">
                  <c:v>4971.64388772497</c:v>
                </c:pt>
                <c:pt idx="6">
                  <c:v>2955.38667508266</c:v>
                </c:pt>
                <c:pt idx="7">
                  <c:v>2928.63230467502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insuff!$C$11</c:f>
              <c:strCache>
                <c:ptCount val="1"/>
                <c:pt idx="0">
                  <c:v>QSJF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elete val="1"/>
          </c:dLbls>
          <c:val>
            <c:numRef>
              <c:f>insuff!$C$12:$C$19</c:f>
              <c:numCache>
                <c:formatCode>General</c:formatCode>
                <c:ptCount val="8"/>
                <c:pt idx="0">
                  <c:v>7920.39083691756</c:v>
                </c:pt>
                <c:pt idx="1">
                  <c:v>12912.9712420189</c:v>
                </c:pt>
                <c:pt idx="2">
                  <c:v>7781.52192775779</c:v>
                </c:pt>
                <c:pt idx="3">
                  <c:v>1769.93035700011</c:v>
                </c:pt>
                <c:pt idx="4">
                  <c:v>395.49604625064</c:v>
                </c:pt>
                <c:pt idx="5">
                  <c:v>21844.6378923265</c:v>
                </c:pt>
                <c:pt idx="6">
                  <c:v>12331.396014668</c:v>
                </c:pt>
                <c:pt idx="7">
                  <c:v>3552.46203593029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insuff!$D$11</c:f>
              <c:strCache>
                <c:ptCount val="1"/>
                <c:pt idx="0">
                  <c:v>QLAS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elete val="1"/>
          </c:dLbls>
          <c:val>
            <c:numRef>
              <c:f>insuff!$D$12:$D$19</c:f>
              <c:numCache>
                <c:formatCode>General</c:formatCode>
                <c:ptCount val="8"/>
                <c:pt idx="0">
                  <c:v>1139.52747102683</c:v>
                </c:pt>
                <c:pt idx="1">
                  <c:v>4275.86880326705</c:v>
                </c:pt>
                <c:pt idx="2">
                  <c:v>14700.1763024988</c:v>
                </c:pt>
                <c:pt idx="3">
                  <c:v>11634.4077623994</c:v>
                </c:pt>
                <c:pt idx="4">
                  <c:v>2364.13225519964</c:v>
                </c:pt>
                <c:pt idx="5">
                  <c:v>3195.08465242374</c:v>
                </c:pt>
                <c:pt idx="6">
                  <c:v>1157.17659886355</c:v>
                </c:pt>
                <c:pt idx="7">
                  <c:v>10272.8390877663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108407855"/>
        <c:axId val="2108409535"/>
      </c:lineChart>
      <c:catAx>
        <c:axId val="2108407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08409535"/>
        <c:crosses val="autoZero"/>
        <c:auto val="1"/>
        <c:lblAlgn val="ctr"/>
        <c:lblOffset val="100"/>
        <c:noMultiLvlLbl val="0"/>
      </c:catAx>
      <c:valAx>
        <c:axId val="2108409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08407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insuff!$E$11</c:f>
              <c:strCache>
                <c:ptCount val="1"/>
                <c:pt idx="0">
                  <c:v>AuTO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elete val="1"/>
          </c:dLbls>
          <c:val>
            <c:numRef>
              <c:f>insuff!$E$12:$E$19</c:f>
              <c:numCache>
                <c:formatCode>General</c:formatCode>
                <c:ptCount val="8"/>
                <c:pt idx="0">
                  <c:v>185122.009942424</c:v>
                </c:pt>
                <c:pt idx="1">
                  <c:v>168961.965146839</c:v>
                </c:pt>
                <c:pt idx="2">
                  <c:v>118716.432676105</c:v>
                </c:pt>
                <c:pt idx="3">
                  <c:v>111352.076298289</c:v>
                </c:pt>
                <c:pt idx="4">
                  <c:v>61325.5371806735</c:v>
                </c:pt>
                <c:pt idx="5">
                  <c:v>54306.1754542071</c:v>
                </c:pt>
                <c:pt idx="6">
                  <c:v>44277.4836145062</c:v>
                </c:pt>
                <c:pt idx="7">
                  <c:v>44324.4130790917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insuff!$F$11</c:f>
              <c:strCache>
                <c:ptCount val="1"/>
                <c:pt idx="0">
                  <c:v>QSJF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elete val="1"/>
          </c:dLbls>
          <c:val>
            <c:numRef>
              <c:f>insuff!$F$12:$F$19</c:f>
              <c:numCache>
                <c:formatCode>General</c:formatCode>
                <c:ptCount val="8"/>
                <c:pt idx="0">
                  <c:v>81424.0358925929</c:v>
                </c:pt>
                <c:pt idx="1">
                  <c:v>213699.199358451</c:v>
                </c:pt>
                <c:pt idx="2">
                  <c:v>5758.6447717116</c:v>
                </c:pt>
                <c:pt idx="3">
                  <c:v>220242.306338504</c:v>
                </c:pt>
                <c:pt idx="4">
                  <c:v>118036.030342709</c:v>
                </c:pt>
                <c:pt idx="5">
                  <c:v>208183.468143868</c:v>
                </c:pt>
                <c:pt idx="6">
                  <c:v>69495.5844316519</c:v>
                </c:pt>
                <c:pt idx="7">
                  <c:v>55163.7451494724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insuff!$G$11</c:f>
              <c:strCache>
                <c:ptCount val="1"/>
                <c:pt idx="0">
                  <c:v>QLAS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elete val="1"/>
          </c:dLbls>
          <c:val>
            <c:numRef>
              <c:f>insuff!$G$12:$G$19</c:f>
              <c:numCache>
                <c:formatCode>General</c:formatCode>
                <c:ptCount val="8"/>
                <c:pt idx="0">
                  <c:v>296950.351702043</c:v>
                </c:pt>
                <c:pt idx="1">
                  <c:v>105267.61576227</c:v>
                </c:pt>
                <c:pt idx="2">
                  <c:v>232188.942132384</c:v>
                </c:pt>
                <c:pt idx="3">
                  <c:v>19593.2835328891</c:v>
                </c:pt>
                <c:pt idx="4">
                  <c:v>194685.260160961</c:v>
                </c:pt>
                <c:pt idx="5">
                  <c:v>13563.8226657642</c:v>
                </c:pt>
                <c:pt idx="6">
                  <c:v>155602.220122326</c:v>
                </c:pt>
                <c:pt idx="7">
                  <c:v>180145.948756942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108254143"/>
        <c:axId val="2108255823"/>
      </c:lineChart>
      <c:catAx>
        <c:axId val="2108254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08255823"/>
        <c:crosses val="autoZero"/>
        <c:auto val="1"/>
        <c:lblAlgn val="ctr"/>
        <c:lblOffset val="100"/>
        <c:noMultiLvlLbl val="0"/>
      </c:catAx>
      <c:valAx>
        <c:axId val="210825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08254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Response Delay (</a:t>
            </a:r>
            <a:r>
              <a:rPr lang="en-US" dirty="0" err="1"/>
              <a:t>ms</a:t>
            </a:r>
            <a:r>
              <a:rPr lang="en-US" dirty="0"/>
              <a:t>)</a:t>
            </a:r>
            <a:endParaRPr lang="en-US" dirty="0"/>
          </a:p>
        </c:rich>
      </c:tx>
      <c:layout>
        <c:manualLayout>
          <c:xMode val="edge"/>
          <c:yMode val="edge"/>
          <c:x val="0.0248244697537011"/>
          <c:y val="0.014894518660759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insuff!$A$26</c:f>
              <c:strCache>
                <c:ptCount val="1"/>
                <c:pt idx="0">
                  <c:v>Run#1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insuff!$A$27:$A$42</c:f>
              <c:numCache>
                <c:formatCode>General</c:formatCode>
                <c:ptCount val="16"/>
                <c:pt idx="0">
                  <c:v>2.65096630859</c:v>
                </c:pt>
                <c:pt idx="1">
                  <c:v>2.52544921875</c:v>
                </c:pt>
                <c:pt idx="2">
                  <c:v>2.47865869141</c:v>
                </c:pt>
                <c:pt idx="3">
                  <c:v>2.74416455078</c:v>
                </c:pt>
                <c:pt idx="4">
                  <c:v>3.11200317383</c:v>
                </c:pt>
                <c:pt idx="5">
                  <c:v>2.62929296875</c:v>
                </c:pt>
                <c:pt idx="6">
                  <c:v>2.82746899414</c:v>
                </c:pt>
                <c:pt idx="7">
                  <c:v>2.4185402832</c:v>
                </c:pt>
                <c:pt idx="8">
                  <c:v>2.41872460938</c:v>
                </c:pt>
                <c:pt idx="9">
                  <c:v>2.75713671875</c:v>
                </c:pt>
                <c:pt idx="10">
                  <c:v>2.62058349609</c:v>
                </c:pt>
                <c:pt idx="11">
                  <c:v>2.66106689453</c:v>
                </c:pt>
                <c:pt idx="12">
                  <c:v>2.83111865234</c:v>
                </c:pt>
                <c:pt idx="13">
                  <c:v>2.79704101562</c:v>
                </c:pt>
                <c:pt idx="14">
                  <c:v>2.45043383789</c:v>
                </c:pt>
                <c:pt idx="15">
                  <c:v>2.94178808594</c:v>
                </c:pt>
              </c:numCache>
            </c:numRef>
          </c:val>
        </c:ser>
        <c:ser>
          <c:idx val="1"/>
          <c:order val="1"/>
          <c:tx>
            <c:strRef>
              <c:f>insuff!$B$26</c:f>
              <c:strCache>
                <c:ptCount val="1"/>
                <c:pt idx="0">
                  <c:v>Run#2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insuff!$B$27:$B$42</c:f>
              <c:numCache>
                <c:formatCode>General</c:formatCode>
                <c:ptCount val="16"/>
                <c:pt idx="0">
                  <c:v>2.50339086914</c:v>
                </c:pt>
                <c:pt idx="1">
                  <c:v>2.48339404297</c:v>
                </c:pt>
                <c:pt idx="2">
                  <c:v>2.45147241211</c:v>
                </c:pt>
                <c:pt idx="3">
                  <c:v>2.46410107422</c:v>
                </c:pt>
                <c:pt idx="4">
                  <c:v>2.45102062988</c:v>
                </c:pt>
                <c:pt idx="5">
                  <c:v>2.42562963868</c:v>
                </c:pt>
                <c:pt idx="6">
                  <c:v>2.41734106445</c:v>
                </c:pt>
                <c:pt idx="7">
                  <c:v>2.41777441406</c:v>
                </c:pt>
                <c:pt idx="8">
                  <c:v>2.41969091797</c:v>
                </c:pt>
                <c:pt idx="9">
                  <c:v>2.43101391602</c:v>
                </c:pt>
                <c:pt idx="10">
                  <c:v>2.39729101562</c:v>
                </c:pt>
                <c:pt idx="11">
                  <c:v>2.42611608887</c:v>
                </c:pt>
                <c:pt idx="12">
                  <c:v>2.4415111084</c:v>
                </c:pt>
                <c:pt idx="13">
                  <c:v>2.42628588868</c:v>
                </c:pt>
                <c:pt idx="14">
                  <c:v>2.43707165528</c:v>
                </c:pt>
                <c:pt idx="15">
                  <c:v>2.42781103516</c:v>
                </c:pt>
              </c:numCache>
            </c:numRef>
          </c:val>
        </c:ser>
        <c:ser>
          <c:idx val="2"/>
          <c:order val="2"/>
          <c:tx>
            <c:strRef>
              <c:f>insuff!$C$26</c:f>
              <c:strCache>
                <c:ptCount val="1"/>
                <c:pt idx="0">
                  <c:v>Run#3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insuff!$C$27:$C$42</c:f>
              <c:numCache>
                <c:formatCode>General</c:formatCode>
                <c:ptCount val="16"/>
                <c:pt idx="0">
                  <c:v>3.44154288086</c:v>
                </c:pt>
                <c:pt idx="1">
                  <c:v>3.26323428955</c:v>
                </c:pt>
                <c:pt idx="2">
                  <c:v>3.06868147705</c:v>
                </c:pt>
                <c:pt idx="3">
                  <c:v>3.15001473877</c:v>
                </c:pt>
                <c:pt idx="4">
                  <c:v>5.78566809082</c:v>
                </c:pt>
                <c:pt idx="5">
                  <c:v>2.9726585083</c:v>
                </c:pt>
                <c:pt idx="6">
                  <c:v>3.11058582031</c:v>
                </c:pt>
                <c:pt idx="7">
                  <c:v>3.20337906738</c:v>
                </c:pt>
                <c:pt idx="8">
                  <c:v>2.9759148584</c:v>
                </c:pt>
                <c:pt idx="9">
                  <c:v>3.53706870361</c:v>
                </c:pt>
                <c:pt idx="10">
                  <c:v>3.05250817627</c:v>
                </c:pt>
                <c:pt idx="11">
                  <c:v>2.91739538818</c:v>
                </c:pt>
                <c:pt idx="12">
                  <c:v>3.76135513916</c:v>
                </c:pt>
                <c:pt idx="13">
                  <c:v>4.33847699219</c:v>
                </c:pt>
                <c:pt idx="14">
                  <c:v>2.96537786865</c:v>
                </c:pt>
                <c:pt idx="15">
                  <c:v>14.212633125</c:v>
                </c:pt>
              </c:numCache>
            </c:numRef>
          </c:val>
        </c:ser>
        <c:ser>
          <c:idx val="3"/>
          <c:order val="3"/>
          <c:tx>
            <c:strRef>
              <c:f>insuff!$D$26</c:f>
              <c:strCache>
                <c:ptCount val="1"/>
                <c:pt idx="0">
                  <c:v>Run#4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insuff!$D$27:$D$42</c:f>
              <c:numCache>
                <c:formatCode>General</c:formatCode>
                <c:ptCount val="16"/>
                <c:pt idx="0">
                  <c:v>2.486916809082</c:v>
                </c:pt>
                <c:pt idx="1">
                  <c:v>2.498302307129</c:v>
                </c:pt>
                <c:pt idx="2">
                  <c:v>2.413073425293</c:v>
                </c:pt>
                <c:pt idx="3">
                  <c:v>6.42881835938</c:v>
                </c:pt>
                <c:pt idx="4">
                  <c:v>6.5871240234</c:v>
                </c:pt>
                <c:pt idx="5">
                  <c:v>5.56988427734</c:v>
                </c:pt>
                <c:pt idx="6">
                  <c:v>9.3084296875</c:v>
                </c:pt>
                <c:pt idx="7">
                  <c:v>2.406766723633</c:v>
                </c:pt>
                <c:pt idx="8">
                  <c:v>2.06687194824</c:v>
                </c:pt>
                <c:pt idx="9">
                  <c:v>4.75181884766</c:v>
                </c:pt>
                <c:pt idx="10">
                  <c:v>4.84389404297</c:v>
                </c:pt>
                <c:pt idx="11">
                  <c:v>10.2591865234</c:v>
                </c:pt>
                <c:pt idx="12">
                  <c:v>4.93168017578</c:v>
                </c:pt>
                <c:pt idx="13">
                  <c:v>4.21662841797</c:v>
                </c:pt>
                <c:pt idx="14">
                  <c:v>1.990949707031</c:v>
                </c:pt>
                <c:pt idx="15">
                  <c:v>7.04686767578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8074831"/>
        <c:axId val="11018224"/>
      </c:barChart>
      <c:catAx>
        <c:axId val="2108074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018224"/>
        <c:crosses val="autoZero"/>
        <c:auto val="1"/>
        <c:lblAlgn val="ctr"/>
        <c:lblOffset val="100"/>
        <c:noMultiLvlLbl val="0"/>
      </c:catAx>
      <c:valAx>
        <c:axId val="1101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08074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400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Response Delay (</a:t>
            </a:r>
            <a:r>
              <a:rPr lang="en-US" dirty="0" err="1"/>
              <a:t>ms</a:t>
            </a:r>
            <a:r>
              <a:rPr lang="en-US" dirty="0"/>
              <a:t>)</a:t>
            </a:r>
            <a:endParaRPr lang="en-US" dirty="0"/>
          </a:p>
        </c:rich>
      </c:tx>
      <c:layout>
        <c:manualLayout>
          <c:xMode val="edge"/>
          <c:yMode val="edge"/>
          <c:x val="0.133934329300463"/>
          <c:y val="0.034254484522266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insuff!$B$21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insuff!$A$22:$A$24</c:f>
              <c:strCache>
                <c:ptCount val="3"/>
                <c:pt idx="0">
                  <c:v>(11, 10)</c:v>
                </c:pt>
                <c:pt idx="1">
                  <c:v>(100, 100)</c:v>
                </c:pt>
                <c:pt idx="2">
                  <c:v>(1000, 1000)</c:v>
                </c:pt>
              </c:strCache>
            </c:strRef>
          </c:cat>
          <c:val>
            <c:numRef>
              <c:f>insuff!$B$22:$B$24</c:f>
              <c:numCache>
                <c:formatCode>General</c:formatCode>
                <c:ptCount val="3"/>
                <c:pt idx="0">
                  <c:v>36.208477</c:v>
                </c:pt>
                <c:pt idx="1">
                  <c:v>54.322109</c:v>
                </c:pt>
                <c:pt idx="2">
                  <c:v>81.822365</c:v>
                </c:pt>
              </c:numCache>
            </c:numRef>
          </c:val>
        </c:ser>
        <c:ser>
          <c:idx val="1"/>
          <c:order val="1"/>
          <c:tx>
            <c:strRef>
              <c:f>insuff!$C$21</c:f>
              <c:strCache>
                <c:ptCount val="1"/>
                <c:pt idx="0">
                  <c:v>Median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insuff!$A$22:$A$24</c:f>
              <c:strCache>
                <c:ptCount val="3"/>
                <c:pt idx="0">
                  <c:v>(11, 10)</c:v>
                </c:pt>
                <c:pt idx="1">
                  <c:v>(100, 100)</c:v>
                </c:pt>
                <c:pt idx="2">
                  <c:v>(1000, 1000)</c:v>
                </c:pt>
              </c:strCache>
            </c:strRef>
          </c:cat>
          <c:val>
            <c:numRef>
              <c:f>insuff!$C$22:$C$24</c:f>
              <c:numCache>
                <c:formatCode>General</c:formatCode>
                <c:ptCount val="3"/>
                <c:pt idx="0">
                  <c:v>4.544954</c:v>
                </c:pt>
                <c:pt idx="1">
                  <c:v>6.676742</c:v>
                </c:pt>
                <c:pt idx="2">
                  <c:v>25.147978</c:v>
                </c:pt>
              </c:numCache>
            </c:numRef>
          </c:val>
        </c:ser>
        <c:ser>
          <c:idx val="2"/>
          <c:order val="2"/>
          <c:tx>
            <c:strRef>
              <c:f>insuff!$D$21</c:f>
              <c:strCache>
                <c:ptCount val="1"/>
                <c:pt idx="0">
                  <c:v>p99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insuff!$A$22:$A$24</c:f>
              <c:strCache>
                <c:ptCount val="3"/>
                <c:pt idx="0">
                  <c:v>(11, 10)</c:v>
                </c:pt>
                <c:pt idx="1">
                  <c:v>(100, 100)</c:v>
                </c:pt>
                <c:pt idx="2">
                  <c:v>(1000, 1000)</c:v>
                </c:pt>
              </c:strCache>
            </c:strRef>
          </c:cat>
          <c:val>
            <c:numRef>
              <c:f>insuff!$D$22:$D$24</c:f>
              <c:numCache>
                <c:formatCode>General</c:formatCode>
                <c:ptCount val="3"/>
                <c:pt idx="0">
                  <c:v>575.297341</c:v>
                </c:pt>
                <c:pt idx="1">
                  <c:v>1015.149247</c:v>
                </c:pt>
                <c:pt idx="2">
                  <c:v>1039.863401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92"/>
        <c:axId val="2112993647"/>
        <c:axId val="2112995327"/>
      </c:barChart>
      <c:catAx>
        <c:axId val="2112993647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12995327"/>
        <c:crosses val="autoZero"/>
        <c:auto val="1"/>
        <c:lblAlgn val="ctr"/>
        <c:lblOffset val="100"/>
        <c:noMultiLvlLbl val="0"/>
      </c:catAx>
      <c:valAx>
        <c:axId val="2112995327"/>
        <c:scaling>
          <c:logBase val="10"/>
          <c:orientation val="maxMin"/>
          <c:max val="2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9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129936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EAF7D6-4625-4015-B26C-57136E6FE07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0D585A6-CE00-46F4-995E-D43647E0A617}">
      <dgm:prSet phldrT="[Text]"/>
      <dgm:spPr/>
      <dgm:t>
        <a:bodyPr/>
        <a:lstStyle/>
        <a:p>
          <a:r>
            <a:rPr lang="en-US" dirty="0"/>
            <a:t>Web</a:t>
          </a:r>
        </a:p>
      </dgm:t>
    </dgm:pt>
    <dgm:pt modelId="{B7396E53-217F-45B3-A65D-FCC7C06B99DF}" cxnId="{3C1E6075-176E-41B8-A216-8B91EBCB829A}" type="parTrans">
      <dgm:prSet/>
      <dgm:spPr/>
      <dgm:t>
        <a:bodyPr/>
        <a:lstStyle/>
        <a:p>
          <a:endParaRPr lang="en-US"/>
        </a:p>
      </dgm:t>
    </dgm:pt>
    <dgm:pt modelId="{59FDB3F0-D2E3-40FC-902A-EA96C9BA6E9F}" cxnId="{3C1E6075-176E-41B8-A216-8B91EBCB829A}" type="sibTrans">
      <dgm:prSet/>
      <dgm:spPr/>
      <dgm:t>
        <a:bodyPr/>
        <a:lstStyle/>
        <a:p>
          <a:endParaRPr lang="en-US"/>
        </a:p>
      </dgm:t>
    </dgm:pt>
    <dgm:pt modelId="{E1211866-2E87-4DBC-AEC9-5DA5FA917591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Big Data</a:t>
          </a:r>
        </a:p>
      </dgm:t>
    </dgm:pt>
    <dgm:pt modelId="{C8171CF4-A09B-4C23-A30E-3705696C5059}" cxnId="{B89FF410-9905-464A-8C1E-21A1BE87AC20}" type="parTrans">
      <dgm:prSet/>
      <dgm:spPr/>
      <dgm:t>
        <a:bodyPr/>
        <a:lstStyle/>
        <a:p>
          <a:endParaRPr lang="en-US"/>
        </a:p>
      </dgm:t>
    </dgm:pt>
    <dgm:pt modelId="{802EADDF-8AB5-47BC-9A4F-A070C39587AD}" cxnId="{B89FF410-9905-464A-8C1E-21A1BE87AC20}" type="sibTrans">
      <dgm:prSet/>
      <dgm:spPr/>
      <dgm:t>
        <a:bodyPr/>
        <a:lstStyle/>
        <a:p>
          <a:endParaRPr lang="en-US"/>
        </a:p>
      </dgm:t>
    </dgm:pt>
    <dgm:pt modelId="{5F78C945-9212-4B20-B3C8-24DC432A1CB4}">
      <dgm:prSet phldrT="[Text]"/>
      <dgm:spPr/>
      <dgm:t>
        <a:bodyPr/>
        <a:lstStyle/>
        <a:p>
          <a:r>
            <a:rPr lang="en-US" dirty="0"/>
            <a:t>Cache</a:t>
          </a:r>
        </a:p>
      </dgm:t>
    </dgm:pt>
    <dgm:pt modelId="{9A4BB2C5-B0E4-414D-A828-D2A629320029}" cxnId="{96723438-02A6-4462-B378-62869AE7AD9E}" type="parTrans">
      <dgm:prSet/>
      <dgm:spPr/>
      <dgm:t>
        <a:bodyPr/>
        <a:lstStyle/>
        <a:p>
          <a:endParaRPr lang="en-US"/>
        </a:p>
      </dgm:t>
    </dgm:pt>
    <dgm:pt modelId="{E3F7B8F8-4683-430A-811B-FD570AC7FEE3}" cxnId="{96723438-02A6-4462-B378-62869AE7AD9E}" type="sibTrans">
      <dgm:prSet/>
      <dgm:spPr/>
      <dgm:t>
        <a:bodyPr/>
        <a:lstStyle/>
        <a:p>
          <a:endParaRPr lang="en-US"/>
        </a:p>
      </dgm:t>
    </dgm:pt>
    <dgm:pt modelId="{0CE4E7A0-C625-453E-A28D-25109FC4AA45}">
      <dgm:prSet phldrT="[Text]"/>
      <dgm:spPr/>
      <dgm:t>
        <a:bodyPr/>
        <a:lstStyle/>
        <a:p>
          <a:r>
            <a:rPr lang="en-US" dirty="0"/>
            <a:t>DB</a:t>
          </a:r>
        </a:p>
      </dgm:t>
    </dgm:pt>
    <dgm:pt modelId="{2522452B-4C8B-4ED0-9649-5F5D82404FC8}" cxnId="{6AFC4D8E-E9ED-4987-B68F-7C63B2B25B35}" type="parTrans">
      <dgm:prSet/>
      <dgm:spPr/>
      <dgm:t>
        <a:bodyPr/>
        <a:lstStyle/>
        <a:p>
          <a:endParaRPr lang="en-US"/>
        </a:p>
      </dgm:t>
    </dgm:pt>
    <dgm:pt modelId="{38E4E4C0-30C5-424D-B87C-801171D2B625}" cxnId="{6AFC4D8E-E9ED-4987-B68F-7C63B2B25B35}" type="sibTrans">
      <dgm:prSet/>
      <dgm:spPr/>
      <dgm:t>
        <a:bodyPr/>
        <a:lstStyle/>
        <a:p>
          <a:endParaRPr lang="en-US"/>
        </a:p>
      </dgm:t>
    </dgm:pt>
    <dgm:pt modelId="{8A551F57-1A2A-4A10-8DBE-F50792F32EDC}" type="pres">
      <dgm:prSet presAssocID="{07EAF7D6-4625-4015-B26C-57136E6FE073}" presName="diagram" presStyleCnt="0">
        <dgm:presLayoutVars>
          <dgm:dir/>
          <dgm:resizeHandles val="exact"/>
        </dgm:presLayoutVars>
      </dgm:prSet>
      <dgm:spPr/>
    </dgm:pt>
    <dgm:pt modelId="{3124CB89-88BB-485E-98AE-E994986DE7FD}" type="pres">
      <dgm:prSet presAssocID="{A0D585A6-CE00-46F4-995E-D43647E0A617}" presName="node" presStyleLbl="node1" presStyleIdx="0" presStyleCnt="4">
        <dgm:presLayoutVars>
          <dgm:bulletEnabled val="1"/>
        </dgm:presLayoutVars>
      </dgm:prSet>
      <dgm:spPr/>
    </dgm:pt>
    <dgm:pt modelId="{8589851E-F83D-480C-9C7A-35BBC76224C6}" type="pres">
      <dgm:prSet presAssocID="{59FDB3F0-D2E3-40FC-902A-EA96C9BA6E9F}" presName="sibTrans" presStyleCnt="0"/>
      <dgm:spPr/>
    </dgm:pt>
    <dgm:pt modelId="{B74E35CD-E473-4B39-A2E2-F3BC9BD95209}" type="pres">
      <dgm:prSet presAssocID="{E1211866-2E87-4DBC-AEC9-5DA5FA917591}" presName="node" presStyleLbl="node1" presStyleIdx="1" presStyleCnt="4">
        <dgm:presLayoutVars>
          <dgm:bulletEnabled val="1"/>
        </dgm:presLayoutVars>
      </dgm:prSet>
      <dgm:spPr/>
    </dgm:pt>
    <dgm:pt modelId="{4F08140D-F543-4CE1-BD70-C5D0A45EB102}" type="pres">
      <dgm:prSet presAssocID="{802EADDF-8AB5-47BC-9A4F-A070C39587AD}" presName="sibTrans" presStyleCnt="0"/>
      <dgm:spPr/>
    </dgm:pt>
    <dgm:pt modelId="{81CFEA58-9FD1-46AD-B854-A5EF7A5B776C}" type="pres">
      <dgm:prSet presAssocID="{5F78C945-9212-4B20-B3C8-24DC432A1CB4}" presName="node" presStyleLbl="node1" presStyleIdx="2" presStyleCnt="4">
        <dgm:presLayoutVars>
          <dgm:bulletEnabled val="1"/>
        </dgm:presLayoutVars>
      </dgm:prSet>
      <dgm:spPr/>
    </dgm:pt>
    <dgm:pt modelId="{F36166EB-0A2F-47C1-89D6-4DDE1CD188B3}" type="pres">
      <dgm:prSet presAssocID="{E3F7B8F8-4683-430A-811B-FD570AC7FEE3}" presName="sibTrans" presStyleCnt="0"/>
      <dgm:spPr/>
    </dgm:pt>
    <dgm:pt modelId="{14B2E16E-2B08-4568-AD88-FCAC985B7E98}" type="pres">
      <dgm:prSet presAssocID="{0CE4E7A0-C625-453E-A28D-25109FC4AA45}" presName="node" presStyleLbl="node1" presStyleIdx="3" presStyleCnt="4">
        <dgm:presLayoutVars>
          <dgm:bulletEnabled val="1"/>
        </dgm:presLayoutVars>
      </dgm:prSet>
      <dgm:spPr/>
    </dgm:pt>
  </dgm:ptLst>
  <dgm:cxnLst>
    <dgm:cxn modelId="{B89FF410-9905-464A-8C1E-21A1BE87AC20}" srcId="{07EAF7D6-4625-4015-B26C-57136E6FE073}" destId="{E1211866-2E87-4DBC-AEC9-5DA5FA917591}" srcOrd="1" destOrd="0" parTransId="{C8171CF4-A09B-4C23-A30E-3705696C5059}" sibTransId="{802EADDF-8AB5-47BC-9A4F-A070C39587AD}"/>
    <dgm:cxn modelId="{96723438-02A6-4462-B378-62869AE7AD9E}" srcId="{07EAF7D6-4625-4015-B26C-57136E6FE073}" destId="{5F78C945-9212-4B20-B3C8-24DC432A1CB4}" srcOrd="2" destOrd="0" parTransId="{9A4BB2C5-B0E4-414D-A828-D2A629320029}" sibTransId="{E3F7B8F8-4683-430A-811B-FD570AC7FEE3}"/>
    <dgm:cxn modelId="{D2FE6762-78A4-4248-AFF9-CB1556B1AAB2}" type="presOf" srcId="{5F78C945-9212-4B20-B3C8-24DC432A1CB4}" destId="{81CFEA58-9FD1-46AD-B854-A5EF7A5B776C}" srcOrd="0" destOrd="0" presId="urn:microsoft.com/office/officeart/2005/8/layout/default"/>
    <dgm:cxn modelId="{3C1E6075-176E-41B8-A216-8B91EBCB829A}" srcId="{07EAF7D6-4625-4015-B26C-57136E6FE073}" destId="{A0D585A6-CE00-46F4-995E-D43647E0A617}" srcOrd="0" destOrd="0" parTransId="{B7396E53-217F-45B3-A65D-FCC7C06B99DF}" sibTransId="{59FDB3F0-D2E3-40FC-902A-EA96C9BA6E9F}"/>
    <dgm:cxn modelId="{6AFC4D8E-E9ED-4987-B68F-7C63B2B25B35}" srcId="{07EAF7D6-4625-4015-B26C-57136E6FE073}" destId="{0CE4E7A0-C625-453E-A28D-25109FC4AA45}" srcOrd="3" destOrd="0" parTransId="{2522452B-4C8B-4ED0-9649-5F5D82404FC8}" sibTransId="{38E4E4C0-30C5-424D-B87C-801171D2B625}"/>
    <dgm:cxn modelId="{5612BB91-A8AF-A847-A957-E95F3B58ADFB}" type="presOf" srcId="{E1211866-2E87-4DBC-AEC9-5DA5FA917591}" destId="{B74E35CD-E473-4B39-A2E2-F3BC9BD95209}" srcOrd="0" destOrd="0" presId="urn:microsoft.com/office/officeart/2005/8/layout/default"/>
    <dgm:cxn modelId="{6C40DCCE-77B6-8441-AC79-6EB36072A088}" type="presOf" srcId="{07EAF7D6-4625-4015-B26C-57136E6FE073}" destId="{8A551F57-1A2A-4A10-8DBE-F50792F32EDC}" srcOrd="0" destOrd="0" presId="urn:microsoft.com/office/officeart/2005/8/layout/default"/>
    <dgm:cxn modelId="{368274D6-CAE1-CD49-ACCC-93BD9244F284}" type="presOf" srcId="{A0D585A6-CE00-46F4-995E-D43647E0A617}" destId="{3124CB89-88BB-485E-98AE-E994986DE7FD}" srcOrd="0" destOrd="0" presId="urn:microsoft.com/office/officeart/2005/8/layout/default"/>
    <dgm:cxn modelId="{AE3F2AE8-318D-224A-8F01-F16E0370FE5D}" type="presOf" srcId="{0CE4E7A0-C625-453E-A28D-25109FC4AA45}" destId="{14B2E16E-2B08-4568-AD88-FCAC985B7E98}" srcOrd="0" destOrd="0" presId="urn:microsoft.com/office/officeart/2005/8/layout/default"/>
    <dgm:cxn modelId="{E0156033-97DC-BC45-80F8-F111A2BA1739}" type="presParOf" srcId="{8A551F57-1A2A-4A10-8DBE-F50792F32EDC}" destId="{3124CB89-88BB-485E-98AE-E994986DE7FD}" srcOrd="0" destOrd="0" presId="urn:microsoft.com/office/officeart/2005/8/layout/default"/>
    <dgm:cxn modelId="{1F40577F-C8A5-E740-A808-186D61BA1845}" type="presParOf" srcId="{8A551F57-1A2A-4A10-8DBE-F50792F32EDC}" destId="{8589851E-F83D-480C-9C7A-35BBC76224C6}" srcOrd="1" destOrd="0" presId="urn:microsoft.com/office/officeart/2005/8/layout/default"/>
    <dgm:cxn modelId="{E16B6426-42C4-584D-A397-11B1C4FB4B61}" type="presParOf" srcId="{8A551F57-1A2A-4A10-8DBE-F50792F32EDC}" destId="{B74E35CD-E473-4B39-A2E2-F3BC9BD95209}" srcOrd="2" destOrd="0" presId="urn:microsoft.com/office/officeart/2005/8/layout/default"/>
    <dgm:cxn modelId="{A703CC11-9836-0441-BD83-F2E4F1A94480}" type="presParOf" srcId="{8A551F57-1A2A-4A10-8DBE-F50792F32EDC}" destId="{4F08140D-F543-4CE1-BD70-C5D0A45EB102}" srcOrd="3" destOrd="0" presId="urn:microsoft.com/office/officeart/2005/8/layout/default"/>
    <dgm:cxn modelId="{599A58F4-5DE9-294C-8189-9EC03433EC35}" type="presParOf" srcId="{8A551F57-1A2A-4A10-8DBE-F50792F32EDC}" destId="{81CFEA58-9FD1-46AD-B854-A5EF7A5B776C}" srcOrd="4" destOrd="0" presId="urn:microsoft.com/office/officeart/2005/8/layout/default"/>
    <dgm:cxn modelId="{3FA14E06-ABCB-3F47-A4DD-7F0609740459}" type="presParOf" srcId="{8A551F57-1A2A-4A10-8DBE-F50792F32EDC}" destId="{F36166EB-0A2F-47C1-89D6-4DDE1CD188B3}" srcOrd="5" destOrd="0" presId="urn:microsoft.com/office/officeart/2005/8/layout/default"/>
    <dgm:cxn modelId="{5D234E22-CC46-0347-93B8-A0C50492403F}" type="presParOf" srcId="{8A551F57-1A2A-4A10-8DBE-F50792F32EDC}" destId="{14B2E16E-2B08-4568-AD88-FCAC985B7E9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C1BF53-0A3A-4939-AC12-0F13531C7DBF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5015EFA-5F65-4D76-B3FA-7889F368F4C5}">
      <dgm:prSet phldrT="[Text]"/>
      <dgm:spPr/>
      <dgm:t>
        <a:bodyPr/>
        <a:lstStyle/>
        <a:p>
          <a:r>
            <a:rPr lang="en-US" dirty="0"/>
            <a:t>Highest Priority</a:t>
          </a:r>
        </a:p>
      </dgm:t>
    </dgm:pt>
    <dgm:pt modelId="{A13E487F-7CA1-45FE-A693-AB640D0C9959}" cxnId="{D1F28C28-E28A-494E-AAF1-A2C7D44588F6}" type="parTrans">
      <dgm:prSet/>
      <dgm:spPr/>
      <dgm:t>
        <a:bodyPr/>
        <a:lstStyle/>
        <a:p>
          <a:endParaRPr lang="en-US"/>
        </a:p>
      </dgm:t>
    </dgm:pt>
    <dgm:pt modelId="{56B0DE87-32BA-4A29-B05C-A85AC55F5605}" cxnId="{D1F28C28-E28A-494E-AAF1-A2C7D44588F6}" type="sibTrans">
      <dgm:prSet/>
      <dgm:spPr/>
      <dgm:t>
        <a:bodyPr/>
        <a:lstStyle/>
        <a:p>
          <a:endParaRPr lang="en-US"/>
        </a:p>
      </dgm:t>
    </dgm:pt>
    <dgm:pt modelId="{815BEF20-864A-4D41-9216-02BB250FD3A7}">
      <dgm:prSet/>
      <dgm:spPr/>
      <dgm:t>
        <a:bodyPr/>
        <a:lstStyle/>
        <a:p>
          <a:endParaRPr lang="en-US" dirty="0"/>
        </a:p>
      </dgm:t>
    </dgm:pt>
    <dgm:pt modelId="{63CD3DF5-D422-426E-8A4E-9DFEDB3592A8}" cxnId="{58A3B503-2AC1-45F7-A4A7-C4B100484396}" type="parTrans">
      <dgm:prSet/>
      <dgm:spPr/>
      <dgm:t>
        <a:bodyPr/>
        <a:lstStyle/>
        <a:p>
          <a:endParaRPr lang="en-US"/>
        </a:p>
      </dgm:t>
    </dgm:pt>
    <dgm:pt modelId="{3ED1544F-4B15-4DF6-9FB5-E2DABB8A16DA}" cxnId="{58A3B503-2AC1-45F7-A4A7-C4B100484396}" type="sibTrans">
      <dgm:prSet/>
      <dgm:spPr/>
      <dgm:t>
        <a:bodyPr/>
        <a:lstStyle/>
        <a:p>
          <a:endParaRPr lang="en-US"/>
        </a:p>
      </dgm:t>
    </dgm:pt>
    <dgm:pt modelId="{9A5DB9CF-BAF0-4CEA-A180-6195E161C4B9}">
      <dgm:prSet/>
      <dgm:spPr/>
      <dgm:t>
        <a:bodyPr/>
        <a:lstStyle/>
        <a:p>
          <a:r>
            <a:rPr lang="en-US" dirty="0"/>
            <a:t>2</a:t>
          </a:r>
          <a:r>
            <a:rPr lang="en-US" baseline="30000" dirty="0"/>
            <a:t>nd</a:t>
          </a:r>
          <a:r>
            <a:rPr lang="en-US" dirty="0"/>
            <a:t> Highest Priority</a:t>
          </a:r>
        </a:p>
      </dgm:t>
    </dgm:pt>
    <dgm:pt modelId="{28D1677B-73DD-438F-B590-7E60678BC36A}" cxnId="{6E09864F-CBA8-485C-B632-5731260DFE18}" type="parTrans">
      <dgm:prSet/>
      <dgm:spPr/>
      <dgm:t>
        <a:bodyPr/>
        <a:lstStyle/>
        <a:p>
          <a:endParaRPr lang="en-US"/>
        </a:p>
      </dgm:t>
    </dgm:pt>
    <dgm:pt modelId="{F6357196-1C03-41DA-B8F6-37398640D143}" cxnId="{6E09864F-CBA8-485C-B632-5731260DFE18}" type="sibTrans">
      <dgm:prSet/>
      <dgm:spPr/>
      <dgm:t>
        <a:bodyPr/>
        <a:lstStyle/>
        <a:p>
          <a:endParaRPr lang="en-US"/>
        </a:p>
      </dgm:t>
    </dgm:pt>
    <dgm:pt modelId="{3725D9FE-BEB5-4617-8F54-3A1946568A5F}">
      <dgm:prSet/>
      <dgm:spPr/>
      <dgm:t>
        <a:bodyPr/>
        <a:lstStyle/>
        <a:p>
          <a:endParaRPr lang="en-US" dirty="0"/>
        </a:p>
      </dgm:t>
    </dgm:pt>
    <dgm:pt modelId="{212B5CE3-8FB2-4BF2-AEB4-73CE016861E3}" cxnId="{ED41114C-B0CF-4E8F-B8DC-13DC18DCE132}" type="parTrans">
      <dgm:prSet/>
      <dgm:spPr/>
      <dgm:t>
        <a:bodyPr/>
        <a:lstStyle/>
        <a:p>
          <a:endParaRPr lang="en-US"/>
        </a:p>
      </dgm:t>
    </dgm:pt>
    <dgm:pt modelId="{F08782FB-5441-4504-82A9-28C5DE9BEF2B}" cxnId="{ED41114C-B0CF-4E8F-B8DC-13DC18DCE132}" type="sibTrans">
      <dgm:prSet/>
      <dgm:spPr/>
      <dgm:t>
        <a:bodyPr/>
        <a:lstStyle/>
        <a:p>
          <a:endParaRPr lang="en-US"/>
        </a:p>
      </dgm:t>
    </dgm:pt>
    <dgm:pt modelId="{F1F6A590-49D0-4BD2-8E59-5A3EEBC280DE}">
      <dgm:prSet custT="1"/>
      <dgm:spPr>
        <a:noFill/>
        <a:ln>
          <a:noFill/>
        </a:ln>
      </dgm:spPr>
      <dgm:t>
        <a:bodyPr/>
        <a:lstStyle/>
        <a:p>
          <a:r>
            <a:rPr lang="en-US" sz="3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…</a:t>
          </a:r>
          <a:endParaRPr lang="en-US" sz="32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114DD70-8C77-4A82-8D39-D8B88F89F0E4}" cxnId="{5CE90324-B803-4CCC-B5FE-8E7833431CEF}" type="parTrans">
      <dgm:prSet/>
      <dgm:spPr/>
      <dgm:t>
        <a:bodyPr/>
        <a:lstStyle/>
        <a:p>
          <a:endParaRPr lang="en-US"/>
        </a:p>
      </dgm:t>
    </dgm:pt>
    <dgm:pt modelId="{52BF6F41-B39E-42D4-A967-DB29FCF6C90A}" cxnId="{5CE90324-B803-4CCC-B5FE-8E7833431CEF}" type="sibTrans">
      <dgm:prSet/>
      <dgm:spPr/>
      <dgm:t>
        <a:bodyPr/>
        <a:lstStyle/>
        <a:p>
          <a:endParaRPr lang="en-US"/>
        </a:p>
      </dgm:t>
    </dgm:pt>
    <dgm:pt modelId="{21ACEFE0-45CC-41AE-9D50-0471120848D9}">
      <dgm:prSet/>
      <dgm:spPr/>
      <dgm:t>
        <a:bodyPr/>
        <a:lstStyle/>
        <a:p>
          <a:r>
            <a:rPr lang="en-US" dirty="0"/>
            <a:t>Lowest Priority</a:t>
          </a:r>
        </a:p>
      </dgm:t>
    </dgm:pt>
    <dgm:pt modelId="{67E40A6E-F0AD-4837-8BB0-6F92BBE68595}" cxnId="{76DA0DDD-6F1D-40F5-AB5A-0F77BB89ACE3}" type="parTrans">
      <dgm:prSet/>
      <dgm:spPr/>
      <dgm:t>
        <a:bodyPr/>
        <a:lstStyle/>
        <a:p>
          <a:endParaRPr lang="en-US"/>
        </a:p>
      </dgm:t>
    </dgm:pt>
    <dgm:pt modelId="{A2F98C3B-2596-4240-B610-D7B06FA0B56A}" cxnId="{76DA0DDD-6F1D-40F5-AB5A-0F77BB89ACE3}" type="sibTrans">
      <dgm:prSet/>
      <dgm:spPr/>
      <dgm:t>
        <a:bodyPr/>
        <a:lstStyle/>
        <a:p>
          <a:endParaRPr lang="en-US"/>
        </a:p>
      </dgm:t>
    </dgm:pt>
    <dgm:pt modelId="{652CCFA3-AA10-42D2-9E30-A351CBCF14AB}" type="pres">
      <dgm:prSet presAssocID="{14C1BF53-0A3A-4939-AC12-0F13531C7DBF}" presName="rootnode" presStyleCnt="0">
        <dgm:presLayoutVars>
          <dgm:chMax/>
          <dgm:chPref/>
          <dgm:dir/>
          <dgm:animLvl val="lvl"/>
        </dgm:presLayoutVars>
      </dgm:prSet>
      <dgm:spPr/>
    </dgm:pt>
    <dgm:pt modelId="{FC9A3F3B-4E31-4A80-B53E-09379B218B73}" type="pres">
      <dgm:prSet presAssocID="{25015EFA-5F65-4D76-B3FA-7889F368F4C5}" presName="composite" presStyleCnt="0"/>
      <dgm:spPr/>
    </dgm:pt>
    <dgm:pt modelId="{293187D7-A011-4512-8B89-31A1346C8A19}" type="pres">
      <dgm:prSet presAssocID="{25015EFA-5F65-4D76-B3FA-7889F368F4C5}" presName="bentUpArrow1" presStyleLbl="alignImgPlace1" presStyleIdx="0" presStyleCnt="3"/>
      <dgm:spPr/>
    </dgm:pt>
    <dgm:pt modelId="{C02FDAA9-1AAC-4B46-A1E4-B2AD0190731B}" type="pres">
      <dgm:prSet presAssocID="{25015EFA-5F65-4D76-B3FA-7889F368F4C5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606647F0-F77E-4EF4-8595-52EEBE7504A4}" type="pres">
      <dgm:prSet presAssocID="{25015EFA-5F65-4D76-B3FA-7889F368F4C5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8D3C2F6-8CFF-41F4-8278-75DA8B8A8676}" type="pres">
      <dgm:prSet presAssocID="{56B0DE87-32BA-4A29-B05C-A85AC55F5605}" presName="sibTrans" presStyleCnt="0"/>
      <dgm:spPr/>
    </dgm:pt>
    <dgm:pt modelId="{2A55B2A1-4C56-43D5-B0C2-4C4A29E23860}" type="pres">
      <dgm:prSet presAssocID="{9A5DB9CF-BAF0-4CEA-A180-6195E161C4B9}" presName="composite" presStyleCnt="0"/>
      <dgm:spPr/>
    </dgm:pt>
    <dgm:pt modelId="{2DC961A9-5EC8-4BCF-ABE8-6C90FAC46871}" type="pres">
      <dgm:prSet presAssocID="{9A5DB9CF-BAF0-4CEA-A180-6195E161C4B9}" presName="bentUpArrow1" presStyleLbl="alignImgPlace1" presStyleIdx="1" presStyleCnt="3"/>
      <dgm:spPr/>
    </dgm:pt>
    <dgm:pt modelId="{EE61B9B2-944D-4465-89C6-5F27A9AA0237}" type="pres">
      <dgm:prSet presAssocID="{9A5DB9CF-BAF0-4CEA-A180-6195E161C4B9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079874D2-A6D2-4C58-95D7-3D849A50BD5B}" type="pres">
      <dgm:prSet presAssocID="{9A5DB9CF-BAF0-4CEA-A180-6195E161C4B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E6BC1006-9648-4A46-96F6-0D7212D48808}" type="pres">
      <dgm:prSet presAssocID="{F6357196-1C03-41DA-B8F6-37398640D143}" presName="sibTrans" presStyleCnt="0"/>
      <dgm:spPr/>
    </dgm:pt>
    <dgm:pt modelId="{835D728A-2F82-4997-B26F-87CF1EFA03C8}" type="pres">
      <dgm:prSet presAssocID="{F1F6A590-49D0-4BD2-8E59-5A3EEBC280DE}" presName="composite" presStyleCnt="0"/>
      <dgm:spPr/>
    </dgm:pt>
    <dgm:pt modelId="{F6C47161-245F-4D75-8D57-8D578C461A92}" type="pres">
      <dgm:prSet presAssocID="{F1F6A590-49D0-4BD2-8E59-5A3EEBC280DE}" presName="bentUpArrow1" presStyleLbl="alignImgPlace1" presStyleIdx="2" presStyleCnt="3"/>
      <dgm:spPr/>
    </dgm:pt>
    <dgm:pt modelId="{3110CE03-93AA-4E21-92AF-D5FBFAD0BE85}" type="pres">
      <dgm:prSet presAssocID="{F1F6A590-49D0-4BD2-8E59-5A3EEBC280DE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FD15AC2F-472A-468C-BADD-A56F9D975A67}" type="pres">
      <dgm:prSet presAssocID="{F1F6A590-49D0-4BD2-8E59-5A3EEBC280DE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FFC5A47-F60A-4B0A-BE0E-14CC9F5EAFEF}" type="pres">
      <dgm:prSet presAssocID="{52BF6F41-B39E-42D4-A967-DB29FCF6C90A}" presName="sibTrans" presStyleCnt="0"/>
      <dgm:spPr/>
    </dgm:pt>
    <dgm:pt modelId="{50F044BD-5852-4E43-9C3B-C94167BF7796}" type="pres">
      <dgm:prSet presAssocID="{21ACEFE0-45CC-41AE-9D50-0471120848D9}" presName="composite" presStyleCnt="0"/>
      <dgm:spPr/>
    </dgm:pt>
    <dgm:pt modelId="{FF8D4D5F-8857-4B2D-8172-5B3394F32647}" type="pres">
      <dgm:prSet presAssocID="{21ACEFE0-45CC-41AE-9D50-0471120848D9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58A3B503-2AC1-45F7-A4A7-C4B100484396}" srcId="{25015EFA-5F65-4D76-B3FA-7889F368F4C5}" destId="{815BEF20-864A-4D41-9216-02BB250FD3A7}" srcOrd="0" destOrd="0" parTransId="{63CD3DF5-D422-426E-8A4E-9DFEDB3592A8}" sibTransId="{3ED1544F-4B15-4DF6-9FB5-E2DABB8A16DA}"/>
    <dgm:cxn modelId="{C5EBC911-E528-514B-AB49-68A3AED28CC9}" type="presOf" srcId="{21ACEFE0-45CC-41AE-9D50-0471120848D9}" destId="{FF8D4D5F-8857-4B2D-8172-5B3394F32647}" srcOrd="0" destOrd="0" presId="urn:microsoft.com/office/officeart/2005/8/layout/StepDownProcess"/>
    <dgm:cxn modelId="{5CE90324-B803-4CCC-B5FE-8E7833431CEF}" srcId="{14C1BF53-0A3A-4939-AC12-0F13531C7DBF}" destId="{F1F6A590-49D0-4BD2-8E59-5A3EEBC280DE}" srcOrd="2" destOrd="0" parTransId="{0114DD70-8C77-4A82-8D39-D8B88F89F0E4}" sibTransId="{52BF6F41-B39E-42D4-A967-DB29FCF6C90A}"/>
    <dgm:cxn modelId="{D1F28C28-E28A-494E-AAF1-A2C7D44588F6}" srcId="{14C1BF53-0A3A-4939-AC12-0F13531C7DBF}" destId="{25015EFA-5F65-4D76-B3FA-7889F368F4C5}" srcOrd="0" destOrd="0" parTransId="{A13E487F-7CA1-45FE-A693-AB640D0C9959}" sibTransId="{56B0DE87-32BA-4A29-B05C-A85AC55F5605}"/>
    <dgm:cxn modelId="{92422543-BEBB-B443-AA95-BB8A7ED02283}" type="presOf" srcId="{14C1BF53-0A3A-4939-AC12-0F13531C7DBF}" destId="{652CCFA3-AA10-42D2-9E30-A351CBCF14AB}" srcOrd="0" destOrd="0" presId="urn:microsoft.com/office/officeart/2005/8/layout/StepDownProcess"/>
    <dgm:cxn modelId="{ED41114C-B0CF-4E8F-B8DC-13DC18DCE132}" srcId="{9A5DB9CF-BAF0-4CEA-A180-6195E161C4B9}" destId="{3725D9FE-BEB5-4617-8F54-3A1946568A5F}" srcOrd="0" destOrd="0" parTransId="{212B5CE3-8FB2-4BF2-AEB4-73CE016861E3}" sibTransId="{F08782FB-5441-4504-82A9-28C5DE9BEF2B}"/>
    <dgm:cxn modelId="{6E09864F-CBA8-485C-B632-5731260DFE18}" srcId="{14C1BF53-0A3A-4939-AC12-0F13531C7DBF}" destId="{9A5DB9CF-BAF0-4CEA-A180-6195E161C4B9}" srcOrd="1" destOrd="0" parTransId="{28D1677B-73DD-438F-B590-7E60678BC36A}" sibTransId="{F6357196-1C03-41DA-B8F6-37398640D143}"/>
    <dgm:cxn modelId="{B7C66C5E-1D03-494F-802F-71E1F22CE8AC}" type="presOf" srcId="{3725D9FE-BEB5-4617-8F54-3A1946568A5F}" destId="{079874D2-A6D2-4C58-95D7-3D849A50BD5B}" srcOrd="0" destOrd="0" presId="urn:microsoft.com/office/officeart/2005/8/layout/StepDownProcess"/>
    <dgm:cxn modelId="{AE51386E-00FD-1D4F-B9A2-1074989611F8}" type="presOf" srcId="{9A5DB9CF-BAF0-4CEA-A180-6195E161C4B9}" destId="{EE61B9B2-944D-4465-89C6-5F27A9AA0237}" srcOrd="0" destOrd="0" presId="urn:microsoft.com/office/officeart/2005/8/layout/StepDownProcess"/>
    <dgm:cxn modelId="{A0DD5FD8-7CD9-114E-AEB4-F3A397F5A49B}" type="presOf" srcId="{F1F6A590-49D0-4BD2-8E59-5A3EEBC280DE}" destId="{3110CE03-93AA-4E21-92AF-D5FBFAD0BE85}" srcOrd="0" destOrd="0" presId="urn:microsoft.com/office/officeart/2005/8/layout/StepDownProcess"/>
    <dgm:cxn modelId="{76DA0DDD-6F1D-40F5-AB5A-0F77BB89ACE3}" srcId="{14C1BF53-0A3A-4939-AC12-0F13531C7DBF}" destId="{21ACEFE0-45CC-41AE-9D50-0471120848D9}" srcOrd="3" destOrd="0" parTransId="{67E40A6E-F0AD-4837-8BB0-6F92BBE68595}" sibTransId="{A2F98C3B-2596-4240-B610-D7B06FA0B56A}"/>
    <dgm:cxn modelId="{9C5406F1-C53C-714D-BB39-55B6DB4FFF84}" type="presOf" srcId="{815BEF20-864A-4D41-9216-02BB250FD3A7}" destId="{606647F0-F77E-4EF4-8595-52EEBE7504A4}" srcOrd="0" destOrd="0" presId="urn:microsoft.com/office/officeart/2005/8/layout/StepDownProcess"/>
    <dgm:cxn modelId="{9B82C8F4-7313-A540-938B-795D802472E0}" type="presOf" srcId="{25015EFA-5F65-4D76-B3FA-7889F368F4C5}" destId="{C02FDAA9-1AAC-4B46-A1E4-B2AD0190731B}" srcOrd="0" destOrd="0" presId="urn:microsoft.com/office/officeart/2005/8/layout/StepDownProcess"/>
    <dgm:cxn modelId="{FD0F272E-7A79-4A4E-A4F3-00575944D3D8}" type="presParOf" srcId="{652CCFA3-AA10-42D2-9E30-A351CBCF14AB}" destId="{FC9A3F3B-4E31-4A80-B53E-09379B218B73}" srcOrd="0" destOrd="0" presId="urn:microsoft.com/office/officeart/2005/8/layout/StepDownProcess"/>
    <dgm:cxn modelId="{FF571A09-6CF7-B74C-ABAF-CDFCDFDF0A50}" type="presParOf" srcId="{FC9A3F3B-4E31-4A80-B53E-09379B218B73}" destId="{293187D7-A011-4512-8B89-31A1346C8A19}" srcOrd="0" destOrd="0" presId="urn:microsoft.com/office/officeart/2005/8/layout/StepDownProcess"/>
    <dgm:cxn modelId="{2992DB9D-3265-6641-917C-CFF88BD00BB4}" type="presParOf" srcId="{FC9A3F3B-4E31-4A80-B53E-09379B218B73}" destId="{C02FDAA9-1AAC-4B46-A1E4-B2AD0190731B}" srcOrd="1" destOrd="0" presId="urn:microsoft.com/office/officeart/2005/8/layout/StepDownProcess"/>
    <dgm:cxn modelId="{F7963668-FCE4-C04B-BDD2-A549A5DBFCC6}" type="presParOf" srcId="{FC9A3F3B-4E31-4A80-B53E-09379B218B73}" destId="{606647F0-F77E-4EF4-8595-52EEBE7504A4}" srcOrd="2" destOrd="0" presId="urn:microsoft.com/office/officeart/2005/8/layout/StepDownProcess"/>
    <dgm:cxn modelId="{772E54E7-3057-C34C-9BCA-3D62EE9A2BE2}" type="presParOf" srcId="{652CCFA3-AA10-42D2-9E30-A351CBCF14AB}" destId="{68D3C2F6-8CFF-41F4-8278-75DA8B8A8676}" srcOrd="1" destOrd="0" presId="urn:microsoft.com/office/officeart/2005/8/layout/StepDownProcess"/>
    <dgm:cxn modelId="{96F2C01B-2F0E-794E-A0AE-EFC8D89F1071}" type="presParOf" srcId="{652CCFA3-AA10-42D2-9E30-A351CBCF14AB}" destId="{2A55B2A1-4C56-43D5-B0C2-4C4A29E23860}" srcOrd="2" destOrd="0" presId="urn:microsoft.com/office/officeart/2005/8/layout/StepDownProcess"/>
    <dgm:cxn modelId="{6CF12369-91B4-734E-BE72-D8A63291C3DA}" type="presParOf" srcId="{2A55B2A1-4C56-43D5-B0C2-4C4A29E23860}" destId="{2DC961A9-5EC8-4BCF-ABE8-6C90FAC46871}" srcOrd="0" destOrd="0" presId="urn:microsoft.com/office/officeart/2005/8/layout/StepDownProcess"/>
    <dgm:cxn modelId="{05E93E42-521D-2C49-BEF5-CC869BDF4651}" type="presParOf" srcId="{2A55B2A1-4C56-43D5-B0C2-4C4A29E23860}" destId="{EE61B9B2-944D-4465-89C6-5F27A9AA0237}" srcOrd="1" destOrd="0" presId="urn:microsoft.com/office/officeart/2005/8/layout/StepDownProcess"/>
    <dgm:cxn modelId="{7E27B1F0-70A3-E546-8975-4112D7F017EF}" type="presParOf" srcId="{2A55B2A1-4C56-43D5-B0C2-4C4A29E23860}" destId="{079874D2-A6D2-4C58-95D7-3D849A50BD5B}" srcOrd="2" destOrd="0" presId="urn:microsoft.com/office/officeart/2005/8/layout/StepDownProcess"/>
    <dgm:cxn modelId="{0FAE1EBB-3DE9-C64C-A769-BEDD42941093}" type="presParOf" srcId="{652CCFA3-AA10-42D2-9E30-A351CBCF14AB}" destId="{E6BC1006-9648-4A46-96F6-0D7212D48808}" srcOrd="3" destOrd="0" presId="urn:microsoft.com/office/officeart/2005/8/layout/StepDownProcess"/>
    <dgm:cxn modelId="{1C2B80D9-867D-3446-9937-254B92DDD608}" type="presParOf" srcId="{652CCFA3-AA10-42D2-9E30-A351CBCF14AB}" destId="{835D728A-2F82-4997-B26F-87CF1EFA03C8}" srcOrd="4" destOrd="0" presId="urn:microsoft.com/office/officeart/2005/8/layout/StepDownProcess"/>
    <dgm:cxn modelId="{3F13029B-8268-844C-B47A-37BF6FC3669F}" type="presParOf" srcId="{835D728A-2F82-4997-B26F-87CF1EFA03C8}" destId="{F6C47161-245F-4D75-8D57-8D578C461A92}" srcOrd="0" destOrd="0" presId="urn:microsoft.com/office/officeart/2005/8/layout/StepDownProcess"/>
    <dgm:cxn modelId="{43B1DAF1-D0D7-894C-9A0B-38A175A9C213}" type="presParOf" srcId="{835D728A-2F82-4997-B26F-87CF1EFA03C8}" destId="{3110CE03-93AA-4E21-92AF-D5FBFAD0BE85}" srcOrd="1" destOrd="0" presId="urn:microsoft.com/office/officeart/2005/8/layout/StepDownProcess"/>
    <dgm:cxn modelId="{AEA989B6-56A0-6741-8037-1E590D5E85BB}" type="presParOf" srcId="{835D728A-2F82-4997-B26F-87CF1EFA03C8}" destId="{FD15AC2F-472A-468C-BADD-A56F9D975A67}" srcOrd="2" destOrd="0" presId="urn:microsoft.com/office/officeart/2005/8/layout/StepDownProcess"/>
    <dgm:cxn modelId="{B9262B47-21AD-5140-B532-1FEA6E1AF777}" type="presParOf" srcId="{652CCFA3-AA10-42D2-9E30-A351CBCF14AB}" destId="{BFFC5A47-F60A-4B0A-BE0E-14CC9F5EAFEF}" srcOrd="5" destOrd="0" presId="urn:microsoft.com/office/officeart/2005/8/layout/StepDownProcess"/>
    <dgm:cxn modelId="{23ADE93A-5DB9-0443-9992-ECCFEF81CDCE}" type="presParOf" srcId="{652CCFA3-AA10-42D2-9E30-A351CBCF14AB}" destId="{50F044BD-5852-4E43-9C3B-C94167BF7796}" srcOrd="6" destOrd="0" presId="urn:microsoft.com/office/officeart/2005/8/layout/StepDownProcess"/>
    <dgm:cxn modelId="{8A4A04DC-9F22-8149-9207-756D754B831F}" type="presParOf" srcId="{50F044BD-5852-4E43-9C3B-C94167BF7796}" destId="{FF8D4D5F-8857-4B2D-8172-5B3394F3264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24CB89-88BB-485E-98AE-E994986DE7FD}">
      <dsp:nvSpPr>
        <dsp:cNvPr id="0" name=""/>
        <dsp:cNvSpPr/>
      </dsp:nvSpPr>
      <dsp:spPr>
        <a:xfrm>
          <a:off x="189872" y="1374"/>
          <a:ext cx="1175690" cy="7054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Web</a:t>
          </a:r>
        </a:p>
      </dsp:txBody>
      <dsp:txXfrm>
        <a:off x="189872" y="1374"/>
        <a:ext cx="1175690" cy="705414"/>
      </dsp:txXfrm>
    </dsp:sp>
    <dsp:sp modelId="{B74E35CD-E473-4B39-A2E2-F3BC9BD95209}">
      <dsp:nvSpPr>
        <dsp:cNvPr id="0" name=""/>
        <dsp:cNvSpPr/>
      </dsp:nvSpPr>
      <dsp:spPr>
        <a:xfrm>
          <a:off x="189872" y="824358"/>
          <a:ext cx="1175690" cy="705414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Big Data</a:t>
          </a:r>
        </a:p>
      </dsp:txBody>
      <dsp:txXfrm>
        <a:off x="189872" y="824358"/>
        <a:ext cx="1175690" cy="705414"/>
      </dsp:txXfrm>
    </dsp:sp>
    <dsp:sp modelId="{81CFEA58-9FD1-46AD-B854-A5EF7A5B776C}">
      <dsp:nvSpPr>
        <dsp:cNvPr id="0" name=""/>
        <dsp:cNvSpPr/>
      </dsp:nvSpPr>
      <dsp:spPr>
        <a:xfrm>
          <a:off x="189872" y="1647342"/>
          <a:ext cx="1175690" cy="70541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Cache</a:t>
          </a:r>
        </a:p>
      </dsp:txBody>
      <dsp:txXfrm>
        <a:off x="189872" y="1647342"/>
        <a:ext cx="1175690" cy="705414"/>
      </dsp:txXfrm>
    </dsp:sp>
    <dsp:sp modelId="{14B2E16E-2B08-4568-AD88-FCAC985B7E98}">
      <dsp:nvSpPr>
        <dsp:cNvPr id="0" name=""/>
        <dsp:cNvSpPr/>
      </dsp:nvSpPr>
      <dsp:spPr>
        <a:xfrm>
          <a:off x="189872" y="2470325"/>
          <a:ext cx="1175690" cy="70541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DB</a:t>
          </a:r>
        </a:p>
      </dsp:txBody>
      <dsp:txXfrm>
        <a:off x="189872" y="2470325"/>
        <a:ext cx="1175690" cy="7054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187D7-A011-4512-8B89-31A1346C8A19}">
      <dsp:nvSpPr>
        <dsp:cNvPr id="0" name=""/>
        <dsp:cNvSpPr/>
      </dsp:nvSpPr>
      <dsp:spPr>
        <a:xfrm rot="5400000">
          <a:off x="2304182" y="750406"/>
          <a:ext cx="659019" cy="7502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FDAA9-1AAC-4B46-A1E4-B2AD0190731B}">
      <dsp:nvSpPr>
        <dsp:cNvPr id="0" name=""/>
        <dsp:cNvSpPr/>
      </dsp:nvSpPr>
      <dsp:spPr>
        <a:xfrm>
          <a:off x="2129581" y="19869"/>
          <a:ext cx="1109401" cy="776545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Highest Priority</a:t>
          </a:r>
        </a:p>
      </dsp:txBody>
      <dsp:txXfrm>
        <a:off x="2167496" y="57784"/>
        <a:ext cx="1033571" cy="700715"/>
      </dsp:txXfrm>
    </dsp:sp>
    <dsp:sp modelId="{606647F0-F77E-4EF4-8595-52EEBE7504A4}">
      <dsp:nvSpPr>
        <dsp:cNvPr id="0" name=""/>
        <dsp:cNvSpPr/>
      </dsp:nvSpPr>
      <dsp:spPr>
        <a:xfrm>
          <a:off x="3238983" y="93930"/>
          <a:ext cx="806872" cy="62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3238983" y="93930"/>
        <a:ext cx="806872" cy="627637"/>
      </dsp:txXfrm>
    </dsp:sp>
    <dsp:sp modelId="{2DC961A9-5EC8-4BCF-ABE8-6C90FAC46871}">
      <dsp:nvSpPr>
        <dsp:cNvPr id="0" name=""/>
        <dsp:cNvSpPr/>
      </dsp:nvSpPr>
      <dsp:spPr>
        <a:xfrm rot="5400000">
          <a:off x="3223993" y="1622722"/>
          <a:ext cx="659019" cy="7502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3342512"/>
            <a:satOff val="-12663"/>
            <a:lumOff val="42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1B9B2-944D-4465-89C6-5F27A9AA0237}">
      <dsp:nvSpPr>
        <dsp:cNvPr id="0" name=""/>
        <dsp:cNvSpPr/>
      </dsp:nvSpPr>
      <dsp:spPr>
        <a:xfrm>
          <a:off x="3049393" y="892185"/>
          <a:ext cx="1109401" cy="776545"/>
        </a:xfrm>
        <a:prstGeom prst="roundRect">
          <a:avLst>
            <a:gd name="adj" fmla="val 1667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</a:t>
          </a:r>
          <a:r>
            <a:rPr lang="en-US" sz="1600" kern="1200" baseline="30000" dirty="0"/>
            <a:t>nd</a:t>
          </a:r>
          <a:r>
            <a:rPr lang="en-US" sz="1600" kern="1200" dirty="0"/>
            <a:t> Highest Priority</a:t>
          </a:r>
        </a:p>
      </dsp:txBody>
      <dsp:txXfrm>
        <a:off x="3087308" y="930100"/>
        <a:ext cx="1033571" cy="700715"/>
      </dsp:txXfrm>
    </dsp:sp>
    <dsp:sp modelId="{079874D2-A6D2-4C58-95D7-3D849A50BD5B}">
      <dsp:nvSpPr>
        <dsp:cNvPr id="0" name=""/>
        <dsp:cNvSpPr/>
      </dsp:nvSpPr>
      <dsp:spPr>
        <a:xfrm>
          <a:off x="4158794" y="966247"/>
          <a:ext cx="806872" cy="62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4158794" y="966247"/>
        <a:ext cx="806872" cy="627637"/>
      </dsp:txXfrm>
    </dsp:sp>
    <dsp:sp modelId="{F6C47161-245F-4D75-8D57-8D578C461A92}">
      <dsp:nvSpPr>
        <dsp:cNvPr id="0" name=""/>
        <dsp:cNvSpPr/>
      </dsp:nvSpPr>
      <dsp:spPr>
        <a:xfrm rot="5400000">
          <a:off x="4143805" y="2495038"/>
          <a:ext cx="659019" cy="7502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6685025"/>
            <a:satOff val="-25325"/>
            <a:lumOff val="84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10CE03-93AA-4E21-92AF-D5FBFAD0BE85}">
      <dsp:nvSpPr>
        <dsp:cNvPr id="0" name=""/>
        <dsp:cNvSpPr/>
      </dsp:nvSpPr>
      <dsp:spPr>
        <a:xfrm>
          <a:off x="3969205" y="1764502"/>
          <a:ext cx="1109401" cy="776545"/>
        </a:xfrm>
        <a:prstGeom prst="roundRect">
          <a:avLst>
            <a:gd name="adj" fmla="val 166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…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007120" y="1802417"/>
        <a:ext cx="1033571" cy="700715"/>
      </dsp:txXfrm>
    </dsp:sp>
    <dsp:sp modelId="{FD15AC2F-472A-468C-BADD-A56F9D975A67}">
      <dsp:nvSpPr>
        <dsp:cNvPr id="0" name=""/>
        <dsp:cNvSpPr/>
      </dsp:nvSpPr>
      <dsp:spPr>
        <a:xfrm>
          <a:off x="5078606" y="1838563"/>
          <a:ext cx="806872" cy="62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D4D5F-8857-4B2D-8172-5B3394F32647}">
      <dsp:nvSpPr>
        <dsp:cNvPr id="0" name=""/>
        <dsp:cNvSpPr/>
      </dsp:nvSpPr>
      <dsp:spPr>
        <a:xfrm>
          <a:off x="4889016" y="2636818"/>
          <a:ext cx="1109401" cy="776545"/>
        </a:xfrm>
        <a:prstGeom prst="roundRect">
          <a:avLst>
            <a:gd name="adj" fmla="val 1667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Lowest Priority</a:t>
          </a:r>
        </a:p>
      </dsp:txBody>
      <dsp:txXfrm>
        <a:off x="4926931" y="2674733"/>
        <a:ext cx="1033571" cy="700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bkpt" val="fixed"/>
          <dgm:param type="bkPtFixedVal" val="1"/>
          <dgm:param type="off" val="off"/>
          <dgm:param type="grDir" val="tL"/>
          <dgm:param type="flowDir" val="row"/>
        </dgm:alg>
      </dgm:if>
      <dgm:else name="Name2">
        <dgm:alg type="snake">
          <dgm:param type="bkpt" val="fixed"/>
          <dgm:param type="bkPtFixedVal" val="1"/>
          <dgm:param type="off" val="off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type="bentUpArrow" r:blip="" rot="90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type="bentArrow" r:blip="" rot="180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parTxLTRAlign" val="l"/>
                    <dgm:param type="stBulletLvl" val="1"/>
                    <dgm:param type="txAnchorVertCh" val="mid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4F19E-3D9A-B04A-AE7D-74B371BE395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98F20-EDF5-184B-A44A-B7AFABFCCDB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98F20-EDF5-184B-A44A-B7AFABFCCDB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98F20-EDF5-184B-A44A-B7AFABFCCDB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98F20-EDF5-184B-A44A-B7AFABFCCDB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98F20-EDF5-184B-A44A-B7AFABFCCDB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98F20-EDF5-184B-A44A-B7AFABFCCDB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Send packets tagged with the highest priority until</a:t>
            </a:r>
            <a:r>
              <a:rPr lang="en-US" b="0" i="0">
                <a:latin typeface="Cambria Math" panose="02040503050406030204" pitchFamily="18" charset="0"/>
              </a:rPr>
              <a:t> 𝛼_1</a:t>
            </a:r>
            <a:r>
              <a:rPr lang="en-US" dirty="0"/>
              <a:t> bytes sent.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Send packets tagged with the 2</a:t>
            </a:r>
            <a:r>
              <a:rPr lang="en-US" baseline="30000" dirty="0"/>
              <a:t>nd</a:t>
            </a:r>
            <a:r>
              <a:rPr lang="en-US" dirty="0"/>
              <a:t> highest priority until</a:t>
            </a:r>
            <a:r>
              <a:rPr lang="en-US" b="0" i="0" dirty="0">
                <a:latin typeface="Cambria Math" panose="02040503050406030204" pitchFamily="18" charset="0"/>
              </a:rPr>
              <a:t> 𝛼_2</a:t>
            </a:r>
            <a:r>
              <a:rPr lang="en-US" dirty="0"/>
              <a:t> bytes sent.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Send packets tagged with the lowest priority.</a:t>
            </a:r>
            <a:endParaRPr lang="en-US" dirty="0"/>
          </a:p>
          <a:p>
            <a:endParaRPr lang="en-US" dirty="0"/>
          </a:p>
          <a:p>
            <a:pPr lvl="0"/>
            <a:r>
              <a:rPr lang="en-US" dirty="0"/>
              <a:t>Highest Priority</a:t>
            </a:r>
            <a:endParaRPr lang="en-US" dirty="0"/>
          </a:p>
          <a:p>
            <a:pPr lvl="1"/>
            <a:endParaRPr lang="en-US" dirty="0"/>
          </a:p>
          <a:p>
            <a:pPr lvl="0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Highest Priority</a:t>
            </a:r>
            <a:endParaRPr lang="en-US" dirty="0"/>
          </a:p>
          <a:p>
            <a:pPr lvl="1"/>
            <a:endParaRPr lang="en-US" dirty="0"/>
          </a:p>
          <a:p>
            <a:pPr lvl="0"/>
            <a:r>
              <a:rPr lang="en-US" dirty="0"/>
              <a:t>…</a:t>
            </a:r>
            <a:endParaRPr lang="en-US" dirty="0"/>
          </a:p>
          <a:p>
            <a:pPr lvl="0"/>
            <a:r>
              <a:rPr lang="en-US" dirty="0"/>
              <a:t>Lowest Priority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62B12CB-51A6-4B95-B555-2DEBEACAB53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98F20-EDF5-184B-A44A-B7AFABFCCDB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98F20-EDF5-184B-A44A-B7AFABFCCDB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98F20-EDF5-184B-A44A-B7AFABFCCDB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98F20-EDF5-184B-A44A-B7AFABFCCDB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98F20-EDF5-184B-A44A-B7AFABFCCDB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98F20-EDF5-184B-A44A-B7AFABFCCDB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98F20-EDF5-184B-A44A-B7AFABFCCDB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98F20-EDF5-184B-A44A-B7AFABFCCDB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98F20-EDF5-184B-A44A-B7AFABFCCDB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98F20-EDF5-184B-A44A-B7AFABFCCDB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98F20-EDF5-184B-A44A-B7AFABFCCDB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98F20-EDF5-184B-A44A-B7AFABFCCDB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98F20-EDF5-184B-A44A-B7AFABFCCDB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98F20-EDF5-184B-A44A-B7AFABFCCDB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98F20-EDF5-184B-A44A-B7AFABFCCDB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D69D-E82F-E54F-B8DC-D196FC61EE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56143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3101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1E7A-B4EC-4725-9E63-BD2E0068FB9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 Lab-CSE-HKUST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A02A-5002-46BF-AC84-29AA1EC07B3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 Lab-CSE-HKUST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9D5D5-089C-40A4-AFC1-266B1D1ED15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 Lab-CSE-HKUST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1F61-5369-4D87-A4A5-81268FFF90C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SING Lab-CSE-HKUST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7213" y="273490"/>
            <a:ext cx="1790299" cy="3562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562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79E1-BBA1-4878-BC21-0761791F0047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 Lab-CSE-HKUST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14039"/>
            <a:ext cx="5181600" cy="53629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14039"/>
            <a:ext cx="5181600" cy="53629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AADD-A466-4DA1-B7C4-F6792BBD5D28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 Lab-CSE-HKUST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BC37-E44F-4390-89C8-F77209C44C7D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 Lab-CSE-HKUST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0D1D-6153-4044-A574-1ADD69CEED54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 Lab-CSE-HKUST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7213" y="273490"/>
            <a:ext cx="1790299" cy="3562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2556-420F-48A1-B1EC-37EA766EDBDE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 Lab-CSE-HKUST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7213" y="273490"/>
            <a:ext cx="1790299" cy="3562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424A5-2A2F-4478-AC58-0FFA5F728F26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 Lab-CSE-HKUST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6129-6A21-4E88-AAC1-A51D56C16FE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 Lab-CSE-HKUST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56118"/>
            <a:ext cx="6088566" cy="591014"/>
          </a:xfrm>
          <a:prstGeom prst="rect">
            <a:avLst/>
          </a:prstGeom>
          <a:solidFill>
            <a:srgbClr val="3458B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23827"/>
            <a:ext cx="10515600" cy="5253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3F1E8-A9A3-4ED4-90DD-572E052EDD8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SING Group-CSE-HKUST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3E12-75C8-F547-8CFF-A7DFBF27301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1" Type="http://schemas.openxmlformats.org/officeDocument/2006/relationships/notesSlide" Target="../notesSlides/notesSlide14.xml"/><Relationship Id="rId10" Type="http://schemas.openxmlformats.org/officeDocument/2006/relationships/slideLayout" Target="../slideLayouts/slideLayout2.xml"/><Relationship Id="rId1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emf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6.xml"/><Relationship Id="rId2" Type="http://schemas.openxmlformats.org/officeDocument/2006/relationships/chart" Target="../charts/chart3.xml"/><Relationship Id="rId1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chart" Target="../charts/char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83742"/>
            <a:ext cx="12192000" cy="620367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r>
              <a:rPr lang="en-US" sz="36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Scaling Deep Reinforcement Learning to Enable Datacenter-Scale</a:t>
            </a:r>
            <a:endParaRPr lang="en-US" sz="36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37518"/>
            <a:ext cx="9144000" cy="949254"/>
          </a:xfrm>
        </p:spPr>
        <p:txBody>
          <a:bodyPr>
            <a:normAutofit/>
          </a:bodyPr>
          <a:lstStyle/>
          <a:p>
            <a:r>
              <a:rPr lang="en-US" sz="1800" b="1" dirty="0"/>
              <a:t>Li Chen</a:t>
            </a:r>
            <a:r>
              <a:rPr lang="en-US" sz="1800" dirty="0"/>
              <a:t>, </a:t>
            </a:r>
            <a:r>
              <a:rPr lang="en-US" sz="1800" dirty="0" err="1"/>
              <a:t>Justinas</a:t>
            </a:r>
            <a:r>
              <a:rPr lang="en-US" sz="1800" dirty="0"/>
              <a:t> </a:t>
            </a:r>
            <a:r>
              <a:rPr lang="en-US" sz="1800" dirty="0" err="1"/>
              <a:t>Lingys</a:t>
            </a:r>
            <a:r>
              <a:rPr lang="en-US" sz="1800" dirty="0"/>
              <a:t>, Kai Chen, Feng Liu (SAIC)</a:t>
            </a:r>
            <a:endParaRPr lang="en-US" sz="1800" dirty="0"/>
          </a:p>
          <a:p>
            <a:r>
              <a:rPr lang="en-US" sz="1800" dirty="0"/>
              <a:t>SING Group, HKUST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0" y="4004180"/>
            <a:ext cx="12192000" cy="5909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Automatic Traffic Optimization</a:t>
            </a:r>
            <a:endParaRPr lang="en-US" sz="36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210"/>
            <a:ext cx="8609965" cy="591185"/>
          </a:xfrm>
        </p:spPr>
        <p:txBody>
          <a:bodyPr>
            <a:normAutofit fontScale="90000"/>
          </a:bodyPr>
          <a:lstStyle/>
          <a:p>
            <a:r>
              <a:rPr lang="en-US" dirty="0"/>
              <a:t>DRL Formulation for Flow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3827"/>
            <a:ext cx="10515600" cy="1694682"/>
          </a:xfrm>
        </p:spPr>
        <p:txBody>
          <a:bodyPr/>
          <a:lstStyle/>
          <a:p>
            <a:r>
              <a:rPr lang="en-US" dirty="0"/>
              <a:t>We assume the network is running priority queuing for all flows in all switches, and well load-balanced.</a:t>
            </a:r>
            <a:endParaRPr lang="en-US" dirty="0"/>
          </a:p>
          <a:p>
            <a:pPr lvl="1"/>
            <a:r>
              <a:rPr lang="en-US" dirty="0"/>
              <a:t>Flow Scheduling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Ordering flows using priorities.</a:t>
            </a:r>
            <a:endParaRPr lang="en-US" dirty="0"/>
          </a:p>
          <a:p>
            <a:pPr lvl="1"/>
            <a:r>
              <a:rPr lang="en-US" dirty="0"/>
              <a:t>Policy gradient (PG) algorithm.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 Lab-CSE-HKUST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4:artisticCrisscrossEtching id="{D6108E74-FBB7-7745-903D-31C11C36E41F}"/>
                  </a:ext>
                </a:extLst>
              </p:cNvPr>
              <p:cNvSpPr/>
              <p:nvPr/>
            </p:nvSpPr>
            <p:spPr>
              <a:xfrm>
                <a:off x="4197925" y="3218945"/>
                <a:ext cx="3338945" cy="132998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i="1" dirty="0"/>
                  <a:t>Action Space</a:t>
                </a:r>
              </a:p>
              <a:p>
                <a:pPr algn="ctr"/>
                <a:r>
                  <a:rPr lang="en-US" dirty="0"/>
                  <a:t>RL agent chooses from K priorities for each flow at time t: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925" y="3218945"/>
                <a:ext cx="3338945" cy="1329987"/>
              </a:xfrm>
              <a:prstGeom prst="rect">
                <a:avLst/>
              </a:prstGeom>
              <a:blipFill rotWithShape="1">
                <a:blip r:embed="rId1"/>
                <a:stretch>
                  <a:fillRect l="-380" t="-943" r="-2281" b="-56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4:artisticCrisscrossEtching id="{0679716B-12C0-B047-8FF7-90CA15117428}"/>
                  </a:ext>
                </a:extLst>
              </p:cNvPr>
              <p:cNvSpPr/>
              <p:nvPr/>
            </p:nvSpPr>
            <p:spPr>
              <a:xfrm>
                <a:off x="746413" y="3218945"/>
                <a:ext cx="3338945" cy="132998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i="1" dirty="0"/>
                  <a:t>State Space</a:t>
                </a:r>
              </a:p>
              <a:p>
                <a:pPr algn="ctr"/>
                <a:r>
                  <a:rPr lang="en-US" dirty="0"/>
                  <a:t>RL agent observes all sending flows &amp; finished flows at time t: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{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13" y="3218945"/>
                <a:ext cx="3338945" cy="1329987"/>
              </a:xfrm>
              <a:prstGeom prst="rect">
                <a:avLst/>
              </a:prstGeom>
              <a:blipFill rotWithShape="1">
                <a:blip r:embed="rId2"/>
                <a:stretch>
                  <a:fillRect t="-943" b="-28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4:artisticCrisscrossEtching id="{AAD53D3C-B13A-4042-ABD9-2FB1950C1B17}"/>
                  </a:ext>
                </a:extLst>
              </p:cNvPr>
              <p:cNvSpPr/>
              <p:nvPr/>
            </p:nvSpPr>
            <p:spPr>
              <a:xfrm>
                <a:off x="7649437" y="3218945"/>
                <a:ext cx="3338945" cy="132998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i="1" dirty="0"/>
                  <a:t>Reward Function</a:t>
                </a:r>
              </a:p>
              <a:p>
                <a:pPr algn="ctr"/>
                <a:r>
                  <a:rPr lang="en-US" dirty="0"/>
                  <a:t>Ratio between normalized throughput of </a:t>
                </a:r>
                <a:r>
                  <a:rPr lang="en-US" dirty="0" err="1"/>
                  <a:t>consec</a:t>
                </a:r>
                <a:r>
                  <a:rPr lang="en-US" dirty="0"/>
                  <a:t>. time steps.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437" y="3218945"/>
                <a:ext cx="3338945" cy="1329987"/>
              </a:xfrm>
              <a:prstGeom prst="rect">
                <a:avLst/>
              </a:prstGeom>
              <a:blipFill rotWithShape="1">
                <a:blip r:embed="rId3"/>
                <a:stretch>
                  <a:fillRect t="-2830" b="-18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9" name="Right Arrow 8"/>
          <p:cNvSpPr/>
          <p:nvPr/>
        </p:nvSpPr>
        <p:spPr>
          <a:xfrm>
            <a:off x="746412" y="4618780"/>
            <a:ext cx="10699173" cy="654627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step 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199" y="2514473"/>
            <a:ext cx="10607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each time step t, RL agent collects the states, generates an action for each active flow, and updates the policy</a:t>
            </a:r>
            <a:r>
              <a:rPr lang="zh-CN" altLang="en-US" dirty="0"/>
              <a:t> </a:t>
            </a:r>
            <a:r>
              <a:rPr lang="en-US" altLang="zh-CN" dirty="0"/>
              <a:t>based on reward</a:t>
            </a:r>
            <a:r>
              <a:rPr lang="en-US" dirty="0"/>
              <a:t>.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4:artisticCrisscrossEtching id="{3CA8EF65-D43D-1C4E-9BB7-2B383C34384D}"/>
                  </a:ext>
                </a:extLst>
              </p:cNvPr>
              <p:cNvSpPr/>
              <p:nvPr/>
            </p:nvSpPr>
            <p:spPr>
              <a:xfrm>
                <a:off x="2196147" y="5263465"/>
                <a:ext cx="4508990" cy="95410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i="1" dirty="0"/>
                  <a:t>Policy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algn="ctr"/>
                <a:r>
                  <a:rPr lang="en-US" sz="2000" b="1" i="1" dirty="0"/>
                  <a:t>Policy Update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20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1600" dirty="0"/>
                  <a:t> is the expected reward for current trajectory.</a:t>
                </a: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147" y="5263465"/>
                <a:ext cx="4508990" cy="954107"/>
              </a:xfrm>
              <a:prstGeom prst="rect">
                <a:avLst/>
              </a:prstGeom>
              <a:blipFill rotWithShape="1">
                <a:blip r:embed="rId4"/>
                <a:stretch>
                  <a:fillRect t="-2597" b="-51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4:artisticCrisscrossEtching id="{1CED213C-273E-0B4C-8B6C-11F0EB78E027}"/>
                  </a:ext>
                </a:extLst>
              </p:cNvPr>
              <p:cNvSpPr txBox="1"/>
              <p:nvPr/>
            </p:nvSpPr>
            <p:spPr>
              <a:xfrm>
                <a:off x="7181345" y="5193617"/>
                <a:ext cx="41724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Train deep neural net (DNN) to optimize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end-to-end </a:t>
                </a: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345" y="5193617"/>
                <a:ext cx="4172454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909" t="-192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3" name="Right Brace 12"/>
          <p:cNvSpPr/>
          <p:nvPr/>
        </p:nvSpPr>
        <p:spPr>
          <a:xfrm>
            <a:off x="6826827" y="5263465"/>
            <a:ext cx="354518" cy="654627"/>
          </a:xfrm>
          <a:prstGeom prst="rightBrace">
            <a:avLst>
              <a:gd name="adj1" fmla="val 12594"/>
              <a:gd name="adj2" fmla="val 247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4:artisticCrisscrossEtching id="{A9B1D2AF-8002-7D48-A79A-8660CBFD5B2B}"/>
                  </a:ext>
                </a:extLst>
              </p:cNvPr>
              <p:cNvSpPr txBox="1"/>
              <p:nvPr/>
            </p:nvSpPr>
            <p:spPr>
              <a:xfrm>
                <a:off x="2196146" y="5918092"/>
                <a:ext cx="4508990" cy="40498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>
                  <a:defRPr sz="2000" b="1" i="1"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)≈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146" y="5918092"/>
                <a:ext cx="4508990" cy="404983"/>
              </a:xfrm>
              <a:prstGeom prst="rect">
                <a:avLst/>
              </a:prstGeom>
              <a:blipFill rotWithShape="1">
                <a:blip r:embed="rId6"/>
                <a:stretch>
                  <a:fillRect l="-281"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V="1">
            <a:off x="768714" y="2618509"/>
            <a:ext cx="0" cy="41462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/>
      <p:bldP spid="13" grpId="0" animBg="1"/>
      <p:bldP spid="14" grpId="0" animBg="1"/>
      <p:bldP spid="1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210"/>
            <a:ext cx="7469505" cy="591185"/>
          </a:xfrm>
        </p:spPr>
        <p:txBody>
          <a:bodyPr>
            <a:normAutofit fontScale="90000"/>
          </a:bodyPr>
          <a:lstStyle/>
          <a:p>
            <a:r>
              <a:rPr lang="en-US" dirty="0"/>
              <a:t>Deep RL for DC-scale TO?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0002D73A-90E6-4E15-B4C8-90C78B247D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464" y="777755"/>
                <a:ext cx="7453745" cy="209467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We conduct experiments to find out:</a:t>
                </a:r>
              </a:p>
              <a:p>
                <a:pPr lvl="1"/>
                <a:r>
                  <a:rPr lang="en-US" sz="2000" dirty="0"/>
                  <a:t>Simplest neural network to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only one hidden layer.</a:t>
                </a:r>
              </a:p>
              <a:p>
                <a:pPr lvl="1"/>
                <a:r>
                  <a:rPr lang="en-US" sz="2000" dirty="0"/>
                  <a:t>Implemented on popular deep learning frameworks</a:t>
                </a:r>
              </a:p>
              <a:p>
                <a:pPr lvl="2"/>
                <a:r>
                  <a:rPr lang="en-US" sz="1600" dirty="0" err="1"/>
                  <a:t>TensorFlow</a:t>
                </a:r>
                <a:r>
                  <a:rPr lang="en-US" sz="1600" dirty="0"/>
                  <a:t>, </a:t>
                </a:r>
                <a:r>
                  <a:rPr lang="en-US" sz="1600" dirty="0" err="1"/>
                  <a:t>PyTorch</a:t>
                </a:r>
                <a:r>
                  <a:rPr lang="en-US" sz="1600" dirty="0"/>
                  <a:t>, Ray</a:t>
                </a:r>
              </a:p>
              <a:p>
                <a:pPr lvl="1"/>
                <a:r>
                  <a:rPr lang="en-US" sz="2000" dirty="0"/>
                  <a:t>Hardware: 4-core Intel E5-1410 2.8GHz CPU, NVIDIA K40 GPU, and Broadcom 1Gbps NICs</a:t>
                </a:r>
              </a:p>
              <a:p>
                <a:pPr lvl="1"/>
                <a:r>
                  <a:rPr lang="en-US" sz="2000" dirty="0"/>
                  <a:t>1000 flows per second.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464" y="777755"/>
                <a:ext cx="7453745" cy="2094671"/>
              </a:xfrm>
              <a:blipFill rotWithShape="1">
                <a:blip r:embed="rId2"/>
                <a:stretch>
                  <a:fillRect l="-850" t="-2410" b="-3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 Lab-CSE-HKUST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59956" y="3361596"/>
            <a:ext cx="69351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processing delays are more than 60ms.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Any flow within 7.5MB would’ve finished on a 1Gbps link.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 7.5MB flow is larger than 95.13% of all flows in production data centers*.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193941" y="4762457"/>
            <a:ext cx="6467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* Alizadeh, Mohammad, et al. "Data center </a:t>
            </a:r>
            <a:r>
              <a:rPr lang="en-US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tcp</a:t>
            </a: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 (</a:t>
            </a:r>
            <a:r>
              <a:rPr lang="en-US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dctcp</a:t>
            </a: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)." </a:t>
            </a:r>
            <a:r>
              <a:rPr lang="en-US" sz="1000" i="1" dirty="0">
                <a:solidFill>
                  <a:srgbClr val="222222"/>
                </a:solidFill>
                <a:latin typeface="Arial" panose="020B0604020202020204" pitchFamily="34" charset="0"/>
              </a:rPr>
              <a:t>ACM SIGCOMM computer communication review</a:t>
            </a: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. Vol. 40. No. 4. ACM, 2010.</a:t>
            </a:r>
            <a:endParaRPr lang="en-US" sz="1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074" y="574775"/>
            <a:ext cx="4191000" cy="250063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5464" y="5497525"/>
            <a:ext cx="11305610" cy="11988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Too Slow!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Most of the DRL actions are useless: Short flows are already gone when the actions arrive.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13" name="Chart 12"/>
          <p:cNvGraphicFramePr/>
          <p:nvPr/>
        </p:nvGraphicFramePr>
        <p:xfrm>
          <a:off x="355464" y="27543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6" grpId="0"/>
      <p:bldP spid="11" grpId="0" bldLvl="0" animBg="1"/>
      <p:bldGraphic spid="13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" y="156210"/>
            <a:ext cx="9028430" cy="591185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Scale DRL for Datacenter-Scale TO?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 Lab-CSE-HKUST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5732" y="1426246"/>
            <a:ext cx="10515600" cy="3905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Go back to well-known datacenter traffic characteristics*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732" y="2373649"/>
            <a:ext cx="4899463" cy="18647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5732" y="4495416"/>
            <a:ext cx="5793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Short flows comes and go quickly (inter-arrival time &lt; 1s)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 flows appear less frequently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759" y="2284198"/>
            <a:ext cx="5538580" cy="2042543"/>
          </a:xfrm>
          <a:prstGeom prst="rect">
            <a:avLst/>
          </a:prstGeom>
        </p:spPr>
      </p:pic>
      <p:sp>
        <p:nvSpPr>
          <p:cNvPr id="10" name="Rectangle: Rounded Corners 9"/>
          <p:cNvSpPr/>
          <p:nvPr/>
        </p:nvSpPr>
        <p:spPr>
          <a:xfrm>
            <a:off x="7381880" y="2862091"/>
            <a:ext cx="1828800" cy="100385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02096" y="4463142"/>
            <a:ext cx="4791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flows are short flows.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bytes (traffic) come from long flows. Long flows are more impactful.</a:t>
            </a:r>
            <a:endParaRPr lang="en-US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9379224" y="2512565"/>
            <a:ext cx="1828800" cy="1353378"/>
          </a:xfrm>
          <a:prstGeom prst="roundRect">
            <a:avLst/>
          </a:prstGeom>
          <a:noFill/>
          <a:ln w="28575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/>
          <p:cNvSpPr/>
          <p:nvPr/>
        </p:nvSpPr>
        <p:spPr>
          <a:xfrm>
            <a:off x="7921906" y="4029793"/>
            <a:ext cx="526774" cy="46562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/>
          <p:cNvSpPr/>
          <p:nvPr/>
        </p:nvSpPr>
        <p:spPr>
          <a:xfrm>
            <a:off x="9909732" y="4002344"/>
            <a:ext cx="526774" cy="774732"/>
          </a:xfrm>
          <a:prstGeom prst="down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80482" y="1795095"/>
            <a:ext cx="77138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* Alizadeh, Mohammad, et al. "Data center </a:t>
            </a:r>
            <a:r>
              <a:rPr lang="en-US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tcp</a:t>
            </a: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 (</a:t>
            </a:r>
            <a:r>
              <a:rPr lang="en-US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dctcp</a:t>
            </a: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)." </a:t>
            </a:r>
            <a:r>
              <a:rPr lang="en-US" sz="1000" i="1" dirty="0">
                <a:solidFill>
                  <a:srgbClr val="222222"/>
                </a:solidFill>
                <a:latin typeface="Arial" panose="020B0604020202020204" pitchFamily="34" charset="0"/>
              </a:rPr>
              <a:t>ACM SIGCOMM computer communication review</a:t>
            </a: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. Vol. 40. No. 4. ACM, 2010.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/>
      <p:bldP spid="12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l="5688" t="8373" r="3998" b="13548"/>
          <a:stretch>
            <a:fillRect/>
          </a:stretch>
        </p:blipFill>
        <p:spPr>
          <a:xfrm>
            <a:off x="1791221" y="563671"/>
            <a:ext cx="8292231" cy="380041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1450"/>
            <a:ext cx="4893310" cy="59118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AuTO</a:t>
            </a:r>
            <a:r>
              <a:rPr lang="en-US" dirty="0"/>
              <a:t> Design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 Lab-CSE-HKUST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618075" y="1390388"/>
            <a:ext cx="4409026" cy="2735559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Most Flows</a:t>
            </a:r>
            <a:endParaRPr lang="en-US" sz="2400" b="1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Must handle at End-hosts</a:t>
            </a:r>
            <a:endParaRPr lang="en-US" i="1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12994" y="1390388"/>
            <a:ext cx="2719938" cy="2735559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Most Bytes</a:t>
            </a:r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Tolerant of DRL delays</a:t>
            </a:r>
            <a:endParaRPr lang="en-US" i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Process Centrally</a:t>
            </a:r>
            <a:endParaRPr lang="en-US" sz="2400" i="1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26699" y="4452276"/>
            <a:ext cx="10327101" cy="1815882"/>
            <a:chOff x="1697884" y="4544609"/>
            <a:chExt cx="10327101" cy="1815882"/>
          </a:xfrm>
        </p:grpSpPr>
        <p:sp>
          <p:nvSpPr>
            <p:cNvPr id="6" name="TextBox 5"/>
            <p:cNvSpPr txBox="1"/>
            <p:nvPr/>
          </p:nvSpPr>
          <p:spPr>
            <a:xfrm>
              <a:off x="4038600" y="4544609"/>
              <a:ext cx="798638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How to separate short flows and long flows?</a:t>
              </a:r>
              <a:endParaRPr lang="en-US" sz="24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How to choose an short flow scheduling mechanism that …</a:t>
              </a:r>
              <a:endParaRPr lang="en-US" sz="2400" dirty="0"/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reduces FCT with information available at end-hosts?</a:t>
              </a:r>
              <a:endParaRPr lang="en-US" sz="2000" dirty="0"/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is tolerant of DRL latencies? </a:t>
              </a:r>
              <a:endParaRPr lang="en-US" sz="20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How to keep up with global traffic dynamics at end-hosts?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97884" y="5268509"/>
              <a:ext cx="2073275" cy="460375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i="1" dirty="0"/>
                <a:t>Challenges</a:t>
              </a:r>
              <a:endParaRPr lang="en-US" sz="2400" i="1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3770332" y="4638801"/>
              <a:ext cx="268267" cy="1721690"/>
            </a:xfrm>
            <a:prstGeom prst="leftBrac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210"/>
            <a:ext cx="10007600" cy="591185"/>
          </a:xfrm>
        </p:spPr>
        <p:txBody>
          <a:bodyPr>
            <a:normAutofit fontScale="90000"/>
          </a:bodyPr>
          <a:lstStyle/>
          <a:p>
            <a:r>
              <a:rPr lang="en-US" dirty="0"/>
              <a:t>Lessons from PIAS: MLFQ Addresses 3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3827"/>
            <a:ext cx="10941050" cy="1640516"/>
          </a:xfrm>
        </p:spPr>
        <p:txBody>
          <a:bodyPr anchor="t">
            <a:noAutofit/>
          </a:bodyPr>
          <a:lstStyle/>
          <a:p>
            <a:r>
              <a:rPr lang="en-US" sz="2000" dirty="0"/>
              <a:t>PIAS approximates SJF (reduces FCT) without knowing flow size with MLFQ.</a:t>
            </a:r>
            <a:endParaRPr lang="en-US" sz="2000" dirty="0"/>
          </a:p>
          <a:p>
            <a:r>
              <a:rPr lang="en-US" sz="2000" dirty="0"/>
              <a:t>MLFQ separates short and long flows naturally.</a:t>
            </a:r>
            <a:endParaRPr lang="en-US" sz="2000" dirty="0"/>
          </a:p>
          <a:p>
            <a:r>
              <a:rPr lang="en-US" sz="2000" dirty="0"/>
              <a:t>Threshold computation &amp;update is parallel to flow scheduling, thus is tolerant of DRL processing delay.</a:t>
            </a:r>
            <a:endParaRPr lang="en-US" sz="2000" dirty="0"/>
          </a:p>
          <a:p>
            <a:r>
              <a:rPr lang="en-US" sz="2000" dirty="0"/>
              <a:t>Threshold update is generated centrally with global information </a:t>
            </a:r>
            <a:r>
              <a:rPr lang="en-US" sz="2000" dirty="0">
                <a:sym typeface="Wingdings" panose="05000000000000000000" pitchFamily="2" charset="2"/>
              </a:rPr>
              <a:t> can adapt to traffic dynamics flows.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21" name="Diagram 20"/>
          <p:cNvGraphicFramePr/>
          <p:nvPr/>
        </p:nvGraphicFramePr>
        <p:xfrm>
          <a:off x="482600" y="2990110"/>
          <a:ext cx="8128000" cy="3433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3771899" y="2858715"/>
                <a:ext cx="772816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Send packets tagged with the highest priority until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l-GR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bytes sent.</a:t>
                </a: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015" y="2961640"/>
                <a:ext cx="7727950" cy="708660"/>
              </a:xfrm>
              <a:prstGeom prst="rect">
                <a:avLst/>
              </a:prstGeom>
              <a:blipFill rotWithShape="0">
                <a:blip r:embed="rId6"/>
                <a:stretch>
                  <a:fillRect l="-710" t="-93443" b="-1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4743449" y="3853175"/>
                <a:ext cx="73075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Send packets tagged with 2</a:t>
                </a:r>
                <a:r>
                  <a:rPr kumimoji="0" lang="en-US" sz="1800" b="0" i="0" u="none" strike="noStrike" kern="0" cap="none" spc="0" normalizeH="0" baseline="30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nd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highest priority until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l-GR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bytes sent.</a:t>
                </a: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450" y="3670300"/>
                <a:ext cx="7307580" cy="851535"/>
              </a:xfrm>
              <a:prstGeom prst="rect">
                <a:avLst/>
              </a:prstGeom>
              <a:blipFill rotWithShape="0">
                <a:blip r:embed="rId7"/>
                <a:stretch>
                  <a:fillRect l="-667" t="-93443" b="-1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6500812" y="5677429"/>
            <a:ext cx="5278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Send packets tagged with the lowest priority.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1748472" y="3107000"/>
            <a:ext cx="657225" cy="440575"/>
          </a:xfrm>
          <a:prstGeom prst="rightArrow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610291" y="2843601"/>
            <a:ext cx="319314" cy="6101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1453243" y="2843601"/>
            <a:ext cx="768567" cy="6101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34D927-4047-46C3-9780-DB56E4F5BB7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7D3-5DE5-41AB-96E1-81E3103F10CE}" type="datetime1">
              <a:rPr lang="en-US" smtClean="0"/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5807631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Flow-level movement on MLFQ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4:artisticCrisscrossEtching id="{04433493-6F11-1E41-AB7F-1ACC3BEE48EE}"/>
                  </a:ext>
                </a:extLst>
              </p:cNvPr>
              <p:cNvSpPr txBox="1"/>
              <p:nvPr/>
            </p:nvSpPr>
            <p:spPr>
              <a:xfrm>
                <a:off x="900328" y="4521949"/>
                <a:ext cx="1935320" cy="369332"/>
              </a:xfrm>
              <a:prstGeom prst="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Thresholds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28" y="4521949"/>
                <a:ext cx="193532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4:artisticCrisscrossEtching id="{AA810FB4-4729-744B-AE98-59434D2D2822}"/>
                  </a:ext>
                </a:extLst>
              </p:cNvPr>
              <p:cNvSpPr/>
              <p:nvPr/>
            </p:nvSpPr>
            <p:spPr>
              <a:xfrm>
                <a:off x="902119" y="4876756"/>
                <a:ext cx="1931739" cy="751488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p>
                          </m:sSubSup>
                        </m:e>
                      </m:func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Subject to: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16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b="1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119" y="4876756"/>
                <a:ext cx="1931739" cy="751488"/>
              </a:xfrm>
              <a:prstGeom prst="rect">
                <a:avLst/>
              </a:prstGeom>
              <a:blipFill rotWithShape="1">
                <a:blip r:embed="rId9"/>
                <a:stretch>
                  <a:fillRect r="-1307" b="-101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1.05703 -0.0004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5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22222E-6 L 0.30352 -0.00209 L 0.30469 0.12268 L 0.37617 0.12477 L 0.37969 0.25602 L 0.45234 0.25602 L 0.45234 0.37893 L 0.51901 0.37662 L 1.20234 0.39166 " pathEditMode="relative" rAng="0" ptsTypes="AAAAAAAAA">
                                      <p:cBhvr>
                                        <p:cTn id="42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117" y="19468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>
        <p:bldAsOne/>
      </p:bldGraphic>
      <p:bldP spid="22" grpId="0" bldLvl="0" animBg="1"/>
      <p:bldP spid="23" grpId="0" bldLvl="0" animBg="1"/>
      <p:bldP spid="24" grpId="0"/>
      <p:bldP spid="25" grpId="0" bldLvl="0" animBg="1"/>
      <p:bldP spid="5" grpId="0" animBg="1"/>
      <p:bldP spid="12" grpId="0" animBg="1"/>
      <p:bldP spid="4" grpId="0"/>
      <p:bldP spid="4" grpId="1"/>
      <p:bldP spid="8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210"/>
            <a:ext cx="8609965" cy="591185"/>
          </a:xfrm>
        </p:spPr>
        <p:txBody>
          <a:bodyPr>
            <a:normAutofit fontScale="90000"/>
          </a:bodyPr>
          <a:lstStyle/>
          <a:p>
            <a:r>
              <a:rPr lang="en-US" dirty="0"/>
              <a:t>Taking DRL Off the Path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 Lab-CSE-HKUST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05184" y="2344487"/>
            <a:ext cx="2150076" cy="92675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Stat Collection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76057" y="984643"/>
            <a:ext cx="2150076" cy="926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DevOps</a:t>
            </a:r>
            <a:r>
              <a:rPr lang="zh-CN" altLang="en-US" dirty="0"/>
              <a:t> </a:t>
            </a:r>
            <a:r>
              <a:rPr lang="en-US" altLang="zh-CN" dirty="0"/>
              <a:t>Engineers</a:t>
            </a:r>
            <a:r>
              <a:rPr lang="en-US" dirty="0"/>
              <a:t>:</a:t>
            </a:r>
            <a:endParaRPr lang="en-US" dirty="0"/>
          </a:p>
          <a:p>
            <a:pPr algn="ctr"/>
            <a:r>
              <a:rPr lang="en-US" dirty="0"/>
              <a:t>High Level Directives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82404" y="2344487"/>
            <a:ext cx="2150076" cy="926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Optimization Policies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76057" y="2344487"/>
            <a:ext cx="2150076" cy="9267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Deep Reinforcement Learning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3"/>
            <a:endCxn id="9" idx="1"/>
          </p:cNvCxnSpPr>
          <p:nvPr/>
        </p:nvCxnSpPr>
        <p:spPr>
          <a:xfrm>
            <a:off x="3155260" y="2807865"/>
            <a:ext cx="1720797" cy="0"/>
          </a:xfrm>
          <a:prstGeom prst="straightConnector1">
            <a:avLst/>
          </a:prstGeom>
          <a:ln w="38100">
            <a:solidFill>
              <a:srgbClr val="3458B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3"/>
            <a:endCxn id="8" idx="1"/>
          </p:cNvCxnSpPr>
          <p:nvPr/>
        </p:nvCxnSpPr>
        <p:spPr>
          <a:xfrm>
            <a:off x="7026133" y="2807865"/>
            <a:ext cx="1256271" cy="0"/>
          </a:xfrm>
          <a:prstGeom prst="straightConnector1">
            <a:avLst/>
          </a:prstGeom>
          <a:ln w="38100">
            <a:solidFill>
              <a:srgbClr val="3458B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9" idx="0"/>
          </p:cNvCxnSpPr>
          <p:nvPr/>
        </p:nvCxnSpPr>
        <p:spPr>
          <a:xfrm>
            <a:off x="5951095" y="1911399"/>
            <a:ext cx="0" cy="433088"/>
          </a:xfrm>
          <a:prstGeom prst="straightConnector1">
            <a:avLst/>
          </a:prstGeom>
          <a:ln w="38100">
            <a:solidFill>
              <a:srgbClr val="3458B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3807502"/>
            <a:ext cx="121920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861475" y="1569263"/>
            <a:ext cx="196098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Management Plane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2127943"/>
            <a:ext cx="121920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0" y="3422304"/>
            <a:ext cx="1559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Central System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3823369"/>
            <a:ext cx="1829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Peripheral System</a:t>
            </a:r>
            <a:endParaRPr lang="en-US" dirty="0"/>
          </a:p>
          <a:p>
            <a:r>
              <a:rPr lang="en-US" dirty="0"/>
              <a:t>(End-host)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05184" y="5085996"/>
            <a:ext cx="2150076" cy="92675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Monitoring</a:t>
            </a:r>
            <a:endParaRPr lang="en-US" dirty="0"/>
          </a:p>
          <a:p>
            <a:pPr algn="ctr"/>
            <a:r>
              <a:rPr lang="en-US" dirty="0"/>
              <a:t>Module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282404" y="5085996"/>
            <a:ext cx="2150076" cy="9267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Enforcement</a:t>
            </a:r>
            <a:endParaRPr lang="en-US" dirty="0"/>
          </a:p>
          <a:p>
            <a:pPr algn="ctr"/>
            <a:r>
              <a:rPr lang="en-US" dirty="0"/>
              <a:t>Module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080221" y="4147132"/>
            <a:ext cx="252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Flow-level traffic statistics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2" idx="0"/>
            <a:endCxn id="6" idx="2"/>
          </p:cNvCxnSpPr>
          <p:nvPr/>
        </p:nvCxnSpPr>
        <p:spPr>
          <a:xfrm flipV="1">
            <a:off x="2080222" y="3271243"/>
            <a:ext cx="0" cy="1814753"/>
          </a:xfrm>
          <a:prstGeom prst="straightConnector1">
            <a:avLst/>
          </a:prstGeom>
          <a:ln w="38100">
            <a:solidFill>
              <a:srgbClr val="3458B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2"/>
            <a:endCxn id="23" idx="0"/>
          </p:cNvCxnSpPr>
          <p:nvPr/>
        </p:nvCxnSpPr>
        <p:spPr>
          <a:xfrm>
            <a:off x="9357442" y="3271243"/>
            <a:ext cx="0" cy="1814753"/>
          </a:xfrm>
          <a:prstGeom prst="straightConnector1">
            <a:avLst/>
          </a:prstGeom>
          <a:ln w="38100">
            <a:solidFill>
              <a:srgbClr val="3458B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830085" y="3843446"/>
            <a:ext cx="25273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Parameter Setting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Short flows: MLFQ Thresholds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Long flows: route, priority…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506334" y="617039"/>
            <a:ext cx="294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scale: hours/days/weeks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78713" y="3301147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scale: seconds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014766" y="6016571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scale: sub-milliseconds</a:t>
            </a:r>
            <a:endParaRPr lang="en-US" dirty="0"/>
          </a:p>
        </p:txBody>
      </p:sp>
      <p:pic>
        <p:nvPicPr>
          <p:cNvPr id="40" name="Graphic 39" descr="User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8634" y="934411"/>
            <a:ext cx="914400" cy="9144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296510" y="5646816"/>
            <a:ext cx="8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974883" y="5534144"/>
            <a:ext cx="1307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Internal Storage 43"/>
          <p:cNvSpPr/>
          <p:nvPr/>
        </p:nvSpPr>
        <p:spPr>
          <a:xfrm>
            <a:off x="7190252" y="5125369"/>
            <a:ext cx="114300" cy="361633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nternal Storage 44"/>
          <p:cNvSpPr/>
          <p:nvPr/>
        </p:nvSpPr>
        <p:spPr>
          <a:xfrm>
            <a:off x="7394606" y="5125369"/>
            <a:ext cx="114300" cy="361633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nternal Storage 45"/>
          <p:cNvSpPr/>
          <p:nvPr/>
        </p:nvSpPr>
        <p:spPr>
          <a:xfrm>
            <a:off x="7598960" y="5125369"/>
            <a:ext cx="114300" cy="361633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nternal Storage 46"/>
          <p:cNvSpPr/>
          <p:nvPr/>
        </p:nvSpPr>
        <p:spPr>
          <a:xfrm>
            <a:off x="7803314" y="5125369"/>
            <a:ext cx="114300" cy="361633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nternal Storage 47"/>
          <p:cNvSpPr/>
          <p:nvPr/>
        </p:nvSpPr>
        <p:spPr>
          <a:xfrm>
            <a:off x="8007668" y="5125369"/>
            <a:ext cx="114300" cy="361633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573173" y="4745911"/>
            <a:ext cx="8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0365211" y="5538114"/>
            <a:ext cx="1307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Internal Storage 51"/>
          <p:cNvSpPr/>
          <p:nvPr/>
        </p:nvSpPr>
        <p:spPr>
          <a:xfrm>
            <a:off x="10580580" y="5129339"/>
            <a:ext cx="114300" cy="361633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nternal Storage 52"/>
          <p:cNvSpPr/>
          <p:nvPr/>
        </p:nvSpPr>
        <p:spPr>
          <a:xfrm>
            <a:off x="10784934" y="5129339"/>
            <a:ext cx="114300" cy="361633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nternal Storage 53"/>
          <p:cNvSpPr/>
          <p:nvPr/>
        </p:nvSpPr>
        <p:spPr>
          <a:xfrm>
            <a:off x="10989288" y="5129339"/>
            <a:ext cx="114300" cy="361633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nternal Storage 54"/>
          <p:cNvSpPr/>
          <p:nvPr/>
        </p:nvSpPr>
        <p:spPr>
          <a:xfrm>
            <a:off x="11193642" y="5129339"/>
            <a:ext cx="114300" cy="361633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nternal Storage 55"/>
          <p:cNvSpPr/>
          <p:nvPr/>
        </p:nvSpPr>
        <p:spPr>
          <a:xfrm>
            <a:off x="11397996" y="5129339"/>
            <a:ext cx="114300" cy="361633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155260" y="5778416"/>
            <a:ext cx="5127144" cy="0"/>
          </a:xfrm>
          <a:prstGeom prst="straightConnector1">
            <a:avLst/>
          </a:prstGeom>
          <a:ln w="38100">
            <a:solidFill>
              <a:srgbClr val="3458B0"/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71012" y="1938715"/>
            <a:ext cx="12454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Reduce FCT</a:t>
            </a:r>
            <a:endParaRPr lang="en-US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10134081" y="3422091"/>
            <a:ext cx="1415965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Control Plane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0394672" y="3843478"/>
            <a:ext cx="121379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Data Plane</a:t>
            </a:r>
            <a:endParaRPr lang="en-US" dirty="0"/>
          </a:p>
        </p:txBody>
      </p:sp>
      <p:sp>
        <p:nvSpPr>
          <p:cNvPr id="59" name="Internal Storage 58"/>
          <p:cNvSpPr/>
          <p:nvPr/>
        </p:nvSpPr>
        <p:spPr>
          <a:xfrm>
            <a:off x="5440666" y="5489029"/>
            <a:ext cx="969333" cy="523723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Flow Table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210"/>
            <a:ext cx="8610600" cy="59118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r>
              <a:rPr lang="en-US" dirty="0" err="1"/>
              <a:t>AuTO</a:t>
            </a:r>
            <a:r>
              <a:rPr lang="en-US" dirty="0"/>
              <a:t> with 4 Queues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70866" y="523142"/>
            <a:ext cx="8438723" cy="566214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 Lab-CSE-HKUST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07809" y="5816193"/>
            <a:ext cx="206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Short Flow RL Agent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57940" y="5859373"/>
            <a:ext cx="2013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Long Flow RL Agent</a:t>
            </a:r>
            <a:endParaRPr lang="en-US" i="1" dirty="0"/>
          </a:p>
        </p:txBody>
      </p:sp>
      <p:sp>
        <p:nvSpPr>
          <p:cNvPr id="3" name="Rectangle 2"/>
          <p:cNvSpPr/>
          <p:nvPr/>
        </p:nvSpPr>
        <p:spPr>
          <a:xfrm>
            <a:off x="8707584" y="5066609"/>
            <a:ext cx="741216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10"/>
          <p:cNvPicPr>
            <a:picLocks noChangeAspect="1"/>
          </p:cNvPicPr>
          <p:nvPr/>
        </p:nvPicPr>
        <p:blipFill rotWithShape="1">
          <a:blip r:embed="rId1"/>
          <a:srcRect t="25131" b="25595"/>
          <a:stretch>
            <a:fillRect/>
          </a:stretch>
        </p:blipFill>
        <p:spPr>
          <a:xfrm>
            <a:off x="9340649" y="2308637"/>
            <a:ext cx="2351250" cy="9070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" y="155575"/>
            <a:ext cx="6840855" cy="591185"/>
          </a:xfrm>
        </p:spPr>
        <p:txBody>
          <a:bodyPr>
            <a:normAutofit fontScale="90000"/>
          </a:bodyPr>
          <a:lstStyle/>
          <a:p>
            <a:r>
              <a:rPr lang="en-US" dirty="0"/>
              <a:t>Peripheral System at End-hosts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 Lab-CSE-HKUST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4281" y="955526"/>
            <a:ext cx="6201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Enforcement Module:</a:t>
            </a:r>
            <a:endParaRPr lang="en-US" b="1" dirty="0"/>
          </a:p>
          <a:p>
            <a:r>
              <a:rPr lang="en-US" dirty="0"/>
              <a:t>Runs MLFQ, Tags packets DSCP field according to its flow’s queue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6857" y="4789411"/>
            <a:ext cx="3243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Monitoring Module:</a:t>
            </a:r>
            <a:endParaRPr lang="en-US" b="1" dirty="0"/>
          </a:p>
          <a:p>
            <a:pPr algn="r"/>
            <a:r>
              <a:rPr lang="en-US" dirty="0"/>
              <a:t>Reports flow information to Central System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70245" y="1792077"/>
            <a:ext cx="2289464" cy="21993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Packet Tagging</a:t>
            </a:r>
            <a:endParaRPr lang="en-US" dirty="0"/>
          </a:p>
        </p:txBody>
      </p:sp>
      <p:sp>
        <p:nvSpPr>
          <p:cNvPr id="14" name="Internal Storage 13"/>
          <p:cNvSpPr/>
          <p:nvPr/>
        </p:nvSpPr>
        <p:spPr>
          <a:xfrm>
            <a:off x="4203778" y="4874737"/>
            <a:ext cx="3694610" cy="743383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Table</a:t>
            </a:r>
            <a:endParaRPr lang="en-US" dirty="0"/>
          </a:p>
          <a:p>
            <a:pPr algn="ctr"/>
            <a:r>
              <a:rPr lang="en-US" dirty="0"/>
              <a:t>&lt;</a:t>
            </a:r>
            <a:r>
              <a:rPr lang="en-US" u="sng" dirty="0"/>
              <a:t>5-tuple</a:t>
            </a:r>
            <a:r>
              <a:rPr lang="en-US" dirty="0"/>
              <a:t>, byte-sent, timing-info&gt;</a:t>
            </a:r>
            <a:endParaRPr lang="en-US" dirty="0"/>
          </a:p>
        </p:txBody>
      </p:sp>
      <p:pic>
        <p:nvPicPr>
          <p:cNvPr id="15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43" t="6904" r="37954" b="14974"/>
          <a:stretch>
            <a:fillRect/>
          </a:stretch>
        </p:blipFill>
        <p:spPr>
          <a:xfrm>
            <a:off x="5274599" y="2150444"/>
            <a:ext cx="1920142" cy="1769485"/>
          </a:xfrm>
        </p:spPr>
      </p:pic>
      <p:sp>
        <p:nvSpPr>
          <p:cNvPr id="16" name="TextBox 15"/>
          <p:cNvSpPr txBox="1"/>
          <p:nvPr/>
        </p:nvSpPr>
        <p:spPr>
          <a:xfrm>
            <a:off x="1184136" y="2438322"/>
            <a:ext cx="1957588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NETFILTER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LOCAL_OUT </a:t>
            </a:r>
            <a:r>
              <a:rPr lang="en-US" dirty="0">
                <a:cs typeface="Consolas" panose="020B0609020204030204" pitchFamily="49" charset="0"/>
              </a:rPr>
              <a:t>hook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0724" y="3161775"/>
            <a:ext cx="3106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Intercepts all out-going packets.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50963" y="1939305"/>
            <a:ext cx="8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6" idx="3"/>
          </p:cNvCxnSpPr>
          <p:nvPr/>
        </p:nvCxnSpPr>
        <p:spPr>
          <a:xfrm>
            <a:off x="3141724" y="2761488"/>
            <a:ext cx="1928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nternal Storage 21"/>
          <p:cNvSpPr/>
          <p:nvPr/>
        </p:nvSpPr>
        <p:spPr>
          <a:xfrm>
            <a:off x="3558370" y="2322733"/>
            <a:ext cx="114300" cy="361633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nternal Storage 22"/>
          <p:cNvSpPr/>
          <p:nvPr/>
        </p:nvSpPr>
        <p:spPr>
          <a:xfrm>
            <a:off x="3762724" y="2322733"/>
            <a:ext cx="114300" cy="361633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nternal Storage 23"/>
          <p:cNvSpPr/>
          <p:nvPr/>
        </p:nvSpPr>
        <p:spPr>
          <a:xfrm>
            <a:off x="3967078" y="2322733"/>
            <a:ext cx="114300" cy="361633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nternal Storage 24"/>
          <p:cNvSpPr/>
          <p:nvPr/>
        </p:nvSpPr>
        <p:spPr>
          <a:xfrm>
            <a:off x="4171432" y="2322733"/>
            <a:ext cx="114300" cy="361633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nternal Storage 25"/>
          <p:cNvSpPr/>
          <p:nvPr/>
        </p:nvSpPr>
        <p:spPr>
          <a:xfrm>
            <a:off x="4375786" y="2322733"/>
            <a:ext cx="114300" cy="361633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769079" y="1708768"/>
            <a:ext cx="1050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Tagged packets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356503" y="2761488"/>
            <a:ext cx="1984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Internal Storage 32"/>
          <p:cNvSpPr/>
          <p:nvPr/>
        </p:nvSpPr>
        <p:spPr>
          <a:xfrm>
            <a:off x="7828774" y="2322733"/>
            <a:ext cx="114300" cy="361633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nternal Storage 33"/>
          <p:cNvSpPr/>
          <p:nvPr/>
        </p:nvSpPr>
        <p:spPr>
          <a:xfrm>
            <a:off x="8033128" y="2322733"/>
            <a:ext cx="114300" cy="361633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nternal Storage 34"/>
          <p:cNvSpPr/>
          <p:nvPr/>
        </p:nvSpPr>
        <p:spPr>
          <a:xfrm>
            <a:off x="8237482" y="2322733"/>
            <a:ext cx="114300" cy="361633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nternal Storage 35"/>
          <p:cNvSpPr/>
          <p:nvPr/>
        </p:nvSpPr>
        <p:spPr>
          <a:xfrm>
            <a:off x="8441836" y="2322733"/>
            <a:ext cx="114300" cy="361633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nternal Storage 36"/>
          <p:cNvSpPr/>
          <p:nvPr/>
        </p:nvSpPr>
        <p:spPr>
          <a:xfrm>
            <a:off x="8646190" y="2322733"/>
            <a:ext cx="114300" cy="361633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9648614" y="1569653"/>
            <a:ext cx="173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Network Fabric</a:t>
            </a:r>
            <a:endParaRPr lang="en-US" dirty="0"/>
          </a:p>
        </p:txBody>
      </p:sp>
      <p:sp>
        <p:nvSpPr>
          <p:cNvPr id="39" name="Up-Down Arrow 38"/>
          <p:cNvSpPr/>
          <p:nvPr/>
        </p:nvSpPr>
        <p:spPr>
          <a:xfrm>
            <a:off x="5975650" y="4148825"/>
            <a:ext cx="471723" cy="556882"/>
          </a:xfrm>
          <a:prstGeom prst="upDownArrow">
            <a:avLst>
              <a:gd name="adj1" fmla="val 50000"/>
              <a:gd name="adj2" fmla="val 2577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19546" y="1654191"/>
            <a:ext cx="8458199" cy="24665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70944" y="4726323"/>
            <a:ext cx="3991065" cy="107465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776871" y="4272182"/>
            <a:ext cx="2308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ea typeface="Fira Mono Medium for Powerline" panose="020B0609050000020004" pitchFamily="49" charset="0"/>
                <a:cs typeface="Consolas" panose="020B0609020204030204" pitchFamily="49" charset="0"/>
              </a:rPr>
              <a:t>insert_if_not_exist</a:t>
            </a:r>
            <a:r>
              <a:rPr lang="en-US" sz="1200" dirty="0">
                <a:latin typeface="Consolas" panose="020B0609020204030204" pitchFamily="49" charset="0"/>
                <a:ea typeface="Fira Mono Medium for Powerline" panose="020B0609050000020004" pitchFamily="49" charset="0"/>
                <a:cs typeface="Consolas" panose="020B0609020204030204" pitchFamily="49" charset="0"/>
              </a:rPr>
              <a:t>(flow)</a:t>
            </a:r>
            <a:endParaRPr lang="en-US" sz="1200" dirty="0">
              <a:latin typeface="Consolas" panose="020B0609020204030204" pitchFamily="49" charset="0"/>
              <a:ea typeface="Fira Mono Medium for Powerline" panose="020B06090500000200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35320" y="415297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Fira Mono Medium for Powerline" panose="020B0609050000020004" pitchFamily="49" charset="0"/>
                <a:cs typeface="Consolas" panose="020B0609020204030204" pitchFamily="49" charset="0"/>
              </a:rPr>
              <a:t>get(flow)</a:t>
            </a:r>
            <a:endParaRPr lang="en-US" sz="1200" dirty="0">
              <a:latin typeface="Consolas" panose="020B0609020204030204" pitchFamily="49" charset="0"/>
              <a:ea typeface="Fira Mono Medium for Powerline" panose="020B0609050000020004" pitchFamily="49" charset="0"/>
              <a:cs typeface="Consolas" panose="020B0609020204030204" pitchFamily="49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8523" y="4491605"/>
            <a:ext cx="1518397" cy="1301483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0063765" y="4778070"/>
            <a:ext cx="1559401" cy="64633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Central System</a:t>
            </a:r>
            <a:endParaRPr lang="en-US" dirty="0"/>
          </a:p>
          <a:p>
            <a:pPr algn="ctr"/>
            <a:r>
              <a:rPr lang="en-US" dirty="0"/>
              <a:t>DDPG</a:t>
            </a:r>
            <a:endParaRPr lang="en-US" dirty="0"/>
          </a:p>
        </p:txBody>
      </p:sp>
      <p:sp>
        <p:nvSpPr>
          <p:cNvPr id="48" name="Right Arrow 47"/>
          <p:cNvSpPr/>
          <p:nvPr/>
        </p:nvSpPr>
        <p:spPr>
          <a:xfrm>
            <a:off x="8760490" y="5017204"/>
            <a:ext cx="497810" cy="407197"/>
          </a:xfrm>
          <a:prstGeom prst="rightArrow">
            <a:avLst>
              <a:gd name="adj1" fmla="val 42283"/>
              <a:gd name="adj2" fmla="val 38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4:artisticCrisscrossEtching id="{AA9692A9-F6A0-E542-B4B2-59F73ABCC161}"/>
                  </a:ext>
                </a:extLst>
              </p:cNvPr>
              <p:cNvSpPr txBox="1"/>
              <p:nvPr/>
            </p:nvSpPr>
            <p:spPr>
              <a:xfrm>
                <a:off x="8162498" y="5444221"/>
                <a:ext cx="2440910" cy="958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State (in cur. time step t):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Active flows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Finished flows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2498" y="5444221"/>
                <a:ext cx="2440910" cy="958660"/>
              </a:xfrm>
              <a:prstGeom prst="rect">
                <a:avLst/>
              </a:prstGeom>
              <a:blipFill rotWithShape="1">
                <a:blip r:embed="rId4"/>
                <a:stretch>
                  <a:fillRect l="-2073" t="-2632" r="-3627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50" name="Right Arrow 49"/>
          <p:cNvSpPr/>
          <p:nvPr/>
        </p:nvSpPr>
        <p:spPr>
          <a:xfrm rot="13036826">
            <a:off x="8678649" y="3918964"/>
            <a:ext cx="588964" cy="407197"/>
          </a:xfrm>
          <a:prstGeom prst="rightArrow">
            <a:avLst>
              <a:gd name="adj1" fmla="val 42283"/>
              <a:gd name="adj2" fmla="val 38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4:artisticCrisscrossEtching id="{14478B2C-90C8-6D45-BD99-A894F528BAC9}"/>
                  </a:ext>
                </a:extLst>
              </p:cNvPr>
              <p:cNvSpPr txBox="1"/>
              <p:nvPr/>
            </p:nvSpPr>
            <p:spPr>
              <a:xfrm>
                <a:off x="9198684" y="4230062"/>
                <a:ext cx="15670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Thresholds: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684" y="4230062"/>
                <a:ext cx="156703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40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852669" y="2322733"/>
            <a:ext cx="4571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062173" y="2322733"/>
            <a:ext cx="4571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271677" y="2322733"/>
            <a:ext cx="4571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481181" y="2322733"/>
            <a:ext cx="4571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690685" y="2322733"/>
            <a:ext cx="4571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435320" y="4366975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Fira Mono Medium for Powerline" panose="020B0609050000020004" pitchFamily="49" charset="0"/>
                <a:cs typeface="Consolas" panose="020B0609020204030204" pitchFamily="49" charset="0"/>
              </a:rPr>
              <a:t>set(flow)</a:t>
            </a:r>
            <a:endParaRPr lang="en-US" sz="1200" dirty="0">
              <a:latin typeface="Consolas" panose="020B0609020204030204" pitchFamily="49" charset="0"/>
              <a:ea typeface="Fira Mono Medium for Powerline" panose="020B06090500000200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86066" y="266324"/>
            <a:ext cx="262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Operations for short flows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0970"/>
            <a:ext cx="6554470" cy="591185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3827"/>
            <a:ext cx="6435436" cy="5253136"/>
          </a:xfrm>
        </p:spPr>
        <p:txBody>
          <a:bodyPr>
            <a:normAutofit/>
          </a:bodyPr>
          <a:lstStyle/>
          <a:p>
            <a:r>
              <a:rPr lang="en-US" sz="2400" dirty="0"/>
              <a:t>32-server testbed:</a:t>
            </a:r>
            <a:endParaRPr lang="en-US" sz="2400" dirty="0"/>
          </a:p>
          <a:p>
            <a:pPr lvl="1"/>
            <a:r>
              <a:rPr lang="en-US" sz="2000" dirty="0"/>
              <a:t>Dell PowerEdge R320.</a:t>
            </a:r>
            <a:endParaRPr lang="en-US" sz="2000" dirty="0"/>
          </a:p>
          <a:p>
            <a:pPr lvl="1"/>
            <a:r>
              <a:rPr lang="en-US" sz="2000" dirty="0"/>
              <a:t>Separate control plane and data plane switch.</a:t>
            </a:r>
            <a:endParaRPr lang="en-US" sz="2000" dirty="0"/>
          </a:p>
          <a:p>
            <a:pPr lvl="1"/>
            <a:r>
              <a:rPr lang="en-US" sz="2000" dirty="0"/>
              <a:t>4 priority queues.</a:t>
            </a:r>
            <a:endParaRPr lang="en-US" sz="2000" dirty="0"/>
          </a:p>
          <a:p>
            <a:pPr lvl="1"/>
            <a:r>
              <a:rPr lang="en-US" sz="2000" dirty="0"/>
              <a:t>CS server hosts the DRL agents.</a:t>
            </a:r>
            <a:endParaRPr lang="en-US" sz="2000" dirty="0"/>
          </a:p>
          <a:p>
            <a:r>
              <a:rPr lang="en-US" sz="2400" dirty="0"/>
              <a:t>Use flow generators to produce traffic based on realistic workloads.</a:t>
            </a:r>
            <a:endParaRPr lang="en-US" sz="2400" dirty="0"/>
          </a:p>
          <a:p>
            <a:pPr lvl="1"/>
            <a:r>
              <a:rPr lang="en-US" sz="2000" dirty="0"/>
              <a:t>Web Search workload: mixture of short and long flows</a:t>
            </a:r>
            <a:endParaRPr lang="en-US" sz="2000" dirty="0"/>
          </a:p>
          <a:p>
            <a:pPr lvl="1"/>
            <a:r>
              <a:rPr lang="en-US" sz="2000" dirty="0"/>
              <a:t>Data Mining workload: mostly short flows</a:t>
            </a:r>
            <a:endParaRPr lang="en-US" sz="2000" dirty="0"/>
          </a:p>
          <a:p>
            <a:r>
              <a:rPr lang="en-US" sz="2400" dirty="0"/>
              <a:t>Comparison targets: heuristics with fixed thresholds:</a:t>
            </a:r>
            <a:endParaRPr lang="en-US" sz="2400" dirty="0"/>
          </a:p>
          <a:p>
            <a:pPr lvl="1"/>
            <a:r>
              <a:rPr lang="en-US" sz="2000" dirty="0"/>
              <a:t>Quantized Shortest Job First (QSJF)</a:t>
            </a:r>
            <a:endParaRPr lang="en-US" sz="2000" dirty="0"/>
          </a:p>
          <a:p>
            <a:pPr lvl="1"/>
            <a:r>
              <a:rPr lang="en-US" sz="2000" dirty="0"/>
              <a:t>Quantized Least Attained Service (QLAS)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 Lab-CSE-HKUST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3636" y="3732114"/>
            <a:ext cx="4572000" cy="1828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777" y="1327520"/>
            <a:ext cx="5503141" cy="160915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" y="151765"/>
            <a:ext cx="5174615" cy="59118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AuTO</a:t>
            </a:r>
            <a:r>
              <a:rPr lang="en-US" dirty="0"/>
              <a:t> Performance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 Lab-CSE-HKUST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8778" y="990172"/>
            <a:ext cx="10669493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Dynamic Scenario: </a:t>
            </a:r>
            <a:endParaRPr lang="en-US" b="1" dirty="0"/>
          </a:p>
          <a:p>
            <a:r>
              <a:rPr lang="en-US" dirty="0"/>
              <a:t>Traffic characteristics change temporally (every hour): flow size distribution, load percentages, server groups.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7566" y="4454656"/>
            <a:ext cx="10676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their parameters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mismatches</a:t>
            </a:r>
            <a:r>
              <a:rPr lang="en-US" sz="2400" dirty="0"/>
              <a:t> the environment, performance of fixed-parameter heuristics suffer greatly.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AuTO</a:t>
            </a:r>
            <a:r>
              <a:rPr lang="en-US" sz="2400" dirty="0"/>
              <a:t> can learn and adapt to time-varying traffic. 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 the 8th hour, </a:t>
            </a:r>
            <a:r>
              <a:rPr lang="en-US" sz="2400" dirty="0" err="1"/>
              <a:t>AuTO</a:t>
            </a:r>
            <a:r>
              <a:rPr lang="en-US" sz="2400" dirty="0"/>
              <a:t> achieves 8.71% reduction in average FCT vs. QSJF.</a:t>
            </a:r>
            <a:endParaRPr lang="en-US" sz="2400" dirty="0"/>
          </a:p>
        </p:txBody>
      </p:sp>
      <p:sp>
        <p:nvSpPr>
          <p:cNvPr id="3" name="Oval 2"/>
          <p:cNvSpPr/>
          <p:nvPr/>
        </p:nvSpPr>
        <p:spPr>
          <a:xfrm>
            <a:off x="3021682" y="2645497"/>
            <a:ext cx="684973" cy="5381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35881" y="2253336"/>
            <a:ext cx="684973" cy="5381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3" idx="4"/>
          </p:cNvCxnSpPr>
          <p:nvPr/>
        </p:nvCxnSpPr>
        <p:spPr>
          <a:xfrm>
            <a:off x="3364169" y="3183684"/>
            <a:ext cx="1696781" cy="1394666"/>
          </a:xfrm>
          <a:prstGeom prst="straightConnector1">
            <a:avLst/>
          </a:prstGeom>
          <a:ln w="38100">
            <a:solidFill>
              <a:schemeClr val="accent3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702076" y="2800294"/>
            <a:ext cx="358874" cy="1778056"/>
          </a:xfrm>
          <a:prstGeom prst="straightConnector1">
            <a:avLst/>
          </a:prstGeom>
          <a:ln w="38100">
            <a:solidFill>
              <a:schemeClr val="accent3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85669" y="1703608"/>
            <a:ext cx="359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Completion Time (us) </a:t>
            </a:r>
            <a:r>
              <a:rPr lang="en-US" sz="1200" dirty="0"/>
              <a:t>(Lower is better)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48834" y="262839"/>
            <a:ext cx="34947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vs Heuristics with fixed parameters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20586" y="1715404"/>
            <a:ext cx="404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p99 Flow Completion Time (us) </a:t>
            </a:r>
            <a:r>
              <a:rPr lang="en-US" sz="1200" dirty="0"/>
              <a:t>(Lower is better)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682242" y="2543331"/>
            <a:ext cx="684973" cy="5381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060950" y="3028487"/>
            <a:ext cx="3780350" cy="1549863"/>
          </a:xfrm>
          <a:prstGeom prst="straightConnector1">
            <a:avLst/>
          </a:prstGeom>
          <a:ln w="38100">
            <a:solidFill>
              <a:schemeClr val="accent3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665478" y="2522430"/>
            <a:ext cx="684973" cy="5381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1" idx="3"/>
          </p:cNvCxnSpPr>
          <p:nvPr/>
        </p:nvCxnSpPr>
        <p:spPr>
          <a:xfrm flipH="1">
            <a:off x="5060950" y="2981801"/>
            <a:ext cx="2704840" cy="1596549"/>
          </a:xfrm>
          <a:prstGeom prst="straightConnector1">
            <a:avLst/>
          </a:prstGeom>
          <a:ln w="38100">
            <a:solidFill>
              <a:schemeClr val="accent3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hart 23"/>
          <p:cNvGraphicFramePr/>
          <p:nvPr/>
        </p:nvGraphicFramePr>
        <p:xfrm>
          <a:off x="946742" y="2051696"/>
          <a:ext cx="5093094" cy="2340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5" name="Chart 24"/>
          <p:cNvGraphicFramePr/>
          <p:nvPr/>
        </p:nvGraphicFramePr>
        <p:xfrm>
          <a:off x="6064053" y="2051696"/>
          <a:ext cx="5093094" cy="2370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  <p:bldP spid="19" grpId="0" animBg="1"/>
      <p:bldP spid="29" grpId="0"/>
      <p:bldP spid="26" grpId="0"/>
      <p:bldP spid="17" grpId="0" animBg="1"/>
      <p:bldP spid="21" grpId="0" animBg="1"/>
      <p:bldGraphic spid="24" grpId="0">
        <p:bldAsOne/>
      </p:bldGraphic>
      <p:bldGraphic spid="25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83742"/>
            <a:ext cx="12192000" cy="620367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r>
              <a:rPr lang="en-US" sz="36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Scaling Deep Reinforcement Learning to Enable Datacenter-Scale</a:t>
            </a:r>
            <a:endParaRPr lang="en-US" sz="36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37518"/>
            <a:ext cx="9144000" cy="949254"/>
          </a:xfrm>
        </p:spPr>
        <p:txBody>
          <a:bodyPr>
            <a:normAutofit/>
          </a:bodyPr>
          <a:lstStyle/>
          <a:p>
            <a:r>
              <a:rPr lang="en-US" sz="1800" b="1" dirty="0"/>
              <a:t>Li Chen</a:t>
            </a:r>
            <a:r>
              <a:rPr lang="en-US" sz="1800" dirty="0"/>
              <a:t>, </a:t>
            </a:r>
            <a:r>
              <a:rPr lang="en-US" sz="1800" dirty="0" err="1"/>
              <a:t>Justinas</a:t>
            </a:r>
            <a:r>
              <a:rPr lang="en-US" sz="1800" dirty="0"/>
              <a:t> </a:t>
            </a:r>
            <a:r>
              <a:rPr lang="en-US" sz="1800" dirty="0" err="1"/>
              <a:t>Lingys</a:t>
            </a:r>
            <a:r>
              <a:rPr lang="en-US" sz="1800" dirty="0"/>
              <a:t>, Kai Chen, Feng Liu (SAIC)</a:t>
            </a:r>
            <a:endParaRPr lang="en-US" sz="1800" dirty="0"/>
          </a:p>
          <a:p>
            <a:r>
              <a:rPr lang="en-US" sz="1800" dirty="0"/>
              <a:t>SING Group, HKUST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0" y="4004180"/>
            <a:ext cx="12192000" cy="5909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</a:t>
            </a:r>
            <a:endParaRPr lang="en-US" sz="3600" dirty="0" err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3371583" y="1443321"/>
            <a:ext cx="2002490" cy="2557830"/>
          </a:xfrm>
          <a:prstGeom prst="rect">
            <a:avLst/>
          </a:prstGeom>
          <a:solidFill>
            <a:schemeClr val="dk1">
              <a:alpha val="1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210"/>
            <a:ext cx="8153400" cy="591185"/>
          </a:xfrm>
        </p:spPr>
        <p:txBody>
          <a:bodyPr>
            <a:normAutofit fontScale="90000"/>
          </a:bodyPr>
          <a:lstStyle/>
          <a:p>
            <a:r>
              <a:rPr lang="en-US" dirty="0"/>
              <a:t>Scaling DRL for Short Flows (</a:t>
            </a:r>
            <a:r>
              <a:rPr lang="en-US" dirty="0" err="1"/>
              <a:t>sRLA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3826"/>
            <a:ext cx="10515600" cy="519495"/>
          </a:xfrm>
        </p:spPr>
        <p:txBody>
          <a:bodyPr>
            <a:normAutofit/>
          </a:bodyPr>
          <a:lstStyle/>
          <a:p>
            <a:r>
              <a:rPr lang="en-US" sz="2400" dirty="0"/>
              <a:t>Deep Deterministic Policy Gradient: an </a:t>
            </a:r>
            <a:r>
              <a:rPr lang="en-US" sz="2400" b="1" dirty="0"/>
              <a:t>off-policy</a:t>
            </a:r>
            <a:r>
              <a:rPr lang="en-US" sz="2400" dirty="0"/>
              <a:t> algorithm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SING Lab-CSE-HKUST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4:artisticCrisscrossEtching id="{993026CB-67CD-4142-8D29-96F0667A5AFD}"/>
                  </a:ext>
                </a:extLst>
              </p:cNvPr>
              <p:cNvSpPr/>
              <p:nvPr/>
            </p:nvSpPr>
            <p:spPr>
              <a:xfrm>
                <a:off x="4117972" y="2208757"/>
                <a:ext cx="1170818" cy="529573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Actor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972" y="2208757"/>
                <a:ext cx="1170818" cy="529573"/>
              </a:xfrm>
              <a:prstGeom prst="rect">
                <a:avLst/>
              </a:prstGeom>
              <a:blipFill rotWithShape="1">
                <a:blip r:embed="rId2"/>
                <a:stretch>
                  <a:fillRect t="-11364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4:artisticCrisscrossEtching id="{7D301FF0-0A1B-654B-A703-726AB8385DE5}"/>
                  </a:ext>
                </a:extLst>
              </p:cNvPr>
              <p:cNvSpPr/>
              <p:nvPr/>
            </p:nvSpPr>
            <p:spPr>
              <a:xfrm>
                <a:off x="4117972" y="3061346"/>
                <a:ext cx="1175930" cy="51384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Critic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p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972" y="3061346"/>
                <a:ext cx="1175930" cy="513844"/>
              </a:xfrm>
              <a:prstGeom prst="rect">
                <a:avLst/>
              </a:prstGeom>
              <a:blipFill rotWithShape="1">
                <a:blip r:embed="rId3"/>
                <a:stretch>
                  <a:fillRect t="-16279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313940" y="2698694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69527" y="2697346"/>
            <a:ext cx="1319646" cy="696191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DCN</a:t>
            </a:r>
            <a:endParaRPr lang="en-US" dirty="0"/>
          </a:p>
          <a:p>
            <a:pPr algn="ctr"/>
            <a:r>
              <a:rPr lang="en-US" dirty="0"/>
              <a:t>Environment</a:t>
            </a:r>
            <a:endParaRPr lang="en-US" dirty="0"/>
          </a:p>
        </p:txBody>
      </p:sp>
      <p:cxnSp>
        <p:nvCxnSpPr>
          <p:cNvPr id="16" name="Elbow Connector 15"/>
          <p:cNvCxnSpPr>
            <a:stCxn id="14" idx="3"/>
            <a:endCxn id="10" idx="1"/>
          </p:cNvCxnSpPr>
          <p:nvPr/>
        </p:nvCxnSpPr>
        <p:spPr>
          <a:xfrm flipV="1">
            <a:off x="2289173" y="2473544"/>
            <a:ext cx="1828799" cy="5718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4" idx="3"/>
            <a:endCxn id="11" idx="1"/>
          </p:cNvCxnSpPr>
          <p:nvPr/>
        </p:nvCxnSpPr>
        <p:spPr>
          <a:xfrm>
            <a:off x="2289173" y="3045442"/>
            <a:ext cx="1828799" cy="2728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49230" y="1663065"/>
            <a:ext cx="57947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 off-policy learner learns the value of the optimal policy independently of the agent's actions.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Actor’s policy is deterministic (with added noise).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2 hidden fully-connected layers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Critic’s DNN (action-value estimator) is updated in parallel to action-taking.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Critic’s training does not impact response delay.</a:t>
            </a:r>
            <a:endParaRPr lang="en-US" sz="2000" dirty="0"/>
          </a:p>
        </p:txBody>
      </p:sp>
      <p:cxnSp>
        <p:nvCxnSpPr>
          <p:cNvPr id="24" name="Elbow Connector 23"/>
          <p:cNvCxnSpPr>
            <a:stCxn id="14" idx="2"/>
            <a:endCxn id="11" idx="2"/>
          </p:cNvCxnSpPr>
          <p:nvPr/>
        </p:nvCxnSpPr>
        <p:spPr>
          <a:xfrm rot="16200000" flipH="1">
            <a:off x="3076817" y="1946069"/>
            <a:ext cx="181653" cy="3076587"/>
          </a:xfrm>
          <a:prstGeom prst="bentConnector3">
            <a:avLst>
              <a:gd name="adj1" fmla="val 2258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51008" y="3465790"/>
            <a:ext cx="101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Reward r</a:t>
            </a:r>
            <a:endParaRPr lang="en-US" dirty="0"/>
          </a:p>
        </p:txBody>
      </p:sp>
      <p:cxnSp>
        <p:nvCxnSpPr>
          <p:cNvPr id="32" name="Elbow Connector 31"/>
          <p:cNvCxnSpPr>
            <a:stCxn id="10" idx="0"/>
            <a:endCxn id="14" idx="0"/>
          </p:cNvCxnSpPr>
          <p:nvPr/>
        </p:nvCxnSpPr>
        <p:spPr>
          <a:xfrm rot="16200000" flipH="1" flipV="1">
            <a:off x="2922071" y="916035"/>
            <a:ext cx="488589" cy="3074031"/>
          </a:xfrm>
          <a:prstGeom prst="bentConnector3">
            <a:avLst>
              <a:gd name="adj1" fmla="val -467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70303" y="191887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 a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11" idx="0"/>
            <a:endCxn id="10" idx="2"/>
          </p:cNvCxnSpPr>
          <p:nvPr/>
        </p:nvCxnSpPr>
        <p:spPr>
          <a:xfrm flipH="1" flipV="1">
            <a:off x="4703381" y="2738330"/>
            <a:ext cx="2556" cy="32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674995" y="2732999"/>
            <a:ext cx="627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349071" y="14584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sRLA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928722" y="1617124"/>
            <a:ext cx="1377300" cy="3077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{Thresholds}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928722" y="2055511"/>
            <a:ext cx="2278274" cy="907783"/>
            <a:chOff x="7267504" y="4205968"/>
            <a:chExt cx="2397211" cy="1690903"/>
          </a:xfrm>
        </p:grpSpPr>
        <p:sp>
          <p:nvSpPr>
            <p:cNvPr id="49" name="Oval 48"/>
            <p:cNvSpPr/>
            <p:nvPr/>
          </p:nvSpPr>
          <p:spPr>
            <a:xfrm>
              <a:off x="7267504" y="4530298"/>
              <a:ext cx="2397211" cy="1019722"/>
            </a:xfrm>
            <a:prstGeom prst="ellips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 rot="10800000">
              <a:off x="8405774" y="4205968"/>
              <a:ext cx="356228" cy="6879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&gt;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254411" y="5208926"/>
              <a:ext cx="356228" cy="6879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&gt;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aphicFrame>
        <p:nvGraphicFramePr>
          <p:cNvPr id="58" name="Chart 57"/>
          <p:cNvGraphicFramePr/>
          <p:nvPr/>
        </p:nvGraphicFramePr>
        <p:xfrm>
          <a:off x="838200" y="4163487"/>
          <a:ext cx="5129173" cy="2557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5931094" y="4184764"/>
            <a:ext cx="580062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sRLA</a:t>
            </a:r>
            <a:r>
              <a:rPr lang="en-US" sz="2000" dirty="0"/>
              <a:t> can respond to an update within 10ms on average. 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Send back a set of thresholds for each update.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DNN inference overhead + Query queueing delay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Number of short flows does not impact DRL processing in Central System due to MLFQ.</a:t>
            </a:r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210"/>
            <a:ext cx="8977630" cy="591185"/>
          </a:xfrm>
        </p:spPr>
        <p:txBody>
          <a:bodyPr>
            <a:normAutofit fontScale="90000"/>
          </a:bodyPr>
          <a:lstStyle/>
          <a:p>
            <a:r>
              <a:rPr lang="en-US" dirty="0"/>
              <a:t>Scaling DRL for Long Flows (</a:t>
            </a:r>
            <a:r>
              <a:rPr lang="en-US" dirty="0" err="1"/>
              <a:t>lRLA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0058"/>
            <a:ext cx="10515600" cy="492191"/>
          </a:xfrm>
        </p:spPr>
        <p:txBody>
          <a:bodyPr>
            <a:normAutofit/>
          </a:bodyPr>
          <a:lstStyle/>
          <a:p>
            <a:r>
              <a:rPr lang="en-US" sz="2400" dirty="0"/>
              <a:t>Policy gradient: an </a:t>
            </a:r>
            <a:r>
              <a:rPr lang="en-US" sz="2400" b="1" dirty="0"/>
              <a:t>on-policy</a:t>
            </a:r>
            <a:r>
              <a:rPr lang="en-US" sz="2400" dirty="0"/>
              <a:t> algorithm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 Lab-CSE-HKUST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07078" y="1579151"/>
            <a:ext cx="1899807" cy="2153779"/>
          </a:xfrm>
          <a:prstGeom prst="rect">
            <a:avLst/>
          </a:prstGeom>
          <a:solidFill>
            <a:schemeClr val="dk1">
              <a:alpha val="1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4:artisticCrisscrossEtching id="{9CA623AB-404A-C142-AC1C-2662FC49CC4D}"/>
                  </a:ext>
                </a:extLst>
              </p:cNvPr>
              <p:cNvSpPr/>
              <p:nvPr/>
            </p:nvSpPr>
            <p:spPr>
              <a:xfrm>
                <a:off x="4148599" y="2395406"/>
                <a:ext cx="1098269" cy="65886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Policy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599" y="2395406"/>
                <a:ext cx="1098269" cy="658862"/>
              </a:xfrm>
              <a:prstGeom prst="rect">
                <a:avLst/>
              </a:prstGeom>
              <a:blipFill rotWithShape="1">
                <a:blip r:embed="rId2"/>
                <a:stretch>
                  <a:fillRect t="-1887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105022" y="2405286"/>
            <a:ext cx="1319646" cy="696191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DCN</a:t>
            </a:r>
            <a:endParaRPr lang="en-US" dirty="0"/>
          </a:p>
          <a:p>
            <a:pPr algn="ctr"/>
            <a:r>
              <a:rPr lang="en-US" dirty="0"/>
              <a:t>Environment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68537" y="1605675"/>
            <a:ext cx="60572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Policy DNN generates action given state.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No need to do rate-limiting </a:t>
            </a:r>
            <a:r>
              <a:rPr lang="en-US" sz="2000" dirty="0">
                <a:sym typeface="Wingdings" panose="05000000000000000000" pitchFamily="2" charset="2"/>
              </a:rPr>
              <a:t></a:t>
            </a:r>
            <a:r>
              <a:rPr lang="en-US" sz="2000" dirty="0"/>
              <a:t> work conservation.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Policy DNN is updated with reward signals.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Number of long flows does impact DRL processing in Central System.</a:t>
            </a:r>
            <a:endParaRPr lang="en-US" sz="2000" dirty="0"/>
          </a:p>
        </p:txBody>
      </p:sp>
      <p:cxnSp>
        <p:nvCxnSpPr>
          <p:cNvPr id="15" name="Elbow Connector 14"/>
          <p:cNvCxnSpPr>
            <a:stCxn id="10" idx="2"/>
            <a:endCxn id="7" idx="2"/>
          </p:cNvCxnSpPr>
          <p:nvPr/>
        </p:nvCxnSpPr>
        <p:spPr>
          <a:xfrm rot="5400000" flipH="1" flipV="1">
            <a:off x="3207684" y="1611428"/>
            <a:ext cx="47209" cy="2932889"/>
          </a:xfrm>
          <a:prstGeom prst="bentConnector3">
            <a:avLst>
              <a:gd name="adj1" fmla="val -4842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63600" y="3363598"/>
            <a:ext cx="175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s, Reward r</a:t>
            </a:r>
            <a:endParaRPr lang="en-US" dirty="0"/>
          </a:p>
        </p:txBody>
      </p:sp>
      <p:cxnSp>
        <p:nvCxnSpPr>
          <p:cNvPr id="17" name="Elbow Connector 16"/>
          <p:cNvCxnSpPr>
            <a:stCxn id="7" idx="0"/>
            <a:endCxn id="10" idx="0"/>
          </p:cNvCxnSpPr>
          <p:nvPr/>
        </p:nvCxnSpPr>
        <p:spPr>
          <a:xfrm rot="16200000" flipH="1" flipV="1">
            <a:off x="3226350" y="933901"/>
            <a:ext cx="9880" cy="2932889"/>
          </a:xfrm>
          <a:prstGeom prst="bentConnector3">
            <a:avLst>
              <a:gd name="adj1" fmla="val -2313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86917" y="1733659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 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569594" y="160710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lRLA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91746" y="1428623"/>
            <a:ext cx="2371162" cy="3077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{&lt;Priority,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Route_id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&gt;}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042158" y="2048180"/>
            <a:ext cx="2278274" cy="1398044"/>
            <a:chOff x="7267504" y="4343682"/>
            <a:chExt cx="2397211" cy="1398044"/>
          </a:xfrm>
        </p:grpSpPr>
        <p:sp>
          <p:nvSpPr>
            <p:cNvPr id="8" name="Oval 7"/>
            <p:cNvSpPr/>
            <p:nvPr/>
          </p:nvSpPr>
          <p:spPr>
            <a:xfrm>
              <a:off x="7267504" y="4530298"/>
              <a:ext cx="2397211" cy="1019722"/>
            </a:xfrm>
            <a:prstGeom prst="ellips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 rot="10800000">
              <a:off x="8266919" y="434368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&gt;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96832" y="537239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&gt;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968537" y="3884239"/>
            <a:ext cx="575546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Scaling #active long flows from 11 </a:t>
            </a:r>
            <a:r>
              <a:rPr lang="en-US" sz="2000" dirty="0">
                <a:sym typeface="Wingdings" panose="05000000000000000000" pitchFamily="2" charset="2"/>
              </a:rPr>
              <a:t> 1000 per server per time step (10 second)</a:t>
            </a:r>
            <a:endParaRPr lang="en-US" sz="20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Average latency: 36.2ms  81.8ms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Future improvements of </a:t>
            </a:r>
            <a:r>
              <a:rPr lang="en-US" sz="2000" dirty="0" err="1"/>
              <a:t>lRLA</a:t>
            </a:r>
            <a:r>
              <a:rPr lang="en-US" sz="2000" dirty="0"/>
              <a:t>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…can be made off-policy.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…can make training &amp; action-taking asynchronous.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…can use compute capacity to adjust last threshold of MLFQ.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aphicFrame>
        <p:nvGraphicFramePr>
          <p:cNvPr id="25" name="Chart 24"/>
          <p:cNvGraphicFramePr/>
          <p:nvPr/>
        </p:nvGraphicFramePr>
        <p:xfrm>
          <a:off x="0" y="3755439"/>
          <a:ext cx="5968537" cy="2966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072399" y="3940398"/>
            <a:ext cx="2047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(#active flow, #fin. flow)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210"/>
            <a:ext cx="2501265" cy="661035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0489"/>
            <a:ext cx="10768584" cy="4208093"/>
          </a:xfrm>
        </p:spPr>
        <p:txBody>
          <a:bodyPr>
            <a:normAutofit fontScale="92500"/>
          </a:bodyPr>
          <a:lstStyle/>
          <a:p>
            <a:r>
              <a:rPr lang="en-US" dirty="0"/>
              <a:t>To reduce turn-around time, we attempt to use DRL for automatic traffic optimizations in datacenters.</a:t>
            </a:r>
            <a:endParaRPr lang="en-US" dirty="0"/>
          </a:p>
          <a:p>
            <a:pPr lvl="1"/>
            <a:r>
              <a:rPr lang="en-US" dirty="0"/>
              <a:t>Moving humans out of the loop.</a:t>
            </a:r>
            <a:endParaRPr lang="en-US" dirty="0"/>
          </a:p>
          <a:p>
            <a:r>
              <a:rPr lang="en-US" dirty="0"/>
              <a:t>Experiments show that the processing latency of current DRL systems is the major obstacle to traffic optimizations at the scale of current datacenters.</a:t>
            </a:r>
            <a:endParaRPr lang="en-US" dirty="0"/>
          </a:p>
          <a:p>
            <a:pPr lvl="1"/>
            <a:r>
              <a:rPr lang="en-US" dirty="0"/>
              <a:t>Moving DRL out of the critical path.</a:t>
            </a:r>
            <a:endParaRPr lang="en-US" dirty="0"/>
          </a:p>
          <a:p>
            <a:r>
              <a:rPr lang="en-US" dirty="0" err="1"/>
              <a:t>AuTO</a:t>
            </a:r>
            <a:r>
              <a:rPr lang="en-US" dirty="0"/>
              <a:t> scales DRL by exploiting known datacenter traffic characteristics. </a:t>
            </a:r>
            <a:endParaRPr lang="en-US" dirty="0"/>
          </a:p>
          <a:p>
            <a:pPr lvl="1"/>
            <a:r>
              <a:rPr lang="en-US" dirty="0"/>
              <a:t>MLFQ to separate short &amp; long flows.</a:t>
            </a:r>
            <a:endParaRPr lang="en-US" dirty="0"/>
          </a:p>
          <a:p>
            <a:pPr lvl="1"/>
            <a:r>
              <a:rPr lang="en-US" dirty="0"/>
              <a:t>Short flows are handled at end-host locally with DRL-optimized thresholds using DDPG.</a:t>
            </a:r>
            <a:endParaRPr lang="en-US" dirty="0"/>
          </a:p>
          <a:p>
            <a:pPr lvl="1"/>
            <a:r>
              <a:rPr lang="en-US" dirty="0"/>
              <a:t>Long flows are processed centrally by another DRL algorithm, PG.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SING Lab-CSE-HKUST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5415635"/>
            <a:ext cx="10515600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/>
              <a:t>A first step towards automating datacenter traffic optimizations.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 Lab-CSE-HKUST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33380" y="2970804"/>
            <a:ext cx="2150076" cy="9267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Traffic Stat Collection</a:t>
            </a:r>
            <a:endParaRPr 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20310" y="1463040"/>
            <a:ext cx="2052955" cy="24339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DevOps Engineers:</a:t>
            </a:r>
            <a:endParaRPr 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Analysis, Design, Implementation</a:t>
            </a:r>
            <a:endParaRPr 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10600" y="3434080"/>
            <a:ext cx="2880995" cy="9264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Traffic Optimization Policies</a:t>
            </a:r>
            <a:endParaRPr 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Arrow Connector 19"/>
          <p:cNvCxnSpPr>
            <a:stCxn id="6" idx="3"/>
            <a:endCxn id="7" idx="1"/>
          </p:cNvCxnSpPr>
          <p:nvPr/>
        </p:nvCxnSpPr>
        <p:spPr>
          <a:xfrm flipV="1">
            <a:off x="3483456" y="2680437"/>
            <a:ext cx="1536700" cy="75374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8" idx="1"/>
          </p:cNvCxnSpPr>
          <p:nvPr/>
        </p:nvCxnSpPr>
        <p:spPr>
          <a:xfrm>
            <a:off x="7073024" y="2680437"/>
            <a:ext cx="1537335" cy="121729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70722" y="1783154"/>
            <a:ext cx="4829175" cy="82994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i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 Turn-around Time: </a:t>
            </a:r>
            <a:endParaRPr lang="en-US" sz="2400" i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i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least Weeks</a:t>
            </a:r>
            <a:endParaRPr lang="en-US" sz="2400" i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4185" y="2184261"/>
            <a:ext cx="4228465" cy="82994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i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Deploy monitoring system</a:t>
            </a:r>
            <a:endParaRPr lang="en-US" sz="2400" i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i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Collect enough data</a:t>
            </a:r>
            <a:endParaRPr lang="en-US" sz="2400" i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65394" y="4031845"/>
            <a:ext cx="4027805" cy="19380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i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analysis</a:t>
            </a:r>
            <a:endParaRPr lang="en-US" sz="2400" i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i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App. Layer knowledge</a:t>
            </a:r>
            <a:endParaRPr lang="en-US" sz="2400" i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i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 heuristics</a:t>
            </a:r>
            <a:endParaRPr lang="en-US" sz="2400" i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i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 simulations</a:t>
            </a:r>
            <a:endParaRPr lang="en-US" sz="2400" i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i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Optimize </a:t>
            </a:r>
            <a:r>
              <a:rPr lang="en-US" sz="2400" i="1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param</a:t>
            </a:r>
            <a:r>
              <a:rPr lang="en-US" sz="2400" i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setting.</a:t>
            </a:r>
            <a:endParaRPr lang="en-US" sz="2400" i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SING Lab-CSE-HKUST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33380" y="1066585"/>
            <a:ext cx="2150076" cy="9267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Stat Collection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04253" y="1066585"/>
            <a:ext cx="2150076" cy="9267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DevOps Engineers:</a:t>
            </a:r>
            <a:endParaRPr lang="en-US" dirty="0"/>
          </a:p>
          <a:p>
            <a:pPr algn="ctr"/>
            <a:r>
              <a:rPr lang="en-US" dirty="0"/>
              <a:t>Analysis, Design, Implementation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52717" y="1072514"/>
            <a:ext cx="2150076" cy="9267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Optimization Policies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6" idx="3"/>
            <a:endCxn id="7" idx="1"/>
          </p:cNvCxnSpPr>
          <p:nvPr/>
        </p:nvCxnSpPr>
        <p:spPr>
          <a:xfrm>
            <a:off x="3483456" y="1529963"/>
            <a:ext cx="1720797" cy="0"/>
          </a:xfrm>
          <a:prstGeom prst="straightConnector1">
            <a:avLst/>
          </a:prstGeom>
          <a:ln w="38100">
            <a:solidFill>
              <a:srgbClr val="3458B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8" idx="1"/>
          </p:cNvCxnSpPr>
          <p:nvPr/>
        </p:nvCxnSpPr>
        <p:spPr>
          <a:xfrm>
            <a:off x="7354329" y="1529963"/>
            <a:ext cx="498388" cy="5929"/>
          </a:xfrm>
          <a:prstGeom prst="straightConnector1">
            <a:avLst/>
          </a:prstGeom>
          <a:ln w="38100">
            <a:solidFill>
              <a:srgbClr val="3458B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22797" y="2349108"/>
            <a:ext cx="2920766" cy="2052000"/>
            <a:chOff x="472347" y="2318146"/>
            <a:chExt cx="5538580" cy="3891168"/>
          </a:xfrm>
          <a:noFill/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91906" y="2318146"/>
              <a:ext cx="4899463" cy="1864774"/>
            </a:xfrm>
            <a:prstGeom prst="rect">
              <a:avLst/>
            </a:prstGeom>
            <a:grpFill/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347" y="4166771"/>
              <a:ext cx="5538580" cy="2042543"/>
            </a:xfrm>
            <a:prstGeom prst="rect">
              <a:avLst/>
            </a:prstGeom>
            <a:grpFill/>
          </p:spPr>
        </p:pic>
      </p:grpSp>
      <p:sp>
        <p:nvSpPr>
          <p:cNvPr id="3" name="TextBox 2"/>
          <p:cNvSpPr txBox="1"/>
          <p:nvPr/>
        </p:nvSpPr>
        <p:spPr>
          <a:xfrm>
            <a:off x="728908" y="4604280"/>
            <a:ext cx="3450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58B0"/>
                </a:solidFill>
              </a:rPr>
              <a:t>Traffic Characteristics from large production datacenters (&amp; papers)</a:t>
            </a:r>
            <a:endParaRPr lang="en-US" dirty="0">
              <a:solidFill>
                <a:srgbClr val="3458B0"/>
              </a:solidFill>
            </a:endParaRPr>
          </a:p>
        </p:txBody>
      </p:sp>
      <p:pic>
        <p:nvPicPr>
          <p:cNvPr id="15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95472" y="2258053"/>
            <a:ext cx="2572519" cy="1760145"/>
          </a:xfrm>
        </p:spPr>
      </p:pic>
      <p:sp>
        <p:nvSpPr>
          <p:cNvPr id="9" name="TextBox 8"/>
          <p:cNvSpPr txBox="1"/>
          <p:nvPr/>
        </p:nvSpPr>
        <p:spPr>
          <a:xfrm>
            <a:off x="5163991" y="3913909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458B0"/>
                </a:solidFill>
              </a:rPr>
              <a:t>Design and </a:t>
            </a:r>
            <a:r>
              <a:rPr lang="en-US" dirty="0" err="1">
                <a:solidFill>
                  <a:srgbClr val="3458B0"/>
                </a:solidFill>
              </a:rPr>
              <a:t>Impl</a:t>
            </a:r>
            <a:r>
              <a:rPr lang="en-US" dirty="0">
                <a:solidFill>
                  <a:srgbClr val="3458B0"/>
                </a:solidFill>
              </a:rPr>
              <a:t>. MLFQ</a:t>
            </a:r>
            <a:endParaRPr lang="en-US" dirty="0">
              <a:solidFill>
                <a:srgbClr val="3458B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4:artisticCrisscrossEtching id="{880EDDA7-444E-0C41-85AF-73C571B45DDD}"/>
                  </a:ext>
                </a:extLst>
              </p:cNvPr>
              <p:cNvSpPr/>
              <p:nvPr/>
            </p:nvSpPr>
            <p:spPr>
              <a:xfrm>
                <a:off x="4992370" y="4450536"/>
                <a:ext cx="2575621" cy="7514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func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Subject to: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370" y="4450536"/>
                <a:ext cx="2575621" cy="751488"/>
              </a:xfrm>
              <a:prstGeom prst="rect">
                <a:avLst/>
              </a:prstGeom>
              <a:blipFill rotWithShape="1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163991" y="5252570"/>
            <a:ext cx="232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58B0"/>
                </a:solidFill>
              </a:rPr>
              <a:t>Formulation &amp; soln. for MLFQ thresholds</a:t>
            </a:r>
            <a:endParaRPr lang="en-US" dirty="0">
              <a:solidFill>
                <a:srgbClr val="3458B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2717" y="2546287"/>
            <a:ext cx="4128422" cy="24888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TextBox 22"/>
          <p:cNvSpPr txBox="1"/>
          <p:nvPr/>
        </p:nvSpPr>
        <p:spPr>
          <a:xfrm>
            <a:off x="8989174" y="5252570"/>
            <a:ext cx="185550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rgbClr val="3458B0"/>
                </a:solidFill>
              </a:rPr>
              <a:t>Turn-around Time: </a:t>
            </a:r>
            <a:endParaRPr lang="en-US" i="1" dirty="0">
              <a:solidFill>
                <a:srgbClr val="3458B0"/>
              </a:solidFill>
            </a:endParaRPr>
          </a:p>
          <a:p>
            <a:pPr algn="ctr"/>
            <a:r>
              <a:rPr lang="en-US" i="1" dirty="0">
                <a:solidFill>
                  <a:srgbClr val="3458B0"/>
                </a:solidFill>
              </a:rPr>
              <a:t>~6 Months</a:t>
            </a:r>
            <a:endParaRPr lang="en-US" i="1" dirty="0">
              <a:solidFill>
                <a:srgbClr val="3458B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65276" y="5250611"/>
            <a:ext cx="41774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980" indent="-93980"/>
            <a:r>
              <a:rPr lang="en-US" sz="900" dirty="0"/>
              <a:t>Benson, </a:t>
            </a:r>
            <a:r>
              <a:rPr lang="en-US" sz="900" dirty="0" err="1"/>
              <a:t>Theophilus</a:t>
            </a:r>
            <a:r>
              <a:rPr lang="en-US" sz="900" dirty="0"/>
              <a:t>, Aditya </a:t>
            </a:r>
            <a:r>
              <a:rPr lang="en-US" sz="900" dirty="0" err="1"/>
              <a:t>Akella</a:t>
            </a:r>
            <a:r>
              <a:rPr lang="en-US" sz="900" dirty="0"/>
              <a:t>, and David A. </a:t>
            </a:r>
            <a:r>
              <a:rPr lang="en-US" sz="900" dirty="0" err="1"/>
              <a:t>Maltz</a:t>
            </a:r>
            <a:r>
              <a:rPr lang="en-US" sz="900" dirty="0"/>
              <a:t>. "Network traffic characteristics of data centers in the wild." Proceedings of the 10th ACM SIGCOMM conference on Internet measurement. ACM, 2010.</a:t>
            </a:r>
            <a:endParaRPr lang="en-US" sz="900" dirty="0"/>
          </a:p>
          <a:p>
            <a:pPr marL="93980" indent="-93980"/>
            <a:r>
              <a:rPr lang="en-US" sz="900" dirty="0" err="1"/>
              <a:t>Kandula</a:t>
            </a:r>
            <a:r>
              <a:rPr lang="en-US" sz="900" dirty="0"/>
              <a:t>, Srikanth, et al. "The nature of data center traffic: measurements &amp; analysis." Proceedings of the 9th ACM SIGCOMM conference on Internet measurement. ACM, 2009.</a:t>
            </a:r>
            <a:endParaRPr lang="en-US" sz="900" dirty="0"/>
          </a:p>
          <a:p>
            <a:pPr marL="93980" indent="-93980"/>
            <a:r>
              <a:rPr lang="en-US" sz="900" dirty="0"/>
              <a:t>Greenberg, Albert, et al. "VL2: a scalable and flexible data center network." ACM SIGCOMM computer communication review. Vol. 39. No. 4. ACM, 2009.</a:t>
            </a:r>
            <a:endParaRPr lang="en-US" sz="900" dirty="0"/>
          </a:p>
          <a:p>
            <a:pPr marL="93980" indent="-93980"/>
            <a:r>
              <a:rPr lang="en-US" sz="900" dirty="0"/>
              <a:t>Alizadeh, Mohammad, et al. "Data center </a:t>
            </a:r>
            <a:r>
              <a:rPr lang="en-US" sz="900" dirty="0" err="1"/>
              <a:t>tcp</a:t>
            </a:r>
            <a:r>
              <a:rPr lang="en-US" sz="900" dirty="0"/>
              <a:t> (</a:t>
            </a:r>
            <a:r>
              <a:rPr lang="en-US" sz="900" dirty="0" err="1"/>
              <a:t>dctcp</a:t>
            </a:r>
            <a:r>
              <a:rPr lang="en-US" sz="900" dirty="0"/>
              <a:t>)." ACM SIGCOMM computer communication review 41.4 (2011): 63-74.</a:t>
            </a:r>
            <a:endParaRPr lang="en-US" sz="900" dirty="0"/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0" y="156210"/>
            <a:ext cx="5205095" cy="594360"/>
          </a:xfrm>
        </p:spPr>
        <p:txBody>
          <a:bodyPr>
            <a:normAutofit fontScale="90000"/>
          </a:bodyPr>
          <a:lstStyle/>
          <a:p>
            <a:r>
              <a:rPr lang="en-US" dirty="0"/>
              <a:t>PIAS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en-US" dirty="0"/>
              <a:t> An Example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750679"/>
            <a:ext cx="61415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980" indent="-93980"/>
            <a:r>
              <a:rPr lang="en-US" sz="1200" dirty="0"/>
              <a:t>Bai, Wei, et al. "Information-Agnostic Flow Scheduling for Commodity Data </a:t>
            </a:r>
            <a:r>
              <a:rPr lang="en-US" sz="1200" dirty="0" err="1"/>
              <a:t>Centers</a:t>
            </a:r>
            <a:r>
              <a:rPr lang="en-US" sz="1200" dirty="0"/>
              <a:t>." NSDI. 2015.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8" grpId="0"/>
      <p:bldP spid="23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 Lab-CSE-HKUST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33380" y="1066585"/>
            <a:ext cx="2150076" cy="9267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Stat Collection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04253" y="1066585"/>
            <a:ext cx="2150076" cy="9267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DevOps Engineers:</a:t>
            </a:r>
            <a:endParaRPr lang="en-US" dirty="0"/>
          </a:p>
          <a:p>
            <a:pPr algn="ctr"/>
            <a:r>
              <a:rPr lang="en-US" dirty="0"/>
              <a:t>Analysis, Design, Implementation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52717" y="1072514"/>
            <a:ext cx="2150076" cy="9267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Optimization Policies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6" idx="3"/>
            <a:endCxn id="7" idx="1"/>
          </p:cNvCxnSpPr>
          <p:nvPr/>
        </p:nvCxnSpPr>
        <p:spPr>
          <a:xfrm>
            <a:off x="3483456" y="1529963"/>
            <a:ext cx="1720797" cy="0"/>
          </a:xfrm>
          <a:prstGeom prst="straightConnector1">
            <a:avLst/>
          </a:prstGeom>
          <a:ln w="38100">
            <a:solidFill>
              <a:srgbClr val="3458B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8" idx="1"/>
          </p:cNvCxnSpPr>
          <p:nvPr/>
        </p:nvCxnSpPr>
        <p:spPr>
          <a:xfrm>
            <a:off x="7354329" y="1529963"/>
            <a:ext cx="498388" cy="5929"/>
          </a:xfrm>
          <a:prstGeom prst="straightConnector1">
            <a:avLst/>
          </a:prstGeom>
          <a:ln w="38100">
            <a:solidFill>
              <a:srgbClr val="3458B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48035" y="2646765"/>
            <a:ext cx="2920766" cy="2052000"/>
            <a:chOff x="472347" y="2318146"/>
            <a:chExt cx="5538580" cy="3891168"/>
          </a:xfrm>
          <a:noFill/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91906" y="2318146"/>
              <a:ext cx="4899463" cy="1864774"/>
            </a:xfrm>
            <a:prstGeom prst="rect">
              <a:avLst/>
            </a:prstGeom>
            <a:grpFill/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347" y="4166771"/>
              <a:ext cx="5538580" cy="2042543"/>
            </a:xfrm>
            <a:prstGeom prst="rect">
              <a:avLst/>
            </a:prstGeom>
            <a:grpFill/>
          </p:spPr>
        </p:pic>
      </p:grpSp>
      <p:sp>
        <p:nvSpPr>
          <p:cNvPr id="3" name="TextBox 2"/>
          <p:cNvSpPr txBox="1"/>
          <p:nvPr/>
        </p:nvSpPr>
        <p:spPr>
          <a:xfrm>
            <a:off x="754146" y="4901937"/>
            <a:ext cx="3450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58B0"/>
                </a:solidFill>
              </a:rPr>
              <a:t>Traffic Characteristics from large production datacenters (&amp; papers)</a:t>
            </a:r>
            <a:endParaRPr lang="en-US" dirty="0">
              <a:solidFill>
                <a:srgbClr val="3458B0"/>
              </a:solidFill>
            </a:endParaRPr>
          </a:p>
        </p:txBody>
      </p:sp>
      <p:pic>
        <p:nvPicPr>
          <p:cNvPr id="15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95472" y="2258053"/>
            <a:ext cx="2572519" cy="1760145"/>
          </a:xfrm>
        </p:spPr>
      </p:pic>
      <p:sp>
        <p:nvSpPr>
          <p:cNvPr id="9" name="TextBox 8"/>
          <p:cNvSpPr txBox="1"/>
          <p:nvPr/>
        </p:nvSpPr>
        <p:spPr>
          <a:xfrm>
            <a:off x="5163991" y="3913909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458B0"/>
                </a:solidFill>
              </a:rPr>
              <a:t>Design and </a:t>
            </a:r>
            <a:r>
              <a:rPr lang="en-US" dirty="0" err="1">
                <a:solidFill>
                  <a:srgbClr val="3458B0"/>
                </a:solidFill>
              </a:rPr>
              <a:t>Impl</a:t>
            </a:r>
            <a:r>
              <a:rPr lang="en-US" dirty="0">
                <a:solidFill>
                  <a:srgbClr val="3458B0"/>
                </a:solidFill>
              </a:rPr>
              <a:t>. MLFQ</a:t>
            </a:r>
            <a:endParaRPr lang="en-US" dirty="0">
              <a:solidFill>
                <a:srgbClr val="3458B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4:artisticCrisscrossEtching id="{880EDDA7-444E-0C41-85AF-73C571B45DDD}"/>
                  </a:ext>
                </a:extLst>
              </p:cNvPr>
              <p:cNvSpPr/>
              <p:nvPr/>
            </p:nvSpPr>
            <p:spPr>
              <a:xfrm>
                <a:off x="4992370" y="4450536"/>
                <a:ext cx="2575621" cy="7514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func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Subject to: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370" y="4450536"/>
                <a:ext cx="2575621" cy="751488"/>
              </a:xfrm>
              <a:prstGeom prst="rect">
                <a:avLst/>
              </a:prstGeom>
              <a:blipFill rotWithShape="1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163991" y="5252570"/>
            <a:ext cx="232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58B0"/>
                </a:solidFill>
              </a:rPr>
              <a:t>Formulation &amp; soln. for MLFQ thresholds</a:t>
            </a:r>
            <a:endParaRPr lang="en-US" dirty="0">
              <a:solidFill>
                <a:srgbClr val="3458B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2717" y="2546287"/>
            <a:ext cx="4128422" cy="24888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TextBox 22"/>
          <p:cNvSpPr txBox="1"/>
          <p:nvPr/>
        </p:nvSpPr>
        <p:spPr>
          <a:xfrm>
            <a:off x="8642091" y="5258963"/>
            <a:ext cx="2549673" cy="7078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noAutofit/>
          </a:bodyPr>
          <a:lstStyle>
            <a:defPPr>
              <a:defRPr lang="en-US"/>
            </a:defPPr>
            <a:lvl1pPr algn="ctr">
              <a:defRPr sz="2000" b="1" i="1">
                <a:solidFill>
                  <a:schemeClr val="accent6"/>
                </a:solidFill>
              </a:defRPr>
            </a:lvl1pPr>
          </a:lstStyle>
          <a:p>
            <a:r>
              <a:rPr lang="en-US" dirty="0">
                <a:solidFill>
                  <a:srgbClr val="FFC000"/>
                </a:solidFill>
              </a:rPr>
              <a:t>Long Turn-around Time: 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sz="1800" dirty="0">
                <a:solidFill>
                  <a:srgbClr val="FFC000"/>
                </a:solidFill>
              </a:rPr>
              <a:t>~6 Months</a:t>
            </a:r>
            <a:endParaRPr lang="en-US" sz="1800" dirty="0">
              <a:solidFill>
                <a:srgbClr val="FFC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4146" y="2258053"/>
            <a:ext cx="3450210" cy="329021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i="1" dirty="0">
                <a:solidFill>
                  <a:srgbClr val="FFC000"/>
                </a:solidFill>
              </a:rPr>
              <a:t>Data</a:t>
            </a:r>
            <a:r>
              <a:rPr lang="zh-CN" altLang="en-US" sz="2000" b="1" i="1" dirty="0">
                <a:solidFill>
                  <a:srgbClr val="FFC000"/>
                </a:solidFill>
              </a:rPr>
              <a:t> </a:t>
            </a:r>
            <a:r>
              <a:rPr lang="en-US" altLang="zh-CN" sz="2000" b="1" i="1" dirty="0">
                <a:solidFill>
                  <a:srgbClr val="FFC000"/>
                </a:solidFill>
              </a:rPr>
              <a:t>staleness</a:t>
            </a:r>
            <a:endParaRPr lang="en-US" sz="2000" b="1" i="1" dirty="0">
              <a:solidFill>
                <a:srgbClr val="FFC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81047" y="4383565"/>
            <a:ext cx="2486944" cy="191174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i="1" dirty="0">
                <a:solidFill>
                  <a:srgbClr val="FFC000"/>
                </a:solidFill>
              </a:rPr>
              <a:t>Param.-</a:t>
            </a:r>
            <a:r>
              <a:rPr lang="en-US" sz="2000" b="1" i="1" dirty="0" err="1">
                <a:solidFill>
                  <a:srgbClr val="FFC000"/>
                </a:solidFill>
              </a:rPr>
              <a:t>Env</a:t>
            </a:r>
            <a:r>
              <a:rPr lang="en-US" sz="2000" b="1" i="1" dirty="0">
                <a:solidFill>
                  <a:srgbClr val="FFC000"/>
                </a:solidFill>
              </a:rPr>
              <a:t>. Mismatch</a:t>
            </a:r>
            <a:endParaRPr lang="en-US" sz="2000" b="1" i="1" dirty="0">
              <a:solidFill>
                <a:srgbClr val="FFC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89174" y="5252570"/>
            <a:ext cx="185550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rgbClr val="3458B0"/>
                </a:solidFill>
              </a:rPr>
              <a:t>Turn-around Time: </a:t>
            </a:r>
            <a:endParaRPr lang="en-US" i="1" dirty="0">
              <a:solidFill>
                <a:srgbClr val="3458B0"/>
              </a:solidFill>
            </a:endParaRPr>
          </a:p>
          <a:p>
            <a:pPr algn="ctr"/>
            <a:r>
              <a:rPr lang="en-US" i="1" dirty="0">
                <a:solidFill>
                  <a:srgbClr val="3458B0"/>
                </a:solidFill>
              </a:rPr>
              <a:t>~6 Months</a:t>
            </a:r>
            <a:endParaRPr lang="en-US" i="1" dirty="0">
              <a:solidFill>
                <a:srgbClr val="3458B0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 rot="9083066">
            <a:off x="7716891" y="5785402"/>
            <a:ext cx="850947" cy="25310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/>
          <p:cNvSpPr txBox="1"/>
          <p:nvPr/>
        </p:nvSpPr>
        <p:spPr>
          <a:xfrm>
            <a:off x="0" y="156210"/>
            <a:ext cx="4995545" cy="591185"/>
          </a:xfrm>
          <a:prstGeom prst="rect">
            <a:avLst/>
          </a:prstGeom>
          <a:solidFill>
            <a:srgbClr val="3458B0"/>
          </a:solidFill>
        </p:spPr>
        <p:txBody>
          <a:bodyPr vert="horz" lIns="91440" tIns="45720" rIns="91440" bIns="45720" rtlCol="0" anchor="ctr">
            <a:normAutofit fontScale="8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PIAS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en-US" dirty="0"/>
              <a:t> Problems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85905" y="4752415"/>
            <a:ext cx="1582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-40%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11843503">
            <a:off x="4243114" y="4743470"/>
            <a:ext cx="4353791" cy="25310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" dur="1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1" grpId="0" animBg="1"/>
      <p:bldP spid="26" grpId="0"/>
      <p:bldP spid="29" grpId="0" animBg="1"/>
      <p:bldP spid="14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210"/>
            <a:ext cx="9677400" cy="591185"/>
          </a:xfrm>
        </p:spPr>
        <p:txBody>
          <a:bodyPr>
            <a:normAutofit fontScale="90000"/>
          </a:bodyPr>
          <a:lstStyle/>
          <a:p>
            <a:r>
              <a:rPr lang="en-US" dirty="0"/>
              <a:t>Datacenter-scale Traffic Optimizations (TO)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298" y="1105445"/>
            <a:ext cx="6185133" cy="4373040"/>
          </a:xfrm>
        </p:spPr>
        <p:txBody>
          <a:bodyPr>
            <a:normAutofit/>
          </a:bodyPr>
          <a:lstStyle/>
          <a:p>
            <a:r>
              <a:rPr lang="en-US" sz="2400" dirty="0"/>
              <a:t>Dynamic control of network traffic at flow-level to achieve performance objectives.</a:t>
            </a:r>
            <a:endParaRPr lang="en-US" sz="2400" dirty="0"/>
          </a:p>
          <a:p>
            <a:pPr lvl="1"/>
            <a:r>
              <a:rPr lang="en-US" sz="2000" dirty="0"/>
              <a:t>Main goal is to minimize flow completion time.</a:t>
            </a:r>
            <a:endParaRPr lang="en-US" sz="2000" dirty="0"/>
          </a:p>
          <a:p>
            <a:r>
              <a:rPr lang="en-US" sz="2400" dirty="0"/>
              <a:t>Very large-scale online decision problem. </a:t>
            </a:r>
            <a:endParaRPr lang="en-US" sz="2400" dirty="0"/>
          </a:p>
          <a:p>
            <a:pPr lvl="1"/>
            <a:r>
              <a:rPr lang="en-US" sz="2000" dirty="0"/>
              <a:t>&gt;10</a:t>
            </a:r>
            <a:r>
              <a:rPr lang="en-US" sz="2000" baseline="30000" dirty="0"/>
              <a:t>4</a:t>
            </a:r>
            <a:r>
              <a:rPr lang="en-US" sz="2000" dirty="0"/>
              <a:t> servers*</a:t>
            </a:r>
            <a:endParaRPr lang="en-US" sz="2000" dirty="0"/>
          </a:p>
          <a:p>
            <a:pPr lvl="1"/>
            <a:r>
              <a:rPr lang="en-US" sz="2000" dirty="0"/>
              <a:t>&gt;10</a:t>
            </a:r>
            <a:r>
              <a:rPr lang="en-US" sz="2000" baseline="30000" dirty="0"/>
              <a:t>3</a:t>
            </a:r>
            <a:r>
              <a:rPr lang="en-US" sz="2000" dirty="0"/>
              <a:t> concurrent flows per second per server*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 Lab-CSE-HKUST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6187500" y="1798741"/>
            <a:ext cx="5584104" cy="3325841"/>
            <a:chOff x="1480745" y="2329155"/>
            <a:chExt cx="6550811" cy="3806729"/>
          </a:xfrm>
        </p:grpSpPr>
        <p:grpSp>
          <p:nvGrpSpPr>
            <p:cNvPr id="6" name="Group 5"/>
            <p:cNvGrpSpPr/>
            <p:nvPr/>
          </p:nvGrpSpPr>
          <p:grpSpPr>
            <a:xfrm>
              <a:off x="1480745" y="2329155"/>
              <a:ext cx="4855464" cy="3806729"/>
              <a:chOff x="4654296" y="698441"/>
              <a:chExt cx="6155736" cy="5449152"/>
            </a:xfrm>
          </p:grpSpPr>
          <p:pic>
            <p:nvPicPr>
              <p:cNvPr id="7" name="Picture 10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4654296" y="779469"/>
                <a:ext cx="6155736" cy="5309322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/>
            </p:nvSpPr>
            <p:spPr>
              <a:xfrm>
                <a:off x="5133813" y="5776118"/>
                <a:ext cx="228600" cy="3698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453853" y="5774530"/>
                <a:ext cx="228600" cy="36988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773893" y="5776118"/>
                <a:ext cx="228600" cy="3698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157616" y="5777706"/>
                <a:ext cx="228600" cy="36988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477656" y="5776118"/>
                <a:ext cx="228600" cy="36988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797696" y="5777706"/>
                <a:ext cx="228600" cy="3698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295176" y="5777706"/>
                <a:ext cx="228600" cy="36988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9615216" y="5776118"/>
                <a:ext cx="228600" cy="36988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935256" y="5777706"/>
                <a:ext cx="228600" cy="3698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456214" y="701617"/>
                <a:ext cx="228600" cy="3698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776254" y="700029"/>
                <a:ext cx="228600" cy="36988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096294" y="701617"/>
                <a:ext cx="228600" cy="36988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475399" y="700029"/>
                <a:ext cx="228600" cy="3698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795439" y="698441"/>
                <a:ext cx="228600" cy="36988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115479" y="700029"/>
                <a:ext cx="228600" cy="3698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9466331" y="701617"/>
                <a:ext cx="228600" cy="3698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9786371" y="700029"/>
                <a:ext cx="228600" cy="36988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0106411" y="701617"/>
                <a:ext cx="228600" cy="3698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Arrow Connector 25"/>
              <p:cNvCxnSpPr>
                <a:stCxn id="17" idx="2"/>
                <a:endCxn id="13" idx="0"/>
              </p:cNvCxnSpPr>
              <p:nvPr/>
            </p:nvCxnSpPr>
            <p:spPr>
              <a:xfrm>
                <a:off x="5570514" y="1071504"/>
                <a:ext cx="2341482" cy="470620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24" idx="2"/>
              </p:cNvCxnSpPr>
              <p:nvPr/>
            </p:nvCxnSpPr>
            <p:spPr>
              <a:xfrm flipH="1">
                <a:off x="7273636" y="1069916"/>
                <a:ext cx="2627035" cy="4704614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5888182" y="1073092"/>
                <a:ext cx="1269434" cy="207189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endCxn id="21" idx="2"/>
              </p:cNvCxnSpPr>
              <p:nvPr/>
            </p:nvCxnSpPr>
            <p:spPr>
              <a:xfrm flipV="1">
                <a:off x="7157616" y="1068328"/>
                <a:ext cx="752123" cy="2076654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19" idx="2"/>
                <a:endCxn id="9" idx="0"/>
              </p:cNvCxnSpPr>
              <p:nvPr/>
            </p:nvCxnSpPr>
            <p:spPr>
              <a:xfrm flipH="1">
                <a:off x="5568153" y="1071504"/>
                <a:ext cx="642441" cy="4703026"/>
              </a:xfrm>
              <a:prstGeom prst="straightConnector1">
                <a:avLst/>
              </a:prstGeom>
              <a:ln w="28575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4" idx="2"/>
                <a:endCxn id="15" idx="0"/>
              </p:cNvCxnSpPr>
              <p:nvPr/>
            </p:nvCxnSpPr>
            <p:spPr>
              <a:xfrm flipH="1">
                <a:off x="9729516" y="1069916"/>
                <a:ext cx="171155" cy="4706202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32" name="Content Placeholder 5"/>
            <p:cNvGraphicFramePr/>
            <p:nvPr/>
          </p:nvGraphicFramePr>
          <p:xfrm>
            <a:off x="6206847" y="2399828"/>
            <a:ext cx="1824709" cy="36364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sp>
        <p:nvSpPr>
          <p:cNvPr id="34" name="TextBox 33"/>
          <p:cNvSpPr txBox="1"/>
          <p:nvPr/>
        </p:nvSpPr>
        <p:spPr>
          <a:xfrm>
            <a:off x="6904029" y="5136210"/>
            <a:ext cx="2834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 Simple Datacenter Network</a:t>
            </a:r>
            <a:endParaRPr lang="en-US" i="1" dirty="0"/>
          </a:p>
        </p:txBody>
      </p:sp>
      <p:sp>
        <p:nvSpPr>
          <p:cNvPr id="35" name="Rectangle 34"/>
          <p:cNvSpPr/>
          <p:nvPr/>
        </p:nvSpPr>
        <p:spPr>
          <a:xfrm>
            <a:off x="400509" y="4527396"/>
            <a:ext cx="5610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980" indent="-93980"/>
            <a:r>
              <a:rPr lang="en-US" sz="900" dirty="0"/>
              <a:t>*Singh, Arjun, et al. "Jupiter rising: A decade of clos topologies and centralized control in </a:t>
            </a:r>
            <a:r>
              <a:rPr lang="en-US" sz="900" dirty="0" err="1"/>
              <a:t>google's</a:t>
            </a:r>
            <a:r>
              <a:rPr lang="en-US" sz="900" dirty="0"/>
              <a:t> </a:t>
            </a:r>
            <a:r>
              <a:rPr lang="en-US" sz="900" dirty="0" err="1"/>
              <a:t>datacenter</a:t>
            </a:r>
            <a:r>
              <a:rPr lang="en-US" sz="900" dirty="0"/>
              <a:t> network." ACM SIGCOMM Computer Communication Review. Vol. 45. No. 4. ACM, 2015.</a:t>
            </a:r>
            <a:endParaRPr lang="en-US" sz="900" dirty="0"/>
          </a:p>
          <a:p>
            <a:pPr marL="93980" indent="-93980"/>
            <a:r>
              <a:rPr lang="en-US" sz="900" dirty="0"/>
              <a:t>*Roy, Arjun, et al. "Inside the social network's (datacenter) network." ACM SIGCOMM Computer Communication Review. Vol. 45. No. 4. ACM, 2015.</a:t>
            </a:r>
            <a:endParaRPr lang="en-US" sz="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587257" y="2698685"/>
            <a:ext cx="3177899" cy="3128640"/>
            <a:chOff x="323482" y="2429625"/>
            <a:chExt cx="3177899" cy="312864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90348" y="3578722"/>
              <a:ext cx="1979543" cy="1979543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2"/>
            <a:srcRect t="35272" b="35329"/>
            <a:stretch>
              <a:fillRect/>
            </a:stretch>
          </p:blipFill>
          <p:spPr>
            <a:xfrm>
              <a:off x="323482" y="2429625"/>
              <a:ext cx="3177899" cy="934278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7544748" y="3169161"/>
            <a:ext cx="3200400" cy="2658164"/>
            <a:chOff x="8153400" y="4131227"/>
            <a:chExt cx="3200400" cy="2658164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13371" y="4131227"/>
              <a:ext cx="2340429" cy="1178271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53400" y="5420091"/>
              <a:ext cx="3148252" cy="1369300"/>
            </a:xfrm>
            <a:prstGeom prst="rect">
              <a:avLst/>
            </a:prstGeom>
          </p:spPr>
        </p:pic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703" y="3673855"/>
            <a:ext cx="1958498" cy="14133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210"/>
            <a:ext cx="5012690" cy="591185"/>
          </a:xfrm>
        </p:spPr>
        <p:txBody>
          <a:bodyPr>
            <a:normAutofit fontScale="90000"/>
          </a:bodyPr>
          <a:lstStyle/>
          <a:p>
            <a:r>
              <a:rPr lang="en-US" dirty="0"/>
              <a:t>AI for the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7725"/>
            <a:ext cx="10515600" cy="1982752"/>
          </a:xfrm>
        </p:spPr>
        <p:txBody>
          <a:bodyPr>
            <a:normAutofit/>
          </a:bodyPr>
          <a:lstStyle/>
          <a:p>
            <a:r>
              <a:rPr lang="en-US" sz="2400" dirty="0"/>
              <a:t>Reinforcement Learning: Learning the optimal mapping from situations to actions.</a:t>
            </a:r>
            <a:endParaRPr lang="en-US" sz="2400" dirty="0"/>
          </a:p>
          <a:p>
            <a:pPr lvl="1"/>
            <a:r>
              <a:rPr lang="en-US" sz="2000" dirty="0"/>
              <a:t>Sequential decision making.</a:t>
            </a:r>
            <a:endParaRPr lang="en-US" sz="2000" dirty="0"/>
          </a:p>
          <a:p>
            <a:r>
              <a:rPr lang="en-US" sz="2400" dirty="0"/>
              <a:t>Many recent success stories of deep reinforcement learning (DRL): </a:t>
            </a:r>
            <a:endParaRPr lang="en-US" sz="2400" dirty="0"/>
          </a:p>
          <a:p>
            <a:pPr lvl="1"/>
            <a:r>
              <a:rPr lang="en-US" sz="2000" dirty="0"/>
              <a:t>Playing</a:t>
            </a:r>
            <a:r>
              <a:rPr lang="zh-CN" altLang="en-US" sz="2000" dirty="0"/>
              <a:t> </a:t>
            </a:r>
            <a:r>
              <a:rPr lang="en-US" altLang="zh-CN" sz="2000" dirty="0"/>
              <a:t>Go</a:t>
            </a:r>
            <a:r>
              <a:rPr lang="en-US" sz="2000" dirty="0"/>
              <a:t>, datacenter power management, playing Atari games, …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 Lab-CSE-HKUST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698843" y="2543060"/>
            <a:ext cx="3177899" cy="3128640"/>
            <a:chOff x="323482" y="2429625"/>
            <a:chExt cx="3177899" cy="312864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90348" y="3578722"/>
              <a:ext cx="1979543" cy="1979543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2"/>
            <a:srcRect t="35272" b="35329"/>
            <a:stretch>
              <a:fillRect/>
            </a:stretch>
          </p:blipFill>
          <p:spPr>
            <a:xfrm>
              <a:off x="323482" y="2429625"/>
              <a:ext cx="3177899" cy="934278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8345380" y="3698186"/>
            <a:ext cx="3200400" cy="2658164"/>
            <a:chOff x="8153400" y="4131227"/>
            <a:chExt cx="3200400" cy="2658164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13371" y="4131227"/>
              <a:ext cx="2340429" cy="1178271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53400" y="5420091"/>
              <a:ext cx="3148252" cy="1369300"/>
            </a:xfrm>
            <a:prstGeom prst="rect">
              <a:avLst/>
            </a:prstGeom>
          </p:spPr>
        </p:pic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5351" y="1993563"/>
            <a:ext cx="1958498" cy="14133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210"/>
            <a:ext cx="5199380" cy="591185"/>
          </a:xfrm>
        </p:spPr>
        <p:txBody>
          <a:bodyPr>
            <a:normAutofit fontScale="90000"/>
          </a:bodyPr>
          <a:lstStyle/>
          <a:p>
            <a:r>
              <a:rPr lang="en-US" dirty="0"/>
              <a:t>AI for the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7725"/>
            <a:ext cx="10515600" cy="1982752"/>
          </a:xfrm>
        </p:spPr>
        <p:txBody>
          <a:bodyPr>
            <a:normAutofit/>
          </a:bodyPr>
          <a:lstStyle/>
          <a:p>
            <a:r>
              <a:rPr lang="en-US" sz="2400" dirty="0"/>
              <a:t>Reinforcement Learning: Learning the optimal mapping from situations to actions.</a:t>
            </a:r>
            <a:endParaRPr lang="en-US" sz="2400" dirty="0"/>
          </a:p>
          <a:p>
            <a:pPr lvl="1"/>
            <a:r>
              <a:rPr lang="en-US" sz="2000" dirty="0"/>
              <a:t>Sequential decision making.</a:t>
            </a:r>
            <a:endParaRPr lang="en-US" sz="2000" dirty="0"/>
          </a:p>
          <a:p>
            <a:r>
              <a:rPr lang="en-US" sz="2400" dirty="0"/>
              <a:t>Many recent success stories of deep reinforcement learning (DRL): </a:t>
            </a:r>
            <a:endParaRPr lang="en-US" sz="2400" dirty="0"/>
          </a:p>
          <a:p>
            <a:pPr lvl="1"/>
            <a:r>
              <a:rPr lang="en-US" sz="2000" dirty="0"/>
              <a:t>Playing</a:t>
            </a:r>
            <a:r>
              <a:rPr lang="zh-CN" altLang="en-US" sz="2000" dirty="0"/>
              <a:t> </a:t>
            </a:r>
            <a:r>
              <a:rPr lang="en-US" altLang="zh-CN" sz="2000" dirty="0"/>
              <a:t>Go</a:t>
            </a:r>
            <a:r>
              <a:rPr lang="en-US" sz="2000" dirty="0"/>
              <a:t>, datacenter power management, playing Atari games, …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 Lab-CSE-HKUST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038600" y="2395132"/>
            <a:ext cx="4167243" cy="3997843"/>
            <a:chOff x="4038600" y="2395132"/>
            <a:chExt cx="4167243" cy="3997843"/>
          </a:xfrm>
        </p:grpSpPr>
        <p:grpSp>
          <p:nvGrpSpPr>
            <p:cNvPr id="12" name="Group 11"/>
            <p:cNvGrpSpPr/>
            <p:nvPr/>
          </p:nvGrpSpPr>
          <p:grpSpPr>
            <a:xfrm>
              <a:off x="4038600" y="2395132"/>
              <a:ext cx="4167243" cy="3997843"/>
              <a:chOff x="3493018" y="1591098"/>
              <a:chExt cx="5169085" cy="4958960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3976306" y="1864261"/>
                <a:ext cx="4412634" cy="4412634"/>
              </a:xfrm>
              <a:custGeom>
                <a:avLst/>
                <a:gdLst>
                  <a:gd name="connsiteX0" fmla="*/ 2206317 w 4412634"/>
                  <a:gd name="connsiteY0" fmla="*/ 0 h 4412634"/>
                  <a:gd name="connsiteX1" fmla="*/ 4412634 w 4412634"/>
                  <a:gd name="connsiteY1" fmla="*/ 2206317 h 4412634"/>
                  <a:gd name="connsiteX2" fmla="*/ 2206317 w 4412634"/>
                  <a:gd name="connsiteY2" fmla="*/ 4412634 h 4412634"/>
                  <a:gd name="connsiteX3" fmla="*/ 2206317 w 4412634"/>
                  <a:gd name="connsiteY3" fmla="*/ 2206317 h 4412634"/>
                  <a:gd name="connsiteX4" fmla="*/ 2206317 w 4412634"/>
                  <a:gd name="connsiteY4" fmla="*/ 0 h 441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12634" h="4412634">
                    <a:moveTo>
                      <a:pt x="2206317" y="0"/>
                    </a:moveTo>
                    <a:cubicBezTo>
                      <a:pt x="3424832" y="0"/>
                      <a:pt x="4412634" y="987802"/>
                      <a:pt x="4412634" y="2206317"/>
                    </a:cubicBezTo>
                    <a:cubicBezTo>
                      <a:pt x="4412634" y="3424832"/>
                      <a:pt x="3424832" y="4412634"/>
                      <a:pt x="2206317" y="4412634"/>
                    </a:cubicBezTo>
                    <a:lnTo>
                      <a:pt x="2206317" y="2206317"/>
                    </a:lnTo>
                    <a:lnTo>
                      <a:pt x="2206317" y="0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shade val="5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437860" tIns="1182360" rIns="452174" bIns="1182360" numCol="1" spcCol="1270" anchor="ctr" anchorCtr="0">
                <a:noAutofit/>
              </a:bodyPr>
              <a:lstStyle/>
              <a:p>
                <a:pPr marL="0" lvl="0" indent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/>
                  <a:t>Deep Learning</a:t>
                </a:r>
                <a:endParaRPr lang="en-US" sz="1400" kern="1200" dirty="0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3766181" y="1864261"/>
                <a:ext cx="4412634" cy="4412634"/>
              </a:xfrm>
              <a:custGeom>
                <a:avLst/>
                <a:gdLst>
                  <a:gd name="connsiteX0" fmla="*/ 2206317 w 4412634"/>
                  <a:gd name="connsiteY0" fmla="*/ 4412634 h 4412634"/>
                  <a:gd name="connsiteX1" fmla="*/ 0 w 4412634"/>
                  <a:gd name="connsiteY1" fmla="*/ 2206317 h 4412634"/>
                  <a:gd name="connsiteX2" fmla="*/ 2206317 w 4412634"/>
                  <a:gd name="connsiteY2" fmla="*/ 0 h 4412634"/>
                  <a:gd name="connsiteX3" fmla="*/ 2206317 w 4412634"/>
                  <a:gd name="connsiteY3" fmla="*/ 2206317 h 4412634"/>
                  <a:gd name="connsiteX4" fmla="*/ 2206317 w 4412634"/>
                  <a:gd name="connsiteY4" fmla="*/ 4412634 h 441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12634" h="4412634">
                    <a:moveTo>
                      <a:pt x="2206317" y="4412634"/>
                    </a:moveTo>
                    <a:cubicBezTo>
                      <a:pt x="987802" y="4412634"/>
                      <a:pt x="0" y="3424832"/>
                      <a:pt x="0" y="2206317"/>
                    </a:cubicBezTo>
                    <a:cubicBezTo>
                      <a:pt x="0" y="987802"/>
                      <a:pt x="987802" y="0"/>
                      <a:pt x="2206317" y="0"/>
                    </a:cubicBezTo>
                    <a:lnTo>
                      <a:pt x="2206317" y="2206317"/>
                    </a:lnTo>
                    <a:lnTo>
                      <a:pt x="2206317" y="4412634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shade val="50000"/>
                  <a:hueOff val="780526"/>
                  <a:satOff val="-45084"/>
                  <a:lumOff val="49539"/>
                  <a:alphaOff val="0"/>
                </a:schemeClr>
              </a:fillRef>
              <a:effectRef idx="2">
                <a:schemeClr val="accent1">
                  <a:shade val="50000"/>
                  <a:hueOff val="780526"/>
                  <a:satOff val="-45084"/>
                  <a:lumOff val="49539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52174" tIns="1182360" rIns="2437860" bIns="1182360" numCol="1" spcCol="1270" anchor="ctr" anchorCtr="0">
                <a:noAutofit/>
              </a:bodyPr>
              <a:lstStyle/>
              <a:p>
                <a:pPr marL="0" lvl="0" indent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>
                    <a:solidFill>
                      <a:srgbClr val="3458B0"/>
                    </a:solidFill>
                  </a:rPr>
                  <a:t>Reinforcement Learning</a:t>
                </a:r>
                <a:endParaRPr lang="en-US" sz="1400" kern="1200" dirty="0">
                  <a:solidFill>
                    <a:srgbClr val="3458B0"/>
                  </a:solidFill>
                </a:endParaRPr>
              </a:p>
            </p:txBody>
          </p:sp>
          <p:sp>
            <p:nvSpPr>
              <p:cNvPr id="29" name="Circular Arrow 28"/>
              <p:cNvSpPr/>
              <p:nvPr/>
            </p:nvSpPr>
            <p:spPr>
              <a:xfrm>
                <a:off x="3703143" y="1591098"/>
                <a:ext cx="4958960" cy="4958960"/>
              </a:xfrm>
              <a:prstGeom prst="circularArrow">
                <a:avLst>
                  <a:gd name="adj1" fmla="val 5085"/>
                  <a:gd name="adj2" fmla="val 327528"/>
                  <a:gd name="adj3" fmla="val 5072472"/>
                  <a:gd name="adj4" fmla="val 16200000"/>
                  <a:gd name="adj5" fmla="val 5932"/>
                </a:avLst>
              </a:prstGeom>
            </p:spPr>
            <p:style>
              <a:lnRef idx="0">
                <a:schemeClr val="accent1">
                  <a:shade val="9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shade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shade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Circular Arrow 29"/>
              <p:cNvSpPr/>
              <p:nvPr/>
            </p:nvSpPr>
            <p:spPr>
              <a:xfrm>
                <a:off x="3493018" y="1591098"/>
                <a:ext cx="4958960" cy="4958960"/>
              </a:xfrm>
              <a:prstGeom prst="circularArrow">
                <a:avLst>
                  <a:gd name="adj1" fmla="val 5085"/>
                  <a:gd name="adj2" fmla="val 327528"/>
                  <a:gd name="adj3" fmla="val 15872472"/>
                  <a:gd name="adj4" fmla="val 5400000"/>
                  <a:gd name="adj5" fmla="val 5932"/>
                </a:avLst>
              </a:prstGeom>
            </p:spPr>
            <p:style>
              <a:lnRef idx="0">
                <a:schemeClr val="accent1">
                  <a:shade val="90000"/>
                  <a:hueOff val="799952"/>
                  <a:satOff val="-42521"/>
                  <a:lumOff val="41984"/>
                  <a:alphaOff val="0"/>
                </a:schemeClr>
              </a:lnRef>
              <a:fillRef idx="3">
                <a:schemeClr val="accent1">
                  <a:shade val="90000"/>
                  <a:hueOff val="799952"/>
                  <a:satOff val="-42521"/>
                  <a:lumOff val="41984"/>
                  <a:alphaOff val="0"/>
                </a:schemeClr>
              </a:fillRef>
              <a:effectRef idx="2">
                <a:schemeClr val="accent1">
                  <a:shade val="90000"/>
                  <a:hueOff val="799952"/>
                  <a:satOff val="-42521"/>
                  <a:lumOff val="41984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6" name="TextBox 5"/>
            <p:cNvSpPr txBox="1"/>
            <p:nvPr/>
          </p:nvSpPr>
          <p:spPr>
            <a:xfrm>
              <a:off x="5535460" y="4132443"/>
              <a:ext cx="5020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3458B0"/>
                  </a:solidFill>
                </a:rPr>
                <a:t>RL</a:t>
              </a:r>
              <a:endParaRPr lang="en-US" sz="2800" dirty="0">
                <a:solidFill>
                  <a:srgbClr val="3458B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13083" y="4132443"/>
              <a:ext cx="5389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DL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2071911" y="5238211"/>
            <a:ext cx="8048178" cy="1024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Deep models allow reinforcement learning algorithms to solve complex control problems end-to-end!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56210"/>
            <a:ext cx="6236970" cy="591185"/>
          </a:xfrm>
        </p:spPr>
        <p:txBody>
          <a:bodyPr>
            <a:normAutofit fontScale="90000"/>
          </a:bodyPr>
          <a:lstStyle/>
          <a:p>
            <a:r>
              <a:rPr lang="en-US" dirty="0"/>
              <a:t>Reinforcement Learning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8F6D-792F-C840-8BAC-1A964D3CE3FA}" type="slidenum">
              <a:rPr lang="en-US" smtClean="0"/>
            </a:fld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615727" y="3158594"/>
            <a:ext cx="2650372" cy="3136"/>
          </a:xfrm>
          <a:prstGeom prst="straightConnector1">
            <a:avLst/>
          </a:prstGeom>
          <a:ln w="22860" cmpd="sng">
            <a:solidFill>
              <a:srgbClr val="000000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3929629" y="3866985"/>
            <a:ext cx="4504945" cy="929643"/>
            <a:chOff x="2721219" y="3280904"/>
            <a:chExt cx="3378709" cy="822983"/>
          </a:xfrm>
        </p:grpSpPr>
        <p:cxnSp>
          <p:nvCxnSpPr>
            <p:cNvPr id="29" name="Straight Arrow Connector 28"/>
            <p:cNvCxnSpPr/>
            <p:nvPr/>
          </p:nvCxnSpPr>
          <p:spPr>
            <a:xfrm flipH="1" flipV="1">
              <a:off x="6097765" y="3280904"/>
              <a:ext cx="2162" cy="820877"/>
            </a:xfrm>
            <a:prstGeom prst="straightConnector1">
              <a:avLst/>
            </a:prstGeom>
            <a:ln w="22860" cmpd="sng">
              <a:solidFill>
                <a:srgbClr val="000000"/>
              </a:solidFill>
              <a:headEnd type="none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721219" y="3280904"/>
              <a:ext cx="0" cy="820877"/>
            </a:xfrm>
            <a:prstGeom prst="straightConnector1">
              <a:avLst/>
            </a:prstGeom>
            <a:ln w="22860" cmpd="sng">
              <a:solidFill>
                <a:srgbClr val="000000"/>
              </a:solidFill>
              <a:headEnd type="none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2721220" y="4101981"/>
              <a:ext cx="3378708" cy="1906"/>
            </a:xfrm>
            <a:prstGeom prst="straightConnector1">
              <a:avLst/>
            </a:prstGeom>
            <a:ln w="22860" cmpd="sng">
              <a:solidFill>
                <a:srgbClr val="000000"/>
              </a:solidFill>
              <a:headEnd type="none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3243531" y="2273467"/>
            <a:ext cx="1372200" cy="15997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5" dirty="0">
                <a:solidFill>
                  <a:schemeClr val="bg1"/>
                </a:solidFill>
              </a:rPr>
              <a:t>Agent</a:t>
            </a:r>
            <a:endParaRPr lang="en-US" sz="2665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266099" y="2267195"/>
            <a:ext cx="2250789" cy="160606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5" dirty="0">
                <a:solidFill>
                  <a:schemeClr val="bg1"/>
                </a:solidFill>
              </a:rPr>
              <a:t>DCN Environment</a:t>
            </a:r>
            <a:endParaRPr lang="en-US" sz="2665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926748" y="1481680"/>
            <a:ext cx="4507824" cy="793363"/>
            <a:chOff x="2719059" y="1431657"/>
            <a:chExt cx="3380868" cy="655291"/>
          </a:xfrm>
        </p:grpSpPr>
        <p:cxnSp>
          <p:nvCxnSpPr>
            <p:cNvPr id="28" name="Straight Arrow Connector 27"/>
            <p:cNvCxnSpPr/>
            <p:nvPr/>
          </p:nvCxnSpPr>
          <p:spPr>
            <a:xfrm flipH="1">
              <a:off x="2720466" y="1432832"/>
              <a:ext cx="754" cy="654116"/>
            </a:xfrm>
            <a:prstGeom prst="straightConnector1">
              <a:avLst/>
            </a:prstGeom>
            <a:ln w="22860" cmpd="sng">
              <a:solidFill>
                <a:srgbClr val="000000"/>
              </a:solidFill>
              <a:headEnd type="none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2719059" y="1431657"/>
              <a:ext cx="3378708" cy="1906"/>
            </a:xfrm>
            <a:prstGeom prst="straightConnector1">
              <a:avLst/>
            </a:prstGeom>
            <a:ln w="22860" cmpd="sng">
              <a:solidFill>
                <a:srgbClr val="000000"/>
              </a:solidFill>
              <a:headEnd type="none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6097765" y="1431657"/>
              <a:ext cx="2162" cy="649203"/>
            </a:xfrm>
            <a:prstGeom prst="straightConnector1">
              <a:avLst/>
            </a:prstGeom>
            <a:ln w="22860" cmpd="sng">
              <a:solidFill>
                <a:srgbClr val="000000"/>
              </a:solidFill>
              <a:headEnd type="none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4815823" y="4203508"/>
                <a:ext cx="2589299" cy="502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67" dirty="0"/>
                  <a:t>Observe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67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667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667" dirty="0"/>
                  <a:t> </a:t>
                </a:r>
                <a:endParaRPr lang="en-US" sz="2667" i="1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823" y="4203508"/>
                <a:ext cx="2589299" cy="502766"/>
              </a:xfrm>
              <a:prstGeom prst="rect">
                <a:avLst/>
              </a:prstGeom>
              <a:blipFill rotWithShape="1">
                <a:blip r:embed="rId1"/>
                <a:stretch>
                  <a:fillRect l="-3902" t="-9756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4815819" y="2549419"/>
                <a:ext cx="2110898" cy="502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67" dirty="0"/>
                  <a:t>Take action</a:t>
                </a:r>
                <a14:m>
                  <m:oMath xmlns:m="http://schemas.openxmlformats.org/officeDocument/2006/math">
                    <m:r>
                      <a:rPr lang="en-US" sz="2667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667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67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667" i="1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819" y="2549419"/>
                <a:ext cx="2110898" cy="502766"/>
              </a:xfrm>
              <a:prstGeom prst="rect">
                <a:avLst/>
              </a:prstGeom>
              <a:blipFill rotWithShape="1">
                <a:blip r:embed="rId2"/>
                <a:stretch>
                  <a:fillRect l="-4790" t="-1000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5350396" y="935377"/>
                <a:ext cx="1567032" cy="502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67" dirty="0"/>
                  <a:t>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67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667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667" i="1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96" y="935377"/>
                <a:ext cx="1567032" cy="502766"/>
              </a:xfrm>
              <a:prstGeom prst="rect">
                <a:avLst/>
              </a:prstGeom>
              <a:blipFill rotWithShape="1">
                <a:blip r:embed="rId3"/>
                <a:stretch>
                  <a:fillRect l="-6400" t="-1000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924648" y="817428"/>
            <a:ext cx="209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each time step t…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4:artisticCrisscrossEtching id="{81F32059-B45A-F64C-9B22-9981C1E754A0}"/>
                  </a:ext>
                </a:extLst>
              </p:cNvPr>
              <p:cNvSpPr txBox="1"/>
              <p:nvPr/>
            </p:nvSpPr>
            <p:spPr>
              <a:xfrm>
                <a:off x="1544393" y="5736547"/>
                <a:ext cx="9269653" cy="525785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667" dirty="0"/>
                  <a:t>Goal: maximize the expected discounted future reward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67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667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667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67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667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667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2667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667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67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sz="2667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667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667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2667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667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667" i="1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393" y="5736547"/>
                <a:ext cx="9269653" cy="52578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4:artisticCrisscrossEtching id="{2BBB36C9-380C-1646-BE4E-6D565C2E3C1E}"/>
                  </a:ext>
                </a:extLst>
              </p:cNvPr>
              <p:cNvSpPr txBox="1"/>
              <p:nvPr/>
            </p:nvSpPr>
            <p:spPr>
              <a:xfrm>
                <a:off x="9626628" y="2800802"/>
                <a:ext cx="19518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Transition Dynamics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628" y="2800802"/>
                <a:ext cx="1951881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1935" t="-3922" r="-129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4:artisticCrisscrossEtching id="{93DE3B0F-17F0-E14D-8DD6-0A803EC9F008}"/>
                  </a:ext>
                </a:extLst>
              </p:cNvPr>
              <p:cNvSpPr txBox="1"/>
              <p:nvPr/>
            </p:nvSpPr>
            <p:spPr>
              <a:xfrm>
                <a:off x="150457" y="2747059"/>
                <a:ext cx="30382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Stochastic 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b="0" dirty="0"/>
              </a:p>
              <a:p>
                <a:pPr algn="r"/>
                <a:r>
                  <a:rPr lang="en-US" dirty="0"/>
                  <a:t>Deterministic Policy: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7" y="2747059"/>
                <a:ext cx="3038204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837" t="-3922" r="-418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924648" y="4953689"/>
            <a:ext cx="10607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each time step t, RL agent collects the states, generates an action for each active flow, and updates the policy</a:t>
            </a:r>
            <a:r>
              <a:rPr lang="zh-CN" altLang="en-US" dirty="0"/>
              <a:t> </a:t>
            </a:r>
            <a:r>
              <a:rPr lang="en-US" altLang="zh-CN" dirty="0"/>
              <a:t>based on reward</a:t>
            </a:r>
            <a:r>
              <a:rPr lang="en-US" dirty="0"/>
              <a:t>. 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55163" y="5057725"/>
            <a:ext cx="0" cy="41462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2130"/>
    </mc:Choice>
    <mc:Fallback>
      <p:transition advTm="421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2" grpId="0"/>
      <p:bldP spid="27" grpId="0"/>
      <p:bldP spid="33" grpId="0"/>
      <p:bldP spid="2" grpId="0"/>
      <p:bldP spid="43" grpId="0" animBg="1"/>
      <p:bldP spid="10" grpId="0"/>
      <p:bldP spid="11" grpId="0"/>
      <p:bldP spid="22" grpId="0"/>
    </p:bldLst>
  </p:timing>
</p:sld>
</file>

<file path=ppt/tags/tag1.xml><?xml version="1.0" encoding="utf-8"?>
<p:tagLst xmlns:p="http://schemas.openxmlformats.org/presentationml/2006/main">
  <p:tag name="TIMING" val="|19.3|8.3|1.3|2.8|5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9566</Words>
  <Application>WPS 演示</Application>
  <PresentationFormat>Widescreen</PresentationFormat>
  <Paragraphs>522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宋体</vt:lpstr>
      <vt:lpstr>Wingdings</vt:lpstr>
      <vt:lpstr>Tw Cen MT</vt:lpstr>
      <vt:lpstr>Segoe Print</vt:lpstr>
      <vt:lpstr>微软雅黑</vt:lpstr>
      <vt:lpstr>Arial Unicode MS</vt:lpstr>
      <vt:lpstr>Calibri</vt:lpstr>
      <vt:lpstr>等线</vt:lpstr>
      <vt:lpstr>Cambria Math</vt:lpstr>
      <vt:lpstr>Consolas</vt:lpstr>
      <vt:lpstr>Fira Mono Medium for Powerline</vt:lpstr>
      <vt:lpstr>BatangChe</vt:lpstr>
      <vt:lpstr>Office Theme</vt:lpstr>
      <vt:lpstr>Scaling Deep Reinforcement Learning to Enable Datacenter-Scale</vt:lpstr>
      <vt:lpstr>Scaling Deep Reinforcement Learning to Enable Datacenter-Scale</vt:lpstr>
      <vt:lpstr>PowerPoint 演示文稿</vt:lpstr>
      <vt:lpstr>PIAS - An Example</vt:lpstr>
      <vt:lpstr>PowerPoint 演示文稿</vt:lpstr>
      <vt:lpstr>Datacenter-scale Traffic Optimizations (TO)</vt:lpstr>
      <vt:lpstr>AI for the Job</vt:lpstr>
      <vt:lpstr>AI for the Job</vt:lpstr>
      <vt:lpstr>Reinforcement Learning Model</vt:lpstr>
      <vt:lpstr>DRL Formulation for Flow Scheduling</vt:lpstr>
      <vt:lpstr>Deep RL for DC-scale TO?</vt:lpstr>
      <vt:lpstr>How to Scale DRL for Datacenter-Scale TO?</vt:lpstr>
      <vt:lpstr>AuTO Design</vt:lpstr>
      <vt:lpstr>Lessons from PIAS: MLFQ Addresses 3 Challenges</vt:lpstr>
      <vt:lpstr>Taking DRL Off the Path</vt:lpstr>
      <vt:lpstr>Example: AuTO with 4 Queues</vt:lpstr>
      <vt:lpstr>Peripheral System at End-hosts</vt:lpstr>
      <vt:lpstr>Evaluation Setting</vt:lpstr>
      <vt:lpstr>AuTO Performance</vt:lpstr>
      <vt:lpstr>Scaling DRL for Short Flows (sRLA)</vt:lpstr>
      <vt:lpstr>Scaling DRL for Long Flows (lRLA)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Selfish Data Center</dc:title>
  <dc:creator>Li CHEN</dc:creator>
  <cp:lastModifiedBy>Steven</cp:lastModifiedBy>
  <cp:revision>335</cp:revision>
  <dcterms:created xsi:type="dcterms:W3CDTF">2017-03-09T06:59:00Z</dcterms:created>
  <dcterms:modified xsi:type="dcterms:W3CDTF">2018-12-10T04:39:36Z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