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58" r:id="rId9"/>
    <p:sldId id="263" r:id="rId10"/>
    <p:sldId id="266" r:id="rId11"/>
    <p:sldId id="269" r:id="rId12"/>
    <p:sldId id="264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B45CE-8A9D-4DB1-876F-A8E29718F544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902DD-8E7D-4455-A25E-3751C5D6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2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02DD-8E7D-4455-A25E-3751C5D6B5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3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1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745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1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8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8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6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9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34D195-AB98-41FD-A028-550284A12FF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ACC326-3AF6-4B0D-9C04-67E862612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14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43424-41C2-4037-8DAA-EB7903AAF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 </a:t>
            </a:r>
            <a:r>
              <a:rPr lang="nl-NL" dirty="0" err="1"/>
              <a:t>to</a:t>
            </a:r>
            <a:r>
              <a:rPr lang="nl-NL" dirty="0"/>
              <a:t> (</a:t>
            </a:r>
            <a:r>
              <a:rPr lang="nl-NL" dirty="0" err="1"/>
              <a:t>Py</a:t>
            </a:r>
            <a:r>
              <a:rPr lang="nl-NL" dirty="0"/>
              <a:t>)Qt5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FB2639-CB3A-42C9-BA87-03498B240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started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writing</a:t>
            </a:r>
            <a:r>
              <a:rPr lang="nl-NL" dirty="0"/>
              <a:t> </a:t>
            </a:r>
            <a:r>
              <a:rPr lang="nl-NL" dirty="0" err="1"/>
              <a:t>GUIs</a:t>
            </a:r>
            <a:r>
              <a:rPr lang="nl-NL" dirty="0"/>
              <a:t> in Python: A crash course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4AC5170-4101-49A4-AFD8-27F81E8B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3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4BB60-AEB5-4263-AEC0-CDA9524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Widgets vs. </a:t>
            </a:r>
            <a:r>
              <a:rPr lang="nl-NL" dirty="0" err="1"/>
              <a:t>Layouts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05415-EB13-46EF-923F-ED59723E3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Widgets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B411CE-5668-4C2A-AFDF-7FC7AD2263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user-interactable GUI element:</a:t>
            </a:r>
          </a:p>
          <a:p>
            <a:pPr lvl="1"/>
            <a:r>
              <a:rPr lang="en-US" dirty="0" err="1"/>
              <a:t>QLabel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QMainWindow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QComboBox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QPushButton</a:t>
            </a:r>
            <a:r>
              <a:rPr lang="en-US" dirty="0"/>
              <a:t>; etc.</a:t>
            </a:r>
          </a:p>
          <a:p>
            <a:r>
              <a:rPr lang="en-US" dirty="0"/>
              <a:t>Widgets can live on their own;</a:t>
            </a:r>
          </a:p>
          <a:p>
            <a:r>
              <a:rPr lang="en-US" dirty="0"/>
              <a:t>Widgets contain either no layout or a single layout.</a:t>
            </a:r>
          </a:p>
          <a:p>
            <a:r>
              <a:rPr lang="en-US" dirty="0"/>
              <a:t>Custom widgets are defined often.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95E6CE-0EC5-4693-88B2-544D5A9EB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Layouts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37F02F3-574E-47A6-B34D-8506F8AFC0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container for widgets/layouts:</a:t>
            </a:r>
          </a:p>
          <a:p>
            <a:pPr lvl="1"/>
            <a:r>
              <a:rPr lang="en-US" dirty="0" err="1"/>
              <a:t>QHBoxLayout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QVBoxLayout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QGridLayout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QFormLayout</a:t>
            </a:r>
            <a:r>
              <a:rPr lang="en-US" dirty="0"/>
              <a:t>.</a:t>
            </a:r>
          </a:p>
          <a:p>
            <a:r>
              <a:rPr lang="en-US" dirty="0"/>
              <a:t>Layouts must be set into a widget;</a:t>
            </a:r>
          </a:p>
          <a:p>
            <a:r>
              <a:rPr lang="en-US" dirty="0"/>
              <a:t>Layouts can contain an unlimited number of widgets and layouts;</a:t>
            </a:r>
          </a:p>
          <a:p>
            <a:r>
              <a:rPr lang="en-US" dirty="0"/>
              <a:t>Custom layouts are defined rarely.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C04EA61-ABB3-4EB7-904A-1A4ACF30B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52B24-42F1-4B42-883B-C32A8A331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44" y="3628469"/>
            <a:ext cx="20097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4BB60-AEB5-4263-AEC0-CDA9524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Widgets vs. </a:t>
            </a:r>
            <a:r>
              <a:rPr lang="nl-NL" dirty="0" err="1"/>
              <a:t>Layouts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05415-EB13-46EF-923F-ED59723E3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Widgets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B411CE-5668-4C2A-AFDF-7FC7AD2263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user-interactable GUI element:</a:t>
            </a:r>
          </a:p>
          <a:p>
            <a:pPr lvl="1"/>
            <a:r>
              <a:rPr lang="en-US" dirty="0" err="1"/>
              <a:t>QLabel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QMainWindow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QComboBox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QPushButton</a:t>
            </a:r>
            <a:r>
              <a:rPr lang="en-US" dirty="0"/>
              <a:t>; etc.</a:t>
            </a:r>
          </a:p>
          <a:p>
            <a:r>
              <a:rPr lang="en-US" dirty="0"/>
              <a:t>Widgets can live on their own;</a:t>
            </a:r>
          </a:p>
          <a:p>
            <a:r>
              <a:rPr lang="en-US" dirty="0"/>
              <a:t>Widgets contain either no layout or a single layout.</a:t>
            </a:r>
          </a:p>
          <a:p>
            <a:r>
              <a:rPr lang="en-US" dirty="0"/>
              <a:t>Custom widgets are defined often.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95E6CE-0EC5-4693-88B2-544D5A9EB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Layouts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37F02F3-574E-47A6-B34D-8506F8AFC0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container for widgets/layouts:</a:t>
            </a:r>
          </a:p>
          <a:p>
            <a:pPr lvl="1"/>
            <a:r>
              <a:rPr lang="en-US" dirty="0" err="1"/>
              <a:t>QHBoxLayout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QVBoxLayout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QGridLayout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QFormLayout</a:t>
            </a:r>
            <a:r>
              <a:rPr lang="en-US" dirty="0"/>
              <a:t>.</a:t>
            </a:r>
          </a:p>
          <a:p>
            <a:r>
              <a:rPr lang="en-US" dirty="0"/>
              <a:t>Layouts must be set into a widget;</a:t>
            </a:r>
          </a:p>
          <a:p>
            <a:r>
              <a:rPr lang="en-US" dirty="0"/>
              <a:t>Layouts can contain an unlimited number of widgets and layouts;</a:t>
            </a:r>
          </a:p>
          <a:p>
            <a:r>
              <a:rPr lang="en-US" dirty="0"/>
              <a:t>Custom layouts are defined rarely.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C04EA61-ABB3-4EB7-904A-1A4ACF30B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52B24-42F1-4B42-883B-C32A8A331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44" y="3628469"/>
            <a:ext cx="2009775" cy="3048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D15887-8B90-4B8D-9557-85FFBD0CA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19" y="2447369"/>
            <a:ext cx="4514850" cy="29718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851FB8-DB29-4DCC-8932-0578E9BB4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96" y="2107695"/>
            <a:ext cx="4144671" cy="48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40677-3E07-4E66-8333-6B247321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Qt</a:t>
            </a:r>
            <a:r>
              <a:rPr lang="nl-NL" dirty="0"/>
              <a:t>: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example</a:t>
            </a:r>
            <a:endParaRPr lang="en-US" dirty="0"/>
          </a:p>
        </p:txBody>
      </p:sp>
      <p:pic>
        <p:nvPicPr>
          <p:cNvPr id="20" name="Tijdelijke aanduiding voor inhoud 19">
            <a:extLst>
              <a:ext uri="{FF2B5EF4-FFF2-40B4-BE49-F238E27FC236}">
                <a16:creationId xmlns:a16="http://schemas.microsoft.com/office/drawing/2014/main" id="{6F7DE33F-DC02-46A9-88B0-3600134FE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137" y="2941982"/>
            <a:ext cx="3045334" cy="1990019"/>
          </a:xfrm>
        </p:spPr>
      </p:pic>
      <p:pic>
        <p:nvPicPr>
          <p:cNvPr id="6" name="Tijdelijke aanduiding voor inhoud 17">
            <a:extLst>
              <a:ext uri="{FF2B5EF4-FFF2-40B4-BE49-F238E27FC236}">
                <a16:creationId xmlns:a16="http://schemas.microsoft.com/office/drawing/2014/main" id="{B4728733-EAD1-4D41-B83B-199850C20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443" y="1509785"/>
            <a:ext cx="4283480" cy="52003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0B2BE89-3363-499B-86AE-63597F9AA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0300-7A08-41A9-A9A2-0E5750ED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Signals &amp; Slots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9EF2-EF44-4C7D-93BF-4D8BD38B0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Signals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E8A9E-A656-4F5F-9970-F9296265C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Slots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00685-E63A-4E30-BB0F-5A895B4C81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Executed when a specific signal is emitted:</a:t>
            </a:r>
          </a:p>
          <a:p>
            <a:pPr lvl="1"/>
            <a:r>
              <a:rPr lang="nl-NL" dirty="0"/>
              <a:t>Clean-up memory when window closes;</a:t>
            </a:r>
          </a:p>
          <a:p>
            <a:pPr lvl="1"/>
            <a:r>
              <a:rPr lang="nl-NL" dirty="0"/>
              <a:t>Select all text when CTRL+A is pressed;</a:t>
            </a:r>
          </a:p>
          <a:p>
            <a:pPr lvl="1"/>
            <a:r>
              <a:rPr lang="nl-NL" dirty="0"/>
              <a:t>Recalculate layout when dialog is resized;</a:t>
            </a:r>
          </a:p>
          <a:p>
            <a:pPr lvl="1"/>
            <a:r>
              <a:rPr lang="nl-NL" dirty="0"/>
              <a:t>Update a database when a button is clicked, etc.</a:t>
            </a:r>
          </a:p>
          <a:p>
            <a:r>
              <a:rPr lang="nl-NL" dirty="0"/>
              <a:t>Can request specific arguments;</a:t>
            </a:r>
          </a:p>
          <a:p>
            <a:r>
              <a:rPr lang="nl-NL" dirty="0"/>
              <a:t>Can be connected to multiple signals;</a:t>
            </a:r>
          </a:p>
          <a:p>
            <a:r>
              <a:rPr lang="nl-NL" dirty="0"/>
              <a:t>Does not know if connected to a signal.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AA68FA2-0DE1-4FC0-B0AA-1CAA340F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89A65B-5BC5-4D1B-93E9-C9FC90729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Emitted when a specific event occurs:</a:t>
            </a:r>
          </a:p>
          <a:p>
            <a:pPr lvl="1"/>
            <a:r>
              <a:rPr lang="nl-NL" dirty="0"/>
              <a:t>A button is clicked;</a:t>
            </a:r>
          </a:p>
          <a:p>
            <a:pPr lvl="1"/>
            <a:r>
              <a:rPr lang="nl-NL" dirty="0"/>
              <a:t>A window closes;</a:t>
            </a:r>
          </a:p>
          <a:p>
            <a:pPr lvl="1"/>
            <a:r>
              <a:rPr lang="nl-NL" dirty="0"/>
              <a:t>A text line is edited;</a:t>
            </a:r>
          </a:p>
          <a:p>
            <a:pPr lvl="1"/>
            <a:r>
              <a:rPr lang="nl-NL" dirty="0"/>
              <a:t>A key is pressed;</a:t>
            </a:r>
          </a:p>
          <a:p>
            <a:pPr lvl="1"/>
            <a:r>
              <a:rPr lang="nl-NL" dirty="0"/>
              <a:t>A dialog is resized, etc.</a:t>
            </a:r>
          </a:p>
          <a:p>
            <a:r>
              <a:rPr lang="nl-NL" dirty="0"/>
              <a:t>Can provide specific arguments;</a:t>
            </a:r>
          </a:p>
          <a:p>
            <a:r>
              <a:rPr lang="nl-NL" dirty="0"/>
              <a:t>Can be connected to multiple slots;</a:t>
            </a:r>
          </a:p>
          <a:p>
            <a:r>
              <a:rPr lang="nl-NL" dirty="0"/>
              <a:t>Does not know if slots are connected.</a:t>
            </a:r>
          </a:p>
        </p:txBody>
      </p:sp>
    </p:spTree>
    <p:extLst>
      <p:ext uri="{BB962C8B-B14F-4D97-AF65-F5344CB8AC3E}">
        <p14:creationId xmlns:p14="http://schemas.microsoft.com/office/powerpoint/2010/main" val="26714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0300-7A08-41A9-A9A2-0E5750ED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Signals &amp; Slots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9EF2-EF44-4C7D-93BF-4D8BD38B0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Signals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E8A9E-A656-4F5F-9970-F9296265C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Slots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00685-E63A-4E30-BB0F-5A895B4C81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Executed when a specific signal is emitted:</a:t>
            </a:r>
          </a:p>
          <a:p>
            <a:pPr lvl="1"/>
            <a:r>
              <a:rPr lang="nl-NL" dirty="0"/>
              <a:t>Clean-up memory when window closes;</a:t>
            </a:r>
          </a:p>
          <a:p>
            <a:pPr lvl="1"/>
            <a:r>
              <a:rPr lang="nl-NL" dirty="0"/>
              <a:t>Select all text when CTRL+A is pressed;</a:t>
            </a:r>
          </a:p>
          <a:p>
            <a:pPr lvl="1"/>
            <a:r>
              <a:rPr lang="nl-NL" dirty="0"/>
              <a:t>Recalculate layout when dialog is resized;</a:t>
            </a:r>
          </a:p>
          <a:p>
            <a:pPr lvl="1"/>
            <a:r>
              <a:rPr lang="nl-NL" dirty="0"/>
              <a:t>Update a database when a button is clicked, etc.</a:t>
            </a:r>
          </a:p>
          <a:p>
            <a:r>
              <a:rPr lang="nl-NL" dirty="0"/>
              <a:t>Can request specific arguments;</a:t>
            </a:r>
          </a:p>
          <a:p>
            <a:r>
              <a:rPr lang="nl-NL" dirty="0"/>
              <a:t>Can be connected to multiple signals;</a:t>
            </a:r>
          </a:p>
          <a:p>
            <a:r>
              <a:rPr lang="nl-NL" dirty="0"/>
              <a:t>Does not know if connected to a signal.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AA68FA2-0DE1-4FC0-B0AA-1CAA340F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89A65B-5BC5-4D1B-93E9-C9FC90729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Emitted when a specific event occurs:</a:t>
            </a:r>
          </a:p>
          <a:p>
            <a:pPr lvl="1"/>
            <a:r>
              <a:rPr lang="nl-NL" dirty="0"/>
              <a:t>A button is clicked;</a:t>
            </a:r>
          </a:p>
          <a:p>
            <a:pPr lvl="1"/>
            <a:r>
              <a:rPr lang="nl-NL" dirty="0"/>
              <a:t>A window closes;</a:t>
            </a:r>
          </a:p>
          <a:p>
            <a:pPr lvl="1"/>
            <a:r>
              <a:rPr lang="nl-NL" dirty="0"/>
              <a:t>A text line is edited;</a:t>
            </a:r>
          </a:p>
          <a:p>
            <a:pPr lvl="1"/>
            <a:r>
              <a:rPr lang="nl-NL" dirty="0"/>
              <a:t>A key is pressed;</a:t>
            </a:r>
          </a:p>
          <a:p>
            <a:pPr lvl="1"/>
            <a:r>
              <a:rPr lang="nl-NL" dirty="0"/>
              <a:t>A dialog is resized, etc.</a:t>
            </a:r>
          </a:p>
          <a:p>
            <a:r>
              <a:rPr lang="nl-NL" dirty="0"/>
              <a:t>Can provide specific arguments;</a:t>
            </a:r>
          </a:p>
          <a:p>
            <a:r>
              <a:rPr lang="nl-NL" dirty="0"/>
              <a:t>Can be connected to multiple slots;</a:t>
            </a:r>
          </a:p>
          <a:p>
            <a:r>
              <a:rPr lang="nl-NL" dirty="0"/>
              <a:t>Does not know if slots are connected.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10406-8841-4E20-BCE9-80256DAB9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90" y="609600"/>
            <a:ext cx="6033052" cy="58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4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B7E454-4784-40C6-8AD9-8CE8D547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QtDesigner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23F473-2F3E-4893-B0F7-A996B848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178A0BD-6437-41C2-A481-57092F17F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0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41A0D-FD8A-4BC4-AE8D-4CD492FE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PRISM </a:t>
            </a:r>
            <a:r>
              <a:rPr lang="nl-NL" dirty="0" err="1"/>
              <a:t>Projection</a:t>
            </a:r>
            <a:r>
              <a:rPr lang="nl-NL" dirty="0"/>
              <a:t> GUI: Crystal</a:t>
            </a:r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871851E-E93D-4E40-A34B-3EEAA7BD4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85" y="1390543"/>
            <a:ext cx="9827581" cy="5467457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C12CEE4-BC10-4E57-851D-A6D12F6C0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B6B38-BDDE-4D7F-B36F-699DA0CB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Tk</a:t>
            </a:r>
            <a:r>
              <a:rPr lang="nl-NL" dirty="0"/>
              <a:t> vs. Qt5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9AD8CB-8476-47E0-B86B-AD2C251EC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Tk</a:t>
            </a:r>
            <a:r>
              <a:rPr lang="nl-NL" dirty="0"/>
              <a:t> (</a:t>
            </a:r>
            <a:r>
              <a:rPr lang="nl-NL" dirty="0" err="1"/>
              <a:t>TkInter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BD0876D-69C9-4D24-9A8C-D4F6F09F83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Font typeface="Wingdings 2" panose="05020102010507070707" pitchFamily="18" charset="2"/>
              <a:buChar char=""/>
            </a:pPr>
            <a:r>
              <a:rPr lang="nl-NL" dirty="0"/>
              <a:t>Included in standard Python </a:t>
            </a:r>
            <a:r>
              <a:rPr lang="nl-NL" dirty="0" err="1"/>
              <a:t>library</a:t>
            </a:r>
            <a:r>
              <a:rPr lang="nl-NL" dirty="0"/>
              <a:t>;</a:t>
            </a:r>
          </a:p>
          <a:p>
            <a:pPr>
              <a:buSzPct val="100000"/>
              <a:buFont typeface="Wingdings 2" panose="05020102010507070707" pitchFamily="18" charset="2"/>
              <a:buChar char=""/>
            </a:pPr>
            <a:r>
              <a:rPr lang="nl-NL" dirty="0"/>
              <a:t>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;</a:t>
            </a:r>
          </a:p>
          <a:p>
            <a:pPr>
              <a:buSzPct val="100000"/>
              <a:buFont typeface="Wingdings 2" panose="05020102010507070707" pitchFamily="18" charset="2"/>
              <a:buChar char=""/>
            </a:pPr>
            <a:r>
              <a:rPr lang="nl-NL" dirty="0"/>
              <a:t>Free </a:t>
            </a:r>
            <a:r>
              <a:rPr lang="nl-NL" dirty="0" err="1"/>
              <a:t>for</a:t>
            </a:r>
            <a:r>
              <a:rPr lang="nl-NL" dirty="0"/>
              <a:t> open-source/commercial </a:t>
            </a:r>
            <a:r>
              <a:rPr lang="nl-NL" dirty="0" err="1"/>
              <a:t>use</a:t>
            </a:r>
            <a:r>
              <a:rPr lang="nl-NL" dirty="0"/>
              <a:t>;</a:t>
            </a:r>
          </a:p>
          <a:p>
            <a:pPr>
              <a:buSzPct val="100000"/>
              <a:buFont typeface="Wingdings 2" panose="05020102010507070707" pitchFamily="18" charset="2"/>
              <a:buChar char=""/>
            </a:pPr>
            <a:r>
              <a:rPr lang="nl-NL" dirty="0" err="1"/>
              <a:t>Fast</a:t>
            </a:r>
            <a:r>
              <a:rPr lang="nl-NL" dirty="0"/>
              <a:t>;</a:t>
            </a:r>
          </a:p>
          <a:p>
            <a:pPr>
              <a:buSzPct val="100000"/>
              <a:buFont typeface="Wingdings 2" panose="05020102010507070707" pitchFamily="18" charset="2"/>
              <a:buChar char=""/>
            </a:pPr>
            <a:r>
              <a:rPr lang="nl-NL" dirty="0"/>
              <a:t>No </a:t>
            </a:r>
            <a:r>
              <a:rPr lang="nl-NL" dirty="0" err="1"/>
              <a:t>advanced</a:t>
            </a:r>
            <a:r>
              <a:rPr lang="nl-NL" dirty="0"/>
              <a:t> widgets;</a:t>
            </a:r>
          </a:p>
          <a:p>
            <a:pPr>
              <a:buSzPct val="100000"/>
              <a:buFont typeface="Wingdings 2" panose="05020102010507070707" pitchFamily="18" charset="2"/>
              <a:buChar char=""/>
            </a:pPr>
            <a:r>
              <a:rPr lang="nl-NL" dirty="0"/>
              <a:t>No </a:t>
            </a:r>
            <a:r>
              <a:rPr lang="nl-NL" dirty="0" err="1"/>
              <a:t>reliable</a:t>
            </a:r>
            <a:r>
              <a:rPr lang="nl-NL" dirty="0"/>
              <a:t> UI builder.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0405BF7-CA63-463C-8118-03A660718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Qt5 (PyQt5/PySide2)</a:t>
            </a:r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5448D44-D523-44C7-80A2-1B0F08524F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Font typeface="Wingdings 2" panose="05020102010507070707" pitchFamily="18" charset="2"/>
              <a:buChar char="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r>
              <a:rPr lang="nl-NL" dirty="0"/>
              <a:t>;</a:t>
            </a:r>
          </a:p>
          <a:p>
            <a:pPr>
              <a:buSzPct val="100000"/>
              <a:buFont typeface="Wingdings 2" panose="05020102010507070707" pitchFamily="18" charset="2"/>
              <a:buChar char=""/>
            </a:pPr>
            <a:r>
              <a:rPr lang="nl-NL" dirty="0" err="1"/>
              <a:t>Steep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curve;</a:t>
            </a:r>
          </a:p>
          <a:p>
            <a:pPr>
              <a:buSzPct val="100000"/>
              <a:buFont typeface="Wingdings 2" panose="05020102010507070707" pitchFamily="18" charset="2"/>
              <a:buChar char=""/>
            </a:pPr>
            <a:r>
              <a:rPr lang="nl-NL" dirty="0"/>
              <a:t>(L)GPLv3 license;</a:t>
            </a:r>
          </a:p>
          <a:p>
            <a:pPr>
              <a:buSzPct val="100000"/>
              <a:buFont typeface="Wingdings 2" panose="05020102010507070707" pitchFamily="18" charset="2"/>
              <a:buChar char=""/>
            </a:pPr>
            <a:r>
              <a:rPr lang="nl-NL" dirty="0"/>
              <a:t>No Python-specific documentation;</a:t>
            </a:r>
          </a:p>
          <a:p>
            <a:pPr>
              <a:buSzPct val="100000"/>
              <a:buFont typeface="Wingdings 2" panose="05020102010507070707" pitchFamily="18" charset="2"/>
              <a:buChar char=""/>
            </a:pPr>
            <a:r>
              <a:rPr lang="nl-NL" dirty="0"/>
              <a:t>Incredibly advanced, powerful and modular;</a:t>
            </a:r>
          </a:p>
          <a:p>
            <a:pPr>
              <a:buSzPct val="100000"/>
              <a:buFont typeface="Wingdings 2" panose="05020102010507070707" pitchFamily="18" charset="2"/>
              <a:buChar char=""/>
            </a:pPr>
            <a:r>
              <a:rPr lang="nl-NL" dirty="0"/>
              <a:t>QtDesigner (and QtCreator for C++);</a:t>
            </a:r>
          </a:p>
          <a:p>
            <a:pPr>
              <a:buSzPct val="100000"/>
              <a:buFont typeface="Wingdings 2" panose="05020102010507070707" pitchFamily="18" charset="2"/>
              <a:buChar char=""/>
            </a:pPr>
            <a:r>
              <a:rPr lang="nl-NL" dirty="0"/>
              <a:t>Signals/Slots!;</a:t>
            </a:r>
          </a:p>
          <a:p>
            <a:pPr>
              <a:buSzPct val="100000"/>
              <a:buFont typeface="Wingdings 2" panose="05020102010507070707" pitchFamily="18" charset="2"/>
              <a:buChar char=""/>
            </a:pPr>
            <a:r>
              <a:rPr lang="nl-NL" dirty="0"/>
              <a:t>Very active community and lots of resources available;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D8697F-6016-4D69-ABF6-395963810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8ECA089-EBFD-451D-B853-1FCEDB6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Examples</a:t>
            </a:r>
            <a:r>
              <a:rPr lang="nl-NL" dirty="0"/>
              <a:t> of apps </a:t>
            </a:r>
            <a:r>
              <a:rPr lang="nl-NL" dirty="0" err="1"/>
              <a:t>using</a:t>
            </a:r>
            <a:r>
              <a:rPr lang="nl-NL" dirty="0"/>
              <a:t> Qt5</a:t>
            </a:r>
            <a:endParaRPr lang="en-US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2E414A4B-F6BC-4C3B-B09E-6EC6F62D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nl-NL" dirty="0" err="1"/>
              <a:t>RStudio</a:t>
            </a:r>
            <a:r>
              <a:rPr lang="nl-NL" dirty="0"/>
              <a:t>;</a:t>
            </a:r>
          </a:p>
          <a:p>
            <a:r>
              <a:rPr lang="nl-NL" dirty="0" err="1"/>
              <a:t>Spyder</a:t>
            </a:r>
            <a:r>
              <a:rPr lang="nl-NL" dirty="0"/>
              <a:t>;</a:t>
            </a:r>
          </a:p>
          <a:p>
            <a:r>
              <a:rPr lang="nl-NL" dirty="0"/>
              <a:t>Dropbox;</a:t>
            </a:r>
          </a:p>
          <a:p>
            <a:r>
              <a:rPr lang="nl-NL" dirty="0" err="1"/>
              <a:t>TexStudio</a:t>
            </a:r>
            <a:r>
              <a:rPr lang="nl-NL" dirty="0"/>
              <a:t>/</a:t>
            </a:r>
            <a:r>
              <a:rPr lang="nl-NL" dirty="0" err="1"/>
              <a:t>TexMaker</a:t>
            </a:r>
            <a:r>
              <a:rPr lang="nl-NL" dirty="0"/>
              <a:t>;</a:t>
            </a:r>
          </a:p>
          <a:p>
            <a:r>
              <a:rPr lang="nl-NL" dirty="0"/>
              <a:t>Vim;</a:t>
            </a:r>
          </a:p>
          <a:p>
            <a:r>
              <a:rPr lang="nl-NL" dirty="0"/>
              <a:t>Adobe Photoshop;</a:t>
            </a:r>
          </a:p>
          <a:p>
            <a:r>
              <a:rPr lang="nl-NL" dirty="0"/>
              <a:t>Google Earth;</a:t>
            </a:r>
          </a:p>
          <a:p>
            <a:r>
              <a:rPr lang="nl-NL" dirty="0"/>
              <a:t>Mathematica;</a:t>
            </a:r>
          </a:p>
          <a:p>
            <a:r>
              <a:rPr lang="nl-NL" dirty="0" err="1"/>
              <a:t>Stellarium</a:t>
            </a:r>
            <a:r>
              <a:rPr lang="nl-NL" dirty="0"/>
              <a:t>;</a:t>
            </a:r>
          </a:p>
          <a:p>
            <a:r>
              <a:rPr lang="nl-NL" dirty="0"/>
              <a:t>OBS;</a:t>
            </a:r>
          </a:p>
          <a:p>
            <a:r>
              <a:rPr lang="nl-NL" dirty="0" err="1"/>
              <a:t>VirtualBox</a:t>
            </a:r>
            <a:r>
              <a:rPr lang="nl-NL" dirty="0"/>
              <a:t>;</a:t>
            </a:r>
          </a:p>
          <a:p>
            <a:r>
              <a:rPr lang="nl-NL" dirty="0"/>
              <a:t>Telegram;</a:t>
            </a:r>
          </a:p>
          <a:p>
            <a:r>
              <a:rPr lang="nl-NL" dirty="0" err="1"/>
              <a:t>Blackberry</a:t>
            </a:r>
            <a:r>
              <a:rPr lang="nl-NL" dirty="0"/>
              <a:t> 10 OS;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more.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E155BC4-C187-4B3A-8A67-9BA8150E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B6B38-BDDE-4D7F-B36F-699DA0CB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PyQt5 vs. PySide2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9AD8CB-8476-47E0-B86B-AD2C251EC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PyQt5</a:t>
            </a:r>
            <a:endParaRPr lang="en-US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BD0876D-69C9-4D24-9A8C-D4F6F09F83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nl-NL" dirty="0" err="1"/>
              <a:t>Riverbank</a:t>
            </a:r>
            <a:r>
              <a:rPr lang="nl-NL" dirty="0"/>
              <a:t> Computing;</a:t>
            </a:r>
          </a:p>
          <a:p>
            <a:pPr>
              <a:buSzPct val="100000"/>
            </a:pPr>
            <a:r>
              <a:rPr lang="nl-NL" dirty="0"/>
              <a:t>Minor syntax/</a:t>
            </a:r>
            <a:r>
              <a:rPr lang="nl-NL" dirty="0" err="1"/>
              <a:t>naming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Qt</a:t>
            </a:r>
            <a:r>
              <a:rPr lang="nl-NL" dirty="0"/>
              <a:t>.</a:t>
            </a:r>
          </a:p>
          <a:p>
            <a:pPr>
              <a:buSzPct val="100000"/>
              <a:buFont typeface="Wingdings 2" panose="05020102010507070707" pitchFamily="18" charset="2"/>
              <a:buChar char=""/>
            </a:pPr>
            <a:endParaRPr lang="nl-NL" dirty="0"/>
          </a:p>
          <a:p>
            <a:pPr>
              <a:buSzPct val="100000"/>
              <a:buFont typeface="Wingdings 2" panose="05020102010507070707" pitchFamily="18" charset="2"/>
              <a:buChar char=""/>
            </a:pPr>
            <a:r>
              <a:rPr lang="nl-NL" dirty="0"/>
              <a:t>GPLv3 </a:t>
            </a:r>
            <a:r>
              <a:rPr lang="nl-NL" dirty="0" err="1"/>
              <a:t>license</a:t>
            </a:r>
            <a:r>
              <a:rPr lang="nl-NL" dirty="0"/>
              <a:t>;</a:t>
            </a:r>
          </a:p>
          <a:p>
            <a:pPr>
              <a:buSzPct val="100000"/>
              <a:buFont typeface="Wingdings 2" panose="05020102010507070707" pitchFamily="18" charset="2"/>
              <a:buChar char=""/>
            </a:pP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tutorials</a:t>
            </a:r>
            <a:r>
              <a:rPr lang="nl-NL" dirty="0"/>
              <a:t> online;</a:t>
            </a:r>
          </a:p>
          <a:p>
            <a:pPr>
              <a:buSzPct val="100000"/>
              <a:buFont typeface="Wingdings 2" panose="05020102010507070707" pitchFamily="18" charset="2"/>
              <a:buChar char=""/>
            </a:pPr>
            <a:r>
              <a:rPr lang="nl-NL" dirty="0" err="1"/>
              <a:t>Receives</a:t>
            </a:r>
            <a:r>
              <a:rPr lang="nl-NL" dirty="0"/>
              <a:t> updates </a:t>
            </a:r>
            <a:r>
              <a:rPr lang="nl-NL" dirty="0" err="1"/>
              <a:t>against</a:t>
            </a:r>
            <a:r>
              <a:rPr lang="nl-NL" dirty="0"/>
              <a:t> QT </a:t>
            </a:r>
            <a:r>
              <a:rPr lang="nl-NL" dirty="0" err="1"/>
              <a:t>rapidly</a:t>
            </a:r>
            <a:r>
              <a:rPr lang="nl-NL" dirty="0"/>
              <a:t>;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0405BF7-CA63-463C-8118-03A660718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PySide2</a:t>
            </a:r>
            <a:endParaRPr lang="en-US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5448D44-D523-44C7-80A2-1B0F08524F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nl-NL" dirty="0"/>
              <a:t>The </a:t>
            </a:r>
            <a:r>
              <a:rPr lang="nl-NL" dirty="0" err="1"/>
              <a:t>Qt</a:t>
            </a:r>
            <a:r>
              <a:rPr lang="nl-NL" dirty="0"/>
              <a:t> Company;</a:t>
            </a:r>
          </a:p>
          <a:p>
            <a:pPr>
              <a:buSzPct val="100000"/>
            </a:pPr>
            <a:r>
              <a:rPr lang="nl-NL" dirty="0" err="1"/>
              <a:t>Basically</a:t>
            </a:r>
            <a:r>
              <a:rPr lang="nl-NL" dirty="0"/>
              <a:t> no syntax/</a:t>
            </a:r>
            <a:r>
              <a:rPr lang="nl-NL" dirty="0" err="1"/>
              <a:t>naming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.</a:t>
            </a:r>
          </a:p>
          <a:p>
            <a:pPr>
              <a:buSzPct val="100000"/>
              <a:buFont typeface="Wingdings 2" panose="05020102010507070707" pitchFamily="18" charset="2"/>
              <a:buChar char=""/>
            </a:pPr>
            <a:endParaRPr lang="nl-NL" dirty="0"/>
          </a:p>
          <a:p>
            <a:pPr>
              <a:buSzPct val="100000"/>
              <a:buFont typeface="Wingdings 2" panose="05020102010507070707" pitchFamily="18" charset="2"/>
              <a:buChar char=""/>
            </a:pPr>
            <a:r>
              <a:rPr lang="nl-NL" dirty="0"/>
              <a:t>(L)GPLv3 </a:t>
            </a:r>
            <a:r>
              <a:rPr lang="nl-NL" dirty="0" err="1"/>
              <a:t>license</a:t>
            </a:r>
            <a:r>
              <a:rPr lang="nl-NL" dirty="0"/>
              <a:t>;</a:t>
            </a:r>
          </a:p>
          <a:p>
            <a:pPr>
              <a:buSzPct val="100000"/>
              <a:buFont typeface="Wingdings 2" panose="05020102010507070707" pitchFamily="18" charset="2"/>
              <a:buChar char=""/>
            </a:pPr>
            <a:r>
              <a:rPr lang="nl-NL" dirty="0"/>
              <a:t>Few </a:t>
            </a:r>
            <a:r>
              <a:rPr lang="nl-NL" dirty="0" err="1"/>
              <a:t>tutorials</a:t>
            </a:r>
            <a:r>
              <a:rPr lang="nl-NL" dirty="0"/>
              <a:t> online;</a:t>
            </a:r>
          </a:p>
          <a:p>
            <a:pPr>
              <a:buSzPct val="100000"/>
              <a:buFont typeface="Wingdings 2" panose="05020102010507070707" pitchFamily="18" charset="2"/>
              <a:buChar char=""/>
            </a:pPr>
            <a:r>
              <a:rPr lang="nl-NL" dirty="0" err="1"/>
              <a:t>Receives</a:t>
            </a:r>
            <a:r>
              <a:rPr lang="nl-NL" dirty="0"/>
              <a:t> updates </a:t>
            </a:r>
            <a:r>
              <a:rPr lang="nl-NL" dirty="0" err="1"/>
              <a:t>slowly</a:t>
            </a:r>
            <a:r>
              <a:rPr lang="nl-NL" dirty="0"/>
              <a:t>;</a:t>
            </a:r>
          </a:p>
          <a:p>
            <a:pPr>
              <a:buSzPct val="100000"/>
              <a:buFont typeface="Wingdings 2" panose="05020102010507070707" pitchFamily="18" charset="2"/>
              <a:buChar char=""/>
            </a:pPr>
            <a:endParaRPr lang="nl-NL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E2751A-342E-4D9C-9A73-D06A0F43F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C3406-33C5-4EBE-BAE0-3C92BD57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QtPy</a:t>
            </a:r>
            <a:r>
              <a:rPr lang="nl-NL" dirty="0"/>
              <a:t> (</a:t>
            </a:r>
            <a:r>
              <a:rPr lang="nl-NL" dirty="0" err="1"/>
              <a:t>Spyder</a:t>
            </a:r>
            <a:r>
              <a:rPr lang="nl-NL" dirty="0"/>
              <a:t> Project)</a:t>
            </a:r>
            <a:endParaRPr lang="en-US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91AE9705-FD60-480B-B0DC-D960D99B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68" y="1770578"/>
            <a:ext cx="8878539" cy="3982006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E07666E-5143-4D6A-8919-0E0C9AFDF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20DBF9-0228-436E-B816-DF8ED40A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QT: </a:t>
            </a:r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window</a:t>
            </a:r>
            <a:endParaRPr lang="en-US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F66DFD6C-AEC2-45B7-89D2-A59B9B106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79" y="1481117"/>
            <a:ext cx="5788241" cy="5237775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8CB24D4-E4F5-4258-A3D0-36A73392A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2A4B2-5F1B-4616-B97C-A71091D1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Python IDE: </a:t>
            </a:r>
            <a:r>
              <a:rPr lang="nl-NL" dirty="0" err="1"/>
              <a:t>Spyder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7CD35AE-66A0-457F-A50C-14FC90E8E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A14F54F-C6F1-4679-887A-653349550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75"/>
            <a:ext cx="12192000" cy="6597650"/>
          </a:xfrm>
        </p:spPr>
      </p:pic>
      <p:pic>
        <p:nvPicPr>
          <p:cNvPr id="6" name="Tijdelijke aanduiding voor inhoud 7">
            <a:extLst>
              <a:ext uri="{FF2B5EF4-FFF2-40B4-BE49-F238E27FC236}">
                <a16:creationId xmlns:a16="http://schemas.microsoft.com/office/drawing/2014/main" id="{AEA416DB-EEEA-47DD-90CF-A669F0B25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817" y="4119263"/>
            <a:ext cx="2352899" cy="21291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23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40677-3E07-4E66-8333-6B247321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started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Qt</a:t>
            </a:r>
            <a:r>
              <a:rPr lang="nl-NL" dirty="0"/>
              <a:t>: An </a:t>
            </a:r>
            <a:r>
              <a:rPr lang="nl-NL" dirty="0" err="1"/>
              <a:t>example</a:t>
            </a:r>
            <a:endParaRPr lang="en-US" dirty="0"/>
          </a:p>
        </p:txBody>
      </p:sp>
      <p:pic>
        <p:nvPicPr>
          <p:cNvPr id="20" name="Tijdelijke aanduiding voor inhoud 19">
            <a:extLst>
              <a:ext uri="{FF2B5EF4-FFF2-40B4-BE49-F238E27FC236}">
                <a16:creationId xmlns:a16="http://schemas.microsoft.com/office/drawing/2014/main" id="{6F7DE33F-DC02-46A9-88B0-3600134FE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33" y="3101008"/>
            <a:ext cx="3060545" cy="1999959"/>
          </a:xfrm>
        </p:spPr>
      </p:pic>
      <p:pic>
        <p:nvPicPr>
          <p:cNvPr id="18" name="Tijdelijke aanduiding voor inhoud 17">
            <a:extLst>
              <a:ext uri="{FF2B5EF4-FFF2-40B4-BE49-F238E27FC236}">
                <a16:creationId xmlns:a16="http://schemas.microsoft.com/office/drawing/2014/main" id="{D85B1F3D-A546-4497-9746-47076DE49B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292" y="1765176"/>
            <a:ext cx="4848994" cy="4665565"/>
          </a:xfr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C7EC964-5C5A-4780-995D-82BD8B214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892" y="125137"/>
            <a:ext cx="1226801" cy="9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8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336</TotalTime>
  <Words>650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Calisto MT</vt:lpstr>
      <vt:lpstr>Wingdings 2</vt:lpstr>
      <vt:lpstr>Leisteen</vt:lpstr>
      <vt:lpstr>Intro to (Py)Qt5</vt:lpstr>
      <vt:lpstr>PRISM Projection GUI: Crystal</vt:lpstr>
      <vt:lpstr>Tk vs. Qt5</vt:lpstr>
      <vt:lpstr>Examples of apps using Qt5</vt:lpstr>
      <vt:lpstr>PyQt5 vs. PySide2</vt:lpstr>
      <vt:lpstr>QtPy (Spyder Project)</vt:lpstr>
      <vt:lpstr>Getting started with QT: Main window</vt:lpstr>
      <vt:lpstr>Python IDE: Spyder</vt:lpstr>
      <vt:lpstr>Getting started with Qt: An example</vt:lpstr>
      <vt:lpstr>Widgets vs. Layouts</vt:lpstr>
      <vt:lpstr>Widgets vs. Layouts</vt:lpstr>
      <vt:lpstr>Getting started with Qt: Another example</vt:lpstr>
      <vt:lpstr>Signals &amp; Slots</vt:lpstr>
      <vt:lpstr>Signals &amp; Slots</vt:lpstr>
      <vt:lpstr>QtDesigner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(Py)Qt5</dc:title>
  <dc:creator>Ellert van der Velden</dc:creator>
  <cp:lastModifiedBy>Ellert van der Velden</cp:lastModifiedBy>
  <cp:revision>28</cp:revision>
  <dcterms:created xsi:type="dcterms:W3CDTF">2019-11-28T10:05:08Z</dcterms:created>
  <dcterms:modified xsi:type="dcterms:W3CDTF">2019-11-29T02:37:37Z</dcterms:modified>
</cp:coreProperties>
</file>