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98" r:id="rId3"/>
    <p:sldId id="299" r:id="rId4"/>
    <p:sldId id="300" r:id="rId5"/>
    <p:sldId id="301" r:id="rId6"/>
    <p:sldId id="302" r:id="rId7"/>
    <p:sldId id="303" r:id="rId8"/>
    <p:sldId id="312" r:id="rId9"/>
    <p:sldId id="304" r:id="rId10"/>
    <p:sldId id="305" r:id="rId11"/>
    <p:sldId id="313" r:id="rId12"/>
    <p:sldId id="306" r:id="rId13"/>
    <p:sldId id="307" r:id="rId14"/>
    <p:sldId id="308" r:id="rId15"/>
    <p:sldId id="309" r:id="rId16"/>
    <p:sldId id="311" r:id="rId17"/>
    <p:sldId id="314" r:id="rId18"/>
    <p:sldId id="3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9A9A9"/>
    <a:srgbClr val="FFFFF1"/>
    <a:srgbClr val="808080"/>
    <a:srgbClr val="A0A0A0"/>
    <a:srgbClr val="A11301"/>
    <a:srgbClr val="4080FF"/>
    <a:srgbClr val="CECDCF"/>
    <a:srgbClr val="C040C0"/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/>
    <p:restoredTop sz="90828"/>
  </p:normalViewPr>
  <p:slideViewPr>
    <p:cSldViewPr snapToGrid="0" snapToObjects="1">
      <p:cViewPr varScale="1">
        <p:scale>
          <a:sx n="106" d="100"/>
          <a:sy n="106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9F05-9BA7-0847-82B3-941D753A8295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99B37-F176-6E42-8AC7-A275D896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physically one machine or in a supercomputer (separate discrete things).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76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30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2" indent="0" algn="ctr">
              <a:buNone/>
              <a:defRPr sz="1600"/>
            </a:lvl4pPr>
            <a:lvl5pPr marL="1828722" indent="0" algn="ctr">
              <a:buNone/>
              <a:defRPr sz="1600"/>
            </a:lvl5pPr>
            <a:lvl6pPr marL="2285903" indent="0" algn="ctr">
              <a:buNone/>
              <a:defRPr sz="1600"/>
            </a:lvl6pPr>
            <a:lvl7pPr marL="2743083" indent="0" algn="ctr">
              <a:buNone/>
              <a:defRPr sz="1600"/>
            </a:lvl7pPr>
            <a:lvl8pPr marL="3200264" indent="0" algn="ctr">
              <a:buNone/>
              <a:defRPr sz="1600"/>
            </a:lvl8pPr>
            <a:lvl9pPr marL="365744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2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2" indent="0">
              <a:buNone/>
              <a:defRPr sz="1600" b="1"/>
            </a:lvl4pPr>
            <a:lvl5pPr marL="1828722" indent="0">
              <a:buNone/>
              <a:defRPr sz="1600" b="1"/>
            </a:lvl5pPr>
            <a:lvl6pPr marL="2285903" indent="0">
              <a:buNone/>
              <a:defRPr sz="1600" b="1"/>
            </a:lvl6pPr>
            <a:lvl7pPr marL="2743083" indent="0">
              <a:buNone/>
              <a:defRPr sz="1600" b="1"/>
            </a:lvl7pPr>
            <a:lvl8pPr marL="3200264" indent="0">
              <a:buNone/>
              <a:defRPr sz="1600" b="1"/>
            </a:lvl8pPr>
            <a:lvl9pPr marL="365744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2" indent="0">
              <a:buNone/>
              <a:defRPr sz="1600" b="1"/>
            </a:lvl4pPr>
            <a:lvl5pPr marL="1828722" indent="0">
              <a:buNone/>
              <a:defRPr sz="1600" b="1"/>
            </a:lvl5pPr>
            <a:lvl6pPr marL="2285903" indent="0">
              <a:buNone/>
              <a:defRPr sz="1600" b="1"/>
            </a:lvl6pPr>
            <a:lvl7pPr marL="2743083" indent="0">
              <a:buNone/>
              <a:defRPr sz="1600" b="1"/>
            </a:lvl7pPr>
            <a:lvl8pPr marL="3200264" indent="0">
              <a:buNone/>
              <a:defRPr sz="1600" b="1"/>
            </a:lvl8pPr>
            <a:lvl9pPr marL="365744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2" indent="0">
              <a:buNone/>
              <a:defRPr sz="1000"/>
            </a:lvl4pPr>
            <a:lvl5pPr marL="1828722" indent="0">
              <a:buNone/>
              <a:defRPr sz="1000"/>
            </a:lvl5pPr>
            <a:lvl6pPr marL="2285903" indent="0">
              <a:buNone/>
              <a:defRPr sz="1000"/>
            </a:lvl6pPr>
            <a:lvl7pPr marL="2743083" indent="0">
              <a:buNone/>
              <a:defRPr sz="1000"/>
            </a:lvl7pPr>
            <a:lvl8pPr marL="3200264" indent="0">
              <a:buNone/>
              <a:defRPr sz="1000"/>
            </a:lvl8pPr>
            <a:lvl9pPr marL="365744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2" indent="0">
              <a:buNone/>
              <a:defRPr sz="2000"/>
            </a:lvl4pPr>
            <a:lvl5pPr marL="1828722" indent="0">
              <a:buNone/>
              <a:defRPr sz="2000"/>
            </a:lvl5pPr>
            <a:lvl6pPr marL="2285903" indent="0">
              <a:buNone/>
              <a:defRPr sz="2000"/>
            </a:lvl6pPr>
            <a:lvl7pPr marL="2743083" indent="0">
              <a:buNone/>
              <a:defRPr sz="2000"/>
            </a:lvl7pPr>
            <a:lvl8pPr marL="3200264" indent="0">
              <a:buNone/>
              <a:defRPr sz="2000"/>
            </a:lvl8pPr>
            <a:lvl9pPr marL="365744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2" indent="0">
              <a:buNone/>
              <a:defRPr sz="1000"/>
            </a:lvl4pPr>
            <a:lvl5pPr marL="1828722" indent="0">
              <a:buNone/>
              <a:defRPr sz="1000"/>
            </a:lvl5pPr>
            <a:lvl6pPr marL="2285903" indent="0">
              <a:buNone/>
              <a:defRPr sz="1000"/>
            </a:lvl6pPr>
            <a:lvl7pPr marL="2743083" indent="0">
              <a:buNone/>
              <a:defRPr sz="1000"/>
            </a:lvl7pPr>
            <a:lvl8pPr marL="3200264" indent="0">
              <a:buNone/>
              <a:defRPr sz="1000"/>
            </a:lvl8pPr>
            <a:lvl9pPr marL="365744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5BD0-C8B6-E541-8957-C258C7E4C40C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1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1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2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3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3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4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4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5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2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2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pi4py.scipy.org/docs/usrman/tutorial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4169-3C3F-5342-AA8D-A5A73913B96C}"/>
              </a:ext>
            </a:extLst>
          </p:cNvPr>
          <p:cNvSpPr txBox="1">
            <a:spLocks/>
          </p:cNvSpPr>
          <p:nvPr/>
        </p:nvSpPr>
        <p:spPr>
          <a:xfrm>
            <a:off x="749300" y="254925"/>
            <a:ext cx="11442700" cy="647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61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1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2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2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3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83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4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45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Improving Your Life with mpi4py</a:t>
            </a:r>
          </a:p>
          <a:p>
            <a:endParaRPr lang="en-US" sz="4800" b="1" dirty="0">
              <a:ln>
                <a:solidFill>
                  <a:schemeClr val="tx1">
                    <a:alpha val="59000"/>
                  </a:schemeClr>
                </a:solidFill>
              </a:ln>
              <a:solidFill>
                <a:srgbClr val="FFC00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48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Or</a:t>
            </a:r>
          </a:p>
          <a:p>
            <a:endParaRPr lang="en-US" sz="4800" b="1" dirty="0">
              <a:ln>
                <a:solidFill>
                  <a:schemeClr val="tx1">
                    <a:alpha val="59000"/>
                  </a:schemeClr>
                </a:solidFill>
              </a:ln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48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How I Learned to Stop Worrying and Love Parallelization</a:t>
            </a:r>
            <a:endParaRPr lang="en-US" sz="4800" dirty="0">
              <a:solidFill>
                <a:srgbClr val="FFFFF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514C66-6572-7B43-ACAF-3E0D9569B8A1}"/>
              </a:ext>
            </a:extLst>
          </p:cNvPr>
          <p:cNvSpPr txBox="1">
            <a:spLocks/>
          </p:cNvSpPr>
          <p:nvPr/>
        </p:nvSpPr>
        <p:spPr>
          <a:xfrm>
            <a:off x="749300" y="5777419"/>
            <a:ext cx="11442700" cy="671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61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1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2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2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3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83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4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45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Jacob Seiler</a:t>
            </a:r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5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Send/Receive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34AF6-0273-8549-9BFE-968A910079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9936" y="1407709"/>
            <a:ext cx="6608064" cy="4062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E80B47-5E57-0347-9DD4-78DCB17B31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9936" y="5545796"/>
            <a:ext cx="6608064" cy="11038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405228-126B-484C-B812-B362DBA5A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20" y="1794489"/>
            <a:ext cx="9988296" cy="449658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For N = 1e9: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   Time on 1 Processor: 5.922s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   Time on 4 Processors: 2.311s</a:t>
            </a:r>
          </a:p>
          <a:p>
            <a:pPr marL="0" indent="0">
              <a:buNone/>
            </a:pPr>
            <a:endParaRPr lang="en-US" sz="4800" dirty="0">
              <a:solidFill>
                <a:srgbClr val="FFC00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If you did this for 1000 time steps, MPI would save you 1 hour!</a:t>
            </a:r>
          </a:p>
        </p:txBody>
      </p:sp>
    </p:spTree>
    <p:extLst>
      <p:ext uri="{BB962C8B-B14F-4D97-AF65-F5344CB8AC3E}">
        <p14:creationId xmlns:p14="http://schemas.microsoft.com/office/powerpoint/2010/main" val="18684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Manually Send/Receive is tedious…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6046"/>
            <a:ext cx="11442700" cy="435133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Manually managing all the send/receive calls can be tedious. </a:t>
            </a:r>
          </a:p>
          <a:p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Can be dangerous if you have many communications; need to ensure all send/receives are being answered.</a:t>
            </a:r>
          </a:p>
          <a:p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For collective operations (e.g., summing across processes) it’s much much easier… </a:t>
            </a:r>
          </a:p>
          <a:p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8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Send/Receive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09217-DEEC-D540-9D8E-AB0711F09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1539" y="1578398"/>
            <a:ext cx="7904857" cy="2889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3E72EC-B463-ED49-8FCB-62CA2093CF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168" y="4901184"/>
            <a:ext cx="10121450" cy="15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8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Send/Receive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D00BF-6916-CD4A-A3CA-8FDF4A5F53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8265" y="1358942"/>
            <a:ext cx="9471405" cy="3371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9A290-D20B-0F4C-928D-B9FD1112F2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8265" y="5047488"/>
            <a:ext cx="9463578" cy="13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0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A more real example...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7138A-121B-544E-9829-A065E2DE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5967" y="1299411"/>
            <a:ext cx="5730271" cy="55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A more real example...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7138A-121B-544E-9829-A065E2DE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5967" y="1275347"/>
            <a:ext cx="5730271" cy="5582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BE84E6-8BD8-BE4B-9AC3-837D130753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766" y="1431759"/>
            <a:ext cx="10670671" cy="1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A more real example...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7138A-121B-544E-9829-A065E2DE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5967" y="1275347"/>
            <a:ext cx="5730271" cy="5582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BE84E6-8BD8-BE4B-9AC3-837D130753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766" y="1431759"/>
            <a:ext cx="10670671" cy="12657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DFB16F-F3F1-4D44-9458-9C4546675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20" y="1794489"/>
            <a:ext cx="9988296" cy="449658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For N = ~6e6 data points across 12 files: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   Time on 1 Processor: 24.869s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   Time on 4 Processors: 7.555s</a:t>
            </a:r>
          </a:p>
        </p:txBody>
      </p:sp>
    </p:spTree>
    <p:extLst>
      <p:ext uri="{BB962C8B-B14F-4D97-AF65-F5344CB8AC3E}">
        <p14:creationId xmlns:p14="http://schemas.microsoft.com/office/powerpoint/2010/main" val="242364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6046"/>
            <a:ext cx="11442700" cy="435133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MPI can vastly speed your code up, allowing you to perform many operations simultaneously.</a:t>
            </a:r>
          </a:p>
          <a:p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It’s critical to identify </a:t>
            </a:r>
            <a:r>
              <a:rPr lang="en-US" sz="3000" b="1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if</a:t>
            </a:r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your code can be parallelized, and the level of effort required (e.g., embarrassingly parallel vs intensive communication). </a:t>
            </a:r>
          </a:p>
          <a:p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Give consideration to time spent parallelizing vs speedup.  Some codes are only ever run once; could the time spent parallelizing be spent actually running the code? </a:t>
            </a:r>
          </a:p>
        </p:txBody>
      </p:sp>
    </p:spTree>
    <p:extLst>
      <p:ext uri="{BB962C8B-B14F-4D97-AF65-F5344CB8AC3E}">
        <p14:creationId xmlns:p14="http://schemas.microsoft.com/office/powerpoint/2010/main" val="139086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Read the Docs!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6046"/>
            <a:ext cx="11442700" cy="435133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  <a:hlinkClick r:id="rId3"/>
              </a:rPr>
              <a:t>http://mpi4py.scipy.org/docs/usrman/tutorial.html</a:t>
            </a:r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Basically a summary of everything I showed!</a:t>
            </a:r>
          </a:p>
        </p:txBody>
      </p:sp>
    </p:spTree>
    <p:extLst>
      <p:ext uri="{BB962C8B-B14F-4D97-AF65-F5344CB8AC3E}">
        <p14:creationId xmlns:p14="http://schemas.microsoft.com/office/powerpoint/2010/main" val="322870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78398"/>
            <a:ext cx="11442700" cy="4351338"/>
          </a:xfrm>
        </p:spPr>
        <p:txBody>
          <a:bodyPr>
            <a:noAutofit/>
          </a:bodyPr>
          <a:lstStyle/>
          <a:p>
            <a:r>
              <a:rPr lang="en-US" sz="32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What is MPI?</a:t>
            </a:r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2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When should I use MPI?</a:t>
            </a:r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2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Examples!</a:t>
            </a:r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7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What is MPI?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6046"/>
            <a:ext cx="11442700" cy="435133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MPI stands for </a:t>
            </a:r>
            <a:r>
              <a:rPr lang="en-US" sz="3000" b="1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</a:t>
            </a:r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essenger </a:t>
            </a:r>
            <a:r>
              <a:rPr lang="en-US" sz="3000" b="1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P</a:t>
            </a:r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assing </a:t>
            </a:r>
            <a:r>
              <a:rPr lang="en-US" sz="3000" b="1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I</a:t>
            </a:r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nterface.</a:t>
            </a:r>
          </a:p>
          <a:p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Provides a standard design for passing messages across multiple processors.</a:t>
            </a:r>
          </a:p>
          <a:p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Can be physically one machine (laptop) or separate discrete machines (supercomputer). </a:t>
            </a:r>
          </a:p>
          <a:p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mpi4py provides bindings for using MPI in Python.  Same underlying machinery but has a few extra perks (e.g., communicating arrays across processors).</a:t>
            </a:r>
          </a:p>
        </p:txBody>
      </p:sp>
    </p:spTree>
    <p:extLst>
      <p:ext uri="{BB962C8B-B14F-4D97-AF65-F5344CB8AC3E}">
        <p14:creationId xmlns:p14="http://schemas.microsoft.com/office/powerpoint/2010/main" val="379954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E90729-E4D0-3443-9FB8-2D6425EF8B61}"/>
              </a:ext>
            </a:extLst>
          </p:cNvPr>
          <p:cNvSpPr/>
          <p:nvPr/>
        </p:nvSpPr>
        <p:spPr>
          <a:xfrm>
            <a:off x="2466474" y="1335505"/>
            <a:ext cx="7194884" cy="553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What is MPI?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30C5D-5270-DF48-983A-776820CF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73" y="1227397"/>
            <a:ext cx="9139990" cy="53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5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When to use MPI?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078"/>
            <a:ext cx="11442700" cy="4351338"/>
          </a:xfrm>
        </p:spPr>
        <p:txBody>
          <a:bodyPr>
            <a:noAutofit/>
          </a:bodyPr>
          <a:lstStyle/>
          <a:p>
            <a:r>
              <a:rPr lang="en-US" strike="sngStrike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Always.</a:t>
            </a:r>
          </a:p>
          <a:p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When multiple, similar operations are being performed (look for “for” loops).</a:t>
            </a:r>
          </a:p>
          <a:p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There are two broad classes of problems that can be solved with MPI:</a:t>
            </a:r>
          </a:p>
          <a:p>
            <a:pPr lvl="1"/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Embarrassingly Parallel: In this case the operations are completely independent of each other.  E.g., Running a program on 64 different initial conditions.</a:t>
            </a:r>
          </a:p>
          <a:p>
            <a:pPr lvl="1"/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Communication Intensive: This class requires heavy communication between processors.  E.g., N-body simulation where processors need to communicate their updated position at the end of each time step.</a:t>
            </a:r>
          </a:p>
          <a:p>
            <a:pPr marL="0" indent="0">
              <a:buNone/>
            </a:pPr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0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The Basics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CAEA88-986A-7C4F-98FB-3B346DF127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0581" y="5197641"/>
            <a:ext cx="7076331" cy="1239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4AF326-A4A8-7446-970E-DD48E0FDF2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0581" y="1698713"/>
            <a:ext cx="7073533" cy="319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5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Send/Receive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185AE-2015-8549-AA7E-433C5DD3AA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9269" y="1334863"/>
            <a:ext cx="6415960" cy="4530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35D071-BC87-4E4D-8C57-8250DF977E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8183" y="6011136"/>
            <a:ext cx="6938131" cy="8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8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Send/Receive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6046"/>
            <a:ext cx="11442700" cy="4351338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Be aware that ‘</a:t>
            </a:r>
            <a:r>
              <a:rPr lang="en-US" sz="3000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comm.send</a:t>
            </a:r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()’ and ‘</a:t>
            </a:r>
            <a:r>
              <a:rPr lang="en-US" sz="3000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comm.recv</a:t>
            </a:r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()’ are </a:t>
            </a:r>
            <a:r>
              <a:rPr lang="en-US" sz="3000" b="1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blocking</a:t>
            </a:r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communications.  They will wait until the other process has received/sent the appropriate message.</a:t>
            </a:r>
          </a:p>
          <a:p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This means that programs can </a:t>
            </a:r>
            <a:r>
              <a:rPr lang="en-US" sz="3000" b="1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hang</a:t>
            </a:r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 as they wait for a message that will never come!</a:t>
            </a:r>
          </a:p>
          <a:p>
            <a:endParaRPr lang="en-US" sz="30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Test: See what happens when you change ‘tag=11’ to ‘tag=12’ for </a:t>
            </a:r>
            <a:r>
              <a:rPr lang="en-US" sz="3000" b="1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either </a:t>
            </a:r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‘</a:t>
            </a:r>
            <a:r>
              <a:rPr lang="en-US" sz="3000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comm.send</a:t>
            </a:r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()’ or ‘</a:t>
            </a:r>
            <a:r>
              <a:rPr lang="en-US" sz="3000" dirty="0" err="1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comm.recv</a:t>
            </a:r>
            <a:r>
              <a:rPr lang="en-US" sz="30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()’.</a:t>
            </a:r>
          </a:p>
        </p:txBody>
      </p:sp>
    </p:spTree>
    <p:extLst>
      <p:ext uri="{BB962C8B-B14F-4D97-AF65-F5344CB8AC3E}">
        <p14:creationId xmlns:p14="http://schemas.microsoft.com/office/powerpoint/2010/main" val="163572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Send/Receive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34AF6-0273-8549-9BFE-968A910079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9936" y="1407709"/>
            <a:ext cx="6608064" cy="4062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E80B47-5E57-0347-9DD4-78DCB17B31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9936" y="5545796"/>
            <a:ext cx="6608064" cy="11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0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26260</TotalTime>
  <Words>568</Words>
  <Application>Microsoft Macintosh PowerPoint</Application>
  <PresentationFormat>Widescreen</PresentationFormat>
  <Paragraphs>76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Office Theme</vt:lpstr>
      <vt:lpstr>PowerPoint Presentation</vt:lpstr>
      <vt:lpstr>Overview</vt:lpstr>
      <vt:lpstr>What is MPI?</vt:lpstr>
      <vt:lpstr>What is MPI?</vt:lpstr>
      <vt:lpstr>When to use MPI?</vt:lpstr>
      <vt:lpstr>mpi4py: The Basics</vt:lpstr>
      <vt:lpstr>mpi4py: Send/Receive</vt:lpstr>
      <vt:lpstr>Send/Receive</vt:lpstr>
      <vt:lpstr>mpi4py: Send/Receive</vt:lpstr>
      <vt:lpstr>mpi4py: Send/Receive</vt:lpstr>
      <vt:lpstr>Manually Send/Receive is tedious…</vt:lpstr>
      <vt:lpstr>mpi4py: Send/Receive</vt:lpstr>
      <vt:lpstr>mpi4py: Send/Receive</vt:lpstr>
      <vt:lpstr>mpi4py: A more real example...</vt:lpstr>
      <vt:lpstr>mpi4py: A more real example...</vt:lpstr>
      <vt:lpstr>mpi4py: A more real example...</vt:lpstr>
      <vt:lpstr>Summary</vt:lpstr>
      <vt:lpstr>Read the Docs!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Reionization Through Semi-Analytic Galaxy Formation</dc:title>
  <dc:creator>Microsoft Office User</dc:creator>
  <cp:lastModifiedBy>Microsoft Office User</cp:lastModifiedBy>
  <cp:revision>259</cp:revision>
  <cp:lastPrinted>2017-07-03T02:15:22Z</cp:lastPrinted>
  <dcterms:created xsi:type="dcterms:W3CDTF">2017-03-11T10:32:14Z</dcterms:created>
  <dcterms:modified xsi:type="dcterms:W3CDTF">2018-06-04T01:14:41Z</dcterms:modified>
</cp:coreProperties>
</file>