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9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A9A9A9"/>
    <a:srgbClr val="FFFFF1"/>
    <a:srgbClr val="808080"/>
    <a:srgbClr val="A0A0A0"/>
    <a:srgbClr val="A11301"/>
    <a:srgbClr val="4080FF"/>
    <a:srgbClr val="CECDCF"/>
    <a:srgbClr val="C040C0"/>
    <a:srgbClr val="FFF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63"/>
    <p:restoredTop sz="90828"/>
  </p:normalViewPr>
  <p:slideViewPr>
    <p:cSldViewPr snapToGrid="0" snapToObjects="1">
      <p:cViewPr>
        <p:scale>
          <a:sx n="105" d="100"/>
          <a:sy n="105" d="100"/>
        </p:scale>
        <p:origin x="3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99F05-9BA7-0847-82B3-941D753A8295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99B37-F176-6E42-8AC7-A275D896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1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be physically one machine or in a supercomputer (separate discrete things).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99B37-F176-6E42-8AC7-A275D896A4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88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1" indent="0" algn="ctr">
              <a:buNone/>
              <a:defRPr sz="2000"/>
            </a:lvl2pPr>
            <a:lvl3pPr marL="914361" indent="0" algn="ctr">
              <a:buNone/>
              <a:defRPr sz="1800"/>
            </a:lvl3pPr>
            <a:lvl4pPr marL="1371542" indent="0" algn="ctr">
              <a:buNone/>
              <a:defRPr sz="1600"/>
            </a:lvl4pPr>
            <a:lvl5pPr marL="1828722" indent="0" algn="ctr">
              <a:buNone/>
              <a:defRPr sz="1600"/>
            </a:lvl5pPr>
            <a:lvl6pPr marL="2285903" indent="0" algn="ctr">
              <a:buNone/>
              <a:defRPr sz="1600"/>
            </a:lvl6pPr>
            <a:lvl7pPr marL="2743083" indent="0" algn="ctr">
              <a:buNone/>
              <a:defRPr sz="1600"/>
            </a:lvl7pPr>
            <a:lvl8pPr marL="3200264" indent="0" algn="ctr">
              <a:buNone/>
              <a:defRPr sz="1600"/>
            </a:lvl8pPr>
            <a:lvl9pPr marL="365744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5BD0-C8B6-E541-8957-C258C7E4C40C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0188-E3FF-FF45-AA0D-B0B350D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5BD0-C8B6-E541-8957-C258C7E4C40C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0188-E3FF-FF45-AA0D-B0B350D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5BD0-C8B6-E541-8957-C258C7E4C40C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0188-E3FF-FF45-AA0D-B0B350D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2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5BD0-C8B6-E541-8957-C258C7E4C40C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0188-E3FF-FF45-AA0D-B0B350D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9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5BD0-C8B6-E541-8957-C258C7E4C40C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0188-E3FF-FF45-AA0D-B0B350D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6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5BD0-C8B6-E541-8957-C258C7E4C40C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0188-E3FF-FF45-AA0D-B0B350D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2" indent="0">
              <a:buNone/>
              <a:defRPr sz="1600" b="1"/>
            </a:lvl4pPr>
            <a:lvl5pPr marL="1828722" indent="0">
              <a:buNone/>
              <a:defRPr sz="1600" b="1"/>
            </a:lvl5pPr>
            <a:lvl6pPr marL="2285903" indent="0">
              <a:buNone/>
              <a:defRPr sz="1600" b="1"/>
            </a:lvl6pPr>
            <a:lvl7pPr marL="2743083" indent="0">
              <a:buNone/>
              <a:defRPr sz="1600" b="1"/>
            </a:lvl7pPr>
            <a:lvl8pPr marL="3200264" indent="0">
              <a:buNone/>
              <a:defRPr sz="1600" b="1"/>
            </a:lvl8pPr>
            <a:lvl9pPr marL="365744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2" indent="0">
              <a:buNone/>
              <a:defRPr sz="1600" b="1"/>
            </a:lvl4pPr>
            <a:lvl5pPr marL="1828722" indent="0">
              <a:buNone/>
              <a:defRPr sz="1600" b="1"/>
            </a:lvl5pPr>
            <a:lvl6pPr marL="2285903" indent="0">
              <a:buNone/>
              <a:defRPr sz="1600" b="1"/>
            </a:lvl6pPr>
            <a:lvl7pPr marL="2743083" indent="0">
              <a:buNone/>
              <a:defRPr sz="1600" b="1"/>
            </a:lvl7pPr>
            <a:lvl8pPr marL="3200264" indent="0">
              <a:buNone/>
              <a:defRPr sz="1600" b="1"/>
            </a:lvl8pPr>
            <a:lvl9pPr marL="365744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5BD0-C8B6-E541-8957-C258C7E4C40C}" type="datetimeFigureOut">
              <a:rPr lang="en-US" smtClean="0"/>
              <a:t>5/23/18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0188-E3FF-FF45-AA0D-B0B350D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0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5BD0-C8B6-E541-8957-C258C7E4C40C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0188-E3FF-FF45-AA0D-B0B350D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2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5BD0-C8B6-E541-8957-C258C7E4C40C}" type="datetimeFigureOut">
              <a:rPr lang="en-US" smtClean="0"/>
              <a:t>5/23/18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0188-E3FF-FF45-AA0D-B0B350D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81" indent="0">
              <a:buNone/>
              <a:defRPr sz="1400"/>
            </a:lvl2pPr>
            <a:lvl3pPr marL="914361" indent="0">
              <a:buNone/>
              <a:defRPr sz="1200"/>
            </a:lvl3pPr>
            <a:lvl4pPr marL="1371542" indent="0">
              <a:buNone/>
              <a:defRPr sz="1000"/>
            </a:lvl4pPr>
            <a:lvl5pPr marL="1828722" indent="0">
              <a:buNone/>
              <a:defRPr sz="1000"/>
            </a:lvl5pPr>
            <a:lvl6pPr marL="2285903" indent="0">
              <a:buNone/>
              <a:defRPr sz="1000"/>
            </a:lvl6pPr>
            <a:lvl7pPr marL="2743083" indent="0">
              <a:buNone/>
              <a:defRPr sz="1000"/>
            </a:lvl7pPr>
            <a:lvl8pPr marL="3200264" indent="0">
              <a:buNone/>
              <a:defRPr sz="1000"/>
            </a:lvl8pPr>
            <a:lvl9pPr marL="365744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5BD0-C8B6-E541-8957-C258C7E4C40C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0188-E3FF-FF45-AA0D-B0B350D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9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2" indent="0">
              <a:buNone/>
              <a:defRPr sz="2000"/>
            </a:lvl4pPr>
            <a:lvl5pPr marL="1828722" indent="0">
              <a:buNone/>
              <a:defRPr sz="2000"/>
            </a:lvl5pPr>
            <a:lvl6pPr marL="2285903" indent="0">
              <a:buNone/>
              <a:defRPr sz="2000"/>
            </a:lvl6pPr>
            <a:lvl7pPr marL="2743083" indent="0">
              <a:buNone/>
              <a:defRPr sz="2000"/>
            </a:lvl7pPr>
            <a:lvl8pPr marL="3200264" indent="0">
              <a:buNone/>
              <a:defRPr sz="2000"/>
            </a:lvl8pPr>
            <a:lvl9pPr marL="365744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81" indent="0">
              <a:buNone/>
              <a:defRPr sz="1400"/>
            </a:lvl2pPr>
            <a:lvl3pPr marL="914361" indent="0">
              <a:buNone/>
              <a:defRPr sz="1200"/>
            </a:lvl3pPr>
            <a:lvl4pPr marL="1371542" indent="0">
              <a:buNone/>
              <a:defRPr sz="1000"/>
            </a:lvl4pPr>
            <a:lvl5pPr marL="1828722" indent="0">
              <a:buNone/>
              <a:defRPr sz="1000"/>
            </a:lvl5pPr>
            <a:lvl6pPr marL="2285903" indent="0">
              <a:buNone/>
              <a:defRPr sz="1000"/>
            </a:lvl6pPr>
            <a:lvl7pPr marL="2743083" indent="0">
              <a:buNone/>
              <a:defRPr sz="1000"/>
            </a:lvl7pPr>
            <a:lvl8pPr marL="3200264" indent="0">
              <a:buNone/>
              <a:defRPr sz="1000"/>
            </a:lvl8pPr>
            <a:lvl9pPr marL="365744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5BD0-C8B6-E541-8957-C258C7E4C40C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0188-E3FF-FF45-AA0D-B0B350D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0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85BD0-C8B6-E541-8957-C258C7E4C40C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50188-E3FF-FF45-AA0D-B0B350D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6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0" indent="-228590" algn="l" defTabSz="914361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1" indent="-228590" algn="l" defTabSz="91436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1" indent="-228590" algn="l" defTabSz="91436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2" indent="-228590" algn="l" defTabSz="91436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3" indent="-228590" algn="l" defTabSz="91436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3" indent="-228590" algn="l" defTabSz="91436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4" indent="-228590" algn="l" defTabSz="91436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4" indent="-228590" algn="l" defTabSz="91436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5" indent="-228590" algn="l" defTabSz="91436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2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2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A4169-3C3F-5342-AA8D-A5A73913B96C}"/>
              </a:ext>
            </a:extLst>
          </p:cNvPr>
          <p:cNvSpPr txBox="1">
            <a:spLocks/>
          </p:cNvSpPr>
          <p:nvPr/>
        </p:nvSpPr>
        <p:spPr>
          <a:xfrm>
            <a:off x="749300" y="254925"/>
            <a:ext cx="11442700" cy="647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61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1" indent="0" algn="ctr" defTabSz="914361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1" indent="0" algn="ctr" defTabSz="914361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2" indent="0" algn="ctr" defTabSz="914361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2" indent="0" algn="ctr" defTabSz="914361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3" indent="0" algn="ctr" defTabSz="914361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83" indent="0" algn="ctr" defTabSz="914361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64" indent="0" algn="ctr" defTabSz="914361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45" indent="0" algn="ctr" defTabSz="914361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ln>
                  <a:solidFill>
                    <a:schemeClr val="tx1">
                      <a:alpha val="59000"/>
                    </a:schemeClr>
                  </a:solidFill>
                </a:ln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Improving Your Life with mpi4py</a:t>
            </a:r>
          </a:p>
          <a:p>
            <a:endParaRPr lang="en-US" sz="4800" b="1" dirty="0">
              <a:ln>
                <a:solidFill>
                  <a:schemeClr val="tx1">
                    <a:alpha val="59000"/>
                  </a:schemeClr>
                </a:solidFill>
              </a:ln>
              <a:solidFill>
                <a:srgbClr val="FFC00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4800" b="1" dirty="0">
                <a:ln>
                  <a:solidFill>
                    <a:schemeClr val="tx1">
                      <a:alpha val="59000"/>
                    </a:schemeClr>
                  </a:solidFill>
                </a:ln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Or</a:t>
            </a:r>
          </a:p>
          <a:p>
            <a:endParaRPr lang="en-US" sz="4800" b="1" dirty="0">
              <a:ln>
                <a:solidFill>
                  <a:schemeClr val="tx1">
                    <a:alpha val="59000"/>
                  </a:schemeClr>
                </a:solidFill>
              </a:ln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4800" b="1" dirty="0">
                <a:ln>
                  <a:solidFill>
                    <a:schemeClr val="tx1">
                      <a:alpha val="59000"/>
                    </a:schemeClr>
                  </a:solidFill>
                </a:ln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How I Learned to Stop Worrying and Love Parallelization</a:t>
            </a:r>
            <a:endParaRPr lang="en-US" sz="4800" dirty="0">
              <a:solidFill>
                <a:srgbClr val="FFFFF0"/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514C66-6572-7B43-ACAF-3E0D9569B8A1}"/>
              </a:ext>
            </a:extLst>
          </p:cNvPr>
          <p:cNvSpPr txBox="1">
            <a:spLocks/>
          </p:cNvSpPr>
          <p:nvPr/>
        </p:nvSpPr>
        <p:spPr>
          <a:xfrm>
            <a:off x="749300" y="5777419"/>
            <a:ext cx="11442700" cy="6715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61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1" indent="0" algn="ctr" defTabSz="914361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1" indent="0" algn="ctr" defTabSz="914361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2" indent="0" algn="ctr" defTabSz="914361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2" indent="0" algn="ctr" defTabSz="914361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3" indent="0" algn="ctr" defTabSz="914361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83" indent="0" algn="ctr" defTabSz="914361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64" indent="0" algn="ctr" defTabSz="914361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45" indent="0" algn="ctr" defTabSz="914361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ln>
                  <a:solidFill>
                    <a:schemeClr val="tx1">
                      <a:alpha val="59000"/>
                    </a:schemeClr>
                  </a:solidFill>
                </a:ln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Jacob Seiler</a:t>
            </a:r>
            <a:endParaRPr lang="en-US" sz="3200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252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252834"/>
            <a:ext cx="10515600" cy="13255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400" b="1" dirty="0">
                <a:ln>
                  <a:solidFill>
                    <a:schemeClr val="tx1">
                      <a:alpha val="90000"/>
                    </a:schemeClr>
                  </a:solidFill>
                </a:ln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mpi4py: Send/Receive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09217-DEEC-D540-9D8E-AB0711F098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45" r="61700" b="30666"/>
          <a:stretch/>
        </p:blipFill>
        <p:spPr>
          <a:xfrm>
            <a:off x="2131539" y="1578398"/>
            <a:ext cx="7904857" cy="28895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3E72EC-B463-ED49-8FCB-62CA2093CF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400" r="54600" b="17156"/>
          <a:stretch/>
        </p:blipFill>
        <p:spPr>
          <a:xfrm>
            <a:off x="826168" y="4901184"/>
            <a:ext cx="10121450" cy="156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82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252834"/>
            <a:ext cx="10515600" cy="13255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400" b="1" dirty="0">
                <a:ln>
                  <a:solidFill>
                    <a:schemeClr val="tx1">
                      <a:alpha val="90000"/>
                    </a:schemeClr>
                  </a:solidFill>
                </a:ln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mpi4py: Send/Receive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D00BF-6916-CD4A-A3CA-8FDF4A5F53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756" r="57300" b="42222"/>
          <a:stretch/>
        </p:blipFill>
        <p:spPr>
          <a:xfrm>
            <a:off x="1348265" y="1358942"/>
            <a:ext cx="9471405" cy="33715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C9A290-D20B-0F4C-928D-B9FD1112F2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533" r="53000" b="7733"/>
          <a:stretch/>
        </p:blipFill>
        <p:spPr>
          <a:xfrm>
            <a:off x="1348265" y="5047488"/>
            <a:ext cx="9463578" cy="132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0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252834"/>
            <a:ext cx="10515600" cy="13255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400" b="1" dirty="0">
                <a:ln>
                  <a:solidFill>
                    <a:schemeClr val="tx1">
                      <a:alpha val="90000"/>
                    </a:schemeClr>
                  </a:solidFill>
                </a:ln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78398"/>
            <a:ext cx="11442700" cy="4351338"/>
          </a:xfrm>
        </p:spPr>
        <p:txBody>
          <a:bodyPr>
            <a:noAutofit/>
          </a:bodyPr>
          <a:lstStyle/>
          <a:p>
            <a:r>
              <a:rPr lang="en-US" sz="3200" b="1" dirty="0">
                <a:ln>
                  <a:solidFill>
                    <a:schemeClr val="tx1">
                      <a:alpha val="59000"/>
                    </a:schemeClr>
                  </a:solidFill>
                </a:ln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What is MPI?</a:t>
            </a:r>
            <a:endParaRPr lang="en-US" sz="3200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3200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3200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3200" b="1" dirty="0">
                <a:ln>
                  <a:solidFill>
                    <a:schemeClr val="tx1">
                      <a:alpha val="59000"/>
                    </a:schemeClr>
                  </a:solidFill>
                </a:ln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When should I use MPI?</a:t>
            </a:r>
            <a:endParaRPr lang="en-US" sz="3200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3200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3200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3200" b="1" dirty="0">
                <a:ln>
                  <a:solidFill>
                    <a:schemeClr val="tx1">
                      <a:alpha val="59000"/>
                    </a:schemeClr>
                  </a:solidFill>
                </a:ln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Examples!</a:t>
            </a:r>
            <a:endParaRPr lang="en-US" sz="3200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97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252834"/>
            <a:ext cx="10515600" cy="13255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400" b="1" dirty="0">
                <a:ln>
                  <a:solidFill>
                    <a:schemeClr val="tx1">
                      <a:alpha val="90000"/>
                    </a:schemeClr>
                  </a:solidFill>
                </a:ln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What is MPI?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78398"/>
            <a:ext cx="11442700" cy="435133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MPI stands for </a:t>
            </a:r>
            <a:r>
              <a:rPr lang="en-US" sz="3200" b="1" dirty="0"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M</a:t>
            </a:r>
            <a:r>
              <a:rPr lang="en-US" sz="32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essenger </a:t>
            </a:r>
            <a:r>
              <a:rPr lang="en-US" sz="3200" b="1" dirty="0"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P</a:t>
            </a:r>
            <a:r>
              <a:rPr lang="en-US" sz="32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assing </a:t>
            </a:r>
            <a:r>
              <a:rPr lang="en-US" sz="3200" b="1" dirty="0"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I</a:t>
            </a:r>
            <a:r>
              <a:rPr lang="en-US" sz="32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nterface.</a:t>
            </a:r>
          </a:p>
          <a:p>
            <a:endParaRPr lang="en-US" sz="3200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32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Provides a standard design for passing messages across multiple processors.</a:t>
            </a:r>
          </a:p>
          <a:p>
            <a:endParaRPr lang="en-US" sz="3200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32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Black magic that makes your code run faster.</a:t>
            </a:r>
          </a:p>
          <a:p>
            <a:endParaRPr lang="en-US" sz="3200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3200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mpi4py provides bindings for using MPI in Python.  Same underlying machinery but has a few extra perks (e.g., communicating arrays across processors).</a:t>
            </a:r>
          </a:p>
        </p:txBody>
      </p:sp>
    </p:spTree>
    <p:extLst>
      <p:ext uri="{BB962C8B-B14F-4D97-AF65-F5344CB8AC3E}">
        <p14:creationId xmlns:p14="http://schemas.microsoft.com/office/powerpoint/2010/main" val="3799541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BE90729-E4D0-3443-9FB8-2D6425EF8B61}"/>
              </a:ext>
            </a:extLst>
          </p:cNvPr>
          <p:cNvSpPr/>
          <p:nvPr/>
        </p:nvSpPr>
        <p:spPr>
          <a:xfrm>
            <a:off x="2466474" y="1335505"/>
            <a:ext cx="7194884" cy="5534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252834"/>
            <a:ext cx="10515600" cy="13255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400" b="1" dirty="0">
                <a:ln>
                  <a:solidFill>
                    <a:schemeClr val="tx1">
                      <a:alpha val="90000"/>
                    </a:schemeClr>
                  </a:solidFill>
                </a:ln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What is MPI?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30C5D-5270-DF48-983A-776820CF3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973" y="1227397"/>
            <a:ext cx="9139990" cy="534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5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252834"/>
            <a:ext cx="10515600" cy="13255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400" b="1" dirty="0">
                <a:ln>
                  <a:solidFill>
                    <a:schemeClr val="tx1">
                      <a:alpha val="90000"/>
                    </a:schemeClr>
                  </a:solidFill>
                </a:ln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When to use MPI?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58078"/>
            <a:ext cx="11442700" cy="4351338"/>
          </a:xfrm>
        </p:spPr>
        <p:txBody>
          <a:bodyPr>
            <a:noAutofit/>
          </a:bodyPr>
          <a:lstStyle/>
          <a:p>
            <a:r>
              <a:rPr lang="en-US" strike="sngStrike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Always.</a:t>
            </a:r>
          </a:p>
          <a:p>
            <a:endParaRPr lang="en-US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When multiple, similar operations are being performed (look for “for” loops).</a:t>
            </a:r>
          </a:p>
          <a:p>
            <a:endParaRPr lang="en-US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There are two broad classes of problems that can be solved with MPI:</a:t>
            </a:r>
          </a:p>
          <a:p>
            <a:pPr lvl="1"/>
            <a:r>
              <a:rPr lang="en-US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Embarrassingly Parallel: In this case the operations are completely independent of each other.  E.g., Running a program on 64 different initial conditions.</a:t>
            </a:r>
          </a:p>
          <a:p>
            <a:pPr lvl="1"/>
            <a:r>
              <a:rPr lang="en-US" dirty="0">
                <a:solidFill>
                  <a:srgbClr val="FFFFF1"/>
                </a:solidFill>
                <a:latin typeface="Trebuchet MS" charset="0"/>
                <a:ea typeface="Trebuchet MS" charset="0"/>
                <a:cs typeface="Trebuchet MS" charset="0"/>
              </a:rPr>
              <a:t>Communication Intensive: This class requires heavy communication between processors.  E.g., N-body simulation where processors need to communicate their updated position at the end of each time step.</a:t>
            </a:r>
          </a:p>
          <a:p>
            <a:pPr marL="0" indent="0">
              <a:buNone/>
            </a:pPr>
            <a:endParaRPr lang="en-US" dirty="0">
              <a:solidFill>
                <a:srgbClr val="FFFFF1"/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30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252834"/>
            <a:ext cx="10515600" cy="13255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400" b="1" dirty="0">
                <a:ln>
                  <a:solidFill>
                    <a:schemeClr val="tx1">
                      <a:alpha val="90000"/>
                    </a:schemeClr>
                  </a:solidFill>
                </a:ln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mpi4py: The Basics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CAEA88-986A-7C4F-98FB-3B346DF127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" t="82335" r="61019" b="5560"/>
          <a:stretch/>
        </p:blipFill>
        <p:spPr>
          <a:xfrm>
            <a:off x="2260581" y="5197641"/>
            <a:ext cx="7076331" cy="12392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4AF326-A4A8-7446-970E-DD48E0FDF2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895" b="70175"/>
          <a:stretch/>
        </p:blipFill>
        <p:spPr>
          <a:xfrm>
            <a:off x="2260581" y="1698713"/>
            <a:ext cx="7073533" cy="319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53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252834"/>
            <a:ext cx="10515600" cy="13255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400" b="1" dirty="0">
                <a:ln>
                  <a:solidFill>
                    <a:schemeClr val="tx1">
                      <a:alpha val="90000"/>
                    </a:schemeClr>
                  </a:solidFill>
                </a:ln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mpi4py: Send/Receive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B185AE-2015-8549-AA7E-433C5DD3A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756" b="57018"/>
          <a:stretch/>
        </p:blipFill>
        <p:spPr>
          <a:xfrm>
            <a:off x="3379269" y="1334863"/>
            <a:ext cx="6415960" cy="4530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35D071-BC87-4E4D-8C57-8250DF977E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140" r="62809" b="5790"/>
          <a:stretch/>
        </p:blipFill>
        <p:spPr>
          <a:xfrm>
            <a:off x="3118183" y="6011136"/>
            <a:ext cx="6938131" cy="84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86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252834"/>
            <a:ext cx="10515600" cy="13255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400" b="1" dirty="0">
                <a:ln>
                  <a:solidFill>
                    <a:schemeClr val="tx1">
                      <a:alpha val="90000"/>
                    </a:schemeClr>
                  </a:solidFill>
                </a:ln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mpi4py: Send/Receive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34AF6-0273-8549-9BFE-968A910079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156" r="60800" b="12000"/>
          <a:stretch/>
        </p:blipFill>
        <p:spPr>
          <a:xfrm>
            <a:off x="2779936" y="1407709"/>
            <a:ext cx="6608064" cy="40626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E80B47-5E57-0347-9DD4-78DCB17B31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533" r="56300" b="14489"/>
          <a:stretch/>
        </p:blipFill>
        <p:spPr>
          <a:xfrm>
            <a:off x="2779936" y="5545796"/>
            <a:ext cx="6608064" cy="11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07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252834"/>
            <a:ext cx="10515600" cy="13255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400" b="1" dirty="0">
                <a:ln>
                  <a:solidFill>
                    <a:schemeClr val="tx1">
                      <a:alpha val="90000"/>
                    </a:schemeClr>
                  </a:solidFill>
                </a:ln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mpi4py: Send/Receive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34AF6-0273-8549-9BFE-968A910079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156" r="60800" b="12000"/>
          <a:stretch/>
        </p:blipFill>
        <p:spPr>
          <a:xfrm>
            <a:off x="2779936" y="1407709"/>
            <a:ext cx="6608064" cy="40626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E80B47-5E57-0347-9DD4-78DCB17B31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533" r="56300" b="14489"/>
          <a:stretch/>
        </p:blipFill>
        <p:spPr>
          <a:xfrm>
            <a:off x="2779936" y="5545796"/>
            <a:ext cx="6608064" cy="110386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405228-126B-484C-B812-B362DBA5A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820" y="1794489"/>
            <a:ext cx="9988296" cy="4496583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For N = 1e9: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   Time on 1 Processor: 5.922s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   Time on 4 Processors: 2.311s</a:t>
            </a:r>
          </a:p>
          <a:p>
            <a:pPr marL="0" indent="0">
              <a:buNone/>
            </a:pPr>
            <a:endParaRPr lang="en-US" sz="4800" dirty="0">
              <a:solidFill>
                <a:srgbClr val="FFC00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FFC000"/>
                </a:solidFill>
                <a:latin typeface="Trebuchet MS" charset="0"/>
                <a:ea typeface="Trebuchet MS" charset="0"/>
                <a:cs typeface="Trebuchet MS" charset="0"/>
              </a:rPr>
              <a:t>If you did this for 1000 time steps, MPI would save you 1 hour!</a:t>
            </a:r>
          </a:p>
        </p:txBody>
      </p:sp>
    </p:spTree>
    <p:extLst>
      <p:ext uri="{BB962C8B-B14F-4D97-AF65-F5344CB8AC3E}">
        <p14:creationId xmlns:p14="http://schemas.microsoft.com/office/powerpoint/2010/main" val="186844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26128</TotalTime>
  <Words>270</Words>
  <Application>Microsoft Macintosh PowerPoint</Application>
  <PresentationFormat>Widescreen</PresentationFormat>
  <Paragraphs>44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Trebuchet MS</vt:lpstr>
      <vt:lpstr>Office Theme</vt:lpstr>
      <vt:lpstr>PowerPoint Presentation</vt:lpstr>
      <vt:lpstr>Overview</vt:lpstr>
      <vt:lpstr>What is MPI?</vt:lpstr>
      <vt:lpstr>What is MPI?</vt:lpstr>
      <vt:lpstr>When to use MPI?</vt:lpstr>
      <vt:lpstr>mpi4py: The Basics</vt:lpstr>
      <vt:lpstr>mpi4py: Send/Receive</vt:lpstr>
      <vt:lpstr>mpi4py: Send/Receive</vt:lpstr>
      <vt:lpstr>mpi4py: Send/Receive</vt:lpstr>
      <vt:lpstr>mpi4py: Send/Receive</vt:lpstr>
      <vt:lpstr>mpi4py: Send/Receive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Reionization Through Semi-Analytic Galaxy Formation</dc:title>
  <dc:creator>Microsoft Office User</dc:creator>
  <cp:lastModifiedBy>Microsoft Office User</cp:lastModifiedBy>
  <cp:revision>251</cp:revision>
  <cp:lastPrinted>2017-07-03T02:15:22Z</cp:lastPrinted>
  <dcterms:created xsi:type="dcterms:W3CDTF">2017-03-11T10:32:14Z</dcterms:created>
  <dcterms:modified xsi:type="dcterms:W3CDTF">2018-05-23T09:25:37Z</dcterms:modified>
</cp:coreProperties>
</file>