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0"/>
  </p:notesMasterIdLst>
  <p:sldIdLst>
    <p:sldId id="256" r:id="rId2"/>
    <p:sldId id="407" r:id="rId3"/>
    <p:sldId id="408" r:id="rId4"/>
    <p:sldId id="409" r:id="rId5"/>
    <p:sldId id="410" r:id="rId6"/>
    <p:sldId id="411" r:id="rId7"/>
    <p:sldId id="412" r:id="rId8"/>
    <p:sldId id="413" r:id="rId9"/>
    <p:sldId id="414" r:id="rId10"/>
    <p:sldId id="415" r:id="rId11"/>
    <p:sldId id="416" r:id="rId12"/>
    <p:sldId id="499" r:id="rId13"/>
    <p:sldId id="500" r:id="rId14"/>
    <p:sldId id="501" r:id="rId15"/>
    <p:sldId id="502" r:id="rId16"/>
    <p:sldId id="420" r:id="rId17"/>
    <p:sldId id="421" r:id="rId18"/>
    <p:sldId id="422" r:id="rId19"/>
    <p:sldId id="423" r:id="rId20"/>
    <p:sldId id="503" r:id="rId21"/>
    <p:sldId id="424" r:id="rId22"/>
    <p:sldId id="504" r:id="rId23"/>
    <p:sldId id="425" r:id="rId24"/>
    <p:sldId id="426" r:id="rId25"/>
    <p:sldId id="427" r:id="rId26"/>
    <p:sldId id="428" r:id="rId27"/>
    <p:sldId id="429" r:id="rId28"/>
    <p:sldId id="430" r:id="rId29"/>
    <p:sldId id="431" r:id="rId30"/>
    <p:sldId id="432" r:id="rId31"/>
    <p:sldId id="433" r:id="rId32"/>
    <p:sldId id="505"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506" r:id="rId75"/>
    <p:sldId id="477" r:id="rId76"/>
    <p:sldId id="478" r:id="rId77"/>
    <p:sldId id="479" r:id="rId78"/>
    <p:sldId id="480" r:id="rId79"/>
    <p:sldId id="481" r:id="rId80"/>
    <p:sldId id="482" r:id="rId81"/>
    <p:sldId id="483" r:id="rId82"/>
    <p:sldId id="484" r:id="rId83"/>
    <p:sldId id="485" r:id="rId84"/>
    <p:sldId id="498" r:id="rId85"/>
    <p:sldId id="497" r:id="rId86"/>
    <p:sldId id="486" r:id="rId87"/>
    <p:sldId id="487" r:id="rId88"/>
    <p:sldId id="488" r:id="rId89"/>
    <p:sldId id="489" r:id="rId90"/>
    <p:sldId id="490" r:id="rId91"/>
    <p:sldId id="491" r:id="rId92"/>
    <p:sldId id="492" r:id="rId93"/>
    <p:sldId id="493" r:id="rId94"/>
    <p:sldId id="494" r:id="rId95"/>
    <p:sldId id="495" r:id="rId96"/>
    <p:sldId id="507" r:id="rId97"/>
    <p:sldId id="496" r:id="rId98"/>
    <p:sldId id="406"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68" autoAdjust="0"/>
  </p:normalViewPr>
  <p:slideViewPr>
    <p:cSldViewPr snapToGrid="0">
      <p:cViewPr>
        <p:scale>
          <a:sx n="66" d="100"/>
          <a:sy n="66" d="100"/>
        </p:scale>
        <p:origin x="-348"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8.e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e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emf"/><Relationship Id="rId4"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emf"/><Relationship Id="rId4" Type="http://schemas.openxmlformats.org/officeDocument/2006/relationships/image" Target="../media/image13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emf"/><Relationship Id="rId1" Type="http://schemas.openxmlformats.org/officeDocument/2006/relationships/image" Target="../media/image132.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5" Type="http://schemas.openxmlformats.org/officeDocument/2006/relationships/image" Target="../media/image148.wmf"/><Relationship Id="rId4" Type="http://schemas.openxmlformats.org/officeDocument/2006/relationships/image" Target="../media/image14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9" Type="http://schemas.openxmlformats.org/officeDocument/2006/relationships/image" Target="../media/image16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76.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87.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emf"/><Relationship Id="rId1" Type="http://schemas.openxmlformats.org/officeDocument/2006/relationships/image" Target="../media/image189.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94.emf"/><Relationship Id="rId2" Type="http://schemas.openxmlformats.org/officeDocument/2006/relationships/image" Target="../media/image193.wmf"/><Relationship Id="rId1" Type="http://schemas.openxmlformats.org/officeDocument/2006/relationships/image" Target="../media/image192.emf"/><Relationship Id="rId4" Type="http://schemas.openxmlformats.org/officeDocument/2006/relationships/image" Target="../media/image19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emf"/><Relationship Id="rId5" Type="http://schemas.openxmlformats.org/officeDocument/2006/relationships/image" Target="../media/image199.wmf"/><Relationship Id="rId4" Type="http://schemas.openxmlformats.org/officeDocument/2006/relationships/image" Target="../media/image19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06.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emf"/><Relationship Id="rId1" Type="http://schemas.openxmlformats.org/officeDocument/2006/relationships/image" Target="../media/image209.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0.emf"/><Relationship Id="rId1" Type="http://schemas.openxmlformats.org/officeDocument/2006/relationships/image" Target="../media/image212.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5DBB7-D17E-41B5-8738-0674B03FFD26}" type="datetimeFigureOut">
              <a:rPr lang="en-US" smtClean="0"/>
              <a:t>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41B4E-1487-477B-A221-3B56426EEF4D}" type="slidenum">
              <a:rPr lang="en-US" smtClean="0"/>
              <a:t>‹#›</a:t>
            </a:fld>
            <a:endParaRPr lang="en-US"/>
          </a:p>
        </p:txBody>
      </p:sp>
    </p:spTree>
    <p:extLst>
      <p:ext uri="{BB962C8B-B14F-4D97-AF65-F5344CB8AC3E}">
        <p14:creationId xmlns:p14="http://schemas.microsoft.com/office/powerpoint/2010/main" val="388381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noTextEdit="1"/>
          </p:cNvSpPr>
          <p:nvPr>
            <p:ph type="sldImg" idx="4294967295"/>
          </p:nvPr>
        </p:nvSpPr>
        <p:spPr>
          <a:ln/>
        </p:spPr>
      </p:sp>
      <p:sp>
        <p:nvSpPr>
          <p:cNvPr id="10242"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4469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24</a:t>
            </a:fld>
            <a:endParaRPr lang="en-US"/>
          </a:p>
        </p:txBody>
      </p:sp>
    </p:spTree>
    <p:extLst>
      <p:ext uri="{BB962C8B-B14F-4D97-AF65-F5344CB8AC3E}">
        <p14:creationId xmlns:p14="http://schemas.microsoft.com/office/powerpoint/2010/main" val="3804493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25</a:t>
            </a:fld>
            <a:endParaRPr lang="en-US"/>
          </a:p>
        </p:txBody>
      </p:sp>
    </p:spTree>
    <p:extLst>
      <p:ext uri="{BB962C8B-B14F-4D97-AF65-F5344CB8AC3E}">
        <p14:creationId xmlns:p14="http://schemas.microsoft.com/office/powerpoint/2010/main" val="107267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26</a:t>
            </a:fld>
            <a:endParaRPr lang="en-US"/>
          </a:p>
        </p:txBody>
      </p:sp>
    </p:spTree>
    <p:extLst>
      <p:ext uri="{BB962C8B-B14F-4D97-AF65-F5344CB8AC3E}">
        <p14:creationId xmlns:p14="http://schemas.microsoft.com/office/powerpoint/2010/main" val="27535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37</a:t>
            </a:fld>
            <a:endParaRPr lang="en-US"/>
          </a:p>
        </p:txBody>
      </p:sp>
    </p:spTree>
    <p:extLst>
      <p:ext uri="{BB962C8B-B14F-4D97-AF65-F5344CB8AC3E}">
        <p14:creationId xmlns:p14="http://schemas.microsoft.com/office/powerpoint/2010/main" val="1409282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ChangeArrowheads="1" noTextEdit="1"/>
          </p:cNvSpPr>
          <p:nvPr>
            <p:ph type="sldImg" idx="4294967295"/>
          </p:nvPr>
        </p:nvSpPr>
        <p:spPr>
          <a:ln/>
        </p:spPr>
      </p:sp>
      <p:sp>
        <p:nvSpPr>
          <p:cNvPr id="41986" name="文本占位符 2"/>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406712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noTextEdit="1"/>
          </p:cNvSpPr>
          <p:nvPr>
            <p:ph type="sldImg" idx="4294967295"/>
          </p:nvPr>
        </p:nvSpPr>
        <p:spPr>
          <a:ln/>
        </p:spPr>
      </p:sp>
      <p:sp>
        <p:nvSpPr>
          <p:cNvPr id="44034"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875384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ChangeArrowheads="1" noTextEdit="1"/>
          </p:cNvSpPr>
          <p:nvPr>
            <p:ph type="sldImg" idx="4294967295"/>
          </p:nvPr>
        </p:nvSpPr>
        <p:spPr>
          <a:ln/>
        </p:spPr>
      </p:sp>
      <p:sp>
        <p:nvSpPr>
          <p:cNvPr id="55298"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78479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70</a:t>
            </a:fld>
            <a:endParaRPr lang="en-US"/>
          </a:p>
        </p:txBody>
      </p:sp>
    </p:spTree>
    <p:extLst>
      <p:ext uri="{BB962C8B-B14F-4D97-AF65-F5344CB8AC3E}">
        <p14:creationId xmlns:p14="http://schemas.microsoft.com/office/powerpoint/2010/main" val="3404335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71</a:t>
            </a:fld>
            <a:endParaRPr lang="en-US"/>
          </a:p>
        </p:txBody>
      </p:sp>
    </p:spTree>
    <p:extLst>
      <p:ext uri="{BB962C8B-B14F-4D97-AF65-F5344CB8AC3E}">
        <p14:creationId xmlns:p14="http://schemas.microsoft.com/office/powerpoint/2010/main" val="1777769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noTextEdit="1"/>
          </p:cNvSpPr>
          <p:nvPr>
            <p:ph type="sldImg" idx="4294967295"/>
          </p:nvPr>
        </p:nvSpPr>
        <p:spPr>
          <a:ln/>
        </p:spPr>
      </p:sp>
      <p:sp>
        <p:nvSpPr>
          <p:cNvPr id="78850" name="文本占位符 2"/>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353968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noTextEdit="1"/>
          </p:cNvSpPr>
          <p:nvPr>
            <p:ph type="sldImg" idx="4294967295"/>
          </p:nvPr>
        </p:nvSpPr>
        <p:spPr>
          <a:ln/>
        </p:spPr>
      </p:sp>
      <p:sp>
        <p:nvSpPr>
          <p:cNvPr id="13314"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984088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73</a:t>
            </a:fld>
            <a:endParaRPr lang="en-US"/>
          </a:p>
        </p:txBody>
      </p:sp>
    </p:spTree>
    <p:extLst>
      <p:ext uri="{BB962C8B-B14F-4D97-AF65-F5344CB8AC3E}">
        <p14:creationId xmlns:p14="http://schemas.microsoft.com/office/powerpoint/2010/main" val="2788155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noTextEdit="1"/>
          </p:cNvSpPr>
          <p:nvPr>
            <p:ph type="sldImg" idx="4294967295"/>
          </p:nvPr>
        </p:nvSpPr>
        <p:spPr>
          <a:ln/>
        </p:spPr>
      </p:sp>
      <p:sp>
        <p:nvSpPr>
          <p:cNvPr id="78850"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246266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85</a:t>
            </a:fld>
            <a:endParaRPr lang="en-US"/>
          </a:p>
        </p:txBody>
      </p:sp>
    </p:spTree>
    <p:extLst>
      <p:ext uri="{BB962C8B-B14F-4D97-AF65-F5344CB8AC3E}">
        <p14:creationId xmlns:p14="http://schemas.microsoft.com/office/powerpoint/2010/main" val="424324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29C474-6E25-47F8-946B-836DEEF82BCC}" type="slidenum">
              <a:rPr lang="en-US" altLang="zh-CN"/>
              <a:pPr/>
              <a:t>98</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302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noTextEdit="1"/>
          </p:cNvSpPr>
          <p:nvPr>
            <p:ph type="sldImg" idx="4294967295"/>
          </p:nvPr>
        </p:nvSpPr>
        <p:spPr>
          <a:ln/>
        </p:spPr>
      </p:sp>
      <p:sp>
        <p:nvSpPr>
          <p:cNvPr id="15362"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95628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11</a:t>
            </a:fld>
            <a:endParaRPr lang="en-US"/>
          </a:p>
        </p:txBody>
      </p:sp>
    </p:spTree>
    <p:extLst>
      <p:ext uri="{BB962C8B-B14F-4D97-AF65-F5344CB8AC3E}">
        <p14:creationId xmlns:p14="http://schemas.microsoft.com/office/powerpoint/2010/main" val="2567230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12</a:t>
            </a:fld>
            <a:endParaRPr lang="en-US"/>
          </a:p>
        </p:txBody>
      </p:sp>
    </p:spTree>
    <p:extLst>
      <p:ext uri="{BB962C8B-B14F-4D97-AF65-F5344CB8AC3E}">
        <p14:creationId xmlns:p14="http://schemas.microsoft.com/office/powerpoint/2010/main" val="3717978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9C41B4E-1487-477B-A221-3B56426EEF4D}" type="slidenum">
              <a:rPr lang="en-US" smtClean="0"/>
              <a:t>14</a:t>
            </a:fld>
            <a:endParaRPr lang="en-US"/>
          </a:p>
        </p:txBody>
      </p:sp>
    </p:spTree>
    <p:extLst>
      <p:ext uri="{BB962C8B-B14F-4D97-AF65-F5344CB8AC3E}">
        <p14:creationId xmlns:p14="http://schemas.microsoft.com/office/powerpoint/2010/main" val="350379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15</a:t>
            </a:fld>
            <a:endParaRPr lang="en-US"/>
          </a:p>
        </p:txBody>
      </p:sp>
    </p:spTree>
    <p:extLst>
      <p:ext uri="{BB962C8B-B14F-4D97-AF65-F5344CB8AC3E}">
        <p14:creationId xmlns:p14="http://schemas.microsoft.com/office/powerpoint/2010/main" val="218803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16</a:t>
            </a:fld>
            <a:endParaRPr lang="en-US"/>
          </a:p>
        </p:txBody>
      </p:sp>
    </p:spTree>
    <p:extLst>
      <p:ext uri="{BB962C8B-B14F-4D97-AF65-F5344CB8AC3E}">
        <p14:creationId xmlns:p14="http://schemas.microsoft.com/office/powerpoint/2010/main" val="427101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41B4E-1487-477B-A221-3B56426EEF4D}" type="slidenum">
              <a:rPr lang="en-US" smtClean="0"/>
              <a:t>21</a:t>
            </a:fld>
            <a:endParaRPr lang="en-US"/>
          </a:p>
        </p:txBody>
      </p:sp>
    </p:spTree>
    <p:extLst>
      <p:ext uri="{BB962C8B-B14F-4D97-AF65-F5344CB8AC3E}">
        <p14:creationId xmlns:p14="http://schemas.microsoft.com/office/powerpoint/2010/main" val="48145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4BCE15-28F2-4B76-98CC-67DE3910C545}"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35652003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4BCE15-28F2-4B76-98CC-67DE3910C545}"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194176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4BCE15-28F2-4B76-98CC-67DE3910C545}"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408208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4BCE15-28F2-4B76-98CC-67DE3910C545}"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4407635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4BCE15-28F2-4B76-98CC-67DE3910C545}"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375982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4BCE15-28F2-4B76-98CC-67DE3910C545}"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86589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4BCE15-28F2-4B76-98CC-67DE3910C545}"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204187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4BCE15-28F2-4B76-98CC-67DE3910C545}"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265946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BCE15-28F2-4B76-98CC-67DE3910C545}"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141792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4BCE15-28F2-4B76-98CC-67DE3910C545}"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283637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4BCE15-28F2-4B76-98CC-67DE3910C545}"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3EDB5-693B-49E2-9C67-E2BB548969B9}" type="slidenum">
              <a:rPr lang="en-US" smtClean="0"/>
              <a:t>‹#›</a:t>
            </a:fld>
            <a:endParaRPr lang="en-US"/>
          </a:p>
        </p:txBody>
      </p:sp>
    </p:spTree>
    <p:extLst>
      <p:ext uri="{BB962C8B-B14F-4D97-AF65-F5344CB8AC3E}">
        <p14:creationId xmlns:p14="http://schemas.microsoft.com/office/powerpoint/2010/main" val="267303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BCE15-28F2-4B76-98CC-67DE3910C545}" type="datetimeFigureOut">
              <a:rPr lang="en-US" smtClean="0"/>
              <a:t>3/1/2023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3EDB5-693B-49E2-9C67-E2BB548969B9}" type="slidenum">
              <a:rPr lang="en-US" smtClean="0"/>
              <a:t>‹#›</a:t>
            </a:fld>
            <a:endParaRPr lang="en-US"/>
          </a:p>
        </p:txBody>
      </p:sp>
      <p:pic>
        <p:nvPicPr>
          <p:cNvPr id="7" name="Picture 11" descr="http://www.hitsz.edu.cn/media/images/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24400" y="152400"/>
            <a:ext cx="3476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914400"/>
          </a:xfrm>
          <a:prstGeom prst="rect">
            <a:avLst/>
          </a:prstGeom>
          <a:gradFill flip="none" rotWithShape="1">
            <a:gsLst>
              <a:gs pos="0">
                <a:srgbClr val="B5BDF9"/>
              </a:gs>
              <a:gs pos="33000">
                <a:srgbClr val="6D86EF"/>
              </a:gs>
              <a:gs pos="100000">
                <a:srgbClr val="0532F1"/>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 name="Picture 13" descr="http://www.hitsz.edu.cn/media/images/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138113"/>
            <a:ext cx="3476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8652933" y="6434667"/>
            <a:ext cx="702734" cy="369332"/>
          </a:xfrm>
          <a:prstGeom prst="rect">
            <a:avLst/>
          </a:prstGeom>
          <a:noFill/>
        </p:spPr>
        <p:txBody>
          <a:bodyPr wrap="square" rtlCol="0">
            <a:spAutoFit/>
          </a:bodyPr>
          <a:lstStyle/>
          <a:p>
            <a:endParaRPr lang="en-US" dirty="0"/>
          </a:p>
        </p:txBody>
      </p:sp>
      <p:sp>
        <p:nvSpPr>
          <p:cNvPr id="11" name="TextBox 10"/>
          <p:cNvSpPr txBox="1"/>
          <p:nvPr userDrawn="1"/>
        </p:nvSpPr>
        <p:spPr>
          <a:xfrm>
            <a:off x="8703733" y="6538913"/>
            <a:ext cx="516467" cy="369332"/>
          </a:xfrm>
          <a:prstGeom prst="rect">
            <a:avLst/>
          </a:prstGeom>
          <a:noFill/>
        </p:spPr>
        <p:txBody>
          <a:bodyPr wrap="square" rtlCol="0">
            <a:spAutoFit/>
          </a:bodyPr>
          <a:lstStyle/>
          <a:p>
            <a:fld id="{2FB2A35D-FB49-45CD-A13C-3F75BEC41903}" type="slidenum">
              <a:rPr lang="en-US" smtClean="0"/>
              <a:t>‹#›</a:t>
            </a:fld>
            <a:endParaRPr lang="en-US" dirty="0"/>
          </a:p>
        </p:txBody>
      </p:sp>
    </p:spTree>
    <p:extLst>
      <p:ext uri="{BB962C8B-B14F-4D97-AF65-F5344CB8AC3E}">
        <p14:creationId xmlns:p14="http://schemas.microsoft.com/office/powerpoint/2010/main" val="27656291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4.png"/><Relationship Id="rId4" Type="http://schemas.openxmlformats.org/officeDocument/2006/relationships/oleObject" Target="../embeddings/oleObject11.bin"/><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4.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5.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25.emf"/><Relationship Id="rId4" Type="http://schemas.openxmlformats.org/officeDocument/2006/relationships/oleObject" Target="../embeddings/oleObject19.bin"/><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7.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image" Target="../media/image29.emf"/><Relationship Id="rId4" Type="http://schemas.openxmlformats.org/officeDocument/2006/relationships/oleObject" Target="../embeddings/oleObject21.bin"/><Relationship Id="rId9" Type="http://schemas.openxmlformats.org/officeDocument/2006/relationships/image" Target="../media/image30.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5.bin"/><Relationship Id="rId4" Type="http://schemas.openxmlformats.org/officeDocument/2006/relationships/image" Target="../media/image35.wmf"/></Relationships>
</file>

<file path=ppt/slides/_rels/slide1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28.bin"/><Relationship Id="rId4" Type="http://schemas.openxmlformats.org/officeDocument/2006/relationships/image" Target="../media/image38.wmf"/></Relationships>
</file>

<file path=ppt/slides/_rels/slide1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1.bin"/><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13" Type="http://schemas.openxmlformats.org/officeDocument/2006/relationships/image" Target="../media/image52.wmf"/><Relationship Id="rId18" Type="http://schemas.openxmlformats.org/officeDocument/2006/relationships/oleObject" Target="../embeddings/oleObject45.bin"/><Relationship Id="rId26" Type="http://schemas.openxmlformats.org/officeDocument/2006/relationships/oleObject" Target="../embeddings/oleObject51.bin"/><Relationship Id="rId3" Type="http://schemas.openxmlformats.org/officeDocument/2006/relationships/notesSlide" Target="../notesSlides/notesSlide9.xml"/><Relationship Id="rId21" Type="http://schemas.openxmlformats.org/officeDocument/2006/relationships/image" Target="../media/image55.wmf"/><Relationship Id="rId7" Type="http://schemas.openxmlformats.org/officeDocument/2006/relationships/image" Target="../media/image49.wmf"/><Relationship Id="rId12" Type="http://schemas.openxmlformats.org/officeDocument/2006/relationships/oleObject" Target="../embeddings/oleObject41.bin"/><Relationship Id="rId17" Type="http://schemas.openxmlformats.org/officeDocument/2006/relationships/oleObject" Target="../embeddings/oleObject44.bin"/><Relationship Id="rId25" Type="http://schemas.openxmlformats.org/officeDocument/2006/relationships/oleObject" Target="../embeddings/oleObject50.bin"/><Relationship Id="rId33" Type="http://schemas.openxmlformats.org/officeDocument/2006/relationships/oleObject" Target="../embeddings/oleObject58.bin"/><Relationship Id="rId2" Type="http://schemas.openxmlformats.org/officeDocument/2006/relationships/slideLayout" Target="../slideLayouts/slideLayout2.xml"/><Relationship Id="rId16" Type="http://schemas.openxmlformats.org/officeDocument/2006/relationships/oleObject" Target="../embeddings/oleObject43.bin"/><Relationship Id="rId20" Type="http://schemas.openxmlformats.org/officeDocument/2006/relationships/oleObject" Target="../embeddings/oleObject46.bin"/><Relationship Id="rId29" Type="http://schemas.openxmlformats.org/officeDocument/2006/relationships/oleObject" Target="../embeddings/oleObject54.bin"/><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image" Target="../media/image51.wmf"/><Relationship Id="rId24" Type="http://schemas.openxmlformats.org/officeDocument/2006/relationships/oleObject" Target="../embeddings/oleObject49.bin"/><Relationship Id="rId32" Type="http://schemas.openxmlformats.org/officeDocument/2006/relationships/oleObject" Target="../embeddings/oleObject57.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oleObject" Target="../embeddings/oleObject48.bin"/><Relationship Id="rId28" Type="http://schemas.openxmlformats.org/officeDocument/2006/relationships/oleObject" Target="../embeddings/oleObject53.bin"/><Relationship Id="rId10" Type="http://schemas.openxmlformats.org/officeDocument/2006/relationships/oleObject" Target="../embeddings/oleObject40.bin"/><Relationship Id="rId19" Type="http://schemas.openxmlformats.org/officeDocument/2006/relationships/image" Target="../media/image54.wmf"/><Relationship Id="rId31" Type="http://schemas.openxmlformats.org/officeDocument/2006/relationships/oleObject" Target="../embeddings/oleObject56.bin"/><Relationship Id="rId4" Type="http://schemas.openxmlformats.org/officeDocument/2006/relationships/oleObject" Target="../embeddings/oleObject37.bin"/><Relationship Id="rId9" Type="http://schemas.openxmlformats.org/officeDocument/2006/relationships/image" Target="../media/image50.wmf"/><Relationship Id="rId14" Type="http://schemas.openxmlformats.org/officeDocument/2006/relationships/oleObject" Target="../embeddings/oleObject42.bin"/><Relationship Id="rId22" Type="http://schemas.openxmlformats.org/officeDocument/2006/relationships/oleObject" Target="../embeddings/oleObject47.bin"/><Relationship Id="rId27" Type="http://schemas.openxmlformats.org/officeDocument/2006/relationships/oleObject" Target="../embeddings/oleObject52.bin"/><Relationship Id="rId30" Type="http://schemas.openxmlformats.org/officeDocument/2006/relationships/oleObject" Target="../embeddings/oleObject55.bin"/><Relationship Id="rId8"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10.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1.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3.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11.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7.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2.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9.bin"/><Relationship Id="rId5" Type="http://schemas.openxmlformats.org/officeDocument/2006/relationships/image" Target="../media/image69.wmf"/><Relationship Id="rId4" Type="http://schemas.openxmlformats.org/officeDocument/2006/relationships/oleObject" Target="../embeddings/oleObject68.bin"/><Relationship Id="rId9" Type="http://schemas.openxmlformats.org/officeDocument/2006/relationships/image" Target="../media/image71.wmf"/></Relationships>
</file>

<file path=ppt/slides/_rels/slide2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oleObject" Target="../embeddings/oleObject71.bin"/><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3.wmf"/><Relationship Id="rId5" Type="http://schemas.openxmlformats.org/officeDocument/2006/relationships/oleObject" Target="../embeddings/oleObject72.bin"/><Relationship Id="rId4" Type="http://schemas.openxmlformats.org/officeDocument/2006/relationships/image" Target="../media/image72.wmf"/><Relationship Id="rId9" Type="http://schemas.openxmlformats.org/officeDocument/2006/relationships/image" Target="../media/image7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8.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6.bin"/><Relationship Id="rId14" Type="http://schemas.openxmlformats.org/officeDocument/2006/relationships/image" Target="../media/image8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4.wmf"/><Relationship Id="rId5" Type="http://schemas.openxmlformats.org/officeDocument/2006/relationships/oleObject" Target="../embeddings/oleObject80.bin"/><Relationship Id="rId4" Type="http://schemas.openxmlformats.org/officeDocument/2006/relationships/image" Target="../media/image83.wmf"/></Relationships>
</file>

<file path=ppt/slides/_rels/slide32.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6.wmf"/><Relationship Id="rId11" Type="http://schemas.openxmlformats.org/officeDocument/2006/relationships/image" Target="../media/image76.png"/><Relationship Id="rId5" Type="http://schemas.openxmlformats.org/officeDocument/2006/relationships/oleObject" Target="../embeddings/oleObject82.bin"/><Relationship Id="rId10" Type="http://schemas.openxmlformats.org/officeDocument/2006/relationships/image" Target="../media/image75.png"/><Relationship Id="rId4" Type="http://schemas.openxmlformats.org/officeDocument/2006/relationships/image" Target="../media/image85.wmf"/><Relationship Id="rId9" Type="http://schemas.openxmlformats.org/officeDocument/2006/relationships/image" Target="../media/image74.png"/></Relationships>
</file>

<file path=ppt/slides/_rels/slide33.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9.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7.bin"/><Relationship Id="rId14" Type="http://schemas.openxmlformats.org/officeDocument/2006/relationships/image" Target="../media/image93.wmf"/></Relationships>
</file>

<file path=ppt/slides/_rels/slide3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5.wmf"/><Relationship Id="rId11" Type="http://schemas.openxmlformats.org/officeDocument/2006/relationships/image" Target="../media/image76.png"/><Relationship Id="rId5" Type="http://schemas.openxmlformats.org/officeDocument/2006/relationships/oleObject" Target="../embeddings/oleObject91.bin"/><Relationship Id="rId10" Type="http://schemas.openxmlformats.org/officeDocument/2006/relationships/image" Target="../media/image75.png"/><Relationship Id="rId4" Type="http://schemas.openxmlformats.org/officeDocument/2006/relationships/image" Target="../media/image94.wmf"/><Relationship Id="rId9" Type="http://schemas.openxmlformats.org/officeDocument/2006/relationships/image" Target="../media/image7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97.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98.emf"/><Relationship Id="rId4" Type="http://schemas.openxmlformats.org/officeDocument/2006/relationships/oleObject" Target="../embeddings/oleObject9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0.wmf"/><Relationship Id="rId5" Type="http://schemas.openxmlformats.org/officeDocument/2006/relationships/oleObject" Target="../embeddings/oleObject96.bin"/><Relationship Id="rId4" Type="http://schemas.openxmlformats.org/officeDocument/2006/relationships/image" Target="../media/image9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0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3.wmf"/><Relationship Id="rId5" Type="http://schemas.openxmlformats.org/officeDocument/2006/relationships/oleObject" Target="../embeddings/oleObject99.bin"/><Relationship Id="rId4" Type="http://schemas.openxmlformats.org/officeDocument/2006/relationships/image" Target="../media/image10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104.e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6.bin"/><Relationship Id="rId18" Type="http://schemas.openxmlformats.org/officeDocument/2006/relationships/image" Target="../media/image75.png"/><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9.wmf"/><Relationship Id="rId17" Type="http://schemas.openxmlformats.org/officeDocument/2006/relationships/image" Target="../media/image74.png"/><Relationship Id="rId2" Type="http://schemas.openxmlformats.org/officeDocument/2006/relationships/slideLayout" Target="../slideLayouts/slideLayout2.xml"/><Relationship Id="rId16" Type="http://schemas.openxmlformats.org/officeDocument/2006/relationships/image" Target="../media/image111.wmf"/><Relationship Id="rId1" Type="http://schemas.openxmlformats.org/officeDocument/2006/relationships/vmlDrawing" Target="../drawings/vmlDrawing31.vml"/><Relationship Id="rId6" Type="http://schemas.openxmlformats.org/officeDocument/2006/relationships/image" Target="../media/image106.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8.emf"/><Relationship Id="rId19" Type="http://schemas.openxmlformats.org/officeDocument/2006/relationships/image" Target="../media/image76.png"/><Relationship Id="rId4" Type="http://schemas.openxmlformats.org/officeDocument/2006/relationships/image" Target="../media/image105.wmf"/><Relationship Id="rId9" Type="http://schemas.openxmlformats.org/officeDocument/2006/relationships/oleObject" Target="../embeddings/oleObject104.bin"/><Relationship Id="rId14" Type="http://schemas.openxmlformats.org/officeDocument/2006/relationships/image" Target="../media/image110.wmf"/></Relationships>
</file>

<file path=ppt/slides/_rels/slide47.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3.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06.wmf"/><Relationship Id="rId4" Type="http://schemas.openxmlformats.org/officeDocument/2006/relationships/image" Target="../media/image112.emf"/><Relationship Id="rId9" Type="http://schemas.openxmlformats.org/officeDocument/2006/relationships/oleObject" Target="../embeddings/oleObject111.bin"/><Relationship Id="rId14" Type="http://schemas.openxmlformats.org/officeDocument/2006/relationships/image" Target="../media/image11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1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9.emf"/><Relationship Id="rId5" Type="http://schemas.openxmlformats.org/officeDocument/2006/relationships/oleObject" Target="../embeddings/oleObject116.bin"/><Relationship Id="rId4" Type="http://schemas.openxmlformats.org/officeDocument/2006/relationships/image" Target="../media/image11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20.emf"/><Relationship Id="rId4" Type="http://schemas.openxmlformats.org/officeDocument/2006/relationships/oleObject" Target="../embeddings/oleObject11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2.emf"/><Relationship Id="rId5" Type="http://schemas.openxmlformats.org/officeDocument/2006/relationships/oleObject" Target="../embeddings/oleObject119.bin"/><Relationship Id="rId4" Type="http://schemas.openxmlformats.org/officeDocument/2006/relationships/image" Target="../media/image121.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23.emf"/></Relationships>
</file>

<file path=ppt/slides/_rels/slide54.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5.wmf"/><Relationship Id="rId5" Type="http://schemas.openxmlformats.org/officeDocument/2006/relationships/oleObject" Target="../embeddings/oleObject122.bin"/><Relationship Id="rId10" Type="http://schemas.openxmlformats.org/officeDocument/2006/relationships/image" Target="../media/image127.wmf"/><Relationship Id="rId4" Type="http://schemas.openxmlformats.org/officeDocument/2006/relationships/image" Target="../media/image124.emf"/><Relationship Id="rId9" Type="http://schemas.openxmlformats.org/officeDocument/2006/relationships/oleObject" Target="../embeddings/oleObject124.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9.wmf"/><Relationship Id="rId5" Type="http://schemas.openxmlformats.org/officeDocument/2006/relationships/oleObject" Target="../embeddings/oleObject126.bin"/><Relationship Id="rId4" Type="http://schemas.openxmlformats.org/officeDocument/2006/relationships/image" Target="../media/image12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1.emf"/><Relationship Id="rId5" Type="http://schemas.openxmlformats.org/officeDocument/2006/relationships/oleObject" Target="../embeddings/oleObject128.bin"/><Relationship Id="rId4" Type="http://schemas.openxmlformats.org/officeDocument/2006/relationships/image" Target="../media/image130.emf"/></Relationships>
</file>

<file path=ppt/slides/_rels/slide58.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33.wmf"/><Relationship Id="rId5" Type="http://schemas.openxmlformats.org/officeDocument/2006/relationships/oleObject" Target="../embeddings/oleObject130.bin"/><Relationship Id="rId10" Type="http://schemas.openxmlformats.org/officeDocument/2006/relationships/image" Target="../media/image135.wmf"/><Relationship Id="rId4" Type="http://schemas.openxmlformats.org/officeDocument/2006/relationships/image" Target="../media/image132.emf"/><Relationship Id="rId9" Type="http://schemas.openxmlformats.org/officeDocument/2006/relationships/oleObject" Target="../embeddings/oleObject132.bin"/></Relationships>
</file>

<file path=ppt/slides/_rels/slide59.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36.emf"/><Relationship Id="rId5" Type="http://schemas.openxmlformats.org/officeDocument/2006/relationships/oleObject" Target="../embeddings/oleObject134.bin"/><Relationship Id="rId4" Type="http://schemas.openxmlformats.org/officeDocument/2006/relationships/image" Target="../media/image132.e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9.wmf"/><Relationship Id="rId5" Type="http://schemas.openxmlformats.org/officeDocument/2006/relationships/oleObject" Target="../embeddings/oleObject137.bin"/><Relationship Id="rId4" Type="http://schemas.openxmlformats.org/officeDocument/2006/relationships/image" Target="../media/image13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9.bin"/><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141.wmf"/></Relationships>
</file>

<file path=ppt/slides/_rels/slide6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oleObject" Target="../embeddings/oleObject140.bin"/><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43.wmf"/><Relationship Id="rId5" Type="http://schemas.openxmlformats.org/officeDocument/2006/relationships/oleObject" Target="../embeddings/oleObject141.bin"/><Relationship Id="rId4" Type="http://schemas.openxmlformats.org/officeDocument/2006/relationships/image" Target="../media/image142.wmf"/><Relationship Id="rId9" Type="http://schemas.openxmlformats.org/officeDocument/2006/relationships/image" Target="../media/image7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6.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image" Target="../media/image74.png"/><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5.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image" Target="../media/image76.png"/><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45.bin"/><Relationship Id="rId14"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53.wmf"/><Relationship Id="rId17" Type="http://schemas.openxmlformats.org/officeDocument/2006/relationships/image" Target="../media/image76.png"/><Relationship Id="rId2" Type="http://schemas.openxmlformats.org/officeDocument/2006/relationships/slideLayout" Target="../slideLayouts/slideLayout2.xml"/><Relationship Id="rId16" Type="http://schemas.openxmlformats.org/officeDocument/2006/relationships/image" Target="../media/image75.png"/><Relationship Id="rId1" Type="http://schemas.openxmlformats.org/officeDocument/2006/relationships/vmlDrawing" Target="../drawings/vmlDrawing47.vml"/><Relationship Id="rId6" Type="http://schemas.openxmlformats.org/officeDocument/2006/relationships/image" Target="../media/image150.w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image" Target="../media/image74.png"/><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0.bin"/><Relationship Id="rId14" Type="http://schemas.openxmlformats.org/officeDocument/2006/relationships/image" Target="../media/image154.wmf"/></Relationships>
</file>

<file path=ppt/slides/_rels/slide68.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59.wmf"/><Relationship Id="rId17" Type="http://schemas.openxmlformats.org/officeDocument/2006/relationships/image" Target="../media/image76.png"/><Relationship Id="rId2" Type="http://schemas.openxmlformats.org/officeDocument/2006/relationships/slideLayout" Target="../slideLayouts/slideLayout2.xml"/><Relationship Id="rId16" Type="http://schemas.openxmlformats.org/officeDocument/2006/relationships/image" Target="../media/image75.png"/><Relationship Id="rId1" Type="http://schemas.openxmlformats.org/officeDocument/2006/relationships/vmlDrawing" Target="../drawings/vmlDrawing48.vml"/><Relationship Id="rId6" Type="http://schemas.openxmlformats.org/officeDocument/2006/relationships/image" Target="../media/image156.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image" Target="../media/image74.png"/><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56.bin"/><Relationship Id="rId14" Type="http://schemas.openxmlformats.org/officeDocument/2006/relationships/image" Target="../media/image160.wmf"/></Relationships>
</file>

<file path=ppt/slides/_rels/slide69.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64.bin"/><Relationship Id="rId18" Type="http://schemas.openxmlformats.org/officeDocument/2006/relationships/image" Target="../media/image168.wmf"/><Relationship Id="rId3" Type="http://schemas.openxmlformats.org/officeDocument/2006/relationships/oleObject" Target="../embeddings/oleObject159.bin"/><Relationship Id="rId21" Type="http://schemas.openxmlformats.org/officeDocument/2006/relationships/image" Target="../media/image74.png"/><Relationship Id="rId7" Type="http://schemas.openxmlformats.org/officeDocument/2006/relationships/oleObject" Target="../embeddings/oleObject161.bin"/><Relationship Id="rId12" Type="http://schemas.openxmlformats.org/officeDocument/2006/relationships/image" Target="../media/image165.wmf"/><Relationship Id="rId17" Type="http://schemas.openxmlformats.org/officeDocument/2006/relationships/oleObject" Target="../embeddings/oleObject166.bin"/><Relationship Id="rId2" Type="http://schemas.openxmlformats.org/officeDocument/2006/relationships/slideLayout" Target="../slideLayouts/slideLayout2.xml"/><Relationship Id="rId16" Type="http://schemas.openxmlformats.org/officeDocument/2006/relationships/image" Target="../media/image167.wmf"/><Relationship Id="rId20" Type="http://schemas.openxmlformats.org/officeDocument/2006/relationships/image" Target="../media/image169.wmf"/><Relationship Id="rId1" Type="http://schemas.openxmlformats.org/officeDocument/2006/relationships/vmlDrawing" Target="../drawings/vmlDrawing49.vml"/><Relationship Id="rId6" Type="http://schemas.openxmlformats.org/officeDocument/2006/relationships/image" Target="../media/image162.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23" Type="http://schemas.openxmlformats.org/officeDocument/2006/relationships/image" Target="../media/image76.png"/><Relationship Id="rId10" Type="http://schemas.openxmlformats.org/officeDocument/2006/relationships/image" Target="../media/image164.wmf"/><Relationship Id="rId19" Type="http://schemas.openxmlformats.org/officeDocument/2006/relationships/oleObject" Target="../embeddings/oleObject167.bin"/><Relationship Id="rId4" Type="http://schemas.openxmlformats.org/officeDocument/2006/relationships/image" Target="../media/image161.wmf"/><Relationship Id="rId9" Type="http://schemas.openxmlformats.org/officeDocument/2006/relationships/oleObject" Target="../embeddings/oleObject162.bin"/><Relationship Id="rId14" Type="http://schemas.openxmlformats.org/officeDocument/2006/relationships/image" Target="../media/image166.wmf"/><Relationship Id="rId22" Type="http://schemas.openxmlformats.org/officeDocument/2006/relationships/image" Target="../media/image7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notesSlide" Target="../notesSlides/notesSlide17.xml"/><Relationship Id="rId7"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69.bin"/><Relationship Id="rId5" Type="http://schemas.openxmlformats.org/officeDocument/2006/relationships/image" Target="../media/image170.wmf"/><Relationship Id="rId10" Type="http://schemas.openxmlformats.org/officeDocument/2006/relationships/image" Target="../media/image76.png"/><Relationship Id="rId4" Type="http://schemas.openxmlformats.org/officeDocument/2006/relationships/oleObject" Target="../embeddings/oleObject168.bin"/><Relationship Id="rId9" Type="http://schemas.openxmlformats.org/officeDocument/2006/relationships/image" Target="../media/image7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notesSlide" Target="../notesSlides/notesSlide19.xml"/><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72.wmf"/><Relationship Id="rId5" Type="http://schemas.openxmlformats.org/officeDocument/2006/relationships/oleObject" Target="../embeddings/oleObject170.bin"/><Relationship Id="rId10" Type="http://schemas.openxmlformats.org/officeDocument/2006/relationships/image" Target="../media/image174.wmf"/><Relationship Id="rId4" Type="http://schemas.openxmlformats.org/officeDocument/2006/relationships/image" Target="../media/image175.png"/><Relationship Id="rId9" Type="http://schemas.openxmlformats.org/officeDocument/2006/relationships/oleObject" Target="../embeddings/oleObject172.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image" Target="../media/image176.emf"/><Relationship Id="rId4" Type="http://schemas.openxmlformats.org/officeDocument/2006/relationships/oleObject" Target="../embeddings/oleObject173.bin"/></Relationships>
</file>

<file path=ppt/slides/_rels/slide74.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78.wmf"/><Relationship Id="rId5" Type="http://schemas.openxmlformats.org/officeDocument/2006/relationships/oleObject" Target="../embeddings/oleObject175.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77.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81.wmf"/></Relationships>
</file>

<file path=ppt/slides/_rels/slide76.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83.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82.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187.emf"/></Relationships>
</file>

<file path=ppt/slides/_rels/slide78.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90.emf"/><Relationship Id="rId5" Type="http://schemas.openxmlformats.org/officeDocument/2006/relationships/oleObject" Target="../embeddings/oleObject186.bin"/><Relationship Id="rId4" Type="http://schemas.openxmlformats.org/officeDocument/2006/relationships/image" Target="../media/image18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9.png"/><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image" Target="../media/image8.emf"/></Relationships>
</file>

<file path=ppt/slides/_rels/slide80.xml.rels><?xml version="1.0" encoding="UTF-8" standalone="yes"?>
<Relationships xmlns="http://schemas.openxmlformats.org/package/2006/relationships"><Relationship Id="rId8" Type="http://schemas.openxmlformats.org/officeDocument/2006/relationships/image" Target="../media/image194.e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93.wmf"/><Relationship Id="rId5" Type="http://schemas.openxmlformats.org/officeDocument/2006/relationships/oleObject" Target="../embeddings/oleObject189.bin"/><Relationship Id="rId10" Type="http://schemas.openxmlformats.org/officeDocument/2006/relationships/image" Target="../media/image191.wmf"/><Relationship Id="rId4" Type="http://schemas.openxmlformats.org/officeDocument/2006/relationships/image" Target="../media/image192.emf"/><Relationship Id="rId9" Type="http://schemas.openxmlformats.org/officeDocument/2006/relationships/oleObject" Target="../embeddings/oleObject191.bin"/></Relationships>
</file>

<file path=ppt/slides/_rels/slide81.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99.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96.w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198.wmf"/><Relationship Id="rId4" Type="http://schemas.openxmlformats.org/officeDocument/2006/relationships/image" Target="../media/image195.emf"/><Relationship Id="rId9" Type="http://schemas.openxmlformats.org/officeDocument/2006/relationships/oleObject" Target="../embeddings/oleObject195.bin"/></Relationships>
</file>

<file path=ppt/slides/_rels/slide82.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201.wmf"/><Relationship Id="rId5" Type="http://schemas.openxmlformats.org/officeDocument/2006/relationships/oleObject" Target="../embeddings/oleObject198.bin"/><Relationship Id="rId4" Type="http://schemas.openxmlformats.org/officeDocument/2006/relationships/image" Target="../media/image200.emf"/></Relationships>
</file>

<file path=ppt/slides/_rels/slide83.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200.bin"/><Relationship Id="rId7"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04.wmf"/><Relationship Id="rId5" Type="http://schemas.openxmlformats.org/officeDocument/2006/relationships/oleObject" Target="../embeddings/oleObject201.bin"/><Relationship Id="rId4" Type="http://schemas.openxmlformats.org/officeDocument/2006/relationships/image" Target="../media/image203.wmf"/></Relationships>
</file>

<file path=ppt/slides/_rels/slide84.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2.vml"/><Relationship Id="rId5" Type="http://schemas.openxmlformats.org/officeDocument/2006/relationships/image" Target="../media/image206.emf"/><Relationship Id="rId4" Type="http://schemas.openxmlformats.org/officeDocument/2006/relationships/oleObject" Target="../embeddings/oleObject203.bin"/></Relationships>
</file>

<file path=ppt/slides/_rels/slide8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63.vml"/><Relationship Id="rId5" Type="http://schemas.openxmlformats.org/officeDocument/2006/relationships/image" Target="../media/image207.wmf"/><Relationship Id="rId4" Type="http://schemas.openxmlformats.org/officeDocument/2006/relationships/oleObject" Target="../embeddings/oleObject204.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208.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210.emf"/><Relationship Id="rId5" Type="http://schemas.openxmlformats.org/officeDocument/2006/relationships/oleObject" Target="../embeddings/oleObject207.bin"/><Relationship Id="rId4" Type="http://schemas.openxmlformats.org/officeDocument/2006/relationships/image" Target="../media/image20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emf"/><Relationship Id="rId3" Type="http://schemas.openxmlformats.org/officeDocument/2006/relationships/notesSlide" Target="../notesSlides/notesSlide2.xml"/><Relationship Id="rId7" Type="http://schemas.openxmlformats.org/officeDocument/2006/relationships/image" Target="../media/image11.wmf"/><Relationship Id="rId12" Type="http://schemas.openxmlformats.org/officeDocument/2006/relationships/oleObject" Target="../embeddings/oleObject8.bin"/><Relationship Id="rId17" Type="http://schemas.openxmlformats.org/officeDocument/2006/relationships/image" Target="../media/image8.e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 Id="rId14"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210.emf"/><Relationship Id="rId5" Type="http://schemas.openxmlformats.org/officeDocument/2006/relationships/oleObject" Target="../embeddings/oleObject210.bin"/><Relationship Id="rId4" Type="http://schemas.openxmlformats.org/officeDocument/2006/relationships/image" Target="../media/image21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215.wmf"/><Relationship Id="rId5" Type="http://schemas.openxmlformats.org/officeDocument/2006/relationships/oleObject" Target="../embeddings/oleObject213.bin"/><Relationship Id="rId4" Type="http://schemas.openxmlformats.org/officeDocument/2006/relationships/image" Target="../media/image214.wmf"/></Relationships>
</file>

<file path=ppt/slides/_rels/slide92.xml.rels><?xml version="1.0" encoding="UTF-8" standalone="yes"?>
<Relationships xmlns="http://schemas.openxmlformats.org/package/2006/relationships"><Relationship Id="rId3" Type="http://schemas.openxmlformats.org/officeDocument/2006/relationships/image" Target="../media/image218.png"/><Relationship Id="rId7" Type="http://schemas.openxmlformats.org/officeDocument/2006/relationships/image" Target="../media/image217.wmf"/><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215.bin"/><Relationship Id="rId5" Type="http://schemas.openxmlformats.org/officeDocument/2006/relationships/image" Target="../media/image216.wmf"/><Relationship Id="rId4" Type="http://schemas.openxmlformats.org/officeDocument/2006/relationships/oleObject" Target="../embeddings/oleObject214.bin"/></Relationships>
</file>

<file path=ppt/slides/_rels/slide9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vmlDrawing" Target="../drawings/vmlDrawing69.vml"/><Relationship Id="rId5" Type="http://schemas.openxmlformats.org/officeDocument/2006/relationships/image" Target="../media/image219.wmf"/><Relationship Id="rId4" Type="http://schemas.openxmlformats.org/officeDocument/2006/relationships/oleObject" Target="../embeddings/oleObject216.bin"/></Relationships>
</file>

<file path=ppt/slides/_rels/slide94.xml.rels><?xml version="1.0" encoding="UTF-8" standalone="yes"?>
<Relationships xmlns="http://schemas.openxmlformats.org/package/2006/relationships"><Relationship Id="rId8" Type="http://schemas.openxmlformats.org/officeDocument/2006/relationships/image" Target="../media/image223.png"/><Relationship Id="rId3" Type="http://schemas.openxmlformats.org/officeDocument/2006/relationships/oleObject" Target="../embeddings/oleObject217.bin"/><Relationship Id="rId7" Type="http://schemas.openxmlformats.org/officeDocument/2006/relationships/image" Target="../media/image222.wm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219.bin"/><Relationship Id="rId5" Type="http://schemas.openxmlformats.org/officeDocument/2006/relationships/oleObject" Target="../embeddings/oleObject218.bin"/><Relationship Id="rId4" Type="http://schemas.openxmlformats.org/officeDocument/2006/relationships/image" Target="../media/image221.wmf"/><Relationship Id="rId9" Type="http://schemas.openxmlformats.org/officeDocument/2006/relationships/image" Target="../media/image224.png"/></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20.bin"/><Relationship Id="rId7" Type="http://schemas.openxmlformats.org/officeDocument/2006/relationships/image" Target="../media/image226.png"/><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image" Target="../media/image225.wmf"/><Relationship Id="rId5" Type="http://schemas.openxmlformats.org/officeDocument/2006/relationships/oleObject" Target="../embeddings/oleObject221.bin"/><Relationship Id="rId4" Type="http://schemas.openxmlformats.org/officeDocument/2006/relationships/image" Target="../media/image221.wmf"/></Relationships>
</file>

<file path=ppt/slides/_rels/slide9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1720818" y="2182595"/>
            <a:ext cx="5781999"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algn="l"/>
            <a:r>
              <a:rPr kumimoji="1" lang="zh-CN" altLang="en-US" b="1" dirty="0" smtClean="0">
                <a:effectLst/>
                <a:latin typeface="华文楷体" panose="02010600040101010101" pitchFamily="2" charset="-122"/>
                <a:ea typeface="华文楷体" panose="02010600040101010101" pitchFamily="2" charset="-122"/>
              </a:rPr>
              <a:t>第二章</a:t>
            </a:r>
            <a:r>
              <a:rPr kumimoji="1" lang="en-US" altLang="zh-CN" b="1" dirty="0" smtClean="0">
                <a:effectLst/>
                <a:latin typeface="华文楷体" panose="02010600040101010101" pitchFamily="2" charset="-122"/>
                <a:ea typeface="华文楷体" panose="02010600040101010101" pitchFamily="2" charset="-122"/>
              </a:rPr>
              <a:t>  </a:t>
            </a:r>
            <a:r>
              <a:rPr kumimoji="1" lang="zh-CN" altLang="en-US" b="1" dirty="0" smtClean="0">
                <a:effectLst/>
                <a:latin typeface="华文楷体" panose="02010600040101010101" pitchFamily="2" charset="-122"/>
                <a:ea typeface="华文楷体" panose="02010600040101010101" pitchFamily="2" charset="-122"/>
              </a:rPr>
              <a:t>逻辑代数基础</a:t>
            </a:r>
            <a:endParaRPr kumimoji="1" lang="zh-CN" altLang="en-US" b="1" dirty="0">
              <a:effectLst/>
              <a:latin typeface="华文楷体" panose="02010600040101010101" pitchFamily="2" charset="-122"/>
              <a:ea typeface="华文楷体" panose="02010600040101010101" pitchFamily="2" charset="-122"/>
            </a:endParaRPr>
          </a:p>
        </p:txBody>
      </p:sp>
      <p:sp>
        <p:nvSpPr>
          <p:cNvPr id="5" name="Rectangle 12"/>
          <p:cNvSpPr>
            <a:spLocks noChangeArrowheads="1"/>
          </p:cNvSpPr>
          <p:nvPr/>
        </p:nvSpPr>
        <p:spPr bwMode="auto">
          <a:xfrm>
            <a:off x="3851275" y="48604"/>
            <a:ext cx="5155992"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ctr">
              <a:spcBef>
                <a:spcPct val="0"/>
              </a:spcBef>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ctr" fontAlgn="base">
              <a:spcBef>
                <a:spcPct val="0"/>
              </a:spcBef>
              <a:spcAft>
                <a:spcPct val="0"/>
              </a:spcAft>
              <a:defRPr sz="4400">
                <a:solidFill>
                  <a:srgbClr val="000000"/>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algn="l"/>
            <a:r>
              <a:rPr kumimoji="1" lang="zh-CN" altLang="en-US" sz="3600" dirty="0">
                <a:effectLst/>
                <a:latin typeface="华文楷体" panose="02010600040101010101" pitchFamily="2" charset="-122"/>
                <a:ea typeface="华文楷体" panose="02010600040101010101" pitchFamily="2" charset="-122"/>
              </a:rPr>
              <a:t>数</a:t>
            </a:r>
            <a:r>
              <a:rPr kumimoji="1" lang="zh-CN" altLang="en-US" sz="3600" dirty="0" smtClean="0">
                <a:effectLst/>
                <a:latin typeface="华文楷体" panose="02010600040101010101" pitchFamily="2" charset="-122"/>
                <a:ea typeface="华文楷体" panose="02010600040101010101" pitchFamily="2" charset="-122"/>
              </a:rPr>
              <a:t>字电子技术基础</a:t>
            </a:r>
            <a:endParaRPr kumimoji="1" lang="zh-CN" altLang="en-US" sz="3600" dirty="0">
              <a:effectLst/>
              <a:latin typeface="华文楷体" panose="02010600040101010101" pitchFamily="2" charset="-122"/>
              <a:ea typeface="华文楷体" panose="02010600040101010101" pitchFamily="2" charset="-122"/>
            </a:endParaRPr>
          </a:p>
        </p:txBody>
      </p:sp>
      <p:sp>
        <p:nvSpPr>
          <p:cNvPr id="2" name="矩形 1"/>
          <p:cNvSpPr/>
          <p:nvPr/>
        </p:nvSpPr>
        <p:spPr>
          <a:xfrm>
            <a:off x="746400" y="3813345"/>
            <a:ext cx="7647709" cy="2619179"/>
          </a:xfrm>
          <a:prstGeom prst="rect">
            <a:avLst/>
          </a:prstGeom>
        </p:spPr>
        <p:txBody>
          <a:bodyPr wrap="square">
            <a:spAutoFit/>
          </a:bodyPr>
          <a:lstStyle/>
          <a:p>
            <a:pPr algn="ctr">
              <a:lnSpc>
                <a:spcPct val="170000"/>
              </a:lnSpc>
            </a:pPr>
            <a:r>
              <a:rPr lang="zh-CN" altLang="en-US" sz="3200" b="1" dirty="0">
                <a:latin typeface="Times New Roman" pitchFamily="18" charset="0"/>
                <a:ea typeface="楷体" pitchFamily="49" charset="-122"/>
                <a:cs typeface="Times New Roman" pitchFamily="18" charset="0"/>
              </a:rPr>
              <a:t>授课教师：喻锦程</a:t>
            </a:r>
            <a:endParaRPr lang="en-US" altLang="zh-CN" sz="3200" b="1" dirty="0">
              <a:latin typeface="Times New Roman" pitchFamily="18" charset="0"/>
              <a:ea typeface="楷体" pitchFamily="49" charset="-122"/>
              <a:cs typeface="Times New Roman" pitchFamily="18" charset="0"/>
            </a:endParaRPr>
          </a:p>
          <a:p>
            <a:pPr algn="ctr">
              <a:lnSpc>
                <a:spcPct val="170000"/>
              </a:lnSpc>
            </a:pPr>
            <a:r>
              <a:rPr lang="en-US" altLang="zh-CN" sz="3200" b="1" dirty="0">
                <a:latin typeface="Times New Roman" pitchFamily="18" charset="0"/>
                <a:ea typeface="楷体" pitchFamily="49" charset="-122"/>
                <a:cs typeface="Times New Roman" pitchFamily="18" charset="0"/>
              </a:rPr>
              <a:t>L</a:t>
            </a:r>
            <a:r>
              <a:rPr lang="zh-CN" altLang="en-US" sz="3200" b="1" dirty="0">
                <a:latin typeface="Times New Roman" pitchFamily="18" charset="0"/>
                <a:ea typeface="楷体" pitchFamily="49" charset="-122"/>
                <a:cs typeface="Times New Roman" pitchFamily="18" charset="0"/>
              </a:rPr>
              <a:t>栋</a:t>
            </a:r>
            <a:r>
              <a:rPr lang="en-US" altLang="zh-CN" sz="3200" b="1" dirty="0">
                <a:latin typeface="Times New Roman" pitchFamily="18" charset="0"/>
                <a:ea typeface="楷体" pitchFamily="49" charset="-122"/>
                <a:cs typeface="Times New Roman" pitchFamily="18" charset="0"/>
              </a:rPr>
              <a:t>301</a:t>
            </a:r>
            <a:r>
              <a:rPr lang="zh-CN" altLang="en-US" sz="3200" b="1" dirty="0">
                <a:latin typeface="Times New Roman" pitchFamily="18" charset="0"/>
                <a:ea typeface="楷体" pitchFamily="49" charset="-122"/>
                <a:cs typeface="Times New Roman" pitchFamily="18" charset="0"/>
              </a:rPr>
              <a:t>室</a:t>
            </a:r>
            <a:endParaRPr lang="en-US" altLang="zh-CN" sz="3200" b="1" dirty="0">
              <a:latin typeface="Times New Roman" pitchFamily="18" charset="0"/>
              <a:ea typeface="楷体" pitchFamily="49" charset="-122"/>
              <a:cs typeface="Times New Roman" pitchFamily="18" charset="0"/>
            </a:endParaRPr>
          </a:p>
          <a:p>
            <a:pPr algn="ctr">
              <a:lnSpc>
                <a:spcPct val="170000"/>
              </a:lnSpc>
            </a:pPr>
            <a:r>
              <a:rPr lang="en-US" altLang="zh-CN" sz="3200" b="1" dirty="0">
                <a:latin typeface="Times New Roman" pitchFamily="18" charset="0"/>
                <a:ea typeface="楷体" pitchFamily="49" charset="-122"/>
                <a:cs typeface="Times New Roman" pitchFamily="18" charset="0"/>
              </a:rPr>
              <a:t>E-mail: yujincheng@hit.edu.cn</a:t>
            </a:r>
          </a:p>
          <a:p>
            <a:pPr algn="ctr"/>
            <a:endParaRPr lang="zh-CN" altLang="en-US" sz="100" b="1"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83203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406400" y="977040"/>
            <a:ext cx="2543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逻辑符号</a:t>
            </a:r>
          </a:p>
        </p:txBody>
      </p:sp>
      <p:graphicFrame>
        <p:nvGraphicFramePr>
          <p:cNvPr id="7187" name="Object 56"/>
          <p:cNvGraphicFramePr>
            <a:graphicFrameLocks/>
          </p:cNvGraphicFramePr>
          <p:nvPr>
            <p:extLst>
              <p:ext uri="{D42A27DB-BD31-4B8C-83A1-F6EECF244321}">
                <p14:modId xmlns:p14="http://schemas.microsoft.com/office/powerpoint/2010/main" val="97151047"/>
              </p:ext>
            </p:extLst>
          </p:nvPr>
        </p:nvGraphicFramePr>
        <p:xfrm>
          <a:off x="323850" y="1688240"/>
          <a:ext cx="3006725" cy="3816350"/>
        </p:xfrm>
        <a:graphic>
          <a:graphicData uri="http://schemas.openxmlformats.org/presentationml/2006/ole">
            <mc:AlternateContent xmlns:mc="http://schemas.openxmlformats.org/markup-compatibility/2006">
              <mc:Choice xmlns:v="urn:schemas-microsoft-com:vml" Requires="v">
                <p:oleObj spid="_x0000_s215483" r:id="rId4" imgW="4809524" imgH="6106377" progId="">
                  <p:embed/>
                </p:oleObj>
              </mc:Choice>
              <mc:Fallback>
                <p:oleObj r:id="rId4" imgW="4809524" imgH="6106377" progId="">
                  <p:embed/>
                  <p:pic>
                    <p:nvPicPr>
                      <p:cNvPr id="7187" name="Object 5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688240"/>
                        <a:ext cx="30067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11" name="Object 35"/>
          <p:cNvGraphicFramePr>
            <a:graphicFrameLocks/>
          </p:cNvGraphicFramePr>
          <p:nvPr>
            <p:extLst>
              <p:ext uri="{D42A27DB-BD31-4B8C-83A1-F6EECF244321}">
                <p14:modId xmlns:p14="http://schemas.microsoft.com/office/powerpoint/2010/main" val="1462625018"/>
              </p:ext>
            </p:extLst>
          </p:nvPr>
        </p:nvGraphicFramePr>
        <p:xfrm>
          <a:off x="3094038" y="1686653"/>
          <a:ext cx="3151187" cy="4000500"/>
        </p:xfrm>
        <a:graphic>
          <a:graphicData uri="http://schemas.openxmlformats.org/presentationml/2006/ole">
            <mc:AlternateContent xmlns:mc="http://schemas.openxmlformats.org/markup-compatibility/2006">
              <mc:Choice xmlns:v="urn:schemas-microsoft-com:vml" Requires="v">
                <p:oleObj spid="_x0000_s215484" r:id="rId6" imgW="4809524" imgH="6106377" progId="">
                  <p:embed/>
                </p:oleObj>
              </mc:Choice>
              <mc:Fallback>
                <p:oleObj r:id="rId6" imgW="4809524" imgH="6106377" progId="">
                  <p:embed/>
                  <p:pic>
                    <p:nvPicPr>
                      <p:cNvPr id="8211" name="Object 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4038" y="1686653"/>
                        <a:ext cx="315118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30" name="Object 40"/>
          <p:cNvGraphicFramePr>
            <a:graphicFrameLocks/>
          </p:cNvGraphicFramePr>
          <p:nvPr>
            <p:extLst>
              <p:ext uri="{D42A27DB-BD31-4B8C-83A1-F6EECF244321}">
                <p14:modId xmlns:p14="http://schemas.microsoft.com/office/powerpoint/2010/main" val="3338112770"/>
              </p:ext>
            </p:extLst>
          </p:nvPr>
        </p:nvGraphicFramePr>
        <p:xfrm>
          <a:off x="6149975" y="1831115"/>
          <a:ext cx="2779713" cy="3529013"/>
        </p:xfrm>
        <a:graphic>
          <a:graphicData uri="http://schemas.openxmlformats.org/presentationml/2006/ole">
            <mc:AlternateContent xmlns:mc="http://schemas.openxmlformats.org/markup-compatibility/2006">
              <mc:Choice xmlns:v="urn:schemas-microsoft-com:vml" Requires="v">
                <p:oleObj spid="_x0000_s215485" r:id="rId8" imgW="4809524" imgH="6106377" progId="">
                  <p:embed/>
                </p:oleObj>
              </mc:Choice>
              <mc:Fallback>
                <p:oleObj r:id="rId8" imgW="4809524" imgH="6106377" progId="">
                  <p:embed/>
                  <p:pic>
                    <p:nvPicPr>
                      <p:cNvPr id="9230" name="Object 4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9975" y="1831115"/>
                        <a:ext cx="277971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71738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87"/>
                                        </p:tgtEl>
                                        <p:attrNameLst>
                                          <p:attrName>style.visibility</p:attrName>
                                        </p:attrNameLst>
                                      </p:cBhvr>
                                      <p:to>
                                        <p:strVal val="visible"/>
                                      </p:to>
                                    </p:set>
                                    <p:animEffect transition="in" filter="wipe(left)">
                                      <p:cBhvr>
                                        <p:cTn id="12" dur="500"/>
                                        <p:tgtEl>
                                          <p:spTgt spid="7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11"/>
                                        </p:tgtEl>
                                        <p:attrNameLst>
                                          <p:attrName>style.visibility</p:attrName>
                                        </p:attrNameLst>
                                      </p:cBhvr>
                                      <p:to>
                                        <p:strVal val="visible"/>
                                      </p:to>
                                    </p:set>
                                    <p:animEffect transition="in" filter="wipe(left)">
                                      <p:cBhvr>
                                        <p:cTn id="17" dur="500"/>
                                        <p:tgtEl>
                                          <p:spTgt spid="8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30"/>
                                        </p:tgtEl>
                                        <p:attrNameLst>
                                          <p:attrName>style.visibility</p:attrName>
                                        </p:attrNameLst>
                                      </p:cBhvr>
                                      <p:to>
                                        <p:strVal val="visible"/>
                                      </p:to>
                                    </p:set>
                                    <p:animEffect transition="in" filter="wipe(left)">
                                      <p:cBhvr>
                                        <p:cTn id="22"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p:cNvGraphicFramePr>
          <p:nvPr>
            <p:extLst>
              <p:ext uri="{D42A27DB-BD31-4B8C-83A1-F6EECF244321}">
                <p14:modId xmlns:p14="http://schemas.microsoft.com/office/powerpoint/2010/main" val="867316199"/>
              </p:ext>
            </p:extLst>
          </p:nvPr>
        </p:nvGraphicFramePr>
        <p:xfrm>
          <a:off x="3671737" y="1791426"/>
          <a:ext cx="3352119" cy="3309145"/>
        </p:xfrm>
        <a:graphic>
          <a:graphicData uri="http://schemas.openxmlformats.org/presentationml/2006/ole">
            <mc:AlternateContent xmlns:mc="http://schemas.openxmlformats.org/markup-compatibility/2006">
              <mc:Choice xmlns:v="urn:schemas-microsoft-com:vml" Requires="v">
                <p:oleObj spid="_x0000_s284840" name="Visio" r:id="rId4" imgW="1445285" imgH="1404313" progId="Visio.Drawing.11">
                  <p:embed/>
                </p:oleObj>
              </mc:Choice>
              <mc:Fallback>
                <p:oleObj name="Visio" r:id="rId4" imgW="1445285" imgH="1404313" progId="Visio.Drawing.11">
                  <p:embed/>
                  <p:pic>
                    <p:nvPicPr>
                      <p:cNvPr id="0" name="对象 38922"/>
                      <p:cNvPicPr>
                        <a:picLocks noChangeArrowheads="1"/>
                      </p:cNvPicPr>
                      <p:nvPr/>
                    </p:nvPicPr>
                    <p:blipFill>
                      <a:blip r:embed="rId5"/>
                      <a:srcRect/>
                      <a:stretch>
                        <a:fillRect/>
                      </a:stretch>
                    </p:blipFill>
                    <p:spPr bwMode="auto">
                      <a:xfrm>
                        <a:off x="3671737" y="1791426"/>
                        <a:ext cx="3352119" cy="3309145"/>
                      </a:xfrm>
                      <a:prstGeom prst="rect">
                        <a:avLst/>
                      </a:prstGeom>
                      <a:solidFill>
                        <a:srgbClr val="FFFFFF"/>
                      </a:solidFill>
                      <a:ln>
                        <a:noFill/>
                      </a:ln>
                    </p:spPr>
                  </p:pic>
                </p:oleObj>
              </mc:Fallback>
            </mc:AlternateContent>
          </a:graphicData>
        </a:graphic>
      </p:graphicFrame>
      <p:sp>
        <p:nvSpPr>
          <p:cNvPr id="3" name="文本框 2"/>
          <p:cNvSpPr txBox="1">
            <a:spLocks noChangeArrowheads="1"/>
          </p:cNvSpPr>
          <p:nvPr/>
        </p:nvSpPr>
        <p:spPr bwMode="auto">
          <a:xfrm>
            <a:off x="417513" y="1078824"/>
            <a:ext cx="4806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常用的复合逻辑运算</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23555" name="Rectangle 3"/>
          <p:cNvSpPr>
            <a:spLocks noGrp="1" noChangeArrowheads="1"/>
          </p:cNvSpPr>
          <p:nvPr>
            <p:ph idx="1"/>
          </p:nvPr>
        </p:nvSpPr>
        <p:spPr>
          <a:xfrm>
            <a:off x="937932" y="1879866"/>
            <a:ext cx="1846620" cy="484396"/>
          </a:xfrm>
        </p:spPr>
        <p:txBody>
          <a:bodyPr vert="horz" wrap="square" lIns="91440" tIns="45720" rIns="91440" bIns="45720" numCol="1" anchor="t" anchorCtr="0" compatLnSpc="1">
            <a:normAutofit/>
          </a:bodyPr>
          <a:lstStyle/>
          <a:p>
            <a:pPr marL="0" indent="0" eaLnBrk="1" hangingPunct="1">
              <a:buFontTx/>
              <a:buNone/>
              <a:defRPr/>
            </a:pPr>
            <a:r>
              <a:rPr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   </a:t>
            </a:r>
            <a:r>
              <a:rPr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与非</a:t>
            </a:r>
          </a:p>
        </p:txBody>
      </p:sp>
      <p:pic>
        <p:nvPicPr>
          <p:cNvPr id="30723" name="Picture 11" descr="2-2-3a"/>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8982"/>
          <a:stretch/>
        </p:blipFill>
        <p:spPr bwMode="auto">
          <a:xfrm>
            <a:off x="744530" y="2438907"/>
            <a:ext cx="2693276" cy="244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0" name="文本框 4"/>
          <p:cNvSpPr txBox="1">
            <a:spLocks noChangeArrowheads="1"/>
          </p:cNvSpPr>
          <p:nvPr/>
        </p:nvSpPr>
        <p:spPr bwMode="auto">
          <a:xfrm>
            <a:off x="4294660" y="5315175"/>
            <a:ext cx="2389187" cy="460375"/>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dirty="0">
                <a:latin typeface="楷体" panose="02010609060101010101" pitchFamily="49" charset="-122"/>
                <a:ea typeface="楷体" panose="02010609060101010101" pitchFamily="49" charset="-122"/>
              </a:rPr>
              <a:t>有</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出</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，全</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出</a:t>
            </a:r>
            <a:r>
              <a:rPr lang="en-US" altLang="zh-CN" sz="2400" dirty="0">
                <a:latin typeface="楷体" panose="02010609060101010101" pitchFamily="49" charset="-122"/>
                <a:ea typeface="楷体" panose="02010609060101010101" pitchFamily="49" charset="-122"/>
              </a:rPr>
              <a:t>0</a:t>
            </a:r>
          </a:p>
        </p:txBody>
      </p:sp>
      <p:graphicFrame>
        <p:nvGraphicFramePr>
          <p:cNvPr id="11" name="对象 10"/>
          <p:cNvGraphicFramePr>
            <a:graphicFrameLocks/>
          </p:cNvGraphicFramePr>
          <p:nvPr>
            <p:extLst>
              <p:ext uri="{D42A27DB-BD31-4B8C-83A1-F6EECF244321}">
                <p14:modId xmlns:p14="http://schemas.microsoft.com/office/powerpoint/2010/main" val="1014084359"/>
              </p:ext>
            </p:extLst>
          </p:nvPr>
        </p:nvGraphicFramePr>
        <p:xfrm>
          <a:off x="1117319" y="5240530"/>
          <a:ext cx="2224087" cy="539750"/>
        </p:xfrm>
        <a:graphic>
          <a:graphicData uri="http://schemas.openxmlformats.org/presentationml/2006/ole">
            <mc:AlternateContent xmlns:mc="http://schemas.openxmlformats.org/markup-compatibility/2006">
              <mc:Choice xmlns:v="urn:schemas-microsoft-com:vml" Requires="v">
                <p:oleObj spid="_x0000_s284841" name="公式" r:id="rId7" imgW="838080" imgH="203040" progId="Equation.3">
                  <p:embed/>
                </p:oleObj>
              </mc:Choice>
              <mc:Fallback>
                <p:oleObj name="公式" r:id="rId7" imgW="838080" imgH="203040" progId="Equation.3">
                  <p:embed/>
                  <p:pic>
                    <p:nvPicPr>
                      <p:cNvPr id="0" name=""/>
                      <p:cNvPicPr>
                        <a:picLocks noChangeArrowheads="1"/>
                      </p:cNvPicPr>
                      <p:nvPr/>
                    </p:nvPicPr>
                    <p:blipFill>
                      <a:blip r:embed="rId8"/>
                      <a:srcRect/>
                      <a:stretch>
                        <a:fillRect/>
                      </a:stretch>
                    </p:blipFill>
                    <p:spPr bwMode="auto">
                      <a:xfrm>
                        <a:off x="1117319" y="5240530"/>
                        <a:ext cx="2224087" cy="539750"/>
                      </a:xfrm>
                      <a:prstGeom prst="rect">
                        <a:avLst/>
                      </a:prstGeom>
                      <a:solidFill>
                        <a:schemeClr val="bg1"/>
                      </a:solidFill>
                      <a:ln w="57150" cmpd="thickThin">
                        <a:solidFill>
                          <a:srgbClr val="FF3300"/>
                        </a:solidFill>
                        <a:miter lim="800000"/>
                        <a:headEnd/>
                        <a:tailEnd/>
                      </a:ln>
                    </p:spPr>
                  </p:pic>
                </p:oleObj>
              </mc:Fallback>
            </mc:AlternateContent>
          </a:graphicData>
        </a:graphic>
      </p:graphicFrame>
    </p:spTree>
    <p:extLst>
      <p:ext uri="{BB962C8B-B14F-4D97-AF65-F5344CB8AC3E}">
        <p14:creationId xmlns:p14="http://schemas.microsoft.com/office/powerpoint/2010/main" val="2424048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grpId="2" nodeType="withEffect">
                                  <p:stCondLst>
                                    <p:cond delay="0"/>
                                  </p:stCondLst>
                                  <p:childTnLst>
                                    <p:set>
                                      <p:cBhvr>
                                        <p:cTn id="9" dur="1" fill="hold">
                                          <p:stCondLst>
                                            <p:cond delay="0"/>
                                          </p:stCondLst>
                                        </p:cTn>
                                        <p:tgtEl>
                                          <p:spTgt spid="23555">
                                            <p:txEl>
                                              <p:pRg st="0" end="0"/>
                                            </p:txEl>
                                          </p:spTgt>
                                        </p:tgtEl>
                                        <p:attrNameLst>
                                          <p:attrName>style.visibility</p:attrName>
                                        </p:attrNameLst>
                                      </p:cBhvr>
                                      <p:to>
                                        <p:strVal val="visible"/>
                                      </p:to>
                                    </p:set>
                                    <p:animEffect transition="in" filter="wipe(down)">
                                      <p:cBhvr>
                                        <p:cTn id="10" dur="500"/>
                                        <p:tgtEl>
                                          <p:spTgt spid="235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723"/>
                                        </p:tgtEl>
                                        <p:attrNameLst>
                                          <p:attrName>style.visibility</p:attrName>
                                        </p:attrNameLst>
                                      </p:cBhvr>
                                      <p:to>
                                        <p:strVal val="visible"/>
                                      </p:to>
                                    </p:set>
                                    <p:animEffect transition="in" filter="wipe(left)">
                                      <p:cBhvr>
                                        <p:cTn id="15" dur="500"/>
                                        <p:tgtEl>
                                          <p:spTgt spid="3072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555" grpId="0" build="p"/>
      <p:bldP spid="23555" grpId="1" build="p"/>
      <p:bldP spid="23555" grpId="2" build="p"/>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417513" y="966857"/>
            <a:ext cx="4806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常用的复合逻辑运算</a:t>
            </a:r>
            <a:endParaRPr lang="zh-CN" altLang="en-US" sz="2800" b="1" dirty="0">
              <a:solidFill>
                <a:srgbClr val="FF0000"/>
              </a:solidFill>
              <a:latin typeface="楷体" panose="02010609060101010101" pitchFamily="49" charset="-122"/>
              <a:ea typeface="楷体" panose="02010609060101010101" pitchFamily="49" charset="-122"/>
            </a:endParaRPr>
          </a:p>
        </p:txBody>
      </p:sp>
      <p:pic>
        <p:nvPicPr>
          <p:cNvPr id="30724" name="Picture 12" descr="2-2-3b"/>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9107"/>
          <a:stretch/>
        </p:blipFill>
        <p:spPr bwMode="auto">
          <a:xfrm>
            <a:off x="886991" y="2506939"/>
            <a:ext cx="2452688" cy="239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9" name="Rectangle 3"/>
          <p:cNvSpPr>
            <a:spLocks noGrp="1" noChangeArrowheads="1"/>
          </p:cNvSpPr>
          <p:nvPr>
            <p:ph idx="1"/>
          </p:nvPr>
        </p:nvSpPr>
        <p:spPr>
          <a:xfrm>
            <a:off x="809399" y="1966162"/>
            <a:ext cx="1422713" cy="484396"/>
          </a:xfrm>
        </p:spPr>
        <p:txBody>
          <a:bodyPr vert="horz" wrap="square" lIns="91440" tIns="45720" rIns="91440" bIns="45720" numCol="1" anchor="t" anchorCtr="0" compatLnSpc="1">
            <a:normAutofit fontScale="92500"/>
          </a:bodyPr>
          <a:lstStyle/>
          <a:p>
            <a:pPr marL="0" indent="0" eaLnBrk="1" hangingPunct="1">
              <a:buFontTx/>
              <a:buNone/>
              <a:defRPr/>
            </a:pPr>
            <a:r>
              <a:rPr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   </a:t>
            </a:r>
            <a:r>
              <a:rPr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或非</a:t>
            </a:r>
          </a:p>
        </p:txBody>
      </p:sp>
      <p:sp>
        <p:nvSpPr>
          <p:cNvPr id="11" name="文本框 7"/>
          <p:cNvSpPr txBox="1">
            <a:spLocks noChangeArrowheads="1"/>
          </p:cNvSpPr>
          <p:nvPr/>
        </p:nvSpPr>
        <p:spPr bwMode="auto">
          <a:xfrm>
            <a:off x="4151168" y="5530195"/>
            <a:ext cx="2389187" cy="460375"/>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有</a:t>
            </a:r>
            <a:r>
              <a:rPr lang="en-US" altLang="zh-CN" sz="2400">
                <a:latin typeface="楷体" panose="02010609060101010101" pitchFamily="49" charset="-122"/>
                <a:ea typeface="楷体" panose="02010609060101010101" pitchFamily="49" charset="-122"/>
              </a:rPr>
              <a:t>1</a:t>
            </a:r>
            <a:r>
              <a:rPr lang="zh-CN" altLang="en-US" sz="2400">
                <a:latin typeface="楷体" panose="02010609060101010101" pitchFamily="49" charset="-122"/>
                <a:ea typeface="楷体" panose="02010609060101010101" pitchFamily="49" charset="-122"/>
              </a:rPr>
              <a:t>出</a:t>
            </a:r>
            <a:r>
              <a:rPr lang="en-US" altLang="zh-CN" sz="2400">
                <a:latin typeface="楷体" panose="02010609060101010101" pitchFamily="49" charset="-122"/>
                <a:ea typeface="楷体" panose="02010609060101010101" pitchFamily="49" charset="-122"/>
              </a:rPr>
              <a:t>0</a:t>
            </a:r>
            <a:r>
              <a:rPr lang="zh-CN" altLang="en-US" sz="2400">
                <a:latin typeface="楷体" panose="02010609060101010101" pitchFamily="49" charset="-122"/>
                <a:ea typeface="楷体" panose="02010609060101010101" pitchFamily="49" charset="-122"/>
              </a:rPr>
              <a:t>，全</a:t>
            </a:r>
            <a:r>
              <a:rPr lang="en-US" altLang="zh-CN" sz="2400">
                <a:latin typeface="楷体" panose="02010609060101010101" pitchFamily="49" charset="-122"/>
                <a:ea typeface="楷体" panose="02010609060101010101" pitchFamily="49" charset="-122"/>
              </a:rPr>
              <a:t>0</a:t>
            </a:r>
            <a:r>
              <a:rPr lang="zh-CN" altLang="en-US" sz="2400">
                <a:latin typeface="楷体" panose="02010609060101010101" pitchFamily="49" charset="-122"/>
                <a:ea typeface="楷体" panose="02010609060101010101" pitchFamily="49" charset="-122"/>
              </a:rPr>
              <a:t>出</a:t>
            </a:r>
            <a:r>
              <a:rPr lang="en-US" altLang="zh-CN" sz="2400">
                <a:latin typeface="楷体" panose="02010609060101010101" pitchFamily="49" charset="-122"/>
                <a:ea typeface="楷体" panose="02010609060101010101" pitchFamily="49" charset="-122"/>
              </a:rPr>
              <a:t>1</a:t>
            </a:r>
          </a:p>
        </p:txBody>
      </p:sp>
      <p:graphicFrame>
        <p:nvGraphicFramePr>
          <p:cNvPr id="12" name="对象 11"/>
          <p:cNvGraphicFramePr>
            <a:graphicFrameLocks/>
          </p:cNvGraphicFramePr>
          <p:nvPr>
            <p:extLst>
              <p:ext uri="{D42A27DB-BD31-4B8C-83A1-F6EECF244321}">
                <p14:modId xmlns:p14="http://schemas.microsoft.com/office/powerpoint/2010/main" val="3763535009"/>
              </p:ext>
            </p:extLst>
          </p:nvPr>
        </p:nvGraphicFramePr>
        <p:xfrm>
          <a:off x="984286" y="5522925"/>
          <a:ext cx="2098675" cy="550863"/>
        </p:xfrm>
        <a:graphic>
          <a:graphicData uri="http://schemas.openxmlformats.org/presentationml/2006/ole">
            <mc:AlternateContent xmlns:mc="http://schemas.openxmlformats.org/markup-compatibility/2006">
              <mc:Choice xmlns:v="urn:schemas-microsoft-com:vml" Requires="v">
                <p:oleObj spid="_x0000_s285864" r:id="rId5" imgW="774028" imgH="203024" progId="Equation.3">
                  <p:embed/>
                </p:oleObj>
              </mc:Choice>
              <mc:Fallback>
                <p:oleObj r:id="rId5" imgW="774028" imgH="203024"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286" y="5522925"/>
                        <a:ext cx="2098675" cy="550863"/>
                      </a:xfrm>
                      <a:prstGeom prst="rect">
                        <a:avLst/>
                      </a:prstGeom>
                      <a:solidFill>
                        <a:schemeClr val="bg1"/>
                      </a:solidFill>
                      <a:ln w="57150" cmpd="thickThin">
                        <a:solidFill>
                          <a:srgbClr val="FF3300"/>
                        </a:solidFill>
                        <a:miter lim="800000"/>
                        <a:headEnd/>
                        <a:tailEnd/>
                      </a:ln>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3011760522"/>
              </p:ext>
            </p:extLst>
          </p:nvPr>
        </p:nvGraphicFramePr>
        <p:xfrm>
          <a:off x="3548857" y="1760630"/>
          <a:ext cx="3351212" cy="3309938"/>
        </p:xfrm>
        <a:graphic>
          <a:graphicData uri="http://schemas.openxmlformats.org/presentationml/2006/ole">
            <mc:AlternateContent xmlns:mc="http://schemas.openxmlformats.org/markup-compatibility/2006">
              <mc:Choice xmlns:v="urn:schemas-microsoft-com:vml" Requires="v">
                <p:oleObj spid="_x0000_s285865" name="Visio" r:id="rId7" imgW="1445285" imgH="1404313" progId="Visio.Drawing.11">
                  <p:embed/>
                </p:oleObj>
              </mc:Choice>
              <mc:Fallback>
                <p:oleObj name="Visio" r:id="rId7" imgW="1445285" imgH="1404313" progId="Visio.Drawing.11">
                  <p:embed/>
                  <p:pic>
                    <p:nvPicPr>
                      <p:cNvPr id="0" name="对象 1"/>
                      <p:cNvPicPr>
                        <a:picLocks noChangeArrowheads="1"/>
                      </p:cNvPicPr>
                      <p:nvPr/>
                    </p:nvPicPr>
                    <p:blipFill>
                      <a:blip r:embed="rId8"/>
                      <a:srcRect/>
                      <a:stretch>
                        <a:fillRect/>
                      </a:stretch>
                    </p:blipFill>
                    <p:spPr bwMode="auto">
                      <a:xfrm>
                        <a:off x="3548857" y="1760630"/>
                        <a:ext cx="3351212" cy="3309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690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500"/>
                                        <p:tgtEl>
                                          <p:spTgt spid="30724"/>
                                        </p:tgtEl>
                                      </p:cBhvr>
                                    </p:animEffect>
                                  </p:childTnLst>
                                </p:cTn>
                              </p:par>
                              <p:par>
                                <p:cTn id="13" presetID="22" presetClass="entr" presetSubtype="4" fill="hold" grpId="2"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down)">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P spid="9" grpId="1" build="p"/>
      <p:bldP spid="9" grpId="2" build="p"/>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417513" y="966857"/>
            <a:ext cx="4806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常用的复合逻辑运算</a:t>
            </a:r>
            <a:endParaRPr lang="zh-CN" altLang="en-US" sz="2800" b="1" dirty="0">
              <a:solidFill>
                <a:srgbClr val="FF0000"/>
              </a:solidFill>
              <a:latin typeface="楷体" panose="02010609060101010101" pitchFamily="49" charset="-122"/>
              <a:ea typeface="楷体" panose="02010609060101010101" pitchFamily="49" charset="-122"/>
            </a:endParaRPr>
          </a:p>
        </p:txBody>
      </p:sp>
      <p:pic>
        <p:nvPicPr>
          <p:cNvPr id="30725" name="Picture 13" descr="2-2-3c"/>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4148"/>
          <a:stretch/>
        </p:blipFill>
        <p:spPr bwMode="auto">
          <a:xfrm>
            <a:off x="656868" y="2661203"/>
            <a:ext cx="3732585" cy="192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9" name="Rectangle 3"/>
          <p:cNvSpPr>
            <a:spLocks noGrp="1" noChangeArrowheads="1"/>
          </p:cNvSpPr>
          <p:nvPr>
            <p:ph idx="1"/>
          </p:nvPr>
        </p:nvSpPr>
        <p:spPr>
          <a:xfrm>
            <a:off x="417513" y="1834591"/>
            <a:ext cx="2099085" cy="698883"/>
          </a:xfrm>
        </p:spPr>
        <p:txBody>
          <a:bodyPr vert="horz" wrap="square" lIns="91440" tIns="45720" rIns="91440" bIns="45720" numCol="1" anchor="t" anchorCtr="0" compatLnSpc="1">
            <a:normAutofit/>
          </a:bodyPr>
          <a:lstStyle/>
          <a:p>
            <a:pPr marL="0" indent="0" eaLnBrk="1" hangingPunct="1">
              <a:buFontTx/>
              <a:buNone/>
              <a:defRPr/>
            </a:pPr>
            <a:r>
              <a:rPr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   </a:t>
            </a:r>
            <a:r>
              <a:rPr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与或非</a:t>
            </a:r>
          </a:p>
        </p:txBody>
      </p:sp>
      <p:pic>
        <p:nvPicPr>
          <p:cNvPr id="10" name="Picture 13" descr="2-2-3c"/>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925" b="18822"/>
          <a:stretch/>
        </p:blipFill>
        <p:spPr bwMode="auto">
          <a:xfrm>
            <a:off x="4643780" y="2533474"/>
            <a:ext cx="3748232" cy="195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p:cNvGraphicFramePr>
          <p:nvPr>
            <p:extLst>
              <p:ext uri="{D42A27DB-BD31-4B8C-83A1-F6EECF244321}">
                <p14:modId xmlns:p14="http://schemas.microsoft.com/office/powerpoint/2010/main" val="1976449654"/>
              </p:ext>
            </p:extLst>
          </p:nvPr>
        </p:nvGraphicFramePr>
        <p:xfrm>
          <a:off x="2790500" y="4921979"/>
          <a:ext cx="3197906" cy="550863"/>
        </p:xfrm>
        <a:graphic>
          <a:graphicData uri="http://schemas.openxmlformats.org/presentationml/2006/ole">
            <mc:AlternateContent xmlns:mc="http://schemas.openxmlformats.org/markup-compatibility/2006">
              <mc:Choice xmlns:v="urn:schemas-microsoft-com:vml" Requires="v">
                <p:oleObj spid="_x0000_s286805" name="公式" r:id="rId4" imgW="1422360" imgH="203040" progId="Equation.3">
                  <p:embed/>
                </p:oleObj>
              </mc:Choice>
              <mc:Fallback>
                <p:oleObj name="公式" r:id="rId4" imgW="1422360" imgH="203040" progId="Equation.3">
                  <p:embed/>
                  <p:pic>
                    <p:nvPicPr>
                      <p:cNvPr id="0" name="对象 11"/>
                      <p:cNvPicPr>
                        <a:picLocks noChangeArrowheads="1"/>
                      </p:cNvPicPr>
                      <p:nvPr/>
                    </p:nvPicPr>
                    <p:blipFill>
                      <a:blip r:embed="rId5"/>
                      <a:srcRect/>
                      <a:stretch>
                        <a:fillRect/>
                      </a:stretch>
                    </p:blipFill>
                    <p:spPr bwMode="auto">
                      <a:xfrm>
                        <a:off x="2790500" y="4921979"/>
                        <a:ext cx="3197906" cy="550863"/>
                      </a:xfrm>
                      <a:prstGeom prst="rect">
                        <a:avLst/>
                      </a:prstGeom>
                      <a:solidFill>
                        <a:schemeClr val="bg1"/>
                      </a:solidFill>
                      <a:ln w="57150" cmpd="thickThin">
                        <a:solidFill>
                          <a:srgbClr val="FF3300"/>
                        </a:solidFill>
                        <a:miter lim="800000"/>
                        <a:headEnd/>
                        <a:tailEnd/>
                      </a:ln>
                    </p:spPr>
                  </p:pic>
                </p:oleObj>
              </mc:Fallback>
            </mc:AlternateContent>
          </a:graphicData>
        </a:graphic>
      </p:graphicFrame>
    </p:spTree>
    <p:extLst>
      <p:ext uri="{BB962C8B-B14F-4D97-AF65-F5344CB8AC3E}">
        <p14:creationId xmlns:p14="http://schemas.microsoft.com/office/powerpoint/2010/main" val="764974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wipe(left)">
                                      <p:cBhvr>
                                        <p:cTn id="12" dur="500"/>
                                        <p:tgtEl>
                                          <p:spTgt spid="30725"/>
                                        </p:tgtEl>
                                      </p:cBhvr>
                                    </p:animEffect>
                                  </p:childTnLst>
                                </p:cTn>
                              </p:par>
                              <p:par>
                                <p:cTn id="13" presetID="22" presetClass="entr" presetSubtype="4" fill="hold" grpId="2"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down)">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P spid="9" grpId="1" build="p"/>
      <p:bldP spid="9" grpId="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417513" y="966857"/>
            <a:ext cx="4806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常用的复合逻辑运算</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9" name="Rectangle 3"/>
          <p:cNvSpPr>
            <a:spLocks noGrp="1" noChangeArrowheads="1"/>
          </p:cNvSpPr>
          <p:nvPr>
            <p:ph idx="1"/>
          </p:nvPr>
        </p:nvSpPr>
        <p:spPr>
          <a:xfrm>
            <a:off x="809399" y="1966162"/>
            <a:ext cx="1422713" cy="484396"/>
          </a:xfrm>
        </p:spPr>
        <p:txBody>
          <a:bodyPr vert="horz" wrap="square" lIns="91440" tIns="45720" rIns="91440" bIns="45720" numCol="1" anchor="t" anchorCtr="0" compatLnSpc="1">
            <a:normAutofit fontScale="92500"/>
          </a:bodyPr>
          <a:lstStyle/>
          <a:p>
            <a:pPr marL="0" indent="0" eaLnBrk="1" hangingPunct="1">
              <a:buFontTx/>
              <a:buNone/>
              <a:defRPr/>
            </a:pPr>
            <a:r>
              <a:rPr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   </a:t>
            </a:r>
            <a:r>
              <a:rPr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异或</a:t>
            </a:r>
          </a:p>
        </p:txBody>
      </p:sp>
      <p:graphicFrame>
        <p:nvGraphicFramePr>
          <p:cNvPr id="4" name="对象 3"/>
          <p:cNvGraphicFramePr>
            <a:graphicFrameLocks/>
          </p:cNvGraphicFramePr>
          <p:nvPr>
            <p:extLst>
              <p:ext uri="{D42A27DB-BD31-4B8C-83A1-F6EECF244321}">
                <p14:modId xmlns:p14="http://schemas.microsoft.com/office/powerpoint/2010/main" val="68490061"/>
              </p:ext>
            </p:extLst>
          </p:nvPr>
        </p:nvGraphicFramePr>
        <p:xfrm>
          <a:off x="3548857" y="1735230"/>
          <a:ext cx="3351212" cy="3309938"/>
        </p:xfrm>
        <a:graphic>
          <a:graphicData uri="http://schemas.openxmlformats.org/presentationml/2006/ole">
            <mc:AlternateContent xmlns:mc="http://schemas.openxmlformats.org/markup-compatibility/2006">
              <mc:Choice xmlns:v="urn:schemas-microsoft-com:vml" Requires="v">
                <p:oleObj spid="_x0000_s287914" name="Visio" r:id="rId4" imgW="1445285" imgH="1404313" progId="Visio.Drawing.11">
                  <p:embed/>
                </p:oleObj>
              </mc:Choice>
              <mc:Fallback>
                <p:oleObj name="Visio" r:id="rId4" imgW="1445285" imgH="1404313" progId="Visio.Drawing.11">
                  <p:embed/>
                  <p:pic>
                    <p:nvPicPr>
                      <p:cNvPr id="0" name=""/>
                      <p:cNvPicPr>
                        <a:picLocks noChangeArrowheads="1"/>
                      </p:cNvPicPr>
                      <p:nvPr/>
                    </p:nvPicPr>
                    <p:blipFill>
                      <a:blip r:embed="rId5"/>
                      <a:srcRect/>
                      <a:stretch>
                        <a:fillRect/>
                      </a:stretch>
                    </p:blipFill>
                    <p:spPr bwMode="auto">
                      <a:xfrm>
                        <a:off x="3548857" y="1735230"/>
                        <a:ext cx="3351212" cy="3309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p:cNvGraphicFramePr>
          <p:nvPr>
            <p:extLst>
              <p:ext uri="{D42A27DB-BD31-4B8C-83A1-F6EECF244321}">
                <p14:modId xmlns:p14="http://schemas.microsoft.com/office/powerpoint/2010/main" val="1203136402"/>
              </p:ext>
            </p:extLst>
          </p:nvPr>
        </p:nvGraphicFramePr>
        <p:xfrm>
          <a:off x="480592" y="5482570"/>
          <a:ext cx="4062413" cy="508000"/>
        </p:xfrm>
        <a:graphic>
          <a:graphicData uri="http://schemas.openxmlformats.org/presentationml/2006/ole">
            <mc:AlternateContent xmlns:mc="http://schemas.openxmlformats.org/markup-compatibility/2006">
              <mc:Choice xmlns:v="urn:schemas-microsoft-com:vml" Requires="v">
                <p:oleObj spid="_x0000_s287915" r:id="rId6" imgW="1419935" imgH="177492" progId="Equation.3">
                  <p:embed/>
                </p:oleObj>
              </mc:Choice>
              <mc:Fallback>
                <p:oleObj r:id="rId6" imgW="1419935" imgH="177492" progId="Equation.3">
                  <p:embed/>
                  <p:pic>
                    <p:nvPicPr>
                      <p:cNvPr id="0" name="对象 430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592" y="5482570"/>
                        <a:ext cx="4062413" cy="508000"/>
                      </a:xfrm>
                      <a:prstGeom prst="rect">
                        <a:avLst/>
                      </a:prstGeom>
                      <a:solidFill>
                        <a:schemeClr val="bg1"/>
                      </a:solidFill>
                      <a:ln w="57150" cmpd="thickThin">
                        <a:solidFill>
                          <a:srgbClr val="FF3300"/>
                        </a:solidFill>
                        <a:miter lim="800000"/>
                        <a:headEnd/>
                        <a:tailEnd/>
                      </a:ln>
                    </p:spPr>
                  </p:pic>
                </p:oleObj>
              </mc:Fallback>
            </mc:AlternateContent>
          </a:graphicData>
        </a:graphic>
      </p:graphicFrame>
      <p:pic>
        <p:nvPicPr>
          <p:cNvPr id="28774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8132" y="2649405"/>
            <a:ext cx="2468919" cy="119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74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3154" y="3845007"/>
            <a:ext cx="2298878" cy="87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678897" y="2871470"/>
            <a:ext cx="564432" cy="375736"/>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98098" y="3834292"/>
            <a:ext cx="1040302" cy="882443"/>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7805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grpId="2"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wipe(down)">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P spid="9" grpId="1" build="p"/>
      <p:bldP spid="9" grpId="2" build="p"/>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417513" y="966857"/>
            <a:ext cx="4806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常用的复合逻辑运算</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9" name="Rectangle 3"/>
          <p:cNvSpPr>
            <a:spLocks noGrp="1" noChangeArrowheads="1"/>
          </p:cNvSpPr>
          <p:nvPr>
            <p:ph idx="1"/>
          </p:nvPr>
        </p:nvSpPr>
        <p:spPr>
          <a:xfrm>
            <a:off x="809399" y="1966162"/>
            <a:ext cx="1422713" cy="484396"/>
          </a:xfrm>
        </p:spPr>
        <p:txBody>
          <a:bodyPr vert="horz" wrap="square" lIns="91440" tIns="45720" rIns="91440" bIns="45720" numCol="1" anchor="t" anchorCtr="0" compatLnSpc="1">
            <a:normAutofit fontScale="92500"/>
          </a:bodyPr>
          <a:lstStyle/>
          <a:p>
            <a:pPr marL="0" indent="0" eaLnBrk="1" hangingPunct="1">
              <a:buFontTx/>
              <a:buNone/>
              <a:defRPr/>
            </a:pPr>
            <a:r>
              <a:rPr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   </a:t>
            </a:r>
            <a:r>
              <a:rPr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同或</a:t>
            </a:r>
          </a:p>
        </p:txBody>
      </p:sp>
      <p:graphicFrame>
        <p:nvGraphicFramePr>
          <p:cNvPr id="4" name="对象 3"/>
          <p:cNvGraphicFramePr>
            <a:graphicFrameLocks/>
          </p:cNvGraphicFramePr>
          <p:nvPr>
            <p:extLst>
              <p:ext uri="{D42A27DB-BD31-4B8C-83A1-F6EECF244321}">
                <p14:modId xmlns:p14="http://schemas.microsoft.com/office/powerpoint/2010/main" val="3508634872"/>
              </p:ext>
            </p:extLst>
          </p:nvPr>
        </p:nvGraphicFramePr>
        <p:xfrm>
          <a:off x="3548857" y="1735230"/>
          <a:ext cx="3351212" cy="3309938"/>
        </p:xfrm>
        <a:graphic>
          <a:graphicData uri="http://schemas.openxmlformats.org/presentationml/2006/ole">
            <mc:AlternateContent xmlns:mc="http://schemas.openxmlformats.org/markup-compatibility/2006">
              <mc:Choice xmlns:v="urn:schemas-microsoft-com:vml" Requires="v">
                <p:oleObj spid="_x0000_s288943" name="Visio" r:id="rId4" imgW="1445285" imgH="1404313" progId="Visio.Drawing.11">
                  <p:embed/>
                </p:oleObj>
              </mc:Choice>
              <mc:Fallback>
                <p:oleObj name="Visio" r:id="rId4" imgW="1445285" imgH="1404313" progId="Visio.Drawing.11">
                  <p:embed/>
                  <p:pic>
                    <p:nvPicPr>
                      <p:cNvPr id="0" name=""/>
                      <p:cNvPicPr>
                        <a:picLocks noChangeArrowheads="1"/>
                      </p:cNvPicPr>
                      <p:nvPr/>
                    </p:nvPicPr>
                    <p:blipFill>
                      <a:blip r:embed="rId5"/>
                      <a:srcRect/>
                      <a:stretch>
                        <a:fillRect/>
                      </a:stretch>
                    </p:blipFill>
                    <p:spPr bwMode="auto">
                      <a:xfrm>
                        <a:off x="3548857" y="1735230"/>
                        <a:ext cx="3351212" cy="3309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877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3154" y="2655923"/>
            <a:ext cx="2105025" cy="101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77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54" y="3861835"/>
            <a:ext cx="2404979" cy="7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对象 4"/>
          <p:cNvGraphicFramePr>
            <a:graphicFrameLocks/>
          </p:cNvGraphicFramePr>
          <p:nvPr>
            <p:extLst>
              <p:ext uri="{D42A27DB-BD31-4B8C-83A1-F6EECF244321}">
                <p14:modId xmlns:p14="http://schemas.microsoft.com/office/powerpoint/2010/main" val="3723846724"/>
              </p:ext>
            </p:extLst>
          </p:nvPr>
        </p:nvGraphicFramePr>
        <p:xfrm>
          <a:off x="469454" y="5525558"/>
          <a:ext cx="4997450" cy="485775"/>
        </p:xfrm>
        <a:graphic>
          <a:graphicData uri="http://schemas.openxmlformats.org/presentationml/2006/ole">
            <mc:AlternateContent xmlns:mc="http://schemas.openxmlformats.org/markup-compatibility/2006">
              <mc:Choice xmlns:v="urn:schemas-microsoft-com:vml" Requires="v">
                <p:oleObj spid="_x0000_s288944" r:id="rId8" imgW="2093683" imgH="203024" progId="Equation.3">
                  <p:embed/>
                </p:oleObj>
              </mc:Choice>
              <mc:Fallback>
                <p:oleObj r:id="rId8" imgW="2093683" imgH="203024" progId="Equation.3">
                  <p:embed/>
                  <p:pic>
                    <p:nvPicPr>
                      <p:cNvPr id="0" name="对象 440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54" y="5525558"/>
                        <a:ext cx="4997450" cy="485775"/>
                      </a:xfrm>
                      <a:prstGeom prst="rect">
                        <a:avLst/>
                      </a:prstGeom>
                      <a:solidFill>
                        <a:schemeClr val="bg1"/>
                      </a:solidFill>
                      <a:ln w="76200" cmpd="tri">
                        <a:solidFill>
                          <a:srgbClr val="FF3300"/>
                        </a:solidFill>
                        <a:miter lim="800000"/>
                        <a:headEnd/>
                        <a:tailEnd/>
                      </a:ln>
                    </p:spPr>
                  </p:pic>
                </p:oleObj>
              </mc:Fallback>
            </mc:AlternateContent>
          </a:graphicData>
        </a:graphic>
      </p:graphicFrame>
      <p:sp>
        <p:nvSpPr>
          <p:cNvPr id="10" name="矩形 9"/>
          <p:cNvSpPr/>
          <p:nvPr/>
        </p:nvSpPr>
        <p:spPr>
          <a:xfrm>
            <a:off x="1678897" y="2810510"/>
            <a:ext cx="515663" cy="375736"/>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94560" y="3834292"/>
            <a:ext cx="426720" cy="882443"/>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5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文本框 45059"/>
          <p:cNvSpPr txBox="1">
            <a:spLocks noChangeArrowheads="1"/>
          </p:cNvSpPr>
          <p:nvPr/>
        </p:nvSpPr>
        <p:spPr bwMode="auto">
          <a:xfrm>
            <a:off x="468313" y="1256172"/>
            <a:ext cx="3362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2.3.1  </a:t>
            </a:r>
            <a:r>
              <a:rPr lang="zh-CN" altLang="en-US" sz="2800">
                <a:latin typeface="楷体" panose="02010609060101010101" pitchFamily="49" charset="-122"/>
                <a:ea typeface="楷体" panose="02010609060101010101" pitchFamily="49" charset="-122"/>
              </a:rPr>
              <a:t>基本公式</a:t>
            </a:r>
          </a:p>
        </p:txBody>
      </p:sp>
      <p:sp>
        <p:nvSpPr>
          <p:cNvPr id="45061" name="文本框 45060"/>
          <p:cNvSpPr txBox="1">
            <a:spLocks noChangeArrowheads="1"/>
          </p:cNvSpPr>
          <p:nvPr/>
        </p:nvSpPr>
        <p:spPr bwMode="auto">
          <a:xfrm>
            <a:off x="468313" y="1760997"/>
            <a:ext cx="8001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下表是逻辑代数的基本公式，也叫布尔恒等式</a:t>
            </a:r>
          </a:p>
        </p:txBody>
      </p:sp>
      <p:graphicFrame>
        <p:nvGraphicFramePr>
          <p:cNvPr id="20483" name="对象 45137"/>
          <p:cNvGraphicFramePr>
            <a:graphicFrameLocks/>
          </p:cNvGraphicFramePr>
          <p:nvPr>
            <p:extLst>
              <p:ext uri="{D42A27DB-BD31-4B8C-83A1-F6EECF244321}">
                <p14:modId xmlns:p14="http://schemas.microsoft.com/office/powerpoint/2010/main" val="2654743375"/>
              </p:ext>
            </p:extLst>
          </p:nvPr>
        </p:nvGraphicFramePr>
        <p:xfrm>
          <a:off x="1031371" y="2369306"/>
          <a:ext cx="7286625" cy="4364037"/>
        </p:xfrm>
        <a:graphic>
          <a:graphicData uri="http://schemas.openxmlformats.org/presentationml/2006/ole">
            <mc:AlternateContent xmlns:mc="http://schemas.openxmlformats.org/markup-compatibility/2006">
              <mc:Choice xmlns:v="urn:schemas-microsoft-com:vml" Requires="v">
                <p:oleObj spid="_x0000_s219286" r:id="rId4" imgW="3590925" imgH="1981200" progId="Visio.Drawing.6">
                  <p:embed/>
                </p:oleObj>
              </mc:Choice>
              <mc:Fallback>
                <p:oleObj r:id="rId4" imgW="3590925" imgH="1981200" progId="Visio.Drawing.6">
                  <p:embed/>
                  <p:pic>
                    <p:nvPicPr>
                      <p:cNvPr id="20483" name="对象 451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371" y="2369306"/>
                        <a:ext cx="7286625" cy="4364037"/>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文本框 4"/>
          <p:cNvSpPr txBox="1">
            <a:spLocks noChangeArrowheads="1"/>
          </p:cNvSpPr>
          <p:nvPr/>
        </p:nvSpPr>
        <p:spPr bwMode="auto">
          <a:xfrm>
            <a:off x="495300" y="862472"/>
            <a:ext cx="6524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a:latin typeface="楷体" panose="02010609060101010101" pitchFamily="49" charset="-122"/>
                <a:ea typeface="楷体" panose="02010609060101010101" pitchFamily="49" charset="-122"/>
              </a:rPr>
              <a:t>2.3 </a:t>
            </a:r>
            <a:r>
              <a:rPr lang="zh-CN" altLang="en-US" sz="2800" b="1">
                <a:latin typeface="楷体" panose="02010609060101010101" pitchFamily="49" charset="-122"/>
                <a:ea typeface="楷体" panose="02010609060101010101" pitchFamily="49" charset="-122"/>
              </a:rPr>
              <a:t>逻辑代数的基本公式和常用公式</a:t>
            </a:r>
          </a:p>
        </p:txBody>
      </p:sp>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2" name="矩形 1"/>
          <p:cNvSpPr/>
          <p:nvPr/>
        </p:nvSpPr>
        <p:spPr>
          <a:xfrm>
            <a:off x="3543307" y="3745467"/>
            <a:ext cx="877163" cy="369332"/>
          </a:xfrm>
          <a:prstGeom prst="rect">
            <a:avLst/>
          </a:prstGeom>
        </p:spPr>
        <p:txBody>
          <a:bodyPr wrap="none">
            <a:spAutoFit/>
          </a:bodyPr>
          <a:lstStyle/>
          <a:p>
            <a:r>
              <a:rPr lang="zh-CN" altLang="en-US" dirty="0" smtClean="0">
                <a:latin typeface="楷体" pitchFamily="49" charset="-122"/>
                <a:ea typeface="楷体" pitchFamily="49" charset="-122"/>
              </a:rPr>
              <a:t>重叠律</a:t>
            </a:r>
            <a:endParaRPr lang="zh-CN" altLang="en-US" dirty="0">
              <a:latin typeface="楷体" pitchFamily="49" charset="-122"/>
              <a:ea typeface="楷体" pitchFamily="49" charset="-122"/>
            </a:endParaRPr>
          </a:p>
        </p:txBody>
      </p:sp>
      <p:sp>
        <p:nvSpPr>
          <p:cNvPr id="11" name="矩形 10"/>
          <p:cNvSpPr/>
          <p:nvPr/>
        </p:nvSpPr>
        <p:spPr>
          <a:xfrm>
            <a:off x="7037241" y="4114799"/>
            <a:ext cx="877163" cy="369332"/>
          </a:xfrm>
          <a:prstGeom prst="rect">
            <a:avLst/>
          </a:prstGeom>
        </p:spPr>
        <p:txBody>
          <a:bodyPr wrap="none">
            <a:spAutoFit/>
          </a:bodyPr>
          <a:lstStyle/>
          <a:p>
            <a:r>
              <a:rPr lang="zh-CN" altLang="en-US" dirty="0" smtClean="0">
                <a:latin typeface="楷体" pitchFamily="49" charset="-122"/>
                <a:ea typeface="楷体" pitchFamily="49" charset="-122"/>
              </a:rPr>
              <a:t>重叠律</a:t>
            </a:r>
            <a:endParaRPr lang="zh-CN" altLang="en-US" dirty="0">
              <a:latin typeface="楷体" pitchFamily="49" charset="-122"/>
              <a:ea typeface="楷体" pitchFamily="49" charset="-122"/>
            </a:endParaRPr>
          </a:p>
        </p:txBody>
      </p:sp>
      <p:sp>
        <p:nvSpPr>
          <p:cNvPr id="12" name="矩形 11"/>
          <p:cNvSpPr/>
          <p:nvPr/>
        </p:nvSpPr>
        <p:spPr>
          <a:xfrm>
            <a:off x="3543307" y="4154540"/>
            <a:ext cx="877163" cy="369332"/>
          </a:xfrm>
          <a:prstGeom prst="rect">
            <a:avLst/>
          </a:prstGeom>
        </p:spPr>
        <p:txBody>
          <a:bodyPr wrap="none">
            <a:spAutoFit/>
          </a:bodyPr>
          <a:lstStyle/>
          <a:p>
            <a:r>
              <a:rPr lang="zh-CN" altLang="en-US" dirty="0" smtClean="0">
                <a:latin typeface="楷体" pitchFamily="49" charset="-122"/>
                <a:ea typeface="楷体" pitchFamily="49" charset="-122"/>
              </a:rPr>
              <a:t>互补律</a:t>
            </a:r>
            <a:endParaRPr lang="zh-CN" altLang="en-US" dirty="0">
              <a:latin typeface="楷体" pitchFamily="49" charset="-122"/>
              <a:ea typeface="楷体" pitchFamily="49" charset="-122"/>
            </a:endParaRPr>
          </a:p>
        </p:txBody>
      </p:sp>
      <p:sp>
        <p:nvSpPr>
          <p:cNvPr id="13" name="矩形 12"/>
          <p:cNvSpPr/>
          <p:nvPr/>
        </p:nvSpPr>
        <p:spPr>
          <a:xfrm>
            <a:off x="7085403" y="4558801"/>
            <a:ext cx="877163" cy="369332"/>
          </a:xfrm>
          <a:prstGeom prst="rect">
            <a:avLst/>
          </a:prstGeom>
        </p:spPr>
        <p:txBody>
          <a:bodyPr wrap="none">
            <a:spAutoFit/>
          </a:bodyPr>
          <a:lstStyle/>
          <a:p>
            <a:r>
              <a:rPr lang="zh-CN" altLang="en-US" dirty="0" smtClean="0">
                <a:latin typeface="楷体" pitchFamily="49" charset="-122"/>
                <a:ea typeface="楷体" pitchFamily="49" charset="-122"/>
              </a:rPr>
              <a:t>互补律</a:t>
            </a:r>
            <a:endParaRPr lang="zh-CN" altLang="en-US" dirty="0">
              <a:latin typeface="楷体" pitchFamily="49" charset="-122"/>
              <a:ea typeface="楷体" pitchFamily="49" charset="-122"/>
            </a:endParaRPr>
          </a:p>
        </p:txBody>
      </p:sp>
      <p:sp>
        <p:nvSpPr>
          <p:cNvPr id="14" name="矩形 13"/>
          <p:cNvSpPr/>
          <p:nvPr/>
        </p:nvSpPr>
        <p:spPr>
          <a:xfrm>
            <a:off x="3543306" y="6233597"/>
            <a:ext cx="877163" cy="369332"/>
          </a:xfrm>
          <a:prstGeom prst="rect">
            <a:avLst/>
          </a:prstGeom>
        </p:spPr>
        <p:txBody>
          <a:bodyPr wrap="none">
            <a:spAutoFit/>
          </a:bodyPr>
          <a:lstStyle/>
          <a:p>
            <a:r>
              <a:rPr lang="zh-CN" altLang="en-US" dirty="0" smtClean="0">
                <a:latin typeface="楷体" pitchFamily="49" charset="-122"/>
                <a:ea typeface="楷体" pitchFamily="49" charset="-122"/>
              </a:rPr>
              <a:t>还原律</a:t>
            </a:r>
            <a:endParaRPr lang="zh-CN" altLang="en-US" dirty="0">
              <a:latin typeface="楷体" pitchFamily="49" charset="-122"/>
              <a:ea typeface="楷体" pitchFamily="49" charset="-122"/>
            </a:endParaRPr>
          </a:p>
        </p:txBody>
      </p:sp>
      <p:sp>
        <p:nvSpPr>
          <p:cNvPr id="15" name="矩形 14"/>
          <p:cNvSpPr/>
          <p:nvPr/>
        </p:nvSpPr>
        <p:spPr>
          <a:xfrm>
            <a:off x="3774244" y="5790834"/>
            <a:ext cx="877163" cy="369332"/>
          </a:xfrm>
          <a:prstGeom prst="rect">
            <a:avLst/>
          </a:prstGeom>
        </p:spPr>
        <p:txBody>
          <a:bodyPr wrap="none">
            <a:spAutoFit/>
          </a:bodyPr>
          <a:lstStyle/>
          <a:p>
            <a:r>
              <a:rPr lang="zh-CN" altLang="en-US" dirty="0" smtClean="0">
                <a:solidFill>
                  <a:srgbClr val="FF0000"/>
                </a:solidFill>
                <a:latin typeface="楷体" pitchFamily="49" charset="-122"/>
                <a:ea typeface="楷体" pitchFamily="49" charset="-122"/>
              </a:rPr>
              <a:t>反演律</a:t>
            </a:r>
            <a:endParaRPr lang="zh-CN" altLang="en-US" dirty="0">
              <a:solidFill>
                <a:srgbClr val="FF0000"/>
              </a:solidFill>
              <a:latin typeface="楷体" pitchFamily="49" charset="-122"/>
              <a:ea typeface="楷体" pitchFamily="49" charset="-122"/>
            </a:endParaRPr>
          </a:p>
        </p:txBody>
      </p:sp>
      <p:sp>
        <p:nvSpPr>
          <p:cNvPr id="16" name="矩形 15"/>
          <p:cNvSpPr/>
          <p:nvPr/>
        </p:nvSpPr>
        <p:spPr>
          <a:xfrm>
            <a:off x="7248964" y="6195095"/>
            <a:ext cx="877163" cy="369332"/>
          </a:xfrm>
          <a:prstGeom prst="rect">
            <a:avLst/>
          </a:prstGeom>
        </p:spPr>
        <p:txBody>
          <a:bodyPr wrap="none">
            <a:spAutoFit/>
          </a:bodyPr>
          <a:lstStyle/>
          <a:p>
            <a:r>
              <a:rPr lang="zh-CN" altLang="en-US" dirty="0" smtClean="0">
                <a:solidFill>
                  <a:srgbClr val="FF0000"/>
                </a:solidFill>
                <a:latin typeface="楷体" pitchFamily="49" charset="-122"/>
                <a:ea typeface="楷体" pitchFamily="49" charset="-122"/>
              </a:rPr>
              <a:t>反演律</a:t>
            </a:r>
            <a:endParaRPr lang="zh-CN" altLang="en-US" dirty="0">
              <a:solidFill>
                <a:srgbClr val="FF0000"/>
              </a:solidFill>
              <a:latin typeface="楷体" pitchFamily="49" charset="-122"/>
              <a:ea typeface="楷体" pitchFamily="49" charset="-122"/>
            </a:endParaRPr>
          </a:p>
        </p:txBody>
      </p:sp>
      <p:sp>
        <p:nvSpPr>
          <p:cNvPr id="17" name="矩形 16"/>
          <p:cNvSpPr/>
          <p:nvPr/>
        </p:nvSpPr>
        <p:spPr>
          <a:xfrm>
            <a:off x="8266837" y="5790834"/>
            <a:ext cx="877163" cy="369332"/>
          </a:xfrm>
          <a:prstGeom prst="rect">
            <a:avLst/>
          </a:prstGeom>
        </p:spPr>
        <p:txBody>
          <a:bodyPr wrap="none">
            <a:spAutoFit/>
          </a:bodyPr>
          <a:lstStyle/>
          <a:p>
            <a:r>
              <a:rPr lang="zh-CN" altLang="en-US" dirty="0" smtClean="0">
                <a:solidFill>
                  <a:srgbClr val="FF0000"/>
                </a:solidFill>
                <a:latin typeface="楷体" pitchFamily="49" charset="-122"/>
                <a:ea typeface="楷体" pitchFamily="49" charset="-122"/>
              </a:rPr>
              <a:t>分配律</a:t>
            </a:r>
            <a:endParaRPr lang="zh-CN" altLang="en-US" dirty="0">
              <a:solidFill>
                <a:srgbClr val="FF0000"/>
              </a:solidFill>
              <a:latin typeface="楷体" pitchFamily="49" charset="-122"/>
              <a:ea typeface="楷体" pitchFamily="49" charset="-122"/>
            </a:endParaRPr>
          </a:p>
        </p:txBody>
      </p:sp>
      <p:sp>
        <p:nvSpPr>
          <p:cNvPr id="18" name="矩形 17"/>
          <p:cNvSpPr/>
          <p:nvPr/>
        </p:nvSpPr>
        <p:spPr>
          <a:xfrm>
            <a:off x="6899653" y="3376134"/>
            <a:ext cx="1569660" cy="369332"/>
          </a:xfrm>
          <a:prstGeom prst="rect">
            <a:avLst/>
          </a:prstGeom>
        </p:spPr>
        <p:txBody>
          <a:bodyPr wrap="none">
            <a:spAutoFit/>
          </a:bodyPr>
          <a:lstStyle/>
          <a:p>
            <a:r>
              <a:rPr lang="zh-CN" altLang="en-US" b="1" dirty="0" smtClean="0">
                <a:solidFill>
                  <a:srgbClr val="FF0000"/>
                </a:solidFill>
                <a:latin typeface="楷体" pitchFamily="49" charset="-122"/>
                <a:ea typeface="楷体" pitchFamily="49" charset="-122"/>
              </a:rPr>
              <a:t>“逻辑简化”</a:t>
            </a:r>
            <a:endParaRPr lang="zh-CN" altLang="en-US" b="1" dirty="0">
              <a:solidFill>
                <a:srgbClr val="FF0000"/>
              </a:solidFill>
              <a:latin typeface="楷体" pitchFamily="49" charset="-122"/>
              <a:ea typeface="楷体" pitchFamily="49" charset="-122"/>
            </a:endParaRPr>
          </a:p>
        </p:txBody>
      </p:sp>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7393" y="1890248"/>
            <a:ext cx="6342840" cy="1855218"/>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74713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box(in)">
                                      <p:cBhvr>
                                        <p:cTn id="12" dur="500"/>
                                        <p:tgtEl>
                                          <p:spTgt spid="45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3"/>
                                        </p:tgtEl>
                                        <p:attrNameLst>
                                          <p:attrName>style.visibility</p:attrName>
                                        </p:attrNameLst>
                                      </p:cBhvr>
                                      <p:to>
                                        <p:strVal val="visible"/>
                                      </p:to>
                                    </p:set>
                                    <p:animEffect transition="in" filter="wipe(left)">
                                      <p:cBhvr>
                                        <p:cTn id="17" dur="500"/>
                                        <p:tgtEl>
                                          <p:spTgt spid="2048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19"/>
                                        </p:tgtEl>
                                        <p:attrNameLst>
                                          <p:attrName>ppt_x</p:attrName>
                                        </p:attrNameLst>
                                      </p:cBhvr>
                                      <p:tavLst>
                                        <p:tav tm="0">
                                          <p:val>
                                            <p:strVal val="ppt_x"/>
                                          </p:val>
                                        </p:tav>
                                        <p:tav tm="100000">
                                          <p:val>
                                            <p:strVal val="ppt_x"/>
                                          </p:val>
                                        </p:tav>
                                      </p:tavLst>
                                    </p:anim>
                                    <p:anim calcmode="lin" valueType="num">
                                      <p:cBhvr additive="base">
                                        <p:cTn id="62" dur="500"/>
                                        <p:tgtEl>
                                          <p:spTgt spid="19"/>
                                        </p:tgtEl>
                                        <p:attrNameLst>
                                          <p:attrName>ppt_y</p:attrName>
                                        </p:attrNameLst>
                                      </p:cBhvr>
                                      <p:tavLst>
                                        <p:tav tm="0">
                                          <p:val>
                                            <p:strVal val="ppt_y"/>
                                          </p:val>
                                        </p:tav>
                                        <p:tav tm="100000">
                                          <p:val>
                                            <p:strVal val="1+ppt_h/2"/>
                                          </p:val>
                                        </p:tav>
                                      </p:tavLst>
                                    </p:anim>
                                    <p:set>
                                      <p:cBhvr>
                                        <p:cTn id="63" dur="1" fill="hold">
                                          <p:stCondLst>
                                            <p:cond delay="499"/>
                                          </p:stCondLst>
                                        </p:cTn>
                                        <p:tgtEl>
                                          <p:spTgt spid="1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2" grpId="0"/>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927946" y="1201011"/>
            <a:ext cx="2682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800" b="1">
                <a:latin typeface="楷体" panose="02010609060101010101" pitchFamily="49" charset="-122"/>
                <a:ea typeface="楷体" panose="02010609060101010101" pitchFamily="49" charset="-122"/>
              </a:rPr>
              <a:t>1.</a:t>
            </a:r>
            <a:r>
              <a:rPr lang="zh-CN" altLang="en-US" sz="2800" b="1">
                <a:latin typeface="楷体" panose="02010609060101010101" pitchFamily="49" charset="-122"/>
                <a:ea typeface="楷体" panose="02010609060101010101" pitchFamily="49" charset="-122"/>
              </a:rPr>
              <a:t>基本逻辑运算</a:t>
            </a:r>
          </a:p>
        </p:txBody>
      </p:sp>
      <p:sp>
        <p:nvSpPr>
          <p:cNvPr id="6" name="文本框 5"/>
          <p:cNvSpPr txBox="1">
            <a:spLocks noChangeArrowheads="1"/>
          </p:cNvSpPr>
          <p:nvPr/>
        </p:nvSpPr>
        <p:spPr bwMode="auto">
          <a:xfrm>
            <a:off x="1005733" y="1850299"/>
            <a:ext cx="2847975" cy="5238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逻辑（与）：</a:t>
            </a:r>
          </a:p>
        </p:txBody>
      </p:sp>
      <p:graphicFrame>
        <p:nvGraphicFramePr>
          <p:cNvPr id="7" name="对象 6"/>
          <p:cNvGraphicFramePr>
            <a:graphicFrameLocks/>
          </p:cNvGraphicFramePr>
          <p:nvPr>
            <p:extLst>
              <p:ext uri="{D42A27DB-BD31-4B8C-83A1-F6EECF244321}">
                <p14:modId xmlns:p14="http://schemas.microsoft.com/office/powerpoint/2010/main" val="2521381141"/>
              </p:ext>
            </p:extLst>
          </p:nvPr>
        </p:nvGraphicFramePr>
        <p:xfrm>
          <a:off x="1248621" y="2569436"/>
          <a:ext cx="1746250" cy="414338"/>
        </p:xfrm>
        <a:graphic>
          <a:graphicData uri="http://schemas.openxmlformats.org/presentationml/2006/ole">
            <mc:AlternateContent xmlns:mc="http://schemas.openxmlformats.org/markup-compatibility/2006">
              <mc:Choice xmlns:v="urn:schemas-microsoft-com:vml" Requires="v">
                <p:oleObj spid="_x0000_s220606" r:id="rId3" imgW="749160" imgH="177480" progId="Equation.3">
                  <p:embed/>
                </p:oleObj>
              </mc:Choice>
              <mc:Fallback>
                <p:oleObj r:id="rId3" imgW="749160" imgH="177480" progId="Equation.3">
                  <p:embed/>
                  <p:pic>
                    <p:nvPicPr>
                      <p:cNvPr id="7"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621" y="2569436"/>
                        <a:ext cx="1746250" cy="414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右箭头 8"/>
          <p:cNvSpPr>
            <a:spLocks noChangeArrowheads="1"/>
          </p:cNvSpPr>
          <p:nvPr/>
        </p:nvSpPr>
        <p:spPr bwMode="auto">
          <a:xfrm>
            <a:off x="3885458" y="2569436"/>
            <a:ext cx="936625" cy="360363"/>
          </a:xfrm>
          <a:prstGeom prst="rightArrow">
            <a:avLst>
              <a:gd name="adj1" fmla="val 50000"/>
              <a:gd name="adj2" fmla="val 64821"/>
            </a:avLst>
          </a:prstGeom>
          <a:solidFill>
            <a:schemeClr val="accent1"/>
          </a:solidFill>
          <a:ln w="9525">
            <a:solidFill>
              <a:srgbClr val="009999"/>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0" name="文本框 9"/>
          <p:cNvSpPr txBox="1">
            <a:spLocks noChangeArrowheads="1"/>
          </p:cNvSpPr>
          <p:nvPr/>
        </p:nvSpPr>
        <p:spPr bwMode="auto">
          <a:xfrm>
            <a:off x="4966546" y="2424974"/>
            <a:ext cx="3384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逻辑乘法（逻辑与）</a:t>
            </a:r>
            <a:endParaRPr lang="zh-CN" altLang="en-US" sz="2800">
              <a:latin typeface="楷体" panose="02010609060101010101" pitchFamily="49" charset="-122"/>
              <a:ea typeface="楷体" panose="02010609060101010101" pitchFamily="49" charset="-122"/>
            </a:endParaRPr>
          </a:p>
        </p:txBody>
      </p:sp>
      <p:sp>
        <p:nvSpPr>
          <p:cNvPr id="11" name="文本框 10"/>
          <p:cNvSpPr txBox="1">
            <a:spLocks noChangeArrowheads="1"/>
          </p:cNvSpPr>
          <p:nvPr/>
        </p:nvSpPr>
        <p:spPr bwMode="auto">
          <a:xfrm>
            <a:off x="966046" y="3344136"/>
            <a:ext cx="2847975" cy="52228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逻辑（或）：</a:t>
            </a:r>
            <a:endParaRPr lang="zh-CN" altLang="en-US" b="1">
              <a:latin typeface="楷体" panose="02010609060101010101" pitchFamily="49" charset="-122"/>
              <a:ea typeface="楷体" panose="02010609060101010101" pitchFamily="49" charset="-122"/>
            </a:endParaRPr>
          </a:p>
        </p:txBody>
      </p:sp>
      <p:graphicFrame>
        <p:nvGraphicFramePr>
          <p:cNvPr id="12" name="对象 11"/>
          <p:cNvGraphicFramePr>
            <a:graphicFrameLocks/>
          </p:cNvGraphicFramePr>
          <p:nvPr>
            <p:extLst>
              <p:ext uri="{D42A27DB-BD31-4B8C-83A1-F6EECF244321}">
                <p14:modId xmlns:p14="http://schemas.microsoft.com/office/powerpoint/2010/main" val="1732221255"/>
              </p:ext>
            </p:extLst>
          </p:nvPr>
        </p:nvGraphicFramePr>
        <p:xfrm>
          <a:off x="1250208" y="4010886"/>
          <a:ext cx="2038350" cy="412750"/>
        </p:xfrm>
        <a:graphic>
          <a:graphicData uri="http://schemas.openxmlformats.org/presentationml/2006/ole">
            <mc:AlternateContent xmlns:mc="http://schemas.openxmlformats.org/markup-compatibility/2006">
              <mc:Choice xmlns:v="urn:schemas-microsoft-com:vml" Requires="v">
                <p:oleObj spid="_x0000_s220607" r:id="rId5" imgW="876240" imgH="177480" progId="Equation.3">
                  <p:embed/>
                </p:oleObj>
              </mc:Choice>
              <mc:Fallback>
                <p:oleObj r:id="rId5" imgW="876240" imgH="177480" progId="Equation.3">
                  <p:embed/>
                  <p:pic>
                    <p:nvPicPr>
                      <p:cNvPr id="12" name="对象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208" y="4010886"/>
                        <a:ext cx="2038350" cy="412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右箭头 13"/>
          <p:cNvSpPr>
            <a:spLocks noChangeArrowheads="1"/>
          </p:cNvSpPr>
          <p:nvPr/>
        </p:nvSpPr>
        <p:spPr bwMode="auto">
          <a:xfrm>
            <a:off x="3958483" y="3937861"/>
            <a:ext cx="936625" cy="360363"/>
          </a:xfrm>
          <a:prstGeom prst="rightArrow">
            <a:avLst>
              <a:gd name="adj1" fmla="val 50000"/>
              <a:gd name="adj2" fmla="val 64821"/>
            </a:avLst>
          </a:prstGeom>
          <a:solidFill>
            <a:schemeClr val="accent1"/>
          </a:solidFill>
          <a:ln w="9525">
            <a:solidFill>
              <a:srgbClr val="009999"/>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5" name="文本框 14"/>
          <p:cNvSpPr txBox="1">
            <a:spLocks noChangeArrowheads="1"/>
          </p:cNvSpPr>
          <p:nvPr/>
        </p:nvSpPr>
        <p:spPr bwMode="auto">
          <a:xfrm>
            <a:off x="5111008" y="3866424"/>
            <a:ext cx="3384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逻辑加法（逻辑或）</a:t>
            </a:r>
            <a:endParaRPr lang="zh-CN" altLang="en-US" sz="2800">
              <a:latin typeface="楷体" panose="02010609060101010101" pitchFamily="49" charset="-122"/>
              <a:ea typeface="楷体" panose="02010609060101010101" pitchFamily="49" charset="-122"/>
            </a:endParaRPr>
          </a:p>
        </p:txBody>
      </p:sp>
      <p:sp>
        <p:nvSpPr>
          <p:cNvPr id="16" name="文本框 15"/>
          <p:cNvSpPr txBox="1">
            <a:spLocks noChangeArrowheads="1"/>
          </p:cNvSpPr>
          <p:nvPr/>
        </p:nvSpPr>
        <p:spPr bwMode="auto">
          <a:xfrm>
            <a:off x="1007321" y="4730024"/>
            <a:ext cx="2847975" cy="5238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逻辑（非）：</a:t>
            </a:r>
          </a:p>
        </p:txBody>
      </p:sp>
      <p:graphicFrame>
        <p:nvGraphicFramePr>
          <p:cNvPr id="17" name="对象 16"/>
          <p:cNvGraphicFramePr>
            <a:graphicFrameLocks/>
          </p:cNvGraphicFramePr>
          <p:nvPr>
            <p:extLst>
              <p:ext uri="{D42A27DB-BD31-4B8C-83A1-F6EECF244321}">
                <p14:modId xmlns:p14="http://schemas.microsoft.com/office/powerpoint/2010/main" val="4061143409"/>
              </p:ext>
            </p:extLst>
          </p:nvPr>
        </p:nvGraphicFramePr>
        <p:xfrm>
          <a:off x="1293071" y="5479324"/>
          <a:ext cx="1006475" cy="384175"/>
        </p:xfrm>
        <a:graphic>
          <a:graphicData uri="http://schemas.openxmlformats.org/presentationml/2006/ole">
            <mc:AlternateContent xmlns:mc="http://schemas.openxmlformats.org/markup-compatibility/2006">
              <mc:Choice xmlns:v="urn:schemas-microsoft-com:vml" Requires="v">
                <p:oleObj spid="_x0000_s220608" r:id="rId7" imgW="431640" imgH="164880" progId="Equation.3">
                  <p:embed/>
                </p:oleObj>
              </mc:Choice>
              <mc:Fallback>
                <p:oleObj r:id="rId7" imgW="431640" imgH="164880" progId="Equation.3">
                  <p:embed/>
                  <p:pic>
                    <p:nvPicPr>
                      <p:cNvPr id="17" name="对象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3071" y="5479324"/>
                        <a:ext cx="1006475" cy="3841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右箭头 18"/>
          <p:cNvSpPr>
            <a:spLocks noChangeArrowheads="1"/>
          </p:cNvSpPr>
          <p:nvPr/>
        </p:nvSpPr>
        <p:spPr bwMode="auto">
          <a:xfrm>
            <a:off x="3958483" y="5522186"/>
            <a:ext cx="936625" cy="360363"/>
          </a:xfrm>
          <a:prstGeom prst="rightArrow">
            <a:avLst>
              <a:gd name="adj1" fmla="val 50000"/>
              <a:gd name="adj2" fmla="val 64821"/>
            </a:avLst>
          </a:prstGeom>
          <a:solidFill>
            <a:schemeClr val="accent1"/>
          </a:solidFill>
          <a:ln w="9525">
            <a:solidFill>
              <a:srgbClr val="009999"/>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 name="文本框 19"/>
          <p:cNvSpPr txBox="1">
            <a:spLocks noChangeArrowheads="1"/>
          </p:cNvSpPr>
          <p:nvPr/>
        </p:nvSpPr>
        <p:spPr bwMode="auto">
          <a:xfrm>
            <a:off x="5182446" y="5377724"/>
            <a:ext cx="3384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逻辑非（逻辑反）</a:t>
            </a:r>
            <a:endParaRPr lang="zh-CN" altLang="en-US" sz="2800">
              <a:latin typeface="楷体" panose="02010609060101010101" pitchFamily="49" charset="-122"/>
              <a:ea typeface="楷体" panose="02010609060101010101" pitchFamily="49" charset="-122"/>
            </a:endParaRPr>
          </a:p>
        </p:txBody>
      </p:sp>
      <p:sp>
        <p:nvSpPr>
          <p:cNvPr id="1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1419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文本框 194563"/>
          <p:cNvSpPr txBox="1">
            <a:spLocks noChangeArrowheads="1"/>
          </p:cNvSpPr>
          <p:nvPr/>
        </p:nvSpPr>
        <p:spPr bwMode="auto">
          <a:xfrm>
            <a:off x="1051534" y="1183919"/>
            <a:ext cx="2160587" cy="5238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楷体" panose="02010609060101010101" pitchFamily="49" charset="-122"/>
                <a:ea typeface="楷体" panose="02010609060101010101" pitchFamily="49" charset="-122"/>
              </a:rPr>
              <a:t>运算规则：</a:t>
            </a:r>
          </a:p>
        </p:txBody>
      </p:sp>
      <p:graphicFrame>
        <p:nvGraphicFramePr>
          <p:cNvPr id="194565" name="对象 194564"/>
          <p:cNvGraphicFramePr>
            <a:graphicFrameLocks/>
          </p:cNvGraphicFramePr>
          <p:nvPr>
            <p:extLst>
              <p:ext uri="{D42A27DB-BD31-4B8C-83A1-F6EECF244321}">
                <p14:modId xmlns:p14="http://schemas.microsoft.com/office/powerpoint/2010/main" val="4226292777"/>
              </p:ext>
            </p:extLst>
          </p:nvPr>
        </p:nvGraphicFramePr>
        <p:xfrm>
          <a:off x="1124559" y="2911119"/>
          <a:ext cx="1655762" cy="2447925"/>
        </p:xfrm>
        <a:graphic>
          <a:graphicData uri="http://schemas.openxmlformats.org/presentationml/2006/ole">
            <mc:AlternateContent xmlns:mc="http://schemas.openxmlformats.org/markup-compatibility/2006">
              <mc:Choice xmlns:v="urn:schemas-microsoft-com:vml" Requires="v">
                <p:oleObj spid="_x0000_s221630" r:id="rId3" imgW="583920" imgH="863280" progId="Equation.3">
                  <p:embed/>
                </p:oleObj>
              </mc:Choice>
              <mc:Fallback>
                <p:oleObj r:id="rId3" imgW="583920" imgH="863280" progId="Equation.3">
                  <p:embed/>
                  <p:pic>
                    <p:nvPicPr>
                      <p:cNvPr id="194565" name="对象 1945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59" y="2911119"/>
                        <a:ext cx="16557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66" name="对象 194565"/>
          <p:cNvGraphicFramePr>
            <a:graphicFrameLocks/>
          </p:cNvGraphicFramePr>
          <p:nvPr>
            <p:extLst>
              <p:ext uri="{D42A27DB-BD31-4B8C-83A1-F6EECF244321}">
                <p14:modId xmlns:p14="http://schemas.microsoft.com/office/powerpoint/2010/main" val="3849695763"/>
              </p:ext>
            </p:extLst>
          </p:nvPr>
        </p:nvGraphicFramePr>
        <p:xfrm>
          <a:off x="3788384" y="2984144"/>
          <a:ext cx="1836737" cy="2447925"/>
        </p:xfrm>
        <a:graphic>
          <a:graphicData uri="http://schemas.openxmlformats.org/presentationml/2006/ole">
            <mc:AlternateContent xmlns:mc="http://schemas.openxmlformats.org/markup-compatibility/2006">
              <mc:Choice xmlns:v="urn:schemas-microsoft-com:vml" Requires="v">
                <p:oleObj spid="_x0000_s221631" r:id="rId5" imgW="647640" imgH="863280" progId="Equation.3">
                  <p:embed/>
                </p:oleObj>
              </mc:Choice>
              <mc:Fallback>
                <p:oleObj r:id="rId5" imgW="647640" imgH="863280" progId="Equation.3">
                  <p:embed/>
                  <p:pic>
                    <p:nvPicPr>
                      <p:cNvPr id="194566" name="对象 19456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8384" y="2984144"/>
                        <a:ext cx="18367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67" name="对象 194566"/>
          <p:cNvGraphicFramePr>
            <a:graphicFrameLocks/>
          </p:cNvGraphicFramePr>
          <p:nvPr>
            <p:extLst>
              <p:ext uri="{D42A27DB-BD31-4B8C-83A1-F6EECF244321}">
                <p14:modId xmlns:p14="http://schemas.microsoft.com/office/powerpoint/2010/main" val="381528238"/>
              </p:ext>
            </p:extLst>
          </p:nvPr>
        </p:nvGraphicFramePr>
        <p:xfrm>
          <a:off x="6236309" y="3092094"/>
          <a:ext cx="1627187" cy="576263"/>
        </p:xfrm>
        <a:graphic>
          <a:graphicData uri="http://schemas.openxmlformats.org/presentationml/2006/ole">
            <mc:AlternateContent xmlns:mc="http://schemas.openxmlformats.org/markup-compatibility/2006">
              <mc:Choice xmlns:v="urn:schemas-microsoft-com:vml" Requires="v">
                <p:oleObj spid="_x0000_s221632" r:id="rId7" imgW="571320" imgH="203040" progId="Equation.3">
                  <p:embed/>
                </p:oleObj>
              </mc:Choice>
              <mc:Fallback>
                <p:oleObj r:id="rId7" imgW="571320" imgH="203040" progId="Equation.3">
                  <p:embed/>
                  <p:pic>
                    <p:nvPicPr>
                      <p:cNvPr id="194567" name="对象 19456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6309" y="3092094"/>
                        <a:ext cx="16271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568" name="文本框 194567"/>
          <p:cNvSpPr txBox="1">
            <a:spLocks noChangeArrowheads="1"/>
          </p:cNvSpPr>
          <p:nvPr/>
        </p:nvSpPr>
        <p:spPr bwMode="auto">
          <a:xfrm>
            <a:off x="1124559" y="2047519"/>
            <a:ext cx="1727200" cy="5238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逻辑乘</a:t>
            </a:r>
          </a:p>
        </p:txBody>
      </p:sp>
      <p:sp>
        <p:nvSpPr>
          <p:cNvPr id="194569" name="文本框 194568"/>
          <p:cNvSpPr txBox="1">
            <a:spLocks noChangeArrowheads="1"/>
          </p:cNvSpPr>
          <p:nvPr/>
        </p:nvSpPr>
        <p:spPr bwMode="auto">
          <a:xfrm>
            <a:off x="3859821" y="2047519"/>
            <a:ext cx="1727200" cy="5238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逻辑加</a:t>
            </a:r>
          </a:p>
        </p:txBody>
      </p:sp>
      <p:sp>
        <p:nvSpPr>
          <p:cNvPr id="194570" name="文本框 194569"/>
          <p:cNvSpPr txBox="1">
            <a:spLocks noChangeArrowheads="1"/>
          </p:cNvSpPr>
          <p:nvPr/>
        </p:nvSpPr>
        <p:spPr bwMode="auto">
          <a:xfrm>
            <a:off x="6236309" y="2118957"/>
            <a:ext cx="1727200" cy="523875"/>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逻辑非</a:t>
            </a:r>
          </a:p>
        </p:txBody>
      </p:sp>
      <p:sp>
        <p:nvSpPr>
          <p:cNvPr id="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4774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文本框 195587"/>
          <p:cNvSpPr txBox="1">
            <a:spLocks noChangeArrowheads="1"/>
          </p:cNvSpPr>
          <p:nvPr/>
        </p:nvSpPr>
        <p:spPr bwMode="auto">
          <a:xfrm>
            <a:off x="529394" y="1104664"/>
            <a:ext cx="3244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a:latin typeface="楷体" panose="02010609060101010101" pitchFamily="49" charset="-122"/>
                <a:ea typeface="楷体" panose="02010609060101010101" pitchFamily="49" charset="-122"/>
              </a:rPr>
              <a:t>2.</a:t>
            </a:r>
            <a:r>
              <a:rPr lang="zh-CN" altLang="en-US" sz="2800" b="1">
                <a:latin typeface="楷体" panose="02010609060101010101" pitchFamily="49" charset="-122"/>
                <a:ea typeface="楷体" panose="02010609060101010101" pitchFamily="49" charset="-122"/>
              </a:rPr>
              <a:t>基本运算法则</a:t>
            </a:r>
          </a:p>
        </p:txBody>
      </p:sp>
      <p:graphicFrame>
        <p:nvGraphicFramePr>
          <p:cNvPr id="195589" name="对象 195588"/>
          <p:cNvGraphicFramePr>
            <a:graphicFrameLocks/>
          </p:cNvGraphicFramePr>
          <p:nvPr>
            <p:extLst>
              <p:ext uri="{D42A27DB-BD31-4B8C-83A1-F6EECF244321}">
                <p14:modId xmlns:p14="http://schemas.microsoft.com/office/powerpoint/2010/main" val="3466479465"/>
              </p:ext>
            </p:extLst>
          </p:nvPr>
        </p:nvGraphicFramePr>
        <p:xfrm>
          <a:off x="582613" y="1725613"/>
          <a:ext cx="3462337" cy="1373187"/>
        </p:xfrm>
        <a:graphic>
          <a:graphicData uri="http://schemas.openxmlformats.org/presentationml/2006/ole">
            <mc:AlternateContent xmlns:mc="http://schemas.openxmlformats.org/markup-compatibility/2006">
              <mc:Choice xmlns:v="urn:schemas-microsoft-com:vml" Requires="v">
                <p:oleObj spid="_x0000_s222658" name="公式" r:id="rId3" imgW="1663560" imgH="660240" progId="Equation.3">
                  <p:embed/>
                </p:oleObj>
              </mc:Choice>
              <mc:Fallback>
                <p:oleObj name="公式" r:id="rId3" imgW="1663560" imgH="660240" progId="Equation.3">
                  <p:embed/>
                  <p:pic>
                    <p:nvPicPr>
                      <p:cNvPr id="195589" name="对象 195588"/>
                      <p:cNvPicPr>
                        <a:picLocks noChangeArrowheads="1"/>
                      </p:cNvPicPr>
                      <p:nvPr/>
                    </p:nvPicPr>
                    <p:blipFill>
                      <a:blip r:embed="rId4"/>
                      <a:srcRect/>
                      <a:stretch>
                        <a:fillRect/>
                      </a:stretch>
                    </p:blipFill>
                    <p:spPr bwMode="auto">
                      <a:xfrm>
                        <a:off x="582613" y="1725613"/>
                        <a:ext cx="3462337" cy="13731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0" name="对象 195589"/>
          <p:cNvGraphicFramePr>
            <a:graphicFrameLocks/>
          </p:cNvGraphicFramePr>
          <p:nvPr>
            <p:extLst>
              <p:ext uri="{D42A27DB-BD31-4B8C-83A1-F6EECF244321}">
                <p14:modId xmlns:p14="http://schemas.microsoft.com/office/powerpoint/2010/main" val="2247666882"/>
              </p:ext>
            </p:extLst>
          </p:nvPr>
        </p:nvGraphicFramePr>
        <p:xfrm>
          <a:off x="503238" y="3165475"/>
          <a:ext cx="5062537" cy="1376363"/>
        </p:xfrm>
        <a:graphic>
          <a:graphicData uri="http://schemas.openxmlformats.org/presentationml/2006/ole">
            <mc:AlternateContent xmlns:mc="http://schemas.openxmlformats.org/markup-compatibility/2006">
              <mc:Choice xmlns:v="urn:schemas-microsoft-com:vml" Requires="v">
                <p:oleObj spid="_x0000_s222659" name="公式" r:id="rId5" imgW="2425680" imgH="660240" progId="Equation.3">
                  <p:embed/>
                </p:oleObj>
              </mc:Choice>
              <mc:Fallback>
                <p:oleObj name="公式" r:id="rId5" imgW="2425680" imgH="660240" progId="Equation.3">
                  <p:embed/>
                  <p:pic>
                    <p:nvPicPr>
                      <p:cNvPr id="195590" name="对象 195589"/>
                      <p:cNvPicPr>
                        <a:picLocks noChangeArrowheads="1"/>
                      </p:cNvPicPr>
                      <p:nvPr/>
                    </p:nvPicPr>
                    <p:blipFill>
                      <a:blip r:embed="rId6"/>
                      <a:srcRect/>
                      <a:stretch>
                        <a:fillRect/>
                      </a:stretch>
                    </p:blipFill>
                    <p:spPr bwMode="auto">
                      <a:xfrm>
                        <a:off x="503238" y="3165475"/>
                        <a:ext cx="5062537" cy="13763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1" name="对象 195590"/>
          <p:cNvGraphicFramePr>
            <a:graphicFrameLocks/>
          </p:cNvGraphicFramePr>
          <p:nvPr>
            <p:extLst>
              <p:ext uri="{D42A27DB-BD31-4B8C-83A1-F6EECF244321}">
                <p14:modId xmlns:p14="http://schemas.microsoft.com/office/powerpoint/2010/main" val="2734271997"/>
              </p:ext>
            </p:extLst>
          </p:nvPr>
        </p:nvGraphicFramePr>
        <p:xfrm>
          <a:off x="634471" y="4751388"/>
          <a:ext cx="5156729" cy="1420812"/>
        </p:xfrm>
        <a:graphic>
          <a:graphicData uri="http://schemas.openxmlformats.org/presentationml/2006/ole">
            <mc:AlternateContent xmlns:mc="http://schemas.openxmlformats.org/markup-compatibility/2006">
              <mc:Choice xmlns:v="urn:schemas-microsoft-com:vml" Requires="v">
                <p:oleObj spid="_x0000_s222660" name="公式" r:id="rId7" imgW="2311200" imgH="660240" progId="Equation.3">
                  <p:embed/>
                </p:oleObj>
              </mc:Choice>
              <mc:Fallback>
                <p:oleObj name="公式" r:id="rId7" imgW="2311200" imgH="660240" progId="Equation.3">
                  <p:embed/>
                  <p:pic>
                    <p:nvPicPr>
                      <p:cNvPr id="195591" name="对象 195590"/>
                      <p:cNvPicPr>
                        <a:picLocks noChangeArrowheads="1"/>
                      </p:cNvPicPr>
                      <p:nvPr/>
                    </p:nvPicPr>
                    <p:blipFill>
                      <a:blip r:embed="rId8"/>
                      <a:srcRect/>
                      <a:stretch>
                        <a:fillRect/>
                      </a:stretch>
                    </p:blipFill>
                    <p:spPr bwMode="auto">
                      <a:xfrm>
                        <a:off x="634471" y="4751388"/>
                        <a:ext cx="5156729" cy="1420812"/>
                      </a:xfrm>
                      <a:prstGeom prst="rect">
                        <a:avLst/>
                      </a:prstGeom>
                      <a:noFill/>
                      <a:ln w="9525">
                        <a:solidFill>
                          <a:schemeClr val="bg1"/>
                        </a:solidFill>
                        <a:miter lim="800000"/>
                        <a:headEnd/>
                        <a:tailEnd/>
                      </a:ln>
                      <a:extLst/>
                    </p:spPr>
                  </p:pic>
                </p:oleObj>
              </mc:Fallback>
            </mc:AlternateContent>
          </a:graphicData>
        </a:graphic>
      </p:graphicFrame>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95163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3"/>
          <p:cNvSpPr txBox="1">
            <a:spLocks noChangeArrowheads="1"/>
          </p:cNvSpPr>
          <p:nvPr/>
        </p:nvSpPr>
        <p:spPr bwMode="auto">
          <a:xfrm>
            <a:off x="1556359" y="2827873"/>
            <a:ext cx="5329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1800">
              <a:latin typeface="楷体" panose="02010609060101010101" pitchFamily="49" charset="-122"/>
              <a:ea typeface="楷体" panose="02010609060101010101" pitchFamily="49" charset="-122"/>
            </a:endParaRPr>
          </a:p>
        </p:txBody>
      </p:sp>
      <p:grpSp>
        <p:nvGrpSpPr>
          <p:cNvPr id="4098" name="Group 4"/>
          <p:cNvGrpSpPr>
            <a:grpSpLocks/>
          </p:cNvGrpSpPr>
          <p:nvPr/>
        </p:nvGrpSpPr>
        <p:grpSpPr bwMode="auto">
          <a:xfrm>
            <a:off x="1637321" y="2300823"/>
            <a:ext cx="6049963" cy="2166937"/>
            <a:chOff x="1202" y="1026"/>
            <a:chExt cx="3811" cy="1365"/>
          </a:xfrm>
        </p:grpSpPr>
        <p:sp>
          <p:nvSpPr>
            <p:cNvPr id="4099" name="Text Box 2"/>
            <p:cNvSpPr txBox="1">
              <a:spLocks noChangeArrowheads="1"/>
            </p:cNvSpPr>
            <p:nvPr/>
          </p:nvSpPr>
          <p:spPr bwMode="auto">
            <a:xfrm>
              <a:off x="1429" y="1026"/>
              <a:ext cx="358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8000">
                <a:latin typeface="楷体" panose="02010609060101010101" pitchFamily="49" charset="-122"/>
                <a:ea typeface="楷体" panose="02010609060101010101" pitchFamily="49" charset="-122"/>
              </a:endParaRPr>
            </a:p>
          </p:txBody>
        </p:sp>
        <p:sp>
          <p:nvSpPr>
            <p:cNvPr id="4100" name="Text Box 3"/>
            <p:cNvSpPr txBox="1">
              <a:spLocks noChangeArrowheads="1"/>
            </p:cNvSpPr>
            <p:nvPr/>
          </p:nvSpPr>
          <p:spPr bwMode="auto">
            <a:xfrm>
              <a:off x="1202" y="2160"/>
              <a:ext cx="3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1800">
                <a:latin typeface="楷体" panose="02010609060101010101" pitchFamily="49" charset="-122"/>
                <a:ea typeface="楷体" panose="02010609060101010101" pitchFamily="49" charset="-122"/>
              </a:endParaRPr>
            </a:p>
          </p:txBody>
        </p:sp>
      </p:grpSp>
      <p:sp>
        <p:nvSpPr>
          <p:cNvPr id="50180" name="文本框 50179"/>
          <p:cNvSpPr txBox="1"/>
          <p:nvPr/>
        </p:nvSpPr>
        <p:spPr>
          <a:xfrm>
            <a:off x="538771" y="1287998"/>
            <a:ext cx="2876550" cy="644525"/>
          </a:xfrm>
          <a:prstGeom prst="rect">
            <a:avLst/>
          </a:prstGeom>
          <a:noFill/>
          <a:ln w="57150">
            <a:noFill/>
          </a:ln>
        </p:spPr>
        <p:txBody>
          <a:bodyPr>
            <a:spAutoFit/>
          </a:bodyPr>
          <a:lstStyle/>
          <a:p>
            <a:r>
              <a:rPr lang="en-US" altLang="zh-CN" sz="3600" b="1" noProof="1">
                <a:effectLst>
                  <a:outerShdw blurRad="38100" dist="38100" dir="2700000">
                    <a:srgbClr val="C0C0C0"/>
                  </a:outerShdw>
                </a:effectLst>
                <a:latin typeface="楷体" panose="02010609060101010101" pitchFamily="49" charset="-122"/>
                <a:ea typeface="楷体" panose="02010609060101010101" pitchFamily="49" charset="-122"/>
              </a:rPr>
              <a:t> </a:t>
            </a:r>
            <a:r>
              <a:rPr lang="zh-CN" altLang="en-US" sz="3600" b="1" noProof="1">
                <a:effectLst>
                  <a:outerShdw blurRad="38100" dist="38100" dir="2700000">
                    <a:srgbClr val="C0C0C0"/>
                  </a:outerShdw>
                </a:effectLst>
                <a:latin typeface="楷体" panose="02010609060101010101" pitchFamily="49" charset="-122"/>
                <a:ea typeface="楷体" panose="02010609060101010101" pitchFamily="49" charset="-122"/>
              </a:rPr>
              <a:t>内容提要</a:t>
            </a:r>
          </a:p>
        </p:txBody>
      </p:sp>
      <p:sp>
        <p:nvSpPr>
          <p:cNvPr id="2"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6151" name="文本框 6150"/>
          <p:cNvSpPr txBox="1">
            <a:spLocks noChangeArrowheads="1"/>
          </p:cNvSpPr>
          <p:nvPr/>
        </p:nvSpPr>
        <p:spPr bwMode="auto">
          <a:xfrm>
            <a:off x="1438884" y="2288844"/>
            <a:ext cx="6248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2.1 </a:t>
            </a:r>
            <a:r>
              <a:rPr lang="zh-CN" altLang="en-US" sz="2800" dirty="0">
                <a:latin typeface="楷体" panose="02010609060101010101" pitchFamily="49" charset="-122"/>
                <a:ea typeface="楷体" panose="02010609060101010101" pitchFamily="49" charset="-122"/>
              </a:rPr>
              <a:t>概述</a:t>
            </a:r>
          </a:p>
          <a:p>
            <a:r>
              <a:rPr lang="en-US" altLang="zh-CN" sz="2800" dirty="0">
                <a:latin typeface="楷体" panose="02010609060101010101" pitchFamily="49" charset="-122"/>
                <a:ea typeface="楷体" panose="02010609060101010101" pitchFamily="49" charset="-122"/>
              </a:rPr>
              <a:t>2.2 </a:t>
            </a:r>
            <a:r>
              <a:rPr lang="zh-CN" altLang="en-US" sz="2800" dirty="0">
                <a:latin typeface="楷体" panose="02010609060101010101" pitchFamily="49" charset="-122"/>
                <a:ea typeface="楷体" panose="02010609060101010101" pitchFamily="49" charset="-122"/>
              </a:rPr>
              <a:t>逻辑代数中的三种基本运算</a:t>
            </a:r>
          </a:p>
          <a:p>
            <a:r>
              <a:rPr lang="en-US" altLang="zh-CN" sz="2800" dirty="0">
                <a:latin typeface="楷体" panose="02010609060101010101" pitchFamily="49" charset="-122"/>
                <a:ea typeface="楷体" panose="02010609060101010101" pitchFamily="49" charset="-122"/>
              </a:rPr>
              <a:t>2.3 </a:t>
            </a:r>
            <a:r>
              <a:rPr lang="zh-CN" altLang="en-US" sz="2800" dirty="0">
                <a:latin typeface="楷体" panose="02010609060101010101" pitchFamily="49" charset="-122"/>
                <a:ea typeface="楷体" panose="02010609060101010101" pitchFamily="49" charset="-122"/>
              </a:rPr>
              <a:t>逻辑代数的基本公式和常用公式</a:t>
            </a:r>
          </a:p>
          <a:p>
            <a:r>
              <a:rPr lang="en-US" altLang="zh-CN" sz="2800" dirty="0">
                <a:latin typeface="楷体" panose="02010609060101010101" pitchFamily="49" charset="-122"/>
                <a:ea typeface="楷体" panose="02010609060101010101" pitchFamily="49" charset="-122"/>
              </a:rPr>
              <a:t>2.4 </a:t>
            </a:r>
            <a:r>
              <a:rPr lang="zh-CN" altLang="en-US" sz="2800" dirty="0">
                <a:latin typeface="楷体" panose="02010609060101010101" pitchFamily="49" charset="-122"/>
                <a:ea typeface="楷体" panose="02010609060101010101" pitchFamily="49" charset="-122"/>
              </a:rPr>
              <a:t>逻辑代数的基本定理</a:t>
            </a:r>
          </a:p>
          <a:p>
            <a:r>
              <a:rPr lang="en-US" altLang="zh-CN" sz="2800" dirty="0">
                <a:latin typeface="楷体" panose="02010609060101010101" pitchFamily="49" charset="-122"/>
                <a:ea typeface="楷体" panose="02010609060101010101" pitchFamily="49" charset="-122"/>
              </a:rPr>
              <a:t>2.5 </a:t>
            </a:r>
            <a:r>
              <a:rPr lang="zh-CN" altLang="en-US" sz="2800" dirty="0">
                <a:latin typeface="楷体" panose="02010609060101010101" pitchFamily="49" charset="-122"/>
                <a:ea typeface="楷体" panose="02010609060101010101" pitchFamily="49" charset="-122"/>
              </a:rPr>
              <a:t>逻辑函数及其表示方法</a:t>
            </a:r>
          </a:p>
          <a:p>
            <a:r>
              <a:rPr lang="en-US" altLang="zh-CN" sz="2800" dirty="0">
                <a:latin typeface="楷体" panose="02010609060101010101" pitchFamily="49" charset="-122"/>
                <a:ea typeface="楷体" panose="02010609060101010101" pitchFamily="49" charset="-122"/>
              </a:rPr>
              <a:t>2.6 </a:t>
            </a:r>
            <a:r>
              <a:rPr lang="zh-CN" altLang="en-US" sz="2800" dirty="0">
                <a:latin typeface="楷体" panose="02010609060101010101" pitchFamily="49" charset="-122"/>
                <a:ea typeface="楷体" panose="02010609060101010101" pitchFamily="49" charset="-122"/>
              </a:rPr>
              <a:t>逻辑函数的化简方法</a:t>
            </a:r>
          </a:p>
          <a:p>
            <a:r>
              <a:rPr lang="en-US" altLang="zh-CN" sz="2800" dirty="0">
                <a:latin typeface="楷体" panose="02010609060101010101" pitchFamily="49" charset="-122"/>
                <a:ea typeface="楷体" panose="02010609060101010101" pitchFamily="49" charset="-122"/>
              </a:rPr>
              <a:t>2.7 </a:t>
            </a:r>
            <a:r>
              <a:rPr lang="zh-CN" altLang="en-US" sz="2800" dirty="0">
                <a:latin typeface="楷体" panose="02010609060101010101" pitchFamily="49" charset="-122"/>
                <a:ea typeface="楷体" panose="02010609060101010101" pitchFamily="49" charset="-122"/>
              </a:rPr>
              <a:t>具有无关项的逻辑函数及其化简</a:t>
            </a:r>
          </a:p>
          <a:p>
            <a:r>
              <a:rPr lang="en-US" altLang="zh-CN" sz="2800" dirty="0">
                <a:latin typeface="楷体" panose="02010609060101010101" pitchFamily="49" charset="-122"/>
                <a:ea typeface="楷体" panose="02010609060101010101" pitchFamily="49" charset="-122"/>
              </a:rPr>
              <a:t>2.8 </a:t>
            </a:r>
            <a:r>
              <a:rPr lang="zh-CN" altLang="en-US" sz="2800" dirty="0">
                <a:latin typeface="楷体" panose="02010609060101010101" pitchFamily="49" charset="-122"/>
                <a:ea typeface="楷体" panose="02010609060101010101" pitchFamily="49" charset="-122"/>
              </a:rPr>
              <a:t>多输出逻辑函数的化简</a:t>
            </a:r>
          </a:p>
          <a:p>
            <a:r>
              <a:rPr lang="en-US" altLang="zh-CN" sz="2800" dirty="0">
                <a:latin typeface="楷体" panose="02010609060101010101" pitchFamily="49" charset="-122"/>
                <a:ea typeface="楷体" panose="02010609060101010101" pitchFamily="49" charset="-122"/>
              </a:rPr>
              <a:t>2.9 </a:t>
            </a:r>
            <a:r>
              <a:rPr lang="zh-CN" altLang="en-US" sz="2800" dirty="0">
                <a:latin typeface="楷体" panose="02010609060101010101" pitchFamily="49" charset="-122"/>
                <a:ea typeface="楷体" panose="02010609060101010101" pitchFamily="49" charset="-122"/>
              </a:rPr>
              <a:t>逻辑函数形式的变换</a:t>
            </a:r>
          </a:p>
        </p:txBody>
      </p:sp>
    </p:spTree>
    <p:extLst>
      <p:ext uri="{BB962C8B-B14F-4D97-AF65-F5344CB8AC3E}">
        <p14:creationId xmlns:p14="http://schemas.microsoft.com/office/powerpoint/2010/main" val="96640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arn(inVertical)">
                                      <p:cBhvr>
                                        <p:cTn id="7" dur="500"/>
                                        <p:tgtEl>
                                          <p:spTgt spid="50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dissolve">
                                      <p:cBhvr>
                                        <p:cTn id="1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61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graphicFrame>
        <p:nvGraphicFramePr>
          <p:cNvPr id="2" name="对象 1"/>
          <p:cNvGraphicFramePr>
            <a:graphicFrameLocks/>
          </p:cNvGraphicFramePr>
          <p:nvPr>
            <p:extLst>
              <p:ext uri="{D42A27DB-BD31-4B8C-83A1-F6EECF244321}">
                <p14:modId xmlns:p14="http://schemas.microsoft.com/office/powerpoint/2010/main" val="2693753526"/>
              </p:ext>
            </p:extLst>
          </p:nvPr>
        </p:nvGraphicFramePr>
        <p:xfrm>
          <a:off x="1502288" y="1365168"/>
          <a:ext cx="5156200" cy="436563"/>
        </p:xfrm>
        <a:graphic>
          <a:graphicData uri="http://schemas.openxmlformats.org/presentationml/2006/ole">
            <mc:AlternateContent xmlns:mc="http://schemas.openxmlformats.org/markup-compatibility/2006">
              <mc:Choice xmlns:v="urn:schemas-microsoft-com:vml" Requires="v">
                <p:oleObj spid="_x0000_s291007" name="公式" r:id="rId3" imgW="2311200" imgH="203040" progId="Equation.3">
                  <p:embed/>
                </p:oleObj>
              </mc:Choice>
              <mc:Fallback>
                <p:oleObj name="公式" r:id="rId3" imgW="2311200" imgH="203040" progId="Equation.3">
                  <p:embed/>
                  <p:pic>
                    <p:nvPicPr>
                      <p:cNvPr id="0" name="对象 195590"/>
                      <p:cNvPicPr>
                        <a:picLocks noChangeArrowheads="1"/>
                      </p:cNvPicPr>
                      <p:nvPr/>
                    </p:nvPicPr>
                    <p:blipFill>
                      <a:blip r:embed="rId4"/>
                      <a:srcRect/>
                      <a:stretch>
                        <a:fillRect/>
                      </a:stretch>
                    </p:blipFill>
                    <p:spPr bwMode="auto">
                      <a:xfrm>
                        <a:off x="1502288" y="1365168"/>
                        <a:ext cx="5156200" cy="4365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本框 4"/>
          <p:cNvSpPr txBox="1">
            <a:spLocks noChangeArrowheads="1"/>
          </p:cNvSpPr>
          <p:nvPr/>
        </p:nvSpPr>
        <p:spPr bwMode="auto">
          <a:xfrm>
            <a:off x="227509" y="1321840"/>
            <a:ext cx="2549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证明：分配律</a:t>
            </a:r>
            <a:endParaRPr lang="zh-CN" altLang="en-US" sz="2800" dirty="0">
              <a:latin typeface="楷体" panose="02010609060101010101" pitchFamily="49" charset="-122"/>
              <a:ea typeface="楷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604171127"/>
              </p:ext>
            </p:extLst>
          </p:nvPr>
        </p:nvGraphicFramePr>
        <p:xfrm>
          <a:off x="2523067" y="2079595"/>
          <a:ext cx="3657600" cy="1456799"/>
        </p:xfrm>
        <a:graphic>
          <a:graphicData uri="http://schemas.openxmlformats.org/presentationml/2006/ole">
            <mc:AlternateContent xmlns:mc="http://schemas.openxmlformats.org/markup-compatibility/2006">
              <mc:Choice xmlns:v="urn:schemas-microsoft-com:vml" Requires="v">
                <p:oleObj spid="_x0000_s291008" name="Equation" r:id="rId5" imgW="1434960" imgH="571320" progId="Equation.DSMT4">
                  <p:embed/>
                </p:oleObj>
              </mc:Choice>
              <mc:Fallback>
                <p:oleObj name="Equation" r:id="rId5" imgW="1434960" imgH="571320" progId="Equation.DSMT4">
                  <p:embed/>
                  <p:pic>
                    <p:nvPicPr>
                      <p:cNvPr id="0" name=""/>
                      <p:cNvPicPr/>
                      <p:nvPr/>
                    </p:nvPicPr>
                    <p:blipFill>
                      <a:blip r:embed="rId6"/>
                      <a:stretch>
                        <a:fillRect/>
                      </a:stretch>
                    </p:blipFill>
                    <p:spPr>
                      <a:xfrm>
                        <a:off x="2523067" y="2079595"/>
                        <a:ext cx="3657600" cy="1456799"/>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38363529"/>
              </p:ext>
            </p:extLst>
          </p:nvPr>
        </p:nvGraphicFramePr>
        <p:xfrm>
          <a:off x="2514600" y="4155429"/>
          <a:ext cx="2881312" cy="873125"/>
        </p:xfrm>
        <a:graphic>
          <a:graphicData uri="http://schemas.openxmlformats.org/presentationml/2006/ole">
            <mc:AlternateContent xmlns:mc="http://schemas.openxmlformats.org/markup-compatibility/2006">
              <mc:Choice xmlns:v="urn:schemas-microsoft-com:vml" Requires="v">
                <p:oleObj spid="_x0000_s291009" name="Equation" r:id="rId7" imgW="1130040" imgH="342720" progId="Equation.DSMT4">
                  <p:embed/>
                </p:oleObj>
              </mc:Choice>
              <mc:Fallback>
                <p:oleObj name="Equation" r:id="rId7" imgW="1130040" imgH="342720" progId="Equation.DSMT4">
                  <p:embed/>
                  <p:pic>
                    <p:nvPicPr>
                      <p:cNvPr id="0" name="对象 2"/>
                      <p:cNvPicPr>
                        <a:picLocks noChangeAspect="1" noChangeArrowheads="1"/>
                      </p:cNvPicPr>
                      <p:nvPr/>
                    </p:nvPicPr>
                    <p:blipFill>
                      <a:blip r:embed="rId8"/>
                      <a:srcRect/>
                      <a:stretch>
                        <a:fillRect/>
                      </a:stretch>
                    </p:blipFill>
                    <p:spPr bwMode="auto">
                      <a:xfrm>
                        <a:off x="2514600" y="4155429"/>
                        <a:ext cx="28813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直接连接符 13"/>
          <p:cNvCxnSpPr/>
          <p:nvPr/>
        </p:nvCxnSpPr>
        <p:spPr>
          <a:xfrm>
            <a:off x="2816103" y="3539067"/>
            <a:ext cx="17018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611970" y="3708400"/>
            <a:ext cx="254000" cy="355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888070" y="4597400"/>
            <a:ext cx="17018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816674" y="4366567"/>
            <a:ext cx="1107996" cy="461665"/>
          </a:xfrm>
          <a:prstGeom prst="rect">
            <a:avLst/>
          </a:prstGeom>
        </p:spPr>
        <p:txBody>
          <a:bodyPr wrap="none">
            <a:spAutoFit/>
          </a:bodyPr>
          <a:lstStyle/>
          <a:p>
            <a:r>
              <a:rPr lang="zh-CN" altLang="en-US" sz="2400" dirty="0" smtClean="0">
                <a:latin typeface="楷体" panose="02010609060101010101" pitchFamily="49" charset="-122"/>
                <a:ea typeface="楷体" panose="02010609060101010101" pitchFamily="49" charset="-122"/>
              </a:rPr>
              <a:t>证毕。</a:t>
            </a:r>
            <a:endParaRPr lang="zh-CN" altLang="en-US" sz="2400" dirty="0">
              <a:latin typeface="楷体" panose="02010609060101010101" pitchFamily="49" charset="-122"/>
              <a:ea typeface="楷体" panose="02010609060101010101" pitchFamily="49" charset="-122"/>
            </a:endParaRPr>
          </a:p>
        </p:txBody>
      </p:sp>
      <p:graphicFrame>
        <p:nvGraphicFramePr>
          <p:cNvPr id="17" name="对象 16"/>
          <p:cNvGraphicFramePr>
            <a:graphicFrameLocks/>
          </p:cNvGraphicFramePr>
          <p:nvPr>
            <p:extLst>
              <p:ext uri="{D42A27DB-BD31-4B8C-83A1-F6EECF244321}">
                <p14:modId xmlns:p14="http://schemas.microsoft.com/office/powerpoint/2010/main" val="3291560963"/>
              </p:ext>
            </p:extLst>
          </p:nvPr>
        </p:nvGraphicFramePr>
        <p:xfrm>
          <a:off x="2808288" y="5405438"/>
          <a:ext cx="2439987" cy="452437"/>
        </p:xfrm>
        <a:graphic>
          <a:graphicData uri="http://schemas.openxmlformats.org/presentationml/2006/ole">
            <mc:AlternateContent xmlns:mc="http://schemas.openxmlformats.org/markup-compatibility/2006">
              <mc:Choice xmlns:v="urn:schemas-microsoft-com:vml" Requires="v">
                <p:oleObj spid="_x0000_s291010" name="公式" r:id="rId9" imgW="888840" imgH="164880" progId="Equation.3">
                  <p:embed/>
                </p:oleObj>
              </mc:Choice>
              <mc:Fallback>
                <p:oleObj name="公式" r:id="rId9" imgW="888840" imgH="164880" progId="Equation.3">
                  <p:embed/>
                  <p:pic>
                    <p:nvPicPr>
                      <p:cNvPr id="0" name="对象 196612"/>
                      <p:cNvPicPr>
                        <a:picLocks noChangeArrowheads="1"/>
                      </p:cNvPicPr>
                      <p:nvPr/>
                    </p:nvPicPr>
                    <p:blipFill>
                      <a:blip r:embed="rId10"/>
                      <a:srcRect/>
                      <a:stretch>
                        <a:fillRect/>
                      </a:stretch>
                    </p:blipFill>
                    <p:spPr bwMode="auto">
                      <a:xfrm>
                        <a:off x="2808288" y="5405438"/>
                        <a:ext cx="2439987" cy="4524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矩形 22"/>
          <p:cNvSpPr/>
          <p:nvPr/>
        </p:nvSpPr>
        <p:spPr>
          <a:xfrm>
            <a:off x="5262676" y="5380333"/>
            <a:ext cx="1107996"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吸收律</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763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8" name="对象 197637"/>
          <p:cNvGraphicFramePr>
            <a:graphicFrameLocks/>
          </p:cNvGraphicFramePr>
          <p:nvPr>
            <p:extLst>
              <p:ext uri="{D42A27DB-BD31-4B8C-83A1-F6EECF244321}">
                <p14:modId xmlns:p14="http://schemas.microsoft.com/office/powerpoint/2010/main" val="311962957"/>
              </p:ext>
            </p:extLst>
          </p:nvPr>
        </p:nvGraphicFramePr>
        <p:xfrm>
          <a:off x="156698" y="1286003"/>
          <a:ext cx="4988404" cy="1431261"/>
        </p:xfrm>
        <a:graphic>
          <a:graphicData uri="http://schemas.openxmlformats.org/presentationml/2006/ole">
            <mc:AlternateContent xmlns:mc="http://schemas.openxmlformats.org/markup-compatibility/2006">
              <mc:Choice xmlns:v="urn:schemas-microsoft-com:vml" Requires="v">
                <p:oleObj spid="_x0000_s295280" name="公式" r:id="rId4" imgW="2260440" imgH="660240" progId="Equation.3">
                  <p:embed/>
                </p:oleObj>
              </mc:Choice>
              <mc:Fallback>
                <p:oleObj name="公式" r:id="rId4" imgW="2260440" imgH="660240" progId="Equation.3">
                  <p:embed/>
                  <p:pic>
                    <p:nvPicPr>
                      <p:cNvPr id="197638" name="对象 197637"/>
                      <p:cNvPicPr>
                        <a:picLocks noChangeArrowheads="1"/>
                      </p:cNvPicPr>
                      <p:nvPr/>
                    </p:nvPicPr>
                    <p:blipFill>
                      <a:blip r:embed="rId5"/>
                      <a:srcRect/>
                      <a:stretch>
                        <a:fillRect/>
                      </a:stretch>
                    </p:blipFill>
                    <p:spPr bwMode="auto">
                      <a:xfrm>
                        <a:off x="156698" y="1286003"/>
                        <a:ext cx="4988404" cy="1431261"/>
                      </a:xfrm>
                      <a:prstGeom prst="rect">
                        <a:avLst/>
                      </a:prstGeom>
                      <a:noFill/>
                      <a:ln>
                        <a:noFill/>
                      </a:ln>
                      <a:extLst/>
                    </p:spPr>
                  </p:pic>
                </p:oleObj>
              </mc:Fallback>
            </mc:AlternateContent>
          </a:graphicData>
        </a:graphic>
      </p:graphicFrame>
      <p:grpSp>
        <p:nvGrpSpPr>
          <p:cNvPr id="197639" name="组合 197638"/>
          <p:cNvGrpSpPr>
            <a:grpSpLocks/>
          </p:cNvGrpSpPr>
          <p:nvPr/>
        </p:nvGrpSpPr>
        <p:grpSpPr bwMode="auto">
          <a:xfrm>
            <a:off x="4949794" y="2147329"/>
            <a:ext cx="3431439" cy="2232025"/>
            <a:chOff x="2472" y="2205"/>
            <a:chExt cx="2680" cy="1679"/>
          </a:xfrm>
        </p:grpSpPr>
        <p:graphicFrame>
          <p:nvGraphicFramePr>
            <p:cNvPr id="24579" name="对象 197639"/>
            <p:cNvGraphicFramePr>
              <a:graphicFrameLocks/>
            </p:cNvGraphicFramePr>
            <p:nvPr>
              <p:extLst>
                <p:ext uri="{D42A27DB-BD31-4B8C-83A1-F6EECF244321}">
                  <p14:modId xmlns:p14="http://schemas.microsoft.com/office/powerpoint/2010/main" val="2525061773"/>
                </p:ext>
              </p:extLst>
            </p:nvPr>
          </p:nvGraphicFramePr>
          <p:xfrm>
            <a:off x="4459" y="2256"/>
            <a:ext cx="615" cy="234"/>
          </p:xfrm>
          <a:graphic>
            <a:graphicData uri="http://schemas.openxmlformats.org/presentationml/2006/ole">
              <mc:AlternateContent xmlns:mc="http://schemas.openxmlformats.org/markup-compatibility/2006">
                <mc:Choice xmlns:v="urn:schemas-microsoft-com:vml" Requires="v">
                  <p:oleObj spid="_x0000_s295281" r:id="rId6" imgW="393480" imgH="164880" progId="Equation.3">
                    <p:embed/>
                  </p:oleObj>
                </mc:Choice>
                <mc:Fallback>
                  <p:oleObj r:id="rId6" imgW="393480" imgH="164880" progId="Equation.3">
                    <p:embed/>
                    <p:pic>
                      <p:nvPicPr>
                        <p:cNvPr id="24579" name="对象 1976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9" y="2256"/>
                          <a:ext cx="615" cy="234"/>
                        </a:xfrm>
                        <a:prstGeom prst="rect">
                          <a:avLst/>
                        </a:prstGeom>
                        <a:noFill/>
                        <a:ln>
                          <a:noFill/>
                        </a:ln>
                        <a:extLst/>
                      </p:spPr>
                    </p:pic>
                  </p:oleObj>
                </mc:Fallback>
              </mc:AlternateContent>
            </a:graphicData>
          </a:graphic>
        </p:graphicFrame>
        <p:graphicFrame>
          <p:nvGraphicFramePr>
            <p:cNvPr id="24580" name="对象 197640"/>
            <p:cNvGraphicFramePr>
              <a:graphicFrameLocks/>
            </p:cNvGraphicFramePr>
            <p:nvPr>
              <p:extLst>
                <p:ext uri="{D42A27DB-BD31-4B8C-83A1-F6EECF244321}">
                  <p14:modId xmlns:p14="http://schemas.microsoft.com/office/powerpoint/2010/main" val="3333053739"/>
                </p:ext>
              </p:extLst>
            </p:nvPr>
          </p:nvGraphicFramePr>
          <p:xfrm>
            <a:off x="3615" y="2241"/>
            <a:ext cx="649" cy="282"/>
          </p:xfrm>
          <a:graphic>
            <a:graphicData uri="http://schemas.openxmlformats.org/presentationml/2006/ole">
              <mc:AlternateContent xmlns:mc="http://schemas.openxmlformats.org/markup-compatibility/2006">
                <mc:Choice xmlns:v="urn:schemas-microsoft-com:vml" Requires="v">
                  <p:oleObj spid="_x0000_s295282" name="公式" r:id="rId8" imgW="583920" imgH="203040" progId="Equation.3">
                    <p:embed/>
                  </p:oleObj>
                </mc:Choice>
                <mc:Fallback>
                  <p:oleObj name="公式" r:id="rId8" imgW="583920" imgH="203040" progId="Equation.3">
                    <p:embed/>
                    <p:pic>
                      <p:nvPicPr>
                        <p:cNvPr id="24580" name="对象 197640"/>
                        <p:cNvPicPr>
                          <a:picLocks noChangeArrowheads="1"/>
                        </p:cNvPicPr>
                        <p:nvPr/>
                      </p:nvPicPr>
                      <p:blipFill>
                        <a:blip r:embed="rId9"/>
                        <a:srcRect/>
                        <a:stretch>
                          <a:fillRect/>
                        </a:stretch>
                      </p:blipFill>
                      <p:spPr bwMode="auto">
                        <a:xfrm>
                          <a:off x="3615" y="2241"/>
                          <a:ext cx="649" cy="282"/>
                        </a:xfrm>
                        <a:prstGeom prst="rect">
                          <a:avLst/>
                        </a:prstGeom>
                        <a:noFill/>
                        <a:ln>
                          <a:noFill/>
                        </a:ln>
                        <a:extLst/>
                      </p:spPr>
                    </p:pic>
                  </p:oleObj>
                </mc:Fallback>
              </mc:AlternateContent>
            </a:graphicData>
          </a:graphic>
        </p:graphicFrame>
        <p:sp>
          <p:nvSpPr>
            <p:cNvPr id="24581" name="直接连接符 197641"/>
            <p:cNvSpPr>
              <a:spLocks noChangeShapeType="1"/>
            </p:cNvSpPr>
            <p:nvPr/>
          </p:nvSpPr>
          <p:spPr bwMode="auto">
            <a:xfrm>
              <a:off x="2472" y="2205"/>
              <a:ext cx="2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2" name="直接连接符 197642"/>
            <p:cNvSpPr>
              <a:spLocks noChangeShapeType="1"/>
            </p:cNvSpPr>
            <p:nvPr/>
          </p:nvSpPr>
          <p:spPr bwMode="auto">
            <a:xfrm>
              <a:off x="2472" y="2523"/>
              <a:ext cx="2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3" name="直接连接符 197643"/>
            <p:cNvSpPr>
              <a:spLocks noChangeShapeType="1"/>
            </p:cNvSpPr>
            <p:nvPr/>
          </p:nvSpPr>
          <p:spPr bwMode="auto">
            <a:xfrm>
              <a:off x="2472" y="2840"/>
              <a:ext cx="2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4" name="直接连接符 197644"/>
            <p:cNvSpPr>
              <a:spLocks noChangeShapeType="1"/>
            </p:cNvSpPr>
            <p:nvPr/>
          </p:nvSpPr>
          <p:spPr bwMode="auto">
            <a:xfrm>
              <a:off x="2472" y="3203"/>
              <a:ext cx="2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5" name="直接连接符 197645"/>
            <p:cNvSpPr>
              <a:spLocks noChangeShapeType="1"/>
            </p:cNvSpPr>
            <p:nvPr/>
          </p:nvSpPr>
          <p:spPr bwMode="auto">
            <a:xfrm>
              <a:off x="2472" y="3566"/>
              <a:ext cx="2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6" name="直接连接符 197646"/>
            <p:cNvSpPr>
              <a:spLocks noChangeShapeType="1"/>
            </p:cNvSpPr>
            <p:nvPr/>
          </p:nvSpPr>
          <p:spPr bwMode="auto">
            <a:xfrm>
              <a:off x="2472" y="3884"/>
              <a:ext cx="2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7" name="直接连接符 197647"/>
            <p:cNvSpPr>
              <a:spLocks noChangeShapeType="1"/>
            </p:cNvSpPr>
            <p:nvPr/>
          </p:nvSpPr>
          <p:spPr bwMode="auto">
            <a:xfrm>
              <a:off x="2971" y="2205"/>
              <a:ext cx="0" cy="16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8" name="直接连接符 197648"/>
            <p:cNvSpPr>
              <a:spLocks noChangeShapeType="1"/>
            </p:cNvSpPr>
            <p:nvPr/>
          </p:nvSpPr>
          <p:spPr bwMode="auto">
            <a:xfrm>
              <a:off x="3560" y="2205"/>
              <a:ext cx="0" cy="16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4589" name="直接连接符 197649"/>
            <p:cNvSpPr>
              <a:spLocks noChangeShapeType="1"/>
            </p:cNvSpPr>
            <p:nvPr/>
          </p:nvSpPr>
          <p:spPr bwMode="auto">
            <a:xfrm>
              <a:off x="4369" y="2205"/>
              <a:ext cx="0" cy="167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aphicFrame>
          <p:nvGraphicFramePr>
            <p:cNvPr id="24590" name="对象 197650"/>
            <p:cNvGraphicFramePr>
              <a:graphicFrameLocks/>
            </p:cNvGraphicFramePr>
            <p:nvPr>
              <p:extLst>
                <p:ext uri="{D42A27DB-BD31-4B8C-83A1-F6EECF244321}">
                  <p14:modId xmlns:p14="http://schemas.microsoft.com/office/powerpoint/2010/main" val="1788361461"/>
                </p:ext>
              </p:extLst>
            </p:nvPr>
          </p:nvGraphicFramePr>
          <p:xfrm>
            <a:off x="2601" y="2251"/>
            <a:ext cx="210" cy="227"/>
          </p:xfrm>
          <a:graphic>
            <a:graphicData uri="http://schemas.openxmlformats.org/presentationml/2006/ole">
              <mc:AlternateContent xmlns:mc="http://schemas.openxmlformats.org/markup-compatibility/2006">
                <mc:Choice xmlns:v="urn:schemas-microsoft-com:vml" Requires="v">
                  <p:oleObj spid="_x0000_s295283" r:id="rId10" imgW="152202" imgH="164885" progId="Equation.3">
                    <p:embed/>
                  </p:oleObj>
                </mc:Choice>
                <mc:Fallback>
                  <p:oleObj r:id="rId10" imgW="152202" imgH="164885" progId="Equation.3">
                    <p:embed/>
                    <p:pic>
                      <p:nvPicPr>
                        <p:cNvPr id="24590" name="对象 19765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1" y="2251"/>
                          <a:ext cx="21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1" name="对象 197651"/>
            <p:cNvGraphicFramePr>
              <a:graphicFrameLocks/>
            </p:cNvGraphicFramePr>
            <p:nvPr/>
          </p:nvGraphicFramePr>
          <p:xfrm>
            <a:off x="3152" y="2251"/>
            <a:ext cx="210" cy="227"/>
          </p:xfrm>
          <a:graphic>
            <a:graphicData uri="http://schemas.openxmlformats.org/presentationml/2006/ole">
              <mc:AlternateContent xmlns:mc="http://schemas.openxmlformats.org/markup-compatibility/2006">
                <mc:Choice xmlns:v="urn:schemas-microsoft-com:vml" Requires="v">
                  <p:oleObj spid="_x0000_s295284" r:id="rId12" imgW="152202" imgH="164885" progId="Equation.3">
                    <p:embed/>
                  </p:oleObj>
                </mc:Choice>
                <mc:Fallback>
                  <p:oleObj r:id="rId12" imgW="152202" imgH="164885" progId="Equation.3">
                    <p:embed/>
                    <p:pic>
                      <p:nvPicPr>
                        <p:cNvPr id="24591" name="对象 19765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2" y="2251"/>
                          <a:ext cx="21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2" name="对象 197652"/>
            <p:cNvGraphicFramePr>
              <a:graphicFrameLocks/>
            </p:cNvGraphicFramePr>
            <p:nvPr>
              <p:extLst>
                <p:ext uri="{D42A27DB-BD31-4B8C-83A1-F6EECF244321}">
                  <p14:modId xmlns:p14="http://schemas.microsoft.com/office/powerpoint/2010/main" val="1693950248"/>
                </p:ext>
              </p:extLst>
            </p:nvPr>
          </p:nvGraphicFramePr>
          <p:xfrm>
            <a:off x="2608" y="2562"/>
            <a:ext cx="175" cy="244"/>
          </p:xfrm>
          <a:graphic>
            <a:graphicData uri="http://schemas.openxmlformats.org/presentationml/2006/ole">
              <mc:AlternateContent xmlns:mc="http://schemas.openxmlformats.org/markup-compatibility/2006">
                <mc:Choice xmlns:v="urn:schemas-microsoft-com:vml" Requires="v">
                  <p:oleObj spid="_x0000_s295285" r:id="rId14" imgW="126725" imgH="177415" progId="Equation.3">
                    <p:embed/>
                  </p:oleObj>
                </mc:Choice>
                <mc:Fallback>
                  <p:oleObj r:id="rId14" imgW="126725" imgH="177415" progId="Equation.3">
                    <p:embed/>
                    <p:pic>
                      <p:nvPicPr>
                        <p:cNvPr id="24592" name="对象 19765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2562"/>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3" name="对象 197653"/>
            <p:cNvGraphicFramePr>
              <a:graphicFrameLocks/>
            </p:cNvGraphicFramePr>
            <p:nvPr>
              <p:extLst>
                <p:ext uri="{D42A27DB-BD31-4B8C-83A1-F6EECF244321}">
                  <p14:modId xmlns:p14="http://schemas.microsoft.com/office/powerpoint/2010/main" val="1773701879"/>
                </p:ext>
              </p:extLst>
            </p:nvPr>
          </p:nvGraphicFramePr>
          <p:xfrm>
            <a:off x="3173" y="2568"/>
            <a:ext cx="175" cy="244"/>
          </p:xfrm>
          <a:graphic>
            <a:graphicData uri="http://schemas.openxmlformats.org/presentationml/2006/ole">
              <mc:AlternateContent xmlns:mc="http://schemas.openxmlformats.org/markup-compatibility/2006">
                <mc:Choice xmlns:v="urn:schemas-microsoft-com:vml" Requires="v">
                  <p:oleObj spid="_x0000_s295286" r:id="rId16" imgW="126725" imgH="177415" progId="Equation.3">
                    <p:embed/>
                  </p:oleObj>
                </mc:Choice>
                <mc:Fallback>
                  <p:oleObj r:id="rId16" imgW="126725" imgH="177415" progId="Equation.3">
                    <p:embed/>
                    <p:pic>
                      <p:nvPicPr>
                        <p:cNvPr id="24593" name="对象 19765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3" y="2568"/>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4" name="对象 197654"/>
            <p:cNvGraphicFramePr>
              <a:graphicFrameLocks/>
            </p:cNvGraphicFramePr>
            <p:nvPr>
              <p:extLst>
                <p:ext uri="{D42A27DB-BD31-4B8C-83A1-F6EECF244321}">
                  <p14:modId xmlns:p14="http://schemas.microsoft.com/office/powerpoint/2010/main" val="2037118157"/>
                </p:ext>
              </p:extLst>
            </p:nvPr>
          </p:nvGraphicFramePr>
          <p:xfrm>
            <a:off x="2608" y="2898"/>
            <a:ext cx="175" cy="244"/>
          </p:xfrm>
          <a:graphic>
            <a:graphicData uri="http://schemas.openxmlformats.org/presentationml/2006/ole">
              <mc:AlternateContent xmlns:mc="http://schemas.openxmlformats.org/markup-compatibility/2006">
                <mc:Choice xmlns:v="urn:schemas-microsoft-com:vml" Requires="v">
                  <p:oleObj spid="_x0000_s295287" r:id="rId17" imgW="126725" imgH="177415" progId="Equation.3">
                    <p:embed/>
                  </p:oleObj>
                </mc:Choice>
                <mc:Fallback>
                  <p:oleObj r:id="rId17" imgW="126725" imgH="177415" progId="Equation.3">
                    <p:embed/>
                    <p:pic>
                      <p:nvPicPr>
                        <p:cNvPr id="24594" name="对象 19765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2898"/>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5" name="对象 197655"/>
            <p:cNvGraphicFramePr>
              <a:graphicFrameLocks/>
            </p:cNvGraphicFramePr>
            <p:nvPr>
              <p:extLst>
                <p:ext uri="{D42A27DB-BD31-4B8C-83A1-F6EECF244321}">
                  <p14:modId xmlns:p14="http://schemas.microsoft.com/office/powerpoint/2010/main" val="66033679"/>
                </p:ext>
              </p:extLst>
            </p:nvPr>
          </p:nvGraphicFramePr>
          <p:xfrm>
            <a:off x="3192" y="2895"/>
            <a:ext cx="123" cy="226"/>
          </p:xfrm>
          <a:graphic>
            <a:graphicData uri="http://schemas.openxmlformats.org/presentationml/2006/ole">
              <mc:AlternateContent xmlns:mc="http://schemas.openxmlformats.org/markup-compatibility/2006">
                <mc:Choice xmlns:v="urn:schemas-microsoft-com:vml" Requires="v">
                  <p:oleObj spid="_x0000_s295288" r:id="rId18" imgW="88554" imgH="164458" progId="Equation.3">
                    <p:embed/>
                  </p:oleObj>
                </mc:Choice>
                <mc:Fallback>
                  <p:oleObj r:id="rId18" imgW="88554" imgH="164458" progId="Equation.3">
                    <p:embed/>
                    <p:pic>
                      <p:nvPicPr>
                        <p:cNvPr id="24595" name="对象 19765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92" y="2895"/>
                          <a:ext cx="12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6" name="对象 197656"/>
            <p:cNvGraphicFramePr>
              <a:graphicFrameLocks/>
            </p:cNvGraphicFramePr>
            <p:nvPr>
              <p:extLst>
                <p:ext uri="{D42A27DB-BD31-4B8C-83A1-F6EECF244321}">
                  <p14:modId xmlns:p14="http://schemas.microsoft.com/office/powerpoint/2010/main" val="1165193222"/>
                </p:ext>
              </p:extLst>
            </p:nvPr>
          </p:nvGraphicFramePr>
          <p:xfrm>
            <a:off x="2622" y="3276"/>
            <a:ext cx="123" cy="226"/>
          </p:xfrm>
          <a:graphic>
            <a:graphicData uri="http://schemas.openxmlformats.org/presentationml/2006/ole">
              <mc:AlternateContent xmlns:mc="http://schemas.openxmlformats.org/markup-compatibility/2006">
                <mc:Choice xmlns:v="urn:schemas-microsoft-com:vml" Requires="v">
                  <p:oleObj spid="_x0000_s295289" r:id="rId20" imgW="88554" imgH="164458" progId="Equation.3">
                    <p:embed/>
                  </p:oleObj>
                </mc:Choice>
                <mc:Fallback>
                  <p:oleObj r:id="rId20" imgW="88554" imgH="164458" progId="Equation.3">
                    <p:embed/>
                    <p:pic>
                      <p:nvPicPr>
                        <p:cNvPr id="24596" name="对象 19765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22" y="3276"/>
                          <a:ext cx="12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8" name="对象 197658"/>
            <p:cNvGraphicFramePr>
              <a:graphicFrameLocks/>
            </p:cNvGraphicFramePr>
            <p:nvPr/>
          </p:nvGraphicFramePr>
          <p:xfrm>
            <a:off x="3152" y="3294"/>
            <a:ext cx="175" cy="244"/>
          </p:xfrm>
          <a:graphic>
            <a:graphicData uri="http://schemas.openxmlformats.org/presentationml/2006/ole">
              <mc:AlternateContent xmlns:mc="http://schemas.openxmlformats.org/markup-compatibility/2006">
                <mc:Choice xmlns:v="urn:schemas-microsoft-com:vml" Requires="v">
                  <p:oleObj spid="_x0000_s295290" r:id="rId22" imgW="126725" imgH="177415" progId="Equation.3">
                    <p:embed/>
                  </p:oleObj>
                </mc:Choice>
                <mc:Fallback>
                  <p:oleObj r:id="rId22" imgW="126725" imgH="177415" progId="Equation.3">
                    <p:embed/>
                    <p:pic>
                      <p:nvPicPr>
                        <p:cNvPr id="24598" name="对象 19765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3294"/>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9" name="对象 197659"/>
            <p:cNvGraphicFramePr>
              <a:graphicFrameLocks/>
            </p:cNvGraphicFramePr>
            <p:nvPr>
              <p:extLst>
                <p:ext uri="{D42A27DB-BD31-4B8C-83A1-F6EECF244321}">
                  <p14:modId xmlns:p14="http://schemas.microsoft.com/office/powerpoint/2010/main" val="1982757207"/>
                </p:ext>
              </p:extLst>
            </p:nvPr>
          </p:nvGraphicFramePr>
          <p:xfrm>
            <a:off x="2622" y="3612"/>
            <a:ext cx="123" cy="226"/>
          </p:xfrm>
          <a:graphic>
            <a:graphicData uri="http://schemas.openxmlformats.org/presentationml/2006/ole">
              <mc:AlternateContent xmlns:mc="http://schemas.openxmlformats.org/markup-compatibility/2006">
                <mc:Choice xmlns:v="urn:schemas-microsoft-com:vml" Requires="v">
                  <p:oleObj spid="_x0000_s295291" r:id="rId23" imgW="88554" imgH="164458" progId="Equation.3">
                    <p:embed/>
                  </p:oleObj>
                </mc:Choice>
                <mc:Fallback>
                  <p:oleObj r:id="rId23" imgW="88554" imgH="164458" progId="Equation.3">
                    <p:embed/>
                    <p:pic>
                      <p:nvPicPr>
                        <p:cNvPr id="24599" name="对象 19765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22" y="3612"/>
                          <a:ext cx="12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0" name="对象 197660"/>
            <p:cNvGraphicFramePr>
              <a:graphicFrameLocks/>
            </p:cNvGraphicFramePr>
            <p:nvPr>
              <p:extLst>
                <p:ext uri="{D42A27DB-BD31-4B8C-83A1-F6EECF244321}">
                  <p14:modId xmlns:p14="http://schemas.microsoft.com/office/powerpoint/2010/main" val="2915335209"/>
                </p:ext>
              </p:extLst>
            </p:nvPr>
          </p:nvGraphicFramePr>
          <p:xfrm>
            <a:off x="3180" y="3612"/>
            <a:ext cx="123" cy="226"/>
          </p:xfrm>
          <a:graphic>
            <a:graphicData uri="http://schemas.openxmlformats.org/presentationml/2006/ole">
              <mc:AlternateContent xmlns:mc="http://schemas.openxmlformats.org/markup-compatibility/2006">
                <mc:Choice xmlns:v="urn:schemas-microsoft-com:vml" Requires="v">
                  <p:oleObj spid="_x0000_s295292" r:id="rId24" imgW="88554" imgH="164458" progId="Equation.3">
                    <p:embed/>
                  </p:oleObj>
                </mc:Choice>
                <mc:Fallback>
                  <p:oleObj r:id="rId24" imgW="88554" imgH="164458" progId="Equation.3">
                    <p:embed/>
                    <p:pic>
                      <p:nvPicPr>
                        <p:cNvPr id="24600" name="对象 19766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80" y="3612"/>
                          <a:ext cx="12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1" name="对象 197661"/>
            <p:cNvGraphicFramePr>
              <a:graphicFrameLocks/>
            </p:cNvGraphicFramePr>
            <p:nvPr>
              <p:extLst>
                <p:ext uri="{D42A27DB-BD31-4B8C-83A1-F6EECF244321}">
                  <p14:modId xmlns:p14="http://schemas.microsoft.com/office/powerpoint/2010/main" val="2732281625"/>
                </p:ext>
              </p:extLst>
            </p:nvPr>
          </p:nvGraphicFramePr>
          <p:xfrm>
            <a:off x="3892" y="2556"/>
            <a:ext cx="123" cy="226"/>
          </p:xfrm>
          <a:graphic>
            <a:graphicData uri="http://schemas.openxmlformats.org/presentationml/2006/ole">
              <mc:AlternateContent xmlns:mc="http://schemas.openxmlformats.org/markup-compatibility/2006">
                <mc:Choice xmlns:v="urn:schemas-microsoft-com:vml" Requires="v">
                  <p:oleObj spid="_x0000_s295293" r:id="rId25" imgW="88554" imgH="164458" progId="Equation.3">
                    <p:embed/>
                  </p:oleObj>
                </mc:Choice>
                <mc:Fallback>
                  <p:oleObj r:id="rId25" imgW="88554" imgH="164458" progId="Equation.3">
                    <p:embed/>
                    <p:pic>
                      <p:nvPicPr>
                        <p:cNvPr id="24601" name="对象 19766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92" y="2556"/>
                          <a:ext cx="12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3" name="对象 197663"/>
            <p:cNvGraphicFramePr>
              <a:graphicFrameLocks/>
            </p:cNvGraphicFramePr>
            <p:nvPr>
              <p:extLst>
                <p:ext uri="{D42A27DB-BD31-4B8C-83A1-F6EECF244321}">
                  <p14:modId xmlns:p14="http://schemas.microsoft.com/office/powerpoint/2010/main" val="2137595351"/>
                </p:ext>
              </p:extLst>
            </p:nvPr>
          </p:nvGraphicFramePr>
          <p:xfrm>
            <a:off x="3152" y="3288"/>
            <a:ext cx="175" cy="244"/>
          </p:xfrm>
          <a:graphic>
            <a:graphicData uri="http://schemas.openxmlformats.org/presentationml/2006/ole">
              <mc:AlternateContent xmlns:mc="http://schemas.openxmlformats.org/markup-compatibility/2006">
                <mc:Choice xmlns:v="urn:schemas-microsoft-com:vml" Requires="v">
                  <p:oleObj spid="_x0000_s295294" r:id="rId26" imgW="126725" imgH="177415" progId="Equation.3">
                    <p:embed/>
                  </p:oleObj>
                </mc:Choice>
                <mc:Fallback>
                  <p:oleObj r:id="rId26" imgW="126725" imgH="177415" progId="Equation.3">
                    <p:embed/>
                    <p:pic>
                      <p:nvPicPr>
                        <p:cNvPr id="24603" name="对象 19766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3288"/>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4" name="对象 197664"/>
            <p:cNvGraphicFramePr>
              <a:graphicFrameLocks/>
            </p:cNvGraphicFramePr>
            <p:nvPr>
              <p:extLst>
                <p:ext uri="{D42A27DB-BD31-4B8C-83A1-F6EECF244321}">
                  <p14:modId xmlns:p14="http://schemas.microsoft.com/office/powerpoint/2010/main" val="4290524779"/>
                </p:ext>
              </p:extLst>
            </p:nvPr>
          </p:nvGraphicFramePr>
          <p:xfrm>
            <a:off x="3861" y="2904"/>
            <a:ext cx="175" cy="244"/>
          </p:xfrm>
          <a:graphic>
            <a:graphicData uri="http://schemas.openxmlformats.org/presentationml/2006/ole">
              <mc:AlternateContent xmlns:mc="http://schemas.openxmlformats.org/markup-compatibility/2006">
                <mc:Choice xmlns:v="urn:schemas-microsoft-com:vml" Requires="v">
                  <p:oleObj spid="_x0000_s295295" r:id="rId27" imgW="126725" imgH="177415" progId="Equation.3">
                    <p:embed/>
                  </p:oleObj>
                </mc:Choice>
                <mc:Fallback>
                  <p:oleObj r:id="rId27" imgW="126725" imgH="177415" progId="Equation.3">
                    <p:embed/>
                    <p:pic>
                      <p:nvPicPr>
                        <p:cNvPr id="24604" name="对象 19766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1" y="2904"/>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5" name="对象 197665"/>
            <p:cNvGraphicFramePr>
              <a:graphicFrameLocks/>
            </p:cNvGraphicFramePr>
            <p:nvPr>
              <p:extLst>
                <p:ext uri="{D42A27DB-BD31-4B8C-83A1-F6EECF244321}">
                  <p14:modId xmlns:p14="http://schemas.microsoft.com/office/powerpoint/2010/main" val="2891257539"/>
                </p:ext>
              </p:extLst>
            </p:nvPr>
          </p:nvGraphicFramePr>
          <p:xfrm>
            <a:off x="3861" y="3282"/>
            <a:ext cx="175" cy="244"/>
          </p:xfrm>
          <a:graphic>
            <a:graphicData uri="http://schemas.openxmlformats.org/presentationml/2006/ole">
              <mc:AlternateContent xmlns:mc="http://schemas.openxmlformats.org/markup-compatibility/2006">
                <mc:Choice xmlns:v="urn:schemas-microsoft-com:vml" Requires="v">
                  <p:oleObj spid="_x0000_s295296" r:id="rId28" imgW="126725" imgH="177415" progId="Equation.3">
                    <p:embed/>
                  </p:oleObj>
                </mc:Choice>
                <mc:Fallback>
                  <p:oleObj r:id="rId28" imgW="126725" imgH="177415" progId="Equation.3">
                    <p:embed/>
                    <p:pic>
                      <p:nvPicPr>
                        <p:cNvPr id="24605" name="对象 19766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1" y="3282"/>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6" name="对象 197666"/>
            <p:cNvGraphicFramePr>
              <a:graphicFrameLocks/>
            </p:cNvGraphicFramePr>
            <p:nvPr>
              <p:extLst>
                <p:ext uri="{D42A27DB-BD31-4B8C-83A1-F6EECF244321}">
                  <p14:modId xmlns:p14="http://schemas.microsoft.com/office/powerpoint/2010/main" val="3598000824"/>
                </p:ext>
              </p:extLst>
            </p:nvPr>
          </p:nvGraphicFramePr>
          <p:xfrm>
            <a:off x="3868" y="3612"/>
            <a:ext cx="175" cy="244"/>
          </p:xfrm>
          <a:graphic>
            <a:graphicData uri="http://schemas.openxmlformats.org/presentationml/2006/ole">
              <mc:AlternateContent xmlns:mc="http://schemas.openxmlformats.org/markup-compatibility/2006">
                <mc:Choice xmlns:v="urn:schemas-microsoft-com:vml" Requires="v">
                  <p:oleObj spid="_x0000_s295297" r:id="rId29" imgW="126725" imgH="177415" progId="Equation.3">
                    <p:embed/>
                  </p:oleObj>
                </mc:Choice>
                <mc:Fallback>
                  <p:oleObj r:id="rId29" imgW="126725" imgH="177415" progId="Equation.3">
                    <p:embed/>
                    <p:pic>
                      <p:nvPicPr>
                        <p:cNvPr id="24606" name="对象 19766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8" y="3612"/>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7" name="对象 197667"/>
            <p:cNvGraphicFramePr>
              <a:graphicFrameLocks/>
            </p:cNvGraphicFramePr>
            <p:nvPr>
              <p:extLst>
                <p:ext uri="{D42A27DB-BD31-4B8C-83A1-F6EECF244321}">
                  <p14:modId xmlns:p14="http://schemas.microsoft.com/office/powerpoint/2010/main" val="1260114082"/>
                </p:ext>
              </p:extLst>
            </p:nvPr>
          </p:nvGraphicFramePr>
          <p:xfrm>
            <a:off x="4694" y="2562"/>
            <a:ext cx="123" cy="226"/>
          </p:xfrm>
          <a:graphic>
            <a:graphicData uri="http://schemas.openxmlformats.org/presentationml/2006/ole">
              <mc:AlternateContent xmlns:mc="http://schemas.openxmlformats.org/markup-compatibility/2006">
                <mc:Choice xmlns:v="urn:schemas-microsoft-com:vml" Requires="v">
                  <p:oleObj spid="_x0000_s295298" r:id="rId30" imgW="88554" imgH="164458" progId="Equation.3">
                    <p:embed/>
                  </p:oleObj>
                </mc:Choice>
                <mc:Fallback>
                  <p:oleObj r:id="rId30" imgW="88554" imgH="164458" progId="Equation.3">
                    <p:embed/>
                    <p:pic>
                      <p:nvPicPr>
                        <p:cNvPr id="24607" name="对象 19766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4" y="2562"/>
                          <a:ext cx="12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8" name="对象 197668"/>
            <p:cNvGraphicFramePr>
              <a:graphicFrameLocks/>
            </p:cNvGraphicFramePr>
            <p:nvPr>
              <p:extLst>
                <p:ext uri="{D42A27DB-BD31-4B8C-83A1-F6EECF244321}">
                  <p14:modId xmlns:p14="http://schemas.microsoft.com/office/powerpoint/2010/main" val="3440859063"/>
                </p:ext>
              </p:extLst>
            </p:nvPr>
          </p:nvGraphicFramePr>
          <p:xfrm>
            <a:off x="4649" y="2904"/>
            <a:ext cx="175" cy="244"/>
          </p:xfrm>
          <a:graphic>
            <a:graphicData uri="http://schemas.openxmlformats.org/presentationml/2006/ole">
              <mc:AlternateContent xmlns:mc="http://schemas.openxmlformats.org/markup-compatibility/2006">
                <mc:Choice xmlns:v="urn:schemas-microsoft-com:vml" Requires="v">
                  <p:oleObj spid="_x0000_s295299" r:id="rId31" imgW="126725" imgH="177415" progId="Equation.3">
                    <p:embed/>
                  </p:oleObj>
                </mc:Choice>
                <mc:Fallback>
                  <p:oleObj r:id="rId31" imgW="126725" imgH="177415" progId="Equation.3">
                    <p:embed/>
                    <p:pic>
                      <p:nvPicPr>
                        <p:cNvPr id="24608" name="对象 19766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2904"/>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09" name="对象 197669"/>
            <p:cNvGraphicFramePr>
              <a:graphicFrameLocks/>
            </p:cNvGraphicFramePr>
            <p:nvPr>
              <p:extLst>
                <p:ext uri="{D42A27DB-BD31-4B8C-83A1-F6EECF244321}">
                  <p14:modId xmlns:p14="http://schemas.microsoft.com/office/powerpoint/2010/main" val="1810544674"/>
                </p:ext>
              </p:extLst>
            </p:nvPr>
          </p:nvGraphicFramePr>
          <p:xfrm>
            <a:off x="4649" y="3276"/>
            <a:ext cx="175" cy="244"/>
          </p:xfrm>
          <a:graphic>
            <a:graphicData uri="http://schemas.openxmlformats.org/presentationml/2006/ole">
              <mc:AlternateContent xmlns:mc="http://schemas.openxmlformats.org/markup-compatibility/2006">
                <mc:Choice xmlns:v="urn:schemas-microsoft-com:vml" Requires="v">
                  <p:oleObj spid="_x0000_s295300" r:id="rId32" imgW="126725" imgH="177415" progId="Equation.3">
                    <p:embed/>
                  </p:oleObj>
                </mc:Choice>
                <mc:Fallback>
                  <p:oleObj r:id="rId32" imgW="126725" imgH="177415" progId="Equation.3">
                    <p:embed/>
                    <p:pic>
                      <p:nvPicPr>
                        <p:cNvPr id="24609" name="对象 19766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3276"/>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610" name="对象 197670"/>
            <p:cNvGraphicFramePr>
              <a:graphicFrameLocks/>
            </p:cNvGraphicFramePr>
            <p:nvPr/>
          </p:nvGraphicFramePr>
          <p:xfrm>
            <a:off x="4649" y="3612"/>
            <a:ext cx="175" cy="244"/>
          </p:xfrm>
          <a:graphic>
            <a:graphicData uri="http://schemas.openxmlformats.org/presentationml/2006/ole">
              <mc:AlternateContent xmlns:mc="http://schemas.openxmlformats.org/markup-compatibility/2006">
                <mc:Choice xmlns:v="urn:schemas-microsoft-com:vml" Requires="v">
                  <p:oleObj spid="_x0000_s295301" r:id="rId33" imgW="126725" imgH="177415" progId="Equation.3">
                    <p:embed/>
                  </p:oleObj>
                </mc:Choice>
                <mc:Fallback>
                  <p:oleObj r:id="rId33" imgW="126725" imgH="177415" progId="Equation.3">
                    <p:embed/>
                    <p:pic>
                      <p:nvPicPr>
                        <p:cNvPr id="24610" name="对象 19767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3612"/>
                          <a:ext cx="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97672" name="文本框 197671"/>
          <p:cNvSpPr txBox="1">
            <a:spLocks noChangeArrowheads="1"/>
          </p:cNvSpPr>
          <p:nvPr/>
        </p:nvSpPr>
        <p:spPr bwMode="auto">
          <a:xfrm>
            <a:off x="5488767" y="1481054"/>
            <a:ext cx="25923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600" b="1" dirty="0">
                <a:latin typeface="宋体" pitchFamily="2" charset="-122"/>
              </a:rPr>
              <a:t>反演</a:t>
            </a:r>
            <a:r>
              <a:rPr lang="zh-CN" altLang="en-US" sz="2600" b="1" dirty="0" smtClean="0">
                <a:latin typeface="宋体" pitchFamily="2" charset="-122"/>
              </a:rPr>
              <a:t>率的</a:t>
            </a:r>
            <a:r>
              <a:rPr lang="zh-CN" altLang="en-US" sz="2600" b="1" dirty="0">
                <a:latin typeface="宋体" pitchFamily="2" charset="-122"/>
              </a:rPr>
              <a:t>证明</a:t>
            </a:r>
          </a:p>
        </p:txBody>
      </p:sp>
      <p:sp>
        <p:nvSpPr>
          <p:cNvPr id="3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38" name="文本框 197671"/>
          <p:cNvSpPr txBox="1">
            <a:spLocks noChangeArrowheads="1"/>
          </p:cNvSpPr>
          <p:nvPr/>
        </p:nvSpPr>
        <p:spPr bwMode="auto">
          <a:xfrm>
            <a:off x="1752714" y="1234833"/>
            <a:ext cx="32696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600" b="1" dirty="0" smtClean="0">
                <a:latin typeface="宋体" pitchFamily="2" charset="-122"/>
              </a:rPr>
              <a:t>(</a:t>
            </a:r>
            <a:r>
              <a:rPr lang="en-US" altLang="zh-CN" sz="2600" b="1" dirty="0" err="1" smtClean="0">
                <a:latin typeface="宋体" pitchFamily="2" charset="-122"/>
              </a:rPr>
              <a:t>De.Morgan</a:t>
            </a:r>
            <a:r>
              <a:rPr lang="zh-CN" altLang="en-US" sz="2600" b="1" dirty="0" smtClean="0">
                <a:latin typeface="宋体" pitchFamily="2" charset="-122"/>
              </a:rPr>
              <a:t>定理</a:t>
            </a:r>
            <a:r>
              <a:rPr lang="en-US" altLang="zh-CN" sz="2600" b="1" dirty="0" smtClean="0">
                <a:latin typeface="宋体" pitchFamily="2" charset="-122"/>
              </a:rPr>
              <a:t>)</a:t>
            </a:r>
            <a:endParaRPr lang="zh-CN" altLang="en-US" sz="2600" b="1" dirty="0">
              <a:latin typeface="宋体" pitchFamily="2" charset="-122"/>
            </a:endParaRPr>
          </a:p>
        </p:txBody>
      </p:sp>
      <p:sp>
        <p:nvSpPr>
          <p:cNvPr id="2" name="矩形 1"/>
          <p:cNvSpPr/>
          <p:nvPr/>
        </p:nvSpPr>
        <p:spPr>
          <a:xfrm>
            <a:off x="6334389" y="2025495"/>
            <a:ext cx="2126820" cy="24722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Text Box 12"/>
          <p:cNvSpPr txBox="1">
            <a:spLocks noGrp="1" noChangeArrowheads="1"/>
          </p:cNvSpPr>
          <p:nvPr>
            <p:ph type="title"/>
          </p:nvPr>
        </p:nvSpPr>
        <p:spPr>
          <a:xfrm>
            <a:off x="585067" y="5022982"/>
            <a:ext cx="8063981" cy="1073021"/>
          </a:xfrm>
          <a:solidFill>
            <a:schemeClr val="tx2">
              <a:lumMod val="20000"/>
              <a:lumOff val="80000"/>
            </a:schemeClr>
          </a:solidFill>
          <a:ln w="76200" cmpd="tri">
            <a:solidFill>
              <a:schemeClr val="tx2"/>
            </a:solidFill>
            <a:miter lim="800000"/>
            <a:headEnd type="none" w="sm" len="sm"/>
            <a:tailEnd type="none" w="sm" len="sm"/>
          </a:ln>
          <a:extLst/>
        </p:spPr>
        <p:txBody>
          <a:bodyPr>
            <a:normAutofit/>
          </a:bodyPr>
          <a:lstStyle/>
          <a:p>
            <a:pPr>
              <a:spcBef>
                <a:spcPct val="50000"/>
              </a:spcBef>
            </a:pPr>
            <a:r>
              <a:rPr lang="zh-CN" altLang="en-US" sz="2800" b="1" dirty="0" smtClean="0">
                <a:effectLst/>
                <a:latin typeface="楷体" panose="02010609060101010101" pitchFamily="49" charset="-122"/>
                <a:ea typeface="楷体" panose="02010609060101010101" pitchFamily="49" charset="-122"/>
              </a:rPr>
              <a:t>若两个逻辑函数具有完全相同的真值表，则这两个逻辑函数相等。</a:t>
            </a:r>
            <a:endParaRPr lang="zh-CN" altLang="en-US" sz="2800" b="1"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70722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wipe(left)">
                                      <p:cBhvr>
                                        <p:cTn id="7" dur="500"/>
                                        <p:tgtEl>
                                          <p:spTgt spid="1976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wipe(left)">
                                      <p:cBhvr>
                                        <p:cTn id="12" dur="500"/>
                                        <p:tgtEl>
                                          <p:spTgt spid="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7672">
                                            <p:txEl>
                                              <p:pRg st="0" end="0"/>
                                            </p:txEl>
                                          </p:spTgt>
                                        </p:tgtEl>
                                        <p:attrNameLst>
                                          <p:attrName>style.visibility</p:attrName>
                                        </p:attrNameLst>
                                      </p:cBhvr>
                                      <p:to>
                                        <p:strVal val="visible"/>
                                      </p:to>
                                    </p:set>
                                    <p:animEffect transition="in" filter="wipe(left)">
                                      <p:cBhvr>
                                        <p:cTn id="17" dur="500"/>
                                        <p:tgtEl>
                                          <p:spTgt spid="19767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7639"/>
                                        </p:tgtEl>
                                        <p:attrNameLst>
                                          <p:attrName>style.visibility</p:attrName>
                                        </p:attrNameLst>
                                      </p:cBhvr>
                                      <p:to>
                                        <p:strVal val="visible"/>
                                      </p:to>
                                    </p:set>
                                    <p:animEffect transition="in" filter="wipe(left)">
                                      <p:cBhvr>
                                        <p:cTn id="22" dur="500"/>
                                        <p:tgtEl>
                                          <p:spTgt spid="197639"/>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272"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strVal val="2/3*#ppt_w"/>
                                          </p:val>
                                        </p:tav>
                                        <p:tav tm="100000">
                                          <p:val>
                                            <p:strVal val="#ppt_w"/>
                                          </p:val>
                                        </p:tav>
                                      </p:tavLst>
                                    </p:anim>
                                    <p:anim calcmode="lin" valueType="num">
                                      <p:cBhvr>
                                        <p:cTn id="30" dur="500" fill="hold"/>
                                        <p:tgtEl>
                                          <p:spTgt spid="4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41" name="文本框 4"/>
          <p:cNvSpPr txBox="1">
            <a:spLocks noChangeArrowheads="1"/>
          </p:cNvSpPr>
          <p:nvPr/>
        </p:nvSpPr>
        <p:spPr bwMode="auto">
          <a:xfrm>
            <a:off x="379907" y="1153547"/>
            <a:ext cx="4886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b="1" u="sng" dirty="0" smtClean="0">
                <a:solidFill>
                  <a:srgbClr val="0070C0"/>
                </a:solidFill>
                <a:latin typeface="楷体" panose="02010609060101010101" pitchFamily="49" charset="-122"/>
                <a:ea typeface="楷体" panose="02010609060101010101" pitchFamily="49" charset="-122"/>
                <a:sym typeface="Wingdings" panose="05000000000000000000" pitchFamily="2" charset="2"/>
              </a:rPr>
              <a:t> </a:t>
            </a:r>
            <a:r>
              <a:rPr lang="zh-CN" altLang="en-US" sz="2400" u="sng" dirty="0" smtClean="0">
                <a:latin typeface="楷体" panose="02010609060101010101" pitchFamily="49" charset="-122"/>
                <a:ea typeface="楷体" panose="02010609060101010101" pitchFamily="49" charset="-122"/>
              </a:rPr>
              <a:t>逻辑函数怎么记？</a:t>
            </a:r>
            <a:endParaRPr lang="zh-CN" altLang="en-US" sz="2400" u="sng" dirty="0">
              <a:latin typeface="楷体" panose="02010609060101010101" pitchFamily="49" charset="-122"/>
              <a:ea typeface="楷体" panose="02010609060101010101" pitchFamily="49" charset="-122"/>
            </a:endParaRPr>
          </a:p>
        </p:txBody>
      </p:sp>
      <p:pic>
        <p:nvPicPr>
          <p:cNvPr id="29184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2523"/>
          <a:stretch/>
        </p:blipFill>
        <p:spPr bwMode="auto">
          <a:xfrm>
            <a:off x="84666" y="1779069"/>
            <a:ext cx="3361267" cy="75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361" y="1788933"/>
            <a:ext cx="2672626" cy="71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8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266" y="1788933"/>
            <a:ext cx="2706158" cy="736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8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807" y="2619654"/>
            <a:ext cx="2058459" cy="32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文本框 4"/>
          <p:cNvSpPr txBox="1">
            <a:spLocks noChangeArrowheads="1"/>
          </p:cNvSpPr>
          <p:nvPr/>
        </p:nvSpPr>
        <p:spPr bwMode="auto">
          <a:xfrm>
            <a:off x="426930" y="3610158"/>
            <a:ext cx="82241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b="1" dirty="0" smtClean="0">
                <a:solidFill>
                  <a:srgbClr val="0070C0"/>
                </a:solidFill>
                <a:latin typeface="楷体" panose="02010609060101010101" pitchFamily="49" charset="-122"/>
                <a:ea typeface="楷体" panose="02010609060101010101" pitchFamily="49" charset="-122"/>
                <a:sym typeface="Wingdings" panose="05000000000000000000" pitchFamily="2" charset="2"/>
              </a:rPr>
              <a:t> </a:t>
            </a:r>
            <a:r>
              <a:rPr lang="zh-CN" altLang="en-US" sz="2400" u="sng" dirty="0" smtClean="0">
                <a:latin typeface="楷体" panose="02010609060101010101" pitchFamily="49" charset="-122"/>
                <a:ea typeface="楷体" panose="02010609060101010101" pitchFamily="49" charset="-122"/>
                <a:sym typeface="Wingdings" panose="05000000000000000000" pitchFamily="2" charset="2"/>
              </a:rPr>
              <a:t>多做题</a:t>
            </a:r>
            <a:r>
              <a:rPr lang="en-US" altLang="zh-CN" sz="2400" dirty="0" smtClean="0">
                <a:latin typeface="楷体" panose="02010609060101010101" pitchFamily="49" charset="-122"/>
                <a:ea typeface="楷体" panose="02010609060101010101" pitchFamily="49" charset="-122"/>
                <a:sym typeface="Wingdings" panose="05000000000000000000" pitchFamily="2" charset="2"/>
              </a:rPr>
              <a:t>! </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通过做题找到必须要记的公式，其他可以基于推导推出；</a:t>
            </a:r>
            <a:endParaRPr lang="zh-CN" altLang="en-US" sz="2400" dirty="0">
              <a:latin typeface="楷体" panose="02010609060101010101" pitchFamily="49" charset="-122"/>
              <a:ea typeface="楷体" panose="02010609060101010101" pitchFamily="49" charset="-122"/>
            </a:endParaRPr>
          </a:p>
        </p:txBody>
      </p:sp>
      <p:sp>
        <p:nvSpPr>
          <p:cNvPr id="48" name="文本框 4"/>
          <p:cNvSpPr txBox="1">
            <a:spLocks noChangeArrowheads="1"/>
          </p:cNvSpPr>
          <p:nvPr/>
        </p:nvSpPr>
        <p:spPr bwMode="auto">
          <a:xfrm>
            <a:off x="403418" y="4566653"/>
            <a:ext cx="8569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b="1" dirty="0" smtClean="0">
                <a:solidFill>
                  <a:srgbClr val="0070C0"/>
                </a:solidFill>
                <a:latin typeface="楷体" panose="02010609060101010101" pitchFamily="49" charset="-122"/>
                <a:ea typeface="楷体" panose="02010609060101010101" pitchFamily="49" charset="-122"/>
                <a:sym typeface="Wingdings" panose="05000000000000000000" pitchFamily="2" charset="2"/>
              </a:rPr>
              <a:t> </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利用逻辑代数的基本定理简化公式：代入定理、反演定理等；</a:t>
            </a:r>
            <a:endParaRPr lang="zh-CN" altLang="en-US" sz="2400" dirty="0">
              <a:latin typeface="楷体" panose="02010609060101010101" pitchFamily="49" charset="-122"/>
              <a:ea typeface="楷体" panose="02010609060101010101" pitchFamily="49" charset="-122"/>
            </a:endParaRPr>
          </a:p>
        </p:txBody>
      </p:sp>
      <p:sp>
        <p:nvSpPr>
          <p:cNvPr id="49" name="文本框 4"/>
          <p:cNvSpPr txBox="1">
            <a:spLocks noChangeArrowheads="1"/>
          </p:cNvSpPr>
          <p:nvPr/>
        </p:nvSpPr>
        <p:spPr bwMode="auto">
          <a:xfrm>
            <a:off x="415174" y="5240831"/>
            <a:ext cx="82476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b="1" dirty="0" smtClean="0">
                <a:solidFill>
                  <a:srgbClr val="0070C0"/>
                </a:solidFill>
                <a:latin typeface="楷体" panose="02010609060101010101" pitchFamily="49" charset="-122"/>
                <a:ea typeface="楷体" panose="02010609060101010101" pitchFamily="49" charset="-122"/>
                <a:sym typeface="Wingdings" panose="05000000000000000000" pitchFamily="2" charset="2"/>
              </a:rPr>
              <a:t> </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逻辑代数的化简方法：公式化简法</a:t>
            </a:r>
            <a:r>
              <a:rPr lang="en-US" altLang="zh-CN" sz="2400" dirty="0" smtClean="0">
                <a:latin typeface="楷体" panose="02010609060101010101" pitchFamily="49" charset="-122"/>
                <a:ea typeface="楷体" panose="02010609060101010101" pitchFamily="49" charset="-122"/>
                <a:sym typeface="Wingdings" panose="05000000000000000000" pitchFamily="2" charset="2"/>
              </a:rPr>
              <a:t>(</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配项法，消项法等</a:t>
            </a:r>
            <a:r>
              <a:rPr lang="en-US" altLang="zh-CN" sz="2400" dirty="0" smtClean="0">
                <a:latin typeface="楷体" panose="02010609060101010101" pitchFamily="49" charset="-122"/>
                <a:ea typeface="楷体" panose="02010609060101010101" pitchFamily="49" charset="-122"/>
                <a:sym typeface="Wingdings" panose="05000000000000000000" pitchFamily="2" charset="2"/>
              </a:rPr>
              <a:t>)</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a:t>
            </a:r>
            <a:r>
              <a:rPr lang="zh-CN" altLang="en-US" sz="2400" u="sng" dirty="0" smtClean="0">
                <a:latin typeface="楷体" panose="02010609060101010101" pitchFamily="49" charset="-122"/>
                <a:ea typeface="楷体" panose="02010609060101010101" pitchFamily="49" charset="-122"/>
                <a:sym typeface="Wingdings" panose="05000000000000000000" pitchFamily="2" charset="2"/>
              </a:rPr>
              <a:t>卡诺图化简法。</a:t>
            </a:r>
            <a:endParaRPr lang="zh-CN" altLang="en-US" sz="2400" u="sng" dirty="0">
              <a:latin typeface="楷体" panose="02010609060101010101" pitchFamily="49" charset="-122"/>
              <a:ea typeface="楷体" panose="02010609060101010101" pitchFamily="49" charset="-122"/>
            </a:endParaRPr>
          </a:p>
        </p:txBody>
      </p:sp>
      <p:sp>
        <p:nvSpPr>
          <p:cNvPr id="11" name="文本框 4"/>
          <p:cNvSpPr txBox="1">
            <a:spLocks noChangeArrowheads="1"/>
          </p:cNvSpPr>
          <p:nvPr/>
        </p:nvSpPr>
        <p:spPr bwMode="auto">
          <a:xfrm>
            <a:off x="438685" y="3148345"/>
            <a:ext cx="82241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b="1" dirty="0" smtClean="0">
                <a:solidFill>
                  <a:srgbClr val="0070C0"/>
                </a:solidFill>
                <a:latin typeface="楷体" panose="02010609060101010101" pitchFamily="49" charset="-122"/>
                <a:ea typeface="楷体" panose="02010609060101010101" pitchFamily="49" charset="-122"/>
                <a:sym typeface="Wingdings" panose="05000000000000000000" pitchFamily="2" charset="2"/>
              </a:rPr>
              <a:t> </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死记硬背；</a:t>
            </a:r>
            <a:endParaRPr lang="zh-CN" altLang="en-US" sz="2400" dirty="0">
              <a:latin typeface="楷体" panose="02010609060101010101" pitchFamily="49" charset="-122"/>
              <a:ea typeface="楷体" panose="02010609060101010101" pitchFamily="49" charset="-122"/>
            </a:endParaRPr>
          </a:p>
        </p:txBody>
      </p:sp>
      <p:sp>
        <p:nvSpPr>
          <p:cNvPr id="2" name="右箭头 1"/>
          <p:cNvSpPr/>
          <p:nvPr/>
        </p:nvSpPr>
        <p:spPr>
          <a:xfrm>
            <a:off x="3156857" y="2143134"/>
            <a:ext cx="289076" cy="1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915326" y="2080374"/>
            <a:ext cx="289076" cy="15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7393" y="1890248"/>
            <a:ext cx="6342840" cy="1855218"/>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092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1843"/>
                                        </p:tgtEl>
                                        <p:attrNameLst>
                                          <p:attrName>style.visibility</p:attrName>
                                        </p:attrNameLst>
                                      </p:cBhvr>
                                      <p:to>
                                        <p:strVal val="visible"/>
                                      </p:to>
                                    </p:set>
                                    <p:anim calcmode="lin" valueType="num">
                                      <p:cBhvr additive="base">
                                        <p:cTn id="25" dur="500" fill="hold"/>
                                        <p:tgtEl>
                                          <p:spTgt spid="291843"/>
                                        </p:tgtEl>
                                        <p:attrNameLst>
                                          <p:attrName>ppt_x</p:attrName>
                                        </p:attrNameLst>
                                      </p:cBhvr>
                                      <p:tavLst>
                                        <p:tav tm="0">
                                          <p:val>
                                            <p:strVal val="#ppt_x"/>
                                          </p:val>
                                        </p:tav>
                                        <p:tav tm="100000">
                                          <p:val>
                                            <p:strVal val="#ppt_x"/>
                                          </p:val>
                                        </p:tav>
                                      </p:tavLst>
                                    </p:anim>
                                    <p:anim calcmode="lin" valueType="num">
                                      <p:cBhvr additive="base">
                                        <p:cTn id="26" dur="500" fill="hold"/>
                                        <p:tgtEl>
                                          <p:spTgt spid="29184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1845"/>
                                        </p:tgtEl>
                                        <p:attrNameLst>
                                          <p:attrName>style.visibility</p:attrName>
                                        </p:attrNameLst>
                                      </p:cBhvr>
                                      <p:to>
                                        <p:strVal val="visible"/>
                                      </p:to>
                                    </p:set>
                                    <p:anim calcmode="lin" valueType="num">
                                      <p:cBhvr additive="base">
                                        <p:cTn id="35" dur="500" fill="hold"/>
                                        <p:tgtEl>
                                          <p:spTgt spid="291845"/>
                                        </p:tgtEl>
                                        <p:attrNameLst>
                                          <p:attrName>ppt_x</p:attrName>
                                        </p:attrNameLst>
                                      </p:cBhvr>
                                      <p:tavLst>
                                        <p:tav tm="0">
                                          <p:val>
                                            <p:strVal val="#ppt_x"/>
                                          </p:val>
                                        </p:tav>
                                        <p:tav tm="100000">
                                          <p:val>
                                            <p:strVal val="#ppt_x"/>
                                          </p:val>
                                        </p:tav>
                                      </p:tavLst>
                                    </p:anim>
                                    <p:anim calcmode="lin" valueType="num">
                                      <p:cBhvr additive="base">
                                        <p:cTn id="36" dur="500" fill="hold"/>
                                        <p:tgtEl>
                                          <p:spTgt spid="2918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91846"/>
                                        </p:tgtEl>
                                        <p:attrNameLst>
                                          <p:attrName>style.visibility</p:attrName>
                                        </p:attrNameLst>
                                      </p:cBhvr>
                                      <p:to>
                                        <p:strVal val="visible"/>
                                      </p:to>
                                    </p:set>
                                    <p:anim calcmode="lin" valueType="num">
                                      <p:cBhvr additive="base">
                                        <p:cTn id="45" dur="500" fill="hold"/>
                                        <p:tgtEl>
                                          <p:spTgt spid="291846"/>
                                        </p:tgtEl>
                                        <p:attrNameLst>
                                          <p:attrName>ppt_x</p:attrName>
                                        </p:attrNameLst>
                                      </p:cBhvr>
                                      <p:tavLst>
                                        <p:tav tm="0">
                                          <p:val>
                                            <p:strVal val="#ppt_x"/>
                                          </p:val>
                                        </p:tav>
                                        <p:tav tm="100000">
                                          <p:val>
                                            <p:strVal val="#ppt_x"/>
                                          </p:val>
                                        </p:tav>
                                      </p:tavLst>
                                    </p:anim>
                                    <p:anim calcmode="lin" valueType="num">
                                      <p:cBhvr additive="base">
                                        <p:cTn id="46" dur="500" fill="hold"/>
                                        <p:tgtEl>
                                          <p:spTgt spid="2918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91847"/>
                                        </p:tgtEl>
                                        <p:attrNameLst>
                                          <p:attrName>style.visibility</p:attrName>
                                        </p:attrNameLst>
                                      </p:cBhvr>
                                      <p:to>
                                        <p:strVal val="visible"/>
                                      </p:to>
                                    </p:set>
                                    <p:anim calcmode="lin" valueType="num">
                                      <p:cBhvr additive="base">
                                        <p:cTn id="49" dur="500" fill="hold"/>
                                        <p:tgtEl>
                                          <p:spTgt spid="291847"/>
                                        </p:tgtEl>
                                        <p:attrNameLst>
                                          <p:attrName>ppt_x</p:attrName>
                                        </p:attrNameLst>
                                      </p:cBhvr>
                                      <p:tavLst>
                                        <p:tav tm="0">
                                          <p:val>
                                            <p:strVal val="#ppt_x"/>
                                          </p:val>
                                        </p:tav>
                                        <p:tav tm="100000">
                                          <p:val>
                                            <p:strVal val="#ppt_x"/>
                                          </p:val>
                                        </p:tav>
                                      </p:tavLst>
                                    </p:anim>
                                    <p:anim calcmode="lin" valueType="num">
                                      <p:cBhvr additive="base">
                                        <p:cTn id="50" dur="500" fill="hold"/>
                                        <p:tgtEl>
                                          <p:spTgt spid="2918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p:bldP spid="48" grpId="0"/>
      <p:bldP spid="49" grpId="0"/>
      <p:bldP spid="11" grpId="0"/>
      <p:bldP spid="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1" name="对象 48132"/>
          <p:cNvGraphicFramePr>
            <a:graphicFrameLocks/>
          </p:cNvGraphicFramePr>
          <p:nvPr>
            <p:extLst>
              <p:ext uri="{D42A27DB-BD31-4B8C-83A1-F6EECF244321}">
                <p14:modId xmlns:p14="http://schemas.microsoft.com/office/powerpoint/2010/main" val="3911670215"/>
              </p:ext>
            </p:extLst>
          </p:nvPr>
        </p:nvGraphicFramePr>
        <p:xfrm>
          <a:off x="1166778" y="1836743"/>
          <a:ext cx="6769100" cy="4654550"/>
        </p:xfrm>
        <a:graphic>
          <a:graphicData uri="http://schemas.openxmlformats.org/presentationml/2006/ole">
            <mc:AlternateContent xmlns:mc="http://schemas.openxmlformats.org/markup-compatibility/2006">
              <mc:Choice xmlns:v="urn:schemas-microsoft-com:vml" Requires="v">
                <p:oleObj spid="_x0000_s224410" r:id="rId3" imgW="2400300" imgH="1590675" progId="Visio.Drawing.6">
                  <p:embed/>
                </p:oleObj>
              </mc:Choice>
              <mc:Fallback>
                <p:oleObj r:id="rId3" imgW="2400300" imgH="1590675" progId="Visio.Drawing.6">
                  <p:embed/>
                  <p:pic>
                    <p:nvPicPr>
                      <p:cNvPr id="25601" name="对象 481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778" y="1836743"/>
                        <a:ext cx="6769100" cy="4654550"/>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0" name="标题 48129"/>
          <p:cNvSpPr>
            <a:spLocks noGrp="1" noChangeArrowheads="1"/>
          </p:cNvSpPr>
          <p:nvPr>
            <p:ph type="title"/>
          </p:nvPr>
        </p:nvSpPr>
        <p:spPr bwMode="auto">
          <a:xfrm>
            <a:off x="404249" y="1068922"/>
            <a:ext cx="34290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u="sng" smtClean="0">
                <a:solidFill>
                  <a:schemeClr val="tx1"/>
                </a:solidFill>
                <a:latin typeface="楷体" panose="02010609060101010101" pitchFamily="49" charset="-122"/>
                <a:ea typeface="楷体" panose="02010609060101010101" pitchFamily="49" charset="-122"/>
              </a:rPr>
              <a:t>2.3.2 </a:t>
            </a:r>
            <a:r>
              <a:rPr lang="zh-CN" altLang="en-US" sz="2800" b="1" u="sng" smtClean="0">
                <a:solidFill>
                  <a:schemeClr val="tx1"/>
                </a:solidFill>
                <a:latin typeface="楷体" panose="02010609060101010101" pitchFamily="49" charset="-122"/>
                <a:ea typeface="楷体" panose="02010609060101010101" pitchFamily="49" charset="-122"/>
              </a:rPr>
              <a:t>若干常用公式</a:t>
            </a:r>
          </a:p>
        </p:txBody>
      </p:sp>
    </p:spTree>
    <p:extLst>
      <p:ext uri="{BB962C8B-B14F-4D97-AF65-F5344CB8AC3E}">
        <p14:creationId xmlns:p14="http://schemas.microsoft.com/office/powerpoint/2010/main" val="3318818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strVal val="2/3*#ppt_w"/>
                                          </p:val>
                                        </p:tav>
                                        <p:tav tm="100000">
                                          <p:val>
                                            <p:strVal val="#ppt_w"/>
                                          </p:val>
                                        </p:tav>
                                      </p:tavLst>
                                    </p:anim>
                                    <p:anim calcmode="lin" valueType="num">
                                      <p:cBhvr>
                                        <p:cTn id="8" dur="500" fill="hold"/>
                                        <p:tgtEl>
                                          <p:spTgt spid="48130"/>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5601"/>
                                        </p:tgtEl>
                                        <p:attrNameLst>
                                          <p:attrName>style.visibility</p:attrName>
                                        </p:attrNameLst>
                                      </p:cBhvr>
                                      <p:to>
                                        <p:strVal val="visible"/>
                                      </p:to>
                                    </p:set>
                                    <p:animEffect transition="in" filter="wipe(left)">
                                      <p:cBhvr>
                                        <p:cTn id="13"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3" name="对象 196612"/>
          <p:cNvGraphicFramePr>
            <a:graphicFrameLocks/>
          </p:cNvGraphicFramePr>
          <p:nvPr>
            <p:extLst>
              <p:ext uri="{D42A27DB-BD31-4B8C-83A1-F6EECF244321}">
                <p14:modId xmlns:p14="http://schemas.microsoft.com/office/powerpoint/2010/main" val="4208866634"/>
              </p:ext>
            </p:extLst>
          </p:nvPr>
        </p:nvGraphicFramePr>
        <p:xfrm>
          <a:off x="757371" y="1500440"/>
          <a:ext cx="2647950" cy="557213"/>
        </p:xfrm>
        <a:graphic>
          <a:graphicData uri="http://schemas.openxmlformats.org/presentationml/2006/ole">
            <mc:AlternateContent xmlns:mc="http://schemas.openxmlformats.org/markup-compatibility/2006">
              <mc:Choice xmlns:v="urn:schemas-microsoft-com:vml" Requires="v">
                <p:oleObj spid="_x0000_s225895" r:id="rId4" imgW="965160" imgH="203040" progId="Equation.3">
                  <p:embed/>
                </p:oleObj>
              </mc:Choice>
              <mc:Fallback>
                <p:oleObj r:id="rId4" imgW="965160" imgH="203040" progId="Equation.3">
                  <p:embed/>
                  <p:pic>
                    <p:nvPicPr>
                      <p:cNvPr id="196613" name="对象 1966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371" y="1500440"/>
                        <a:ext cx="2647950" cy="5572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4" name="对象 196613"/>
          <p:cNvGraphicFramePr>
            <a:graphicFrameLocks/>
          </p:cNvGraphicFramePr>
          <p:nvPr>
            <p:extLst>
              <p:ext uri="{D42A27DB-BD31-4B8C-83A1-F6EECF244321}">
                <p14:modId xmlns:p14="http://schemas.microsoft.com/office/powerpoint/2010/main" val="3343190371"/>
              </p:ext>
            </p:extLst>
          </p:nvPr>
        </p:nvGraphicFramePr>
        <p:xfrm>
          <a:off x="714509" y="2129090"/>
          <a:ext cx="5005387" cy="590550"/>
        </p:xfrm>
        <a:graphic>
          <a:graphicData uri="http://schemas.openxmlformats.org/presentationml/2006/ole">
            <mc:AlternateContent xmlns:mc="http://schemas.openxmlformats.org/markup-compatibility/2006">
              <mc:Choice xmlns:v="urn:schemas-microsoft-com:vml" Requires="v">
                <p:oleObj spid="_x0000_s225896" r:id="rId6" imgW="1826422" imgH="215619" progId="Equation.3">
                  <p:embed/>
                </p:oleObj>
              </mc:Choice>
              <mc:Fallback>
                <p:oleObj r:id="rId6" imgW="1826422" imgH="215619" progId="Equation.3">
                  <p:embed/>
                  <p:pic>
                    <p:nvPicPr>
                      <p:cNvPr id="196614" name="对象 1966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509" y="2129090"/>
                        <a:ext cx="50053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6615" name="对象 196614"/>
          <p:cNvGraphicFramePr>
            <a:graphicFrameLocks/>
          </p:cNvGraphicFramePr>
          <p:nvPr>
            <p:extLst>
              <p:ext uri="{D42A27DB-BD31-4B8C-83A1-F6EECF244321}">
                <p14:modId xmlns:p14="http://schemas.microsoft.com/office/powerpoint/2010/main" val="1719816383"/>
              </p:ext>
            </p:extLst>
          </p:nvPr>
        </p:nvGraphicFramePr>
        <p:xfrm>
          <a:off x="714509" y="3835653"/>
          <a:ext cx="3373437" cy="558800"/>
        </p:xfrm>
        <a:graphic>
          <a:graphicData uri="http://schemas.openxmlformats.org/presentationml/2006/ole">
            <mc:AlternateContent xmlns:mc="http://schemas.openxmlformats.org/markup-compatibility/2006">
              <mc:Choice xmlns:v="urn:schemas-microsoft-com:vml" Requires="v">
                <p:oleObj spid="_x0000_s225897" r:id="rId8" imgW="1231560" imgH="203040" progId="Equation.3">
                  <p:embed/>
                </p:oleObj>
              </mc:Choice>
              <mc:Fallback>
                <p:oleObj r:id="rId8" imgW="1231560" imgH="203040" progId="Equation.3">
                  <p:embed/>
                  <p:pic>
                    <p:nvPicPr>
                      <p:cNvPr id="196615" name="对象 19661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509" y="3835653"/>
                        <a:ext cx="3373437" cy="558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6" name="对象 196615"/>
          <p:cNvGraphicFramePr>
            <a:graphicFrameLocks/>
          </p:cNvGraphicFramePr>
          <p:nvPr>
            <p:extLst>
              <p:ext uri="{D42A27DB-BD31-4B8C-83A1-F6EECF244321}">
                <p14:modId xmlns:p14="http://schemas.microsoft.com/office/powerpoint/2010/main" val="3553400246"/>
              </p:ext>
            </p:extLst>
          </p:nvPr>
        </p:nvGraphicFramePr>
        <p:xfrm>
          <a:off x="1144721" y="4394453"/>
          <a:ext cx="6438900" cy="2441575"/>
        </p:xfrm>
        <a:graphic>
          <a:graphicData uri="http://schemas.openxmlformats.org/presentationml/2006/ole">
            <mc:AlternateContent xmlns:mc="http://schemas.openxmlformats.org/markup-compatibility/2006">
              <mc:Choice xmlns:v="urn:schemas-microsoft-com:vml" Requires="v">
                <p:oleObj spid="_x0000_s225898" r:id="rId10" imgW="2412720" imgH="914400" progId="Equation.3">
                  <p:embed/>
                </p:oleObj>
              </mc:Choice>
              <mc:Fallback>
                <p:oleObj r:id="rId10" imgW="2412720" imgH="914400" progId="Equation.3">
                  <p:embed/>
                  <p:pic>
                    <p:nvPicPr>
                      <p:cNvPr id="196616" name="对象 19661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4721" y="4394453"/>
                        <a:ext cx="64389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6617" name="矩形 196616"/>
          <p:cNvSpPr>
            <a:spLocks noChangeArrowheads="1"/>
          </p:cNvSpPr>
          <p:nvPr/>
        </p:nvSpPr>
        <p:spPr bwMode="auto">
          <a:xfrm>
            <a:off x="3592646" y="5615240"/>
            <a:ext cx="1296988" cy="576262"/>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6618" name="圆角矩形标注 196617"/>
          <p:cNvSpPr>
            <a:spLocks noChangeArrowheads="1"/>
          </p:cNvSpPr>
          <p:nvPr/>
        </p:nvSpPr>
        <p:spPr bwMode="auto">
          <a:xfrm>
            <a:off x="1144721" y="4882886"/>
            <a:ext cx="1800225" cy="503237"/>
          </a:xfrm>
          <a:prstGeom prst="wedgeRoundRectCallout">
            <a:avLst>
              <a:gd name="adj1" fmla="val 85273"/>
              <a:gd name="adj2" fmla="val 112144"/>
              <a:gd name="adj3" fmla="val 1666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i="1" dirty="0">
                <a:latin typeface="Times New Roman" pitchFamily="18" charset="0"/>
                <a:ea typeface="楷体" panose="02010609060101010101" pitchFamily="49" charset="-122"/>
                <a:cs typeface="Times New Roman" pitchFamily="18" charset="0"/>
              </a:rPr>
              <a:t>A+AB=A</a:t>
            </a:r>
          </a:p>
        </p:txBody>
      </p:sp>
      <p:sp>
        <p:nvSpPr>
          <p:cNvPr id="26631" name="文本框 3"/>
          <p:cNvSpPr txBox="1">
            <a:spLocks noChangeArrowheads="1"/>
          </p:cNvSpPr>
          <p:nvPr/>
        </p:nvSpPr>
        <p:spPr bwMode="auto">
          <a:xfrm>
            <a:off x="501784" y="906715"/>
            <a:ext cx="7478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公式</a:t>
            </a:r>
            <a:r>
              <a:rPr lang="en-US" altLang="zh-CN" sz="2800" dirty="0" smtClean="0">
                <a:latin typeface="楷体" panose="02010609060101010101" pitchFamily="49" charset="-122"/>
                <a:ea typeface="楷体" panose="02010609060101010101" pitchFamily="49" charset="-122"/>
              </a:rPr>
              <a:t>21~26</a:t>
            </a:r>
            <a:r>
              <a:rPr lang="zh-CN" altLang="en-US" sz="2800" dirty="0" smtClean="0">
                <a:latin typeface="楷体" panose="02010609060101010101" pitchFamily="49" charset="-122"/>
                <a:ea typeface="楷体" panose="02010609060101010101" pitchFamily="49" charset="-122"/>
              </a:rPr>
              <a:t>的</a:t>
            </a:r>
            <a:r>
              <a:rPr lang="zh-CN" altLang="en-US" sz="2800" dirty="0">
                <a:latin typeface="楷体" panose="02010609060101010101" pitchFamily="49" charset="-122"/>
                <a:ea typeface="楷体" panose="02010609060101010101" pitchFamily="49" charset="-122"/>
              </a:rPr>
              <a:t>运算规律为</a:t>
            </a:r>
            <a:r>
              <a:rPr lang="zh-CN" altLang="en-US" sz="2800" dirty="0" smtClean="0">
                <a:latin typeface="楷体" panose="02010609060101010101" pitchFamily="49" charset="-122"/>
                <a:ea typeface="楷体" panose="02010609060101010101" pitchFamily="49" charset="-122"/>
              </a:rPr>
              <a:t>吸收律</a:t>
            </a:r>
            <a:endParaRPr lang="zh-CN" altLang="en-US" sz="2800" dirty="0">
              <a:latin typeface="楷体" panose="02010609060101010101" pitchFamily="49" charset="-122"/>
              <a:ea typeface="楷体" panose="02010609060101010101" pitchFamily="49" charset="-122"/>
            </a:endParaRPr>
          </a:p>
        </p:txBody>
      </p:sp>
      <p:sp>
        <p:nvSpPr>
          <p:cNvPr id="5" name="文本框 4"/>
          <p:cNvSpPr txBox="1">
            <a:spLocks noChangeArrowheads="1"/>
          </p:cNvSpPr>
          <p:nvPr/>
        </p:nvSpPr>
        <p:spPr bwMode="auto">
          <a:xfrm>
            <a:off x="605203" y="2746854"/>
            <a:ext cx="79581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在</a:t>
            </a:r>
            <a:r>
              <a:rPr lang="zh-CN" altLang="en-US" sz="2800" dirty="0">
                <a:latin typeface="楷体" panose="02010609060101010101" pitchFamily="49" charset="-122"/>
                <a:ea typeface="楷体" panose="02010609060101010101" pitchFamily="49" charset="-122"/>
              </a:rPr>
              <a:t>两个乘积项相加时，如果其中一项包含另一项，则这一项是多余的，可以删掉。</a:t>
            </a:r>
          </a:p>
        </p:txBody>
      </p:sp>
      <p:sp>
        <p:nvSpPr>
          <p:cNvPr id="9" name="圆角矩形标注 8"/>
          <p:cNvSpPr>
            <a:spLocks noChangeArrowheads="1"/>
          </p:cNvSpPr>
          <p:nvPr/>
        </p:nvSpPr>
        <p:spPr bwMode="auto">
          <a:xfrm rot="16200000">
            <a:off x="6506097" y="304498"/>
            <a:ext cx="909682" cy="3894002"/>
          </a:xfrm>
          <a:prstGeom prst="wedgeRoundRectCallout">
            <a:avLst>
              <a:gd name="adj1" fmla="val -192755"/>
              <a:gd name="adj2" fmla="val -71381"/>
              <a:gd name="adj3" fmla="val 1666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sz="2800" b="1">
              <a:latin typeface="楷体" panose="02010609060101010101" pitchFamily="49" charset="-122"/>
              <a:ea typeface="楷体" panose="02010609060101010101" pitchFamily="49" charset="-122"/>
            </a:endParaRPr>
          </a:p>
        </p:txBody>
      </p:sp>
      <p:sp>
        <p:nvSpPr>
          <p:cNvPr id="6" name="文本框 5"/>
          <p:cNvSpPr txBox="1">
            <a:spLocks noChangeArrowheads="1"/>
          </p:cNvSpPr>
          <p:nvPr/>
        </p:nvSpPr>
        <p:spPr bwMode="auto">
          <a:xfrm>
            <a:off x="5067229" y="1838560"/>
            <a:ext cx="3787417"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dirty="0">
                <a:latin typeface="Times New Roman" pitchFamily="18" charset="0"/>
                <a:ea typeface="楷体" panose="02010609060101010101" pitchFamily="49" charset="-122"/>
                <a:cs typeface="Times New Roman" pitchFamily="18" charset="0"/>
              </a:rPr>
              <a:t>这一</a:t>
            </a:r>
            <a:r>
              <a:rPr lang="zh-CN" altLang="en-US" sz="2400" dirty="0" smtClean="0">
                <a:latin typeface="Times New Roman" pitchFamily="18" charset="0"/>
                <a:ea typeface="楷体" panose="02010609060101010101" pitchFamily="49" charset="-122"/>
                <a:cs typeface="Times New Roman" pitchFamily="18" charset="0"/>
              </a:rPr>
              <a:t>项</a:t>
            </a:r>
            <a:r>
              <a:rPr lang="en-US" altLang="zh-CN" sz="2400" dirty="0" smtClean="0">
                <a:latin typeface="Times New Roman" pitchFamily="18" charset="0"/>
                <a:ea typeface="楷体" panose="02010609060101010101" pitchFamily="49" charset="-122"/>
                <a:cs typeface="Times New Roman" pitchFamily="18" charset="0"/>
              </a:rPr>
              <a:t>(</a:t>
            </a:r>
            <a:r>
              <a:rPr lang="en-US" altLang="zh-CN" sz="2400" i="1" dirty="0" smtClean="0">
                <a:latin typeface="Times New Roman" pitchFamily="18" charset="0"/>
                <a:ea typeface="楷体" panose="02010609060101010101" pitchFamily="49" charset="-122"/>
                <a:cs typeface="Times New Roman" pitchFamily="18" charset="0"/>
              </a:rPr>
              <a:t>A</a:t>
            </a:r>
            <a:r>
              <a:rPr lang="en-US" altLang="zh-CN" sz="2400" dirty="0" smtClean="0">
                <a:latin typeface="Times New Roman" pitchFamily="18" charset="0"/>
                <a:ea typeface="楷体" panose="02010609060101010101" pitchFamily="49" charset="-122"/>
                <a:cs typeface="Times New Roman" pitchFamily="18" charset="0"/>
              </a:rPr>
              <a:t>)</a:t>
            </a:r>
            <a:r>
              <a:rPr lang="zh-CN" altLang="en-US" sz="2400" dirty="0" smtClean="0">
                <a:latin typeface="Times New Roman" pitchFamily="18" charset="0"/>
                <a:ea typeface="楷体" panose="02010609060101010101" pitchFamily="49" charset="-122"/>
                <a:cs typeface="Times New Roman" pitchFamily="18" charset="0"/>
              </a:rPr>
              <a:t>求</a:t>
            </a:r>
            <a:r>
              <a:rPr lang="zh-CN" altLang="en-US" sz="2400" dirty="0">
                <a:latin typeface="Times New Roman" pitchFamily="18" charset="0"/>
                <a:ea typeface="楷体" panose="02010609060101010101" pitchFamily="49" charset="-122"/>
                <a:cs typeface="Times New Roman" pitchFamily="18" charset="0"/>
              </a:rPr>
              <a:t>反后是另一</a:t>
            </a:r>
            <a:r>
              <a:rPr lang="zh-CN" altLang="en-US" sz="2400" dirty="0" smtClean="0">
                <a:latin typeface="Times New Roman" pitchFamily="18" charset="0"/>
                <a:ea typeface="楷体" panose="02010609060101010101" pitchFamily="49" charset="-122"/>
                <a:cs typeface="Times New Roman" pitchFamily="18" charset="0"/>
              </a:rPr>
              <a:t>项</a:t>
            </a:r>
            <a:r>
              <a:rPr lang="en-US" altLang="zh-CN" sz="2400" dirty="0" smtClean="0">
                <a:latin typeface="Times New Roman" pitchFamily="18" charset="0"/>
                <a:ea typeface="楷体" panose="02010609060101010101" pitchFamily="49" charset="-122"/>
                <a:cs typeface="Times New Roman" pitchFamily="18" charset="0"/>
              </a:rPr>
              <a:t>(</a:t>
            </a:r>
            <a:r>
              <a:rPr lang="en-US" altLang="zh-CN" sz="2400" i="1" dirty="0" smtClean="0">
                <a:latin typeface="Times New Roman" pitchFamily="18" charset="0"/>
                <a:ea typeface="楷体" panose="02010609060101010101" pitchFamily="49" charset="-122"/>
                <a:cs typeface="Times New Roman" pitchFamily="18" charset="0"/>
              </a:rPr>
              <a:t>A’B</a:t>
            </a:r>
            <a:r>
              <a:rPr lang="en-US" altLang="zh-CN" sz="2400" dirty="0" smtClean="0">
                <a:latin typeface="Times New Roman" pitchFamily="18" charset="0"/>
                <a:ea typeface="楷体" panose="02010609060101010101" pitchFamily="49" charset="-122"/>
                <a:cs typeface="Times New Roman" pitchFamily="18" charset="0"/>
              </a:rPr>
              <a:t>)</a:t>
            </a:r>
            <a:r>
              <a:rPr lang="zh-CN" altLang="en-US" sz="2400" dirty="0" smtClean="0">
                <a:latin typeface="Times New Roman" pitchFamily="18" charset="0"/>
                <a:ea typeface="楷体" panose="02010609060101010101" pitchFamily="49" charset="-122"/>
                <a:cs typeface="Times New Roman" pitchFamily="18" charset="0"/>
              </a:rPr>
              <a:t>的</a:t>
            </a:r>
            <a:r>
              <a:rPr lang="zh-CN" altLang="en-US" sz="2400" dirty="0">
                <a:latin typeface="Times New Roman" pitchFamily="18" charset="0"/>
                <a:ea typeface="楷体" panose="02010609060101010101" pitchFamily="49" charset="-122"/>
                <a:cs typeface="Times New Roman" pitchFamily="18" charset="0"/>
              </a:rPr>
              <a:t>因子，可以删掉。</a:t>
            </a:r>
          </a:p>
        </p:txBody>
      </p:sp>
      <p:sp>
        <p:nvSpPr>
          <p:cNvPr id="12"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3" name="矩形 12"/>
          <p:cNvSpPr/>
          <p:nvPr/>
        </p:nvSpPr>
        <p:spPr>
          <a:xfrm>
            <a:off x="3467742" y="1565826"/>
            <a:ext cx="1268296"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吸收律</a:t>
            </a:r>
            <a:r>
              <a:rPr lang="en-US" altLang="zh-CN" sz="2400" b="1" dirty="0" smtClean="0">
                <a:solidFill>
                  <a:srgbClr val="FF0000"/>
                </a:solidFill>
                <a:latin typeface="楷体" panose="02010609060101010101" pitchFamily="49" charset="-122"/>
                <a:ea typeface="楷体" panose="02010609060101010101" pitchFamily="49" charset="-122"/>
              </a:rPr>
              <a:t>1</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4175824" y="3875430"/>
            <a:ext cx="1268296"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吸收律</a:t>
            </a:r>
            <a:r>
              <a:rPr lang="en-US" altLang="zh-CN" sz="2400" b="1" dirty="0" smtClean="0">
                <a:solidFill>
                  <a:srgbClr val="FF0000"/>
                </a:solidFill>
                <a:latin typeface="楷体" panose="02010609060101010101" pitchFamily="49" charset="-122"/>
                <a:ea typeface="楷体" panose="02010609060101010101" pitchFamily="49" charset="-122"/>
              </a:rPr>
              <a:t>2</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84729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6613"/>
                                        </p:tgtEl>
                                        <p:attrNameLst>
                                          <p:attrName>style.visibility</p:attrName>
                                        </p:attrNameLst>
                                      </p:cBhvr>
                                      <p:to>
                                        <p:strVal val="visible"/>
                                      </p:to>
                                    </p:set>
                                    <p:animEffect transition="in" filter="wipe(left)">
                                      <p:cBhvr>
                                        <p:cTn id="7" dur="500"/>
                                        <p:tgtEl>
                                          <p:spTgt spid="1966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6614"/>
                                        </p:tgtEl>
                                        <p:attrNameLst>
                                          <p:attrName>style.visibility</p:attrName>
                                        </p:attrNameLst>
                                      </p:cBhvr>
                                      <p:to>
                                        <p:strVal val="visible"/>
                                      </p:to>
                                    </p:set>
                                    <p:animEffect transition="in" filter="wipe(left)">
                                      <p:cBhvr>
                                        <p:cTn id="15" dur="500"/>
                                        <p:tgtEl>
                                          <p:spTgt spid="1966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96615"/>
                                        </p:tgtEl>
                                        <p:attrNameLst>
                                          <p:attrName>style.visibility</p:attrName>
                                        </p:attrNameLst>
                                      </p:cBhvr>
                                      <p:to>
                                        <p:strVal val="visible"/>
                                      </p:to>
                                    </p:set>
                                    <p:animEffect transition="in" filter="wipe(left)">
                                      <p:cBhvr>
                                        <p:cTn id="25" dur="500"/>
                                        <p:tgtEl>
                                          <p:spTgt spid="1966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6616"/>
                                        </p:tgtEl>
                                        <p:attrNameLst>
                                          <p:attrName>style.visibility</p:attrName>
                                        </p:attrNameLst>
                                      </p:cBhvr>
                                      <p:to>
                                        <p:strVal val="visible"/>
                                      </p:to>
                                    </p:set>
                                    <p:animEffect transition="in" filter="wipe(left)">
                                      <p:cBhvr>
                                        <p:cTn id="33" dur="500"/>
                                        <p:tgtEl>
                                          <p:spTgt spid="1966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6617"/>
                                        </p:tgtEl>
                                        <p:attrNameLst>
                                          <p:attrName>style.visibility</p:attrName>
                                        </p:attrNameLst>
                                      </p:cBhvr>
                                      <p:to>
                                        <p:strVal val="visible"/>
                                      </p:to>
                                    </p:set>
                                    <p:animEffect transition="in" filter="wipe(left)">
                                      <p:cBhvr>
                                        <p:cTn id="38" dur="500"/>
                                        <p:tgtEl>
                                          <p:spTgt spid="19661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96618"/>
                                        </p:tgtEl>
                                        <p:attrNameLst>
                                          <p:attrName>style.visibility</p:attrName>
                                        </p:attrNameLst>
                                      </p:cBhvr>
                                      <p:to>
                                        <p:strVal val="visible"/>
                                      </p:to>
                                    </p:set>
                                    <p:animEffect transition="in" filter="wipe(down)">
                                      <p:cBhvr>
                                        <p:cTn id="43" dur="500"/>
                                        <p:tgtEl>
                                          <p:spTgt spid="1966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8" grpId="0" bldLvl="0" animBg="1"/>
      <p:bldP spid="5" grpId="0"/>
      <p:bldP spid="9" grpId="0" animBg="1"/>
      <p:bldP spid="6" grpId="0" bldLvl="0" animBg="1"/>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6" name="对象 197635"/>
          <p:cNvGraphicFramePr>
            <a:graphicFrameLocks/>
          </p:cNvGraphicFramePr>
          <p:nvPr>
            <p:extLst>
              <p:ext uri="{D42A27DB-BD31-4B8C-83A1-F6EECF244321}">
                <p14:modId xmlns:p14="http://schemas.microsoft.com/office/powerpoint/2010/main" val="1414484833"/>
              </p:ext>
            </p:extLst>
          </p:nvPr>
        </p:nvGraphicFramePr>
        <p:xfrm>
          <a:off x="627063" y="1092200"/>
          <a:ext cx="3387725" cy="503238"/>
        </p:xfrm>
        <a:graphic>
          <a:graphicData uri="http://schemas.openxmlformats.org/presentationml/2006/ole">
            <mc:AlternateContent xmlns:mc="http://schemas.openxmlformats.org/markup-compatibility/2006">
              <mc:Choice xmlns:v="urn:schemas-microsoft-com:vml" Requires="v">
                <p:oleObj spid="_x0000_s226918" name="公式" r:id="rId4" imgW="1282680" imgH="190440" progId="Equation.3">
                  <p:embed/>
                </p:oleObj>
              </mc:Choice>
              <mc:Fallback>
                <p:oleObj name="公式" r:id="rId4" imgW="1282680" imgH="190440" progId="Equation.3">
                  <p:embed/>
                  <p:pic>
                    <p:nvPicPr>
                      <p:cNvPr id="197636" name="对象 197635"/>
                      <p:cNvPicPr>
                        <a:picLocks noChangeArrowheads="1"/>
                      </p:cNvPicPr>
                      <p:nvPr/>
                    </p:nvPicPr>
                    <p:blipFill>
                      <a:blip r:embed="rId5"/>
                      <a:srcRect/>
                      <a:stretch>
                        <a:fillRect/>
                      </a:stretch>
                    </p:blipFill>
                    <p:spPr bwMode="auto">
                      <a:xfrm>
                        <a:off x="627063" y="1092200"/>
                        <a:ext cx="3387725" cy="503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7" name="对象 197636"/>
          <p:cNvGraphicFramePr>
            <a:graphicFrameLocks/>
          </p:cNvGraphicFramePr>
          <p:nvPr>
            <p:extLst>
              <p:ext uri="{D42A27DB-BD31-4B8C-83A1-F6EECF244321}">
                <p14:modId xmlns:p14="http://schemas.microsoft.com/office/powerpoint/2010/main" val="922684177"/>
              </p:ext>
            </p:extLst>
          </p:nvPr>
        </p:nvGraphicFramePr>
        <p:xfrm>
          <a:off x="582317" y="1831546"/>
          <a:ext cx="5389562" cy="530225"/>
        </p:xfrm>
        <a:graphic>
          <a:graphicData uri="http://schemas.openxmlformats.org/presentationml/2006/ole">
            <mc:AlternateContent xmlns:mc="http://schemas.openxmlformats.org/markup-compatibility/2006">
              <mc:Choice xmlns:v="urn:schemas-microsoft-com:vml" Requires="v">
                <p:oleObj spid="_x0000_s226919" r:id="rId6" imgW="2197080" imgH="215640" progId="Equation.3">
                  <p:embed/>
                </p:oleObj>
              </mc:Choice>
              <mc:Fallback>
                <p:oleObj r:id="rId6" imgW="2197080" imgH="215640" progId="Equation.3">
                  <p:embed/>
                  <p:pic>
                    <p:nvPicPr>
                      <p:cNvPr id="197637" name="对象 19763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317" y="1831546"/>
                        <a:ext cx="53895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3557793180"/>
              </p:ext>
            </p:extLst>
          </p:nvPr>
        </p:nvGraphicFramePr>
        <p:xfrm>
          <a:off x="693442" y="2627684"/>
          <a:ext cx="3087687" cy="536575"/>
        </p:xfrm>
        <a:graphic>
          <a:graphicData uri="http://schemas.openxmlformats.org/presentationml/2006/ole">
            <mc:AlternateContent xmlns:mc="http://schemas.openxmlformats.org/markup-compatibility/2006">
              <mc:Choice xmlns:v="urn:schemas-microsoft-com:vml" Requires="v">
                <p:oleObj spid="_x0000_s226920" r:id="rId8" imgW="1168200" imgH="203040" progId="Equation.3">
                  <p:embed/>
                </p:oleObj>
              </mc:Choice>
              <mc:Fallback>
                <p:oleObj r:id="rId8" imgW="1168200" imgH="203040" progId="Equation.3">
                  <p:embed/>
                  <p:pic>
                    <p:nvPicPr>
                      <p:cNvPr id="4" name="对象 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42" y="2627684"/>
                        <a:ext cx="3087687" cy="536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31104582"/>
              </p:ext>
            </p:extLst>
          </p:nvPr>
        </p:nvGraphicFramePr>
        <p:xfrm>
          <a:off x="692150" y="3347134"/>
          <a:ext cx="4613275" cy="1617662"/>
        </p:xfrm>
        <a:graphic>
          <a:graphicData uri="http://schemas.openxmlformats.org/presentationml/2006/ole">
            <mc:AlternateContent xmlns:mc="http://schemas.openxmlformats.org/markup-compatibility/2006">
              <mc:Choice xmlns:v="urn:schemas-microsoft-com:vml" Requires="v">
                <p:oleObj spid="_x0000_s226921" name="Equation" r:id="rId10" imgW="1879560" imgH="660240" progId="Equation.3">
                  <p:embed/>
                </p:oleObj>
              </mc:Choice>
              <mc:Fallback>
                <p:oleObj name="Equation" r:id="rId10" imgW="1879560" imgH="660240" progId="Equation.3">
                  <p:embed/>
                  <p:pic>
                    <p:nvPicPr>
                      <p:cNvPr id="6" name="对象 5"/>
                      <p:cNvPicPr>
                        <a:picLocks noChangeArrowheads="1"/>
                      </p:cNvPicPr>
                      <p:nvPr/>
                    </p:nvPicPr>
                    <p:blipFill>
                      <a:blip r:embed="rId11"/>
                      <a:srcRect/>
                      <a:stretch>
                        <a:fillRect/>
                      </a:stretch>
                    </p:blipFill>
                    <p:spPr bwMode="auto">
                      <a:xfrm>
                        <a:off x="692150" y="3347134"/>
                        <a:ext cx="461327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7" name="矩形 6"/>
          <p:cNvSpPr/>
          <p:nvPr/>
        </p:nvSpPr>
        <p:spPr>
          <a:xfrm>
            <a:off x="3774244" y="2641093"/>
            <a:ext cx="1268296"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吸收律</a:t>
            </a:r>
            <a:r>
              <a:rPr lang="en-US" altLang="zh-CN" sz="2400" b="1" dirty="0" smtClean="0">
                <a:solidFill>
                  <a:srgbClr val="FF0000"/>
                </a:solidFill>
                <a:latin typeface="楷体" panose="02010609060101010101" pitchFamily="49" charset="-122"/>
                <a:ea typeface="楷体" panose="02010609060101010101" pitchFamily="49" charset="-122"/>
              </a:rPr>
              <a:t>4</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8" name="矩形 7"/>
          <p:cNvSpPr/>
          <p:nvPr/>
        </p:nvSpPr>
        <p:spPr>
          <a:xfrm>
            <a:off x="4054882" y="1113438"/>
            <a:ext cx="1268296" cy="461665"/>
          </a:xfrm>
          <a:prstGeom prst="rect">
            <a:avLst/>
          </a:prstGeom>
        </p:spPr>
        <p:txBody>
          <a:bodyPr wrap="none">
            <a:spAutoFit/>
          </a:bodyPr>
          <a:lstStyle/>
          <a:p>
            <a:r>
              <a:rPr lang="zh-CN" altLang="en-US" sz="2400" b="1" dirty="0" smtClean="0">
                <a:latin typeface="楷体" panose="02010609060101010101" pitchFamily="49" charset="-122"/>
                <a:ea typeface="楷体" panose="02010609060101010101" pitchFamily="49" charset="-122"/>
              </a:rPr>
              <a:t>吸收律</a:t>
            </a:r>
            <a:r>
              <a:rPr lang="en-US" altLang="zh-CN" sz="2400" b="1" dirty="0" smtClean="0">
                <a:latin typeface="楷体" panose="02010609060101010101" pitchFamily="49" charset="-122"/>
                <a:ea typeface="楷体" panose="02010609060101010101" pitchFamily="49" charset="-122"/>
              </a:rPr>
              <a:t>3</a:t>
            </a:r>
            <a:endParaRPr lang="zh-CN" altLang="en-US"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37964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wipe(left)">
                                      <p:cBhvr>
                                        <p:cTn id="7" dur="500"/>
                                        <p:tgtEl>
                                          <p:spTgt spid="19763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7637"/>
                                        </p:tgtEl>
                                        <p:attrNameLst>
                                          <p:attrName>style.visibility</p:attrName>
                                        </p:attrNameLst>
                                      </p:cBhvr>
                                      <p:to>
                                        <p:strVal val="visible"/>
                                      </p:to>
                                    </p:set>
                                    <p:animEffect transition="in" filter="wipe(left)">
                                      <p:cBhvr>
                                        <p:cTn id="15" dur="500"/>
                                        <p:tgtEl>
                                          <p:spTgt spid="197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7" name="对象 197636"/>
          <p:cNvGraphicFramePr>
            <a:graphicFrameLocks/>
          </p:cNvGraphicFramePr>
          <p:nvPr>
            <p:extLst>
              <p:ext uri="{D42A27DB-BD31-4B8C-83A1-F6EECF244321}">
                <p14:modId xmlns:p14="http://schemas.microsoft.com/office/powerpoint/2010/main" val="3766961986"/>
              </p:ext>
            </p:extLst>
          </p:nvPr>
        </p:nvGraphicFramePr>
        <p:xfrm>
          <a:off x="590547" y="2127184"/>
          <a:ext cx="7694613" cy="2244725"/>
        </p:xfrm>
        <a:graphic>
          <a:graphicData uri="http://schemas.openxmlformats.org/presentationml/2006/ole">
            <mc:AlternateContent xmlns:mc="http://schemas.openxmlformats.org/markup-compatibility/2006">
              <mc:Choice xmlns:v="urn:schemas-microsoft-com:vml" Requires="v">
                <p:oleObj spid="_x0000_s227768" r:id="rId4" imgW="3136680" imgH="914400" progId="Equation.3">
                  <p:embed/>
                </p:oleObj>
              </mc:Choice>
              <mc:Fallback>
                <p:oleObj r:id="rId4" imgW="3136680" imgH="914400" progId="Equation.3">
                  <p:embed/>
                  <p:pic>
                    <p:nvPicPr>
                      <p:cNvPr id="197637" name="对象 1976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47" y="2127184"/>
                        <a:ext cx="7694613"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2745263739"/>
              </p:ext>
            </p:extLst>
          </p:nvPr>
        </p:nvGraphicFramePr>
        <p:xfrm>
          <a:off x="341311" y="4467507"/>
          <a:ext cx="8193087" cy="2244725"/>
        </p:xfrm>
        <a:graphic>
          <a:graphicData uri="http://schemas.openxmlformats.org/presentationml/2006/ole">
            <mc:AlternateContent xmlns:mc="http://schemas.openxmlformats.org/markup-compatibility/2006">
              <mc:Choice xmlns:v="urn:schemas-microsoft-com:vml" Requires="v">
                <p:oleObj spid="_x0000_s227769" r:id="rId6" imgW="3340080" imgH="914400" progId="Equation.3">
                  <p:embed/>
                </p:oleObj>
              </mc:Choice>
              <mc:Fallback>
                <p:oleObj r:id="rId6" imgW="3340080" imgH="914400" progId="Equation.3">
                  <p:embed/>
                  <p:pic>
                    <p:nvPicPr>
                      <p:cNvPr id="4" name="对象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1" y="4467507"/>
                        <a:ext cx="8193087"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3"/>
          <p:cNvGraphicFramePr>
            <a:graphicFrameLocks/>
          </p:cNvGraphicFramePr>
          <p:nvPr>
            <p:extLst>
              <p:ext uri="{D42A27DB-BD31-4B8C-83A1-F6EECF244321}">
                <p14:modId xmlns:p14="http://schemas.microsoft.com/office/powerpoint/2010/main" val="836717668"/>
              </p:ext>
            </p:extLst>
          </p:nvPr>
        </p:nvGraphicFramePr>
        <p:xfrm>
          <a:off x="590550" y="891761"/>
          <a:ext cx="5942013" cy="1139825"/>
        </p:xfrm>
        <a:graphic>
          <a:graphicData uri="http://schemas.openxmlformats.org/presentationml/2006/ole">
            <mc:AlternateContent xmlns:mc="http://schemas.openxmlformats.org/markup-compatibility/2006">
              <mc:Choice xmlns:v="urn:schemas-microsoft-com:vml" Requires="v">
                <p:oleObj spid="_x0000_s227770" name="Equation" r:id="rId8" imgW="2247840" imgH="431640" progId="Equation.3">
                  <p:embed/>
                </p:oleObj>
              </mc:Choice>
              <mc:Fallback>
                <p:oleObj name="Equation" r:id="rId8" imgW="2247840" imgH="431640" progId="Equation.3">
                  <p:embed/>
                  <p:pic>
                    <p:nvPicPr>
                      <p:cNvPr id="8" name="对象 3"/>
                      <p:cNvPicPr>
                        <a:picLocks noChangeArrowheads="1"/>
                      </p:cNvPicPr>
                      <p:nvPr/>
                    </p:nvPicPr>
                    <p:blipFill>
                      <a:blip r:embed="rId9"/>
                      <a:srcRect/>
                      <a:stretch>
                        <a:fillRect/>
                      </a:stretch>
                    </p:blipFill>
                    <p:spPr bwMode="auto">
                      <a:xfrm>
                        <a:off x="590550" y="891761"/>
                        <a:ext cx="5942013" cy="11398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7" name="矩形 6"/>
          <p:cNvSpPr/>
          <p:nvPr/>
        </p:nvSpPr>
        <p:spPr>
          <a:xfrm>
            <a:off x="6671448" y="956672"/>
            <a:ext cx="1268296"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吸收律</a:t>
            </a:r>
            <a:r>
              <a:rPr lang="en-US" altLang="zh-CN" sz="2400" b="1" dirty="0" smtClean="0">
                <a:solidFill>
                  <a:srgbClr val="FF0000"/>
                </a:solidFill>
                <a:latin typeface="楷体" panose="02010609060101010101" pitchFamily="49" charset="-122"/>
                <a:ea typeface="楷体" panose="02010609060101010101" pitchFamily="49" charset="-122"/>
              </a:rPr>
              <a:t>5</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31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7637"/>
                                        </p:tgtEl>
                                        <p:attrNameLst>
                                          <p:attrName>style.visibility</p:attrName>
                                        </p:attrNameLst>
                                      </p:cBhvr>
                                      <p:to>
                                        <p:strVal val="visible"/>
                                      </p:to>
                                    </p:set>
                                    <p:animEffect transition="in" filter="wipe(left)">
                                      <p:cBhvr>
                                        <p:cTn id="15" dur="500"/>
                                        <p:tgtEl>
                                          <p:spTgt spid="197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533400" y="1020480"/>
            <a:ext cx="6018213" cy="522288"/>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2800" b="1" dirty="0">
                <a:solidFill>
                  <a:srgbClr val="000000"/>
                </a:solidFill>
                <a:latin typeface="Times New Roman" panose="02020603050405020304" pitchFamily="18" charset="0"/>
                <a:ea typeface="楷体_GB2312" pitchFamily="49" charset="-122"/>
                <a:sym typeface="宋体" panose="02010600030101010101" pitchFamily="2" charset="-122"/>
              </a:rPr>
              <a:t>26.     </a:t>
            </a:r>
            <a:r>
              <a:rPr lang="en-US" altLang="zh-CN" sz="2800" b="1" i="1" dirty="0">
                <a:solidFill>
                  <a:srgbClr val="000000"/>
                </a:solidFill>
                <a:latin typeface="Times New Roman" panose="02020603050405020304" pitchFamily="18" charset="0"/>
                <a:ea typeface="楷体_GB2312" pitchFamily="49" charset="-122"/>
                <a:sym typeface="宋体" panose="02010600030101010101" pitchFamily="2" charset="-122"/>
              </a:rPr>
              <a:t>A (AB) ′ = A B′ ; A′ (AB) ′ = A′ </a:t>
            </a:r>
            <a:endParaRPr lang="zh-CN" altLang="en-US" sz="2800" b="1" dirty="0"/>
          </a:p>
        </p:txBody>
      </p:sp>
      <p:graphicFrame>
        <p:nvGraphicFramePr>
          <p:cNvPr id="197637" name="对象 197636"/>
          <p:cNvGraphicFramePr>
            <a:graphicFrameLocks/>
          </p:cNvGraphicFramePr>
          <p:nvPr>
            <p:extLst>
              <p:ext uri="{D42A27DB-BD31-4B8C-83A1-F6EECF244321}">
                <p14:modId xmlns:p14="http://schemas.microsoft.com/office/powerpoint/2010/main" val="3211032685"/>
              </p:ext>
            </p:extLst>
          </p:nvPr>
        </p:nvGraphicFramePr>
        <p:xfrm>
          <a:off x="524102" y="1774545"/>
          <a:ext cx="6978650" cy="531812"/>
        </p:xfrm>
        <a:graphic>
          <a:graphicData uri="http://schemas.openxmlformats.org/presentationml/2006/ole">
            <mc:AlternateContent xmlns:mc="http://schemas.openxmlformats.org/markup-compatibility/2006">
              <mc:Choice xmlns:v="urn:schemas-microsoft-com:vml" Requires="v">
                <p:oleObj spid="_x0000_s228656" r:id="rId3" imgW="2844720" imgH="215640" progId="Equation.3">
                  <p:embed/>
                </p:oleObj>
              </mc:Choice>
              <mc:Fallback>
                <p:oleObj r:id="rId3" imgW="2844720" imgH="215640" progId="Equation.3">
                  <p:embed/>
                  <p:pic>
                    <p:nvPicPr>
                      <p:cNvPr id="197637" name="对象 1976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02" y="1774545"/>
                        <a:ext cx="69786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1484172087"/>
              </p:ext>
            </p:extLst>
          </p:nvPr>
        </p:nvGraphicFramePr>
        <p:xfrm>
          <a:off x="534988" y="2420655"/>
          <a:ext cx="4360862" cy="2249488"/>
        </p:xfrm>
        <a:graphic>
          <a:graphicData uri="http://schemas.openxmlformats.org/presentationml/2006/ole">
            <mc:AlternateContent xmlns:mc="http://schemas.openxmlformats.org/markup-compatibility/2006">
              <mc:Choice xmlns:v="urn:schemas-microsoft-com:vml" Requires="v">
                <p:oleObj spid="_x0000_s228657" r:id="rId5" imgW="1777680" imgH="914400" progId="Equation.3">
                  <p:embed/>
                </p:oleObj>
              </mc:Choice>
              <mc:Fallback>
                <p:oleObj r:id="rId5" imgW="1777680" imgH="914400" progId="Equation.3">
                  <p:embed/>
                  <p:pic>
                    <p:nvPicPr>
                      <p:cNvPr id="7" name="对象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88" y="2420655"/>
                        <a:ext cx="4360862"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7142" name="文本框 347141"/>
          <p:cNvSpPr txBox="1">
            <a:spLocks noChangeArrowheads="1"/>
          </p:cNvSpPr>
          <p:nvPr/>
        </p:nvSpPr>
        <p:spPr bwMode="auto">
          <a:xfrm>
            <a:off x="533400" y="4749355"/>
            <a:ext cx="8077200" cy="1076325"/>
          </a:xfrm>
          <a:prstGeom prst="rect">
            <a:avLst/>
          </a:prstGeom>
          <a:noFill/>
          <a:ln w="57150" cmpd="thickThin">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3200" dirty="0">
                <a:latin typeface="楷体" panose="02010609060101010101" pitchFamily="49" charset="-122"/>
                <a:ea typeface="楷体" panose="02010609060101010101" pitchFamily="49" charset="-122"/>
              </a:rPr>
              <a:t>以上的公式比较常用，应该熟记，为以后逻辑函数的化简打好基础。</a:t>
            </a:r>
            <a:endParaRPr lang="en-US" altLang="zh-CN" sz="3200" dirty="0">
              <a:latin typeface="楷体" panose="02010609060101010101" pitchFamily="49" charset="-122"/>
              <a:ea typeface="楷体" panose="02010609060101010101" pitchFamily="49" charset="-122"/>
            </a:endParaRPr>
          </a:p>
        </p:txBody>
      </p:sp>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8" name="矩形 7"/>
          <p:cNvSpPr/>
          <p:nvPr/>
        </p:nvSpPr>
        <p:spPr>
          <a:xfrm>
            <a:off x="6748451" y="1081103"/>
            <a:ext cx="1268296"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吸收律</a:t>
            </a:r>
            <a:r>
              <a:rPr lang="en-US" altLang="zh-CN" sz="2400" b="1" dirty="0" smtClean="0">
                <a:solidFill>
                  <a:srgbClr val="FF0000"/>
                </a:solidFill>
                <a:latin typeface="楷体" panose="02010609060101010101" pitchFamily="49" charset="-122"/>
                <a:ea typeface="楷体" panose="02010609060101010101" pitchFamily="49" charset="-122"/>
              </a:rPr>
              <a:t>6</a:t>
            </a:r>
            <a:endParaRPr lang="zh-CN" altLang="en-US" sz="2400" b="1" dirty="0">
              <a:solidFill>
                <a:srgbClr val="FF0000"/>
              </a:solidFill>
              <a:latin typeface="楷体" panose="02010609060101010101" pitchFamily="49" charset="-122"/>
              <a:ea typeface="楷体" panose="02010609060101010101" pitchFamily="49" charset="-122"/>
            </a:endParaRPr>
          </a:p>
        </p:txBody>
      </p:sp>
      <p:pic>
        <p:nvPicPr>
          <p:cNvPr id="9" name="Picture 132"/>
          <p:cNvPicPr>
            <a:picLocks noChangeAspect="1" noChangeArrowheads="1"/>
          </p:cNvPicPr>
          <p:nvPr/>
        </p:nvPicPr>
        <p:blipFill rotWithShape="1">
          <a:blip r:embed="rId7">
            <a:extLst>
              <a:ext uri="{28A0092B-C50C-407E-A947-70E740481C1C}">
                <a14:useLocalDpi xmlns:a14="http://schemas.microsoft.com/office/drawing/2010/main" val="0"/>
              </a:ext>
            </a:extLst>
          </a:blip>
          <a:srcRect l="8411" r="15934"/>
          <a:stretch/>
        </p:blipFill>
        <p:spPr bwMode="auto">
          <a:xfrm>
            <a:off x="4807025" y="5389561"/>
            <a:ext cx="2097024" cy="8722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134"/>
          <p:cNvPicPr>
            <a:picLocks noChangeAspect="1" noChangeArrowheads="1"/>
          </p:cNvPicPr>
          <p:nvPr/>
        </p:nvPicPr>
        <p:blipFill rotWithShape="1">
          <a:blip r:embed="rId8">
            <a:extLst>
              <a:ext uri="{28A0092B-C50C-407E-A947-70E740481C1C}">
                <a14:useLocalDpi xmlns:a14="http://schemas.microsoft.com/office/drawing/2010/main" val="0"/>
              </a:ext>
            </a:extLst>
          </a:blip>
          <a:srcRect l="3524" r="4215"/>
          <a:stretch/>
        </p:blipFill>
        <p:spPr bwMode="auto">
          <a:xfrm>
            <a:off x="4807025" y="4248815"/>
            <a:ext cx="2953526" cy="10010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96" y="4749355"/>
            <a:ext cx="4348152" cy="8192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34119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7637"/>
                                        </p:tgtEl>
                                        <p:attrNameLst>
                                          <p:attrName>style.visibility</p:attrName>
                                        </p:attrNameLst>
                                      </p:cBhvr>
                                      <p:to>
                                        <p:strVal val="visible"/>
                                      </p:to>
                                    </p:set>
                                    <p:animEffect transition="in" filter="wipe(left)">
                                      <p:cBhvr>
                                        <p:cTn id="15" dur="500"/>
                                        <p:tgtEl>
                                          <p:spTgt spid="197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47142"/>
                                        </p:tgtEl>
                                        <p:attrNameLst>
                                          <p:attrName>style.visibility</p:attrName>
                                        </p:attrNameLst>
                                      </p:cBhvr>
                                      <p:to>
                                        <p:strVal val="visible"/>
                                      </p:to>
                                    </p:set>
                                    <p:animEffect transition="in" filter="box(in)">
                                      <p:cBhvr>
                                        <p:cTn id="25" dur="500"/>
                                        <p:tgtEl>
                                          <p:spTgt spid="34714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4714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47142" grpId="0" bldLvl="0" animBg="1"/>
      <p:bldP spid="347142" grpId="1"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6193" y="1009141"/>
            <a:ext cx="6697663" cy="811213"/>
          </a:xfrm>
        </p:spPr>
        <p:txBody>
          <a:bodyPr vert="horz" wrap="square" lIns="91440" tIns="45720" rIns="91440" bIns="45720" numCol="1" anchor="ctr" anchorCtr="0" compatLnSpc="1">
            <a:normAutofit/>
          </a:bodyPr>
          <a:lstStyle/>
          <a:p>
            <a:pPr algn="l" eaLnBrk="1" hangingPunct="1">
              <a:defRPr/>
            </a:pPr>
            <a:r>
              <a:rPr lang="en-US" altLang="zh-CN" sz="3200" b="1" dirty="0" smtClean="0">
                <a:solidFill>
                  <a:srgbClr val="000000"/>
                </a:solidFill>
                <a:latin typeface="Times New Roman" pitchFamily="18" charset="0"/>
                <a:ea typeface="楷体" panose="02010609060101010101" pitchFamily="49" charset="-122"/>
                <a:cs typeface="Times New Roman" pitchFamily="18" charset="0"/>
              </a:rPr>
              <a:t>  2. 4  </a:t>
            </a:r>
            <a:r>
              <a:rPr lang="zh-CN" altLang="en-US" sz="3200" b="1" dirty="0" smtClean="0">
                <a:solidFill>
                  <a:srgbClr val="000000"/>
                </a:solidFill>
                <a:latin typeface="Times New Roman" pitchFamily="18" charset="0"/>
                <a:ea typeface="楷体" panose="02010609060101010101" pitchFamily="49" charset="-122"/>
                <a:cs typeface="Times New Roman" pitchFamily="18" charset="0"/>
              </a:rPr>
              <a:t>逻辑代数的基本定理</a:t>
            </a:r>
          </a:p>
        </p:txBody>
      </p:sp>
      <p:sp>
        <p:nvSpPr>
          <p:cNvPr id="46083" name="Rectangle 3"/>
          <p:cNvSpPr>
            <a:spLocks noGrp="1" noChangeArrowheads="1"/>
          </p:cNvSpPr>
          <p:nvPr>
            <p:ph idx="1"/>
          </p:nvPr>
        </p:nvSpPr>
        <p:spPr>
          <a:xfrm>
            <a:off x="558020" y="1731596"/>
            <a:ext cx="8358751" cy="1541462"/>
          </a:xfrm>
        </p:spPr>
        <p:txBody>
          <a:bodyPr vert="horz" wrap="square" lIns="91440" tIns="45720" rIns="91440" bIns="45720" numCol="1" anchor="t" anchorCtr="0" compatLnSpc="1">
            <a:normAutofit/>
          </a:bodyPr>
          <a:lstStyle/>
          <a:p>
            <a:pPr marL="0" indent="0" eaLnBrk="1" hangingPunct="1">
              <a:buFontTx/>
              <a:buNone/>
              <a:defRPr/>
            </a:pPr>
            <a:r>
              <a:rPr lang="en-US" altLang="zh-CN" b="1" dirty="0" smtClean="0">
                <a:solidFill>
                  <a:srgbClr val="000000"/>
                </a:solidFill>
                <a:latin typeface="Times New Roman" pitchFamily="18" charset="0"/>
                <a:ea typeface="楷体" panose="02010609060101010101" pitchFamily="49" charset="-122"/>
                <a:cs typeface="Times New Roman" pitchFamily="18" charset="0"/>
              </a:rPr>
              <a:t>2. 4. 1 </a:t>
            </a:r>
            <a:r>
              <a:rPr lang="zh-CN" altLang="en-US" b="1" dirty="0" smtClean="0">
                <a:solidFill>
                  <a:srgbClr val="000000"/>
                </a:solidFill>
                <a:latin typeface="Times New Roman" pitchFamily="18" charset="0"/>
                <a:ea typeface="楷体" panose="02010609060101010101" pitchFamily="49" charset="-122"/>
                <a:cs typeface="Times New Roman" pitchFamily="18" charset="0"/>
              </a:rPr>
              <a:t>代入定理</a:t>
            </a:r>
            <a:endParaRPr lang="en-US" altLang="zh-CN" b="1" dirty="0" smtClean="0">
              <a:solidFill>
                <a:srgbClr val="000000"/>
              </a:solidFill>
              <a:latin typeface="Times New Roman" pitchFamily="18" charset="0"/>
              <a:ea typeface="楷体" panose="02010609060101010101" pitchFamily="49" charset="-122"/>
              <a:cs typeface="Times New Roman" pitchFamily="18" charset="0"/>
            </a:endParaRPr>
          </a:p>
          <a:p>
            <a:pPr marL="0" indent="0" eaLnBrk="1" hangingPunct="1">
              <a:buFontTx/>
              <a:buNone/>
              <a:defRPr/>
            </a:pPr>
            <a:r>
              <a:rPr lang="zh-CN" altLang="en-US" dirty="0" smtClean="0">
                <a:solidFill>
                  <a:srgbClr val="000000"/>
                </a:solidFill>
                <a:latin typeface="Times New Roman" pitchFamily="18" charset="0"/>
                <a:ea typeface="楷体" panose="02010609060101010101" pitchFamily="49" charset="-122"/>
                <a:cs typeface="Times New Roman" pitchFamily="18" charset="0"/>
              </a:rPr>
              <a:t>在任何一个包含</a:t>
            </a:r>
            <a:r>
              <a:rPr lang="en-US" altLang="zh-CN" i="1" dirty="0" smtClean="0">
                <a:solidFill>
                  <a:srgbClr val="000000"/>
                </a:solidFill>
                <a:latin typeface="Times New Roman" pitchFamily="18" charset="0"/>
                <a:ea typeface="楷体" panose="02010609060101010101" pitchFamily="49" charset="-122"/>
                <a:cs typeface="Times New Roman" pitchFamily="18" charset="0"/>
              </a:rPr>
              <a:t>A</a:t>
            </a:r>
            <a:r>
              <a:rPr lang="zh-CN" altLang="en-US" dirty="0" smtClean="0">
                <a:solidFill>
                  <a:srgbClr val="000000"/>
                </a:solidFill>
                <a:latin typeface="Times New Roman" pitchFamily="18" charset="0"/>
                <a:ea typeface="楷体" panose="02010609060101010101" pitchFamily="49" charset="-122"/>
                <a:cs typeface="Times New Roman" pitchFamily="18" charset="0"/>
              </a:rPr>
              <a:t>的逻辑等式中，若以另外一个逻辑式代入式中</a:t>
            </a:r>
            <a:r>
              <a:rPr lang="en-US" altLang="zh-CN" i="1" dirty="0" smtClean="0">
                <a:solidFill>
                  <a:srgbClr val="000000"/>
                </a:solidFill>
                <a:latin typeface="Times New Roman" pitchFamily="18" charset="0"/>
                <a:ea typeface="楷体" panose="02010609060101010101" pitchFamily="49" charset="-122"/>
                <a:cs typeface="Times New Roman" pitchFamily="18" charset="0"/>
              </a:rPr>
              <a:t>A</a:t>
            </a:r>
            <a:r>
              <a:rPr lang="zh-CN" altLang="en-US" dirty="0" smtClean="0">
                <a:solidFill>
                  <a:srgbClr val="000000"/>
                </a:solidFill>
                <a:latin typeface="Times New Roman" pitchFamily="18" charset="0"/>
                <a:ea typeface="楷体" panose="02010609060101010101" pitchFamily="49" charset="-122"/>
                <a:cs typeface="Times New Roman" pitchFamily="18" charset="0"/>
              </a:rPr>
              <a:t>的位置，则等式依然成立。</a:t>
            </a:r>
          </a:p>
        </p:txBody>
      </p:sp>
      <p:sp>
        <p:nvSpPr>
          <p:cNvPr id="51213" name="文本框 51212"/>
          <p:cNvSpPr txBox="1">
            <a:spLocks noChangeArrowheads="1"/>
          </p:cNvSpPr>
          <p:nvPr/>
        </p:nvSpPr>
        <p:spPr bwMode="auto">
          <a:xfrm>
            <a:off x="613011" y="3493294"/>
            <a:ext cx="7977188" cy="952500"/>
          </a:xfrm>
          <a:prstGeom prst="rect">
            <a:avLst/>
          </a:prstGeom>
          <a:noFill/>
          <a:ln w="28575" cmpd="tri">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利用代入定理可以证明一些公式，也可以将前面的两变量常用公式推广成多变量的公式</a:t>
            </a:r>
          </a:p>
        </p:txBody>
      </p:sp>
      <p:sp>
        <p:nvSpPr>
          <p:cNvPr id="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10609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2"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wipe(down)">
                                      <p:cBhvr>
                                        <p:cTn id="12" dur="500"/>
                                        <p:tgtEl>
                                          <p:spTgt spid="460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2"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wipe(down)">
                                      <p:cBhvr>
                                        <p:cTn id="17" dur="500"/>
                                        <p:tgtEl>
                                          <p:spTgt spid="460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1213"/>
                                        </p:tgtEl>
                                        <p:attrNameLst>
                                          <p:attrName>style.visibility</p:attrName>
                                        </p:attrNameLst>
                                      </p:cBhvr>
                                      <p:to>
                                        <p:strVal val="visible"/>
                                      </p:to>
                                    </p:set>
                                    <p:animEffect transition="in" filter="barn(outVertical)">
                                      <p:cBhvr>
                                        <p:cTn id="22"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uiExpand="1" build="p"/>
      <p:bldP spid="46083" grpId="1" build="p"/>
      <p:bldP spid="46083" grpId="2" uiExpand="1" build="p"/>
      <p:bldP spid="5121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文本框 52228"/>
          <p:cNvSpPr txBox="1">
            <a:spLocks noChangeArrowheads="1"/>
          </p:cNvSpPr>
          <p:nvPr/>
        </p:nvSpPr>
        <p:spPr bwMode="auto">
          <a:xfrm>
            <a:off x="254238" y="2446797"/>
            <a:ext cx="777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证明：方程的左边有</a:t>
            </a:r>
            <a:r>
              <a:rPr lang="en-US" altLang="zh-CN" sz="2800" dirty="0">
                <a:latin typeface="Times New Roman" pitchFamily="18" charset="0"/>
                <a:ea typeface="楷体" panose="02010609060101010101" pitchFamily="49" charset="-122"/>
                <a:cs typeface="Times New Roman" pitchFamily="18" charset="0"/>
              </a:rPr>
              <a:t>A</a:t>
            </a:r>
            <a:r>
              <a:rPr lang="zh-CN" altLang="en-US" sz="2800" dirty="0">
                <a:latin typeface="Times New Roman" pitchFamily="18" charset="0"/>
                <a:ea typeface="楷体" panose="02010609060101010101" pitchFamily="49" charset="-122"/>
                <a:cs typeface="Times New Roman" pitchFamily="18" charset="0"/>
              </a:rPr>
              <a:t>的位置代入</a:t>
            </a:r>
            <a:r>
              <a:rPr lang="en-US" altLang="zh-CN" sz="2800" i="1" dirty="0">
                <a:latin typeface="Times New Roman" pitchFamily="18" charset="0"/>
                <a:ea typeface="楷体" panose="02010609060101010101" pitchFamily="49" charset="-122"/>
                <a:cs typeface="Times New Roman" pitchFamily="18" charset="0"/>
              </a:rPr>
              <a:t>G</a:t>
            </a:r>
            <a:r>
              <a:rPr lang="zh-CN" altLang="en-US" sz="2800" dirty="0">
                <a:latin typeface="Times New Roman" pitchFamily="18" charset="0"/>
                <a:ea typeface="楷体" panose="02010609060101010101" pitchFamily="49" charset="-122"/>
                <a:cs typeface="Times New Roman" pitchFamily="18" charset="0"/>
              </a:rPr>
              <a:t>得：</a:t>
            </a:r>
          </a:p>
        </p:txBody>
      </p:sp>
      <p:sp>
        <p:nvSpPr>
          <p:cNvPr id="52230" name="文本框 52229"/>
          <p:cNvSpPr txBox="1">
            <a:spLocks noChangeArrowheads="1"/>
          </p:cNvSpPr>
          <p:nvPr/>
        </p:nvSpPr>
        <p:spPr bwMode="auto">
          <a:xfrm>
            <a:off x="406638" y="3132597"/>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i="1" dirty="0">
                <a:latin typeface="Times New Roman" pitchFamily="18" charset="0"/>
                <a:ea typeface="楷体" panose="02010609060101010101" pitchFamily="49" charset="-122"/>
                <a:cs typeface="Times New Roman" pitchFamily="18" charset="0"/>
              </a:rPr>
              <a:t>B</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C</a:t>
            </a:r>
            <a:r>
              <a:rPr lang="en-US" altLang="zh-CN" sz="2800" dirty="0">
                <a:latin typeface="Times New Roman" pitchFamily="18" charset="0"/>
                <a:ea typeface="楷体" panose="02010609060101010101" pitchFamily="49" charset="-122"/>
                <a:cs typeface="Times New Roman" pitchFamily="18" charset="0"/>
              </a:rPr>
              <a:t>] </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BC</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BC</a:t>
            </a:r>
            <a:endParaRPr lang="en-US" altLang="zh-CN" sz="2800" i="1" dirty="0">
              <a:latin typeface="Times New Roman" pitchFamily="18" charset="0"/>
              <a:ea typeface="楷体" panose="02010609060101010101" pitchFamily="49" charset="-122"/>
              <a:cs typeface="Times New Roman" pitchFamily="18" charset="0"/>
            </a:endParaRPr>
          </a:p>
        </p:txBody>
      </p:sp>
      <p:sp>
        <p:nvSpPr>
          <p:cNvPr id="52231" name="文本框 52230"/>
          <p:cNvSpPr txBox="1">
            <a:spLocks noChangeArrowheads="1"/>
          </p:cNvSpPr>
          <p:nvPr/>
        </p:nvSpPr>
        <p:spPr bwMode="auto">
          <a:xfrm>
            <a:off x="482838" y="3894597"/>
            <a:ext cx="6346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方程的右边有</a:t>
            </a:r>
            <a:r>
              <a:rPr lang="en-US" altLang="zh-CN" sz="2800" i="1" dirty="0">
                <a:latin typeface="Times New Roman" pitchFamily="18" charset="0"/>
                <a:ea typeface="楷体" panose="02010609060101010101" pitchFamily="49" charset="-122"/>
                <a:cs typeface="Times New Roman" pitchFamily="18" charset="0"/>
              </a:rPr>
              <a:t>A</a:t>
            </a:r>
            <a:r>
              <a:rPr lang="zh-CN" altLang="en-US" sz="2800" dirty="0">
                <a:latin typeface="Times New Roman" pitchFamily="18" charset="0"/>
                <a:ea typeface="楷体" panose="02010609060101010101" pitchFamily="49" charset="-122"/>
                <a:cs typeface="Times New Roman" pitchFamily="18" charset="0"/>
              </a:rPr>
              <a:t>的位置代入</a:t>
            </a:r>
            <a:r>
              <a:rPr lang="en-US" altLang="zh-CN" sz="2800" i="1" dirty="0">
                <a:latin typeface="Times New Roman" pitchFamily="18" charset="0"/>
                <a:ea typeface="楷体" panose="02010609060101010101" pitchFamily="49" charset="-122"/>
                <a:cs typeface="Times New Roman" pitchFamily="18" charset="0"/>
              </a:rPr>
              <a:t>G</a:t>
            </a:r>
            <a:r>
              <a:rPr lang="zh-CN" altLang="en-US" sz="2800" dirty="0">
                <a:latin typeface="Times New Roman" pitchFamily="18" charset="0"/>
                <a:ea typeface="楷体" panose="02010609060101010101" pitchFamily="49" charset="-122"/>
                <a:cs typeface="Times New Roman" pitchFamily="18" charset="0"/>
              </a:rPr>
              <a:t>得：</a:t>
            </a:r>
          </a:p>
        </p:txBody>
      </p:sp>
      <p:sp>
        <p:nvSpPr>
          <p:cNvPr id="52232" name="文本框 52231"/>
          <p:cNvSpPr txBox="1">
            <a:spLocks noChangeArrowheads="1"/>
          </p:cNvSpPr>
          <p:nvPr/>
        </p:nvSpPr>
        <p:spPr bwMode="auto">
          <a:xfrm>
            <a:off x="482838" y="4656597"/>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i="1" dirty="0" smtClean="0">
                <a:latin typeface="Times New Roman" pitchFamily="18" charset="0"/>
                <a:ea typeface="楷体" panose="02010609060101010101" pitchFamily="49" charset="-122"/>
                <a:cs typeface="Times New Roman" pitchFamily="18" charset="0"/>
              </a:rPr>
              <a:t>B</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BC</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BC</a:t>
            </a:r>
            <a:endParaRPr lang="en-US" altLang="zh-CN" sz="2800" i="1" dirty="0">
              <a:latin typeface="Times New Roman" pitchFamily="18" charset="0"/>
              <a:ea typeface="楷体" panose="02010609060101010101" pitchFamily="49" charset="-122"/>
              <a:cs typeface="Times New Roman" pitchFamily="18" charset="0"/>
            </a:endParaRPr>
          </a:p>
        </p:txBody>
      </p:sp>
      <p:sp>
        <p:nvSpPr>
          <p:cNvPr id="52233" name="文本框 52232"/>
          <p:cNvSpPr txBox="1">
            <a:spLocks noChangeArrowheads="1"/>
          </p:cNvSpPr>
          <p:nvPr/>
        </p:nvSpPr>
        <p:spPr bwMode="auto">
          <a:xfrm>
            <a:off x="482838" y="5342397"/>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故   </a:t>
            </a:r>
            <a:r>
              <a:rPr lang="en-US" altLang="zh-CN" sz="2800" i="1" dirty="0">
                <a:latin typeface="Times New Roman" pitchFamily="18" charset="0"/>
                <a:ea typeface="楷体" panose="02010609060101010101" pitchFamily="49" charset="-122"/>
                <a:cs typeface="Times New Roman" pitchFamily="18" charset="0"/>
              </a:rPr>
              <a:t>B</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C</a:t>
            </a:r>
            <a:r>
              <a:rPr lang="en-US" altLang="zh-CN" sz="2800" dirty="0">
                <a:latin typeface="Times New Roman" pitchFamily="18" charset="0"/>
                <a:ea typeface="楷体" panose="02010609060101010101" pitchFamily="49" charset="-122"/>
                <a:cs typeface="Times New Roman" pitchFamily="18" charset="0"/>
              </a:rPr>
              <a:t>] </a:t>
            </a:r>
            <a:r>
              <a:rPr lang="zh-CN" altLang="en-US" sz="2800" dirty="0">
                <a:latin typeface="Times New Roman" pitchFamily="18" charset="0"/>
                <a:ea typeface="楷体" panose="02010609060101010101" pitchFamily="49" charset="-122"/>
                <a:cs typeface="Times New Roman" pitchFamily="18" charset="0"/>
              </a:rPr>
              <a:t>＝ </a:t>
            </a:r>
            <a:r>
              <a:rPr lang="en-US" altLang="zh-CN" sz="2800" i="1" dirty="0" smtClean="0">
                <a:latin typeface="Times New Roman" pitchFamily="18" charset="0"/>
                <a:ea typeface="楷体" panose="02010609060101010101" pitchFamily="49" charset="-122"/>
                <a:cs typeface="Times New Roman" pitchFamily="18" charset="0"/>
              </a:rPr>
              <a:t>B</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D</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BC</a:t>
            </a:r>
            <a:endParaRPr lang="en-US" altLang="zh-CN" sz="2800" i="1" dirty="0">
              <a:latin typeface="Times New Roman" pitchFamily="18" charset="0"/>
              <a:ea typeface="楷体" panose="02010609060101010101" pitchFamily="49" charset="-122"/>
              <a:cs typeface="Times New Roman" pitchFamily="18" charset="0"/>
            </a:endParaRPr>
          </a:p>
        </p:txBody>
      </p:sp>
      <p:sp>
        <p:nvSpPr>
          <p:cNvPr id="31750" name="文本框 15"/>
          <p:cNvSpPr txBox="1">
            <a:spLocks noChangeArrowheads="1"/>
          </p:cNvSpPr>
          <p:nvPr/>
        </p:nvSpPr>
        <p:spPr bwMode="auto">
          <a:xfrm>
            <a:off x="254237" y="1189497"/>
            <a:ext cx="860673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例</a:t>
            </a:r>
            <a:r>
              <a:rPr lang="en-US" altLang="zh-CN"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2.4.1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若 </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B</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C</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BA</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BC</a:t>
            </a:r>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，现将所有</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出现 </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的位置</a:t>
            </a:r>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都代入函数</a:t>
            </a:r>
            <a:r>
              <a:rPr lang="en-US" altLang="zh-CN" sz="2800" b="1" i="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G</a:t>
            </a:r>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D</a:t>
            </a:r>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，则证明等式仍成立。</a:t>
            </a:r>
            <a:r>
              <a:rPr lang="en-US" altLang="zh-CN"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a:t>
            </a:r>
            <a:endParaRPr lang="zh-CN" altLang="en-US" sz="2800" dirty="0">
              <a:latin typeface="Times New Roman" pitchFamily="18" charset="0"/>
              <a:ea typeface="楷体" panose="02010609060101010101" pitchFamily="49" charset="-122"/>
              <a:cs typeface="Times New Roman" pitchFamily="18" charset="0"/>
            </a:endParaRPr>
          </a:p>
        </p:txBody>
      </p:sp>
      <p:cxnSp>
        <p:nvCxnSpPr>
          <p:cNvPr id="18" name="直接连接符 17"/>
          <p:cNvCxnSpPr>
            <a:cxnSpLocks noChangeShapeType="1"/>
          </p:cNvCxnSpPr>
          <p:nvPr/>
        </p:nvCxnSpPr>
        <p:spPr bwMode="auto">
          <a:xfrm>
            <a:off x="4696063" y="3641153"/>
            <a:ext cx="1462366" cy="10557"/>
          </a:xfrm>
          <a:prstGeom prst="line">
            <a:avLst/>
          </a:prstGeom>
          <a:noFill/>
          <a:ln w="9525">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a:off x="2562463" y="5175710"/>
            <a:ext cx="1436660" cy="0"/>
          </a:xfrm>
          <a:prstGeom prst="line">
            <a:avLst/>
          </a:prstGeom>
          <a:noFill/>
          <a:ln w="9525">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37252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wipe(left)">
                                      <p:cBhvr>
                                        <p:cTn id="7" dur="500"/>
                                        <p:tgtEl>
                                          <p:spTgt spid="52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dissolve">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wipe(left)">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32"/>
                                        </p:tgtEl>
                                        <p:attrNameLst>
                                          <p:attrName>style.visibility</p:attrName>
                                        </p:attrNameLst>
                                      </p:cBhvr>
                                      <p:to>
                                        <p:strVal val="visible"/>
                                      </p:to>
                                    </p:set>
                                    <p:animEffect transition="in" filter="dissolve">
                                      <p:cBhvr>
                                        <p:cTn id="22" dur="500"/>
                                        <p:tgtEl>
                                          <p:spTgt spid="52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2233"/>
                                        </p:tgtEl>
                                        <p:attrNameLst>
                                          <p:attrName>style.visibility</p:attrName>
                                        </p:attrNameLst>
                                      </p:cBhvr>
                                      <p:to>
                                        <p:strVal val="visible"/>
                                      </p:to>
                                    </p:set>
                                    <p:animEffect transition="in" filter="box(in)">
                                      <p:cBhvr>
                                        <p:cTn id="3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30" grpId="0"/>
      <p:bldP spid="52231" grpId="0"/>
      <p:bldP spid="52232" grpId="0"/>
      <p:bldP spid="522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977" y="4161986"/>
            <a:ext cx="4434826" cy="1415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4" name="文本框 8203"/>
          <p:cNvSpPr txBox="1"/>
          <p:nvPr/>
        </p:nvSpPr>
        <p:spPr>
          <a:xfrm>
            <a:off x="367775" y="1896290"/>
            <a:ext cx="8382000" cy="2244725"/>
          </a:xfrm>
          <a:prstGeom prst="rect">
            <a:avLst/>
          </a:prstGeom>
          <a:noFill/>
          <a:ln w="12700">
            <a:noFill/>
          </a:ln>
        </p:spPr>
        <p:txBody>
          <a:bodyPr>
            <a:spAutoFit/>
          </a:bodyPr>
          <a:lstStyle/>
          <a:p>
            <a:r>
              <a:rPr lang="zh-CN" altLang="en-US" sz="2800" noProof="1" smtClean="0">
                <a:latin typeface="楷体" panose="02010609060101010101" pitchFamily="49" charset="-122"/>
                <a:ea typeface="楷体" panose="02010609060101010101" pitchFamily="49" charset="-122"/>
              </a:rPr>
              <a:t>在</a:t>
            </a:r>
            <a:r>
              <a:rPr lang="zh-CN" altLang="en-US" sz="2800" noProof="1">
                <a:latin typeface="楷体" panose="02010609060101010101" pitchFamily="49" charset="-122"/>
                <a:ea typeface="楷体" panose="02010609060101010101" pitchFamily="49" charset="-122"/>
              </a:rPr>
              <a:t>数字电路中，</a:t>
            </a:r>
            <a:r>
              <a:rPr lang="en-US" altLang="zh-CN" sz="2800" noProof="1">
                <a:latin typeface="楷体" panose="02010609060101010101" pitchFamily="49" charset="-122"/>
                <a:ea typeface="楷体" panose="02010609060101010101" pitchFamily="49" charset="-122"/>
              </a:rPr>
              <a:t>1</a:t>
            </a:r>
            <a:r>
              <a:rPr lang="zh-CN" altLang="en-US" sz="2800" noProof="1">
                <a:latin typeface="楷体" panose="02010609060101010101" pitchFamily="49" charset="-122"/>
                <a:ea typeface="楷体" panose="02010609060101010101" pitchFamily="49" charset="-122"/>
              </a:rPr>
              <a:t>位二进制数码“</a:t>
            </a:r>
            <a:r>
              <a:rPr lang="en-US" altLang="zh-CN" sz="2800" noProof="1">
                <a:latin typeface="楷体" panose="02010609060101010101" pitchFamily="49" charset="-122"/>
                <a:ea typeface="楷体" panose="02010609060101010101" pitchFamily="49" charset="-122"/>
              </a:rPr>
              <a:t>0”</a:t>
            </a:r>
            <a:r>
              <a:rPr lang="zh-CN" altLang="en-US" sz="2800" noProof="1">
                <a:latin typeface="楷体" panose="02010609060101010101" pitchFamily="49" charset="-122"/>
                <a:ea typeface="楷体" panose="02010609060101010101" pitchFamily="49" charset="-122"/>
              </a:rPr>
              <a:t>和“</a:t>
            </a:r>
            <a:r>
              <a:rPr lang="en-US" altLang="zh-CN" sz="2800" noProof="1">
                <a:latin typeface="楷体" panose="02010609060101010101" pitchFamily="49" charset="-122"/>
                <a:ea typeface="楷体" panose="02010609060101010101" pitchFamily="49" charset="-122"/>
              </a:rPr>
              <a:t>1”</a:t>
            </a:r>
            <a:r>
              <a:rPr lang="zh-CN" altLang="en-US" sz="2800" noProof="1">
                <a:latin typeface="楷体" panose="02010609060101010101" pitchFamily="49" charset="-122"/>
                <a:ea typeface="楷体" panose="02010609060101010101" pitchFamily="49" charset="-122"/>
              </a:rPr>
              <a:t>不仅可以表示数量的大小，也可以表示事物的</a:t>
            </a:r>
            <a:r>
              <a:rPr lang="zh-CN" altLang="en-US" sz="2800" b="1" noProof="1">
                <a:solidFill>
                  <a:srgbClr val="C00000"/>
                </a:solidFill>
                <a:latin typeface="楷体" panose="02010609060101010101" pitchFamily="49" charset="-122"/>
                <a:ea typeface="楷体" panose="02010609060101010101" pitchFamily="49" charset="-122"/>
              </a:rPr>
              <a:t>两种不同的逻辑状态</a:t>
            </a:r>
            <a:r>
              <a:rPr lang="zh-CN" altLang="en-US" sz="2800" noProof="1">
                <a:latin typeface="楷体" panose="02010609060101010101" pitchFamily="49" charset="-122"/>
                <a:ea typeface="楷体" panose="02010609060101010101" pitchFamily="49" charset="-122"/>
              </a:rPr>
              <a:t>，如电平的高低、开关的闭合和断开、电机的起动和停止、电灯的亮和灭等。</a:t>
            </a:r>
            <a:r>
              <a:rPr lang="zh-CN" altLang="en-US" sz="2800" noProof="1">
                <a:effectLst>
                  <a:outerShdw blurRad="38100" dist="38100" dir="2700000">
                    <a:srgbClr val="C0C0C0"/>
                  </a:outerShdw>
                </a:effectLst>
                <a:latin typeface="楷体" panose="02010609060101010101" pitchFamily="49" charset="-122"/>
                <a:ea typeface="楷体" panose="02010609060101010101" pitchFamily="49" charset="-122"/>
              </a:rPr>
              <a:t>这种只有两种对立逻辑状态的逻辑关系，称为</a:t>
            </a:r>
            <a:r>
              <a:rPr lang="zh-CN" altLang="en-US" sz="2800" noProof="1">
                <a:solidFill>
                  <a:srgbClr val="C00000"/>
                </a:solidFill>
                <a:effectLst>
                  <a:outerShdw blurRad="38100" dist="38100" dir="2700000">
                    <a:srgbClr val="C0C0C0"/>
                  </a:outerShdw>
                </a:effectLst>
                <a:latin typeface="楷体" panose="02010609060101010101" pitchFamily="49" charset="-122"/>
                <a:ea typeface="楷体" panose="02010609060101010101" pitchFamily="49" charset="-122"/>
              </a:rPr>
              <a:t>二值逻辑</a:t>
            </a:r>
            <a:r>
              <a:rPr lang="zh-CN" altLang="en-US" sz="2800" noProof="1">
                <a:effectLst>
                  <a:outerShdw blurRad="38100" dist="38100" dir="2700000">
                    <a:srgbClr val="C0C0C0"/>
                  </a:outerShdw>
                </a:effectLst>
                <a:latin typeface="楷体" panose="02010609060101010101" pitchFamily="49" charset="-122"/>
                <a:ea typeface="楷体" panose="02010609060101010101" pitchFamily="49" charset="-122"/>
              </a:rPr>
              <a:t>。</a:t>
            </a:r>
          </a:p>
        </p:txBody>
      </p:sp>
      <p:sp>
        <p:nvSpPr>
          <p:cNvPr id="8205" name="文本框 8204"/>
          <p:cNvSpPr txBox="1"/>
          <p:nvPr/>
        </p:nvSpPr>
        <p:spPr>
          <a:xfrm>
            <a:off x="321893" y="5675942"/>
            <a:ext cx="8473764" cy="954087"/>
          </a:xfrm>
          <a:prstGeom prst="rect">
            <a:avLst/>
          </a:prstGeom>
          <a:noFill/>
          <a:ln w="12700">
            <a:noFill/>
          </a:ln>
        </p:spPr>
        <p:txBody>
          <a:bodyPr wrap="square">
            <a:spAutoFit/>
          </a:bodyPr>
          <a:lstStyle/>
          <a:p>
            <a:r>
              <a:rPr lang="zh-CN" altLang="en-US" sz="2800" noProof="1" smtClean="0">
                <a:latin typeface="Times New Roman" pitchFamily="18" charset="0"/>
                <a:ea typeface="楷体" panose="02010609060101010101" pitchFamily="49" charset="-122"/>
                <a:cs typeface="Times New Roman" pitchFamily="18" charset="0"/>
              </a:rPr>
              <a:t>当</a:t>
            </a:r>
            <a:r>
              <a:rPr lang="zh-CN" altLang="en-US" sz="2800" noProof="1">
                <a:latin typeface="Times New Roman" pitchFamily="18" charset="0"/>
                <a:ea typeface="楷体" panose="02010609060101010101" pitchFamily="49" charset="-122"/>
                <a:cs typeface="Times New Roman" pitchFamily="18" charset="0"/>
              </a:rPr>
              <a:t>二进制数码“</a:t>
            </a:r>
            <a:r>
              <a:rPr lang="en-US" altLang="zh-CN" sz="2800" noProof="1">
                <a:latin typeface="Times New Roman" pitchFamily="18" charset="0"/>
                <a:ea typeface="楷体" panose="02010609060101010101" pitchFamily="49" charset="-122"/>
                <a:cs typeface="Times New Roman" pitchFamily="18" charset="0"/>
              </a:rPr>
              <a:t>0”</a:t>
            </a:r>
            <a:r>
              <a:rPr lang="zh-CN" altLang="en-US" sz="2800" noProof="1">
                <a:latin typeface="Times New Roman" pitchFamily="18" charset="0"/>
                <a:ea typeface="楷体" panose="02010609060101010101" pitchFamily="49" charset="-122"/>
                <a:cs typeface="Times New Roman" pitchFamily="18" charset="0"/>
              </a:rPr>
              <a:t>和“</a:t>
            </a:r>
            <a:r>
              <a:rPr lang="en-US" altLang="zh-CN" sz="2800" noProof="1">
                <a:latin typeface="Times New Roman" pitchFamily="18" charset="0"/>
                <a:ea typeface="楷体" panose="02010609060101010101" pitchFamily="49" charset="-122"/>
                <a:cs typeface="Times New Roman" pitchFamily="18" charset="0"/>
              </a:rPr>
              <a:t>1”</a:t>
            </a:r>
            <a:r>
              <a:rPr lang="zh-CN" altLang="en-US" sz="2800" noProof="1">
                <a:latin typeface="Times New Roman" pitchFamily="18" charset="0"/>
                <a:ea typeface="楷体" panose="02010609060101010101" pitchFamily="49" charset="-122"/>
                <a:cs typeface="Times New Roman" pitchFamily="18" charset="0"/>
              </a:rPr>
              <a:t>表示二值逻辑，并按某种因果关系进行运算时，称为</a:t>
            </a:r>
            <a:r>
              <a:rPr lang="zh-CN" altLang="en-US" sz="2800" noProof="1">
                <a:solidFill>
                  <a:srgbClr val="C00000"/>
                </a:solidFill>
                <a:effectLst>
                  <a:outerShdw blurRad="38100" dist="38100" dir="2700000">
                    <a:srgbClr val="C0C0C0"/>
                  </a:outerShdw>
                </a:effectLst>
                <a:latin typeface="Times New Roman" pitchFamily="18" charset="0"/>
                <a:ea typeface="楷体" panose="02010609060101010101" pitchFamily="49" charset="-122"/>
                <a:cs typeface="Times New Roman" pitchFamily="18" charset="0"/>
              </a:rPr>
              <a:t>逻辑运算</a:t>
            </a:r>
            <a:r>
              <a:rPr lang="zh-CN" altLang="en-US" sz="2800" noProof="1">
                <a:effectLst>
                  <a:outerShdw blurRad="38100" dist="38100" dir="2700000">
                    <a:srgbClr val="C0C0C0"/>
                  </a:outerShdw>
                </a:effectLst>
                <a:latin typeface="Times New Roman" pitchFamily="18" charset="0"/>
                <a:ea typeface="楷体" panose="02010609060101010101" pitchFamily="49" charset="-122"/>
                <a:cs typeface="Times New Roman" pitchFamily="18" charset="0"/>
              </a:rPr>
              <a:t>。</a:t>
            </a:r>
          </a:p>
        </p:txBody>
      </p:sp>
      <p:sp>
        <p:nvSpPr>
          <p:cNvPr id="8206" name="文本框 8205"/>
          <p:cNvSpPr txBox="1">
            <a:spLocks noChangeArrowheads="1"/>
          </p:cNvSpPr>
          <p:nvPr/>
        </p:nvSpPr>
        <p:spPr bwMode="auto">
          <a:xfrm>
            <a:off x="398093" y="1375590"/>
            <a:ext cx="5486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二值逻辑和逻辑运算</a:t>
            </a:r>
          </a:p>
        </p:txBody>
      </p:sp>
      <p:sp>
        <p:nvSpPr>
          <p:cNvPr id="2" name="文本框 1"/>
          <p:cNvSpPr txBox="1">
            <a:spLocks noChangeArrowheads="1"/>
          </p:cNvSpPr>
          <p:nvPr/>
        </p:nvSpPr>
        <p:spPr bwMode="auto">
          <a:xfrm>
            <a:off x="398093" y="869799"/>
            <a:ext cx="39243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2.1 </a:t>
            </a:r>
            <a:r>
              <a:rPr lang="zh-CN" altLang="en-US" sz="2800" dirty="0">
                <a:latin typeface="楷体" panose="02010609060101010101" pitchFamily="49" charset="-122"/>
                <a:ea typeface="楷体" panose="02010609060101010101" pitchFamily="49" charset="-122"/>
              </a:rPr>
              <a:t>概述</a:t>
            </a: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2723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06"/>
                                        </p:tgtEl>
                                        <p:attrNameLst>
                                          <p:attrName>style.visibility</p:attrName>
                                        </p:attrNameLst>
                                      </p:cBhvr>
                                      <p:to>
                                        <p:strVal val="visible"/>
                                      </p:to>
                                    </p:set>
                                    <p:animEffect transition="in" filter="box(in)">
                                      <p:cBhvr>
                                        <p:cTn id="12" dur="500"/>
                                        <p:tgtEl>
                                          <p:spTgt spid="82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204"/>
                                        </p:tgtEl>
                                        <p:attrNameLst>
                                          <p:attrName>style.visibility</p:attrName>
                                        </p:attrNameLst>
                                      </p:cBhvr>
                                      <p:to>
                                        <p:strVal val="visible"/>
                                      </p:to>
                                    </p:set>
                                    <p:animEffect transition="in" filter="strips(downRight)">
                                      <p:cBhvr>
                                        <p:cTn id="17" dur="500"/>
                                        <p:tgtEl>
                                          <p:spTgt spid="820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83650"/>
                                        </p:tgtEl>
                                        <p:attrNameLst>
                                          <p:attrName>style.visibility</p:attrName>
                                        </p:attrNameLst>
                                      </p:cBhvr>
                                      <p:to>
                                        <p:strVal val="visible"/>
                                      </p:to>
                                    </p:set>
                                    <p:anim calcmode="lin" valueType="num">
                                      <p:cBhvr additive="base">
                                        <p:cTn id="22" dur="500" fill="hold"/>
                                        <p:tgtEl>
                                          <p:spTgt spid="283650"/>
                                        </p:tgtEl>
                                        <p:attrNameLst>
                                          <p:attrName>ppt_x</p:attrName>
                                        </p:attrNameLst>
                                      </p:cBhvr>
                                      <p:tavLst>
                                        <p:tav tm="0">
                                          <p:val>
                                            <p:strVal val="#ppt_x"/>
                                          </p:val>
                                        </p:tav>
                                        <p:tav tm="100000">
                                          <p:val>
                                            <p:strVal val="#ppt_x"/>
                                          </p:val>
                                        </p:tav>
                                      </p:tavLst>
                                    </p:anim>
                                    <p:anim calcmode="lin" valueType="num">
                                      <p:cBhvr additive="base">
                                        <p:cTn id="23" dur="500" fill="hold"/>
                                        <p:tgtEl>
                                          <p:spTgt spid="283650"/>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8205"/>
                                        </p:tgtEl>
                                        <p:attrNameLst>
                                          <p:attrName>style.visibility</p:attrName>
                                        </p:attrNameLst>
                                      </p:cBhvr>
                                      <p:to>
                                        <p:strVal val="visible"/>
                                      </p:to>
                                    </p:set>
                                    <p:animEffect transition="in" filter="strips(downRight)">
                                      <p:cBhvr>
                                        <p:cTn id="28"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P spid="8205" grpId="0"/>
      <p:bldP spid="8206"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a:spLocks noChangeArrowheads="1"/>
          </p:cNvSpPr>
          <p:nvPr/>
        </p:nvSpPr>
        <p:spPr bwMode="auto">
          <a:xfrm>
            <a:off x="432779" y="993286"/>
            <a:ext cx="6276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例 </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2.4.2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将</a:t>
            </a:r>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公式反演率</a:t>
            </a:r>
          </a:p>
        </p:txBody>
      </p:sp>
      <p:graphicFrame>
        <p:nvGraphicFramePr>
          <p:cNvPr id="197638" name="对象 197637"/>
          <p:cNvGraphicFramePr>
            <a:graphicFrameLocks/>
          </p:cNvGraphicFramePr>
          <p:nvPr>
            <p:extLst>
              <p:ext uri="{D42A27DB-BD31-4B8C-83A1-F6EECF244321}">
                <p14:modId xmlns:p14="http://schemas.microsoft.com/office/powerpoint/2010/main" val="1725513088"/>
              </p:ext>
            </p:extLst>
          </p:nvPr>
        </p:nvGraphicFramePr>
        <p:xfrm>
          <a:off x="4252304" y="1009161"/>
          <a:ext cx="3195638" cy="506412"/>
        </p:xfrm>
        <a:graphic>
          <a:graphicData uri="http://schemas.openxmlformats.org/presentationml/2006/ole">
            <mc:AlternateContent xmlns:mc="http://schemas.openxmlformats.org/markup-compatibility/2006">
              <mc:Choice xmlns:v="urn:schemas-microsoft-com:vml" Requires="v">
                <p:oleObj spid="_x0000_s230272" r:id="rId3" imgW="1282680" imgH="203040" progId="Equation.3">
                  <p:embed/>
                </p:oleObj>
              </mc:Choice>
              <mc:Fallback>
                <p:oleObj r:id="rId3" imgW="1282680" imgH="203040" progId="Equation.3">
                  <p:embed/>
                  <p:pic>
                    <p:nvPicPr>
                      <p:cNvPr id="197638" name="对象 1976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304" y="1009161"/>
                        <a:ext cx="31956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文本框 7"/>
          <p:cNvSpPr txBox="1">
            <a:spLocks noChangeArrowheads="1"/>
          </p:cNvSpPr>
          <p:nvPr/>
        </p:nvSpPr>
        <p:spPr bwMode="auto">
          <a:xfrm>
            <a:off x="404204" y="1567961"/>
            <a:ext cx="8310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中的</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B = BC</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带入 ，证明反演率也适用多变量情况。</a:t>
            </a:r>
            <a:endPar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endParaRPr>
          </a:p>
        </p:txBody>
      </p:sp>
      <p:graphicFrame>
        <p:nvGraphicFramePr>
          <p:cNvPr id="9" name="对象 8"/>
          <p:cNvGraphicFramePr>
            <a:graphicFrameLocks/>
          </p:cNvGraphicFramePr>
          <p:nvPr>
            <p:extLst>
              <p:ext uri="{D42A27DB-BD31-4B8C-83A1-F6EECF244321}">
                <p14:modId xmlns:p14="http://schemas.microsoft.com/office/powerpoint/2010/main" val="600567647"/>
              </p:ext>
            </p:extLst>
          </p:nvPr>
        </p:nvGraphicFramePr>
        <p:xfrm>
          <a:off x="950913" y="2346325"/>
          <a:ext cx="5600700" cy="506413"/>
        </p:xfrm>
        <a:graphic>
          <a:graphicData uri="http://schemas.openxmlformats.org/presentationml/2006/ole">
            <mc:AlternateContent xmlns:mc="http://schemas.openxmlformats.org/markup-compatibility/2006">
              <mc:Choice xmlns:v="urn:schemas-microsoft-com:vml" Requires="v">
                <p:oleObj spid="_x0000_s230273" name="公式" r:id="rId5" imgW="2247840" imgH="203040" progId="Equation.3">
                  <p:embed/>
                </p:oleObj>
              </mc:Choice>
              <mc:Fallback>
                <p:oleObj name="公式" r:id="rId5" imgW="2247840" imgH="203040" progId="Equation.3">
                  <p:embed/>
                  <p:pic>
                    <p:nvPicPr>
                      <p:cNvPr id="9" name="对象 8"/>
                      <p:cNvPicPr>
                        <a:picLocks noChangeArrowheads="1"/>
                      </p:cNvPicPr>
                      <p:nvPr/>
                    </p:nvPicPr>
                    <p:blipFill>
                      <a:blip r:embed="rId6"/>
                      <a:srcRect/>
                      <a:stretch>
                        <a:fillRect/>
                      </a:stretch>
                    </p:blipFill>
                    <p:spPr bwMode="auto">
                      <a:xfrm>
                        <a:off x="950913" y="2346325"/>
                        <a:ext cx="56007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p:cNvGraphicFramePr>
          <p:nvPr>
            <p:extLst>
              <p:ext uri="{D42A27DB-BD31-4B8C-83A1-F6EECF244321}">
                <p14:modId xmlns:p14="http://schemas.microsoft.com/office/powerpoint/2010/main" val="2433468017"/>
              </p:ext>
            </p:extLst>
          </p:nvPr>
        </p:nvGraphicFramePr>
        <p:xfrm>
          <a:off x="1141413" y="2973388"/>
          <a:ext cx="5630862" cy="506412"/>
        </p:xfrm>
        <a:graphic>
          <a:graphicData uri="http://schemas.openxmlformats.org/presentationml/2006/ole">
            <mc:AlternateContent xmlns:mc="http://schemas.openxmlformats.org/markup-compatibility/2006">
              <mc:Choice xmlns:v="urn:schemas-microsoft-com:vml" Requires="v">
                <p:oleObj spid="_x0000_s230274" name="公式" r:id="rId7" imgW="2260440" imgH="203040" progId="Equation.3">
                  <p:embed/>
                </p:oleObj>
              </mc:Choice>
              <mc:Fallback>
                <p:oleObj name="公式" r:id="rId7" imgW="2260440" imgH="203040" progId="Equation.3">
                  <p:embed/>
                  <p:pic>
                    <p:nvPicPr>
                      <p:cNvPr id="11" name="对象 10"/>
                      <p:cNvPicPr>
                        <a:picLocks noChangeArrowheads="1"/>
                      </p:cNvPicPr>
                      <p:nvPr/>
                    </p:nvPicPr>
                    <p:blipFill>
                      <a:blip r:embed="rId8"/>
                      <a:srcRect/>
                      <a:stretch>
                        <a:fillRect/>
                      </a:stretch>
                    </p:blipFill>
                    <p:spPr bwMode="auto">
                      <a:xfrm>
                        <a:off x="1141413" y="2973388"/>
                        <a:ext cx="5630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Rectangle 3"/>
          <p:cNvSpPr>
            <a:spLocks noGrp="1" noChangeArrowheads="1"/>
          </p:cNvSpPr>
          <p:nvPr>
            <p:ph idx="1"/>
          </p:nvPr>
        </p:nvSpPr>
        <p:spPr>
          <a:xfrm>
            <a:off x="530751" y="3760525"/>
            <a:ext cx="7129462" cy="1512887"/>
          </a:xfrm>
        </p:spPr>
        <p:txBody>
          <a:bodyPr vert="horz" wrap="square" lIns="91440" tIns="45720" rIns="91440" bIns="45720" numCol="1" anchor="t" anchorCtr="0" compatLnSpc="1">
            <a:normAutofit/>
          </a:bodyPr>
          <a:lstStyle/>
          <a:p>
            <a:pPr marL="0" indent="0" eaLnBrk="1" hangingPunct="1">
              <a:buFontTx/>
              <a:buNone/>
              <a:defRPr/>
            </a:pPr>
            <a:r>
              <a:rPr lang="en-US" altLang="zh-CN" b="1" dirty="0" smtClean="0">
                <a:solidFill>
                  <a:srgbClr val="000000"/>
                </a:solidFill>
                <a:latin typeface="Times New Roman" pitchFamily="18" charset="0"/>
                <a:ea typeface="楷体" panose="02010609060101010101" pitchFamily="49" charset="-122"/>
                <a:cs typeface="Times New Roman" pitchFamily="18" charset="0"/>
              </a:rPr>
              <a:t>2. 4. 2  </a:t>
            </a:r>
            <a:r>
              <a:rPr lang="zh-CN" altLang="en-US" b="1" dirty="0" smtClean="0">
                <a:solidFill>
                  <a:srgbClr val="000000"/>
                </a:solidFill>
                <a:latin typeface="Times New Roman" pitchFamily="18" charset="0"/>
                <a:ea typeface="楷体" panose="02010609060101010101" pitchFamily="49" charset="-122"/>
                <a:cs typeface="Times New Roman" pitchFamily="18" charset="0"/>
              </a:rPr>
              <a:t>反演定理</a:t>
            </a:r>
            <a:endParaRPr lang="en-US" altLang="zh-CN" b="1" dirty="0" smtClean="0">
              <a:solidFill>
                <a:srgbClr val="000000"/>
              </a:solidFill>
              <a:latin typeface="Times New Roman" pitchFamily="18" charset="0"/>
              <a:ea typeface="楷体" panose="02010609060101010101" pitchFamily="49" charset="-122"/>
              <a:cs typeface="Times New Roman" pitchFamily="18" charset="0"/>
            </a:endParaRPr>
          </a:p>
          <a:p>
            <a:pPr eaLnBrk="1" hangingPunct="1">
              <a:buFontTx/>
              <a:buNone/>
              <a:defRPr/>
            </a:pPr>
            <a:r>
              <a:rPr lang="zh-CN" altLang="en-US" dirty="0" smtClean="0">
                <a:solidFill>
                  <a:srgbClr val="000000"/>
                </a:solidFill>
                <a:latin typeface="Times New Roman" pitchFamily="18" charset="0"/>
                <a:ea typeface="楷体" panose="02010609060101010101" pitchFamily="49" charset="-122"/>
                <a:cs typeface="Times New Roman" pitchFamily="18" charset="0"/>
              </a:rPr>
              <a:t>对任一逻辑式</a:t>
            </a:r>
            <a:endParaRPr lang="en-US" altLang="zh-CN" dirty="0" smtClean="0">
              <a:solidFill>
                <a:srgbClr val="000000"/>
              </a:solidFill>
              <a:latin typeface="Times New Roman" pitchFamily="18" charset="0"/>
              <a:ea typeface="楷体" panose="02010609060101010101" pitchFamily="49" charset="-122"/>
              <a:cs typeface="Times New Roman" pitchFamily="18" charset="0"/>
            </a:endParaRPr>
          </a:p>
          <a:p>
            <a:pPr eaLnBrk="1" hangingPunct="1">
              <a:buFontTx/>
              <a:buNone/>
              <a:defRPr/>
            </a:pPr>
            <a:endParaRPr lang="en-US" altLang="zh-CN" b="1" dirty="0" smtClean="0">
              <a:solidFill>
                <a:srgbClr val="000000"/>
              </a:solidFill>
              <a:latin typeface="Times New Roman" pitchFamily="18" charset="0"/>
              <a:ea typeface="楷体" panose="02010609060101010101" pitchFamily="49" charset="-122"/>
              <a:cs typeface="Times New Roman" pitchFamily="18" charset="0"/>
            </a:endParaRPr>
          </a:p>
          <a:p>
            <a:pPr eaLnBrk="1" hangingPunct="1">
              <a:defRPr/>
            </a:pPr>
            <a:endParaRPr lang="zh-CN" altLang="en-US" b="1" dirty="0" smtClean="0">
              <a:solidFill>
                <a:srgbClr val="000000"/>
              </a:solidFill>
              <a:latin typeface="Times New Roman" pitchFamily="18" charset="0"/>
              <a:ea typeface="楷体" panose="02010609060101010101" pitchFamily="49" charset="-122"/>
              <a:cs typeface="Times New Roman" pitchFamily="18" charset="0"/>
            </a:endParaRPr>
          </a:p>
        </p:txBody>
      </p:sp>
      <p:graphicFrame>
        <p:nvGraphicFramePr>
          <p:cNvPr id="21507" name="Object 4"/>
          <p:cNvGraphicFramePr>
            <a:graphicFrameLocks/>
          </p:cNvGraphicFramePr>
          <p:nvPr>
            <p:extLst>
              <p:ext uri="{D42A27DB-BD31-4B8C-83A1-F6EECF244321}">
                <p14:modId xmlns:p14="http://schemas.microsoft.com/office/powerpoint/2010/main" val="1407950836"/>
              </p:ext>
            </p:extLst>
          </p:nvPr>
        </p:nvGraphicFramePr>
        <p:xfrm>
          <a:off x="610162" y="4844144"/>
          <a:ext cx="5213697" cy="1600200"/>
        </p:xfrm>
        <a:graphic>
          <a:graphicData uri="http://schemas.openxmlformats.org/presentationml/2006/ole">
            <mc:AlternateContent xmlns:mc="http://schemas.openxmlformats.org/markup-compatibility/2006">
              <mc:Choice xmlns:v="urn:schemas-microsoft-com:vml" Requires="v">
                <p:oleObj spid="_x0000_s230275" r:id="rId9" imgW="1917700" imgH="660400" progId="Equation.3">
                  <p:embed/>
                </p:oleObj>
              </mc:Choice>
              <mc:Fallback>
                <p:oleObj r:id="rId9" imgW="1917700" imgH="660400" progId="Equation.3">
                  <p:embed/>
                  <p:pic>
                    <p:nvPicPr>
                      <p:cNvPr id="21507"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162" y="4844144"/>
                        <a:ext cx="5213697" cy="1600200"/>
                      </a:xfrm>
                      <a:prstGeom prst="rect">
                        <a:avLst/>
                      </a:prstGeom>
                      <a:noFill/>
                      <a:ln>
                        <a:noFill/>
                      </a:ln>
                      <a:extLst/>
                    </p:spPr>
                  </p:pic>
                </p:oleObj>
              </mc:Fallback>
            </mc:AlternateContent>
          </a:graphicData>
        </a:graphic>
      </p:graphicFrame>
      <p:graphicFrame>
        <p:nvGraphicFramePr>
          <p:cNvPr id="21508" name="Object 6"/>
          <p:cNvGraphicFramePr>
            <a:graphicFrameLocks/>
          </p:cNvGraphicFramePr>
          <p:nvPr>
            <p:extLst>
              <p:ext uri="{D42A27DB-BD31-4B8C-83A1-F6EECF244321}">
                <p14:modId xmlns:p14="http://schemas.microsoft.com/office/powerpoint/2010/main" val="2151658028"/>
              </p:ext>
            </p:extLst>
          </p:nvPr>
        </p:nvGraphicFramePr>
        <p:xfrm>
          <a:off x="2912453" y="4356517"/>
          <a:ext cx="1165225" cy="407987"/>
        </p:xfrm>
        <a:graphic>
          <a:graphicData uri="http://schemas.openxmlformats.org/presentationml/2006/ole">
            <mc:AlternateContent xmlns:mc="http://schemas.openxmlformats.org/markup-compatibility/2006">
              <mc:Choice xmlns:v="urn:schemas-microsoft-com:vml" Requires="v">
                <p:oleObj spid="_x0000_s230276" r:id="rId11" imgW="507780" imgH="177723" progId="Equation.3">
                  <p:embed/>
                </p:oleObj>
              </mc:Choice>
              <mc:Fallback>
                <p:oleObj r:id="rId11" imgW="507780" imgH="177723" progId="Equation.3">
                  <p:embed/>
                  <p:pic>
                    <p:nvPicPr>
                      <p:cNvPr id="21508"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2453" y="4356517"/>
                        <a:ext cx="11652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p:cNvGraphicFramePr>
          <p:nvPr>
            <p:extLst>
              <p:ext uri="{D42A27DB-BD31-4B8C-83A1-F6EECF244321}">
                <p14:modId xmlns:p14="http://schemas.microsoft.com/office/powerpoint/2010/main" val="2337214482"/>
              </p:ext>
            </p:extLst>
          </p:nvPr>
        </p:nvGraphicFramePr>
        <p:xfrm>
          <a:off x="3970865" y="5486399"/>
          <a:ext cx="3725336" cy="997823"/>
        </p:xfrm>
        <a:graphic>
          <a:graphicData uri="http://schemas.openxmlformats.org/presentationml/2006/ole">
            <mc:AlternateContent xmlns:mc="http://schemas.openxmlformats.org/markup-compatibility/2006">
              <mc:Choice xmlns:v="urn:schemas-microsoft-com:vml" Requires="v">
                <p:oleObj spid="_x0000_s230277" r:id="rId13" imgW="1625400" imgH="457200" progId="Equation.3">
                  <p:embed/>
                </p:oleObj>
              </mc:Choice>
              <mc:Fallback>
                <p:oleObj r:id="rId13" imgW="1625400" imgH="457200" progId="Equation.3">
                  <p:embed/>
                  <p:pic>
                    <p:nvPicPr>
                      <p:cNvPr id="16" name="对象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0865" y="5486399"/>
                        <a:ext cx="3725336" cy="997823"/>
                      </a:xfrm>
                      <a:prstGeom prst="rect">
                        <a:avLst/>
                      </a:prstGeom>
                      <a:noFill/>
                      <a:ln w="38100">
                        <a:solidFill>
                          <a:srgbClr val="000000"/>
                        </a:solidFill>
                        <a:miter lim="800000"/>
                        <a:headEnd/>
                        <a:tailEnd/>
                      </a:ln>
                      <a:extLst/>
                    </p:spPr>
                  </p:pic>
                </p:oleObj>
              </mc:Fallback>
            </mc:AlternateContent>
          </a:graphicData>
        </a:graphic>
      </p:graphicFrame>
      <p:sp>
        <p:nvSpPr>
          <p:cNvPr id="12"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3" name="矩形 2"/>
          <p:cNvSpPr/>
          <p:nvPr/>
        </p:nvSpPr>
        <p:spPr>
          <a:xfrm>
            <a:off x="4652619" y="3799932"/>
            <a:ext cx="4279715" cy="830997"/>
          </a:xfrm>
          <a:prstGeom prst="rect">
            <a:avLst/>
          </a:prstGeom>
        </p:spPr>
        <p:txBody>
          <a:bodyPr wrap="square">
            <a:spAutoFit/>
          </a:bodyPr>
          <a:lstStyle/>
          <a:p>
            <a:r>
              <a:rPr lang="en-US" altLang="zh-CN" sz="2400" dirty="0">
                <a:solidFill>
                  <a:srgbClr val="FF0000"/>
                </a:solidFill>
                <a:latin typeface="Times New Roman" pitchFamily="18" charset="0"/>
                <a:ea typeface="楷体" pitchFamily="49" charset="-122"/>
                <a:cs typeface="Times New Roman" pitchFamily="18" charset="0"/>
              </a:rPr>
              <a:t>De</a:t>
            </a:r>
            <a:r>
              <a:rPr lang="en-US" altLang="zh-CN" sz="2400" dirty="0" smtClean="0">
                <a:solidFill>
                  <a:srgbClr val="FF0000"/>
                </a:solidFill>
                <a:latin typeface="Times New Roman" pitchFamily="18" charset="0"/>
                <a:ea typeface="楷体" pitchFamily="49" charset="-122"/>
                <a:cs typeface="Times New Roman" pitchFamily="18" charset="0"/>
              </a:rPr>
              <a:t>. Morgan</a:t>
            </a:r>
            <a:r>
              <a:rPr lang="zh-CN" altLang="en-US" sz="2400" dirty="0" smtClean="0">
                <a:solidFill>
                  <a:srgbClr val="FF0000"/>
                </a:solidFill>
                <a:latin typeface="Times New Roman" pitchFamily="18" charset="0"/>
                <a:ea typeface="楷体" pitchFamily="49" charset="-122"/>
                <a:cs typeface="Times New Roman" pitchFamily="18" charset="0"/>
              </a:rPr>
              <a:t>定理是反演定理的一个特例。</a:t>
            </a:r>
            <a:endParaRPr lang="zh-CN" altLang="en-US" sz="2400" dirty="0">
              <a:solidFill>
                <a:srgbClr val="FF0000"/>
              </a:solidFill>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111247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97638"/>
                                        </p:tgtEl>
                                        <p:attrNameLst>
                                          <p:attrName>style.visibility</p:attrName>
                                        </p:attrNameLst>
                                      </p:cBhvr>
                                      <p:to>
                                        <p:strVal val="visible"/>
                                      </p:to>
                                    </p:set>
                                    <p:animEffect transition="in" filter="wipe(left)">
                                      <p:cBhvr>
                                        <p:cTn id="10" dur="500"/>
                                        <p:tgtEl>
                                          <p:spTgt spid="19763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2"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wipe(down)">
                                      <p:cBhvr>
                                        <p:cTn id="28" dur="5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Effect transition="in" filter="wipe(down)">
                                      <p:cBhvr>
                                        <p:cTn id="33" dur="500"/>
                                        <p:tgtEl>
                                          <p:spTgt spid="1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508"/>
                                        </p:tgtEl>
                                        <p:attrNameLst>
                                          <p:attrName>style.visibility</p:attrName>
                                        </p:attrNameLst>
                                      </p:cBhvr>
                                      <p:to>
                                        <p:strVal val="visible"/>
                                      </p:to>
                                    </p:set>
                                    <p:animEffect transition="in" filter="wipe(left)">
                                      <p:cBhvr>
                                        <p:cTn id="38" dur="500"/>
                                        <p:tgtEl>
                                          <p:spTgt spid="2150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507"/>
                                        </p:tgtEl>
                                        <p:attrNameLst>
                                          <p:attrName>style.visibility</p:attrName>
                                        </p:attrNameLst>
                                      </p:cBhvr>
                                      <p:to>
                                        <p:strVal val="visible"/>
                                      </p:to>
                                    </p:set>
                                    <p:animEffect transition="in" filter="wipe(left)">
                                      <p:cBhvr>
                                        <p:cTn id="43" dur="500"/>
                                        <p:tgtEl>
                                          <p:spTgt spid="21507"/>
                                        </p:tgtEl>
                                      </p:cBhvr>
                                    </p:animEffect>
                                  </p:childTnLst>
                                </p:cTn>
                              </p:par>
                              <p:par>
                                <p:cTn id="44" presetID="22" presetClass="entr" presetSubtype="8"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5" grpId="0" build="p"/>
      <p:bldP spid="15" grpId="1" build="p"/>
      <p:bldP spid="15" grpId="2" uiExpand="1" build="p"/>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86754" y="1135730"/>
            <a:ext cx="815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sym typeface="宋体" panose="02010600030101010101" pitchFamily="2" charset="-122"/>
              </a:rPr>
              <a:t>注意：</a:t>
            </a:r>
          </a:p>
          <a:p>
            <a:r>
              <a:rPr lang="en-US" altLang="zh-CN" sz="2800" dirty="0">
                <a:latin typeface="楷体" panose="02010609060101010101" pitchFamily="49" charset="-122"/>
                <a:ea typeface="楷体" panose="02010609060101010101" pitchFamily="49" charset="-122"/>
                <a:sym typeface="宋体" panose="02010600030101010101" pitchFamily="2" charset="-122"/>
              </a:rPr>
              <a:t>1. </a:t>
            </a:r>
            <a:r>
              <a:rPr lang="zh-CN" altLang="en-US" sz="2800" dirty="0">
                <a:latin typeface="楷体" panose="02010609060101010101" pitchFamily="49" charset="-122"/>
                <a:ea typeface="楷体" panose="02010609060101010101" pitchFamily="49" charset="-122"/>
                <a:sym typeface="宋体" panose="02010600030101010101" pitchFamily="2" charset="-122"/>
              </a:rPr>
              <a:t>变换中必须保持</a:t>
            </a:r>
            <a:r>
              <a:rPr lang="zh-CN" altLang="en-US" sz="2800" b="1" dirty="0">
                <a:solidFill>
                  <a:srgbClr val="FF0000"/>
                </a:solidFill>
                <a:latin typeface="楷体" panose="02010609060101010101" pitchFamily="49" charset="-122"/>
                <a:ea typeface="楷体" panose="02010609060101010101" pitchFamily="49" charset="-122"/>
                <a:sym typeface="宋体" panose="02010600030101010101" pitchFamily="2" charset="-122"/>
              </a:rPr>
              <a:t>先与后或</a:t>
            </a:r>
            <a:r>
              <a:rPr lang="zh-CN" altLang="en-US" sz="2800" dirty="0">
                <a:latin typeface="楷体" panose="02010609060101010101" pitchFamily="49" charset="-122"/>
                <a:ea typeface="楷体" panose="02010609060101010101" pitchFamily="49" charset="-122"/>
                <a:sym typeface="宋体" panose="02010600030101010101" pitchFamily="2" charset="-122"/>
              </a:rPr>
              <a:t>的顺序；                                   </a:t>
            </a:r>
            <a:r>
              <a:rPr lang="en-US" altLang="zh-CN" sz="2800" dirty="0">
                <a:latin typeface="楷体" panose="02010609060101010101" pitchFamily="49" charset="-122"/>
                <a:ea typeface="楷体" panose="02010609060101010101" pitchFamily="49" charset="-122"/>
                <a:sym typeface="宋体" panose="02010600030101010101" pitchFamily="2" charset="-122"/>
              </a:rPr>
              <a:t>2. </a:t>
            </a:r>
            <a:r>
              <a:rPr lang="zh-CN" altLang="en-US" sz="2800" dirty="0">
                <a:latin typeface="楷体" panose="02010609060101010101" pitchFamily="49" charset="-122"/>
                <a:ea typeface="楷体" panose="02010609060101010101" pitchFamily="49" charset="-122"/>
                <a:sym typeface="宋体" panose="02010600030101010101" pitchFamily="2" charset="-122"/>
              </a:rPr>
              <a:t>对跨越两个或两个以上变量的“非号”要保留不变。</a:t>
            </a:r>
            <a:endParaRPr lang="en-US" altLang="zh-CN" sz="2800" dirty="0">
              <a:latin typeface="楷体" panose="02010609060101010101" pitchFamily="49" charset="-122"/>
              <a:ea typeface="楷体" panose="02010609060101010101" pitchFamily="49" charset="-122"/>
              <a:sym typeface="宋体" panose="02010600030101010101" pitchFamily="2" charset="-122"/>
            </a:endParaRPr>
          </a:p>
        </p:txBody>
      </p:sp>
      <p:graphicFrame>
        <p:nvGraphicFramePr>
          <p:cNvPr id="22531" name="Object 4"/>
          <p:cNvGraphicFramePr>
            <a:graphicFrameLocks/>
          </p:cNvGraphicFramePr>
          <p:nvPr>
            <p:extLst>
              <p:ext uri="{D42A27DB-BD31-4B8C-83A1-F6EECF244321}">
                <p14:modId xmlns:p14="http://schemas.microsoft.com/office/powerpoint/2010/main" val="4239900384"/>
              </p:ext>
            </p:extLst>
          </p:nvPr>
        </p:nvGraphicFramePr>
        <p:xfrm>
          <a:off x="2159285" y="3192148"/>
          <a:ext cx="5199063" cy="471487"/>
        </p:xfrm>
        <a:graphic>
          <a:graphicData uri="http://schemas.openxmlformats.org/presentationml/2006/ole">
            <mc:AlternateContent xmlns:mc="http://schemas.openxmlformats.org/markup-compatibility/2006">
              <mc:Choice xmlns:v="urn:schemas-microsoft-com:vml" Requires="v">
                <p:oleObj spid="_x0000_s230704" name="公式" r:id="rId3" imgW="2184120" imgH="203040" progId="Equation.3">
                  <p:embed/>
                </p:oleObj>
              </mc:Choice>
              <mc:Fallback>
                <p:oleObj name="公式" r:id="rId3" imgW="2184120" imgH="203040" progId="Equation.3">
                  <p:embed/>
                  <p:pic>
                    <p:nvPicPr>
                      <p:cNvPr id="22531" name="Object 4"/>
                      <p:cNvPicPr>
                        <a:picLocks noChangeArrowheads="1"/>
                      </p:cNvPicPr>
                      <p:nvPr/>
                    </p:nvPicPr>
                    <p:blipFill>
                      <a:blip r:embed="rId4"/>
                      <a:srcRect/>
                      <a:stretch>
                        <a:fillRect/>
                      </a:stretch>
                    </p:blipFill>
                    <p:spPr bwMode="auto">
                      <a:xfrm>
                        <a:off x="2159285" y="3192148"/>
                        <a:ext cx="51990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文本框 2"/>
          <p:cNvSpPr txBox="1">
            <a:spLocks noChangeArrowheads="1"/>
          </p:cNvSpPr>
          <p:nvPr/>
        </p:nvSpPr>
        <p:spPr bwMode="auto">
          <a:xfrm>
            <a:off x="607404" y="3140415"/>
            <a:ext cx="14430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例</a:t>
            </a:r>
            <a:r>
              <a:rPr lang="en-US" altLang="zh-CN"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2</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4. 2</a:t>
            </a:r>
            <a:endParaRPr lang="en-US" altLang="zh-CN" sz="2800" dirty="0">
              <a:latin typeface="Times New Roman" pitchFamily="18" charset="0"/>
              <a:ea typeface="楷体" panose="02010609060101010101" pitchFamily="49" charset="-122"/>
              <a:cs typeface="Times New Roman" pitchFamily="18" charset="0"/>
            </a:endParaRPr>
          </a:p>
        </p:txBody>
      </p:sp>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cxnSp>
        <p:nvCxnSpPr>
          <p:cNvPr id="7" name="直接连接符 6"/>
          <p:cNvCxnSpPr/>
          <p:nvPr/>
        </p:nvCxnSpPr>
        <p:spPr>
          <a:xfrm>
            <a:off x="3649054" y="3695184"/>
            <a:ext cx="1442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98080" y="3695184"/>
            <a:ext cx="55295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91954" y="3609282"/>
            <a:ext cx="10998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437214" y="2720997"/>
            <a:ext cx="3570208"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sym typeface="宋体" panose="02010600030101010101" pitchFamily="2" charset="-122"/>
              </a:rPr>
              <a:t>首先：先后顺序必须清晰</a:t>
            </a:r>
            <a:endParaRPr lang="zh-CN" altLang="en-US" sz="2400" b="1" dirty="0">
              <a:solidFill>
                <a:srgbClr val="FF0000"/>
              </a:solidFill>
            </a:endParaRPr>
          </a:p>
        </p:txBody>
      </p:sp>
      <p:graphicFrame>
        <p:nvGraphicFramePr>
          <p:cNvPr id="5" name="对象 4"/>
          <p:cNvGraphicFramePr>
            <a:graphicFrameLocks/>
          </p:cNvGraphicFramePr>
          <p:nvPr>
            <p:extLst>
              <p:ext uri="{D42A27DB-BD31-4B8C-83A1-F6EECF244321}">
                <p14:modId xmlns:p14="http://schemas.microsoft.com/office/powerpoint/2010/main" val="3497042821"/>
              </p:ext>
            </p:extLst>
          </p:nvPr>
        </p:nvGraphicFramePr>
        <p:xfrm>
          <a:off x="908071" y="4452261"/>
          <a:ext cx="6924675" cy="1530350"/>
        </p:xfrm>
        <a:graphic>
          <a:graphicData uri="http://schemas.openxmlformats.org/presentationml/2006/ole">
            <mc:AlternateContent xmlns:mc="http://schemas.openxmlformats.org/markup-compatibility/2006">
              <mc:Choice xmlns:v="urn:schemas-microsoft-com:vml" Requires="v">
                <p:oleObj spid="_x0000_s230705" name="公式" r:id="rId5" imgW="2908080" imgH="660240" progId="Equation.3">
                  <p:embed/>
                </p:oleObj>
              </mc:Choice>
              <mc:Fallback>
                <p:oleObj name="公式" r:id="rId5" imgW="2908080" imgH="660240" progId="Equation.3">
                  <p:embed/>
                  <p:pic>
                    <p:nvPicPr>
                      <p:cNvPr id="0" name="Object 4"/>
                      <p:cNvPicPr>
                        <a:picLocks noChangeArrowheads="1"/>
                      </p:cNvPicPr>
                      <p:nvPr/>
                    </p:nvPicPr>
                    <p:blipFill>
                      <a:blip r:embed="rId6"/>
                      <a:srcRect/>
                      <a:stretch>
                        <a:fillRect/>
                      </a:stretch>
                    </p:blipFill>
                    <p:spPr bwMode="auto">
                      <a:xfrm>
                        <a:off x="908071" y="4452261"/>
                        <a:ext cx="692467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矩形 7"/>
          <p:cNvSpPr/>
          <p:nvPr/>
        </p:nvSpPr>
        <p:spPr>
          <a:xfrm>
            <a:off x="4504954" y="3850896"/>
            <a:ext cx="800219"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B’C’</a:t>
            </a:r>
            <a:endParaRPr lang="zh-CN" altLang="en-US" sz="2400" b="1" i="1" dirty="0">
              <a:solidFill>
                <a:srgbClr val="FF0000"/>
              </a:solidFill>
              <a:latin typeface="Times New Roman" pitchFamily="18" charset="0"/>
              <a:cs typeface="Times New Roman" pitchFamily="18" charset="0"/>
            </a:endParaRPr>
          </a:p>
        </p:txBody>
      </p:sp>
      <p:sp>
        <p:nvSpPr>
          <p:cNvPr id="14" name="矩形 13"/>
          <p:cNvSpPr/>
          <p:nvPr/>
        </p:nvSpPr>
        <p:spPr>
          <a:xfrm>
            <a:off x="3741264" y="3852103"/>
            <a:ext cx="469616"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a:t>
            </a:r>
            <a:endParaRPr lang="zh-CN" altLang="en-US" sz="2400" b="1" i="1" dirty="0">
              <a:solidFill>
                <a:srgbClr val="FF0000"/>
              </a:solidFill>
              <a:latin typeface="Times New Roman" pitchFamily="18" charset="0"/>
              <a:cs typeface="Times New Roman" pitchFamily="18" charset="0"/>
            </a:endParaRPr>
          </a:p>
        </p:txBody>
      </p:sp>
      <p:sp>
        <p:nvSpPr>
          <p:cNvPr id="16" name="矩形 15"/>
          <p:cNvSpPr/>
          <p:nvPr/>
        </p:nvSpPr>
        <p:spPr>
          <a:xfrm>
            <a:off x="4174353" y="3850897"/>
            <a:ext cx="359394"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t>
            </a:r>
            <a:endParaRPr lang="zh-CN" altLang="en-US" sz="2400" b="1" i="1" dirty="0">
              <a:solidFill>
                <a:srgbClr val="FF0000"/>
              </a:solidFill>
              <a:latin typeface="Times New Roman" pitchFamily="18" charset="0"/>
              <a:cs typeface="Times New Roman" pitchFamily="18" charset="0"/>
            </a:endParaRPr>
          </a:p>
        </p:txBody>
      </p:sp>
      <p:sp>
        <p:nvSpPr>
          <p:cNvPr id="17" name="矩形 16"/>
          <p:cNvSpPr/>
          <p:nvPr/>
        </p:nvSpPr>
        <p:spPr>
          <a:xfrm>
            <a:off x="5608664" y="3844249"/>
            <a:ext cx="992579"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C’+D’</a:t>
            </a:r>
            <a:endParaRPr lang="zh-CN" altLang="en-US" sz="24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34778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31"/>
                                        </p:tgtEl>
                                        <p:attrNameLst>
                                          <p:attrName>style.visibility</p:attrName>
                                        </p:attrNameLst>
                                      </p:cBhvr>
                                      <p:to>
                                        <p:strVal val="visible"/>
                                      </p:to>
                                    </p:set>
                                    <p:animEffect transition="in" filter="wipe(left)">
                                      <p:cBhvr>
                                        <p:cTn id="17" dur="500"/>
                                        <p:tgtEl>
                                          <p:spTgt spid="2253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left)">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8" grpId="0"/>
      <p:bldP spid="14"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86754" y="1335312"/>
            <a:ext cx="815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sym typeface="宋体" panose="02010600030101010101" pitchFamily="2" charset="-122"/>
              </a:rPr>
              <a:t>注意：</a:t>
            </a:r>
          </a:p>
          <a:p>
            <a:r>
              <a:rPr lang="en-US" altLang="zh-CN" sz="2800" dirty="0">
                <a:latin typeface="楷体" panose="02010609060101010101" pitchFamily="49" charset="-122"/>
                <a:ea typeface="楷体" panose="02010609060101010101" pitchFamily="49" charset="-122"/>
                <a:sym typeface="宋体" panose="02010600030101010101" pitchFamily="2" charset="-122"/>
              </a:rPr>
              <a:t>1. </a:t>
            </a:r>
            <a:r>
              <a:rPr lang="zh-CN" altLang="en-US" sz="2800" dirty="0">
                <a:latin typeface="楷体" panose="02010609060101010101" pitchFamily="49" charset="-122"/>
                <a:ea typeface="楷体" panose="02010609060101010101" pitchFamily="49" charset="-122"/>
                <a:sym typeface="宋体" panose="02010600030101010101" pitchFamily="2" charset="-122"/>
              </a:rPr>
              <a:t>变换中必须保持</a:t>
            </a:r>
            <a:r>
              <a:rPr lang="zh-CN" altLang="en-US" sz="2800" b="1" dirty="0">
                <a:solidFill>
                  <a:srgbClr val="FF0000"/>
                </a:solidFill>
                <a:latin typeface="楷体" panose="02010609060101010101" pitchFamily="49" charset="-122"/>
                <a:ea typeface="楷体" panose="02010609060101010101" pitchFamily="49" charset="-122"/>
                <a:sym typeface="宋体" panose="02010600030101010101" pitchFamily="2" charset="-122"/>
              </a:rPr>
              <a:t>先与后或</a:t>
            </a:r>
            <a:r>
              <a:rPr lang="zh-CN" altLang="en-US" sz="2800" dirty="0">
                <a:latin typeface="楷体" panose="02010609060101010101" pitchFamily="49" charset="-122"/>
                <a:ea typeface="楷体" panose="02010609060101010101" pitchFamily="49" charset="-122"/>
                <a:sym typeface="宋体" panose="02010600030101010101" pitchFamily="2" charset="-122"/>
              </a:rPr>
              <a:t>的顺序；                                   </a:t>
            </a:r>
            <a:r>
              <a:rPr lang="en-US" altLang="zh-CN" sz="2800" dirty="0">
                <a:latin typeface="楷体" panose="02010609060101010101" pitchFamily="49" charset="-122"/>
                <a:ea typeface="楷体" panose="02010609060101010101" pitchFamily="49" charset="-122"/>
                <a:sym typeface="宋体" panose="02010600030101010101" pitchFamily="2" charset="-122"/>
              </a:rPr>
              <a:t>2. </a:t>
            </a:r>
            <a:r>
              <a:rPr lang="zh-CN" altLang="en-US" sz="2800" dirty="0">
                <a:latin typeface="楷体" panose="02010609060101010101" pitchFamily="49" charset="-122"/>
                <a:ea typeface="楷体" panose="02010609060101010101" pitchFamily="49" charset="-122"/>
                <a:sym typeface="宋体" panose="02010600030101010101" pitchFamily="2" charset="-122"/>
              </a:rPr>
              <a:t>对</a:t>
            </a:r>
            <a:r>
              <a:rPr lang="zh-CN" altLang="en-US" sz="2800" b="1" dirty="0">
                <a:solidFill>
                  <a:srgbClr val="FF0000"/>
                </a:solidFill>
                <a:latin typeface="楷体" panose="02010609060101010101" pitchFamily="49" charset="-122"/>
                <a:ea typeface="楷体" panose="02010609060101010101" pitchFamily="49" charset="-122"/>
                <a:sym typeface="宋体" panose="02010600030101010101" pitchFamily="2" charset="-122"/>
              </a:rPr>
              <a:t>跨越两个或两个以上变量的“非号”</a:t>
            </a:r>
            <a:r>
              <a:rPr lang="zh-CN" altLang="en-US" sz="2800" dirty="0">
                <a:latin typeface="楷体" panose="02010609060101010101" pitchFamily="49" charset="-122"/>
                <a:ea typeface="楷体" panose="02010609060101010101" pitchFamily="49" charset="-122"/>
                <a:sym typeface="宋体" panose="02010600030101010101" pitchFamily="2" charset="-122"/>
              </a:rPr>
              <a:t>要保留不变。</a:t>
            </a:r>
            <a:endParaRPr lang="en-US" altLang="zh-CN" sz="2800" dirty="0">
              <a:latin typeface="楷体" panose="02010609060101010101" pitchFamily="49" charset="-122"/>
              <a:ea typeface="楷体" panose="02010609060101010101" pitchFamily="49" charset="-122"/>
              <a:sym typeface="宋体" panose="02010600030101010101" pitchFamily="2" charset="-122"/>
            </a:endParaRPr>
          </a:p>
        </p:txBody>
      </p:sp>
      <p:sp>
        <p:nvSpPr>
          <p:cNvPr id="3" name="文本框 2"/>
          <p:cNvSpPr txBox="1">
            <a:spLocks noChangeArrowheads="1"/>
          </p:cNvSpPr>
          <p:nvPr/>
        </p:nvSpPr>
        <p:spPr bwMode="auto">
          <a:xfrm>
            <a:off x="607404" y="3294635"/>
            <a:ext cx="3166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例</a:t>
            </a:r>
            <a:r>
              <a:rPr lang="en-US" altLang="zh-CN"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2</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 4. 3  </a:t>
            </a:r>
            <a:r>
              <a:rPr lang="zh-CN" altLang="en-US" sz="2800"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已知</a:t>
            </a:r>
            <a:endParaRPr lang="en-US" altLang="zh-CN" sz="2800" dirty="0">
              <a:latin typeface="Times New Roman" pitchFamily="18" charset="0"/>
              <a:ea typeface="楷体" panose="02010609060101010101" pitchFamily="49" charset="-122"/>
              <a:cs typeface="Times New Roman" pitchFamily="18" charset="0"/>
            </a:endParaRPr>
          </a:p>
        </p:txBody>
      </p:sp>
      <p:cxnSp>
        <p:nvCxnSpPr>
          <p:cNvPr id="7" name="直接连接符 6"/>
          <p:cNvCxnSpPr/>
          <p:nvPr/>
        </p:nvCxnSpPr>
        <p:spPr>
          <a:xfrm>
            <a:off x="6029039" y="3978066"/>
            <a:ext cx="2701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403859" y="3978066"/>
            <a:ext cx="228616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8" name="对象 7"/>
          <p:cNvGraphicFramePr>
            <a:graphicFrameLocks noChangeAspect="1"/>
          </p:cNvGraphicFramePr>
          <p:nvPr>
            <p:extLst>
              <p:ext uri="{D42A27DB-BD31-4B8C-83A1-F6EECF244321}">
                <p14:modId xmlns:p14="http://schemas.microsoft.com/office/powerpoint/2010/main" val="759286285"/>
              </p:ext>
            </p:extLst>
          </p:nvPr>
        </p:nvGraphicFramePr>
        <p:xfrm>
          <a:off x="2880703" y="3350777"/>
          <a:ext cx="3531461" cy="499735"/>
        </p:xfrm>
        <a:graphic>
          <a:graphicData uri="http://schemas.openxmlformats.org/presentationml/2006/ole">
            <mc:AlternateContent xmlns:mc="http://schemas.openxmlformats.org/markup-compatibility/2006">
              <mc:Choice xmlns:v="urn:schemas-microsoft-com:vml" Requires="v">
                <p:oleObj spid="_x0000_s291967" name="Equation" r:id="rId3" imgW="1346040" imgH="190440" progId="Equation.DSMT4">
                  <p:embed/>
                </p:oleObj>
              </mc:Choice>
              <mc:Fallback>
                <p:oleObj name="Equation" r:id="rId3" imgW="1346040" imgH="190440" progId="Equation.DSMT4">
                  <p:embed/>
                  <p:pic>
                    <p:nvPicPr>
                      <p:cNvPr id="0" name=""/>
                      <p:cNvPicPr/>
                      <p:nvPr/>
                    </p:nvPicPr>
                    <p:blipFill>
                      <a:blip r:embed="rId4"/>
                      <a:stretch>
                        <a:fillRect/>
                      </a:stretch>
                    </p:blipFill>
                    <p:spPr>
                      <a:xfrm>
                        <a:off x="2880703" y="3350777"/>
                        <a:ext cx="3531461" cy="499735"/>
                      </a:xfrm>
                      <a:prstGeom prst="rect">
                        <a:avLst/>
                      </a:prstGeom>
                    </p:spPr>
                  </p:pic>
                </p:oleObj>
              </mc:Fallback>
            </mc:AlternateContent>
          </a:graphicData>
        </a:graphic>
      </p:graphicFrame>
      <p:sp>
        <p:nvSpPr>
          <p:cNvPr id="9" name="矩形 8"/>
          <p:cNvSpPr/>
          <p:nvPr/>
        </p:nvSpPr>
        <p:spPr>
          <a:xfrm>
            <a:off x="6395134" y="3294635"/>
            <a:ext cx="1261884" cy="523220"/>
          </a:xfrm>
          <a:prstGeom prst="rect">
            <a:avLst/>
          </a:prstGeom>
        </p:spPr>
        <p:txBody>
          <a:bodyPr wrap="none">
            <a:spAutoFit/>
          </a:bodyPr>
          <a:lstStyle/>
          <a:p>
            <a:r>
              <a:rPr lang="zh-CN" altLang="en-US" sz="2800" dirty="0" smtClean="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求    。</a:t>
            </a:r>
            <a:endParaRPr lang="zh-CN" altLang="en-US"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1712390233"/>
              </p:ext>
            </p:extLst>
          </p:nvPr>
        </p:nvGraphicFramePr>
        <p:xfrm>
          <a:off x="6824625" y="3388878"/>
          <a:ext cx="398462" cy="400050"/>
        </p:xfrm>
        <a:graphic>
          <a:graphicData uri="http://schemas.openxmlformats.org/presentationml/2006/ole">
            <mc:AlternateContent xmlns:mc="http://schemas.openxmlformats.org/markup-compatibility/2006">
              <mc:Choice xmlns:v="urn:schemas-microsoft-com:vml" Requires="v">
                <p:oleObj spid="_x0000_s291968" name="Equation" r:id="rId5" imgW="152280" imgH="152280" progId="Equation.DSMT4">
                  <p:embed/>
                </p:oleObj>
              </mc:Choice>
              <mc:Fallback>
                <p:oleObj name="Equation" r:id="rId5" imgW="152280" imgH="152280" progId="Equation.DSMT4">
                  <p:embed/>
                  <p:pic>
                    <p:nvPicPr>
                      <p:cNvPr id="0" name="对象 7"/>
                      <p:cNvPicPr>
                        <a:picLocks noChangeAspect="1" noChangeArrowheads="1"/>
                      </p:cNvPicPr>
                      <p:nvPr/>
                    </p:nvPicPr>
                    <p:blipFill>
                      <a:blip r:embed="rId6"/>
                      <a:srcRect/>
                      <a:stretch>
                        <a:fillRect/>
                      </a:stretch>
                    </p:blipFill>
                    <p:spPr bwMode="auto">
                      <a:xfrm>
                        <a:off x="6824625" y="3388878"/>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842817855"/>
              </p:ext>
            </p:extLst>
          </p:nvPr>
        </p:nvGraphicFramePr>
        <p:xfrm>
          <a:off x="1642533" y="4107857"/>
          <a:ext cx="3020982" cy="1793708"/>
        </p:xfrm>
        <a:graphic>
          <a:graphicData uri="http://schemas.openxmlformats.org/presentationml/2006/ole">
            <mc:AlternateContent xmlns:mc="http://schemas.openxmlformats.org/markup-compatibility/2006">
              <mc:Choice xmlns:v="urn:schemas-microsoft-com:vml" Requires="v">
                <p:oleObj spid="_x0000_s291969" name="Equation" r:id="rId7" imgW="1218960" imgH="723600" progId="Equation.DSMT4">
                  <p:embed/>
                </p:oleObj>
              </mc:Choice>
              <mc:Fallback>
                <p:oleObj name="Equation" r:id="rId7" imgW="1218960" imgH="723600" progId="Equation.DSMT4">
                  <p:embed/>
                  <p:pic>
                    <p:nvPicPr>
                      <p:cNvPr id="0" name=""/>
                      <p:cNvPicPr/>
                      <p:nvPr/>
                    </p:nvPicPr>
                    <p:blipFill>
                      <a:blip r:embed="rId8"/>
                      <a:stretch>
                        <a:fillRect/>
                      </a:stretch>
                    </p:blipFill>
                    <p:spPr>
                      <a:xfrm>
                        <a:off x="1642533" y="4107857"/>
                        <a:ext cx="3020982" cy="1793708"/>
                      </a:xfrm>
                      <a:prstGeom prst="rect">
                        <a:avLst/>
                      </a:prstGeom>
                    </p:spPr>
                  </p:pic>
                </p:oleObj>
              </mc:Fallback>
            </mc:AlternateContent>
          </a:graphicData>
        </a:graphic>
      </p:graphicFrame>
      <p:cxnSp>
        <p:nvCxnSpPr>
          <p:cNvPr id="18" name="直接连接符 17"/>
          <p:cNvCxnSpPr/>
          <p:nvPr/>
        </p:nvCxnSpPr>
        <p:spPr>
          <a:xfrm>
            <a:off x="3663358" y="3896786"/>
            <a:ext cx="126424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4244" y="3805346"/>
            <a:ext cx="3659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486024" y="2673503"/>
            <a:ext cx="5537832" cy="375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507605" y="4997083"/>
            <a:ext cx="1330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031480" y="4997083"/>
            <a:ext cx="13307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21" name="Picture 132"/>
          <p:cNvPicPr>
            <a:picLocks noChangeAspect="1" noChangeArrowheads="1"/>
          </p:cNvPicPr>
          <p:nvPr/>
        </p:nvPicPr>
        <p:blipFill rotWithShape="1">
          <a:blip r:embed="rId9">
            <a:extLst>
              <a:ext uri="{28A0092B-C50C-407E-A947-70E740481C1C}">
                <a14:useLocalDpi xmlns:a14="http://schemas.microsoft.com/office/drawing/2010/main" val="0"/>
              </a:ext>
            </a:extLst>
          </a:blip>
          <a:srcRect r="8959"/>
          <a:stretch/>
        </p:blipFill>
        <p:spPr bwMode="auto">
          <a:xfrm>
            <a:off x="6609668" y="10886"/>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34"/>
          <p:cNvPicPr>
            <a:picLocks noChangeAspect="1" noChangeArrowheads="1"/>
          </p:cNvPicPr>
          <p:nvPr/>
        </p:nvPicPr>
        <p:blipFill rotWithShape="1">
          <a:blip r:embed="rId10">
            <a:extLst>
              <a:ext uri="{28A0092B-C50C-407E-A947-70E740481C1C}">
                <a14:useLocalDpi xmlns:a14="http://schemas.microsoft.com/office/drawing/2010/main" val="0"/>
              </a:ext>
            </a:extLst>
          </a:blip>
          <a:srcRect r="4215"/>
          <a:stretch/>
        </p:blipFill>
        <p:spPr bwMode="auto">
          <a:xfrm>
            <a:off x="3949244" y="33262"/>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76806"/>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708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534009" y="942309"/>
            <a:ext cx="6924675" cy="601663"/>
          </a:xfrm>
        </p:spPr>
        <p:txBody>
          <a:bodyPr vert="horz" wrap="square" lIns="91440" tIns="45720" rIns="91440" bIns="45720" numCol="1" anchor="t" anchorCtr="0" compatLnSpc="1">
            <a:normAutofit/>
          </a:bodyPr>
          <a:lstStyle/>
          <a:p>
            <a:pPr marL="0" indent="0" eaLnBrk="1" hangingPunct="1">
              <a:buFontTx/>
              <a:buNone/>
              <a:defRPr/>
            </a:pPr>
            <a:r>
              <a:rPr lang="en-US" altLang="zh-CN" b="1" dirty="0" smtClean="0">
                <a:solidFill>
                  <a:srgbClr val="000000"/>
                </a:solidFill>
                <a:latin typeface="Times New Roman" pitchFamily="18" charset="0"/>
                <a:ea typeface="楷体" panose="02010609060101010101" pitchFamily="49" charset="-122"/>
                <a:cs typeface="Times New Roman" pitchFamily="18" charset="0"/>
              </a:rPr>
              <a:t>2. 4. 3 </a:t>
            </a:r>
            <a:r>
              <a:rPr lang="zh-CN" altLang="en-US" b="1" dirty="0" smtClean="0">
                <a:solidFill>
                  <a:srgbClr val="000000"/>
                </a:solidFill>
                <a:latin typeface="Times New Roman" pitchFamily="18" charset="0"/>
                <a:ea typeface="楷体" panose="02010609060101010101" pitchFamily="49" charset="-122"/>
                <a:cs typeface="Times New Roman" pitchFamily="18" charset="0"/>
              </a:rPr>
              <a:t>对偶定理</a:t>
            </a:r>
            <a:r>
              <a:rPr lang="en-US" altLang="zh-CN" b="1" dirty="0" smtClean="0">
                <a:solidFill>
                  <a:srgbClr val="000000"/>
                </a:solidFill>
                <a:latin typeface="Times New Roman" pitchFamily="18" charset="0"/>
                <a:ea typeface="楷体" panose="02010609060101010101" pitchFamily="49" charset="-122"/>
                <a:cs typeface="Times New Roman" pitchFamily="18" charset="0"/>
              </a:rPr>
              <a:t>     </a:t>
            </a:r>
            <a:endParaRPr lang="zh-CN" altLang="en-US" b="1" dirty="0" smtClean="0">
              <a:solidFill>
                <a:srgbClr val="000000"/>
              </a:solidFill>
              <a:latin typeface="Times New Roman" pitchFamily="18" charset="0"/>
              <a:ea typeface="楷体" panose="02010609060101010101" pitchFamily="49" charset="-122"/>
              <a:cs typeface="Times New Roman" pitchFamily="18" charset="0"/>
            </a:endParaRPr>
          </a:p>
        </p:txBody>
      </p:sp>
      <p:sp>
        <p:nvSpPr>
          <p:cNvPr id="10" name="文本框 9"/>
          <p:cNvSpPr txBox="1">
            <a:spLocks noChangeArrowheads="1"/>
          </p:cNvSpPr>
          <p:nvPr/>
        </p:nvSpPr>
        <p:spPr bwMode="auto">
          <a:xfrm>
            <a:off x="457809" y="1382727"/>
            <a:ext cx="8045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u="sng" dirty="0">
                <a:solidFill>
                  <a:srgbClr val="FF0000"/>
                </a:solidFill>
                <a:latin typeface="楷体" panose="02010609060101010101" pitchFamily="49" charset="-122"/>
                <a:ea typeface="楷体" panose="02010609060101010101" pitchFamily="49" charset="-122"/>
              </a:rPr>
              <a:t>若两个逻辑式相等，则它们的对偶式也相等</a:t>
            </a:r>
            <a:r>
              <a:rPr lang="zh-CN" altLang="en-US" sz="2800" dirty="0">
                <a:latin typeface="楷体" panose="02010609060101010101" pitchFamily="49" charset="-122"/>
                <a:ea typeface="楷体" panose="02010609060101010101" pitchFamily="49" charset="-122"/>
              </a:rPr>
              <a:t>，这就是</a:t>
            </a:r>
            <a:r>
              <a:rPr lang="zh-CN" altLang="en-US" sz="2800" b="1" u="sng" dirty="0">
                <a:solidFill>
                  <a:srgbClr val="FF0000"/>
                </a:solidFill>
                <a:latin typeface="楷体" panose="02010609060101010101" pitchFamily="49" charset="-122"/>
                <a:ea typeface="楷体" panose="02010609060101010101" pitchFamily="49" charset="-122"/>
              </a:rPr>
              <a:t>对偶定理</a:t>
            </a:r>
          </a:p>
        </p:txBody>
      </p:sp>
      <p:sp>
        <p:nvSpPr>
          <p:cNvPr id="2" name="文本框 1"/>
          <p:cNvSpPr txBox="1">
            <a:spLocks noChangeArrowheads="1"/>
          </p:cNvSpPr>
          <p:nvPr/>
        </p:nvSpPr>
        <p:spPr bwMode="auto">
          <a:xfrm>
            <a:off x="457809" y="2416190"/>
            <a:ext cx="81089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Times New Roman" pitchFamily="18" charset="0"/>
                <a:ea typeface="楷体" panose="02010609060101010101" pitchFamily="49" charset="-122"/>
                <a:cs typeface="Times New Roman" pitchFamily="18" charset="0"/>
                <a:sym typeface="宋体" panose="02010600030101010101" pitchFamily="2" charset="-122"/>
              </a:rPr>
              <a:t>对偶式</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：如果将一个逻辑函数</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Y</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中所有的“</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换成与“</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 </a:t>
            </a:r>
            <a:r>
              <a:rPr lang="zh-CN" altLang="en-US" sz="2800" dirty="0" smtClean="0">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dirty="0" smtClean="0">
                <a:latin typeface="Times New Roman" pitchFamily="18" charset="0"/>
                <a:ea typeface="楷体" panose="02010609060101010101" pitchFamily="49" charset="-122"/>
                <a:cs typeface="Times New Roman" pitchFamily="18" charset="0"/>
                <a:sym typeface="宋体" panose="02010600030101010101" pitchFamily="2" charset="-122"/>
              </a:rPr>
              <a:t>”</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换成与“</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 </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1” </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换成与“</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0”</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 “</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0” </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换成与“</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1”</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a:t>
            </a:r>
            <a:r>
              <a:rPr lang="zh-CN" altLang="en-US" sz="2800" b="1" dirty="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而变量保持</a:t>
            </a:r>
            <a:r>
              <a:rPr lang="zh-CN" altLang="en-US" sz="2800" b="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不变（与反演定理不同）</a:t>
            </a:r>
            <a:r>
              <a:rPr lang="zh-CN" altLang="en-US" sz="2800" dirty="0" smtClean="0">
                <a:latin typeface="Times New Roman" pitchFamily="18" charset="0"/>
                <a:ea typeface="楷体" panose="02010609060101010101" pitchFamily="49" charset="-122"/>
                <a:cs typeface="Times New Roman" pitchFamily="18" charset="0"/>
                <a:sym typeface="宋体" panose="02010600030101010101" pitchFamily="2" charset="-122"/>
              </a:rPr>
              <a:t>，</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则所得的新的逻辑式 </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Y</a:t>
            </a:r>
            <a:r>
              <a:rPr lang="en-US" altLang="zh-CN" sz="2800" baseline="30000" dirty="0">
                <a:latin typeface="Times New Roman" pitchFamily="18" charset="0"/>
                <a:ea typeface="楷体" panose="02010609060101010101" pitchFamily="49" charset="-122"/>
                <a:cs typeface="Times New Roman" pitchFamily="18" charset="0"/>
                <a:sym typeface="宋体" panose="02010600030101010101" pitchFamily="2" charset="-122"/>
              </a:rPr>
              <a:t>D </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称为</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Y</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的对偶式。</a:t>
            </a:r>
            <a:endParaRPr lang="zh-CN" altLang="en-US" sz="2800" dirty="0">
              <a:latin typeface="Times New Roman" pitchFamily="18" charset="0"/>
              <a:ea typeface="楷体" panose="02010609060101010101" pitchFamily="49" charset="-122"/>
              <a:cs typeface="Times New Roman" pitchFamily="18" charset="0"/>
            </a:endParaRPr>
          </a:p>
        </p:txBody>
      </p:sp>
      <p:sp>
        <p:nvSpPr>
          <p:cNvPr id="63492" name="文本框 63491"/>
          <p:cNvSpPr txBox="1">
            <a:spLocks noChangeArrowheads="1"/>
          </p:cNvSpPr>
          <p:nvPr/>
        </p:nvSpPr>
        <p:spPr bwMode="auto">
          <a:xfrm>
            <a:off x="613384" y="4230702"/>
            <a:ext cx="1476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如：</a:t>
            </a:r>
          </a:p>
        </p:txBody>
      </p:sp>
      <p:graphicFrame>
        <p:nvGraphicFramePr>
          <p:cNvPr id="8" name="对象 7"/>
          <p:cNvGraphicFramePr>
            <a:graphicFrameLocks/>
          </p:cNvGraphicFramePr>
          <p:nvPr>
            <p:extLst>
              <p:ext uri="{D42A27DB-BD31-4B8C-83A1-F6EECF244321}">
                <p14:modId xmlns:p14="http://schemas.microsoft.com/office/powerpoint/2010/main" val="678035556"/>
              </p:ext>
            </p:extLst>
          </p:nvPr>
        </p:nvGraphicFramePr>
        <p:xfrm>
          <a:off x="604900" y="4752990"/>
          <a:ext cx="2498725" cy="496887"/>
        </p:xfrm>
        <a:graphic>
          <a:graphicData uri="http://schemas.openxmlformats.org/presentationml/2006/ole">
            <mc:AlternateContent xmlns:mc="http://schemas.openxmlformats.org/markup-compatibility/2006">
              <mc:Choice xmlns:v="urn:schemas-microsoft-com:vml" Requires="v">
                <p:oleObj spid="_x0000_s231990" name="公式" r:id="rId3" imgW="1028520" imgH="203040" progId="Equation.3">
                  <p:embed/>
                </p:oleObj>
              </mc:Choice>
              <mc:Fallback>
                <p:oleObj name="公式" r:id="rId3" imgW="1028520" imgH="203040" progId="Equation.3">
                  <p:embed/>
                  <p:pic>
                    <p:nvPicPr>
                      <p:cNvPr id="8" name="对象 7"/>
                      <p:cNvPicPr>
                        <a:picLocks noChangeArrowheads="1"/>
                      </p:cNvPicPr>
                      <p:nvPr/>
                    </p:nvPicPr>
                    <p:blipFill>
                      <a:blip r:embed="rId4"/>
                      <a:srcRect/>
                      <a:stretch>
                        <a:fillRect/>
                      </a:stretch>
                    </p:blipFill>
                    <p:spPr bwMode="auto">
                      <a:xfrm>
                        <a:off x="604900" y="4752990"/>
                        <a:ext cx="24987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p:cNvGraphicFramePr>
          <p:nvPr>
            <p:extLst>
              <p:ext uri="{D42A27DB-BD31-4B8C-83A1-F6EECF244321}">
                <p14:modId xmlns:p14="http://schemas.microsoft.com/office/powerpoint/2010/main" val="3693248981"/>
              </p:ext>
            </p:extLst>
          </p:nvPr>
        </p:nvGraphicFramePr>
        <p:xfrm>
          <a:off x="526148" y="5385687"/>
          <a:ext cx="4075113" cy="495300"/>
        </p:xfrm>
        <a:graphic>
          <a:graphicData uri="http://schemas.openxmlformats.org/presentationml/2006/ole">
            <mc:AlternateContent xmlns:mc="http://schemas.openxmlformats.org/markup-compatibility/2006">
              <mc:Choice xmlns:v="urn:schemas-microsoft-com:vml" Requires="v">
                <p:oleObj spid="_x0000_s231991" name="公式" r:id="rId5" imgW="1676160" imgH="203040" progId="Equation.3">
                  <p:embed/>
                </p:oleObj>
              </mc:Choice>
              <mc:Fallback>
                <p:oleObj name="公式" r:id="rId5" imgW="1676160" imgH="203040" progId="Equation.3">
                  <p:embed/>
                  <p:pic>
                    <p:nvPicPr>
                      <p:cNvPr id="11" name="对象 10"/>
                      <p:cNvPicPr>
                        <a:picLocks noChangeArrowheads="1"/>
                      </p:cNvPicPr>
                      <p:nvPr/>
                    </p:nvPicPr>
                    <p:blipFill>
                      <a:blip r:embed="rId6"/>
                      <a:srcRect/>
                      <a:stretch>
                        <a:fillRect/>
                      </a:stretch>
                    </p:blipFill>
                    <p:spPr bwMode="auto">
                      <a:xfrm>
                        <a:off x="526148" y="5385687"/>
                        <a:ext cx="40751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p:cNvGraphicFramePr>
          <p:nvPr>
            <p:extLst>
              <p:ext uri="{D42A27DB-BD31-4B8C-83A1-F6EECF244321}">
                <p14:modId xmlns:p14="http://schemas.microsoft.com/office/powerpoint/2010/main" val="1818049149"/>
              </p:ext>
            </p:extLst>
          </p:nvPr>
        </p:nvGraphicFramePr>
        <p:xfrm>
          <a:off x="457809" y="6088748"/>
          <a:ext cx="3071813" cy="500063"/>
        </p:xfrm>
        <a:graphic>
          <a:graphicData uri="http://schemas.openxmlformats.org/presentationml/2006/ole">
            <mc:AlternateContent xmlns:mc="http://schemas.openxmlformats.org/markup-compatibility/2006">
              <mc:Choice xmlns:v="urn:schemas-microsoft-com:vml" Requires="v">
                <p:oleObj spid="_x0000_s231992" name="公式" r:id="rId7" imgW="1257120" imgH="203040" progId="Equation.3">
                  <p:embed/>
                </p:oleObj>
              </mc:Choice>
              <mc:Fallback>
                <p:oleObj name="公式" r:id="rId7" imgW="1257120" imgH="203040" progId="Equation.3">
                  <p:embed/>
                  <p:pic>
                    <p:nvPicPr>
                      <p:cNvPr id="13" name="对象 12"/>
                      <p:cNvPicPr>
                        <a:picLocks noChangeArrowheads="1"/>
                      </p:cNvPicPr>
                      <p:nvPr/>
                    </p:nvPicPr>
                    <p:blipFill>
                      <a:blip r:embed="rId8"/>
                      <a:srcRect/>
                      <a:stretch>
                        <a:fillRect/>
                      </a:stretch>
                    </p:blipFill>
                    <p:spPr bwMode="auto">
                      <a:xfrm>
                        <a:off x="457809" y="6088748"/>
                        <a:ext cx="30718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graphicFrame>
        <p:nvGraphicFramePr>
          <p:cNvPr id="3" name="对象 2"/>
          <p:cNvGraphicFramePr>
            <a:graphicFrameLocks/>
          </p:cNvGraphicFramePr>
          <p:nvPr>
            <p:extLst>
              <p:ext uri="{D42A27DB-BD31-4B8C-83A1-F6EECF244321}">
                <p14:modId xmlns:p14="http://schemas.microsoft.com/office/powerpoint/2010/main" val="1822627418"/>
              </p:ext>
            </p:extLst>
          </p:nvPr>
        </p:nvGraphicFramePr>
        <p:xfrm>
          <a:off x="3610160" y="4651493"/>
          <a:ext cx="2468562" cy="528637"/>
        </p:xfrm>
        <a:graphic>
          <a:graphicData uri="http://schemas.openxmlformats.org/presentationml/2006/ole">
            <mc:AlternateContent xmlns:mc="http://schemas.openxmlformats.org/markup-compatibility/2006">
              <mc:Choice xmlns:v="urn:schemas-microsoft-com:vml" Requires="v">
                <p:oleObj spid="_x0000_s231993" name="公式" r:id="rId9" imgW="1015920" imgH="215640" progId="Equation.3">
                  <p:embed/>
                </p:oleObj>
              </mc:Choice>
              <mc:Fallback>
                <p:oleObj name="公式" r:id="rId9" imgW="1015920" imgH="215640" progId="Equation.3">
                  <p:embed/>
                  <p:pic>
                    <p:nvPicPr>
                      <p:cNvPr id="0" name="对象 7"/>
                      <p:cNvPicPr>
                        <a:picLocks noChangeArrowheads="1"/>
                      </p:cNvPicPr>
                      <p:nvPr/>
                    </p:nvPicPr>
                    <p:blipFill>
                      <a:blip r:embed="rId10"/>
                      <a:srcRect/>
                      <a:stretch>
                        <a:fillRect/>
                      </a:stretch>
                    </p:blipFill>
                    <p:spPr bwMode="auto">
                      <a:xfrm>
                        <a:off x="3610160" y="4651493"/>
                        <a:ext cx="24685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2503469958"/>
              </p:ext>
            </p:extLst>
          </p:nvPr>
        </p:nvGraphicFramePr>
        <p:xfrm>
          <a:off x="4735145" y="5301081"/>
          <a:ext cx="4321175" cy="558800"/>
        </p:xfrm>
        <a:graphic>
          <a:graphicData uri="http://schemas.openxmlformats.org/presentationml/2006/ole">
            <mc:AlternateContent xmlns:mc="http://schemas.openxmlformats.org/markup-compatibility/2006">
              <mc:Choice xmlns:v="urn:schemas-microsoft-com:vml" Requires="v">
                <p:oleObj spid="_x0000_s231994" name="公式" r:id="rId11" imgW="1777680" imgH="228600" progId="Equation.3">
                  <p:embed/>
                </p:oleObj>
              </mc:Choice>
              <mc:Fallback>
                <p:oleObj name="公式" r:id="rId11" imgW="1777680" imgH="228600" progId="Equation.3">
                  <p:embed/>
                  <p:pic>
                    <p:nvPicPr>
                      <p:cNvPr id="0" name="对象 10"/>
                      <p:cNvPicPr>
                        <a:picLocks noChangeArrowheads="1"/>
                      </p:cNvPicPr>
                      <p:nvPr/>
                    </p:nvPicPr>
                    <p:blipFill>
                      <a:blip r:embed="rId12"/>
                      <a:srcRect/>
                      <a:stretch>
                        <a:fillRect/>
                      </a:stretch>
                    </p:blipFill>
                    <p:spPr bwMode="auto">
                      <a:xfrm>
                        <a:off x="4735145" y="5301081"/>
                        <a:ext cx="43211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3007302229"/>
              </p:ext>
            </p:extLst>
          </p:nvPr>
        </p:nvGraphicFramePr>
        <p:xfrm>
          <a:off x="3986000" y="5992780"/>
          <a:ext cx="3629025" cy="561975"/>
        </p:xfrm>
        <a:graphic>
          <a:graphicData uri="http://schemas.openxmlformats.org/presentationml/2006/ole">
            <mc:AlternateContent xmlns:mc="http://schemas.openxmlformats.org/markup-compatibility/2006">
              <mc:Choice xmlns:v="urn:schemas-microsoft-com:vml" Requires="v">
                <p:oleObj spid="_x0000_s231995" name="公式" r:id="rId13" imgW="1485720" imgH="228600" progId="Equation.3">
                  <p:embed/>
                </p:oleObj>
              </mc:Choice>
              <mc:Fallback>
                <p:oleObj name="公式" r:id="rId13" imgW="1485720" imgH="228600" progId="Equation.3">
                  <p:embed/>
                  <p:pic>
                    <p:nvPicPr>
                      <p:cNvPr id="0" name="对象 12"/>
                      <p:cNvPicPr>
                        <a:picLocks noChangeArrowheads="1"/>
                      </p:cNvPicPr>
                      <p:nvPr/>
                    </p:nvPicPr>
                    <p:blipFill>
                      <a:blip r:embed="rId14"/>
                      <a:srcRect/>
                      <a:stretch>
                        <a:fillRect/>
                      </a:stretch>
                    </p:blipFill>
                    <p:spPr bwMode="auto">
                      <a:xfrm>
                        <a:off x="3986000" y="5992780"/>
                        <a:ext cx="3629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767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fade">
                                      <p:cBhvr>
                                        <p:cTn id="17" dur="1000"/>
                                        <p:tgtEl>
                                          <p:spTgt spid="63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1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1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10" grpId="0"/>
      <p:bldP spid="2" grpId="0"/>
      <p:bldP spid="634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框 6"/>
          <p:cNvSpPr txBox="1">
            <a:spLocks noChangeArrowheads="1"/>
          </p:cNvSpPr>
          <p:nvPr/>
        </p:nvSpPr>
        <p:spPr bwMode="auto">
          <a:xfrm>
            <a:off x="773854" y="952114"/>
            <a:ext cx="60690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i="1">
                <a:solidFill>
                  <a:schemeClr val="bg1"/>
                </a:solidFill>
                <a:latin typeface="楷体" panose="02010609060101010101" pitchFamily="49" charset="-122"/>
                <a:ea typeface="楷体" panose="02010609060101010101" pitchFamily="49" charset="-122"/>
                <a:sym typeface="宋体" panose="02010600030101010101" pitchFamily="2" charset="-122"/>
              </a:rPr>
              <a:t>对偶规则：对偶规则：</a:t>
            </a:r>
            <a:endParaRPr lang="zh-CN" altLang="en-US" sz="2800">
              <a:latin typeface="楷体" panose="02010609060101010101" pitchFamily="49" charset="-122"/>
              <a:ea typeface="楷体" panose="02010609060101010101" pitchFamily="49" charset="-122"/>
            </a:endParaRPr>
          </a:p>
        </p:txBody>
      </p:sp>
      <p:graphicFrame>
        <p:nvGraphicFramePr>
          <p:cNvPr id="282633" name="内容占位符 282632"/>
          <p:cNvGraphicFramePr>
            <a:graphicFrameLocks noGrp="1"/>
          </p:cNvGraphicFramePr>
          <p:nvPr>
            <p:ph idx="1"/>
            <p:extLst>
              <p:ext uri="{D42A27DB-BD31-4B8C-83A1-F6EECF244321}">
                <p14:modId xmlns:p14="http://schemas.microsoft.com/office/powerpoint/2010/main" val="2492683124"/>
              </p:ext>
            </p:extLst>
          </p:nvPr>
        </p:nvGraphicFramePr>
        <p:xfrm>
          <a:off x="1593004" y="4544627"/>
          <a:ext cx="4391025" cy="1169987"/>
        </p:xfrm>
        <a:graphic>
          <a:graphicData uri="http://schemas.openxmlformats.org/presentationml/2006/ole">
            <mc:AlternateContent xmlns:mc="http://schemas.openxmlformats.org/markup-compatibility/2006">
              <mc:Choice xmlns:v="urn:schemas-microsoft-com:vml" Requires="v">
                <p:oleObj spid="_x0000_s232876" r:id="rId3" imgW="1714500" imgH="457200" progId="Equation.3">
                  <p:embed/>
                </p:oleObj>
              </mc:Choice>
              <mc:Fallback>
                <p:oleObj r:id="rId3" imgW="1714500" imgH="457200" progId="Equation.3">
                  <p:embed/>
                  <p:pic>
                    <p:nvPicPr>
                      <p:cNvPr id="282633" name="内容占位符 2826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004" y="4544627"/>
                        <a:ext cx="4391025" cy="1169987"/>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2" name="文本框 282631"/>
          <p:cNvSpPr txBox="1">
            <a:spLocks noChangeArrowheads="1"/>
          </p:cNvSpPr>
          <p:nvPr/>
        </p:nvSpPr>
        <p:spPr bwMode="auto">
          <a:xfrm>
            <a:off x="443654" y="3322252"/>
            <a:ext cx="842486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zh-CN" altLang="en-US" sz="2800" dirty="0">
                <a:latin typeface="Times New Roman" pitchFamily="18" charset="0"/>
                <a:ea typeface="楷体" panose="02010609060101010101" pitchFamily="49" charset="-122"/>
                <a:cs typeface="Times New Roman" pitchFamily="18" charset="0"/>
              </a:rPr>
              <a:t>证明：设</a:t>
            </a:r>
            <a:r>
              <a:rPr lang="en-US" altLang="zh-CN" sz="2800" i="1" dirty="0">
                <a:latin typeface="Times New Roman" pitchFamily="18" charset="0"/>
                <a:ea typeface="楷体" panose="02010609060101010101" pitchFamily="49" charset="-122"/>
                <a:cs typeface="Times New Roman" pitchFamily="18" charset="0"/>
              </a:rPr>
              <a:t>Y</a:t>
            </a:r>
            <a:r>
              <a:rPr lang="zh-CN" altLang="en-US" sz="2800" dirty="0">
                <a:latin typeface="Times New Roman" pitchFamily="18" charset="0"/>
                <a:ea typeface="楷体" panose="02010609060101010101" pitchFamily="49" charset="-122"/>
                <a:cs typeface="Times New Roman" pitchFamily="18" charset="0"/>
              </a:rPr>
              <a:t>＝ </a:t>
            </a:r>
            <a:r>
              <a:rPr lang="en-US" altLang="zh-CN" sz="2800" i="1" dirty="0">
                <a:latin typeface="Times New Roman" pitchFamily="18" charset="0"/>
                <a:ea typeface="楷体" panose="02010609060101010101" pitchFamily="49" charset="-122"/>
                <a:cs typeface="Times New Roman" pitchFamily="18" charset="0"/>
              </a:rPr>
              <a:t>A</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BC</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G</a:t>
            </a:r>
            <a:r>
              <a:rPr lang="zh-CN" altLang="en-US" sz="2800" dirty="0">
                <a:latin typeface="Times New Roman" pitchFamily="18" charset="0"/>
                <a:ea typeface="楷体" panose="02010609060101010101" pitchFamily="49" charset="-122"/>
                <a:cs typeface="Times New Roman" pitchFamily="18" charset="0"/>
              </a:rPr>
              <a:t>＝ </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A</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B</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A</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C</a:t>
            </a:r>
            <a:r>
              <a:rPr lang="en-US" altLang="zh-CN" sz="2800" dirty="0">
                <a:latin typeface="Times New Roman" pitchFamily="18" charset="0"/>
                <a:ea typeface="楷体" panose="02010609060101010101" pitchFamily="49" charset="-122"/>
                <a:cs typeface="Times New Roman" pitchFamily="18" charset="0"/>
              </a:rPr>
              <a:t>)</a:t>
            </a:r>
            <a:r>
              <a:rPr lang="zh-CN" altLang="en-US" sz="2800" dirty="0">
                <a:latin typeface="Times New Roman" pitchFamily="18" charset="0"/>
                <a:ea typeface="楷体" panose="02010609060101010101" pitchFamily="49" charset="-122"/>
                <a:cs typeface="Times New Roman" pitchFamily="18" charset="0"/>
              </a:rPr>
              <a:t>，则它们的对偶式为</a:t>
            </a:r>
          </a:p>
        </p:txBody>
      </p:sp>
      <p:graphicFrame>
        <p:nvGraphicFramePr>
          <p:cNvPr id="282635" name="对象 282634"/>
          <p:cNvGraphicFramePr>
            <a:graphicFrameLocks/>
          </p:cNvGraphicFramePr>
          <p:nvPr>
            <p:extLst>
              <p:ext uri="{D42A27DB-BD31-4B8C-83A1-F6EECF244321}">
                <p14:modId xmlns:p14="http://schemas.microsoft.com/office/powerpoint/2010/main" val="968374528"/>
              </p:ext>
            </p:extLst>
          </p:nvPr>
        </p:nvGraphicFramePr>
        <p:xfrm>
          <a:off x="1680316" y="6073389"/>
          <a:ext cx="1330325" cy="461963"/>
        </p:xfrm>
        <a:graphic>
          <a:graphicData uri="http://schemas.openxmlformats.org/presentationml/2006/ole">
            <mc:AlternateContent xmlns:mc="http://schemas.openxmlformats.org/markup-compatibility/2006">
              <mc:Choice xmlns:v="urn:schemas-microsoft-com:vml" Requires="v">
                <p:oleObj spid="_x0000_s232877" r:id="rId5" imgW="583693" imgH="203024" progId="Equation.3">
                  <p:embed/>
                </p:oleObj>
              </mc:Choice>
              <mc:Fallback>
                <p:oleObj r:id="rId5" imgW="583693" imgH="203024" progId="Equation.3">
                  <p:embed/>
                  <p:pic>
                    <p:nvPicPr>
                      <p:cNvPr id="282635" name="对象 2826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316" y="6073389"/>
                        <a:ext cx="1330325" cy="461963"/>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282637" name="文本框 282636"/>
          <p:cNvSpPr txBox="1">
            <a:spLocks noChangeArrowheads="1"/>
          </p:cNvSpPr>
          <p:nvPr/>
        </p:nvSpPr>
        <p:spPr bwMode="auto">
          <a:xfrm>
            <a:off x="529379" y="4870064"/>
            <a:ext cx="11509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由于</a:t>
            </a:r>
          </a:p>
        </p:txBody>
      </p:sp>
      <p:sp>
        <p:nvSpPr>
          <p:cNvPr id="17" name="文本框 16"/>
          <p:cNvSpPr txBox="1">
            <a:spLocks noChangeArrowheads="1"/>
          </p:cNvSpPr>
          <p:nvPr/>
        </p:nvSpPr>
        <p:spPr bwMode="auto">
          <a:xfrm>
            <a:off x="443654" y="2058602"/>
            <a:ext cx="7426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例</a:t>
            </a:r>
            <a:r>
              <a:rPr lang="en-US" altLang="zh-CN" sz="2800" b="1" dirty="0">
                <a:solidFill>
                  <a:srgbClr val="000000"/>
                </a:solidFill>
                <a:latin typeface="Times New Roman" pitchFamily="18" charset="0"/>
                <a:ea typeface="楷体" panose="02010609060101010101" pitchFamily="49" charset="-122"/>
                <a:cs typeface="Times New Roman" pitchFamily="18" charset="0"/>
                <a:sym typeface="宋体" panose="02010600030101010101" pitchFamily="2" charset="-122"/>
              </a:rPr>
              <a:t>2.4.4</a:t>
            </a:r>
            <a:endParaRPr lang="en-US" altLang="zh-CN" sz="2800" dirty="0">
              <a:latin typeface="Times New Roman" pitchFamily="18" charset="0"/>
              <a:ea typeface="楷体" panose="02010609060101010101" pitchFamily="49" charset="-122"/>
              <a:cs typeface="Times New Roman" pitchFamily="18" charset="0"/>
            </a:endParaRPr>
          </a:p>
        </p:txBody>
      </p:sp>
      <p:sp>
        <p:nvSpPr>
          <p:cNvPr id="20" name="文本框 19"/>
          <p:cNvSpPr txBox="1">
            <a:spLocks noChangeArrowheads="1"/>
          </p:cNvSpPr>
          <p:nvPr/>
        </p:nvSpPr>
        <p:spPr bwMode="auto">
          <a:xfrm>
            <a:off x="1702088" y="2058602"/>
            <a:ext cx="63785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试用对偶规律证明分配率</a:t>
            </a:r>
            <a:r>
              <a:rPr lang="en-US" altLang="zh-CN" sz="2800" i="1" dirty="0">
                <a:latin typeface="Times New Roman" pitchFamily="18" charset="0"/>
                <a:ea typeface="楷体" panose="02010609060101010101" pitchFamily="49" charset="-122"/>
                <a:cs typeface="Times New Roman" pitchFamily="18" charset="0"/>
              </a:rPr>
              <a:t>A</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BC</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A</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B</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A</a:t>
            </a:r>
            <a:r>
              <a:rPr lang="en-US" altLang="zh-CN"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C</a:t>
            </a:r>
            <a:r>
              <a:rPr lang="en-US" altLang="zh-CN" sz="2800" dirty="0">
                <a:latin typeface="Times New Roman" pitchFamily="18" charset="0"/>
                <a:ea typeface="楷体" panose="02010609060101010101" pitchFamily="49" charset="-122"/>
                <a:cs typeface="Times New Roman" pitchFamily="18" charset="0"/>
              </a:rPr>
              <a:t>)</a:t>
            </a:r>
            <a:r>
              <a:rPr lang="zh-CN" altLang="en-US" sz="2800" dirty="0">
                <a:latin typeface="Times New Roman" pitchFamily="18" charset="0"/>
                <a:ea typeface="楷体" panose="02010609060101010101" pitchFamily="49" charset="-122"/>
                <a:cs typeface="Times New Roman" pitchFamily="18" charset="0"/>
              </a:rPr>
              <a:t>式子成立。</a:t>
            </a:r>
            <a:r>
              <a:rPr lang="en-US" altLang="zh-CN" sz="2800" b="1" dirty="0">
                <a:solidFill>
                  <a:schemeClr val="bg1"/>
                </a:solidFill>
                <a:latin typeface="Times New Roman" pitchFamily="18" charset="0"/>
                <a:ea typeface="楷体" panose="02010609060101010101" pitchFamily="49" charset="-122"/>
                <a:cs typeface="Times New Roman" pitchFamily="18" charset="0"/>
                <a:sym typeface="宋体" panose="02010600030101010101" pitchFamily="2" charset="-122"/>
              </a:rPr>
              <a:t>A</a:t>
            </a:r>
            <a:r>
              <a:rPr lang="zh-CN" altLang="en-US" sz="2800" b="1" dirty="0">
                <a:solidFill>
                  <a:schemeClr val="bg1"/>
                </a:solidFill>
                <a:latin typeface="Times New Roman" pitchFamily="18" charset="0"/>
                <a:ea typeface="楷体" panose="02010609060101010101" pitchFamily="49" charset="-122"/>
                <a:cs typeface="Times New Roman" pitchFamily="18" charset="0"/>
                <a:sym typeface="宋体" panose="02010600030101010101" pitchFamily="2" charset="-122"/>
              </a:rPr>
              <a:t>＋</a:t>
            </a:r>
          </a:p>
        </p:txBody>
      </p:sp>
      <p:sp>
        <p:nvSpPr>
          <p:cNvPr id="35849" name="文本框 2"/>
          <p:cNvSpPr txBox="1">
            <a:spLocks noChangeArrowheads="1"/>
          </p:cNvSpPr>
          <p:nvPr/>
        </p:nvSpPr>
        <p:spPr bwMode="auto">
          <a:xfrm>
            <a:off x="529379" y="1237864"/>
            <a:ext cx="66087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利用对偶定理可以证明一些常用公式</a:t>
            </a:r>
          </a:p>
        </p:txBody>
      </p:sp>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graphicFrame>
        <p:nvGraphicFramePr>
          <p:cNvPr id="12" name="对象 282634"/>
          <p:cNvGraphicFramePr>
            <a:graphicFrameLocks/>
          </p:cNvGraphicFramePr>
          <p:nvPr>
            <p:extLst>
              <p:ext uri="{D42A27DB-BD31-4B8C-83A1-F6EECF244321}">
                <p14:modId xmlns:p14="http://schemas.microsoft.com/office/powerpoint/2010/main" val="1457110034"/>
              </p:ext>
            </p:extLst>
          </p:nvPr>
        </p:nvGraphicFramePr>
        <p:xfrm>
          <a:off x="3692525" y="6102350"/>
          <a:ext cx="925513" cy="403225"/>
        </p:xfrm>
        <a:graphic>
          <a:graphicData uri="http://schemas.openxmlformats.org/presentationml/2006/ole">
            <mc:AlternateContent xmlns:mc="http://schemas.openxmlformats.org/markup-compatibility/2006">
              <mc:Choice xmlns:v="urn:schemas-microsoft-com:vml" Requires="v">
                <p:oleObj spid="_x0000_s232878" name="Equation" r:id="rId7" imgW="406080" imgH="177480" progId="Equation.3">
                  <p:embed/>
                </p:oleObj>
              </mc:Choice>
              <mc:Fallback>
                <p:oleObj name="Equation" r:id="rId7" imgW="406080" imgH="177480" progId="Equation.3">
                  <p:embed/>
                  <p:pic>
                    <p:nvPicPr>
                      <p:cNvPr id="282635" name="对象 282634"/>
                      <p:cNvPicPr>
                        <a:picLocks noChangeArrowheads="1"/>
                      </p:cNvPicPr>
                      <p:nvPr/>
                    </p:nvPicPr>
                    <p:blipFill>
                      <a:blip r:embed="rId8"/>
                      <a:srcRect/>
                      <a:stretch>
                        <a:fillRect/>
                      </a:stretch>
                    </p:blipFill>
                    <p:spPr bwMode="auto">
                      <a:xfrm>
                        <a:off x="3692525" y="6102350"/>
                        <a:ext cx="925513" cy="403225"/>
                      </a:xfrm>
                      <a:prstGeom prst="rect">
                        <a:avLst/>
                      </a:prstGeom>
                      <a:solidFill>
                        <a:schemeClr val="bg1"/>
                      </a:solidFill>
                      <a:ln w="57150" cmpd="thickThin">
                        <a:solidFill>
                          <a:srgbClr val="FF3300"/>
                        </a:solidFill>
                        <a:miter lim="800000"/>
                        <a:headEnd/>
                        <a:tailEnd/>
                      </a:ln>
                    </p:spPr>
                  </p:pic>
                </p:oleObj>
              </mc:Fallback>
            </mc:AlternateContent>
          </a:graphicData>
        </a:graphic>
      </p:graphicFrame>
      <p:pic>
        <p:nvPicPr>
          <p:cNvPr id="13" name="Picture 132"/>
          <p:cNvPicPr>
            <a:picLocks noChangeAspect="1" noChangeArrowheads="1"/>
          </p:cNvPicPr>
          <p:nvPr/>
        </p:nvPicPr>
        <p:blipFill rotWithShape="1">
          <a:blip r:embed="rId9">
            <a:extLst>
              <a:ext uri="{28A0092B-C50C-407E-A947-70E740481C1C}">
                <a14:useLocalDpi xmlns:a14="http://schemas.microsoft.com/office/drawing/2010/main" val="0"/>
              </a:ext>
            </a:extLst>
          </a:blip>
          <a:srcRect r="8959"/>
          <a:stretch/>
        </p:blipFill>
        <p:spPr bwMode="auto">
          <a:xfrm>
            <a:off x="6609668" y="10886"/>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4"/>
          <p:cNvPicPr>
            <a:picLocks noChangeAspect="1" noChangeArrowheads="1"/>
          </p:cNvPicPr>
          <p:nvPr/>
        </p:nvPicPr>
        <p:blipFill rotWithShape="1">
          <a:blip r:embed="rId10">
            <a:extLst>
              <a:ext uri="{28A0092B-C50C-407E-A947-70E740481C1C}">
                <a14:useLocalDpi xmlns:a14="http://schemas.microsoft.com/office/drawing/2010/main" val="0"/>
              </a:ext>
            </a:extLst>
          </a:blip>
          <a:srcRect r="4215"/>
          <a:stretch/>
        </p:blipFill>
        <p:spPr bwMode="auto">
          <a:xfrm>
            <a:off x="3949244" y="33262"/>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76806"/>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连接符 2"/>
          <p:cNvCxnSpPr/>
          <p:nvPr/>
        </p:nvCxnSpPr>
        <p:spPr>
          <a:xfrm>
            <a:off x="2633472" y="3798502"/>
            <a:ext cx="1140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958750" y="3798502"/>
            <a:ext cx="6559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79565" y="3805292"/>
            <a:ext cx="65598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038597" y="3938356"/>
            <a:ext cx="769763"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B+C</a:t>
            </a:r>
            <a:endParaRPr lang="zh-CN" altLang="en-US" sz="2400" b="1" i="1" dirty="0">
              <a:solidFill>
                <a:srgbClr val="FF0000"/>
              </a:solidFill>
              <a:latin typeface="Times New Roman" pitchFamily="18" charset="0"/>
              <a:cs typeface="Times New Roman" pitchFamily="18" charset="0"/>
            </a:endParaRPr>
          </a:p>
        </p:txBody>
      </p:sp>
      <p:sp>
        <p:nvSpPr>
          <p:cNvPr id="22" name="矩形 21"/>
          <p:cNvSpPr/>
          <p:nvPr/>
        </p:nvSpPr>
        <p:spPr>
          <a:xfrm>
            <a:off x="2633472" y="3944028"/>
            <a:ext cx="389850"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a:t>
            </a:r>
            <a:endParaRPr lang="zh-CN" altLang="en-US" sz="2400" b="1" i="1" dirty="0">
              <a:solidFill>
                <a:srgbClr val="FF0000"/>
              </a:solidFill>
              <a:latin typeface="Times New Roman" pitchFamily="18" charset="0"/>
              <a:cs typeface="Times New Roman" pitchFamily="18" charset="0"/>
            </a:endParaRPr>
          </a:p>
        </p:txBody>
      </p:sp>
      <p:sp>
        <p:nvSpPr>
          <p:cNvPr id="5" name="矩形 4"/>
          <p:cNvSpPr/>
          <p:nvPr/>
        </p:nvSpPr>
        <p:spPr>
          <a:xfrm>
            <a:off x="2907792" y="3990194"/>
            <a:ext cx="261610" cy="369332"/>
          </a:xfrm>
          <a:prstGeom prst="rect">
            <a:avLst/>
          </a:prstGeom>
        </p:spPr>
        <p:txBody>
          <a:bodyPr wrap="none">
            <a:spAutoFit/>
          </a:bodyPr>
          <a:lstStyle/>
          <a:p>
            <a:r>
              <a:rPr lang="en-US" altLang="zh-CN" b="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t>
            </a:r>
            <a:endParaRPr lang="zh-CN" altLang="en-US" b="1" dirty="0"/>
          </a:p>
        </p:txBody>
      </p:sp>
      <p:sp>
        <p:nvSpPr>
          <p:cNvPr id="23" name="矩形 22"/>
          <p:cNvSpPr/>
          <p:nvPr/>
        </p:nvSpPr>
        <p:spPr>
          <a:xfrm>
            <a:off x="3702955" y="3984522"/>
            <a:ext cx="261610" cy="369332"/>
          </a:xfrm>
          <a:prstGeom prst="rect">
            <a:avLst/>
          </a:prstGeom>
        </p:spPr>
        <p:txBody>
          <a:bodyPr wrap="none">
            <a:spAutoFit/>
          </a:bodyPr>
          <a:lstStyle/>
          <a:p>
            <a:r>
              <a:rPr lang="en-US" altLang="zh-CN" b="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t>
            </a:r>
            <a:endParaRPr lang="zh-CN" altLang="en-US" dirty="0"/>
          </a:p>
        </p:txBody>
      </p:sp>
      <p:sp>
        <p:nvSpPr>
          <p:cNvPr id="24" name="矩形 23"/>
          <p:cNvSpPr/>
          <p:nvPr/>
        </p:nvSpPr>
        <p:spPr>
          <a:xfrm>
            <a:off x="4934774" y="3890230"/>
            <a:ext cx="595035"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AB</a:t>
            </a:r>
            <a:endParaRPr lang="zh-CN" altLang="en-US" sz="2400" b="1" i="1" dirty="0">
              <a:solidFill>
                <a:srgbClr val="FF0000"/>
              </a:solidFill>
              <a:latin typeface="Times New Roman" pitchFamily="18" charset="0"/>
              <a:cs typeface="Times New Roman" pitchFamily="18" charset="0"/>
            </a:endParaRPr>
          </a:p>
        </p:txBody>
      </p:sp>
      <p:sp>
        <p:nvSpPr>
          <p:cNvPr id="25" name="矩形 24"/>
          <p:cNvSpPr/>
          <p:nvPr/>
        </p:nvSpPr>
        <p:spPr>
          <a:xfrm>
            <a:off x="5966831" y="3890229"/>
            <a:ext cx="595035" cy="461665"/>
          </a:xfrm>
          <a:prstGeom prst="rect">
            <a:avLst/>
          </a:prstGeom>
        </p:spPr>
        <p:txBody>
          <a:bodyPr wrap="none">
            <a:spAutoFit/>
          </a:bodyPr>
          <a:lstStyle/>
          <a:p>
            <a:r>
              <a:rPr lang="en-US" altLang="zh-CN" sz="2400" b="1" i="1" dirty="0" smtClean="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AC</a:t>
            </a:r>
            <a:endParaRPr lang="zh-CN" altLang="en-US" sz="2400" b="1" i="1" dirty="0">
              <a:solidFill>
                <a:srgbClr val="FF0000"/>
              </a:solidFill>
              <a:latin typeface="Times New Roman" pitchFamily="18" charset="0"/>
              <a:cs typeface="Times New Roman" pitchFamily="18" charset="0"/>
            </a:endParaRPr>
          </a:p>
        </p:txBody>
      </p:sp>
      <p:sp>
        <p:nvSpPr>
          <p:cNvPr id="6" name="矩形 5"/>
          <p:cNvSpPr/>
          <p:nvPr/>
        </p:nvSpPr>
        <p:spPr>
          <a:xfrm>
            <a:off x="5576234" y="3919726"/>
            <a:ext cx="359394" cy="461665"/>
          </a:xfrm>
          <a:prstGeom prst="rect">
            <a:avLst/>
          </a:prstGeom>
        </p:spPr>
        <p:txBody>
          <a:bodyPr wrap="none">
            <a:spAutoFit/>
          </a:bodyPr>
          <a:lstStyle/>
          <a:p>
            <a:r>
              <a:rPr lang="en-US" altLang="zh-CN" sz="2400" b="1" i="1" dirty="0">
                <a:solidFill>
                  <a:srgbClr val="FF0000"/>
                </a:solidFill>
                <a:latin typeface="Times New Roman" pitchFamily="18" charset="0"/>
                <a:ea typeface="楷体" panose="02010609060101010101" pitchFamily="49" charset="-122"/>
                <a:cs typeface="Times New Roman" pitchFamily="18" charset="0"/>
                <a:sym typeface="宋体" panose="02010600030101010101" pitchFamily="2" charset="-122"/>
              </a:rPr>
              <a:t>+</a:t>
            </a:r>
            <a:endParaRPr lang="zh-CN" altLang="en-US" sz="2400" dirty="0"/>
          </a:p>
        </p:txBody>
      </p:sp>
    </p:spTree>
    <p:extLst>
      <p:ext uri="{BB962C8B-B14F-4D97-AF65-F5344CB8AC3E}">
        <p14:creationId xmlns:p14="http://schemas.microsoft.com/office/powerpoint/2010/main" val="501288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2632"/>
                                        </p:tgtEl>
                                        <p:attrNameLst>
                                          <p:attrName>style.visibility</p:attrName>
                                        </p:attrNameLst>
                                      </p:cBhvr>
                                      <p:to>
                                        <p:strVal val="visible"/>
                                      </p:to>
                                    </p:set>
                                    <p:animEffect transition="in" filter="wipe(left)">
                                      <p:cBhvr>
                                        <p:cTn id="17" dur="500"/>
                                        <p:tgtEl>
                                          <p:spTgt spid="28263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ppt_x"/>
                                          </p:val>
                                        </p:tav>
                                        <p:tav tm="100000">
                                          <p:val>
                                            <p:strVal val="#ppt_x"/>
                                          </p:val>
                                        </p:tav>
                                      </p:tavLst>
                                    </p:anim>
                                    <p:anim calcmode="lin" valueType="num">
                                      <p:cBhvr additive="base">
                                        <p:cTn id="7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82637"/>
                                        </p:tgtEl>
                                        <p:attrNameLst>
                                          <p:attrName>style.visibility</p:attrName>
                                        </p:attrNameLst>
                                      </p:cBhvr>
                                      <p:to>
                                        <p:strVal val="visible"/>
                                      </p:to>
                                    </p:set>
                                    <p:animEffect transition="in" filter="fade">
                                      <p:cBhvr>
                                        <p:cTn id="76" dur="500"/>
                                        <p:tgtEl>
                                          <p:spTgt spid="28263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282633"/>
                                        </p:tgtEl>
                                        <p:attrNameLst>
                                          <p:attrName>style.visibility</p:attrName>
                                        </p:attrNameLst>
                                      </p:cBhvr>
                                      <p:to>
                                        <p:strVal val="visible"/>
                                      </p:to>
                                    </p:set>
                                    <p:animEffect transition="in" filter="dissolve">
                                      <p:cBhvr>
                                        <p:cTn id="81" dur="500"/>
                                        <p:tgtEl>
                                          <p:spTgt spid="28263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282635"/>
                                        </p:tgtEl>
                                        <p:attrNameLst>
                                          <p:attrName>style.visibility</p:attrName>
                                        </p:attrNameLst>
                                      </p:cBhvr>
                                      <p:to>
                                        <p:strVal val="visible"/>
                                      </p:to>
                                    </p:set>
                                    <p:animEffect transition="in" filter="dissolve">
                                      <p:cBhvr>
                                        <p:cTn id="86" dur="500"/>
                                        <p:tgtEl>
                                          <p:spTgt spid="282635"/>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dissolve">
                                      <p:cBhvr>
                                        <p:cTn id="9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2" grpId="0"/>
      <p:bldP spid="282637" grpId="0"/>
      <p:bldP spid="17" grpId="0"/>
      <p:bldP spid="20" grpId="0"/>
      <p:bldP spid="21" grpId="0"/>
      <p:bldP spid="22" grpId="0"/>
      <p:bldP spid="5" grpId="0"/>
      <p:bldP spid="23" grpId="0"/>
      <p:bldP spid="24" grpId="0"/>
      <p:bldP spid="2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39591" y="1909046"/>
            <a:ext cx="8137525" cy="4360863"/>
          </a:xfrm>
        </p:spPr>
        <p:txBody>
          <a:bodyPr vert="horz" wrap="square" lIns="91440" tIns="45720" rIns="91440" bIns="45720" numCol="1" anchor="t" anchorCtr="0" compatLnSpc="1">
            <a:normAutofit/>
          </a:bodyPr>
          <a:lstStyle/>
          <a:p>
            <a:pPr marL="0" indent="0" eaLnBrk="1" hangingPunct="1">
              <a:lnSpc>
                <a:spcPct val="90000"/>
              </a:lnSpc>
              <a:buFontTx/>
              <a:buNone/>
              <a:defRPr/>
            </a:pPr>
            <a:r>
              <a:rPr lang="en-US" altLang="zh-CN" sz="2800" b="1" dirty="0" smtClean="0">
                <a:solidFill>
                  <a:srgbClr val="000000"/>
                </a:solidFill>
                <a:latin typeface="Times New Roman" pitchFamily="18" charset="0"/>
                <a:ea typeface="楷体" panose="02010609060101010101" pitchFamily="49" charset="-122"/>
                <a:cs typeface="Times New Roman" pitchFamily="18" charset="0"/>
              </a:rPr>
              <a:t>2. 5. 1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rPr>
              <a:t>逻辑函数</a:t>
            </a:r>
            <a:endParaRPr lang="en-US" altLang="zh-CN" sz="2800" b="1" dirty="0" smtClean="0">
              <a:solidFill>
                <a:srgbClr val="000000"/>
              </a:solidFill>
              <a:latin typeface="Times New Roman" pitchFamily="18" charset="0"/>
              <a:ea typeface="楷体" panose="02010609060101010101" pitchFamily="49" charset="-122"/>
              <a:cs typeface="Times New Roman" pitchFamily="18" charset="0"/>
            </a:endParaRPr>
          </a:p>
          <a:p>
            <a:pPr marL="0" indent="0" eaLnBrk="1" hangingPunct="1">
              <a:lnSpc>
                <a:spcPct val="90000"/>
              </a:lnSpc>
              <a:buFontTx/>
              <a:buNone/>
              <a:defRPr/>
            </a:pPr>
            <a:r>
              <a:rPr lang="zh-CN" altLang="en-US" sz="2800" b="1" dirty="0" smtClean="0">
                <a:solidFill>
                  <a:srgbClr val="000000"/>
                </a:solidFill>
                <a:latin typeface="Times New Roman" pitchFamily="18" charset="0"/>
                <a:ea typeface="楷体" panose="02010609060101010101" pitchFamily="49" charset="-122"/>
                <a:cs typeface="Times New Roman" pitchFamily="18" charset="0"/>
              </a:rPr>
              <a:t>若以逻辑变量为输入，运算结果为输出，则输入变量值确定以后，输出的取值也随之而定。输入</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rPr>
              <a:t>/</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rPr>
              <a:t>输出之间是一种函数关系。这种关系称为逻辑函数，写作</a:t>
            </a:r>
          </a:p>
          <a:p>
            <a:pPr eaLnBrk="1" hangingPunct="1">
              <a:lnSpc>
                <a:spcPct val="90000"/>
              </a:lnSpc>
              <a:buFontTx/>
              <a:buNone/>
              <a:defRPr/>
            </a:pP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mn-ea"/>
              </a:rPr>
              <a:t>               </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mn-ea"/>
              </a:rPr>
              <a:t>Y</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mn-ea"/>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mn-ea"/>
              </a:rPr>
              <a:t>F</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mn-ea"/>
              </a:rPr>
              <a:t>(</a:t>
            </a:r>
            <a:r>
              <a:rPr lang="en-US" altLang="zh-CN" sz="2800" b="1" i="1" dirty="0" smtClean="0">
                <a:solidFill>
                  <a:srgbClr val="000000"/>
                </a:solidFill>
                <a:latin typeface="Times New Roman" pitchFamily="18" charset="0"/>
                <a:ea typeface="楷体" panose="02010609060101010101" pitchFamily="49" charset="-122"/>
                <a:cs typeface="Times New Roman" pitchFamily="18" charset="0"/>
                <a:sym typeface="+mn-ea"/>
              </a:rPr>
              <a:t>A,B,C</a:t>
            </a:r>
            <a:r>
              <a:rPr lang="en-US" altLang="zh-CN" sz="2800" b="1" dirty="0" smtClean="0">
                <a:solidFill>
                  <a:srgbClr val="000000"/>
                </a:solidFill>
                <a:latin typeface="Times New Roman" pitchFamily="18" charset="0"/>
                <a:ea typeface="楷体" panose="02010609060101010101" pitchFamily="49" charset="-122"/>
                <a:cs typeface="Times New Roman" pitchFamily="18" charset="0"/>
                <a:sym typeface="+mn-ea"/>
              </a:rPr>
              <a:t>,······)</a:t>
            </a:r>
          </a:p>
          <a:p>
            <a:pPr eaLnBrk="1" hangingPunct="1">
              <a:lnSpc>
                <a:spcPct val="90000"/>
              </a:lnSpc>
              <a:buFontTx/>
              <a:buNone/>
              <a:defRPr/>
            </a:pPr>
            <a:endParaRPr lang="en-US" altLang="zh-CN" sz="2400" b="1" dirty="0" smtClean="0">
              <a:solidFill>
                <a:srgbClr val="000000"/>
              </a:solidFill>
              <a:latin typeface="Times New Roman" pitchFamily="18" charset="0"/>
              <a:ea typeface="楷体" panose="02010609060101010101" pitchFamily="49" charset="-122"/>
              <a:cs typeface="Times New Roman" pitchFamily="18" charset="0"/>
            </a:endParaRPr>
          </a:p>
          <a:p>
            <a:pPr eaLnBrk="1" hangingPunct="1">
              <a:lnSpc>
                <a:spcPct val="90000"/>
              </a:lnSpc>
              <a:buFontTx/>
              <a:buNone/>
              <a:defRPr/>
            </a:pPr>
            <a:r>
              <a:rPr lang="en-US" altLang="zh-CN" sz="2400" b="1" dirty="0" smtClean="0">
                <a:solidFill>
                  <a:srgbClr val="000000"/>
                </a:solidFill>
                <a:latin typeface="Times New Roman" pitchFamily="18" charset="0"/>
                <a:ea typeface="楷体" panose="02010609060101010101" pitchFamily="49" charset="-122"/>
                <a:cs typeface="Times New Roman" pitchFamily="18" charset="0"/>
              </a:rPr>
              <a:t>  </a:t>
            </a:r>
            <a:r>
              <a:rPr lang="en-US" altLang="zh-CN" sz="2400" b="1" dirty="0" smtClean="0">
                <a:solidFill>
                  <a:srgbClr val="FF0000"/>
                </a:solidFill>
                <a:latin typeface="Times New Roman" pitchFamily="18" charset="0"/>
                <a:ea typeface="楷体" panose="02010609060101010101" pitchFamily="49" charset="-122"/>
                <a:cs typeface="Times New Roman" pitchFamily="18" charset="0"/>
              </a:rPr>
              <a:t> </a:t>
            </a:r>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注：在二值逻辑中，</a:t>
            </a:r>
            <a:endParaRPr lang="en-US" altLang="zh-CN" sz="2400" b="1" dirty="0" smtClean="0">
              <a:solidFill>
                <a:srgbClr val="FF0000"/>
              </a:solidFill>
              <a:latin typeface="Times New Roman" pitchFamily="18" charset="0"/>
              <a:ea typeface="楷体" panose="02010609060101010101" pitchFamily="49" charset="-122"/>
              <a:cs typeface="Times New Roman" pitchFamily="18" charset="0"/>
            </a:endParaRPr>
          </a:p>
          <a:p>
            <a:pPr eaLnBrk="1" hangingPunct="1">
              <a:lnSpc>
                <a:spcPct val="90000"/>
              </a:lnSpc>
              <a:buFontTx/>
              <a:buNone/>
              <a:defRPr/>
            </a:pPr>
            <a:r>
              <a:rPr lang="en-US" altLang="zh-CN" sz="2400" b="1" dirty="0" smtClean="0">
                <a:solidFill>
                  <a:srgbClr val="FF0000"/>
                </a:solidFill>
                <a:latin typeface="Times New Roman" pitchFamily="18" charset="0"/>
                <a:ea typeface="楷体" panose="02010609060101010101" pitchFamily="49" charset="-122"/>
                <a:cs typeface="Times New Roman" pitchFamily="18" charset="0"/>
              </a:rPr>
              <a:t>	</a:t>
            </a:r>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输入</a:t>
            </a:r>
            <a:r>
              <a:rPr lang="en-US" altLang="zh-CN" sz="2400" b="1" dirty="0" smtClean="0">
                <a:solidFill>
                  <a:srgbClr val="FF0000"/>
                </a:solidFill>
                <a:latin typeface="Times New Roman" pitchFamily="18" charset="0"/>
                <a:ea typeface="楷体" panose="02010609060101010101" pitchFamily="49" charset="-122"/>
                <a:cs typeface="Times New Roman" pitchFamily="18" charset="0"/>
              </a:rPr>
              <a:t>/</a:t>
            </a:r>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输出都只有两种取值</a:t>
            </a:r>
            <a:r>
              <a:rPr lang="en-US" altLang="zh-CN" sz="2400" b="1" dirty="0" smtClean="0">
                <a:solidFill>
                  <a:srgbClr val="FF0000"/>
                </a:solidFill>
                <a:latin typeface="Times New Roman" pitchFamily="18" charset="0"/>
                <a:ea typeface="楷体" panose="02010609060101010101" pitchFamily="49" charset="-122"/>
                <a:cs typeface="Times New Roman" pitchFamily="18" charset="0"/>
              </a:rPr>
              <a:t>0/1</a:t>
            </a:r>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a:t>
            </a:r>
          </a:p>
        </p:txBody>
      </p:sp>
      <p:sp>
        <p:nvSpPr>
          <p:cNvPr id="59396" name="Rectangle 4"/>
          <p:cNvSpPr>
            <a:spLocks noChangeArrowheads="1"/>
          </p:cNvSpPr>
          <p:nvPr/>
        </p:nvSpPr>
        <p:spPr bwMode="auto">
          <a:xfrm>
            <a:off x="293554" y="937722"/>
            <a:ext cx="8229600" cy="884238"/>
          </a:xfrm>
          <a:prstGeom prst="rect">
            <a:avLst/>
          </a:prstGeom>
          <a:noFill/>
          <a:ln>
            <a:noFill/>
          </a:ln>
          <a:effectLst/>
        </p:spPr>
        <p:txBody>
          <a:bodyPr anchor="ctr"/>
          <a:lstStyle/>
          <a:p>
            <a:pPr>
              <a:buFontTx/>
              <a:buNone/>
              <a:defRPr/>
            </a:pPr>
            <a:r>
              <a:rPr lang="en-US" altLang="zh-CN" sz="3600" b="1" dirty="0">
                <a:solidFill>
                  <a:srgbClr val="000000"/>
                </a:solidFill>
                <a:latin typeface="Times New Roman" pitchFamily="18" charset="0"/>
                <a:ea typeface="楷体" panose="02010609060101010101" pitchFamily="49" charset="-122"/>
                <a:cs typeface="Times New Roman" pitchFamily="18" charset="0"/>
              </a:rPr>
              <a:t>2</a:t>
            </a:r>
            <a:r>
              <a:rPr lang="en-US" altLang="zh-CN" sz="3600" b="1" dirty="0" smtClean="0">
                <a:solidFill>
                  <a:srgbClr val="000000"/>
                </a:solidFill>
                <a:latin typeface="Times New Roman" pitchFamily="18" charset="0"/>
                <a:ea typeface="楷体" panose="02010609060101010101" pitchFamily="49" charset="-122"/>
                <a:cs typeface="Times New Roman" pitchFamily="18" charset="0"/>
              </a:rPr>
              <a:t>. 5 </a:t>
            </a:r>
            <a:r>
              <a:rPr lang="zh-CN" altLang="en-US" sz="3600" b="1" dirty="0">
                <a:solidFill>
                  <a:srgbClr val="000000"/>
                </a:solidFill>
                <a:latin typeface="Times New Roman" pitchFamily="18" charset="0"/>
                <a:ea typeface="楷体" panose="02010609060101010101" pitchFamily="49" charset="-122"/>
                <a:cs typeface="Times New Roman" pitchFamily="18" charset="0"/>
              </a:rPr>
              <a:t>逻辑函数及其描述方法</a:t>
            </a:r>
          </a:p>
        </p:txBody>
      </p:sp>
      <p:sp>
        <p:nvSpPr>
          <p:cNvPr id="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91041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left)">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4" nodeType="clickEffect">
                                  <p:stCondLst>
                                    <p:cond delay="0"/>
                                  </p:stCondLst>
                                  <p:childTnLst>
                                    <p:set>
                                      <p:cBhvr>
                                        <p:cTn id="11" dur="1" fill="hold">
                                          <p:stCondLst>
                                            <p:cond delay="0"/>
                                          </p:stCondLst>
                                        </p:cTn>
                                        <p:tgtEl>
                                          <p:spTgt spid="59395">
                                            <p:txEl>
                                              <p:pRg st="0" end="0"/>
                                            </p:txEl>
                                          </p:spTgt>
                                        </p:tgtEl>
                                        <p:attrNameLst>
                                          <p:attrName>style.visibility</p:attrName>
                                        </p:attrNameLst>
                                      </p:cBhvr>
                                      <p:to>
                                        <p:strVal val="visible"/>
                                      </p:to>
                                    </p:set>
                                    <p:animEffect transition="in" filter="wipe(down)">
                                      <p:cBhvr>
                                        <p:cTn id="12" dur="500"/>
                                        <p:tgtEl>
                                          <p:spTgt spid="593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4" nodeType="clickEffect">
                                  <p:stCondLst>
                                    <p:cond delay="0"/>
                                  </p:stCondLst>
                                  <p:childTnLst>
                                    <p:set>
                                      <p:cBhvr>
                                        <p:cTn id="16" dur="1" fill="hold">
                                          <p:stCondLst>
                                            <p:cond delay="0"/>
                                          </p:stCondLst>
                                        </p:cTn>
                                        <p:tgtEl>
                                          <p:spTgt spid="59395">
                                            <p:txEl>
                                              <p:pRg st="1" end="1"/>
                                            </p:txEl>
                                          </p:spTgt>
                                        </p:tgtEl>
                                        <p:attrNameLst>
                                          <p:attrName>style.visibility</p:attrName>
                                        </p:attrNameLst>
                                      </p:cBhvr>
                                      <p:to>
                                        <p:strVal val="visible"/>
                                      </p:to>
                                    </p:set>
                                    <p:animEffect transition="in" filter="wipe(down)">
                                      <p:cBhvr>
                                        <p:cTn id="17" dur="500"/>
                                        <p:tgtEl>
                                          <p:spTgt spid="593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4" nodeType="clickEffect">
                                  <p:stCondLst>
                                    <p:cond delay="0"/>
                                  </p:stCondLst>
                                  <p:childTnLst>
                                    <p:set>
                                      <p:cBhvr>
                                        <p:cTn id="21" dur="1" fill="hold">
                                          <p:stCondLst>
                                            <p:cond delay="0"/>
                                          </p:stCondLst>
                                        </p:cTn>
                                        <p:tgtEl>
                                          <p:spTgt spid="59395">
                                            <p:txEl>
                                              <p:pRg st="2" end="2"/>
                                            </p:txEl>
                                          </p:spTgt>
                                        </p:tgtEl>
                                        <p:attrNameLst>
                                          <p:attrName>style.visibility</p:attrName>
                                        </p:attrNameLst>
                                      </p:cBhvr>
                                      <p:to>
                                        <p:strVal val="visible"/>
                                      </p:to>
                                    </p:set>
                                    <p:animEffect transition="in" filter="wipe(down)">
                                      <p:cBhvr>
                                        <p:cTn id="22" dur="500"/>
                                        <p:tgtEl>
                                          <p:spTgt spid="593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4"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down)">
                                      <p:cBhvr>
                                        <p:cTn id="27" dur="500"/>
                                        <p:tgtEl>
                                          <p:spTgt spid="59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4" nodeType="click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Effect transition="in" filter="wipe(down)">
                                      <p:cBhvr>
                                        <p:cTn id="32"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5" grpId="1" uiExpand="1" build="p"/>
      <p:bldP spid="59395" grpId="2" build="p"/>
      <p:bldP spid="59395" grpId="3" build="p"/>
      <p:bldP spid="59395" grpId="4" build="p"/>
      <p:bldP spid="593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02642" y="712595"/>
            <a:ext cx="7886700" cy="1325563"/>
          </a:xfrm>
        </p:spPr>
        <p:txBody>
          <a:bodyPr vert="horz" wrap="square" lIns="91440" tIns="45720" rIns="91440" bIns="45720" numCol="1" anchor="ctr" anchorCtr="0" compatLnSpc="1"/>
          <a:lstStyle/>
          <a:p>
            <a:pPr algn="l" eaLnBrk="1" hangingPunct="1">
              <a:defRPr/>
            </a:pPr>
            <a:r>
              <a:rPr lang="en-US" altLang="zh-CN" sz="2800" b="1" dirty="0" smtClean="0">
                <a:solidFill>
                  <a:srgbClr val="000000"/>
                </a:solidFill>
                <a:latin typeface="Times New Roman" pitchFamily="18" charset="0"/>
                <a:ea typeface="楷体" panose="02010609060101010101" pitchFamily="49" charset="-122"/>
                <a:cs typeface="Times New Roman" pitchFamily="18" charset="0"/>
              </a:rPr>
              <a:t>2. 5. 2 </a:t>
            </a:r>
            <a:r>
              <a:rPr lang="zh-CN" altLang="en-US" sz="2800" b="1" dirty="0" smtClean="0">
                <a:solidFill>
                  <a:srgbClr val="000000"/>
                </a:solidFill>
                <a:latin typeface="Times New Roman" pitchFamily="18" charset="0"/>
                <a:ea typeface="楷体" panose="02010609060101010101" pitchFamily="49" charset="-122"/>
                <a:cs typeface="Times New Roman" pitchFamily="18" charset="0"/>
              </a:rPr>
              <a:t>逻辑函数的描述方法</a:t>
            </a:r>
          </a:p>
        </p:txBody>
      </p:sp>
      <p:sp>
        <p:nvSpPr>
          <p:cNvPr id="241667" name="Rectangle 3"/>
          <p:cNvSpPr>
            <a:spLocks noGrp="1" noChangeArrowheads="1"/>
          </p:cNvSpPr>
          <p:nvPr>
            <p:ph idx="1"/>
          </p:nvPr>
        </p:nvSpPr>
        <p:spPr>
          <a:xfrm>
            <a:off x="602642" y="2038158"/>
            <a:ext cx="8137525" cy="4176712"/>
          </a:xfrm>
        </p:spPr>
        <p:txBody>
          <a:bodyPr vert="horz" wrap="square" lIns="91440" tIns="45720" rIns="91440" bIns="45720" numCol="1" anchor="t" anchorCtr="0" compatLnSpc="1"/>
          <a:lstStyle/>
          <a:p>
            <a:pPr eaLnBrk="1" hangingPunct="1">
              <a:lnSpc>
                <a:spcPct val="90000"/>
              </a:lnSpc>
              <a:defRPr/>
            </a:pPr>
            <a:r>
              <a:rPr lang="zh-CN" altLang="en-US" sz="2800" b="1" dirty="0" smtClean="0">
                <a:solidFill>
                  <a:srgbClr val="000000"/>
                </a:solidFill>
                <a:latin typeface="楷体" panose="02010609060101010101" pitchFamily="49" charset="-122"/>
                <a:ea typeface="楷体" panose="02010609060101010101" pitchFamily="49" charset="-122"/>
              </a:rPr>
              <a:t>真值表</a:t>
            </a: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defRPr/>
            </a:pPr>
            <a:r>
              <a:rPr lang="zh-CN" altLang="en-US" sz="2800" b="1" dirty="0" smtClean="0">
                <a:solidFill>
                  <a:srgbClr val="000000"/>
                </a:solidFill>
                <a:latin typeface="楷体" panose="02010609060101010101" pitchFamily="49" charset="-122"/>
                <a:ea typeface="楷体" panose="02010609060101010101" pitchFamily="49" charset="-122"/>
              </a:rPr>
              <a:t>逻辑式</a:t>
            </a: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defRPr/>
            </a:pPr>
            <a:r>
              <a:rPr lang="zh-CN" altLang="en-US" sz="2800" b="1" dirty="0" smtClean="0">
                <a:solidFill>
                  <a:srgbClr val="000000"/>
                </a:solidFill>
                <a:latin typeface="楷体" panose="02010609060101010101" pitchFamily="49" charset="-122"/>
                <a:ea typeface="楷体" panose="02010609060101010101" pitchFamily="49" charset="-122"/>
              </a:rPr>
              <a:t>逻辑图</a:t>
            </a: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defRPr/>
            </a:pPr>
            <a:r>
              <a:rPr lang="zh-CN" altLang="en-US" sz="2800" b="1" dirty="0" smtClean="0">
                <a:solidFill>
                  <a:srgbClr val="000000"/>
                </a:solidFill>
                <a:latin typeface="楷体" panose="02010609060101010101" pitchFamily="49" charset="-122"/>
                <a:ea typeface="楷体" panose="02010609060101010101" pitchFamily="49" charset="-122"/>
              </a:rPr>
              <a:t>波形图</a:t>
            </a: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defRPr/>
            </a:pPr>
            <a:r>
              <a:rPr lang="zh-CN" altLang="en-US" sz="2800" b="1" dirty="0" smtClean="0">
                <a:solidFill>
                  <a:srgbClr val="000000"/>
                </a:solidFill>
                <a:latin typeface="楷体" panose="02010609060101010101" pitchFamily="49" charset="-122"/>
                <a:ea typeface="楷体" panose="02010609060101010101" pitchFamily="49" charset="-122"/>
              </a:rPr>
              <a:t>卡诺图</a:t>
            </a: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defRPr/>
            </a:pPr>
            <a:r>
              <a:rPr lang="zh-CN" altLang="en-US" sz="2800" b="1" dirty="0" smtClean="0">
                <a:solidFill>
                  <a:srgbClr val="000000"/>
                </a:solidFill>
                <a:latin typeface="楷体" panose="02010609060101010101" pitchFamily="49" charset="-122"/>
                <a:ea typeface="楷体" panose="02010609060101010101" pitchFamily="49" charset="-122"/>
              </a:rPr>
              <a:t>计算机软件中的描述方式</a:t>
            </a: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buFontTx/>
              <a:buNone/>
              <a:defRPr/>
            </a:pPr>
            <a:endParaRPr lang="en-US" altLang="zh-CN" sz="2800" b="1" dirty="0" smtClean="0">
              <a:solidFill>
                <a:srgbClr val="000000"/>
              </a:solidFill>
              <a:latin typeface="楷体" panose="02010609060101010101" pitchFamily="49" charset="-122"/>
              <a:ea typeface="楷体" panose="02010609060101010101" pitchFamily="49" charset="-122"/>
            </a:endParaRPr>
          </a:p>
          <a:p>
            <a:pPr eaLnBrk="1" hangingPunct="1">
              <a:lnSpc>
                <a:spcPct val="90000"/>
              </a:lnSpc>
              <a:buFontTx/>
              <a:buNone/>
              <a:defRPr/>
            </a:pPr>
            <a:r>
              <a:rPr lang="zh-CN" altLang="en-US" sz="2800" b="1" dirty="0" smtClean="0">
                <a:solidFill>
                  <a:srgbClr val="000000"/>
                </a:solidFill>
                <a:latin typeface="楷体" panose="02010609060101010101" pitchFamily="49" charset="-122"/>
                <a:ea typeface="楷体" panose="02010609060101010101" pitchFamily="49" charset="-122"/>
              </a:rPr>
              <a:t>各种表示方法之间可以相互转换</a:t>
            </a:r>
          </a:p>
        </p:txBody>
      </p:sp>
      <p:sp>
        <p:nvSpPr>
          <p:cNvPr id="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87944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wipe(left)">
                                      <p:cBhvr>
                                        <p:cTn id="7" dur="500"/>
                                        <p:tgtEl>
                                          <p:spTgt spid="241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3" nodeType="clickEffect">
                                  <p:stCondLst>
                                    <p:cond delay="0"/>
                                  </p:stCondLst>
                                  <p:childTnLst>
                                    <p:set>
                                      <p:cBhvr>
                                        <p:cTn id="11" dur="1" fill="hold">
                                          <p:stCondLst>
                                            <p:cond delay="0"/>
                                          </p:stCondLst>
                                        </p:cTn>
                                        <p:tgtEl>
                                          <p:spTgt spid="241667">
                                            <p:txEl>
                                              <p:pRg st="0" end="0"/>
                                            </p:txEl>
                                          </p:spTgt>
                                        </p:tgtEl>
                                        <p:attrNameLst>
                                          <p:attrName>style.visibility</p:attrName>
                                        </p:attrNameLst>
                                      </p:cBhvr>
                                      <p:to>
                                        <p:strVal val="visible"/>
                                      </p:to>
                                    </p:set>
                                    <p:animEffect transition="in" filter="wipe(down)">
                                      <p:cBhvr>
                                        <p:cTn id="12" dur="500"/>
                                        <p:tgtEl>
                                          <p:spTgt spid="2416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3" nodeType="clickEffect">
                                  <p:stCondLst>
                                    <p:cond delay="0"/>
                                  </p:stCondLst>
                                  <p:childTnLst>
                                    <p:set>
                                      <p:cBhvr>
                                        <p:cTn id="16" dur="1" fill="hold">
                                          <p:stCondLst>
                                            <p:cond delay="0"/>
                                          </p:stCondLst>
                                        </p:cTn>
                                        <p:tgtEl>
                                          <p:spTgt spid="241667">
                                            <p:txEl>
                                              <p:pRg st="1" end="1"/>
                                            </p:txEl>
                                          </p:spTgt>
                                        </p:tgtEl>
                                        <p:attrNameLst>
                                          <p:attrName>style.visibility</p:attrName>
                                        </p:attrNameLst>
                                      </p:cBhvr>
                                      <p:to>
                                        <p:strVal val="visible"/>
                                      </p:to>
                                    </p:set>
                                    <p:animEffect transition="in" filter="wipe(down)">
                                      <p:cBhvr>
                                        <p:cTn id="17" dur="500"/>
                                        <p:tgtEl>
                                          <p:spTgt spid="2416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3" nodeType="clickEffect">
                                  <p:stCondLst>
                                    <p:cond delay="0"/>
                                  </p:stCondLst>
                                  <p:childTnLst>
                                    <p:set>
                                      <p:cBhvr>
                                        <p:cTn id="21" dur="1" fill="hold">
                                          <p:stCondLst>
                                            <p:cond delay="0"/>
                                          </p:stCondLst>
                                        </p:cTn>
                                        <p:tgtEl>
                                          <p:spTgt spid="241667">
                                            <p:txEl>
                                              <p:pRg st="2" end="2"/>
                                            </p:txEl>
                                          </p:spTgt>
                                        </p:tgtEl>
                                        <p:attrNameLst>
                                          <p:attrName>style.visibility</p:attrName>
                                        </p:attrNameLst>
                                      </p:cBhvr>
                                      <p:to>
                                        <p:strVal val="visible"/>
                                      </p:to>
                                    </p:set>
                                    <p:animEffect transition="in" filter="wipe(down)">
                                      <p:cBhvr>
                                        <p:cTn id="22" dur="500"/>
                                        <p:tgtEl>
                                          <p:spTgt spid="2416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3" nodeType="clickEffect">
                                  <p:stCondLst>
                                    <p:cond delay="0"/>
                                  </p:stCondLst>
                                  <p:childTnLst>
                                    <p:set>
                                      <p:cBhvr>
                                        <p:cTn id="26" dur="1" fill="hold">
                                          <p:stCondLst>
                                            <p:cond delay="0"/>
                                          </p:stCondLst>
                                        </p:cTn>
                                        <p:tgtEl>
                                          <p:spTgt spid="241667">
                                            <p:txEl>
                                              <p:pRg st="3" end="3"/>
                                            </p:txEl>
                                          </p:spTgt>
                                        </p:tgtEl>
                                        <p:attrNameLst>
                                          <p:attrName>style.visibility</p:attrName>
                                        </p:attrNameLst>
                                      </p:cBhvr>
                                      <p:to>
                                        <p:strVal val="visible"/>
                                      </p:to>
                                    </p:set>
                                    <p:animEffect transition="in" filter="wipe(down)">
                                      <p:cBhvr>
                                        <p:cTn id="27" dur="500"/>
                                        <p:tgtEl>
                                          <p:spTgt spid="2416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3" nodeType="clickEffect">
                                  <p:stCondLst>
                                    <p:cond delay="0"/>
                                  </p:stCondLst>
                                  <p:childTnLst>
                                    <p:set>
                                      <p:cBhvr>
                                        <p:cTn id="31" dur="1" fill="hold">
                                          <p:stCondLst>
                                            <p:cond delay="0"/>
                                          </p:stCondLst>
                                        </p:cTn>
                                        <p:tgtEl>
                                          <p:spTgt spid="241667">
                                            <p:txEl>
                                              <p:pRg st="4" end="4"/>
                                            </p:txEl>
                                          </p:spTgt>
                                        </p:tgtEl>
                                        <p:attrNameLst>
                                          <p:attrName>style.visibility</p:attrName>
                                        </p:attrNameLst>
                                      </p:cBhvr>
                                      <p:to>
                                        <p:strVal val="visible"/>
                                      </p:to>
                                    </p:set>
                                    <p:animEffect transition="in" filter="wipe(down)">
                                      <p:cBhvr>
                                        <p:cTn id="32" dur="500"/>
                                        <p:tgtEl>
                                          <p:spTgt spid="2416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3" nodeType="clickEffect">
                                  <p:stCondLst>
                                    <p:cond delay="0"/>
                                  </p:stCondLst>
                                  <p:childTnLst>
                                    <p:set>
                                      <p:cBhvr>
                                        <p:cTn id="36" dur="1" fill="hold">
                                          <p:stCondLst>
                                            <p:cond delay="0"/>
                                          </p:stCondLst>
                                        </p:cTn>
                                        <p:tgtEl>
                                          <p:spTgt spid="241667">
                                            <p:txEl>
                                              <p:pRg st="5" end="5"/>
                                            </p:txEl>
                                          </p:spTgt>
                                        </p:tgtEl>
                                        <p:attrNameLst>
                                          <p:attrName>style.visibility</p:attrName>
                                        </p:attrNameLst>
                                      </p:cBhvr>
                                      <p:to>
                                        <p:strVal val="visible"/>
                                      </p:to>
                                    </p:set>
                                    <p:animEffect transition="in" filter="wipe(down)">
                                      <p:cBhvr>
                                        <p:cTn id="37" dur="500"/>
                                        <p:tgtEl>
                                          <p:spTgt spid="2416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3" nodeType="clickEffect">
                                  <p:stCondLst>
                                    <p:cond delay="0"/>
                                  </p:stCondLst>
                                  <p:childTnLst>
                                    <p:set>
                                      <p:cBhvr>
                                        <p:cTn id="41" dur="1" fill="hold">
                                          <p:stCondLst>
                                            <p:cond delay="0"/>
                                          </p:stCondLst>
                                        </p:cTn>
                                        <p:tgtEl>
                                          <p:spTgt spid="241667">
                                            <p:txEl>
                                              <p:pRg st="7" end="7"/>
                                            </p:txEl>
                                          </p:spTgt>
                                        </p:tgtEl>
                                        <p:attrNameLst>
                                          <p:attrName>style.visibility</p:attrName>
                                        </p:attrNameLst>
                                      </p:cBhvr>
                                      <p:to>
                                        <p:strVal val="visible"/>
                                      </p:to>
                                    </p:set>
                                    <p:animEffect transition="in" filter="wipe(down)">
                                      <p:cBhvr>
                                        <p:cTn id="42" dur="500"/>
                                        <p:tgtEl>
                                          <p:spTgt spid="241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p:bldP spid="241667" grpId="0" build="p"/>
      <p:bldP spid="241667" grpId="1" build="p"/>
      <p:bldP spid="241667" grpId="2" build="p"/>
      <p:bldP spid="241667" grpId="3"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1" name="文本框 285700"/>
          <p:cNvSpPr txBox="1">
            <a:spLocks noChangeArrowheads="1"/>
          </p:cNvSpPr>
          <p:nvPr/>
        </p:nvSpPr>
        <p:spPr bwMode="auto">
          <a:xfrm>
            <a:off x="340941" y="931536"/>
            <a:ext cx="5832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一 、逻辑真值表</a:t>
            </a:r>
          </a:p>
        </p:txBody>
      </p:sp>
      <p:sp>
        <p:nvSpPr>
          <p:cNvPr id="285704" name="文本框 285703"/>
          <p:cNvSpPr txBox="1">
            <a:spLocks noChangeArrowheads="1"/>
          </p:cNvSpPr>
          <p:nvPr/>
        </p:nvSpPr>
        <p:spPr bwMode="auto">
          <a:xfrm>
            <a:off x="235062" y="1590169"/>
            <a:ext cx="821591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zh-CN" altLang="en-US" sz="2800" dirty="0" smtClean="0">
                <a:latin typeface="楷体" panose="02010609060101010101" pitchFamily="49" charset="-122"/>
                <a:ea typeface="楷体" panose="02010609060101010101" pitchFamily="49" charset="-122"/>
              </a:rPr>
              <a:t>真</a:t>
            </a:r>
            <a:r>
              <a:rPr lang="zh-CN" altLang="en-US" sz="2800" dirty="0">
                <a:latin typeface="楷体" panose="02010609060101010101" pitchFamily="49" charset="-122"/>
                <a:ea typeface="楷体" panose="02010609060101010101" pitchFamily="49" charset="-122"/>
              </a:rPr>
              <a:t>值表就是采用一种表格来表示逻辑函数的运算关系，其中输入部分列出输入逻辑变量的</a:t>
            </a:r>
            <a:r>
              <a:rPr lang="zh-CN" altLang="en-US" sz="2800" b="1" dirty="0">
                <a:latin typeface="楷体" panose="02010609060101010101" pitchFamily="49" charset="-122"/>
                <a:ea typeface="楷体" panose="02010609060101010101" pitchFamily="49" charset="-122"/>
              </a:rPr>
              <a:t>所有可能取值</a:t>
            </a:r>
            <a:r>
              <a:rPr lang="zh-CN" altLang="en-US" sz="2800" dirty="0">
                <a:latin typeface="楷体" panose="02010609060101010101" pitchFamily="49" charset="-122"/>
                <a:ea typeface="楷体" panose="02010609060101010101" pitchFamily="49" charset="-122"/>
              </a:rPr>
              <a:t>的</a:t>
            </a:r>
            <a:r>
              <a:rPr lang="zh-CN" altLang="en-US" sz="2800" dirty="0" smtClean="0">
                <a:latin typeface="楷体" panose="02010609060101010101" pitchFamily="49" charset="-122"/>
                <a:ea typeface="楷体" panose="02010609060101010101" pitchFamily="49" charset="-122"/>
              </a:rPr>
              <a:t>组合，</a:t>
            </a:r>
            <a:r>
              <a:rPr lang="zh-CN" altLang="en-US" sz="2800" dirty="0">
                <a:latin typeface="楷体" panose="02010609060101010101" pitchFamily="49" charset="-122"/>
                <a:ea typeface="楷体" panose="02010609060101010101" pitchFamily="49" charset="-122"/>
              </a:rPr>
              <a:t>输出部分根据逻辑函数得到相应的输出逻辑变量值。</a:t>
            </a:r>
          </a:p>
        </p:txBody>
      </p:sp>
      <p:sp>
        <p:nvSpPr>
          <p:cNvPr id="285705" name="文本框 285704"/>
          <p:cNvSpPr txBox="1">
            <a:spLocks noChangeArrowheads="1"/>
          </p:cNvSpPr>
          <p:nvPr/>
        </p:nvSpPr>
        <p:spPr bwMode="auto">
          <a:xfrm>
            <a:off x="6797669" y="5999243"/>
            <a:ext cx="10180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sym typeface="Symbol" panose="05050102010706020507" pitchFamily="18" charset="2"/>
              </a:rPr>
              <a:t>异或</a:t>
            </a:r>
            <a:endParaRPr lang="zh-CN" altLang="en-US" sz="2800" dirty="0">
              <a:latin typeface="楷体" panose="02010609060101010101" pitchFamily="49" charset="-122"/>
              <a:ea typeface="楷体" panose="02010609060101010101" pitchFamily="49" charset="-122"/>
              <a:sym typeface="Symbol" panose="05050102010706020507" pitchFamily="18" charset="2"/>
            </a:endParaRPr>
          </a:p>
        </p:txBody>
      </p:sp>
      <p:grpSp>
        <p:nvGrpSpPr>
          <p:cNvPr id="285811" name="组合 285810"/>
          <p:cNvGrpSpPr/>
          <p:nvPr/>
        </p:nvGrpSpPr>
        <p:grpSpPr>
          <a:xfrm>
            <a:off x="5706336" y="3211741"/>
            <a:ext cx="2882511" cy="2778365"/>
            <a:chOff x="3107" y="1706"/>
            <a:chExt cx="2313" cy="2202"/>
          </a:xfrm>
          <a:solidFill>
            <a:schemeClr val="bg1"/>
          </a:solidFill>
        </p:grpSpPr>
        <p:sp>
          <p:nvSpPr>
            <p:cNvPr id="285748" name="矩形 285747"/>
            <p:cNvSpPr/>
            <p:nvPr/>
          </p:nvSpPr>
          <p:spPr>
            <a:xfrm>
              <a:off x="4650" y="2115"/>
              <a:ext cx="770"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Y</a:t>
              </a:r>
            </a:p>
          </p:txBody>
        </p:sp>
        <p:sp>
          <p:nvSpPr>
            <p:cNvPr id="285746" name="矩形 285745"/>
            <p:cNvSpPr/>
            <p:nvPr/>
          </p:nvSpPr>
          <p:spPr>
            <a:xfrm>
              <a:off x="3894" y="2115"/>
              <a:ext cx="756"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B</a:t>
              </a:r>
            </a:p>
          </p:txBody>
        </p:sp>
        <p:sp>
          <p:nvSpPr>
            <p:cNvPr id="285744" name="矩形 285743"/>
            <p:cNvSpPr/>
            <p:nvPr/>
          </p:nvSpPr>
          <p:spPr>
            <a:xfrm>
              <a:off x="3107" y="2115"/>
              <a:ext cx="787"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A</a:t>
              </a:r>
            </a:p>
          </p:txBody>
        </p:sp>
        <p:sp>
          <p:nvSpPr>
            <p:cNvPr id="285721" name="矩形 285720"/>
            <p:cNvSpPr/>
            <p:nvPr/>
          </p:nvSpPr>
          <p:spPr>
            <a:xfrm>
              <a:off x="4650" y="3549"/>
              <a:ext cx="770"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285720" name="矩形 285719"/>
            <p:cNvSpPr/>
            <p:nvPr/>
          </p:nvSpPr>
          <p:spPr>
            <a:xfrm>
              <a:off x="3894" y="3549"/>
              <a:ext cx="756"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285719" name="矩形 285718"/>
            <p:cNvSpPr/>
            <p:nvPr/>
          </p:nvSpPr>
          <p:spPr>
            <a:xfrm>
              <a:off x="3107" y="3549"/>
              <a:ext cx="787"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285718" name="矩形 285717"/>
            <p:cNvSpPr/>
            <p:nvPr/>
          </p:nvSpPr>
          <p:spPr>
            <a:xfrm>
              <a:off x="4650" y="3191"/>
              <a:ext cx="770"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285717" name="矩形 285716"/>
            <p:cNvSpPr/>
            <p:nvPr/>
          </p:nvSpPr>
          <p:spPr>
            <a:xfrm>
              <a:off x="3894" y="3191"/>
              <a:ext cx="756"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285716" name="矩形 285715"/>
            <p:cNvSpPr/>
            <p:nvPr/>
          </p:nvSpPr>
          <p:spPr>
            <a:xfrm>
              <a:off x="3107" y="3191"/>
              <a:ext cx="787"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285715" name="矩形 285714"/>
            <p:cNvSpPr/>
            <p:nvPr/>
          </p:nvSpPr>
          <p:spPr>
            <a:xfrm>
              <a:off x="4650" y="2832"/>
              <a:ext cx="770"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285714" name="矩形 285713"/>
            <p:cNvSpPr/>
            <p:nvPr/>
          </p:nvSpPr>
          <p:spPr>
            <a:xfrm>
              <a:off x="3894" y="2832"/>
              <a:ext cx="756"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285713" name="矩形 285712"/>
            <p:cNvSpPr/>
            <p:nvPr/>
          </p:nvSpPr>
          <p:spPr>
            <a:xfrm>
              <a:off x="3107" y="2832"/>
              <a:ext cx="787"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285712" name="矩形 285711"/>
            <p:cNvSpPr/>
            <p:nvPr/>
          </p:nvSpPr>
          <p:spPr>
            <a:xfrm>
              <a:off x="4650" y="2474"/>
              <a:ext cx="770"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285711" name="矩形 285710"/>
            <p:cNvSpPr/>
            <p:nvPr/>
          </p:nvSpPr>
          <p:spPr>
            <a:xfrm>
              <a:off x="3894" y="2474"/>
              <a:ext cx="756"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285710" name="矩形 285709"/>
            <p:cNvSpPr/>
            <p:nvPr/>
          </p:nvSpPr>
          <p:spPr>
            <a:xfrm>
              <a:off x="3107" y="2474"/>
              <a:ext cx="787"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285709" name="矩形 285708"/>
            <p:cNvSpPr/>
            <p:nvPr/>
          </p:nvSpPr>
          <p:spPr>
            <a:xfrm>
              <a:off x="4650" y="1706"/>
              <a:ext cx="770" cy="40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zh-CN" altLang="en-US" b="1" noProof="1">
                  <a:latin typeface="Times New Roman" pitchFamily="18" charset="0"/>
                  <a:ea typeface="楷体" panose="02010609060101010101" pitchFamily="49" charset="-122"/>
                  <a:cs typeface="Times New Roman" pitchFamily="18" charset="0"/>
                </a:rPr>
                <a:t>输出</a:t>
              </a:r>
            </a:p>
          </p:txBody>
        </p:sp>
        <p:sp>
          <p:nvSpPr>
            <p:cNvPr id="285707" name="矩形 285706"/>
            <p:cNvSpPr/>
            <p:nvPr/>
          </p:nvSpPr>
          <p:spPr>
            <a:xfrm>
              <a:off x="3107" y="1706"/>
              <a:ext cx="1543" cy="40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zh-CN" altLang="en-US" b="1" noProof="1">
                  <a:latin typeface="Times New Roman" pitchFamily="18" charset="0"/>
                  <a:ea typeface="楷体" panose="02010609060101010101" pitchFamily="49" charset="-122"/>
                  <a:cs typeface="Times New Roman" pitchFamily="18" charset="0"/>
                </a:rPr>
                <a:t>输入</a:t>
              </a:r>
            </a:p>
          </p:txBody>
        </p:sp>
        <p:sp>
          <p:nvSpPr>
            <p:cNvPr id="285722" name="直接连接符 285721"/>
            <p:cNvSpPr/>
            <p:nvPr/>
          </p:nvSpPr>
          <p:spPr>
            <a:xfrm>
              <a:off x="3107" y="1706"/>
              <a:ext cx="2313" cy="0"/>
            </a:xfrm>
            <a:prstGeom prst="line">
              <a:avLst/>
            </a:prstGeom>
            <a:grpFill/>
            <a:ln w="28575" cap="sq" cmpd="sng">
              <a:solidFill>
                <a:schemeClr val="tx1"/>
              </a:solidFill>
              <a:prstDash val="solid"/>
              <a:headEnd type="none" w="med" len="med"/>
              <a:tailEnd type="none" w="med" len="med"/>
            </a:ln>
          </p:spPr>
        </p:sp>
        <p:sp>
          <p:nvSpPr>
            <p:cNvPr id="285723" name="直接连接符 285722"/>
            <p:cNvSpPr/>
            <p:nvPr/>
          </p:nvSpPr>
          <p:spPr>
            <a:xfrm>
              <a:off x="3107" y="2115"/>
              <a:ext cx="2313" cy="0"/>
            </a:xfrm>
            <a:prstGeom prst="line">
              <a:avLst/>
            </a:prstGeom>
            <a:grpFill/>
            <a:ln w="12700" cap="flat" cmpd="sng">
              <a:solidFill>
                <a:schemeClr val="tx1"/>
              </a:solidFill>
              <a:prstDash val="solid"/>
              <a:headEnd type="none" w="med" len="med"/>
              <a:tailEnd type="none" w="med" len="med"/>
            </a:ln>
          </p:spPr>
        </p:sp>
        <p:sp>
          <p:nvSpPr>
            <p:cNvPr id="285724" name="直接连接符 285723"/>
            <p:cNvSpPr/>
            <p:nvPr/>
          </p:nvSpPr>
          <p:spPr>
            <a:xfrm>
              <a:off x="3107" y="2832"/>
              <a:ext cx="2313" cy="0"/>
            </a:xfrm>
            <a:prstGeom prst="line">
              <a:avLst/>
            </a:prstGeom>
            <a:grpFill/>
            <a:ln w="12700" cap="flat" cmpd="sng">
              <a:solidFill>
                <a:schemeClr val="tx1"/>
              </a:solidFill>
              <a:prstDash val="solid"/>
              <a:headEnd type="none" w="med" len="med"/>
              <a:tailEnd type="none" w="med" len="med"/>
            </a:ln>
          </p:spPr>
        </p:sp>
        <p:sp>
          <p:nvSpPr>
            <p:cNvPr id="285725" name="直接连接符 285724"/>
            <p:cNvSpPr/>
            <p:nvPr/>
          </p:nvSpPr>
          <p:spPr>
            <a:xfrm>
              <a:off x="3107" y="3191"/>
              <a:ext cx="2313" cy="0"/>
            </a:xfrm>
            <a:prstGeom prst="line">
              <a:avLst/>
            </a:prstGeom>
            <a:grpFill/>
            <a:ln w="12700" cap="flat" cmpd="sng">
              <a:solidFill>
                <a:schemeClr val="tx1"/>
              </a:solidFill>
              <a:prstDash val="solid"/>
              <a:headEnd type="none" w="med" len="med"/>
              <a:tailEnd type="none" w="med" len="med"/>
            </a:ln>
          </p:spPr>
        </p:sp>
        <p:sp>
          <p:nvSpPr>
            <p:cNvPr id="285726" name="直接连接符 285725"/>
            <p:cNvSpPr/>
            <p:nvPr/>
          </p:nvSpPr>
          <p:spPr>
            <a:xfrm>
              <a:off x="3107" y="3549"/>
              <a:ext cx="2313" cy="0"/>
            </a:xfrm>
            <a:prstGeom prst="line">
              <a:avLst/>
            </a:prstGeom>
            <a:grpFill/>
            <a:ln w="12700" cap="flat" cmpd="sng">
              <a:solidFill>
                <a:schemeClr val="tx1"/>
              </a:solidFill>
              <a:prstDash val="solid"/>
              <a:headEnd type="none" w="med" len="med"/>
              <a:tailEnd type="none" w="med" len="med"/>
            </a:ln>
          </p:spPr>
        </p:sp>
        <p:sp>
          <p:nvSpPr>
            <p:cNvPr id="285727" name="直接连接符 285726"/>
            <p:cNvSpPr/>
            <p:nvPr/>
          </p:nvSpPr>
          <p:spPr>
            <a:xfrm>
              <a:off x="3107" y="3908"/>
              <a:ext cx="2313" cy="0"/>
            </a:xfrm>
            <a:prstGeom prst="line">
              <a:avLst/>
            </a:prstGeom>
            <a:grpFill/>
            <a:ln w="28575" cap="sq" cmpd="sng">
              <a:solidFill>
                <a:schemeClr val="tx1"/>
              </a:solidFill>
              <a:prstDash val="solid"/>
              <a:headEnd type="none" w="med" len="med"/>
              <a:tailEnd type="none" w="med" len="med"/>
            </a:ln>
          </p:spPr>
        </p:sp>
        <p:sp>
          <p:nvSpPr>
            <p:cNvPr id="285728" name="直接连接符 285727"/>
            <p:cNvSpPr/>
            <p:nvPr/>
          </p:nvSpPr>
          <p:spPr>
            <a:xfrm>
              <a:off x="3107" y="1706"/>
              <a:ext cx="0" cy="2202"/>
            </a:xfrm>
            <a:prstGeom prst="line">
              <a:avLst/>
            </a:prstGeom>
            <a:grpFill/>
            <a:ln w="28575" cap="sq" cmpd="sng">
              <a:solidFill>
                <a:schemeClr val="tx1"/>
              </a:solidFill>
              <a:prstDash val="solid"/>
              <a:headEnd type="none" w="med" len="med"/>
              <a:tailEnd type="none" w="med" len="med"/>
            </a:ln>
          </p:spPr>
        </p:sp>
        <p:sp>
          <p:nvSpPr>
            <p:cNvPr id="285730" name="直接连接符 285729"/>
            <p:cNvSpPr/>
            <p:nvPr/>
          </p:nvSpPr>
          <p:spPr>
            <a:xfrm>
              <a:off x="4650" y="1706"/>
              <a:ext cx="0" cy="2202"/>
            </a:xfrm>
            <a:prstGeom prst="line">
              <a:avLst/>
            </a:prstGeom>
            <a:grpFill/>
            <a:ln w="12700" cap="flat" cmpd="sng">
              <a:solidFill>
                <a:schemeClr val="tx1"/>
              </a:solidFill>
              <a:prstDash val="solid"/>
              <a:headEnd type="none" w="med" len="med"/>
              <a:tailEnd type="none" w="med" len="med"/>
            </a:ln>
          </p:spPr>
        </p:sp>
        <p:sp>
          <p:nvSpPr>
            <p:cNvPr id="285731" name="直接连接符 285730"/>
            <p:cNvSpPr/>
            <p:nvPr/>
          </p:nvSpPr>
          <p:spPr>
            <a:xfrm>
              <a:off x="5420" y="1706"/>
              <a:ext cx="0" cy="2202"/>
            </a:xfrm>
            <a:prstGeom prst="line">
              <a:avLst/>
            </a:prstGeom>
            <a:grpFill/>
            <a:ln w="28575" cap="sq" cmpd="sng">
              <a:solidFill>
                <a:schemeClr val="tx1"/>
              </a:solidFill>
              <a:prstDash val="solid"/>
              <a:headEnd type="none" w="med" len="med"/>
              <a:tailEnd type="none" w="med" len="med"/>
            </a:ln>
          </p:spPr>
        </p:sp>
        <p:sp>
          <p:nvSpPr>
            <p:cNvPr id="285742" name="直接连接符 285741"/>
            <p:cNvSpPr/>
            <p:nvPr/>
          </p:nvSpPr>
          <p:spPr>
            <a:xfrm>
              <a:off x="3894" y="2115"/>
              <a:ext cx="0" cy="1793"/>
            </a:xfrm>
            <a:prstGeom prst="line">
              <a:avLst/>
            </a:prstGeom>
            <a:grpFill/>
            <a:ln w="12700" cap="flat" cmpd="sng">
              <a:solidFill>
                <a:schemeClr val="tx1"/>
              </a:solidFill>
              <a:prstDash val="solid"/>
              <a:headEnd type="none" w="med" len="med"/>
              <a:tailEnd type="none" w="med" len="med"/>
            </a:ln>
          </p:spPr>
        </p:sp>
        <p:sp>
          <p:nvSpPr>
            <p:cNvPr id="285745" name="直接连接符 285744"/>
            <p:cNvSpPr/>
            <p:nvPr/>
          </p:nvSpPr>
          <p:spPr>
            <a:xfrm>
              <a:off x="3107" y="2474"/>
              <a:ext cx="2313" cy="0"/>
            </a:xfrm>
            <a:prstGeom prst="line">
              <a:avLst/>
            </a:prstGeom>
            <a:grpFill/>
            <a:ln w="12700" cap="flat" cmpd="sng">
              <a:solidFill>
                <a:schemeClr val="tx1"/>
              </a:solidFill>
              <a:prstDash val="solid"/>
              <a:headEnd type="none" w="med" len="med"/>
              <a:tailEnd type="none" w="med" len="med"/>
            </a:ln>
          </p:spPr>
        </p:sp>
      </p:grpSp>
      <p:sp>
        <p:nvSpPr>
          <p:cNvPr id="3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35" name="文本框 285704"/>
          <p:cNvSpPr txBox="1">
            <a:spLocks noChangeArrowheads="1"/>
          </p:cNvSpPr>
          <p:nvPr/>
        </p:nvSpPr>
        <p:spPr bwMode="auto">
          <a:xfrm>
            <a:off x="235062" y="4180762"/>
            <a:ext cx="5371996" cy="237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spcAft>
                <a:spcPts val="1000"/>
              </a:spcAft>
            </a:pPr>
            <a:r>
              <a:rPr lang="en-US" altLang="zh-CN" sz="2800" dirty="0" smtClean="0">
                <a:latin typeface="楷体" panose="02010609060101010101" pitchFamily="49" charset="-122"/>
                <a:ea typeface="楷体" panose="02010609060101010101" pitchFamily="49" charset="-122"/>
              </a:rPr>
              <a:t>1</a:t>
            </a:r>
            <a:r>
              <a:rPr lang="en-US" altLang="zh-CN" sz="2800" dirty="0">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完整性：</a:t>
            </a:r>
            <a:r>
              <a:rPr lang="zh-CN" altLang="en-US" sz="2800" dirty="0" smtClean="0">
                <a:latin typeface="楷体" panose="02010609060101010101" pitchFamily="49" charset="-122"/>
                <a:ea typeface="楷体" panose="02010609060101010101" pitchFamily="49" charset="-122"/>
              </a:rPr>
              <a:t>所有输入的组合不可</a:t>
            </a:r>
            <a:r>
              <a:rPr lang="zh-CN" altLang="en-US" sz="2800" dirty="0">
                <a:latin typeface="楷体" panose="02010609060101010101" pitchFamily="49" charset="-122"/>
                <a:ea typeface="楷体" panose="02010609060101010101" pitchFamily="49" charset="-122"/>
              </a:rPr>
              <a:t>遗漏，不可</a:t>
            </a:r>
            <a:r>
              <a:rPr lang="zh-CN" altLang="en-US" sz="2800" dirty="0" smtClean="0">
                <a:latin typeface="楷体" panose="02010609060101010101" pitchFamily="49" charset="-122"/>
                <a:ea typeface="楷体" panose="02010609060101010101" pitchFamily="49" charset="-122"/>
              </a:rPr>
              <a:t>重复；输入组合最好按二进制数递增的顺序排列。</a:t>
            </a:r>
            <a:endParaRPr lang="en-US" altLang="zh-CN" sz="2800" dirty="0" smtClean="0">
              <a:latin typeface="楷体" panose="02010609060101010101" pitchFamily="49" charset="-122"/>
              <a:ea typeface="楷体" panose="02010609060101010101" pitchFamily="49" charset="-122"/>
            </a:endParaRPr>
          </a:p>
          <a:p>
            <a:pPr>
              <a:spcAft>
                <a:spcPts val="1000"/>
              </a:spcAft>
            </a:pPr>
            <a:r>
              <a:rPr lang="en-US" altLang="zh-CN" sz="2800" dirty="0" smtClean="0">
                <a:latin typeface="楷体" panose="02010609060101010101" pitchFamily="49" charset="-122"/>
                <a:ea typeface="楷体" panose="02010609060101010101" pitchFamily="49" charset="-122"/>
                <a:sym typeface="Symbol" panose="05050102010706020507" pitchFamily="18" charset="2"/>
              </a:rPr>
              <a:t>2.</a:t>
            </a:r>
            <a:r>
              <a:rPr lang="zh-CN" altLang="en-US" sz="2800" dirty="0" smtClean="0">
                <a:latin typeface="楷体" panose="02010609060101010101" pitchFamily="49" charset="-122"/>
                <a:ea typeface="楷体" panose="02010609060101010101" pitchFamily="49" charset="-122"/>
                <a:sym typeface="Symbol" panose="05050102010706020507" pitchFamily="18" charset="2"/>
              </a:rPr>
              <a:t>同一逻辑函数的真值表具有</a:t>
            </a:r>
            <a:r>
              <a:rPr lang="zh-CN" altLang="en-US" sz="2800" b="1" dirty="0" smtClean="0">
                <a:solidFill>
                  <a:srgbClr val="FF0000"/>
                </a:solidFill>
                <a:latin typeface="楷体" panose="02010609060101010101" pitchFamily="49" charset="-122"/>
                <a:ea typeface="楷体" panose="02010609060101010101" pitchFamily="49" charset="-122"/>
                <a:sym typeface="Symbol" panose="05050102010706020507" pitchFamily="18" charset="2"/>
              </a:rPr>
              <a:t>唯一性</a:t>
            </a:r>
            <a:r>
              <a:rPr lang="zh-CN" altLang="en-US" sz="2800" dirty="0" smtClean="0">
                <a:latin typeface="楷体" panose="02010609060101010101" pitchFamily="49" charset="-122"/>
                <a:ea typeface="楷体" panose="02010609060101010101" pitchFamily="49" charset="-122"/>
                <a:sym typeface="Symbol" panose="05050102010706020507" pitchFamily="18" charset="2"/>
              </a:rPr>
              <a:t>。</a:t>
            </a:r>
            <a:endParaRPr lang="zh-CN" altLang="en-US" sz="2800" dirty="0">
              <a:latin typeface="楷体" panose="02010609060101010101" pitchFamily="49" charset="-122"/>
              <a:ea typeface="楷体" panose="02010609060101010101" pitchFamily="49" charset="-122"/>
              <a:sym typeface="Symbol" panose="05050102010706020507" pitchFamily="18" charset="2"/>
            </a:endParaRPr>
          </a:p>
        </p:txBody>
      </p:sp>
      <p:sp>
        <p:nvSpPr>
          <p:cNvPr id="36" name="文本框 285704"/>
          <p:cNvSpPr txBox="1">
            <a:spLocks noChangeArrowheads="1"/>
          </p:cNvSpPr>
          <p:nvPr/>
        </p:nvSpPr>
        <p:spPr bwMode="auto">
          <a:xfrm>
            <a:off x="340941" y="3657542"/>
            <a:ext cx="10180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sym typeface="Symbol" panose="05050102010706020507" pitchFamily="18" charset="2"/>
              </a:rPr>
              <a:t>特性：</a:t>
            </a:r>
            <a:endParaRPr lang="zh-CN" altLang="en-US" sz="2800" dirty="0">
              <a:latin typeface="楷体" panose="02010609060101010101" pitchFamily="49" charset="-122"/>
              <a:ea typeface="楷体" panose="02010609060101010101" pitchFamily="49" charset="-122"/>
              <a:sym typeface="Symbol" panose="05050102010706020507" pitchFamily="18" charset="2"/>
            </a:endParaRPr>
          </a:p>
        </p:txBody>
      </p:sp>
    </p:spTree>
    <p:extLst>
      <p:ext uri="{BB962C8B-B14F-4D97-AF65-F5344CB8AC3E}">
        <p14:creationId xmlns:p14="http://schemas.microsoft.com/office/powerpoint/2010/main" val="2907176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5701"/>
                                        </p:tgtEl>
                                        <p:attrNameLst>
                                          <p:attrName>style.visibility</p:attrName>
                                        </p:attrNameLst>
                                      </p:cBhvr>
                                      <p:to>
                                        <p:strVal val="visible"/>
                                      </p:to>
                                    </p:set>
                                    <p:animEffect transition="in" filter="wipe(left)">
                                      <p:cBhvr>
                                        <p:cTn id="7" dur="500"/>
                                        <p:tgtEl>
                                          <p:spTgt spid="285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5704"/>
                                        </p:tgtEl>
                                        <p:attrNameLst>
                                          <p:attrName>style.visibility</p:attrName>
                                        </p:attrNameLst>
                                      </p:cBhvr>
                                      <p:to>
                                        <p:strVal val="visible"/>
                                      </p:to>
                                    </p:set>
                                    <p:animEffect transition="in" filter="blinds(horizontal)">
                                      <p:cBhvr>
                                        <p:cTn id="12" dur="500"/>
                                        <p:tgtEl>
                                          <p:spTgt spid="285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5811"/>
                                        </p:tgtEl>
                                        <p:attrNameLst>
                                          <p:attrName>style.visibility</p:attrName>
                                        </p:attrNameLst>
                                      </p:cBhvr>
                                      <p:to>
                                        <p:strVal val="visible"/>
                                      </p:to>
                                    </p:set>
                                    <p:animEffect transition="in" filter="wipe(left)">
                                      <p:cBhvr>
                                        <p:cTn id="17" dur="500"/>
                                        <p:tgtEl>
                                          <p:spTgt spid="2858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5705"/>
                                        </p:tgtEl>
                                        <p:attrNameLst>
                                          <p:attrName>style.visibility</p:attrName>
                                        </p:attrNameLst>
                                      </p:cBhvr>
                                      <p:to>
                                        <p:strVal val="visible"/>
                                      </p:to>
                                    </p:set>
                                    <p:animEffect transition="in" filter="barn(outVertical)">
                                      <p:cBhvr>
                                        <p:cTn id="22" dur="500"/>
                                        <p:tgtEl>
                                          <p:spTgt spid="28570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outVertic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arn(outVertic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p:bldP spid="285704" grpId="0"/>
      <p:bldP spid="285705" grpId="0"/>
      <p:bldP spid="35" grpId="0"/>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33" name="内容占位符 286732"/>
          <p:cNvGraphicFramePr>
            <a:graphicFrameLocks noGrp="1"/>
          </p:cNvGraphicFramePr>
          <p:nvPr>
            <p:ph idx="1"/>
            <p:extLst>
              <p:ext uri="{D42A27DB-BD31-4B8C-83A1-F6EECF244321}">
                <p14:modId xmlns:p14="http://schemas.microsoft.com/office/powerpoint/2010/main" val="2927681733"/>
              </p:ext>
            </p:extLst>
          </p:nvPr>
        </p:nvGraphicFramePr>
        <p:xfrm>
          <a:off x="5146532" y="4847468"/>
          <a:ext cx="3137497" cy="1830951"/>
        </p:xfrm>
        <a:graphic>
          <a:graphicData uri="http://schemas.openxmlformats.org/presentationml/2006/ole">
            <mc:AlternateContent xmlns:mc="http://schemas.openxmlformats.org/markup-compatibility/2006">
              <mc:Choice xmlns:v="urn:schemas-microsoft-com:vml" Requires="v">
                <p:oleObj spid="_x0000_s233622" r:id="rId3" imgW="822960" imgH="727920" progId="Visio.Drawing.6">
                  <p:embed/>
                </p:oleObj>
              </mc:Choice>
              <mc:Fallback>
                <p:oleObj r:id="rId3" imgW="822960" imgH="727920" progId="Visio.Drawing.6">
                  <p:embed/>
                  <p:pic>
                    <p:nvPicPr>
                      <p:cNvPr id="286733" name="内容占位符 2867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32" y="4847468"/>
                        <a:ext cx="3137497" cy="1830951"/>
                      </a:xfrm>
                      <a:prstGeom prst="rect">
                        <a:avLst/>
                      </a:prstGeom>
                      <a:solidFill>
                        <a:schemeClr val="bg1"/>
                      </a:solidFill>
                      <a:ln>
                        <a:noFill/>
                      </a:ln>
                      <a:extLst/>
                    </p:spPr>
                  </p:pic>
                </p:oleObj>
              </mc:Fallback>
            </mc:AlternateContent>
          </a:graphicData>
        </a:graphic>
      </p:graphicFrame>
      <p:sp>
        <p:nvSpPr>
          <p:cNvPr id="286724" name="文本框 286723"/>
          <p:cNvSpPr txBox="1">
            <a:spLocks noChangeArrowheads="1"/>
          </p:cNvSpPr>
          <p:nvPr/>
        </p:nvSpPr>
        <p:spPr bwMode="auto">
          <a:xfrm>
            <a:off x="293554" y="1454980"/>
            <a:ext cx="477202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按</a:t>
            </a:r>
            <a:r>
              <a:rPr lang="zh-CN" altLang="en-US" sz="2800" dirty="0">
                <a:latin typeface="楷体" panose="02010609060101010101" pitchFamily="49" charset="-122"/>
                <a:ea typeface="楷体" panose="02010609060101010101" pitchFamily="49" charset="-122"/>
              </a:rPr>
              <a:t>一定逻辑规律写成的函数形式为逻辑代数式。逻辑函数式中的输入输出变量都是二值的逻辑变量。</a:t>
            </a:r>
          </a:p>
        </p:txBody>
      </p:sp>
      <p:sp>
        <p:nvSpPr>
          <p:cNvPr id="286725" name="文本框 286724"/>
          <p:cNvSpPr txBox="1">
            <a:spLocks noChangeArrowheads="1"/>
          </p:cNvSpPr>
          <p:nvPr/>
        </p:nvSpPr>
        <p:spPr bwMode="auto">
          <a:xfrm>
            <a:off x="366579" y="3269493"/>
            <a:ext cx="4349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异或关系的逻辑代数式</a:t>
            </a:r>
          </a:p>
        </p:txBody>
      </p:sp>
      <p:sp>
        <p:nvSpPr>
          <p:cNvPr id="286726" name="矩形 286725"/>
          <p:cNvSpPr>
            <a:spLocks noChangeArrowheads="1"/>
          </p:cNvSpPr>
          <p:nvPr/>
        </p:nvSpPr>
        <p:spPr bwMode="auto">
          <a:xfrm>
            <a:off x="963479" y="4012443"/>
            <a:ext cx="2644775" cy="522287"/>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i="1" dirty="0">
                <a:latin typeface="Times New Roman" pitchFamily="18" charset="0"/>
                <a:ea typeface="楷体" panose="02010609060101010101" pitchFamily="49" charset="-122"/>
                <a:cs typeface="Times New Roman" pitchFamily="18" charset="0"/>
              </a:rPr>
              <a:t>Y</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a:t>
            </a:r>
            <a:r>
              <a:rPr lang="en-US" altLang="zh-CN" sz="2800" i="1" dirty="0" smtClean="0">
                <a:latin typeface="Times New Roman" pitchFamily="18" charset="0"/>
                <a:ea typeface="楷体" panose="02010609060101010101" pitchFamily="49" charset="-122"/>
                <a:cs typeface="Times New Roman" pitchFamily="18" charset="0"/>
                <a:sym typeface="Symbol" panose="05050102010706020507" pitchFamily="18" charset="2"/>
              </a:rPr>
              <a:t></a:t>
            </a:r>
            <a:r>
              <a:rPr lang="en-US" altLang="zh-CN" sz="2800" i="1" dirty="0">
                <a:latin typeface="Times New Roman" pitchFamily="18" charset="0"/>
                <a:ea typeface="楷体" panose="02010609060101010101" pitchFamily="49" charset="-122"/>
                <a:cs typeface="Times New Roman" pitchFamily="18" charset="0"/>
                <a:sym typeface="Symbol" panose="05050102010706020507" pitchFamily="18" charset="2"/>
              </a:rPr>
              <a:t>B</a:t>
            </a:r>
            <a:r>
              <a:rPr lang="en-US" altLang="zh-CN" sz="2800" dirty="0">
                <a:latin typeface="Times New Roman" pitchFamily="18" charset="0"/>
                <a:ea typeface="楷体" panose="02010609060101010101" pitchFamily="49" charset="-122"/>
                <a:cs typeface="Times New Roman" pitchFamily="18" charset="0"/>
              </a:rPr>
              <a:t> </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AB</a:t>
            </a:r>
            <a:r>
              <a:rPr lang="en-US" altLang="zh-CN" sz="2800" i="1" dirty="0" smtClean="0">
                <a:latin typeface="Times New Roman" pitchFamily="18" charset="0"/>
                <a:ea typeface="楷体" panose="02010609060101010101" pitchFamily="49" charset="-122"/>
                <a:cs typeface="Times New Roman" pitchFamily="18" charset="0"/>
                <a:sym typeface="Symbol" panose="05050102010706020507" pitchFamily="18" charset="2"/>
              </a:rPr>
              <a:t></a:t>
            </a:r>
            <a:endParaRPr lang="en-US" altLang="zh-CN" sz="2800" i="1" dirty="0">
              <a:latin typeface="Times New Roman" pitchFamily="18" charset="0"/>
              <a:ea typeface="楷体" panose="02010609060101010101" pitchFamily="49" charset="-122"/>
              <a:cs typeface="Times New Roman" pitchFamily="18" charset="0"/>
              <a:sym typeface="Symbol" panose="05050102010706020507" pitchFamily="18" charset="2"/>
            </a:endParaRPr>
          </a:p>
        </p:txBody>
      </p:sp>
      <p:sp>
        <p:nvSpPr>
          <p:cNvPr id="286727" name="文本框 286726"/>
          <p:cNvSpPr txBox="1">
            <a:spLocks noChangeArrowheads="1"/>
          </p:cNvSpPr>
          <p:nvPr/>
        </p:nvSpPr>
        <p:spPr bwMode="auto">
          <a:xfrm>
            <a:off x="495167" y="4847468"/>
            <a:ext cx="3113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三、 逻辑图</a:t>
            </a:r>
            <a:r>
              <a:rPr lang="en-US" altLang="zh-CN" sz="2800" b="1" dirty="0">
                <a:latin typeface="楷体" panose="02010609060101010101" pitchFamily="49" charset="-122"/>
                <a:ea typeface="楷体" panose="02010609060101010101" pitchFamily="49" charset="-122"/>
              </a:rPr>
              <a:t> </a:t>
            </a:r>
          </a:p>
        </p:txBody>
      </p:sp>
      <p:sp>
        <p:nvSpPr>
          <p:cNvPr id="286728" name="文本框 286727"/>
          <p:cNvSpPr txBox="1">
            <a:spLocks noChangeArrowheads="1"/>
          </p:cNvSpPr>
          <p:nvPr/>
        </p:nvSpPr>
        <p:spPr bwMode="auto">
          <a:xfrm>
            <a:off x="423729" y="5369755"/>
            <a:ext cx="4052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采</a:t>
            </a:r>
            <a:r>
              <a:rPr lang="zh-CN" altLang="en-US" sz="2800" dirty="0">
                <a:latin typeface="楷体" panose="02010609060101010101" pitchFamily="49" charset="-122"/>
                <a:ea typeface="楷体" panose="02010609060101010101" pitchFamily="49" charset="-122"/>
              </a:rPr>
              <a:t>用规定的图形符号，构成逻辑函数运算关系的网络图形。</a:t>
            </a:r>
          </a:p>
        </p:txBody>
      </p:sp>
      <p:sp>
        <p:nvSpPr>
          <p:cNvPr id="286729" name="文本框 286728"/>
          <p:cNvSpPr txBox="1">
            <a:spLocks noChangeArrowheads="1"/>
          </p:cNvSpPr>
          <p:nvPr/>
        </p:nvSpPr>
        <p:spPr bwMode="auto">
          <a:xfrm>
            <a:off x="5336196" y="6157719"/>
            <a:ext cx="32718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异或关系的逻辑图</a:t>
            </a:r>
          </a:p>
        </p:txBody>
      </p:sp>
      <p:sp>
        <p:nvSpPr>
          <p:cNvPr id="2" name="文本框 1"/>
          <p:cNvSpPr txBox="1">
            <a:spLocks noChangeArrowheads="1"/>
          </p:cNvSpPr>
          <p:nvPr/>
        </p:nvSpPr>
        <p:spPr bwMode="auto">
          <a:xfrm>
            <a:off x="229928" y="934280"/>
            <a:ext cx="33718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二、 逻辑代数式</a:t>
            </a:r>
            <a:r>
              <a:rPr lang="en-US" altLang="zh-CN" sz="2800" b="1" dirty="0">
                <a:latin typeface="楷体" panose="02010609060101010101" pitchFamily="49" charset="-122"/>
                <a:ea typeface="楷体" panose="02010609060101010101" pitchFamily="49" charset="-122"/>
              </a:rPr>
              <a:t> </a:t>
            </a:r>
          </a:p>
        </p:txBody>
      </p:sp>
      <p:grpSp>
        <p:nvGrpSpPr>
          <p:cNvPr id="3" name="组合 2"/>
          <p:cNvGrpSpPr/>
          <p:nvPr/>
        </p:nvGrpSpPr>
        <p:grpSpPr>
          <a:xfrm>
            <a:off x="5243370" y="1263210"/>
            <a:ext cx="3181350" cy="3284855"/>
            <a:chOff x="3107" y="1706"/>
            <a:chExt cx="2313" cy="2202"/>
          </a:xfrm>
          <a:solidFill>
            <a:schemeClr val="bg1"/>
          </a:solidFill>
        </p:grpSpPr>
        <p:sp>
          <p:nvSpPr>
            <p:cNvPr id="4" name="矩形 3"/>
            <p:cNvSpPr/>
            <p:nvPr/>
          </p:nvSpPr>
          <p:spPr>
            <a:xfrm>
              <a:off x="4650" y="2115"/>
              <a:ext cx="770"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Y</a:t>
              </a:r>
            </a:p>
          </p:txBody>
        </p:sp>
        <p:sp>
          <p:nvSpPr>
            <p:cNvPr id="5" name="矩形 4"/>
            <p:cNvSpPr/>
            <p:nvPr/>
          </p:nvSpPr>
          <p:spPr>
            <a:xfrm>
              <a:off x="3894" y="2115"/>
              <a:ext cx="756"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B</a:t>
              </a:r>
            </a:p>
          </p:txBody>
        </p:sp>
        <p:sp>
          <p:nvSpPr>
            <p:cNvPr id="6" name="矩形 5"/>
            <p:cNvSpPr/>
            <p:nvPr/>
          </p:nvSpPr>
          <p:spPr>
            <a:xfrm>
              <a:off x="3107" y="2115"/>
              <a:ext cx="787"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A</a:t>
              </a:r>
            </a:p>
          </p:txBody>
        </p:sp>
        <p:sp>
          <p:nvSpPr>
            <p:cNvPr id="7" name="矩形 6"/>
            <p:cNvSpPr/>
            <p:nvPr/>
          </p:nvSpPr>
          <p:spPr>
            <a:xfrm>
              <a:off x="4650" y="3549"/>
              <a:ext cx="770"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8" name="矩形 7"/>
            <p:cNvSpPr/>
            <p:nvPr/>
          </p:nvSpPr>
          <p:spPr>
            <a:xfrm>
              <a:off x="3894" y="3549"/>
              <a:ext cx="756"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9" name="矩形 8"/>
            <p:cNvSpPr/>
            <p:nvPr/>
          </p:nvSpPr>
          <p:spPr>
            <a:xfrm>
              <a:off x="3107" y="3549"/>
              <a:ext cx="787"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10" name="矩形 9"/>
            <p:cNvSpPr/>
            <p:nvPr/>
          </p:nvSpPr>
          <p:spPr>
            <a:xfrm>
              <a:off x="4650" y="3191"/>
              <a:ext cx="770"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11" name="矩形 10"/>
            <p:cNvSpPr/>
            <p:nvPr/>
          </p:nvSpPr>
          <p:spPr>
            <a:xfrm>
              <a:off x="3894" y="3191"/>
              <a:ext cx="756"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12" name="矩形 11"/>
            <p:cNvSpPr/>
            <p:nvPr/>
          </p:nvSpPr>
          <p:spPr>
            <a:xfrm>
              <a:off x="3107" y="3191"/>
              <a:ext cx="787"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13" name="矩形 12"/>
            <p:cNvSpPr/>
            <p:nvPr/>
          </p:nvSpPr>
          <p:spPr>
            <a:xfrm>
              <a:off x="4650" y="2832"/>
              <a:ext cx="770"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14" name="矩形 13"/>
            <p:cNvSpPr/>
            <p:nvPr/>
          </p:nvSpPr>
          <p:spPr>
            <a:xfrm>
              <a:off x="3894" y="2832"/>
              <a:ext cx="756"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1</a:t>
              </a:r>
            </a:p>
          </p:txBody>
        </p:sp>
        <p:sp>
          <p:nvSpPr>
            <p:cNvPr id="15" name="矩形 14"/>
            <p:cNvSpPr/>
            <p:nvPr/>
          </p:nvSpPr>
          <p:spPr>
            <a:xfrm>
              <a:off x="3107" y="2832"/>
              <a:ext cx="787" cy="35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16" name="矩形 15"/>
            <p:cNvSpPr/>
            <p:nvPr/>
          </p:nvSpPr>
          <p:spPr>
            <a:xfrm>
              <a:off x="4650" y="2474"/>
              <a:ext cx="770"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17" name="矩形 16"/>
            <p:cNvSpPr/>
            <p:nvPr/>
          </p:nvSpPr>
          <p:spPr>
            <a:xfrm>
              <a:off x="3894" y="2474"/>
              <a:ext cx="756"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18" name="矩形 17"/>
            <p:cNvSpPr/>
            <p:nvPr/>
          </p:nvSpPr>
          <p:spPr>
            <a:xfrm>
              <a:off x="3107" y="2474"/>
              <a:ext cx="787" cy="358"/>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anose="02010609060101010101" pitchFamily="49" charset="-122"/>
                  <a:cs typeface="Times New Roman" pitchFamily="18" charset="0"/>
                </a:rPr>
                <a:t>0</a:t>
              </a:r>
            </a:p>
          </p:txBody>
        </p:sp>
        <p:sp>
          <p:nvSpPr>
            <p:cNvPr id="19" name="矩形 18"/>
            <p:cNvSpPr/>
            <p:nvPr/>
          </p:nvSpPr>
          <p:spPr>
            <a:xfrm>
              <a:off x="4650" y="1706"/>
              <a:ext cx="770" cy="40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zh-CN" altLang="en-US" b="1" noProof="1">
                  <a:latin typeface="Times New Roman" pitchFamily="18" charset="0"/>
                  <a:ea typeface="楷体" panose="02010609060101010101" pitchFamily="49" charset="-122"/>
                  <a:cs typeface="Times New Roman" pitchFamily="18" charset="0"/>
                </a:rPr>
                <a:t>输出</a:t>
              </a:r>
            </a:p>
          </p:txBody>
        </p:sp>
        <p:sp>
          <p:nvSpPr>
            <p:cNvPr id="20" name="矩形 19"/>
            <p:cNvSpPr/>
            <p:nvPr/>
          </p:nvSpPr>
          <p:spPr>
            <a:xfrm>
              <a:off x="3107" y="1706"/>
              <a:ext cx="1543" cy="40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zh-CN" altLang="en-US" b="1" noProof="1">
                  <a:latin typeface="Times New Roman" pitchFamily="18" charset="0"/>
                  <a:ea typeface="楷体" panose="02010609060101010101" pitchFamily="49" charset="-122"/>
                  <a:cs typeface="Times New Roman" pitchFamily="18" charset="0"/>
                </a:rPr>
                <a:t>输入</a:t>
              </a:r>
            </a:p>
          </p:txBody>
        </p:sp>
        <p:sp>
          <p:nvSpPr>
            <p:cNvPr id="21" name="直接连接符 20"/>
            <p:cNvSpPr/>
            <p:nvPr/>
          </p:nvSpPr>
          <p:spPr>
            <a:xfrm>
              <a:off x="3107" y="1706"/>
              <a:ext cx="2313" cy="0"/>
            </a:xfrm>
            <a:prstGeom prst="line">
              <a:avLst/>
            </a:prstGeom>
            <a:grpFill/>
            <a:ln w="28575" cap="sq" cmpd="sng">
              <a:solidFill>
                <a:schemeClr val="tx1"/>
              </a:solidFill>
              <a:prstDash val="solid"/>
              <a:headEnd type="none" w="med" len="med"/>
              <a:tailEnd type="none" w="med" len="med"/>
            </a:ln>
          </p:spPr>
        </p:sp>
        <p:sp>
          <p:nvSpPr>
            <p:cNvPr id="22" name="直接连接符 21"/>
            <p:cNvSpPr/>
            <p:nvPr/>
          </p:nvSpPr>
          <p:spPr>
            <a:xfrm>
              <a:off x="3107" y="2115"/>
              <a:ext cx="2313" cy="0"/>
            </a:xfrm>
            <a:prstGeom prst="line">
              <a:avLst/>
            </a:prstGeom>
            <a:grpFill/>
            <a:ln w="12700" cap="flat" cmpd="sng">
              <a:solidFill>
                <a:schemeClr val="tx1"/>
              </a:solidFill>
              <a:prstDash val="solid"/>
              <a:headEnd type="none" w="med" len="med"/>
              <a:tailEnd type="none" w="med" len="med"/>
            </a:ln>
          </p:spPr>
        </p:sp>
        <p:sp>
          <p:nvSpPr>
            <p:cNvPr id="23" name="直接连接符 22"/>
            <p:cNvSpPr/>
            <p:nvPr/>
          </p:nvSpPr>
          <p:spPr>
            <a:xfrm>
              <a:off x="3107" y="2832"/>
              <a:ext cx="2313" cy="0"/>
            </a:xfrm>
            <a:prstGeom prst="line">
              <a:avLst/>
            </a:prstGeom>
            <a:grpFill/>
            <a:ln w="12700" cap="flat" cmpd="sng">
              <a:solidFill>
                <a:schemeClr val="tx1"/>
              </a:solidFill>
              <a:prstDash val="solid"/>
              <a:headEnd type="none" w="med" len="med"/>
              <a:tailEnd type="none" w="med" len="med"/>
            </a:ln>
          </p:spPr>
        </p:sp>
        <p:sp>
          <p:nvSpPr>
            <p:cNvPr id="24" name="直接连接符 23"/>
            <p:cNvSpPr/>
            <p:nvPr/>
          </p:nvSpPr>
          <p:spPr>
            <a:xfrm>
              <a:off x="3107" y="3191"/>
              <a:ext cx="2313" cy="0"/>
            </a:xfrm>
            <a:prstGeom prst="line">
              <a:avLst/>
            </a:prstGeom>
            <a:grpFill/>
            <a:ln w="12700" cap="flat" cmpd="sng">
              <a:solidFill>
                <a:schemeClr val="tx1"/>
              </a:solidFill>
              <a:prstDash val="solid"/>
              <a:headEnd type="none" w="med" len="med"/>
              <a:tailEnd type="none" w="med" len="med"/>
            </a:ln>
          </p:spPr>
        </p:sp>
        <p:sp>
          <p:nvSpPr>
            <p:cNvPr id="25" name="直接连接符 24"/>
            <p:cNvSpPr/>
            <p:nvPr/>
          </p:nvSpPr>
          <p:spPr>
            <a:xfrm>
              <a:off x="3107" y="3549"/>
              <a:ext cx="2313" cy="0"/>
            </a:xfrm>
            <a:prstGeom prst="line">
              <a:avLst/>
            </a:prstGeom>
            <a:grpFill/>
            <a:ln w="12700" cap="flat" cmpd="sng">
              <a:solidFill>
                <a:schemeClr val="tx1"/>
              </a:solidFill>
              <a:prstDash val="solid"/>
              <a:headEnd type="none" w="med" len="med"/>
              <a:tailEnd type="none" w="med" len="med"/>
            </a:ln>
          </p:spPr>
        </p:sp>
        <p:sp>
          <p:nvSpPr>
            <p:cNvPr id="26" name="直接连接符 25"/>
            <p:cNvSpPr/>
            <p:nvPr/>
          </p:nvSpPr>
          <p:spPr>
            <a:xfrm>
              <a:off x="3107" y="3908"/>
              <a:ext cx="2313" cy="0"/>
            </a:xfrm>
            <a:prstGeom prst="line">
              <a:avLst/>
            </a:prstGeom>
            <a:grpFill/>
            <a:ln w="28575" cap="sq" cmpd="sng">
              <a:solidFill>
                <a:schemeClr val="tx1"/>
              </a:solidFill>
              <a:prstDash val="solid"/>
              <a:headEnd type="none" w="med" len="med"/>
              <a:tailEnd type="none" w="med" len="med"/>
            </a:ln>
          </p:spPr>
        </p:sp>
        <p:sp>
          <p:nvSpPr>
            <p:cNvPr id="27" name="直接连接符 26"/>
            <p:cNvSpPr/>
            <p:nvPr/>
          </p:nvSpPr>
          <p:spPr>
            <a:xfrm>
              <a:off x="3107" y="1706"/>
              <a:ext cx="0" cy="2202"/>
            </a:xfrm>
            <a:prstGeom prst="line">
              <a:avLst/>
            </a:prstGeom>
            <a:grpFill/>
            <a:ln w="28575" cap="sq" cmpd="sng">
              <a:solidFill>
                <a:schemeClr val="tx1"/>
              </a:solidFill>
              <a:prstDash val="solid"/>
              <a:headEnd type="none" w="med" len="med"/>
              <a:tailEnd type="none" w="med" len="med"/>
            </a:ln>
          </p:spPr>
        </p:sp>
        <p:sp>
          <p:nvSpPr>
            <p:cNvPr id="28" name="直接连接符 27"/>
            <p:cNvSpPr/>
            <p:nvPr/>
          </p:nvSpPr>
          <p:spPr>
            <a:xfrm>
              <a:off x="4650" y="1706"/>
              <a:ext cx="0" cy="2202"/>
            </a:xfrm>
            <a:prstGeom prst="line">
              <a:avLst/>
            </a:prstGeom>
            <a:grpFill/>
            <a:ln w="12700" cap="flat" cmpd="sng">
              <a:solidFill>
                <a:schemeClr val="tx1"/>
              </a:solidFill>
              <a:prstDash val="solid"/>
              <a:headEnd type="none" w="med" len="med"/>
              <a:tailEnd type="none" w="med" len="med"/>
            </a:ln>
          </p:spPr>
        </p:sp>
        <p:sp>
          <p:nvSpPr>
            <p:cNvPr id="29" name="直接连接符 28"/>
            <p:cNvSpPr/>
            <p:nvPr/>
          </p:nvSpPr>
          <p:spPr>
            <a:xfrm>
              <a:off x="5420" y="1706"/>
              <a:ext cx="0" cy="2202"/>
            </a:xfrm>
            <a:prstGeom prst="line">
              <a:avLst/>
            </a:prstGeom>
            <a:grpFill/>
            <a:ln w="28575" cap="sq" cmpd="sng">
              <a:solidFill>
                <a:schemeClr val="tx1"/>
              </a:solidFill>
              <a:prstDash val="solid"/>
              <a:headEnd type="none" w="med" len="med"/>
              <a:tailEnd type="none" w="med" len="med"/>
            </a:ln>
          </p:spPr>
        </p:sp>
        <p:sp>
          <p:nvSpPr>
            <p:cNvPr id="30" name="直接连接符 29"/>
            <p:cNvSpPr/>
            <p:nvPr/>
          </p:nvSpPr>
          <p:spPr>
            <a:xfrm>
              <a:off x="3894" y="2115"/>
              <a:ext cx="0" cy="1793"/>
            </a:xfrm>
            <a:prstGeom prst="line">
              <a:avLst/>
            </a:prstGeom>
            <a:grpFill/>
            <a:ln w="12700" cap="flat" cmpd="sng">
              <a:solidFill>
                <a:schemeClr val="tx1"/>
              </a:solidFill>
              <a:prstDash val="solid"/>
              <a:headEnd type="none" w="med" len="med"/>
              <a:tailEnd type="none" w="med" len="med"/>
            </a:ln>
          </p:spPr>
        </p:sp>
        <p:sp>
          <p:nvSpPr>
            <p:cNvPr id="31" name="直接连接符 30"/>
            <p:cNvSpPr/>
            <p:nvPr/>
          </p:nvSpPr>
          <p:spPr>
            <a:xfrm>
              <a:off x="3107" y="2474"/>
              <a:ext cx="2313" cy="0"/>
            </a:xfrm>
            <a:prstGeom prst="line">
              <a:avLst/>
            </a:prstGeom>
            <a:grpFill/>
            <a:ln w="12700" cap="flat" cmpd="sng">
              <a:solidFill>
                <a:schemeClr val="tx1"/>
              </a:solidFill>
              <a:prstDash val="solid"/>
              <a:headEnd type="none" w="med" len="med"/>
              <a:tailEnd type="none" w="med" len="med"/>
            </a:ln>
          </p:spPr>
        </p:sp>
      </p:grpSp>
      <p:sp>
        <p:nvSpPr>
          <p:cNvPr id="4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9236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6724"/>
                                        </p:tgtEl>
                                        <p:attrNameLst>
                                          <p:attrName>style.visibility</p:attrName>
                                        </p:attrNameLst>
                                      </p:cBhvr>
                                      <p:to>
                                        <p:strVal val="visible"/>
                                      </p:to>
                                    </p:set>
                                    <p:animEffect transition="in" filter="blinds(horizontal)">
                                      <p:cBhvr>
                                        <p:cTn id="13" dur="500"/>
                                        <p:tgtEl>
                                          <p:spTgt spid="2867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6725"/>
                                        </p:tgtEl>
                                        <p:attrNameLst>
                                          <p:attrName>style.visibility</p:attrName>
                                        </p:attrNameLst>
                                      </p:cBhvr>
                                      <p:to>
                                        <p:strVal val="visible"/>
                                      </p:to>
                                    </p:set>
                                    <p:animEffect transition="in" filter="wipe(left)">
                                      <p:cBhvr>
                                        <p:cTn id="18" dur="500"/>
                                        <p:tgtEl>
                                          <p:spTgt spid="2867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86726"/>
                                        </p:tgtEl>
                                        <p:attrNameLst>
                                          <p:attrName>style.visibility</p:attrName>
                                        </p:attrNameLst>
                                      </p:cBhvr>
                                      <p:to>
                                        <p:strVal val="visible"/>
                                      </p:to>
                                    </p:set>
                                    <p:animEffect transition="in" filter="dissolve">
                                      <p:cBhvr>
                                        <p:cTn id="23" dur="500"/>
                                        <p:tgtEl>
                                          <p:spTgt spid="2867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86727"/>
                                        </p:tgtEl>
                                        <p:attrNameLst>
                                          <p:attrName>style.visibility</p:attrName>
                                        </p:attrNameLst>
                                      </p:cBhvr>
                                      <p:to>
                                        <p:strVal val="visible"/>
                                      </p:to>
                                    </p:set>
                                    <p:anim calcmode="lin" valueType="num">
                                      <p:cBhvr>
                                        <p:cTn id="28" dur="500" fill="hold"/>
                                        <p:tgtEl>
                                          <p:spTgt spid="286727"/>
                                        </p:tgtEl>
                                        <p:attrNameLst>
                                          <p:attrName>ppt_w</p:attrName>
                                        </p:attrNameLst>
                                      </p:cBhvr>
                                      <p:tavLst>
                                        <p:tav tm="0">
                                          <p:val>
                                            <p:fltVal val="0"/>
                                          </p:val>
                                        </p:tav>
                                        <p:tav tm="100000">
                                          <p:val>
                                            <p:strVal val="#ppt_w"/>
                                          </p:val>
                                        </p:tav>
                                      </p:tavLst>
                                    </p:anim>
                                    <p:anim calcmode="lin" valueType="num">
                                      <p:cBhvr>
                                        <p:cTn id="29" dur="500" fill="hold"/>
                                        <p:tgtEl>
                                          <p:spTgt spid="286727"/>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86728"/>
                                        </p:tgtEl>
                                        <p:attrNameLst>
                                          <p:attrName>style.visibility</p:attrName>
                                        </p:attrNameLst>
                                      </p:cBhvr>
                                      <p:to>
                                        <p:strVal val="visible"/>
                                      </p:to>
                                    </p:set>
                                    <p:animEffect transition="in" filter="box(in)">
                                      <p:cBhvr>
                                        <p:cTn id="34" dur="500"/>
                                        <p:tgtEl>
                                          <p:spTgt spid="2867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86733"/>
                                        </p:tgtEl>
                                        <p:attrNameLst>
                                          <p:attrName>style.visibility</p:attrName>
                                        </p:attrNameLst>
                                      </p:cBhvr>
                                      <p:to>
                                        <p:strVal val="visible"/>
                                      </p:to>
                                    </p:set>
                                    <p:animEffect transition="in" filter="dissolve">
                                      <p:cBhvr>
                                        <p:cTn id="39" dur="500"/>
                                        <p:tgtEl>
                                          <p:spTgt spid="28673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86729"/>
                                        </p:tgtEl>
                                        <p:attrNameLst>
                                          <p:attrName>style.visibility</p:attrName>
                                        </p:attrNameLst>
                                      </p:cBhvr>
                                      <p:to>
                                        <p:strVal val="visible"/>
                                      </p:to>
                                    </p:set>
                                    <p:animEffect transition="in" filter="wipe(left)">
                                      <p:cBhvr>
                                        <p:cTn id="44" dur="500"/>
                                        <p:tgtEl>
                                          <p:spTgt spid="28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p:bldP spid="286725" grpId="0"/>
      <p:bldP spid="286726" grpId="0" bldLvl="0" animBg="1"/>
      <p:bldP spid="286727" grpId="0"/>
      <p:bldP spid="286728" grpId="0"/>
      <p:bldP spid="286729"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533326" y="882294"/>
            <a:ext cx="43672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四、波形图</a:t>
            </a:r>
          </a:p>
        </p:txBody>
      </p:sp>
      <p:sp>
        <p:nvSpPr>
          <p:cNvPr id="5" name="文本框 4"/>
          <p:cNvSpPr txBox="1">
            <a:spLocks noChangeArrowheads="1"/>
          </p:cNvSpPr>
          <p:nvPr/>
        </p:nvSpPr>
        <p:spPr bwMode="auto">
          <a:xfrm>
            <a:off x="411088" y="1549044"/>
            <a:ext cx="7739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一种表示输入、输出变量动态变化的图形，反映了函数值</a:t>
            </a:r>
            <a:r>
              <a:rPr lang="zh-CN" altLang="en-US" sz="2800" dirty="0">
                <a:solidFill>
                  <a:srgbClr val="FF0000"/>
                </a:solidFill>
                <a:latin typeface="楷体" panose="02010609060101010101" pitchFamily="49" charset="-122"/>
                <a:ea typeface="楷体" panose="02010609060101010101" pitchFamily="49" charset="-122"/>
              </a:rPr>
              <a:t>随时间</a:t>
            </a:r>
            <a:r>
              <a:rPr lang="zh-CN" altLang="en-US" sz="2800" dirty="0">
                <a:latin typeface="楷体" panose="02010609060101010101" pitchFamily="49" charset="-122"/>
                <a:ea typeface="楷体" panose="02010609060101010101" pitchFamily="49" charset="-122"/>
              </a:rPr>
              <a:t>变化的规律，也称时序图。</a:t>
            </a:r>
          </a:p>
        </p:txBody>
      </p:sp>
      <p:sp>
        <p:nvSpPr>
          <p:cNvPr id="289798" name="文本框 289797"/>
          <p:cNvSpPr txBox="1">
            <a:spLocks noChangeArrowheads="1"/>
          </p:cNvSpPr>
          <p:nvPr/>
        </p:nvSpPr>
        <p:spPr bwMode="auto">
          <a:xfrm>
            <a:off x="4692802" y="2898288"/>
            <a:ext cx="3946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异或逻辑关系的</a:t>
            </a:r>
            <a:r>
              <a:rPr lang="zh-CN" altLang="en-US" sz="2800" dirty="0" smtClean="0">
                <a:latin typeface="楷体" panose="02010609060101010101" pitchFamily="49" charset="-122"/>
                <a:ea typeface="楷体" panose="02010609060101010101" pitchFamily="49" charset="-122"/>
              </a:rPr>
              <a:t>波形</a:t>
            </a:r>
            <a:endParaRPr lang="zh-CN" altLang="en-US" sz="2800" dirty="0">
              <a:latin typeface="楷体" panose="02010609060101010101" pitchFamily="49" charset="-122"/>
              <a:ea typeface="楷体" panose="02010609060101010101" pitchFamily="49" charset="-122"/>
            </a:endParaRPr>
          </a:p>
        </p:txBody>
      </p:sp>
      <p:graphicFrame>
        <p:nvGraphicFramePr>
          <p:cNvPr id="289799" name="内容占位符 289798"/>
          <p:cNvGraphicFramePr>
            <a:graphicFrameLocks noGrp="1"/>
          </p:cNvGraphicFramePr>
          <p:nvPr>
            <p:ph idx="1"/>
            <p:extLst>
              <p:ext uri="{D42A27DB-BD31-4B8C-83A1-F6EECF244321}">
                <p14:modId xmlns:p14="http://schemas.microsoft.com/office/powerpoint/2010/main" val="2992597149"/>
              </p:ext>
            </p:extLst>
          </p:nvPr>
        </p:nvGraphicFramePr>
        <p:xfrm>
          <a:off x="4246488" y="3488969"/>
          <a:ext cx="4537075" cy="3114675"/>
        </p:xfrm>
        <a:graphic>
          <a:graphicData uri="http://schemas.openxmlformats.org/presentationml/2006/ole">
            <mc:AlternateContent xmlns:mc="http://schemas.openxmlformats.org/markup-compatibility/2006">
              <mc:Choice xmlns:v="urn:schemas-microsoft-com:vml" Requires="v">
                <p:oleObj spid="_x0000_s234647" r:id="rId4" imgW="1846800" imgH="1692360" progId="Visio.Drawing.11">
                  <p:embed/>
                </p:oleObj>
              </mc:Choice>
              <mc:Fallback>
                <p:oleObj r:id="rId4" imgW="1846800" imgH="1692360" progId="Visio.Drawing.11">
                  <p:embed/>
                  <p:pic>
                    <p:nvPicPr>
                      <p:cNvPr id="289799" name="内容占位符 2897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488" y="3488969"/>
                        <a:ext cx="4537075" cy="3114675"/>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289801" name="文本框 289800"/>
          <p:cNvSpPr txBox="1">
            <a:spLocks noChangeArrowheads="1"/>
          </p:cNvSpPr>
          <p:nvPr/>
        </p:nvSpPr>
        <p:spPr bwMode="auto">
          <a:xfrm>
            <a:off x="301551" y="3163532"/>
            <a:ext cx="37433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除</a:t>
            </a:r>
            <a:r>
              <a:rPr lang="zh-CN" altLang="en-US" sz="2800" dirty="0">
                <a:latin typeface="楷体" panose="02010609060101010101" pitchFamily="49" charset="-122"/>
                <a:ea typeface="楷体" panose="02010609060101010101" pitchFamily="49" charset="-122"/>
              </a:rPr>
              <a:t>上面介绍的四种逻辑函数表示方法外，还有卡诺图法、点阵图法及硬件描述语言等。在后面的课程中将重点介绍</a:t>
            </a:r>
            <a:r>
              <a:rPr lang="zh-CN" altLang="en-US" sz="2800" b="1" dirty="0">
                <a:latin typeface="楷体" panose="02010609060101010101" pitchFamily="49" charset="-122"/>
                <a:ea typeface="楷体" panose="02010609060101010101" pitchFamily="49" charset="-122"/>
              </a:rPr>
              <a:t>卡诺图法</a:t>
            </a:r>
            <a:r>
              <a:rPr lang="zh-CN" altLang="en-US" sz="2800" dirty="0">
                <a:latin typeface="楷体" panose="02010609060101010101" pitchFamily="49" charset="-122"/>
                <a:ea typeface="楷体" panose="02010609060101010101" pitchFamily="49" charset="-122"/>
              </a:rPr>
              <a:t>。</a:t>
            </a: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58973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798"/>
                                        </p:tgtEl>
                                        <p:attrNameLst>
                                          <p:attrName>style.visibility</p:attrName>
                                        </p:attrNameLst>
                                      </p:cBhvr>
                                      <p:to>
                                        <p:strVal val="visible"/>
                                      </p:to>
                                    </p:set>
                                    <p:animEffect transition="in" filter="wipe(left)">
                                      <p:cBhvr>
                                        <p:cTn id="17" dur="500"/>
                                        <p:tgtEl>
                                          <p:spTgt spid="289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9799"/>
                                        </p:tgtEl>
                                        <p:attrNameLst>
                                          <p:attrName>style.visibility</p:attrName>
                                        </p:attrNameLst>
                                      </p:cBhvr>
                                      <p:to>
                                        <p:strVal val="visible"/>
                                      </p:to>
                                    </p:set>
                                    <p:animEffect transition="in" filter="dissolve">
                                      <p:cBhvr>
                                        <p:cTn id="22" dur="500"/>
                                        <p:tgtEl>
                                          <p:spTgt spid="289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89801"/>
                                        </p:tgtEl>
                                        <p:attrNameLst>
                                          <p:attrName>style.visibility</p:attrName>
                                        </p:attrNameLst>
                                      </p:cBhvr>
                                      <p:to>
                                        <p:strVal val="visible"/>
                                      </p:to>
                                    </p:set>
                                    <p:animEffect transition="in" filter="strips(downRight)">
                                      <p:cBhvr>
                                        <p:cTn id="27" dur="500"/>
                                        <p:tgtEl>
                                          <p:spTgt spid="289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89798" grpId="0"/>
      <p:bldP spid="2898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矩形 10260"/>
          <p:cNvSpPr>
            <a:spLocks noChangeArrowheads="1"/>
          </p:cNvSpPr>
          <p:nvPr/>
        </p:nvSpPr>
        <p:spPr bwMode="auto">
          <a:xfrm>
            <a:off x="342188" y="2130751"/>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楷体" panose="02010609060101010101" pitchFamily="49" charset="-122"/>
                <a:ea typeface="楷体" panose="02010609060101010101" pitchFamily="49" charset="-122"/>
              </a:rPr>
              <a:t>数</a:t>
            </a:r>
            <a:r>
              <a:rPr lang="zh-CN" altLang="en-US" sz="2800" b="1" dirty="0">
                <a:latin typeface="楷体" panose="02010609060101010101" pitchFamily="49" charset="-122"/>
                <a:ea typeface="楷体" panose="02010609060101010101" pitchFamily="49" charset="-122"/>
              </a:rPr>
              <a:t>字电路</a:t>
            </a:r>
            <a:r>
              <a:rPr lang="zh-CN" altLang="en-US" sz="2800" dirty="0">
                <a:latin typeface="楷体" panose="02010609060101010101" pitchFamily="49" charset="-122"/>
                <a:ea typeface="楷体" panose="02010609060101010101" pitchFamily="49" charset="-122"/>
              </a:rPr>
              <a:t>是一种开关电路，输入、输出量是高、低电平，</a:t>
            </a:r>
            <a:r>
              <a:rPr lang="zh-CN" altLang="en-US" sz="2800" b="1" dirty="0">
                <a:latin typeface="楷体" panose="02010609060101010101" pitchFamily="49" charset="-122"/>
                <a:ea typeface="楷体" panose="02010609060101010101" pitchFamily="49" charset="-122"/>
              </a:rPr>
              <a:t>可以用二值变量（取值只能为</a:t>
            </a:r>
            <a:r>
              <a:rPr lang="en-US" altLang="zh-CN" sz="2800" b="1" dirty="0">
                <a:latin typeface="楷体" panose="02010609060101010101" pitchFamily="49" charset="-122"/>
                <a:ea typeface="楷体" panose="02010609060101010101" pitchFamily="49" charset="-122"/>
              </a:rPr>
              <a:t>0</a:t>
            </a:r>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1</a:t>
            </a:r>
            <a:r>
              <a:rPr lang="zh-CN" altLang="en-US" sz="2800" b="1" dirty="0" smtClean="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来表示</a:t>
            </a:r>
            <a:r>
              <a:rPr lang="zh-CN" altLang="en-US" sz="2800" dirty="0">
                <a:latin typeface="楷体" panose="02010609060101010101" pitchFamily="49" charset="-122"/>
                <a:ea typeface="楷体" panose="02010609060101010101" pitchFamily="49" charset="-122"/>
              </a:rPr>
              <a:t>。输入量和输出量之间的关系是一种逻辑上的因果关系。仿效普通函数的概念，</a:t>
            </a:r>
            <a:r>
              <a:rPr lang="zh-CN" altLang="en-US" sz="2800" b="1" dirty="0">
                <a:latin typeface="楷体" panose="02010609060101010101" pitchFamily="49" charset="-122"/>
                <a:ea typeface="楷体" panose="02010609060101010101" pitchFamily="49" charset="-122"/>
              </a:rPr>
              <a:t>数字电路可以用逻辑函数的数学工具来描述</a:t>
            </a:r>
            <a:r>
              <a:rPr lang="zh-CN" altLang="en-US" sz="2800" dirty="0">
                <a:latin typeface="楷体" panose="02010609060101010101" pitchFamily="49" charset="-122"/>
                <a:ea typeface="楷体" panose="02010609060101010101" pitchFamily="49" charset="-122"/>
              </a:rPr>
              <a:t>。</a:t>
            </a:r>
          </a:p>
        </p:txBody>
      </p:sp>
      <p:sp>
        <p:nvSpPr>
          <p:cNvPr id="10263" name="文本框 10262"/>
          <p:cNvSpPr txBox="1">
            <a:spLocks noChangeArrowheads="1"/>
          </p:cNvSpPr>
          <p:nvPr/>
        </p:nvSpPr>
        <p:spPr bwMode="auto">
          <a:xfrm>
            <a:off x="342188" y="4912051"/>
            <a:ext cx="830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C00000"/>
                </a:solidFill>
                <a:latin typeface="楷体" panose="02010609060101010101" pitchFamily="49" charset="-122"/>
                <a:ea typeface="楷体" panose="02010609060101010101" pitchFamily="49" charset="-122"/>
              </a:rPr>
              <a:t>逻</a:t>
            </a:r>
            <a:r>
              <a:rPr lang="zh-CN" altLang="en-US" sz="2800" b="1" dirty="0">
                <a:solidFill>
                  <a:srgbClr val="C00000"/>
                </a:solidFill>
                <a:latin typeface="楷体" panose="02010609060101010101" pitchFamily="49" charset="-122"/>
                <a:ea typeface="楷体" panose="02010609060101010101" pitchFamily="49" charset="-122"/>
              </a:rPr>
              <a:t>辑代数</a:t>
            </a:r>
            <a:r>
              <a:rPr lang="zh-CN" altLang="en-US" sz="2800" dirty="0">
                <a:latin typeface="楷体" panose="02010609060101010101" pitchFamily="49" charset="-122"/>
                <a:ea typeface="楷体" panose="02010609060101010101" pitchFamily="49" charset="-122"/>
              </a:rPr>
              <a:t>是布尔代数在数字电路中二值逻辑的应用，它</a:t>
            </a:r>
            <a:r>
              <a:rPr lang="zh-CN" altLang="en-US" sz="2800" dirty="0" smtClean="0">
                <a:latin typeface="楷体" panose="02010609060101010101" pitchFamily="49" charset="-122"/>
                <a:ea typeface="楷体" panose="02010609060101010101" pitchFamily="49" charset="-122"/>
              </a:rPr>
              <a:t>首先由</a:t>
            </a:r>
            <a:r>
              <a:rPr lang="zh-CN" altLang="en-US" sz="2800" dirty="0">
                <a:latin typeface="楷体" panose="02010609060101010101" pitchFamily="49" charset="-122"/>
                <a:ea typeface="楷体" panose="02010609060101010101" pitchFamily="49" charset="-122"/>
              </a:rPr>
              <a:t>英国数学家乔治</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布尔（</a:t>
            </a:r>
            <a:r>
              <a:rPr lang="en-US" altLang="zh-CN" sz="2800" dirty="0">
                <a:latin typeface="楷体" panose="02010609060101010101" pitchFamily="49" charset="-122"/>
                <a:ea typeface="楷体" panose="02010609060101010101" pitchFamily="49" charset="-122"/>
              </a:rPr>
              <a:t>George Boole</a:t>
            </a:r>
            <a:r>
              <a:rPr lang="zh-CN" altLang="en-US" sz="2800" dirty="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提出，又称为</a:t>
            </a:r>
            <a:r>
              <a:rPr lang="zh-CN" altLang="en-US" sz="2800" dirty="0">
                <a:latin typeface="楷体" panose="02010609060101010101" pitchFamily="49" charset="-122"/>
                <a:ea typeface="楷体" panose="02010609060101010101" pitchFamily="49" charset="-122"/>
              </a:rPr>
              <a:t>开关</a:t>
            </a:r>
            <a:r>
              <a:rPr lang="zh-CN" altLang="en-US" sz="2800" dirty="0" smtClean="0">
                <a:latin typeface="楷体" panose="02010609060101010101" pitchFamily="49" charset="-122"/>
                <a:ea typeface="楷体" panose="02010609060101010101" pitchFamily="49" charset="-122"/>
              </a:rPr>
              <a:t>代数，是</a:t>
            </a:r>
            <a:r>
              <a:rPr lang="zh-CN" altLang="en-US" sz="2800" dirty="0">
                <a:latin typeface="楷体" panose="02010609060101010101" pitchFamily="49" charset="-122"/>
                <a:ea typeface="楷体" panose="02010609060101010101" pitchFamily="49" charset="-122"/>
              </a:rPr>
              <a:t>逻辑函数的基础。</a:t>
            </a:r>
          </a:p>
        </p:txBody>
      </p:sp>
      <p:sp>
        <p:nvSpPr>
          <p:cNvPr id="6148" name="文本框 7"/>
          <p:cNvSpPr txBox="1">
            <a:spLocks noChangeArrowheads="1"/>
          </p:cNvSpPr>
          <p:nvPr/>
        </p:nvSpPr>
        <p:spPr bwMode="auto">
          <a:xfrm>
            <a:off x="507288" y="1124276"/>
            <a:ext cx="7083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2. </a:t>
            </a:r>
            <a:r>
              <a:rPr lang="zh-CN" altLang="en-US" sz="2800">
                <a:latin typeface="楷体" panose="02010609060101010101" pitchFamily="49" charset="-122"/>
                <a:ea typeface="楷体" panose="02010609060101010101" pitchFamily="49" charset="-122"/>
              </a:rPr>
              <a:t>数字电路的特点及描述工具</a:t>
            </a: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15823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61"/>
                                        </p:tgtEl>
                                        <p:attrNameLst>
                                          <p:attrName>style.visibility</p:attrName>
                                        </p:attrNameLst>
                                      </p:cBhvr>
                                      <p:to>
                                        <p:strVal val="visible"/>
                                      </p:to>
                                    </p:set>
                                    <p:animEffect transition="in" filter="strips(downRight)">
                                      <p:cBhvr>
                                        <p:cTn id="7" dur="500"/>
                                        <p:tgtEl>
                                          <p:spTgt spid="10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63"/>
                                        </p:tgtEl>
                                        <p:attrNameLst>
                                          <p:attrName>style.visibility</p:attrName>
                                        </p:attrNameLst>
                                      </p:cBhvr>
                                      <p:to>
                                        <p:strVal val="visible"/>
                                      </p:to>
                                    </p:set>
                                    <p:animEffect transition="in" filter="strips(downRight)">
                                      <p:cBhvr>
                                        <p:cTn id="12" dur="500"/>
                                        <p:tgtEl>
                                          <p:spTgt spid="1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1" grpId="0"/>
      <p:bldP spid="102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3" name="文本框 293892"/>
          <p:cNvSpPr txBox="1">
            <a:spLocks noChangeArrowheads="1"/>
          </p:cNvSpPr>
          <p:nvPr/>
        </p:nvSpPr>
        <p:spPr bwMode="auto">
          <a:xfrm>
            <a:off x="569875" y="1459639"/>
            <a:ext cx="64087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Times New Roman" pitchFamily="18" charset="0"/>
                <a:ea typeface="楷体" panose="02010609060101010101" pitchFamily="49" charset="-122"/>
                <a:cs typeface="Times New Roman" pitchFamily="18" charset="0"/>
              </a:rPr>
              <a:t>1. </a:t>
            </a:r>
            <a:r>
              <a:rPr lang="zh-CN" altLang="en-US" sz="2800" b="1" dirty="0">
                <a:latin typeface="Times New Roman" pitchFamily="18" charset="0"/>
                <a:ea typeface="楷体" panose="02010609060101010101" pitchFamily="49" charset="-122"/>
                <a:cs typeface="Times New Roman" pitchFamily="18" charset="0"/>
              </a:rPr>
              <a:t>真值表与逻辑函数式的相互转换</a:t>
            </a:r>
          </a:p>
        </p:txBody>
      </p:sp>
      <p:sp>
        <p:nvSpPr>
          <p:cNvPr id="43011" name="文本框 3"/>
          <p:cNvSpPr txBox="1">
            <a:spLocks noChangeArrowheads="1"/>
          </p:cNvSpPr>
          <p:nvPr/>
        </p:nvSpPr>
        <p:spPr bwMode="auto">
          <a:xfrm>
            <a:off x="473869" y="937352"/>
            <a:ext cx="70564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五、各种描述方法之间的相互转换</a:t>
            </a:r>
          </a:p>
        </p:txBody>
      </p:sp>
      <p:grpSp>
        <p:nvGrpSpPr>
          <p:cNvPr id="49" name="组合 48"/>
          <p:cNvGrpSpPr>
            <a:grpSpLocks/>
          </p:cNvGrpSpPr>
          <p:nvPr/>
        </p:nvGrpSpPr>
        <p:grpSpPr bwMode="auto">
          <a:xfrm>
            <a:off x="5126354" y="2870127"/>
            <a:ext cx="3895725" cy="3368675"/>
            <a:chOff x="3021" y="1858"/>
            <a:chExt cx="2454" cy="2122"/>
          </a:xfrm>
        </p:grpSpPr>
        <p:grpSp>
          <p:nvGrpSpPr>
            <p:cNvPr id="43013" name="组合 49"/>
            <p:cNvGrpSpPr>
              <a:grpSpLocks/>
            </p:cNvGrpSpPr>
            <p:nvPr/>
          </p:nvGrpSpPr>
          <p:grpSpPr bwMode="auto">
            <a:xfrm>
              <a:off x="3021" y="1858"/>
              <a:ext cx="2064" cy="2112"/>
              <a:chOff x="-3" y="-3"/>
              <a:chExt cx="2255" cy="2480"/>
            </a:xfrm>
          </p:grpSpPr>
          <p:grpSp>
            <p:nvGrpSpPr>
              <p:cNvPr id="43014" name="组合 50"/>
              <p:cNvGrpSpPr>
                <a:grpSpLocks/>
              </p:cNvGrpSpPr>
              <p:nvPr/>
            </p:nvGrpSpPr>
            <p:grpSpPr bwMode="auto">
              <a:xfrm>
                <a:off x="0" y="0"/>
                <a:ext cx="2249" cy="2474"/>
                <a:chOff x="0" y="0"/>
                <a:chExt cx="2249" cy="2474"/>
              </a:xfrm>
            </p:grpSpPr>
            <p:grpSp>
              <p:nvGrpSpPr>
                <p:cNvPr id="43015" name="组合 51"/>
                <p:cNvGrpSpPr>
                  <a:grpSpLocks/>
                </p:cNvGrpSpPr>
                <p:nvPr/>
              </p:nvGrpSpPr>
              <p:grpSpPr bwMode="auto">
                <a:xfrm>
                  <a:off x="0" y="0"/>
                  <a:ext cx="1692" cy="288"/>
                  <a:chOff x="0" y="0"/>
                  <a:chExt cx="1692" cy="288"/>
                </a:xfrm>
              </p:grpSpPr>
              <p:sp>
                <p:nvSpPr>
                  <p:cNvPr id="43016" name="矩形 52"/>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输入</a:t>
                    </a:r>
                  </a:p>
                </p:txBody>
              </p:sp>
              <p:sp>
                <p:nvSpPr>
                  <p:cNvPr id="43017" name="矩形 53"/>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18" name="组合 54"/>
                <p:cNvGrpSpPr>
                  <a:grpSpLocks/>
                </p:cNvGrpSpPr>
                <p:nvPr/>
              </p:nvGrpSpPr>
              <p:grpSpPr bwMode="auto">
                <a:xfrm>
                  <a:off x="1692" y="0"/>
                  <a:ext cx="557" cy="288"/>
                  <a:chOff x="1692" y="0"/>
                  <a:chExt cx="557" cy="288"/>
                </a:xfrm>
              </p:grpSpPr>
              <p:sp>
                <p:nvSpPr>
                  <p:cNvPr id="43019" name="矩形 55"/>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输出</a:t>
                    </a:r>
                  </a:p>
                </p:txBody>
              </p:sp>
              <p:sp>
                <p:nvSpPr>
                  <p:cNvPr id="43020" name="矩形 56"/>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21" name="组合 57"/>
                <p:cNvGrpSpPr>
                  <a:grpSpLocks/>
                </p:cNvGrpSpPr>
                <p:nvPr/>
              </p:nvGrpSpPr>
              <p:grpSpPr bwMode="auto">
                <a:xfrm>
                  <a:off x="0" y="288"/>
                  <a:ext cx="564" cy="288"/>
                  <a:chOff x="0" y="288"/>
                  <a:chExt cx="564" cy="288"/>
                </a:xfrm>
              </p:grpSpPr>
              <p:sp>
                <p:nvSpPr>
                  <p:cNvPr id="43022" name="矩形 58"/>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A</a:t>
                    </a:r>
                  </a:p>
                </p:txBody>
              </p:sp>
              <p:sp>
                <p:nvSpPr>
                  <p:cNvPr id="43023" name="矩形 59"/>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24" name="组合 60"/>
                <p:cNvGrpSpPr>
                  <a:grpSpLocks/>
                </p:cNvGrpSpPr>
                <p:nvPr/>
              </p:nvGrpSpPr>
              <p:grpSpPr bwMode="auto">
                <a:xfrm>
                  <a:off x="564" y="288"/>
                  <a:ext cx="564" cy="288"/>
                  <a:chOff x="564" y="288"/>
                  <a:chExt cx="564" cy="288"/>
                </a:xfrm>
              </p:grpSpPr>
              <p:sp>
                <p:nvSpPr>
                  <p:cNvPr id="43025" name="矩形 61"/>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B</a:t>
                    </a:r>
                  </a:p>
                </p:txBody>
              </p:sp>
              <p:sp>
                <p:nvSpPr>
                  <p:cNvPr id="43026" name="矩形 62"/>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27" name="组合 63"/>
                <p:cNvGrpSpPr>
                  <a:grpSpLocks/>
                </p:cNvGrpSpPr>
                <p:nvPr/>
              </p:nvGrpSpPr>
              <p:grpSpPr bwMode="auto">
                <a:xfrm>
                  <a:off x="1128" y="288"/>
                  <a:ext cx="564" cy="288"/>
                  <a:chOff x="1128" y="288"/>
                  <a:chExt cx="564" cy="288"/>
                </a:xfrm>
              </p:grpSpPr>
              <p:sp>
                <p:nvSpPr>
                  <p:cNvPr id="43028" name="矩形 64"/>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C</a:t>
                    </a:r>
                  </a:p>
                </p:txBody>
              </p:sp>
              <p:sp>
                <p:nvSpPr>
                  <p:cNvPr id="43029" name="矩形 65"/>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30" name="组合 66"/>
                <p:cNvGrpSpPr>
                  <a:grpSpLocks/>
                </p:cNvGrpSpPr>
                <p:nvPr/>
              </p:nvGrpSpPr>
              <p:grpSpPr bwMode="auto">
                <a:xfrm>
                  <a:off x="1692" y="288"/>
                  <a:ext cx="557" cy="288"/>
                  <a:chOff x="1692" y="288"/>
                  <a:chExt cx="557" cy="288"/>
                </a:xfrm>
              </p:grpSpPr>
              <p:sp>
                <p:nvSpPr>
                  <p:cNvPr id="43031" name="矩形 67"/>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Y</a:t>
                    </a:r>
                    <a:r>
                      <a:rPr lang="en-US" altLang="zh-CN" sz="2000" baseline="-25000">
                        <a:latin typeface="Times New Roman" pitchFamily="18" charset="0"/>
                        <a:ea typeface="楷体" panose="02010609060101010101" pitchFamily="49" charset="-122"/>
                        <a:cs typeface="Times New Roman" pitchFamily="18" charset="0"/>
                      </a:rPr>
                      <a:t>1</a:t>
                    </a:r>
                    <a:endParaRPr lang="en-US" altLang="zh-CN" sz="2000">
                      <a:latin typeface="Times New Roman" pitchFamily="18" charset="0"/>
                      <a:ea typeface="楷体" panose="02010609060101010101" pitchFamily="49" charset="-122"/>
                      <a:cs typeface="Times New Roman" pitchFamily="18" charset="0"/>
                    </a:endParaRPr>
                  </a:p>
                </p:txBody>
              </p:sp>
              <p:sp>
                <p:nvSpPr>
                  <p:cNvPr id="43032" name="矩形 68"/>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33" name="组合 69"/>
                <p:cNvGrpSpPr>
                  <a:grpSpLocks/>
                </p:cNvGrpSpPr>
                <p:nvPr/>
              </p:nvGrpSpPr>
              <p:grpSpPr bwMode="auto">
                <a:xfrm>
                  <a:off x="0" y="576"/>
                  <a:ext cx="564" cy="1898"/>
                  <a:chOff x="0" y="576"/>
                  <a:chExt cx="564" cy="1898"/>
                </a:xfrm>
              </p:grpSpPr>
              <p:sp>
                <p:nvSpPr>
                  <p:cNvPr id="43034" name="矩形 70"/>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3035" name="矩形 71"/>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36" name="组合 72"/>
                <p:cNvGrpSpPr>
                  <a:grpSpLocks/>
                </p:cNvGrpSpPr>
                <p:nvPr/>
              </p:nvGrpSpPr>
              <p:grpSpPr bwMode="auto">
                <a:xfrm>
                  <a:off x="564" y="576"/>
                  <a:ext cx="564" cy="1898"/>
                  <a:chOff x="564" y="576"/>
                  <a:chExt cx="564" cy="1898"/>
                </a:xfrm>
              </p:grpSpPr>
              <p:sp>
                <p:nvSpPr>
                  <p:cNvPr id="43037" name="矩形 73"/>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3038" name="矩形 74"/>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39" name="组合 75"/>
                <p:cNvGrpSpPr>
                  <a:grpSpLocks/>
                </p:cNvGrpSpPr>
                <p:nvPr/>
              </p:nvGrpSpPr>
              <p:grpSpPr bwMode="auto">
                <a:xfrm>
                  <a:off x="1128" y="576"/>
                  <a:ext cx="564" cy="1898"/>
                  <a:chOff x="1128" y="576"/>
                  <a:chExt cx="564" cy="1898"/>
                </a:xfrm>
              </p:grpSpPr>
              <p:sp>
                <p:nvSpPr>
                  <p:cNvPr id="43040" name="矩形 76"/>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3041" name="矩形 77"/>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3042" name="组合 78"/>
                <p:cNvGrpSpPr>
                  <a:grpSpLocks/>
                </p:cNvGrpSpPr>
                <p:nvPr/>
              </p:nvGrpSpPr>
              <p:grpSpPr bwMode="auto">
                <a:xfrm>
                  <a:off x="1692" y="576"/>
                  <a:ext cx="557" cy="1898"/>
                  <a:chOff x="1692" y="576"/>
                  <a:chExt cx="557" cy="1898"/>
                </a:xfrm>
              </p:grpSpPr>
              <p:sp>
                <p:nvSpPr>
                  <p:cNvPr id="43043" name="矩形 79"/>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3044" name="矩形 80"/>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sp>
            <p:nvSpPr>
              <p:cNvPr id="43045" name="矩形 81"/>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sp>
          <p:nvSpPr>
            <p:cNvPr id="43046" name="直接连接符 83"/>
            <p:cNvSpPr>
              <a:spLocks noChangeShapeType="1"/>
            </p:cNvSpPr>
            <p:nvPr/>
          </p:nvSpPr>
          <p:spPr bwMode="auto">
            <a:xfrm>
              <a:off x="5085" y="1858"/>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3047" name="直接连接符 84"/>
            <p:cNvSpPr>
              <a:spLocks noChangeShapeType="1"/>
            </p:cNvSpPr>
            <p:nvPr/>
          </p:nvSpPr>
          <p:spPr bwMode="auto">
            <a:xfrm>
              <a:off x="5085" y="2098"/>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3048" name="直接连接符 85"/>
            <p:cNvSpPr>
              <a:spLocks noChangeShapeType="1"/>
            </p:cNvSpPr>
            <p:nvPr/>
          </p:nvSpPr>
          <p:spPr bwMode="auto">
            <a:xfrm>
              <a:off x="5085" y="2338"/>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3049" name="直接连接符 86"/>
            <p:cNvSpPr>
              <a:spLocks noChangeShapeType="1"/>
            </p:cNvSpPr>
            <p:nvPr/>
          </p:nvSpPr>
          <p:spPr bwMode="auto">
            <a:xfrm>
              <a:off x="5085" y="3970"/>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3050" name="直接连接符 87"/>
            <p:cNvSpPr>
              <a:spLocks noChangeShapeType="1"/>
            </p:cNvSpPr>
            <p:nvPr/>
          </p:nvSpPr>
          <p:spPr bwMode="auto">
            <a:xfrm>
              <a:off x="5469" y="1858"/>
              <a:ext cx="0" cy="211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3051" name="矩形 88"/>
            <p:cNvSpPr>
              <a:spLocks noChangeArrowheads="1"/>
            </p:cNvSpPr>
            <p:nvPr/>
          </p:nvSpPr>
          <p:spPr bwMode="auto">
            <a:xfrm>
              <a:off x="5037" y="1858"/>
              <a:ext cx="438" cy="250"/>
            </a:xfrm>
            <a:prstGeom prst="rect">
              <a:avLst/>
            </a:prstGeom>
            <a:noFill/>
            <a:ln w="12700">
              <a:no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000">
                  <a:latin typeface="Times New Roman" pitchFamily="18" charset="0"/>
                  <a:ea typeface="楷体" panose="02010609060101010101" pitchFamily="49" charset="-122"/>
                  <a:cs typeface="Times New Roman" pitchFamily="18" charset="0"/>
                </a:rPr>
                <a:t>输出</a:t>
              </a:r>
            </a:p>
          </p:txBody>
        </p:sp>
        <p:sp>
          <p:nvSpPr>
            <p:cNvPr id="43052" name="矩形 89"/>
            <p:cNvSpPr>
              <a:spLocks noChangeArrowheads="1"/>
            </p:cNvSpPr>
            <p:nvPr/>
          </p:nvSpPr>
          <p:spPr bwMode="auto">
            <a:xfrm>
              <a:off x="5133" y="2098"/>
              <a:ext cx="2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000">
                  <a:latin typeface="Times New Roman" pitchFamily="18" charset="0"/>
                  <a:ea typeface="楷体" panose="02010609060101010101" pitchFamily="49" charset="-122"/>
                  <a:cs typeface="Times New Roman" pitchFamily="18" charset="0"/>
                </a:rPr>
                <a:t>Y</a:t>
              </a:r>
              <a:r>
                <a:rPr lang="en-US" altLang="zh-CN" sz="2000" baseline="-25000">
                  <a:latin typeface="Times New Roman" pitchFamily="18" charset="0"/>
                  <a:ea typeface="楷体" panose="02010609060101010101" pitchFamily="49" charset="-122"/>
                  <a:cs typeface="Times New Roman" pitchFamily="18" charset="0"/>
                </a:rPr>
                <a:t>2</a:t>
              </a:r>
            </a:p>
          </p:txBody>
        </p:sp>
        <p:sp>
          <p:nvSpPr>
            <p:cNvPr id="43053" name="矩形 90"/>
            <p:cNvSpPr>
              <a:spLocks noChangeArrowheads="1"/>
            </p:cNvSpPr>
            <p:nvPr/>
          </p:nvSpPr>
          <p:spPr bwMode="auto">
            <a:xfrm>
              <a:off x="5181" y="2386"/>
              <a:ext cx="196"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grpSp>
      <p:sp>
        <p:nvSpPr>
          <p:cNvPr id="92" name="文本框 91"/>
          <p:cNvSpPr txBox="1">
            <a:spLocks noChangeArrowheads="1"/>
          </p:cNvSpPr>
          <p:nvPr/>
        </p:nvSpPr>
        <p:spPr bwMode="auto">
          <a:xfrm>
            <a:off x="335925" y="2646967"/>
            <a:ext cx="43656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Times New Roman" pitchFamily="18" charset="0"/>
                <a:ea typeface="楷体" panose="02010609060101010101" pitchFamily="49" charset="-122"/>
                <a:cs typeface="Times New Roman" pitchFamily="18" charset="0"/>
              </a:rPr>
              <a:t>a.</a:t>
            </a:r>
            <a:r>
              <a:rPr lang="zh-CN" altLang="en-US" sz="2800" dirty="0">
                <a:latin typeface="Times New Roman" pitchFamily="18" charset="0"/>
                <a:ea typeface="楷体" panose="02010609060101010101" pitchFamily="49" charset="-122"/>
                <a:cs typeface="Times New Roman" pitchFamily="18" charset="0"/>
              </a:rPr>
              <a:t>找出表中使逻辑</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函数为</a:t>
            </a:r>
            <a:endParaRPr lang="zh-CN" altLang="en-US" sz="2800" dirty="0">
              <a:latin typeface="Times New Roman" pitchFamily="18" charset="0"/>
              <a:ea typeface="楷体" panose="02010609060101010101" pitchFamily="49" charset="-122"/>
              <a:cs typeface="Times New Roman" pitchFamily="18" charset="0"/>
            </a:endParaRPr>
          </a:p>
          <a:p>
            <a:r>
              <a:rPr lang="en-US" altLang="zh-CN" sz="2800" dirty="0">
                <a:latin typeface="Times New Roman" pitchFamily="18" charset="0"/>
                <a:ea typeface="楷体" panose="02010609060101010101" pitchFamily="49" charset="-122"/>
                <a:cs typeface="Times New Roman" pitchFamily="18" charset="0"/>
              </a:rPr>
              <a:t>1</a:t>
            </a:r>
            <a:r>
              <a:rPr lang="zh-CN" altLang="en-US" sz="2800" dirty="0">
                <a:latin typeface="Times New Roman" pitchFamily="18" charset="0"/>
                <a:ea typeface="楷体" panose="02010609060101010101" pitchFamily="49" charset="-122"/>
                <a:cs typeface="Times New Roman" pitchFamily="18" charset="0"/>
              </a:rPr>
              <a:t>的输入变量的组合；</a:t>
            </a:r>
          </a:p>
        </p:txBody>
      </p:sp>
      <p:sp>
        <p:nvSpPr>
          <p:cNvPr id="95" name="文本框 94"/>
          <p:cNvSpPr txBox="1">
            <a:spLocks noChangeArrowheads="1"/>
          </p:cNvSpPr>
          <p:nvPr/>
        </p:nvSpPr>
        <p:spPr bwMode="auto">
          <a:xfrm>
            <a:off x="325754" y="5867823"/>
            <a:ext cx="44878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Times New Roman" pitchFamily="18" charset="0"/>
                <a:ea typeface="楷体" panose="02010609060101010101" pitchFamily="49" charset="-122"/>
                <a:cs typeface="Times New Roman" pitchFamily="18" charset="0"/>
              </a:rPr>
              <a:t>c. </a:t>
            </a:r>
            <a:r>
              <a:rPr lang="zh-CN" altLang="en-US" sz="2800" dirty="0">
                <a:latin typeface="Times New Roman" pitchFamily="18" charset="0"/>
                <a:ea typeface="楷体" panose="02010609060101010101" pitchFamily="49" charset="-122"/>
                <a:cs typeface="Times New Roman" pitchFamily="18" charset="0"/>
              </a:rPr>
              <a:t>将这些乘积项相加，即得到输出的逻辑式。</a:t>
            </a:r>
            <a:endParaRPr lang="en-US" altLang="zh-CN" sz="2800" dirty="0">
              <a:latin typeface="Times New Roman" pitchFamily="18" charset="0"/>
              <a:ea typeface="楷体" panose="02010609060101010101" pitchFamily="49" charset="-122"/>
              <a:cs typeface="Times New Roman" pitchFamily="18" charset="0"/>
            </a:endParaRPr>
          </a:p>
        </p:txBody>
      </p:sp>
      <p:sp>
        <p:nvSpPr>
          <p:cNvPr id="96" name="文本框 95"/>
          <p:cNvSpPr txBox="1">
            <a:spLocks noChangeArrowheads="1"/>
          </p:cNvSpPr>
          <p:nvPr/>
        </p:nvSpPr>
        <p:spPr bwMode="auto">
          <a:xfrm>
            <a:off x="325754" y="3643071"/>
            <a:ext cx="48006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smtClean="0">
                <a:latin typeface="Times New Roman" pitchFamily="18" charset="0"/>
                <a:ea typeface="楷体" panose="02010609060101010101" pitchFamily="49" charset="-122"/>
                <a:cs typeface="Times New Roman" pitchFamily="18" charset="0"/>
                <a:sym typeface="宋体" panose="02010600030101010101" pitchFamily="2" charset="-122"/>
              </a:rPr>
              <a:t>b</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对应每个输出为</a:t>
            </a:r>
            <a:r>
              <a:rPr lang="en-US" altLang="zh-CN" sz="2800" dirty="0">
                <a:latin typeface="Times New Roman" pitchFamily="18" charset="0"/>
                <a:ea typeface="楷体" panose="02010609060101010101" pitchFamily="49" charset="-122"/>
                <a:cs typeface="Times New Roman" pitchFamily="18" charset="0"/>
                <a:sym typeface="宋体" panose="02010600030101010101" pitchFamily="2" charset="-122"/>
              </a:rPr>
              <a:t>1</a:t>
            </a:r>
            <a:r>
              <a:rPr lang="zh-CN" altLang="en-US" sz="2800" dirty="0">
                <a:latin typeface="Times New Roman" pitchFamily="18" charset="0"/>
                <a:ea typeface="楷体" panose="02010609060101010101" pitchFamily="49" charset="-122"/>
                <a:cs typeface="Times New Roman" pitchFamily="18" charset="0"/>
                <a:sym typeface="宋体" panose="02010600030101010101" pitchFamily="2" charset="-122"/>
              </a:rPr>
              <a:t>的输入变量的组合是与的关系；</a:t>
            </a:r>
            <a:r>
              <a:rPr lang="zh-CN" altLang="en-US" sz="2800" dirty="0">
                <a:solidFill>
                  <a:srgbClr val="0D0D0D"/>
                </a:solidFill>
                <a:latin typeface="Times New Roman" pitchFamily="18" charset="0"/>
                <a:ea typeface="楷体" panose="02010609060101010101" pitchFamily="49" charset="-122"/>
                <a:cs typeface="Times New Roman" pitchFamily="18" charset="0"/>
              </a:rPr>
              <a:t>其中，输入变量取值为</a:t>
            </a:r>
            <a:r>
              <a:rPr lang="en-US" altLang="zh-CN" sz="2800" dirty="0">
                <a:solidFill>
                  <a:srgbClr val="0D0D0D"/>
                </a:solidFill>
                <a:latin typeface="Times New Roman" pitchFamily="18" charset="0"/>
                <a:ea typeface="楷体" panose="02010609060101010101" pitchFamily="49" charset="-122"/>
                <a:cs typeface="Times New Roman" pitchFamily="18" charset="0"/>
              </a:rPr>
              <a:t>1 </a:t>
            </a:r>
            <a:r>
              <a:rPr lang="zh-CN" altLang="en-US" sz="2800" dirty="0">
                <a:solidFill>
                  <a:srgbClr val="0D0D0D"/>
                </a:solidFill>
                <a:latin typeface="Times New Roman" pitchFamily="18" charset="0"/>
                <a:ea typeface="楷体" panose="02010609060101010101" pitchFamily="49" charset="-122"/>
                <a:cs typeface="Times New Roman" pitchFamily="18" charset="0"/>
              </a:rPr>
              <a:t>的写成原变量，输入变量取值为</a:t>
            </a:r>
            <a:r>
              <a:rPr lang="en-US" altLang="zh-CN" sz="2800" dirty="0">
                <a:solidFill>
                  <a:srgbClr val="0D0D0D"/>
                </a:solidFill>
                <a:latin typeface="Times New Roman" pitchFamily="18" charset="0"/>
                <a:ea typeface="楷体" panose="02010609060101010101" pitchFamily="49" charset="-122"/>
                <a:cs typeface="Times New Roman" pitchFamily="18" charset="0"/>
              </a:rPr>
              <a:t>0</a:t>
            </a:r>
            <a:r>
              <a:rPr lang="zh-CN" altLang="en-US" sz="2800" dirty="0">
                <a:solidFill>
                  <a:srgbClr val="0D0D0D"/>
                </a:solidFill>
                <a:latin typeface="Times New Roman" pitchFamily="18" charset="0"/>
                <a:ea typeface="楷体" panose="02010609060101010101" pitchFamily="49" charset="-122"/>
                <a:cs typeface="Times New Roman" pitchFamily="18" charset="0"/>
              </a:rPr>
              <a:t>的写成反变量。</a:t>
            </a:r>
            <a:endParaRPr lang="en-US" altLang="zh-CN" sz="2800" dirty="0">
              <a:solidFill>
                <a:srgbClr val="0D0D0D"/>
              </a:solidFill>
              <a:latin typeface="Times New Roman" pitchFamily="18" charset="0"/>
              <a:ea typeface="楷体" panose="02010609060101010101" pitchFamily="49" charset="-122"/>
              <a:cs typeface="Times New Roman" pitchFamily="18" charset="0"/>
              <a:sym typeface="Symbol" panose="05050102010706020507" pitchFamily="18" charset="2"/>
            </a:endParaRPr>
          </a:p>
        </p:txBody>
      </p:sp>
      <p:cxnSp>
        <p:nvCxnSpPr>
          <p:cNvPr id="97" name="直接连接符 96"/>
          <p:cNvCxnSpPr>
            <a:cxnSpLocks noChangeShapeType="1"/>
          </p:cNvCxnSpPr>
          <p:nvPr/>
        </p:nvCxnSpPr>
        <p:spPr bwMode="auto">
          <a:xfrm>
            <a:off x="5455739" y="4336335"/>
            <a:ext cx="2717590" cy="13605"/>
          </a:xfrm>
          <a:prstGeom prst="line">
            <a:avLst/>
          </a:prstGeom>
          <a:noFill/>
          <a:ln w="28575">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98" name="直接连接符 97"/>
          <p:cNvCxnSpPr>
            <a:cxnSpLocks noChangeShapeType="1"/>
          </p:cNvCxnSpPr>
          <p:nvPr/>
        </p:nvCxnSpPr>
        <p:spPr bwMode="auto">
          <a:xfrm>
            <a:off x="5458724" y="4647241"/>
            <a:ext cx="2687427" cy="10679"/>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99" name="直接连接符 98"/>
          <p:cNvCxnSpPr>
            <a:cxnSpLocks noChangeShapeType="1"/>
          </p:cNvCxnSpPr>
          <p:nvPr/>
        </p:nvCxnSpPr>
        <p:spPr bwMode="auto">
          <a:xfrm flipV="1">
            <a:off x="5434202" y="5238567"/>
            <a:ext cx="2711949" cy="3039"/>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100" name="直接连接符 99"/>
          <p:cNvCxnSpPr>
            <a:cxnSpLocks noChangeShapeType="1"/>
          </p:cNvCxnSpPr>
          <p:nvPr/>
        </p:nvCxnSpPr>
        <p:spPr bwMode="auto">
          <a:xfrm>
            <a:off x="5415838" y="6130233"/>
            <a:ext cx="2730313" cy="0"/>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sp>
        <p:nvSpPr>
          <p:cNvPr id="101" name="文本框 100"/>
          <p:cNvSpPr txBox="1">
            <a:spLocks noChangeArrowheads="1"/>
          </p:cNvSpPr>
          <p:nvPr/>
        </p:nvSpPr>
        <p:spPr bwMode="auto">
          <a:xfrm>
            <a:off x="569875" y="2072461"/>
            <a:ext cx="64087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Times New Roman" pitchFamily="18" charset="0"/>
                <a:ea typeface="楷体" panose="02010609060101010101" pitchFamily="49" charset="-122"/>
                <a:cs typeface="Times New Roman" pitchFamily="18" charset="0"/>
              </a:rPr>
              <a:t>(</a:t>
            </a:r>
            <a:r>
              <a:rPr lang="en-US" altLang="zh-CN" sz="2800" dirty="0" smtClean="0">
                <a:latin typeface="Times New Roman" pitchFamily="18" charset="0"/>
                <a:ea typeface="楷体" panose="02010609060101010101" pitchFamily="49" charset="-122"/>
                <a:cs typeface="Times New Roman" pitchFamily="18" charset="0"/>
              </a:rPr>
              <a:t>1) </a:t>
            </a:r>
            <a:r>
              <a:rPr lang="zh-CN" altLang="en-US" sz="2800" b="1" dirty="0" smtClean="0">
                <a:latin typeface="Times New Roman" pitchFamily="18" charset="0"/>
                <a:ea typeface="楷体" panose="02010609060101010101" pitchFamily="49" charset="-122"/>
                <a:cs typeface="Times New Roman" pitchFamily="18" charset="0"/>
              </a:rPr>
              <a:t>真值表</a:t>
            </a:r>
            <a:r>
              <a:rPr lang="zh-CN" altLang="en-US" sz="2800" b="1" dirty="0">
                <a:latin typeface="Times New Roman" pitchFamily="18" charset="0"/>
                <a:ea typeface="楷体" panose="02010609060101010101" pitchFamily="49" charset="-122"/>
                <a:cs typeface="Times New Roman" pitchFamily="18" charset="0"/>
              </a:rPr>
              <a:t>转换为逻辑函数式</a:t>
            </a:r>
          </a:p>
        </p:txBody>
      </p:sp>
      <p:sp>
        <p:nvSpPr>
          <p:cNvPr id="5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49283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3"/>
                                        </p:tgtEl>
                                        <p:attrNameLst>
                                          <p:attrName>style.visibility</p:attrName>
                                        </p:attrNameLst>
                                      </p:cBhvr>
                                      <p:to>
                                        <p:strVal val="visible"/>
                                      </p:to>
                                    </p:set>
                                    <p:animEffect transition="in" filter="wipe(left)">
                                      <p:cBhvr>
                                        <p:cTn id="7" dur="500"/>
                                        <p:tgtEl>
                                          <p:spTgt spid="293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left)">
                                      <p:cBhvr>
                                        <p:cTn id="12" dur="500"/>
                                        <p:tgtEl>
                                          <p:spTgt spid="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wipe(left)">
                                      <p:cBhvr>
                                        <p:cTn id="22" dur="500"/>
                                        <p:tgtEl>
                                          <p:spTgt spid="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wipe(left)">
                                      <p:cBhvr>
                                        <p:cTn id="27" dur="500"/>
                                        <p:tgtEl>
                                          <p:spTgt spid="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left)">
                                      <p:cBhvr>
                                        <p:cTn id="32" dur="500"/>
                                        <p:tgtEl>
                                          <p:spTgt spid="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wipe(left)">
                                      <p:cBhvr>
                                        <p:cTn id="37" dur="500"/>
                                        <p:tgtEl>
                                          <p:spTgt spid="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wipe(left)">
                                      <p:cBhvr>
                                        <p:cTn id="42" dur="500"/>
                                        <p:tgtEl>
                                          <p:spTgt spid="1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wipe(left)">
                                      <p:cBhvr>
                                        <p:cTn id="47" dur="500"/>
                                        <p:tgtEl>
                                          <p:spTgt spid="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wipe(left)">
                                      <p:cBhvr>
                                        <p:cTn id="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p:bldP spid="92" grpId="0"/>
      <p:bldP spid="95" grpId="0"/>
      <p:bldP spid="96" grpId="0"/>
      <p:bldP spid="10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组合 9"/>
          <p:cNvGrpSpPr>
            <a:grpSpLocks/>
          </p:cNvGrpSpPr>
          <p:nvPr/>
        </p:nvGrpSpPr>
        <p:grpSpPr bwMode="auto">
          <a:xfrm>
            <a:off x="4891088" y="1412875"/>
            <a:ext cx="3895725" cy="3368675"/>
            <a:chOff x="3021" y="1858"/>
            <a:chExt cx="2454" cy="2122"/>
          </a:xfrm>
        </p:grpSpPr>
        <p:grpSp>
          <p:nvGrpSpPr>
            <p:cNvPr id="45058" name="组合 10"/>
            <p:cNvGrpSpPr>
              <a:grpSpLocks/>
            </p:cNvGrpSpPr>
            <p:nvPr/>
          </p:nvGrpSpPr>
          <p:grpSpPr bwMode="auto">
            <a:xfrm>
              <a:off x="3021" y="1858"/>
              <a:ext cx="2064" cy="2112"/>
              <a:chOff x="-3" y="-3"/>
              <a:chExt cx="2255" cy="2480"/>
            </a:xfrm>
          </p:grpSpPr>
          <p:grpSp>
            <p:nvGrpSpPr>
              <p:cNvPr id="45059" name="组合 11"/>
              <p:cNvGrpSpPr>
                <a:grpSpLocks/>
              </p:cNvGrpSpPr>
              <p:nvPr/>
            </p:nvGrpSpPr>
            <p:grpSpPr bwMode="auto">
              <a:xfrm>
                <a:off x="0" y="0"/>
                <a:ext cx="2249" cy="2474"/>
                <a:chOff x="0" y="0"/>
                <a:chExt cx="2249" cy="2474"/>
              </a:xfrm>
            </p:grpSpPr>
            <p:grpSp>
              <p:nvGrpSpPr>
                <p:cNvPr id="45060" name="组合 12"/>
                <p:cNvGrpSpPr>
                  <a:grpSpLocks/>
                </p:cNvGrpSpPr>
                <p:nvPr/>
              </p:nvGrpSpPr>
              <p:grpSpPr bwMode="auto">
                <a:xfrm>
                  <a:off x="0" y="0"/>
                  <a:ext cx="1692" cy="288"/>
                  <a:chOff x="0" y="0"/>
                  <a:chExt cx="1692" cy="288"/>
                </a:xfrm>
              </p:grpSpPr>
              <p:sp>
                <p:nvSpPr>
                  <p:cNvPr id="45061" name="矩形 13"/>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输入</a:t>
                    </a:r>
                  </a:p>
                </p:txBody>
              </p:sp>
              <p:sp>
                <p:nvSpPr>
                  <p:cNvPr id="45062" name="矩形 14"/>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63" name="组合 15"/>
                <p:cNvGrpSpPr>
                  <a:grpSpLocks/>
                </p:cNvGrpSpPr>
                <p:nvPr/>
              </p:nvGrpSpPr>
              <p:grpSpPr bwMode="auto">
                <a:xfrm>
                  <a:off x="1692" y="0"/>
                  <a:ext cx="557" cy="288"/>
                  <a:chOff x="1692" y="0"/>
                  <a:chExt cx="557" cy="288"/>
                </a:xfrm>
              </p:grpSpPr>
              <p:sp>
                <p:nvSpPr>
                  <p:cNvPr id="45064" name="矩形 16"/>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输出</a:t>
                    </a:r>
                  </a:p>
                </p:txBody>
              </p:sp>
              <p:sp>
                <p:nvSpPr>
                  <p:cNvPr id="45065" name="矩形 17"/>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66" name="组合 18"/>
                <p:cNvGrpSpPr>
                  <a:grpSpLocks/>
                </p:cNvGrpSpPr>
                <p:nvPr/>
              </p:nvGrpSpPr>
              <p:grpSpPr bwMode="auto">
                <a:xfrm>
                  <a:off x="0" y="288"/>
                  <a:ext cx="564" cy="288"/>
                  <a:chOff x="0" y="288"/>
                  <a:chExt cx="564" cy="288"/>
                </a:xfrm>
              </p:grpSpPr>
              <p:sp>
                <p:nvSpPr>
                  <p:cNvPr id="45067" name="矩形 19"/>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A</a:t>
                    </a:r>
                  </a:p>
                </p:txBody>
              </p:sp>
              <p:sp>
                <p:nvSpPr>
                  <p:cNvPr id="45068" name="矩形 20"/>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69" name="组合 21"/>
                <p:cNvGrpSpPr>
                  <a:grpSpLocks/>
                </p:cNvGrpSpPr>
                <p:nvPr/>
              </p:nvGrpSpPr>
              <p:grpSpPr bwMode="auto">
                <a:xfrm>
                  <a:off x="564" y="288"/>
                  <a:ext cx="564" cy="288"/>
                  <a:chOff x="564" y="288"/>
                  <a:chExt cx="564" cy="288"/>
                </a:xfrm>
              </p:grpSpPr>
              <p:sp>
                <p:nvSpPr>
                  <p:cNvPr id="45070" name="矩形 22"/>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B</a:t>
                    </a:r>
                  </a:p>
                </p:txBody>
              </p:sp>
              <p:sp>
                <p:nvSpPr>
                  <p:cNvPr id="45071" name="矩形 23"/>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72" name="组合 24"/>
                <p:cNvGrpSpPr>
                  <a:grpSpLocks/>
                </p:cNvGrpSpPr>
                <p:nvPr/>
              </p:nvGrpSpPr>
              <p:grpSpPr bwMode="auto">
                <a:xfrm>
                  <a:off x="1128" y="288"/>
                  <a:ext cx="564" cy="288"/>
                  <a:chOff x="1128" y="288"/>
                  <a:chExt cx="564" cy="288"/>
                </a:xfrm>
              </p:grpSpPr>
              <p:sp>
                <p:nvSpPr>
                  <p:cNvPr id="45073" name="矩形 25"/>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C</a:t>
                    </a:r>
                  </a:p>
                </p:txBody>
              </p:sp>
              <p:sp>
                <p:nvSpPr>
                  <p:cNvPr id="45074" name="矩形 26"/>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75" name="组合 27"/>
                <p:cNvGrpSpPr>
                  <a:grpSpLocks/>
                </p:cNvGrpSpPr>
                <p:nvPr/>
              </p:nvGrpSpPr>
              <p:grpSpPr bwMode="auto">
                <a:xfrm>
                  <a:off x="1692" y="288"/>
                  <a:ext cx="557" cy="288"/>
                  <a:chOff x="1692" y="288"/>
                  <a:chExt cx="557" cy="288"/>
                </a:xfrm>
              </p:grpSpPr>
              <p:sp>
                <p:nvSpPr>
                  <p:cNvPr id="45076" name="矩形 28"/>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Y</a:t>
                    </a:r>
                    <a:r>
                      <a:rPr lang="en-US" altLang="zh-CN" sz="2000" baseline="-25000">
                        <a:latin typeface="Times New Roman" pitchFamily="18" charset="0"/>
                        <a:ea typeface="楷体" panose="02010609060101010101" pitchFamily="49" charset="-122"/>
                        <a:cs typeface="Times New Roman" pitchFamily="18" charset="0"/>
                      </a:rPr>
                      <a:t>1</a:t>
                    </a:r>
                    <a:endParaRPr lang="en-US" altLang="zh-CN" sz="2000">
                      <a:latin typeface="Times New Roman" pitchFamily="18" charset="0"/>
                      <a:ea typeface="楷体" panose="02010609060101010101" pitchFamily="49" charset="-122"/>
                      <a:cs typeface="Times New Roman" pitchFamily="18" charset="0"/>
                    </a:endParaRPr>
                  </a:p>
                </p:txBody>
              </p:sp>
              <p:sp>
                <p:nvSpPr>
                  <p:cNvPr id="45077" name="矩形 29"/>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78" name="组合 30"/>
                <p:cNvGrpSpPr>
                  <a:grpSpLocks/>
                </p:cNvGrpSpPr>
                <p:nvPr/>
              </p:nvGrpSpPr>
              <p:grpSpPr bwMode="auto">
                <a:xfrm>
                  <a:off x="0" y="576"/>
                  <a:ext cx="564" cy="1898"/>
                  <a:chOff x="0" y="576"/>
                  <a:chExt cx="564" cy="1898"/>
                </a:xfrm>
              </p:grpSpPr>
              <p:sp>
                <p:nvSpPr>
                  <p:cNvPr id="45079" name="矩形 31"/>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5080" name="矩形 32"/>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81" name="组合 33"/>
                <p:cNvGrpSpPr>
                  <a:grpSpLocks/>
                </p:cNvGrpSpPr>
                <p:nvPr/>
              </p:nvGrpSpPr>
              <p:grpSpPr bwMode="auto">
                <a:xfrm>
                  <a:off x="564" y="576"/>
                  <a:ext cx="564" cy="1898"/>
                  <a:chOff x="564" y="576"/>
                  <a:chExt cx="564" cy="1898"/>
                </a:xfrm>
              </p:grpSpPr>
              <p:sp>
                <p:nvSpPr>
                  <p:cNvPr id="45082" name="矩形 34"/>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5083" name="矩形 35"/>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84" name="组合 36"/>
                <p:cNvGrpSpPr>
                  <a:grpSpLocks/>
                </p:cNvGrpSpPr>
                <p:nvPr/>
              </p:nvGrpSpPr>
              <p:grpSpPr bwMode="auto">
                <a:xfrm>
                  <a:off x="1128" y="576"/>
                  <a:ext cx="564" cy="1898"/>
                  <a:chOff x="1128" y="576"/>
                  <a:chExt cx="564" cy="1898"/>
                </a:xfrm>
              </p:grpSpPr>
              <p:sp>
                <p:nvSpPr>
                  <p:cNvPr id="45085" name="矩形 37"/>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5086" name="矩形 38"/>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5087" name="组合 39"/>
                <p:cNvGrpSpPr>
                  <a:grpSpLocks/>
                </p:cNvGrpSpPr>
                <p:nvPr/>
              </p:nvGrpSpPr>
              <p:grpSpPr bwMode="auto">
                <a:xfrm>
                  <a:off x="1692" y="576"/>
                  <a:ext cx="557" cy="1898"/>
                  <a:chOff x="1692" y="576"/>
                  <a:chExt cx="557" cy="1898"/>
                </a:xfrm>
              </p:grpSpPr>
              <p:sp>
                <p:nvSpPr>
                  <p:cNvPr id="45088" name="矩形 40"/>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5089" name="矩形 41"/>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sp>
            <p:nvSpPr>
              <p:cNvPr id="45090" name="矩形 42"/>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sp>
          <p:nvSpPr>
            <p:cNvPr id="45091" name="直接连接符 43"/>
            <p:cNvSpPr>
              <a:spLocks noChangeShapeType="1"/>
            </p:cNvSpPr>
            <p:nvPr/>
          </p:nvSpPr>
          <p:spPr bwMode="auto">
            <a:xfrm>
              <a:off x="5085" y="1858"/>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5092" name="直接连接符 44"/>
            <p:cNvSpPr>
              <a:spLocks noChangeShapeType="1"/>
            </p:cNvSpPr>
            <p:nvPr/>
          </p:nvSpPr>
          <p:spPr bwMode="auto">
            <a:xfrm>
              <a:off x="5085" y="2098"/>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5093" name="直接连接符 45"/>
            <p:cNvSpPr>
              <a:spLocks noChangeShapeType="1"/>
            </p:cNvSpPr>
            <p:nvPr/>
          </p:nvSpPr>
          <p:spPr bwMode="auto">
            <a:xfrm>
              <a:off x="5085" y="2338"/>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5094" name="直接连接符 46"/>
            <p:cNvSpPr>
              <a:spLocks noChangeShapeType="1"/>
            </p:cNvSpPr>
            <p:nvPr/>
          </p:nvSpPr>
          <p:spPr bwMode="auto">
            <a:xfrm>
              <a:off x="5085" y="3970"/>
              <a:ext cx="3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5095" name="直接连接符 47"/>
            <p:cNvSpPr>
              <a:spLocks noChangeShapeType="1"/>
            </p:cNvSpPr>
            <p:nvPr/>
          </p:nvSpPr>
          <p:spPr bwMode="auto">
            <a:xfrm>
              <a:off x="5469" y="1858"/>
              <a:ext cx="0" cy="211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Times New Roman" pitchFamily="18" charset="0"/>
                <a:ea typeface="楷体" panose="02010609060101010101" pitchFamily="49" charset="-122"/>
                <a:cs typeface="Times New Roman" pitchFamily="18" charset="0"/>
              </a:endParaRPr>
            </a:p>
          </p:txBody>
        </p:sp>
        <p:sp>
          <p:nvSpPr>
            <p:cNvPr id="45096" name="矩形 82"/>
            <p:cNvSpPr>
              <a:spLocks noChangeArrowheads="1"/>
            </p:cNvSpPr>
            <p:nvPr/>
          </p:nvSpPr>
          <p:spPr bwMode="auto">
            <a:xfrm>
              <a:off x="5037" y="1858"/>
              <a:ext cx="438" cy="250"/>
            </a:xfrm>
            <a:prstGeom prst="rect">
              <a:avLst/>
            </a:prstGeom>
            <a:noFill/>
            <a:ln w="12700">
              <a:no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000" dirty="0">
                  <a:latin typeface="Times New Roman" pitchFamily="18" charset="0"/>
                  <a:ea typeface="楷体" panose="02010609060101010101" pitchFamily="49" charset="-122"/>
                  <a:cs typeface="Times New Roman" pitchFamily="18" charset="0"/>
                </a:rPr>
                <a:t>输出</a:t>
              </a:r>
            </a:p>
          </p:txBody>
        </p:sp>
        <p:sp>
          <p:nvSpPr>
            <p:cNvPr id="45097" name="矩形 92"/>
            <p:cNvSpPr>
              <a:spLocks noChangeArrowheads="1"/>
            </p:cNvSpPr>
            <p:nvPr/>
          </p:nvSpPr>
          <p:spPr bwMode="auto">
            <a:xfrm>
              <a:off x="5133" y="2098"/>
              <a:ext cx="2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000">
                  <a:latin typeface="Times New Roman" pitchFamily="18" charset="0"/>
                  <a:ea typeface="楷体" panose="02010609060101010101" pitchFamily="49" charset="-122"/>
                  <a:cs typeface="Times New Roman" pitchFamily="18" charset="0"/>
                </a:rPr>
                <a:t>Y</a:t>
              </a:r>
              <a:r>
                <a:rPr lang="en-US" altLang="zh-CN" sz="2000" baseline="-25000">
                  <a:latin typeface="Times New Roman" pitchFamily="18" charset="0"/>
                  <a:ea typeface="楷体" panose="02010609060101010101" pitchFamily="49" charset="-122"/>
                  <a:cs typeface="Times New Roman" pitchFamily="18" charset="0"/>
                </a:rPr>
                <a:t>2</a:t>
              </a:r>
            </a:p>
          </p:txBody>
        </p:sp>
        <p:sp>
          <p:nvSpPr>
            <p:cNvPr id="45098" name="矩形 93"/>
            <p:cNvSpPr>
              <a:spLocks noChangeArrowheads="1"/>
            </p:cNvSpPr>
            <p:nvPr/>
          </p:nvSpPr>
          <p:spPr bwMode="auto">
            <a:xfrm>
              <a:off x="5181" y="2386"/>
              <a:ext cx="196"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grpSp>
      <p:cxnSp>
        <p:nvCxnSpPr>
          <p:cNvPr id="45099" name="直接连接符 103"/>
          <p:cNvCxnSpPr>
            <a:cxnSpLocks noChangeShapeType="1"/>
          </p:cNvCxnSpPr>
          <p:nvPr/>
        </p:nvCxnSpPr>
        <p:spPr bwMode="auto">
          <a:xfrm>
            <a:off x="5236773" y="2872017"/>
            <a:ext cx="2664215" cy="9751"/>
          </a:xfrm>
          <a:prstGeom prst="line">
            <a:avLst/>
          </a:prstGeom>
          <a:noFill/>
          <a:ln w="28575">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45100" name="直接连接符 104"/>
          <p:cNvCxnSpPr>
            <a:cxnSpLocks noChangeShapeType="1"/>
          </p:cNvCxnSpPr>
          <p:nvPr/>
        </p:nvCxnSpPr>
        <p:spPr bwMode="auto">
          <a:xfrm>
            <a:off x="5236348" y="3195601"/>
            <a:ext cx="2664640" cy="34"/>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45101" name="直接连接符 105"/>
          <p:cNvCxnSpPr>
            <a:cxnSpLocks noChangeShapeType="1"/>
          </p:cNvCxnSpPr>
          <p:nvPr/>
        </p:nvCxnSpPr>
        <p:spPr bwMode="auto">
          <a:xfrm flipV="1">
            <a:off x="5272088" y="3776663"/>
            <a:ext cx="2657476" cy="7943"/>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45102" name="直接连接符 106"/>
          <p:cNvCxnSpPr>
            <a:cxnSpLocks noChangeShapeType="1"/>
          </p:cNvCxnSpPr>
          <p:nvPr/>
        </p:nvCxnSpPr>
        <p:spPr bwMode="auto">
          <a:xfrm>
            <a:off x="5239255" y="4669976"/>
            <a:ext cx="2661733" cy="9525"/>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graphicFrame>
        <p:nvGraphicFramePr>
          <p:cNvPr id="295986" name="对象 295985"/>
          <p:cNvGraphicFramePr>
            <a:graphicFrameLocks/>
          </p:cNvGraphicFramePr>
          <p:nvPr>
            <p:extLst>
              <p:ext uri="{D42A27DB-BD31-4B8C-83A1-F6EECF244321}">
                <p14:modId xmlns:p14="http://schemas.microsoft.com/office/powerpoint/2010/main" val="2990305137"/>
              </p:ext>
            </p:extLst>
          </p:nvPr>
        </p:nvGraphicFramePr>
        <p:xfrm>
          <a:off x="339425" y="1530617"/>
          <a:ext cx="4281488" cy="1763713"/>
        </p:xfrm>
        <a:graphic>
          <a:graphicData uri="http://schemas.openxmlformats.org/presentationml/2006/ole">
            <mc:AlternateContent xmlns:mc="http://schemas.openxmlformats.org/markup-compatibility/2006">
              <mc:Choice xmlns:v="urn:schemas-microsoft-com:vml" Requires="v">
                <p:oleObj spid="_x0000_s235822" r:id="rId3" imgW="2159000" imgH="889000" progId="Equation.3">
                  <p:embed/>
                </p:oleObj>
              </mc:Choice>
              <mc:Fallback>
                <p:oleObj r:id="rId3" imgW="2159000" imgH="889000" progId="Equation.3">
                  <p:embed/>
                  <p:pic>
                    <p:nvPicPr>
                      <p:cNvPr id="295986" name="对象 29598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25" y="1530617"/>
                        <a:ext cx="4281488" cy="17637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5987" name="对象 295986"/>
          <p:cNvGraphicFramePr>
            <a:graphicFrameLocks/>
          </p:cNvGraphicFramePr>
          <p:nvPr>
            <p:extLst>
              <p:ext uri="{D42A27DB-BD31-4B8C-83A1-F6EECF244321}">
                <p14:modId xmlns:p14="http://schemas.microsoft.com/office/powerpoint/2010/main" val="3609776424"/>
              </p:ext>
            </p:extLst>
          </p:nvPr>
        </p:nvGraphicFramePr>
        <p:xfrm>
          <a:off x="443114" y="3516312"/>
          <a:ext cx="4225925" cy="1374775"/>
        </p:xfrm>
        <a:graphic>
          <a:graphicData uri="http://schemas.openxmlformats.org/presentationml/2006/ole">
            <mc:AlternateContent xmlns:mc="http://schemas.openxmlformats.org/markup-compatibility/2006">
              <mc:Choice xmlns:v="urn:schemas-microsoft-com:vml" Requires="v">
                <p:oleObj spid="_x0000_s235823" r:id="rId5" imgW="2069202" imgH="672808" progId="Equation.3">
                  <p:embed/>
                </p:oleObj>
              </mc:Choice>
              <mc:Fallback>
                <p:oleObj r:id="rId5" imgW="2069202" imgH="672808" progId="Equation.3">
                  <p:embed/>
                  <p:pic>
                    <p:nvPicPr>
                      <p:cNvPr id="295987" name="对象 29598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114" y="3516312"/>
                        <a:ext cx="4225925" cy="13747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60645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5986"/>
                                        </p:tgtEl>
                                        <p:attrNameLst>
                                          <p:attrName>style.visibility</p:attrName>
                                        </p:attrNameLst>
                                      </p:cBhvr>
                                      <p:to>
                                        <p:strVal val="visible"/>
                                      </p:to>
                                    </p:set>
                                    <p:animEffect transition="in" filter="dissolve">
                                      <p:cBhvr>
                                        <p:cTn id="7" dur="500"/>
                                        <p:tgtEl>
                                          <p:spTgt spid="295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5987"/>
                                        </p:tgtEl>
                                        <p:attrNameLst>
                                          <p:attrName>style.visibility</p:attrName>
                                        </p:attrNameLst>
                                      </p:cBhvr>
                                      <p:to>
                                        <p:strVal val="visible"/>
                                      </p:to>
                                    </p:set>
                                    <p:animEffect transition="in" filter="dissolve">
                                      <p:cBhvr>
                                        <p:cTn id="12" dur="500"/>
                                        <p:tgtEl>
                                          <p:spTgt spid="295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47"/>
          <p:cNvSpPr>
            <a:spLocks noGrp="1" noChangeArrowheads="1"/>
          </p:cNvSpPr>
          <p:nvPr>
            <p:ph type="title"/>
          </p:nvPr>
        </p:nvSpPr>
        <p:spPr bwMode="auto">
          <a:xfrm>
            <a:off x="230188" y="977799"/>
            <a:ext cx="843915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dirty="0" smtClean="0">
                <a:solidFill>
                  <a:srgbClr val="0D0D0D"/>
                </a:solidFill>
                <a:latin typeface="楷体" panose="02010609060101010101" pitchFamily="49" charset="-122"/>
                <a:ea typeface="楷体" panose="02010609060101010101" pitchFamily="49" charset="-122"/>
              </a:rPr>
              <a:t>例</a:t>
            </a:r>
            <a:r>
              <a:rPr lang="en-US" altLang="zh-CN" sz="2800" b="1" dirty="0" smtClean="0">
                <a:solidFill>
                  <a:srgbClr val="0D0D0D"/>
                </a:solidFill>
                <a:latin typeface="楷体" panose="02010609060101010101" pitchFamily="49" charset="-122"/>
                <a:ea typeface="楷体" panose="02010609060101010101" pitchFamily="49" charset="-122"/>
              </a:rPr>
              <a:t>2.5.1 </a:t>
            </a:r>
            <a:r>
              <a:rPr lang="zh-CN" altLang="en-US" sz="2800" b="1" dirty="0" smtClean="0">
                <a:solidFill>
                  <a:srgbClr val="0D0D0D"/>
                </a:solidFill>
                <a:latin typeface="楷体" panose="02010609060101010101" pitchFamily="49" charset="-122"/>
                <a:ea typeface="楷体" panose="02010609060101010101" pitchFamily="49" charset="-122"/>
              </a:rPr>
              <a:t>已知真值表，写出输出的逻辑函数式</a:t>
            </a:r>
          </a:p>
        </p:txBody>
      </p:sp>
      <p:grpSp>
        <p:nvGrpSpPr>
          <p:cNvPr id="46082" name="组合 92"/>
          <p:cNvGrpSpPr>
            <a:grpSpLocks/>
          </p:cNvGrpSpPr>
          <p:nvPr/>
        </p:nvGrpSpPr>
        <p:grpSpPr bwMode="auto">
          <a:xfrm>
            <a:off x="1271637" y="1691102"/>
            <a:ext cx="3276600" cy="3352800"/>
            <a:chOff x="-3" y="-3"/>
            <a:chExt cx="2255" cy="2480"/>
          </a:xfrm>
        </p:grpSpPr>
        <p:grpSp>
          <p:nvGrpSpPr>
            <p:cNvPr id="46083" name="组合 93"/>
            <p:cNvGrpSpPr>
              <a:grpSpLocks/>
            </p:cNvGrpSpPr>
            <p:nvPr/>
          </p:nvGrpSpPr>
          <p:grpSpPr bwMode="auto">
            <a:xfrm>
              <a:off x="0" y="0"/>
              <a:ext cx="2249" cy="2474"/>
              <a:chOff x="0" y="0"/>
              <a:chExt cx="2249" cy="2474"/>
            </a:xfrm>
          </p:grpSpPr>
          <p:grpSp>
            <p:nvGrpSpPr>
              <p:cNvPr id="46084" name="组合 94"/>
              <p:cNvGrpSpPr>
                <a:grpSpLocks/>
              </p:cNvGrpSpPr>
              <p:nvPr/>
            </p:nvGrpSpPr>
            <p:grpSpPr bwMode="auto">
              <a:xfrm>
                <a:off x="0" y="0"/>
                <a:ext cx="1692" cy="288"/>
                <a:chOff x="0" y="0"/>
                <a:chExt cx="1692" cy="288"/>
              </a:xfrm>
            </p:grpSpPr>
            <p:sp>
              <p:nvSpPr>
                <p:cNvPr id="46085" name="矩形 95"/>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输入</a:t>
                  </a:r>
                </a:p>
              </p:txBody>
            </p:sp>
            <p:sp>
              <p:nvSpPr>
                <p:cNvPr id="46086" name="矩形 96"/>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087" name="组合 97"/>
              <p:cNvGrpSpPr>
                <a:grpSpLocks/>
              </p:cNvGrpSpPr>
              <p:nvPr/>
            </p:nvGrpSpPr>
            <p:grpSpPr bwMode="auto">
              <a:xfrm>
                <a:off x="1692" y="0"/>
                <a:ext cx="557" cy="288"/>
                <a:chOff x="1692" y="0"/>
                <a:chExt cx="557" cy="288"/>
              </a:xfrm>
            </p:grpSpPr>
            <p:sp>
              <p:nvSpPr>
                <p:cNvPr id="46088" name="矩形 98"/>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输出</a:t>
                  </a:r>
                </a:p>
              </p:txBody>
            </p:sp>
            <p:sp>
              <p:nvSpPr>
                <p:cNvPr id="46089" name="矩形 99"/>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090" name="组合 100"/>
              <p:cNvGrpSpPr>
                <a:grpSpLocks/>
              </p:cNvGrpSpPr>
              <p:nvPr/>
            </p:nvGrpSpPr>
            <p:grpSpPr bwMode="auto">
              <a:xfrm>
                <a:off x="0" y="288"/>
                <a:ext cx="564" cy="288"/>
                <a:chOff x="0" y="288"/>
                <a:chExt cx="564" cy="288"/>
              </a:xfrm>
            </p:grpSpPr>
            <p:sp>
              <p:nvSpPr>
                <p:cNvPr id="46091" name="矩形 101"/>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A</a:t>
                  </a:r>
                </a:p>
              </p:txBody>
            </p:sp>
            <p:sp>
              <p:nvSpPr>
                <p:cNvPr id="46092" name="矩形 102"/>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093" name="组合 103"/>
              <p:cNvGrpSpPr>
                <a:grpSpLocks/>
              </p:cNvGrpSpPr>
              <p:nvPr/>
            </p:nvGrpSpPr>
            <p:grpSpPr bwMode="auto">
              <a:xfrm>
                <a:off x="564" y="288"/>
                <a:ext cx="564" cy="288"/>
                <a:chOff x="564" y="288"/>
                <a:chExt cx="564" cy="288"/>
              </a:xfrm>
            </p:grpSpPr>
            <p:sp>
              <p:nvSpPr>
                <p:cNvPr id="46094" name="矩形 104"/>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B</a:t>
                  </a:r>
                </a:p>
              </p:txBody>
            </p:sp>
            <p:sp>
              <p:nvSpPr>
                <p:cNvPr id="46095" name="矩形 105"/>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096" name="组合 106"/>
              <p:cNvGrpSpPr>
                <a:grpSpLocks/>
              </p:cNvGrpSpPr>
              <p:nvPr/>
            </p:nvGrpSpPr>
            <p:grpSpPr bwMode="auto">
              <a:xfrm>
                <a:off x="1128" y="288"/>
                <a:ext cx="564" cy="288"/>
                <a:chOff x="1128" y="288"/>
                <a:chExt cx="564" cy="288"/>
              </a:xfrm>
            </p:grpSpPr>
            <p:sp>
              <p:nvSpPr>
                <p:cNvPr id="46097" name="矩形 107"/>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C</a:t>
                  </a:r>
                </a:p>
              </p:txBody>
            </p:sp>
            <p:sp>
              <p:nvSpPr>
                <p:cNvPr id="46098" name="矩形 108"/>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099" name="组合 109"/>
              <p:cNvGrpSpPr>
                <a:grpSpLocks/>
              </p:cNvGrpSpPr>
              <p:nvPr/>
            </p:nvGrpSpPr>
            <p:grpSpPr bwMode="auto">
              <a:xfrm>
                <a:off x="1692" y="288"/>
                <a:ext cx="557" cy="288"/>
                <a:chOff x="1692" y="288"/>
                <a:chExt cx="557" cy="288"/>
              </a:xfrm>
            </p:grpSpPr>
            <p:sp>
              <p:nvSpPr>
                <p:cNvPr id="46100" name="矩形 110"/>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Y</a:t>
                  </a:r>
                </a:p>
              </p:txBody>
            </p:sp>
            <p:sp>
              <p:nvSpPr>
                <p:cNvPr id="46101" name="矩形 111"/>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102" name="组合 112"/>
              <p:cNvGrpSpPr>
                <a:grpSpLocks/>
              </p:cNvGrpSpPr>
              <p:nvPr/>
            </p:nvGrpSpPr>
            <p:grpSpPr bwMode="auto">
              <a:xfrm>
                <a:off x="0" y="576"/>
                <a:ext cx="564" cy="1898"/>
                <a:chOff x="0" y="576"/>
                <a:chExt cx="564" cy="1898"/>
              </a:xfrm>
            </p:grpSpPr>
            <p:sp>
              <p:nvSpPr>
                <p:cNvPr id="46103" name="矩形 113"/>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6104" name="矩形 114"/>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105" name="组合 115"/>
              <p:cNvGrpSpPr>
                <a:grpSpLocks/>
              </p:cNvGrpSpPr>
              <p:nvPr/>
            </p:nvGrpSpPr>
            <p:grpSpPr bwMode="auto">
              <a:xfrm>
                <a:off x="564" y="576"/>
                <a:ext cx="564" cy="1898"/>
                <a:chOff x="564" y="576"/>
                <a:chExt cx="564" cy="1898"/>
              </a:xfrm>
            </p:grpSpPr>
            <p:sp>
              <p:nvSpPr>
                <p:cNvPr id="46106" name="矩形 116"/>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6107" name="矩形 117"/>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108" name="组合 118"/>
              <p:cNvGrpSpPr>
                <a:grpSpLocks/>
              </p:cNvGrpSpPr>
              <p:nvPr/>
            </p:nvGrpSpPr>
            <p:grpSpPr bwMode="auto">
              <a:xfrm>
                <a:off x="1128" y="576"/>
                <a:ext cx="564" cy="1898"/>
                <a:chOff x="1128" y="576"/>
                <a:chExt cx="564" cy="1898"/>
              </a:xfrm>
            </p:grpSpPr>
            <p:sp>
              <p:nvSpPr>
                <p:cNvPr id="46109" name="矩形 119"/>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6110" name="矩形 120"/>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6111" name="组合 121"/>
              <p:cNvGrpSpPr>
                <a:grpSpLocks/>
              </p:cNvGrpSpPr>
              <p:nvPr/>
            </p:nvGrpSpPr>
            <p:grpSpPr bwMode="auto">
              <a:xfrm>
                <a:off x="1692" y="576"/>
                <a:ext cx="557" cy="1898"/>
                <a:chOff x="1692" y="576"/>
                <a:chExt cx="557" cy="1898"/>
              </a:xfrm>
            </p:grpSpPr>
            <p:sp>
              <p:nvSpPr>
                <p:cNvPr id="46112" name="矩形 122"/>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p>
              </p:txBody>
            </p:sp>
            <p:sp>
              <p:nvSpPr>
                <p:cNvPr id="46113" name="矩形 123"/>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sp>
          <p:nvSpPr>
            <p:cNvPr id="46114" name="矩形 124"/>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sp>
        <p:nvSpPr>
          <p:cNvPr id="127" name="文本框 126"/>
          <p:cNvSpPr txBox="1">
            <a:spLocks noChangeArrowheads="1"/>
          </p:cNvSpPr>
          <p:nvPr/>
        </p:nvSpPr>
        <p:spPr bwMode="auto">
          <a:xfrm>
            <a:off x="230188" y="5165873"/>
            <a:ext cx="4926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解</a:t>
            </a:r>
            <a:r>
              <a:rPr lang="zh-CN" altLang="en-US" sz="2800" dirty="0">
                <a:latin typeface="楷体" panose="02010609060101010101" pitchFamily="49" charset="-122"/>
                <a:ea typeface="楷体" panose="02010609060101010101" pitchFamily="49" charset="-122"/>
              </a:rPr>
              <a:t>：其输出的逻辑函数式为</a:t>
            </a:r>
          </a:p>
        </p:txBody>
      </p:sp>
      <p:graphicFrame>
        <p:nvGraphicFramePr>
          <p:cNvPr id="128" name="内容占位符 127"/>
          <p:cNvGraphicFramePr>
            <a:graphicFrameLocks noGrp="1"/>
          </p:cNvGraphicFramePr>
          <p:nvPr>
            <p:ph idx="1"/>
            <p:extLst>
              <p:ext uri="{D42A27DB-BD31-4B8C-83A1-F6EECF244321}">
                <p14:modId xmlns:p14="http://schemas.microsoft.com/office/powerpoint/2010/main" val="1192065646"/>
              </p:ext>
            </p:extLst>
          </p:nvPr>
        </p:nvGraphicFramePr>
        <p:xfrm>
          <a:off x="951821" y="5856514"/>
          <a:ext cx="5351007" cy="390298"/>
        </p:xfrm>
        <a:graphic>
          <a:graphicData uri="http://schemas.openxmlformats.org/presentationml/2006/ole">
            <mc:AlternateContent xmlns:mc="http://schemas.openxmlformats.org/markup-compatibility/2006">
              <mc:Choice xmlns:v="urn:schemas-microsoft-com:vml" Requires="v">
                <p:oleObj spid="_x0000_s236696" r:id="rId3" imgW="2142580" imgH="177492" progId="Equation.3">
                  <p:embed/>
                </p:oleObj>
              </mc:Choice>
              <mc:Fallback>
                <p:oleObj r:id="rId3" imgW="2142580" imgH="177492" progId="Equation.3">
                  <p:embed/>
                  <p:pic>
                    <p:nvPicPr>
                      <p:cNvPr id="128" name="内容占位符 1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821" y="5856514"/>
                        <a:ext cx="5351007" cy="390298"/>
                      </a:xfrm>
                      <a:prstGeom prst="rect">
                        <a:avLst/>
                      </a:prstGeom>
                      <a:noFill/>
                      <a:ln>
                        <a:noFill/>
                      </a:ln>
                      <a:extLst/>
                    </p:spPr>
                  </p:pic>
                </p:oleObj>
              </mc:Fallback>
            </mc:AlternateContent>
          </a:graphicData>
        </a:graphic>
      </p:graphicFrame>
      <p:sp>
        <p:nvSpPr>
          <p:cNvPr id="3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cxnSp>
        <p:nvCxnSpPr>
          <p:cNvPr id="39" name="直接连接符 103"/>
          <p:cNvCxnSpPr>
            <a:cxnSpLocks noChangeShapeType="1"/>
          </p:cNvCxnSpPr>
          <p:nvPr/>
        </p:nvCxnSpPr>
        <p:spPr bwMode="auto">
          <a:xfrm>
            <a:off x="1577829" y="2806703"/>
            <a:ext cx="2664215" cy="9751"/>
          </a:xfrm>
          <a:prstGeom prst="line">
            <a:avLst/>
          </a:prstGeom>
          <a:noFill/>
          <a:ln w="28575">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40" name="直接连接符 104"/>
          <p:cNvCxnSpPr>
            <a:cxnSpLocks noChangeShapeType="1"/>
          </p:cNvCxnSpPr>
          <p:nvPr/>
        </p:nvCxnSpPr>
        <p:spPr bwMode="auto">
          <a:xfrm>
            <a:off x="1577404" y="4371258"/>
            <a:ext cx="2664640" cy="34"/>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41" name="直接连接符 105"/>
          <p:cNvCxnSpPr>
            <a:cxnSpLocks noChangeShapeType="1"/>
          </p:cNvCxnSpPr>
          <p:nvPr/>
        </p:nvCxnSpPr>
        <p:spPr bwMode="auto">
          <a:xfrm flipV="1">
            <a:off x="1613144" y="3722235"/>
            <a:ext cx="2657476" cy="7943"/>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42" name="直接连接符 106"/>
          <p:cNvCxnSpPr>
            <a:cxnSpLocks noChangeShapeType="1"/>
          </p:cNvCxnSpPr>
          <p:nvPr/>
        </p:nvCxnSpPr>
        <p:spPr bwMode="auto">
          <a:xfrm>
            <a:off x="1580311" y="4646848"/>
            <a:ext cx="2661733" cy="9525"/>
          </a:xfrm>
          <a:prstGeom prst="line">
            <a:avLst/>
          </a:prstGeom>
          <a:noFill/>
          <a:ln w="28575">
            <a:solidFill>
              <a:srgbClr val="FF33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3081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wipe(down)">
                                      <p:cBhvr>
                                        <p:cTn id="12" dur="500"/>
                                        <p:tgtEl>
                                          <p:spTgt spid="46082"/>
                                        </p:tgtEl>
                                      </p:cBhvr>
                                    </p:animEffec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wipe(left)">
                                      <p:cBhvr>
                                        <p:cTn id="25" dur="500"/>
                                        <p:tgtEl>
                                          <p:spTgt spid="1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dissolve">
                                      <p:cBhvr>
                                        <p:cTn id="3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标题 310273"/>
          <p:cNvSpPr>
            <a:spLocks noGrp="1" noChangeArrowheads="1"/>
          </p:cNvSpPr>
          <p:nvPr>
            <p:ph type="title"/>
          </p:nvPr>
        </p:nvSpPr>
        <p:spPr bwMode="auto">
          <a:xfrm>
            <a:off x="673412" y="1136782"/>
            <a:ext cx="5919788"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dirty="0" smtClean="0">
                <a:solidFill>
                  <a:srgbClr val="0D0D0D"/>
                </a:solidFill>
                <a:latin typeface="Times New Roman" pitchFamily="18" charset="0"/>
                <a:ea typeface="楷体" panose="02010609060101010101" pitchFamily="49" charset="-122"/>
                <a:cs typeface="Times New Roman" pitchFamily="18" charset="0"/>
              </a:rPr>
              <a:t>(2) </a:t>
            </a:r>
            <a:r>
              <a:rPr lang="zh-CN" altLang="en-US" sz="2800" b="1" dirty="0" smtClean="0">
                <a:solidFill>
                  <a:srgbClr val="0D0D0D"/>
                </a:solidFill>
                <a:latin typeface="Times New Roman" pitchFamily="18" charset="0"/>
                <a:ea typeface="楷体" panose="02010609060101010101" pitchFamily="49" charset="-122"/>
                <a:cs typeface="Times New Roman" pitchFamily="18" charset="0"/>
              </a:rPr>
              <a:t>由逻辑函数式写出真值表</a:t>
            </a:r>
          </a:p>
        </p:txBody>
      </p:sp>
      <p:sp>
        <p:nvSpPr>
          <p:cNvPr id="310277" name="文本框 310276"/>
          <p:cNvSpPr txBox="1">
            <a:spLocks noChangeArrowheads="1"/>
          </p:cNvSpPr>
          <p:nvPr/>
        </p:nvSpPr>
        <p:spPr bwMode="auto">
          <a:xfrm>
            <a:off x="673412" y="1818727"/>
            <a:ext cx="7921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例</a:t>
            </a:r>
            <a:r>
              <a:rPr lang="en-US" altLang="zh-CN" sz="2800" dirty="0">
                <a:latin typeface="Times New Roman" pitchFamily="18" charset="0"/>
                <a:ea typeface="楷体" panose="02010609060101010101" pitchFamily="49" charset="-122"/>
                <a:cs typeface="Times New Roman" pitchFamily="18" charset="0"/>
              </a:rPr>
              <a:t>2.5.2 </a:t>
            </a:r>
            <a:r>
              <a:rPr lang="zh-CN" altLang="en-US" sz="2800" dirty="0">
                <a:latin typeface="Times New Roman" pitchFamily="18" charset="0"/>
                <a:ea typeface="楷体" panose="02010609060101010101" pitchFamily="49" charset="-122"/>
                <a:cs typeface="Times New Roman" pitchFamily="18" charset="0"/>
              </a:rPr>
              <a:t>写出逻辑函数</a:t>
            </a:r>
            <a:r>
              <a:rPr lang="en-US" altLang="zh-CN" sz="2800" i="1" dirty="0">
                <a:latin typeface="Times New Roman" pitchFamily="18" charset="0"/>
                <a:ea typeface="楷体" panose="02010609060101010101" pitchFamily="49" charset="-122"/>
                <a:cs typeface="Times New Roman" pitchFamily="18" charset="0"/>
              </a:rPr>
              <a:t>Y</a:t>
            </a:r>
            <a:r>
              <a:rPr lang="zh-CN" altLang="en-US" sz="2800" dirty="0">
                <a:latin typeface="Times New Roman" pitchFamily="18" charset="0"/>
                <a:ea typeface="楷体" panose="02010609060101010101" pitchFamily="49" charset="-122"/>
                <a:cs typeface="Times New Roman" pitchFamily="18" charset="0"/>
              </a:rPr>
              <a:t>＝</a:t>
            </a:r>
            <a:r>
              <a:rPr lang="en-US" altLang="zh-CN" sz="2800" i="1" dirty="0">
                <a:latin typeface="Times New Roman" pitchFamily="18" charset="0"/>
                <a:ea typeface="楷体" panose="02010609060101010101" pitchFamily="49" charset="-122"/>
                <a:cs typeface="Times New Roman" pitchFamily="18" charset="0"/>
              </a:rPr>
              <a:t>AB</a:t>
            </a:r>
            <a:r>
              <a:rPr lang="en-US" altLang="zh-CN" sz="2800" dirty="0">
                <a:latin typeface="Times New Roman" pitchFamily="18" charset="0"/>
                <a:ea typeface="楷体" panose="02010609060101010101" pitchFamily="49" charset="-122"/>
                <a:cs typeface="Times New Roman" pitchFamily="18" charset="0"/>
              </a:rPr>
              <a:t> </a:t>
            </a:r>
            <a:r>
              <a:rPr lang="en-US" altLang="zh-CN" sz="2800" dirty="0">
                <a:latin typeface="Times New Roman" pitchFamily="18" charset="0"/>
                <a:ea typeface="楷体" panose="02010609060101010101" pitchFamily="49" charset="-122"/>
                <a:cs typeface="Times New Roman" pitchFamily="18" charset="0"/>
                <a:sym typeface="Symbol" panose="05050102010706020507" pitchFamily="18" charset="2"/>
              </a:rPr>
              <a:t></a:t>
            </a:r>
            <a:r>
              <a:rPr lang="zh-CN" altLang="en-US" sz="2800" dirty="0">
                <a:latin typeface="Times New Roman" pitchFamily="18" charset="0"/>
                <a:ea typeface="楷体" panose="02010609060101010101" pitchFamily="49" charset="-122"/>
                <a:cs typeface="Times New Roman" pitchFamily="18" charset="0"/>
                <a:sym typeface="Symbol" panose="05050102010706020507" pitchFamily="18" charset="2"/>
              </a:rPr>
              <a:t>＋</a:t>
            </a:r>
            <a:r>
              <a:rPr lang="en-US" altLang="zh-CN" sz="2800" i="1" dirty="0">
                <a:latin typeface="Times New Roman" pitchFamily="18" charset="0"/>
                <a:ea typeface="楷体" panose="02010609060101010101" pitchFamily="49" charset="-122"/>
                <a:cs typeface="Times New Roman" pitchFamily="18" charset="0"/>
                <a:sym typeface="Symbol" panose="05050102010706020507" pitchFamily="18" charset="2"/>
              </a:rPr>
              <a:t>C</a:t>
            </a:r>
            <a:r>
              <a:rPr lang="en-US" altLang="zh-CN" sz="2800" dirty="0">
                <a:latin typeface="Times New Roman" pitchFamily="18" charset="0"/>
                <a:ea typeface="楷体" panose="02010609060101010101" pitchFamily="49" charset="-122"/>
                <a:cs typeface="Times New Roman" pitchFamily="18" charset="0"/>
                <a:sym typeface="Symbol" panose="05050102010706020507" pitchFamily="18" charset="2"/>
              </a:rPr>
              <a:t> </a:t>
            </a:r>
            <a:r>
              <a:rPr lang="zh-CN" altLang="en-US" sz="2800" dirty="0">
                <a:latin typeface="Times New Roman" pitchFamily="18" charset="0"/>
                <a:ea typeface="楷体" panose="02010609060101010101" pitchFamily="49" charset="-122"/>
                <a:cs typeface="Times New Roman" pitchFamily="18" charset="0"/>
                <a:sym typeface="Symbol" panose="05050102010706020507" pitchFamily="18" charset="2"/>
              </a:rPr>
              <a:t>的真值表。</a:t>
            </a:r>
            <a:endParaRPr lang="en-US" altLang="zh-CN" sz="2800" dirty="0">
              <a:latin typeface="Times New Roman" pitchFamily="18" charset="0"/>
              <a:ea typeface="楷体" panose="02010609060101010101" pitchFamily="49" charset="-122"/>
              <a:cs typeface="Times New Roman" pitchFamily="18" charset="0"/>
              <a:sym typeface="Symbol" panose="05050102010706020507" pitchFamily="18" charset="2"/>
            </a:endParaRPr>
          </a:p>
        </p:txBody>
      </p:sp>
      <p:sp>
        <p:nvSpPr>
          <p:cNvPr id="310278" name="文本框 310277"/>
          <p:cNvSpPr txBox="1">
            <a:spLocks noChangeArrowheads="1"/>
          </p:cNvSpPr>
          <p:nvPr/>
        </p:nvSpPr>
        <p:spPr bwMode="auto">
          <a:xfrm>
            <a:off x="673412" y="2460760"/>
            <a:ext cx="4105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解：其真值表为</a:t>
            </a:r>
          </a:p>
        </p:txBody>
      </p:sp>
      <p:grpSp>
        <p:nvGrpSpPr>
          <p:cNvPr id="47108" name="组合 310279"/>
          <p:cNvGrpSpPr>
            <a:grpSpLocks/>
          </p:cNvGrpSpPr>
          <p:nvPr/>
        </p:nvGrpSpPr>
        <p:grpSpPr bwMode="auto">
          <a:xfrm>
            <a:off x="2487924" y="3224799"/>
            <a:ext cx="3276600" cy="3352800"/>
            <a:chOff x="-3" y="-3"/>
            <a:chExt cx="2255" cy="2480"/>
          </a:xfrm>
        </p:grpSpPr>
        <p:grpSp>
          <p:nvGrpSpPr>
            <p:cNvPr id="47109" name="组合 310280"/>
            <p:cNvGrpSpPr>
              <a:grpSpLocks/>
            </p:cNvGrpSpPr>
            <p:nvPr/>
          </p:nvGrpSpPr>
          <p:grpSpPr bwMode="auto">
            <a:xfrm>
              <a:off x="0" y="0"/>
              <a:ext cx="2249" cy="2474"/>
              <a:chOff x="0" y="0"/>
              <a:chExt cx="2249" cy="2474"/>
            </a:xfrm>
          </p:grpSpPr>
          <p:grpSp>
            <p:nvGrpSpPr>
              <p:cNvPr id="47110" name="组合 310281"/>
              <p:cNvGrpSpPr>
                <a:grpSpLocks/>
              </p:cNvGrpSpPr>
              <p:nvPr/>
            </p:nvGrpSpPr>
            <p:grpSpPr bwMode="auto">
              <a:xfrm>
                <a:off x="0" y="0"/>
                <a:ext cx="1692" cy="288"/>
                <a:chOff x="0" y="0"/>
                <a:chExt cx="1692" cy="288"/>
              </a:xfrm>
            </p:grpSpPr>
            <p:sp>
              <p:nvSpPr>
                <p:cNvPr id="47111" name="矩形 310282"/>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itchFamily="18" charset="0"/>
                      <a:ea typeface="楷体" panose="02010609060101010101" pitchFamily="49" charset="-122"/>
                      <a:cs typeface="Times New Roman" pitchFamily="18" charset="0"/>
                    </a:rPr>
                    <a:t>输入</a:t>
                  </a:r>
                </a:p>
              </p:txBody>
            </p:sp>
            <p:sp>
              <p:nvSpPr>
                <p:cNvPr id="47112" name="矩形 310283"/>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13" name="组合 310284"/>
              <p:cNvGrpSpPr>
                <a:grpSpLocks/>
              </p:cNvGrpSpPr>
              <p:nvPr/>
            </p:nvGrpSpPr>
            <p:grpSpPr bwMode="auto">
              <a:xfrm>
                <a:off x="1692" y="0"/>
                <a:ext cx="557" cy="288"/>
                <a:chOff x="1692" y="0"/>
                <a:chExt cx="557" cy="288"/>
              </a:xfrm>
            </p:grpSpPr>
            <p:sp>
              <p:nvSpPr>
                <p:cNvPr id="47114" name="矩形 310285"/>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anose="02010609060101010101" pitchFamily="49" charset="-122"/>
                      <a:cs typeface="Times New Roman" pitchFamily="18" charset="0"/>
                    </a:rPr>
                    <a:t>输出</a:t>
                  </a:r>
                </a:p>
              </p:txBody>
            </p:sp>
            <p:sp>
              <p:nvSpPr>
                <p:cNvPr id="47115" name="矩形 310286"/>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16" name="组合 310287"/>
              <p:cNvGrpSpPr>
                <a:grpSpLocks/>
              </p:cNvGrpSpPr>
              <p:nvPr/>
            </p:nvGrpSpPr>
            <p:grpSpPr bwMode="auto">
              <a:xfrm>
                <a:off x="0" y="288"/>
                <a:ext cx="564" cy="288"/>
                <a:chOff x="0" y="288"/>
                <a:chExt cx="564" cy="288"/>
              </a:xfrm>
            </p:grpSpPr>
            <p:sp>
              <p:nvSpPr>
                <p:cNvPr id="47117" name="矩形 310288"/>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A</a:t>
                  </a:r>
                </a:p>
              </p:txBody>
            </p:sp>
            <p:sp>
              <p:nvSpPr>
                <p:cNvPr id="47118" name="矩形 310289"/>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19" name="组合 310290"/>
              <p:cNvGrpSpPr>
                <a:grpSpLocks/>
              </p:cNvGrpSpPr>
              <p:nvPr/>
            </p:nvGrpSpPr>
            <p:grpSpPr bwMode="auto">
              <a:xfrm>
                <a:off x="564" y="288"/>
                <a:ext cx="564" cy="288"/>
                <a:chOff x="564" y="288"/>
                <a:chExt cx="564" cy="288"/>
              </a:xfrm>
            </p:grpSpPr>
            <p:sp>
              <p:nvSpPr>
                <p:cNvPr id="47120" name="矩形 310291"/>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B</a:t>
                  </a:r>
                </a:p>
              </p:txBody>
            </p:sp>
            <p:sp>
              <p:nvSpPr>
                <p:cNvPr id="47121" name="矩形 310292"/>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22" name="组合 310293"/>
              <p:cNvGrpSpPr>
                <a:grpSpLocks/>
              </p:cNvGrpSpPr>
              <p:nvPr/>
            </p:nvGrpSpPr>
            <p:grpSpPr bwMode="auto">
              <a:xfrm>
                <a:off x="1128" y="288"/>
                <a:ext cx="564" cy="288"/>
                <a:chOff x="1128" y="288"/>
                <a:chExt cx="564" cy="288"/>
              </a:xfrm>
            </p:grpSpPr>
            <p:sp>
              <p:nvSpPr>
                <p:cNvPr id="47123" name="矩形 310294"/>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C</a:t>
                  </a:r>
                </a:p>
              </p:txBody>
            </p:sp>
            <p:sp>
              <p:nvSpPr>
                <p:cNvPr id="47124" name="矩形 310295"/>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25" name="组合 310296"/>
              <p:cNvGrpSpPr>
                <a:grpSpLocks/>
              </p:cNvGrpSpPr>
              <p:nvPr/>
            </p:nvGrpSpPr>
            <p:grpSpPr bwMode="auto">
              <a:xfrm>
                <a:off x="1692" y="288"/>
                <a:ext cx="557" cy="288"/>
                <a:chOff x="1692" y="288"/>
                <a:chExt cx="557" cy="288"/>
              </a:xfrm>
            </p:grpSpPr>
            <p:sp>
              <p:nvSpPr>
                <p:cNvPr id="47126" name="矩形 310297"/>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Y</a:t>
                  </a:r>
                </a:p>
              </p:txBody>
            </p:sp>
            <p:sp>
              <p:nvSpPr>
                <p:cNvPr id="47127" name="矩形 310298"/>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28" name="组合 310299"/>
              <p:cNvGrpSpPr>
                <a:grpSpLocks/>
              </p:cNvGrpSpPr>
              <p:nvPr/>
            </p:nvGrpSpPr>
            <p:grpSpPr bwMode="auto">
              <a:xfrm>
                <a:off x="0" y="576"/>
                <a:ext cx="564" cy="1898"/>
                <a:chOff x="0" y="576"/>
                <a:chExt cx="564" cy="1898"/>
              </a:xfrm>
            </p:grpSpPr>
            <p:sp>
              <p:nvSpPr>
                <p:cNvPr id="47129" name="矩形 310300"/>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7130" name="矩形 310301"/>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31" name="组合 310302"/>
              <p:cNvGrpSpPr>
                <a:grpSpLocks/>
              </p:cNvGrpSpPr>
              <p:nvPr/>
            </p:nvGrpSpPr>
            <p:grpSpPr bwMode="auto">
              <a:xfrm>
                <a:off x="564" y="576"/>
                <a:ext cx="564" cy="1898"/>
                <a:chOff x="564" y="576"/>
                <a:chExt cx="564" cy="1898"/>
              </a:xfrm>
            </p:grpSpPr>
            <p:sp>
              <p:nvSpPr>
                <p:cNvPr id="47132" name="矩形 310303"/>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itchFamily="18" charset="0"/>
                      <a:ea typeface="楷体" panose="02010609060101010101" pitchFamily="49" charset="-122"/>
                      <a:cs typeface="Times New Roman" pitchFamily="18" charset="0"/>
                    </a:rPr>
                    <a:t>0</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0</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0</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0</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p>
              </p:txBody>
            </p:sp>
            <p:sp>
              <p:nvSpPr>
                <p:cNvPr id="47133" name="矩形 310304"/>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34" name="组合 310305"/>
              <p:cNvGrpSpPr>
                <a:grpSpLocks/>
              </p:cNvGrpSpPr>
              <p:nvPr/>
            </p:nvGrpSpPr>
            <p:grpSpPr bwMode="auto">
              <a:xfrm>
                <a:off x="1128" y="576"/>
                <a:ext cx="564" cy="1898"/>
                <a:chOff x="1128" y="576"/>
                <a:chExt cx="564" cy="1898"/>
              </a:xfrm>
            </p:grpSpPr>
            <p:sp>
              <p:nvSpPr>
                <p:cNvPr id="47135" name="矩形 310306"/>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0</a:t>
                  </a:r>
                  <a:br>
                    <a:rPr lang="en-US" altLang="zh-CN" sz="2000">
                      <a:latin typeface="Times New Roman" pitchFamily="18" charset="0"/>
                      <a:ea typeface="楷体" panose="02010609060101010101" pitchFamily="49" charset="-122"/>
                      <a:cs typeface="Times New Roman" pitchFamily="18" charset="0"/>
                    </a:rPr>
                  </a:br>
                  <a:r>
                    <a:rPr lang="en-US" altLang="zh-CN" sz="2000">
                      <a:latin typeface="Times New Roman" pitchFamily="18" charset="0"/>
                      <a:ea typeface="楷体" panose="02010609060101010101" pitchFamily="49" charset="-122"/>
                      <a:cs typeface="Times New Roman" pitchFamily="18" charset="0"/>
                    </a:rPr>
                    <a:t>1</a:t>
                  </a:r>
                </a:p>
              </p:txBody>
            </p:sp>
            <p:sp>
              <p:nvSpPr>
                <p:cNvPr id="47136" name="矩形 310307"/>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nvGrpSpPr>
              <p:cNvPr id="47137" name="组合 310308"/>
              <p:cNvGrpSpPr>
                <a:grpSpLocks/>
              </p:cNvGrpSpPr>
              <p:nvPr/>
            </p:nvGrpSpPr>
            <p:grpSpPr bwMode="auto">
              <a:xfrm>
                <a:off x="1692" y="576"/>
                <a:ext cx="557" cy="1898"/>
                <a:chOff x="1692" y="576"/>
                <a:chExt cx="557" cy="1898"/>
              </a:xfrm>
            </p:grpSpPr>
            <p:sp>
              <p:nvSpPr>
                <p:cNvPr id="47138" name="矩形 310309"/>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0</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smtClean="0">
                      <a:latin typeface="Times New Roman" pitchFamily="18" charset="0"/>
                      <a:ea typeface="楷体" panose="02010609060101010101" pitchFamily="49" charset="-122"/>
                      <a:cs typeface="Times New Roman" pitchFamily="18" charset="0"/>
                    </a:rPr>
                    <a:t>0</a:t>
                  </a:r>
                  <a:br>
                    <a:rPr lang="en-US" altLang="zh-CN" sz="2000" dirty="0" smtClean="0">
                      <a:latin typeface="Times New Roman" pitchFamily="18" charset="0"/>
                      <a:ea typeface="楷体" panose="02010609060101010101" pitchFamily="49" charset="-122"/>
                      <a:cs typeface="Times New Roman" pitchFamily="18" charset="0"/>
                    </a:rPr>
                  </a:br>
                  <a:r>
                    <a:rPr lang="en-US" altLang="zh-CN" sz="2000" dirty="0" smtClean="0">
                      <a:latin typeface="Times New Roman" pitchFamily="18" charset="0"/>
                      <a:ea typeface="楷体" panose="02010609060101010101" pitchFamily="49" charset="-122"/>
                      <a:cs typeface="Times New Roman" pitchFamily="18" charset="0"/>
                    </a:rPr>
                    <a:t>1</a:t>
                  </a:r>
                  <a:r>
                    <a:rPr lang="en-US" altLang="zh-CN" sz="2000" dirty="0">
                      <a:latin typeface="Times New Roman" pitchFamily="18" charset="0"/>
                      <a:ea typeface="楷体" panose="02010609060101010101" pitchFamily="49" charset="-122"/>
                      <a:cs typeface="Times New Roman" pitchFamily="18" charset="0"/>
                    </a:rPr>
                    <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1</a:t>
                  </a:r>
                  <a:br>
                    <a:rPr lang="en-US" altLang="zh-CN" sz="2000" dirty="0">
                      <a:latin typeface="Times New Roman" pitchFamily="18" charset="0"/>
                      <a:ea typeface="楷体" panose="02010609060101010101" pitchFamily="49" charset="-122"/>
                      <a:cs typeface="Times New Roman" pitchFamily="18" charset="0"/>
                    </a:rPr>
                  </a:br>
                  <a:r>
                    <a:rPr lang="en-US" altLang="zh-CN" sz="2000" dirty="0">
                      <a:latin typeface="Times New Roman" pitchFamily="18" charset="0"/>
                      <a:ea typeface="楷体" panose="02010609060101010101" pitchFamily="49" charset="-122"/>
                      <a:cs typeface="Times New Roman" pitchFamily="18" charset="0"/>
                    </a:rPr>
                    <a:t>0</a:t>
                  </a:r>
                </a:p>
              </p:txBody>
            </p:sp>
            <p:sp>
              <p:nvSpPr>
                <p:cNvPr id="47139" name="矩形 310310"/>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grpSp>
        <p:sp>
          <p:nvSpPr>
            <p:cNvPr id="47140" name="矩形 310311"/>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anose="02010609060101010101" pitchFamily="49" charset="-122"/>
                <a:cs typeface="Times New Roman" pitchFamily="18" charset="0"/>
              </a:endParaRPr>
            </a:p>
          </p:txBody>
        </p:sp>
      </p:grpSp>
      <p:sp>
        <p:nvSpPr>
          <p:cNvPr id="3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1078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4"/>
                                        </p:tgtEl>
                                        <p:attrNameLst>
                                          <p:attrName>style.visibility</p:attrName>
                                        </p:attrNameLst>
                                      </p:cBhvr>
                                      <p:to>
                                        <p:strVal val="visible"/>
                                      </p:to>
                                    </p:set>
                                    <p:animEffect transition="in" filter="wipe(left)">
                                      <p:cBhvr>
                                        <p:cTn id="7" dur="500"/>
                                        <p:tgtEl>
                                          <p:spTgt spid="310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10277"/>
                                        </p:tgtEl>
                                        <p:attrNameLst>
                                          <p:attrName>style.visibility</p:attrName>
                                        </p:attrNameLst>
                                      </p:cBhvr>
                                      <p:to>
                                        <p:strVal val="visible"/>
                                      </p:to>
                                    </p:set>
                                    <p:animEffect transition="in" filter="diamond(in)">
                                      <p:cBhvr>
                                        <p:cTn id="12" dur="2000"/>
                                        <p:tgtEl>
                                          <p:spTgt spid="310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0278"/>
                                        </p:tgtEl>
                                        <p:attrNameLst>
                                          <p:attrName>style.visibility</p:attrName>
                                        </p:attrNameLst>
                                      </p:cBhvr>
                                      <p:to>
                                        <p:strVal val="visible"/>
                                      </p:to>
                                    </p:set>
                                    <p:animEffect transition="in" filter="box(in)">
                                      <p:cBhvr>
                                        <p:cTn id="17" dur="500"/>
                                        <p:tgtEl>
                                          <p:spTgt spid="310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8"/>
                                        </p:tgtEl>
                                        <p:attrNameLst>
                                          <p:attrName>style.visibility</p:attrName>
                                        </p:attrNameLst>
                                      </p:cBhvr>
                                      <p:to>
                                        <p:strVal val="visible"/>
                                      </p:to>
                                    </p:set>
                                    <p:animEffect transition="in" filter="wipe(left)">
                                      <p:cBhvr>
                                        <p:cTn id="2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P spid="310277" grpId="0"/>
      <p:bldP spid="3102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noChangeArrowheads="1"/>
          </p:cNvSpPr>
          <p:nvPr>
            <p:ph type="title"/>
          </p:nvPr>
        </p:nvSpPr>
        <p:spPr bwMode="auto">
          <a:xfrm>
            <a:off x="577376" y="980424"/>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dirty="0" smtClean="0">
                <a:solidFill>
                  <a:srgbClr val="0D0D0D"/>
                </a:solidFill>
                <a:latin typeface="Times New Roman" pitchFamily="18" charset="0"/>
                <a:ea typeface="楷体" panose="02010609060101010101" pitchFamily="49" charset="-122"/>
                <a:cs typeface="Times New Roman" pitchFamily="18" charset="0"/>
              </a:rPr>
              <a:t>2. </a:t>
            </a:r>
            <a:r>
              <a:rPr lang="zh-CN" altLang="en-US" sz="2800" b="1" dirty="0" smtClean="0">
                <a:solidFill>
                  <a:srgbClr val="0D0D0D"/>
                </a:solidFill>
                <a:latin typeface="Times New Roman" pitchFamily="18" charset="0"/>
                <a:ea typeface="楷体" panose="02010609060101010101" pitchFamily="49" charset="-122"/>
                <a:cs typeface="Times New Roman" pitchFamily="18" charset="0"/>
              </a:rPr>
              <a:t>逻辑函数式与逻辑图的相互转换</a:t>
            </a:r>
          </a:p>
        </p:txBody>
      </p:sp>
      <p:sp>
        <p:nvSpPr>
          <p:cNvPr id="5" name="文本框 4"/>
          <p:cNvSpPr txBox="1">
            <a:spLocks noChangeArrowheads="1"/>
          </p:cNvSpPr>
          <p:nvPr/>
        </p:nvSpPr>
        <p:spPr bwMode="auto">
          <a:xfrm>
            <a:off x="544718" y="1451911"/>
            <a:ext cx="547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smtClean="0">
                <a:latin typeface="Times New Roman" pitchFamily="18" charset="0"/>
                <a:ea typeface="楷体" panose="02010609060101010101" pitchFamily="49" charset="-122"/>
                <a:cs typeface="Times New Roman" pitchFamily="18" charset="0"/>
              </a:rPr>
              <a:t>(1) </a:t>
            </a:r>
            <a:r>
              <a:rPr lang="zh-CN" altLang="en-US" sz="2800" dirty="0" smtClean="0">
                <a:latin typeface="Times New Roman" pitchFamily="18" charset="0"/>
                <a:ea typeface="楷体" panose="02010609060101010101" pitchFamily="49" charset="-122"/>
                <a:cs typeface="Times New Roman" pitchFamily="18" charset="0"/>
              </a:rPr>
              <a:t>由</a:t>
            </a:r>
            <a:r>
              <a:rPr lang="zh-CN" altLang="en-US" sz="2800" dirty="0">
                <a:latin typeface="Times New Roman" pitchFamily="18" charset="0"/>
                <a:ea typeface="楷体" panose="02010609060101010101" pitchFamily="49" charset="-122"/>
                <a:cs typeface="Times New Roman" pitchFamily="18" charset="0"/>
              </a:rPr>
              <a:t>逻辑函数式画出逻辑图</a:t>
            </a:r>
          </a:p>
        </p:txBody>
      </p:sp>
      <p:graphicFrame>
        <p:nvGraphicFramePr>
          <p:cNvPr id="2" name="对象 1"/>
          <p:cNvGraphicFramePr>
            <a:graphicFrameLocks/>
          </p:cNvGraphicFramePr>
          <p:nvPr>
            <p:extLst>
              <p:ext uri="{D42A27DB-BD31-4B8C-83A1-F6EECF244321}">
                <p14:modId xmlns:p14="http://schemas.microsoft.com/office/powerpoint/2010/main" val="1425305538"/>
              </p:ext>
            </p:extLst>
          </p:nvPr>
        </p:nvGraphicFramePr>
        <p:xfrm>
          <a:off x="890443" y="2688771"/>
          <a:ext cx="6925500" cy="3858818"/>
        </p:xfrm>
        <a:graphic>
          <a:graphicData uri="http://schemas.openxmlformats.org/presentationml/2006/ole">
            <mc:AlternateContent xmlns:mc="http://schemas.openxmlformats.org/markup-compatibility/2006">
              <mc:Choice xmlns:v="urn:schemas-microsoft-com:vml" Requires="v">
                <p:oleObj spid="_x0000_s237868" r:id="rId3" imgW="3389040" imgH="2075040" progId="Visio.Drawing.11">
                  <p:embed/>
                </p:oleObj>
              </mc:Choice>
              <mc:Fallback>
                <p:oleObj r:id="rId3" imgW="3389040" imgH="2075040" progId="Visio.Drawing.11">
                  <p:embed/>
                  <p:pic>
                    <p:nvPicPr>
                      <p:cNvPr id="2"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43" y="2688771"/>
                        <a:ext cx="6925500" cy="3858818"/>
                      </a:xfrm>
                      <a:prstGeom prst="rect">
                        <a:avLst/>
                      </a:prstGeom>
                      <a:noFill/>
                      <a:ln>
                        <a:noFill/>
                      </a:ln>
                    </p:spPr>
                  </p:pic>
                </p:oleObj>
              </mc:Fallback>
            </mc:AlternateContent>
          </a:graphicData>
        </a:graphic>
      </p:graphicFrame>
      <p:sp>
        <p:nvSpPr>
          <p:cNvPr id="49154" name="文本框 6"/>
          <p:cNvSpPr txBox="1">
            <a:spLocks noChangeArrowheads="1"/>
          </p:cNvSpPr>
          <p:nvPr/>
        </p:nvSpPr>
        <p:spPr bwMode="auto">
          <a:xfrm>
            <a:off x="405926" y="2012175"/>
            <a:ext cx="854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例</a:t>
            </a:r>
            <a:r>
              <a:rPr lang="en-US" altLang="zh-CN" sz="2800" dirty="0">
                <a:latin typeface="Times New Roman" pitchFamily="18" charset="0"/>
                <a:ea typeface="楷体" panose="02010609060101010101" pitchFamily="49" charset="-122"/>
                <a:cs typeface="Times New Roman" pitchFamily="18" charset="0"/>
              </a:rPr>
              <a:t>2.5.2  </a:t>
            </a:r>
            <a:r>
              <a:rPr lang="zh-CN" altLang="en-US" sz="2800" dirty="0">
                <a:latin typeface="Times New Roman" pitchFamily="18" charset="0"/>
                <a:ea typeface="楷体" panose="02010609060101010101" pitchFamily="49" charset="-122"/>
                <a:cs typeface="Times New Roman" pitchFamily="18" charset="0"/>
              </a:rPr>
              <a:t>画出                     </a:t>
            </a:r>
            <a:r>
              <a:rPr lang="zh-CN" altLang="en-US" sz="2800" dirty="0" smtClean="0">
                <a:latin typeface="Times New Roman" pitchFamily="18" charset="0"/>
                <a:ea typeface="楷体" panose="02010609060101010101" pitchFamily="49" charset="-122"/>
                <a:cs typeface="Times New Roman" pitchFamily="18" charset="0"/>
              </a:rPr>
              <a:t>                         的</a:t>
            </a:r>
            <a:r>
              <a:rPr lang="zh-CN" altLang="en-US" sz="2800" dirty="0">
                <a:latin typeface="Times New Roman" pitchFamily="18" charset="0"/>
                <a:ea typeface="楷体" panose="02010609060101010101" pitchFamily="49" charset="-122"/>
                <a:cs typeface="Times New Roman" pitchFamily="18" charset="0"/>
              </a:rPr>
              <a:t>逻辑图。</a:t>
            </a:r>
          </a:p>
        </p:txBody>
      </p:sp>
      <p:graphicFrame>
        <p:nvGraphicFramePr>
          <p:cNvPr id="49155" name="对象 5">
            <a:hlinkClick r:id="" action="ppaction://ole?verb=1"/>
          </p:cNvPr>
          <p:cNvGraphicFramePr>
            <a:graphicFrameLocks noChangeAspect="1"/>
          </p:cNvGraphicFramePr>
          <p:nvPr>
            <p:extLst>
              <p:ext uri="{D42A27DB-BD31-4B8C-83A1-F6EECF244321}">
                <p14:modId xmlns:p14="http://schemas.microsoft.com/office/powerpoint/2010/main" val="2159587383"/>
              </p:ext>
            </p:extLst>
          </p:nvPr>
        </p:nvGraphicFramePr>
        <p:xfrm>
          <a:off x="2531156" y="2059145"/>
          <a:ext cx="3898900" cy="476250"/>
        </p:xfrm>
        <a:graphic>
          <a:graphicData uri="http://schemas.openxmlformats.org/presentationml/2006/ole">
            <mc:AlternateContent xmlns:mc="http://schemas.openxmlformats.org/markup-compatibility/2006">
              <mc:Choice xmlns:v="urn:schemas-microsoft-com:vml" Requires="v">
                <p:oleObj spid="_x0000_s237869" name="公式" r:id="rId5" imgW="1663560" imgH="203040" progId="Equation.3">
                  <p:embed/>
                </p:oleObj>
              </mc:Choice>
              <mc:Fallback>
                <p:oleObj name="公式" r:id="rId5" imgW="1663560" imgH="203040" progId="Equation.3">
                  <p:embed/>
                  <p:pic>
                    <p:nvPicPr>
                      <p:cNvPr id="49155" name="对象 5">
                        <a:hlinkClick r:id="" action="ppaction://ole?verb=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156" y="2059145"/>
                        <a:ext cx="3898900" cy="476250"/>
                      </a:xfrm>
                      <a:prstGeom prst="rect">
                        <a:avLst/>
                      </a:prstGeom>
                      <a:noFill/>
                      <a:ln>
                        <a:noFill/>
                      </a:ln>
                    </p:spPr>
                  </p:pic>
                </p:oleObj>
              </mc:Fallback>
            </mc:AlternateContent>
          </a:graphicData>
        </a:graphic>
      </p:graphicFrame>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07841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4"/>
                                        </p:tgtEl>
                                        <p:attrNameLst>
                                          <p:attrName>style.visibility</p:attrName>
                                        </p:attrNameLst>
                                      </p:cBhvr>
                                      <p:to>
                                        <p:strVal val="visible"/>
                                      </p:to>
                                    </p:set>
                                    <p:animEffect transition="in" filter="wipe(left)">
                                      <p:cBhvr>
                                        <p:cTn id="17" dur="500"/>
                                        <p:tgtEl>
                                          <p:spTgt spid="49154"/>
                                        </p:tgtEl>
                                      </p:cBhvr>
                                    </p:animEffect>
                                  </p:childTnLst>
                                </p:cTn>
                              </p:par>
                              <p:par>
                                <p:cTn id="18" presetID="22" presetClass="entr" presetSubtype="8" fill="hold" nodeType="withEffect">
                                  <p:stCondLst>
                                    <p:cond delay="0"/>
                                  </p:stCondLst>
                                  <p:childTnLst>
                                    <p:set>
                                      <p:cBhvr>
                                        <p:cTn id="19" dur="1" fill="hold">
                                          <p:stCondLst>
                                            <p:cond delay="0"/>
                                          </p:stCondLst>
                                        </p:cTn>
                                        <p:tgtEl>
                                          <p:spTgt spid="49155"/>
                                        </p:tgtEl>
                                        <p:attrNameLst>
                                          <p:attrName>style.visibility</p:attrName>
                                        </p:attrNameLst>
                                      </p:cBhvr>
                                      <p:to>
                                        <p:strVal val="visible"/>
                                      </p:to>
                                    </p:set>
                                    <p:animEffect transition="in" filter="wipe(left)">
                                      <p:cBhvr>
                                        <p:cTn id="20" dur="500"/>
                                        <p:tgtEl>
                                          <p:spTgt spid="491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915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446315" y="1174977"/>
            <a:ext cx="8515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例</a:t>
            </a:r>
            <a:r>
              <a:rPr lang="en-US" altLang="zh-CN" sz="2800" dirty="0">
                <a:latin typeface="Times New Roman" pitchFamily="18" charset="0"/>
                <a:ea typeface="楷体" panose="02010609060101010101" pitchFamily="49" charset="-122"/>
                <a:cs typeface="Times New Roman" pitchFamily="18" charset="0"/>
              </a:rPr>
              <a:t>2.5.3  </a:t>
            </a:r>
            <a:r>
              <a:rPr lang="zh-CN" altLang="en-US" sz="2800" dirty="0">
                <a:latin typeface="Times New Roman" pitchFamily="18" charset="0"/>
                <a:ea typeface="楷体" panose="02010609060101010101" pitchFamily="49" charset="-122"/>
                <a:cs typeface="Times New Roman" pitchFamily="18" charset="0"/>
              </a:rPr>
              <a:t>画出</a:t>
            </a:r>
            <a:r>
              <a:rPr lang="en-US" altLang="zh-CN" sz="2800" i="1" dirty="0">
                <a:latin typeface="Times New Roman" pitchFamily="18" charset="0"/>
                <a:ea typeface="楷体" panose="02010609060101010101" pitchFamily="49" charset="-122"/>
                <a:cs typeface="Times New Roman" pitchFamily="18" charset="0"/>
              </a:rPr>
              <a:t>Y</a:t>
            </a:r>
            <a:r>
              <a:rPr lang="zh-CN" altLang="en-US" sz="2800" dirty="0">
                <a:latin typeface="Times New Roman" pitchFamily="18" charset="0"/>
                <a:ea typeface="楷体" panose="02010609060101010101" pitchFamily="49" charset="-122"/>
                <a:cs typeface="Times New Roman" pitchFamily="18" charset="0"/>
              </a:rPr>
              <a:t>＝</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AB</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C</a:t>
            </a:r>
            <a:r>
              <a:rPr lang="en-US" altLang="zh-CN" sz="2800" dirty="0" smtClean="0">
                <a:latin typeface="Times New Roman" pitchFamily="18" charset="0"/>
                <a:ea typeface="楷体" panose="02010609060101010101" pitchFamily="49" charset="-122"/>
                <a:cs typeface="Times New Roman" pitchFamily="18" charset="0"/>
                <a:sym typeface="Symbol" panose="05050102010706020507" pitchFamily="18" charset="2"/>
              </a:rPr>
              <a:t>)</a:t>
            </a:r>
            <a:r>
              <a:rPr lang="zh-CN" altLang="en-US" sz="2800" dirty="0" smtClean="0">
                <a:latin typeface="Times New Roman" pitchFamily="18" charset="0"/>
                <a:ea typeface="楷体" panose="02010609060101010101" pitchFamily="49" charset="-122"/>
                <a:cs typeface="Times New Roman" pitchFamily="18" charset="0"/>
                <a:sym typeface="Symbol" panose="05050102010706020507" pitchFamily="18" charset="2"/>
              </a:rPr>
              <a:t>＋</a:t>
            </a:r>
            <a:r>
              <a:rPr lang="en-US" altLang="zh-CN" sz="2800" dirty="0" smtClean="0">
                <a:latin typeface="Times New Roman" pitchFamily="18" charset="0"/>
                <a:ea typeface="楷体" panose="02010609060101010101" pitchFamily="49" charset="-122"/>
                <a:cs typeface="Times New Roman" pitchFamily="18" charset="0"/>
                <a:sym typeface="Symbol" panose="05050102010706020507" pitchFamily="18" charset="2"/>
              </a:rPr>
              <a:t>(</a:t>
            </a:r>
            <a:r>
              <a:rPr lang="en-US" altLang="zh-CN" sz="2800" i="1" dirty="0" smtClean="0">
                <a:latin typeface="Times New Roman" pitchFamily="18" charset="0"/>
                <a:ea typeface="楷体" panose="02010609060101010101" pitchFamily="49" charset="-122"/>
                <a:cs typeface="Times New Roman" pitchFamily="18" charset="0"/>
              </a:rPr>
              <a:t>AC</a:t>
            </a:r>
            <a:r>
              <a:rPr lang="en-US" altLang="zh-CN" sz="2800" dirty="0" smtClean="0">
                <a:latin typeface="Times New Roman" pitchFamily="18" charset="0"/>
                <a:ea typeface="楷体" panose="02010609060101010101" pitchFamily="49" charset="-122"/>
                <a:cs typeface="Times New Roman" pitchFamily="18" charset="0"/>
                <a:sym typeface="Symbol" panose="05050102010706020507" pitchFamily="18" charset="2"/>
              </a:rPr>
              <a:t>)</a:t>
            </a:r>
            <a:r>
              <a:rPr lang="zh-CN" altLang="en-US" sz="2800" dirty="0">
                <a:latin typeface="Times New Roman" pitchFamily="18" charset="0"/>
                <a:ea typeface="楷体" panose="02010609060101010101" pitchFamily="49" charset="-122"/>
                <a:cs typeface="Times New Roman" pitchFamily="18" charset="0"/>
                <a:sym typeface="Symbol" panose="05050102010706020507" pitchFamily="18" charset="2"/>
              </a:rPr>
              <a:t>＋</a:t>
            </a:r>
            <a:r>
              <a:rPr lang="en-US" altLang="zh-CN" sz="2800" i="1" dirty="0">
                <a:latin typeface="Times New Roman" pitchFamily="18" charset="0"/>
                <a:ea typeface="楷体" panose="02010609060101010101" pitchFamily="49" charset="-122"/>
                <a:cs typeface="Times New Roman" pitchFamily="18" charset="0"/>
                <a:sym typeface="Symbol" panose="05050102010706020507" pitchFamily="18" charset="2"/>
              </a:rPr>
              <a:t>B</a:t>
            </a:r>
            <a:r>
              <a:rPr lang="en-US" altLang="zh-CN" sz="2800" dirty="0" smtClean="0">
                <a:latin typeface="Times New Roman" pitchFamily="18" charset="0"/>
                <a:ea typeface="楷体" panose="02010609060101010101" pitchFamily="49" charset="-122"/>
                <a:cs typeface="Times New Roman" pitchFamily="18" charset="0"/>
                <a:sym typeface="Symbol" panose="05050102010706020507" pitchFamily="18" charset="2"/>
              </a:rPr>
              <a:t>]</a:t>
            </a:r>
            <a:r>
              <a:rPr lang="zh-CN" altLang="en-US" sz="2800" dirty="0">
                <a:latin typeface="Times New Roman" pitchFamily="18" charset="0"/>
                <a:ea typeface="楷体" panose="02010609060101010101" pitchFamily="49" charset="-122"/>
                <a:cs typeface="Times New Roman" pitchFamily="18" charset="0"/>
              </a:rPr>
              <a:t>的逻辑电路。</a:t>
            </a:r>
          </a:p>
        </p:txBody>
      </p:sp>
      <p:sp>
        <p:nvSpPr>
          <p:cNvPr id="8" name="文本框 7"/>
          <p:cNvSpPr txBox="1">
            <a:spLocks noChangeArrowheads="1"/>
          </p:cNvSpPr>
          <p:nvPr/>
        </p:nvSpPr>
        <p:spPr bwMode="auto">
          <a:xfrm>
            <a:off x="431800" y="1993900"/>
            <a:ext cx="2987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解：</a:t>
            </a:r>
          </a:p>
        </p:txBody>
      </p:sp>
      <p:graphicFrame>
        <p:nvGraphicFramePr>
          <p:cNvPr id="9" name="对象 8"/>
          <p:cNvGraphicFramePr>
            <a:graphicFrameLocks/>
          </p:cNvGraphicFramePr>
          <p:nvPr>
            <p:extLst>
              <p:ext uri="{D42A27DB-BD31-4B8C-83A1-F6EECF244321}">
                <p14:modId xmlns:p14="http://schemas.microsoft.com/office/powerpoint/2010/main" val="3367638743"/>
              </p:ext>
            </p:extLst>
          </p:nvPr>
        </p:nvGraphicFramePr>
        <p:xfrm>
          <a:off x="1590674" y="2174875"/>
          <a:ext cx="5789839" cy="3561896"/>
        </p:xfrm>
        <a:graphic>
          <a:graphicData uri="http://schemas.openxmlformats.org/presentationml/2006/ole">
            <mc:AlternateContent xmlns:mc="http://schemas.openxmlformats.org/markup-compatibility/2006">
              <mc:Choice xmlns:v="urn:schemas-microsoft-com:vml" Requires="v">
                <p:oleObj spid="_x0000_s238743" r:id="rId3" imgW="1758240" imgH="1340640" progId="Visio.Drawing.6">
                  <p:embed/>
                </p:oleObj>
              </mc:Choice>
              <mc:Fallback>
                <p:oleObj r:id="rId3" imgW="1758240" imgH="1340640" progId="Visio.Drawing.6">
                  <p:embed/>
                  <p:pic>
                    <p:nvPicPr>
                      <p:cNvPr id="9" name="对象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4" y="2174875"/>
                        <a:ext cx="5789839" cy="3561896"/>
                      </a:xfrm>
                      <a:prstGeom prst="rect">
                        <a:avLst/>
                      </a:prstGeom>
                      <a:noFill/>
                      <a:ln>
                        <a:noFill/>
                      </a:ln>
                      <a:extLst/>
                    </p:spPr>
                  </p:pic>
                </p:oleObj>
              </mc:Fallback>
            </mc:AlternateContent>
          </a:graphicData>
        </a:graphic>
      </p:graphicFrame>
      <p:sp>
        <p:nvSpPr>
          <p:cNvPr id="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6548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ou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标题 314371"/>
          <p:cNvSpPr>
            <a:spLocks noGrp="1" noChangeArrowheads="1"/>
          </p:cNvSpPr>
          <p:nvPr>
            <p:ph type="title"/>
          </p:nvPr>
        </p:nvSpPr>
        <p:spPr bwMode="auto">
          <a:xfrm>
            <a:off x="442572" y="1050727"/>
            <a:ext cx="8001000" cy="527050"/>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dirty="0" smtClean="0">
                <a:solidFill>
                  <a:schemeClr val="tx1"/>
                </a:solidFill>
                <a:latin typeface="Times New Roman" pitchFamily="18" charset="0"/>
                <a:ea typeface="楷体" panose="02010609060101010101" pitchFamily="49" charset="-122"/>
                <a:cs typeface="Times New Roman" pitchFamily="18" charset="0"/>
              </a:rPr>
              <a:t>(2) </a:t>
            </a:r>
            <a:r>
              <a:rPr lang="zh-CN" altLang="en-US" sz="2800" b="1" dirty="0" smtClean="0">
                <a:solidFill>
                  <a:schemeClr val="tx1"/>
                </a:solidFill>
                <a:latin typeface="Times New Roman" pitchFamily="18" charset="0"/>
                <a:ea typeface="楷体" panose="02010609060101010101" pitchFamily="49" charset="-122"/>
                <a:cs typeface="Times New Roman" pitchFamily="18" charset="0"/>
              </a:rPr>
              <a:t>由逻辑图写出逻辑函数式</a:t>
            </a:r>
          </a:p>
        </p:txBody>
      </p:sp>
      <p:sp>
        <p:nvSpPr>
          <p:cNvPr id="314374" name="文本框 314373"/>
          <p:cNvSpPr txBox="1">
            <a:spLocks noChangeArrowheads="1"/>
          </p:cNvSpPr>
          <p:nvPr/>
        </p:nvSpPr>
        <p:spPr bwMode="auto">
          <a:xfrm>
            <a:off x="388597" y="1577777"/>
            <a:ext cx="805497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anose="02010609060101010101" pitchFamily="49" charset="-122"/>
                <a:cs typeface="Times New Roman" pitchFamily="18" charset="0"/>
              </a:rPr>
              <a:t>例</a:t>
            </a:r>
            <a:r>
              <a:rPr lang="en-US" altLang="zh-CN" sz="2800" dirty="0" smtClean="0">
                <a:latin typeface="Times New Roman" pitchFamily="18" charset="0"/>
                <a:ea typeface="楷体" panose="02010609060101010101" pitchFamily="49" charset="-122"/>
                <a:cs typeface="Times New Roman" pitchFamily="18" charset="0"/>
              </a:rPr>
              <a:t>2.5.4 </a:t>
            </a:r>
            <a:r>
              <a:rPr lang="zh-CN" altLang="en-US" sz="2800" dirty="0" smtClean="0">
                <a:latin typeface="Times New Roman" pitchFamily="18" charset="0"/>
                <a:ea typeface="楷体" panose="02010609060101010101" pitchFamily="49" charset="-122"/>
                <a:cs typeface="Times New Roman" pitchFamily="18" charset="0"/>
              </a:rPr>
              <a:t>已知</a:t>
            </a:r>
            <a:r>
              <a:rPr lang="zh-CN" altLang="en-US" sz="2800" dirty="0">
                <a:latin typeface="Times New Roman" pitchFamily="18" charset="0"/>
                <a:ea typeface="楷体" panose="02010609060101010101" pitchFamily="49" charset="-122"/>
                <a:cs typeface="Times New Roman" pitchFamily="18" charset="0"/>
              </a:rPr>
              <a:t>逻辑电路</a:t>
            </a:r>
            <a:r>
              <a:rPr lang="en-US" altLang="zh-CN" sz="2800" dirty="0">
                <a:latin typeface="Times New Roman" pitchFamily="18" charset="0"/>
                <a:ea typeface="楷体" panose="02010609060101010101" pitchFamily="49" charset="-122"/>
                <a:cs typeface="Times New Roman" pitchFamily="18" charset="0"/>
              </a:rPr>
              <a:t>,</a:t>
            </a:r>
            <a:r>
              <a:rPr lang="zh-CN" altLang="en-US" sz="2800" dirty="0">
                <a:latin typeface="Times New Roman" pitchFamily="18" charset="0"/>
                <a:ea typeface="楷体" panose="02010609060101010101" pitchFamily="49" charset="-122"/>
                <a:cs typeface="Times New Roman" pitchFamily="18" charset="0"/>
              </a:rPr>
              <a:t>试写出输出端的逻辑函数式。</a:t>
            </a:r>
            <a:endParaRPr lang="en-US" altLang="zh-CN" sz="2800" dirty="0">
              <a:latin typeface="Times New Roman" pitchFamily="18" charset="0"/>
              <a:ea typeface="楷体" panose="02010609060101010101" pitchFamily="49" charset="-122"/>
              <a:cs typeface="Times New Roman" pitchFamily="18" charset="0"/>
            </a:endParaRPr>
          </a:p>
        </p:txBody>
      </p:sp>
      <p:graphicFrame>
        <p:nvGraphicFramePr>
          <p:cNvPr id="314376" name="对象 314375"/>
          <p:cNvGraphicFramePr>
            <a:graphicFrameLocks/>
          </p:cNvGraphicFramePr>
          <p:nvPr>
            <p:extLst>
              <p:ext uri="{D42A27DB-BD31-4B8C-83A1-F6EECF244321}">
                <p14:modId xmlns:p14="http://schemas.microsoft.com/office/powerpoint/2010/main" val="424686315"/>
              </p:ext>
            </p:extLst>
          </p:nvPr>
        </p:nvGraphicFramePr>
        <p:xfrm>
          <a:off x="7011647" y="3147360"/>
          <a:ext cx="1409700" cy="549275"/>
        </p:xfrm>
        <a:graphic>
          <a:graphicData uri="http://schemas.openxmlformats.org/presentationml/2006/ole">
            <mc:AlternateContent xmlns:mc="http://schemas.openxmlformats.org/markup-compatibility/2006">
              <mc:Choice xmlns:v="urn:schemas-microsoft-com:vml" Requires="v">
                <p:oleObj spid="_x0000_s296981" r:id="rId3" imgW="520560" imgH="203040" progId="Equation.3">
                  <p:embed/>
                </p:oleObj>
              </mc:Choice>
              <mc:Fallback>
                <p:oleObj r:id="rId3" imgW="520560" imgH="203040" progId="Equation.3">
                  <p:embed/>
                  <p:pic>
                    <p:nvPicPr>
                      <p:cNvPr id="314376" name="对象 3143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1647" y="3147360"/>
                        <a:ext cx="1409700" cy="5492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4378" name="对象 314377"/>
          <p:cNvGraphicFramePr>
            <a:graphicFrameLocks/>
          </p:cNvGraphicFramePr>
          <p:nvPr>
            <p:extLst>
              <p:ext uri="{D42A27DB-BD31-4B8C-83A1-F6EECF244321}">
                <p14:modId xmlns:p14="http://schemas.microsoft.com/office/powerpoint/2010/main" val="124806131"/>
              </p:ext>
            </p:extLst>
          </p:nvPr>
        </p:nvGraphicFramePr>
        <p:xfrm>
          <a:off x="4727235" y="4987272"/>
          <a:ext cx="371475" cy="346075"/>
        </p:xfrm>
        <a:graphic>
          <a:graphicData uri="http://schemas.openxmlformats.org/presentationml/2006/ole">
            <mc:AlternateContent xmlns:mc="http://schemas.openxmlformats.org/markup-compatibility/2006">
              <mc:Choice xmlns:v="urn:schemas-microsoft-com:vml" Requires="v">
                <p:oleObj spid="_x0000_s296982" r:id="rId5" imgW="177480" imgH="164880" progId="Equation.3">
                  <p:embed/>
                </p:oleObj>
              </mc:Choice>
              <mc:Fallback>
                <p:oleObj r:id="rId5" imgW="177480" imgH="164880" progId="Equation.3">
                  <p:embed/>
                  <p:pic>
                    <p:nvPicPr>
                      <p:cNvPr id="314378" name="对象 31437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235" y="4987272"/>
                        <a:ext cx="371475" cy="3460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4380" name="文本框 314379"/>
          <p:cNvSpPr txBox="1">
            <a:spLocks noChangeArrowheads="1"/>
          </p:cNvSpPr>
          <p:nvPr/>
        </p:nvSpPr>
        <p:spPr bwMode="auto">
          <a:xfrm>
            <a:off x="387010" y="2204385"/>
            <a:ext cx="3455987" cy="522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解：输出的逻辑式为</a:t>
            </a:r>
          </a:p>
        </p:txBody>
      </p:sp>
      <p:graphicFrame>
        <p:nvGraphicFramePr>
          <p:cNvPr id="314381" name="内容占位符 314380"/>
          <p:cNvGraphicFramePr>
            <a:graphicFrameLocks noGrp="1"/>
          </p:cNvGraphicFramePr>
          <p:nvPr>
            <p:ph idx="1"/>
            <p:extLst>
              <p:ext uri="{D42A27DB-BD31-4B8C-83A1-F6EECF244321}">
                <p14:modId xmlns:p14="http://schemas.microsoft.com/office/powerpoint/2010/main" val="1498318709"/>
              </p:ext>
            </p:extLst>
          </p:nvPr>
        </p:nvGraphicFramePr>
        <p:xfrm>
          <a:off x="388597" y="2906060"/>
          <a:ext cx="3776663" cy="484187"/>
        </p:xfrm>
        <a:graphic>
          <a:graphicData uri="http://schemas.openxmlformats.org/presentationml/2006/ole">
            <mc:AlternateContent xmlns:mc="http://schemas.openxmlformats.org/markup-compatibility/2006">
              <mc:Choice xmlns:v="urn:schemas-microsoft-com:vml" Requires="v">
                <p:oleObj spid="_x0000_s296983" r:id="rId7" imgW="1587240" imgH="203040" progId="Equation.3">
                  <p:embed/>
                </p:oleObj>
              </mc:Choice>
              <mc:Fallback>
                <p:oleObj r:id="rId7" imgW="1587240" imgH="203040" progId="Equation.3">
                  <p:embed/>
                  <p:pic>
                    <p:nvPicPr>
                      <p:cNvPr id="314381" name="内容占位符 31438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597" y="2906060"/>
                        <a:ext cx="3776663" cy="48418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p:cNvGraphicFramePr>
          <p:nvPr>
            <p:extLst>
              <p:ext uri="{D42A27DB-BD31-4B8C-83A1-F6EECF244321}">
                <p14:modId xmlns:p14="http://schemas.microsoft.com/office/powerpoint/2010/main" val="2732469306"/>
              </p:ext>
            </p:extLst>
          </p:nvPr>
        </p:nvGraphicFramePr>
        <p:xfrm>
          <a:off x="4497047" y="3390247"/>
          <a:ext cx="4329113" cy="2781300"/>
        </p:xfrm>
        <a:graphic>
          <a:graphicData uri="http://schemas.openxmlformats.org/presentationml/2006/ole">
            <mc:AlternateContent xmlns:mc="http://schemas.openxmlformats.org/markup-compatibility/2006">
              <mc:Choice xmlns:v="urn:schemas-microsoft-com:vml" Requires="v">
                <p:oleObj spid="_x0000_s296984" r:id="rId9" imgW="1998000" imgH="1545840" progId="Visio.Drawing.11">
                  <p:embed/>
                </p:oleObj>
              </mc:Choice>
              <mc:Fallback>
                <p:oleObj r:id="rId9" imgW="1998000" imgH="1545840" progId="Visio.Drawing.11">
                  <p:embed/>
                  <p:pic>
                    <p:nvPicPr>
                      <p:cNvPr id="2" name="对象 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7047" y="3390247"/>
                        <a:ext cx="4329113"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1205081128"/>
              </p:ext>
            </p:extLst>
          </p:nvPr>
        </p:nvGraphicFramePr>
        <p:xfrm>
          <a:off x="6192497" y="4987272"/>
          <a:ext cx="358775" cy="346075"/>
        </p:xfrm>
        <a:graphic>
          <a:graphicData uri="http://schemas.openxmlformats.org/presentationml/2006/ole">
            <mc:AlternateContent xmlns:mc="http://schemas.openxmlformats.org/markup-compatibility/2006">
              <mc:Choice xmlns:v="urn:schemas-microsoft-com:vml" Requires="v">
                <p:oleObj spid="_x0000_s296985" r:id="rId11" imgW="177480" imgH="164880" progId="Equation.3">
                  <p:embed/>
                </p:oleObj>
              </mc:Choice>
              <mc:Fallback>
                <p:oleObj r:id="rId11" imgW="177480" imgH="164880" progId="Equation.3">
                  <p:embed/>
                  <p:pic>
                    <p:nvPicPr>
                      <p:cNvPr id="5" name="对象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2497" y="4987272"/>
                        <a:ext cx="358775" cy="3460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1813547390"/>
              </p:ext>
            </p:extLst>
          </p:nvPr>
        </p:nvGraphicFramePr>
        <p:xfrm>
          <a:off x="6541747" y="6169960"/>
          <a:ext cx="1616075" cy="549275"/>
        </p:xfrm>
        <a:graphic>
          <a:graphicData uri="http://schemas.openxmlformats.org/presentationml/2006/ole">
            <mc:AlternateContent xmlns:mc="http://schemas.openxmlformats.org/markup-compatibility/2006">
              <mc:Choice xmlns:v="urn:schemas-microsoft-com:vml" Requires="v">
                <p:oleObj spid="_x0000_s296986" r:id="rId13" imgW="596880" imgH="203040" progId="Equation.3">
                  <p:embed/>
                </p:oleObj>
              </mc:Choice>
              <mc:Fallback>
                <p:oleObj r:id="rId13" imgW="596880" imgH="203040" progId="Equation.3">
                  <p:embed/>
                  <p:pic>
                    <p:nvPicPr>
                      <p:cNvPr id="7" name="对象 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41747" y="6169960"/>
                        <a:ext cx="1616075" cy="5492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p:cNvGraphicFramePr>
          <p:nvPr>
            <p:extLst>
              <p:ext uri="{D42A27DB-BD31-4B8C-83A1-F6EECF244321}">
                <p14:modId xmlns:p14="http://schemas.microsoft.com/office/powerpoint/2010/main" val="366327048"/>
              </p:ext>
            </p:extLst>
          </p:nvPr>
        </p:nvGraphicFramePr>
        <p:xfrm>
          <a:off x="301285" y="3723622"/>
          <a:ext cx="3776662" cy="2114550"/>
        </p:xfrm>
        <a:graphic>
          <a:graphicData uri="http://schemas.openxmlformats.org/presentationml/2006/ole">
            <mc:AlternateContent xmlns:mc="http://schemas.openxmlformats.org/markup-compatibility/2006">
              <mc:Choice xmlns:v="urn:schemas-microsoft-com:vml" Requires="v">
                <p:oleObj spid="_x0000_s296987" r:id="rId15" imgW="1587240" imgH="888840" progId="Equation.3">
                  <p:embed/>
                </p:oleObj>
              </mc:Choice>
              <mc:Fallback>
                <p:oleObj r:id="rId15" imgW="1587240" imgH="888840" progId="Equation.3">
                  <p:embed/>
                  <p:pic>
                    <p:nvPicPr>
                      <p:cNvPr id="13" name="对象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285" y="3723622"/>
                        <a:ext cx="3776662" cy="21145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5" name="Picture 132"/>
          <p:cNvPicPr>
            <a:picLocks noChangeAspect="1" noChangeArrowheads="1"/>
          </p:cNvPicPr>
          <p:nvPr/>
        </p:nvPicPr>
        <p:blipFill rotWithShape="1">
          <a:blip r:embed="rId17">
            <a:extLst>
              <a:ext uri="{28A0092B-C50C-407E-A947-70E740481C1C}">
                <a14:useLocalDpi xmlns:a14="http://schemas.microsoft.com/office/drawing/2010/main" val="0"/>
              </a:ext>
            </a:extLst>
          </a:blip>
          <a:srcRect r="8959"/>
          <a:stretch/>
        </p:blipFill>
        <p:spPr bwMode="auto">
          <a:xfrm>
            <a:off x="6609668" y="10886"/>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34"/>
          <p:cNvPicPr>
            <a:picLocks noChangeAspect="1" noChangeArrowheads="1"/>
          </p:cNvPicPr>
          <p:nvPr/>
        </p:nvPicPr>
        <p:blipFill rotWithShape="1">
          <a:blip r:embed="rId18">
            <a:extLst>
              <a:ext uri="{28A0092B-C50C-407E-A947-70E740481C1C}">
                <a14:useLocalDpi xmlns:a14="http://schemas.microsoft.com/office/drawing/2010/main" val="0"/>
              </a:ext>
            </a:extLst>
          </a:blip>
          <a:srcRect r="4215"/>
          <a:stretch/>
        </p:blipFill>
        <p:spPr bwMode="auto">
          <a:xfrm>
            <a:off x="3949244" y="33262"/>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76806"/>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455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wipe(left)">
                                      <p:cBhvr>
                                        <p:cTn id="7" dur="5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4374"/>
                                        </p:tgtEl>
                                        <p:attrNameLst>
                                          <p:attrName>style.visibility</p:attrName>
                                        </p:attrNameLst>
                                      </p:cBhvr>
                                      <p:to>
                                        <p:strVal val="visible"/>
                                      </p:to>
                                    </p:set>
                                    <p:animEffect transition="in" filter="box(in)">
                                      <p:cBhvr>
                                        <p:cTn id="12" dur="500"/>
                                        <p:tgtEl>
                                          <p:spTgt spid="314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4376"/>
                                        </p:tgtEl>
                                        <p:attrNameLst>
                                          <p:attrName>style.visibility</p:attrName>
                                        </p:attrNameLst>
                                      </p:cBhvr>
                                      <p:to>
                                        <p:strVal val="visible"/>
                                      </p:to>
                                    </p:set>
                                    <p:animEffect transition="in" filter="dissolve">
                                      <p:cBhvr>
                                        <p:cTn id="22" dur="500"/>
                                        <p:tgtEl>
                                          <p:spTgt spid="3143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14378"/>
                                        </p:tgtEl>
                                        <p:attrNameLst>
                                          <p:attrName>style.visibility</p:attrName>
                                        </p:attrNameLst>
                                      </p:cBhvr>
                                      <p:to>
                                        <p:strVal val="visible"/>
                                      </p:to>
                                    </p:set>
                                    <p:animEffect transition="in" filter="dissolve">
                                      <p:cBhvr>
                                        <p:cTn id="27" dur="500"/>
                                        <p:tgtEl>
                                          <p:spTgt spid="3143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4380"/>
                                        </p:tgtEl>
                                        <p:attrNameLst>
                                          <p:attrName>style.visibility</p:attrName>
                                        </p:attrNameLst>
                                      </p:cBhvr>
                                      <p:to>
                                        <p:strVal val="visible"/>
                                      </p:to>
                                    </p:set>
                                    <p:animEffect transition="in" filter="wipe(left)">
                                      <p:cBhvr>
                                        <p:cTn id="42" dur="500"/>
                                        <p:tgtEl>
                                          <p:spTgt spid="3143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314381"/>
                                        </p:tgtEl>
                                        <p:attrNameLst>
                                          <p:attrName>style.visibility</p:attrName>
                                        </p:attrNameLst>
                                      </p:cBhvr>
                                      <p:to>
                                        <p:strVal val="visible"/>
                                      </p:to>
                                    </p:set>
                                    <p:animEffect transition="in" filter="dissolve">
                                      <p:cBhvr>
                                        <p:cTn id="47" dur="500"/>
                                        <p:tgtEl>
                                          <p:spTgt spid="3143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bldLvl="0" animBg="1"/>
      <p:bldP spid="314374" grpId="0" bldLvl="0" animBg="1"/>
      <p:bldP spid="31438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p:cNvGraphicFramePr>
          <p:nvPr>
            <p:extLst>
              <p:ext uri="{D42A27DB-BD31-4B8C-83A1-F6EECF244321}">
                <p14:modId xmlns:p14="http://schemas.microsoft.com/office/powerpoint/2010/main" val="1288072906"/>
              </p:ext>
            </p:extLst>
          </p:nvPr>
        </p:nvGraphicFramePr>
        <p:xfrm>
          <a:off x="4112234" y="2065649"/>
          <a:ext cx="4581525" cy="3836988"/>
        </p:xfrm>
        <a:graphic>
          <a:graphicData uri="http://schemas.openxmlformats.org/presentationml/2006/ole">
            <mc:AlternateContent xmlns:mc="http://schemas.openxmlformats.org/markup-compatibility/2006">
              <mc:Choice xmlns:v="urn:schemas-microsoft-com:vml" Requires="v">
                <p:oleObj spid="_x0000_s241536" r:id="rId3" imgW="2004120" imgH="2188800" progId="Visio.Drawing.6">
                  <p:embed/>
                </p:oleObj>
              </mc:Choice>
              <mc:Fallback>
                <p:oleObj r:id="rId3" imgW="2004120" imgH="2188800" progId="Visio.Drawing.6">
                  <p:embed/>
                  <p:pic>
                    <p:nvPicPr>
                      <p:cNvPr id="4" name="对象 3"/>
                      <p:cNvPicPr>
                        <a:picLocks noChangeArrowheads="1"/>
                      </p:cNvPicPr>
                      <p:nvPr/>
                    </p:nvPicPr>
                    <p:blipFill>
                      <a:blip r:embed="rId4">
                        <a:extLst>
                          <a:ext uri="{28A0092B-C50C-407E-A947-70E740481C1C}">
                            <a14:useLocalDpi xmlns:a14="http://schemas.microsoft.com/office/drawing/2010/main" val="0"/>
                          </a:ext>
                        </a:extLst>
                      </a:blip>
                      <a:srcRect r="3053"/>
                      <a:stretch>
                        <a:fillRect/>
                      </a:stretch>
                    </p:blipFill>
                    <p:spPr bwMode="auto">
                      <a:xfrm>
                        <a:off x="4112234" y="2065649"/>
                        <a:ext cx="4581525" cy="38369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2325383338"/>
              </p:ext>
            </p:extLst>
          </p:nvPr>
        </p:nvGraphicFramePr>
        <p:xfrm>
          <a:off x="6064859" y="2872099"/>
          <a:ext cx="677862" cy="412750"/>
        </p:xfrm>
        <a:graphic>
          <a:graphicData uri="http://schemas.openxmlformats.org/presentationml/2006/ole">
            <mc:AlternateContent xmlns:mc="http://schemas.openxmlformats.org/markup-compatibility/2006">
              <mc:Choice xmlns:v="urn:schemas-microsoft-com:vml" Requires="v">
                <p:oleObj spid="_x0000_s241537" r:id="rId5" imgW="291594" imgH="177492" progId="Equation.3">
                  <p:embed/>
                </p:oleObj>
              </mc:Choice>
              <mc:Fallback>
                <p:oleObj r:id="rId5" imgW="291594" imgH="177492" progId="Equation.3">
                  <p:embed/>
                  <p:pic>
                    <p:nvPicPr>
                      <p:cNvPr id="6" name="对象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859" y="2872099"/>
                        <a:ext cx="677862" cy="4127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4374" name="文本框 314373"/>
          <p:cNvSpPr txBox="1">
            <a:spLocks noChangeArrowheads="1"/>
          </p:cNvSpPr>
          <p:nvPr/>
        </p:nvSpPr>
        <p:spPr bwMode="auto">
          <a:xfrm>
            <a:off x="491146" y="1113149"/>
            <a:ext cx="8334375"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itchFamily="49" charset="-122"/>
                <a:cs typeface="Times New Roman" pitchFamily="18" charset="0"/>
              </a:rPr>
              <a:t>例</a:t>
            </a:r>
            <a:r>
              <a:rPr lang="en-US" altLang="zh-CN" sz="2800" dirty="0">
                <a:latin typeface="Times New Roman" pitchFamily="18" charset="0"/>
                <a:ea typeface="楷体" pitchFamily="49" charset="-122"/>
                <a:cs typeface="Times New Roman" pitchFamily="18" charset="0"/>
              </a:rPr>
              <a:t>2.5.5 </a:t>
            </a:r>
            <a:r>
              <a:rPr lang="en-US" altLang="zh-CN" sz="2800" dirty="0" smtClean="0">
                <a:latin typeface="Times New Roman" pitchFamily="18" charset="0"/>
                <a:ea typeface="楷体" pitchFamily="49" charset="-122"/>
                <a:cs typeface="Times New Roman" pitchFamily="18" charset="0"/>
              </a:rPr>
              <a:t> </a:t>
            </a:r>
            <a:r>
              <a:rPr lang="zh-CN" altLang="en-US" sz="2800" dirty="0" smtClean="0">
                <a:latin typeface="Times New Roman" pitchFamily="18" charset="0"/>
                <a:ea typeface="楷体" pitchFamily="49" charset="-122"/>
                <a:cs typeface="Times New Roman" pitchFamily="18" charset="0"/>
              </a:rPr>
              <a:t>已知</a:t>
            </a:r>
            <a:r>
              <a:rPr lang="zh-CN" altLang="en-US" sz="2800" dirty="0">
                <a:latin typeface="Times New Roman" pitchFamily="18" charset="0"/>
                <a:ea typeface="楷体" pitchFamily="49" charset="-122"/>
                <a:cs typeface="Times New Roman" pitchFamily="18" charset="0"/>
              </a:rPr>
              <a:t>逻辑电路</a:t>
            </a:r>
            <a:r>
              <a:rPr lang="en-US" altLang="zh-CN" sz="2800" dirty="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试写出输出端的逻辑函数式。</a:t>
            </a:r>
            <a:endParaRPr lang="en-US" altLang="zh-CN" sz="2800" dirty="0">
              <a:latin typeface="Times New Roman" pitchFamily="18" charset="0"/>
              <a:ea typeface="楷体" pitchFamily="49" charset="-122"/>
              <a:cs typeface="Times New Roman" pitchFamily="18" charset="0"/>
            </a:endParaRPr>
          </a:p>
        </p:txBody>
      </p:sp>
      <p:graphicFrame>
        <p:nvGraphicFramePr>
          <p:cNvPr id="8" name="对象 7"/>
          <p:cNvGraphicFramePr>
            <a:graphicFrameLocks/>
          </p:cNvGraphicFramePr>
          <p:nvPr>
            <p:extLst>
              <p:ext uri="{D42A27DB-BD31-4B8C-83A1-F6EECF244321}">
                <p14:modId xmlns:p14="http://schemas.microsoft.com/office/powerpoint/2010/main" val="3049770704"/>
              </p:ext>
            </p:extLst>
          </p:nvPr>
        </p:nvGraphicFramePr>
        <p:xfrm>
          <a:off x="5777521" y="2251387"/>
          <a:ext cx="685800" cy="446087"/>
        </p:xfrm>
        <a:graphic>
          <a:graphicData uri="http://schemas.openxmlformats.org/presentationml/2006/ole">
            <mc:AlternateContent xmlns:mc="http://schemas.openxmlformats.org/markup-compatibility/2006">
              <mc:Choice xmlns:v="urn:schemas-microsoft-com:vml" Requires="v">
                <p:oleObj spid="_x0000_s241538" r:id="rId7" imgW="253670" imgH="164885" progId="Equation.3">
                  <p:embed/>
                </p:oleObj>
              </mc:Choice>
              <mc:Fallback>
                <p:oleObj r:id="rId7" imgW="253670" imgH="164885" progId="Equation.3">
                  <p:embed/>
                  <p:pic>
                    <p:nvPicPr>
                      <p:cNvPr id="8" name="对象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7521" y="2251387"/>
                        <a:ext cx="685800" cy="446087"/>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p:cNvGraphicFramePr>
          <p:nvPr>
            <p:extLst>
              <p:ext uri="{D42A27DB-BD31-4B8C-83A1-F6EECF244321}">
                <p14:modId xmlns:p14="http://schemas.microsoft.com/office/powerpoint/2010/main" val="3577600278"/>
              </p:ext>
            </p:extLst>
          </p:nvPr>
        </p:nvGraphicFramePr>
        <p:xfrm>
          <a:off x="5575909" y="3580124"/>
          <a:ext cx="371475" cy="346075"/>
        </p:xfrm>
        <a:graphic>
          <a:graphicData uri="http://schemas.openxmlformats.org/presentationml/2006/ole">
            <mc:AlternateContent xmlns:mc="http://schemas.openxmlformats.org/markup-compatibility/2006">
              <mc:Choice xmlns:v="urn:schemas-microsoft-com:vml" Requires="v">
                <p:oleObj spid="_x0000_s241539" r:id="rId9" imgW="177480" imgH="164880" progId="Equation.3">
                  <p:embed/>
                </p:oleObj>
              </mc:Choice>
              <mc:Fallback>
                <p:oleObj r:id="rId9" imgW="177480" imgH="164880" progId="Equation.3">
                  <p:embed/>
                  <p:pic>
                    <p:nvPicPr>
                      <p:cNvPr id="10" name="对象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909" y="3580124"/>
                        <a:ext cx="371475" cy="3460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p:cNvGraphicFramePr>
          <p:nvPr>
            <p:extLst>
              <p:ext uri="{D42A27DB-BD31-4B8C-83A1-F6EECF244321}">
                <p14:modId xmlns:p14="http://schemas.microsoft.com/office/powerpoint/2010/main" val="1340999312"/>
              </p:ext>
            </p:extLst>
          </p:nvPr>
        </p:nvGraphicFramePr>
        <p:xfrm>
          <a:off x="6885596" y="4943787"/>
          <a:ext cx="647700" cy="385762"/>
        </p:xfrm>
        <a:graphic>
          <a:graphicData uri="http://schemas.openxmlformats.org/presentationml/2006/ole">
            <mc:AlternateContent xmlns:mc="http://schemas.openxmlformats.org/markup-compatibility/2006">
              <mc:Choice xmlns:v="urn:schemas-microsoft-com:vml" Requires="v">
                <p:oleObj spid="_x0000_s241540" r:id="rId11" imgW="253560" imgH="177492" progId="Equation.3">
                  <p:embed/>
                </p:oleObj>
              </mc:Choice>
              <mc:Fallback>
                <p:oleObj r:id="rId11" imgW="253560" imgH="177492" progId="Equation.3">
                  <p:embed/>
                  <p:pic>
                    <p:nvPicPr>
                      <p:cNvPr id="12" name="对象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85596" y="4943787"/>
                        <a:ext cx="647700" cy="385762"/>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 name="文本框 13"/>
          <p:cNvSpPr txBox="1">
            <a:spLocks noChangeArrowheads="1"/>
          </p:cNvSpPr>
          <p:nvPr/>
        </p:nvSpPr>
        <p:spPr bwMode="auto">
          <a:xfrm>
            <a:off x="511784" y="2175187"/>
            <a:ext cx="3455987" cy="522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itchFamily="49" charset="-122"/>
                <a:ea typeface="楷体" pitchFamily="49" charset="-122"/>
              </a:rPr>
              <a:t>解：输出的逻辑式为</a:t>
            </a:r>
          </a:p>
        </p:txBody>
      </p:sp>
      <p:graphicFrame>
        <p:nvGraphicFramePr>
          <p:cNvPr id="15" name="内容占位符 14"/>
          <p:cNvGraphicFramePr>
            <a:graphicFrameLocks noGrp="1"/>
          </p:cNvGraphicFramePr>
          <p:nvPr>
            <p:ph idx="1"/>
            <p:extLst>
              <p:ext uri="{D42A27DB-BD31-4B8C-83A1-F6EECF244321}">
                <p14:modId xmlns:p14="http://schemas.microsoft.com/office/powerpoint/2010/main" val="2464803716"/>
              </p:ext>
            </p:extLst>
          </p:nvPr>
        </p:nvGraphicFramePr>
        <p:xfrm>
          <a:off x="668946" y="2995924"/>
          <a:ext cx="2925763" cy="422275"/>
        </p:xfrm>
        <a:graphic>
          <a:graphicData uri="http://schemas.openxmlformats.org/presentationml/2006/ole">
            <mc:AlternateContent xmlns:mc="http://schemas.openxmlformats.org/markup-compatibility/2006">
              <mc:Choice xmlns:v="urn:schemas-microsoft-com:vml" Requires="v">
                <p:oleObj spid="_x0000_s241541" r:id="rId13" imgW="1229765" imgH="177492" progId="Equation.3">
                  <p:embed/>
                </p:oleObj>
              </mc:Choice>
              <mc:Fallback>
                <p:oleObj r:id="rId13" imgW="1229765" imgH="177492" progId="Equation.3">
                  <p:embed/>
                  <p:pic>
                    <p:nvPicPr>
                      <p:cNvPr id="15" name="内容占位符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946" y="2995924"/>
                        <a:ext cx="2925763" cy="4222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6266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box(in)">
                                      <p:cBhvr>
                                        <p:cTn id="7" dur="500"/>
                                        <p:tgtEl>
                                          <p:spTgt spid="314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bldLvl="0" animBg="1"/>
      <p:bldP spid="1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标题 319489"/>
          <p:cNvSpPr>
            <a:spLocks noGrp="1" noChangeArrowheads="1"/>
          </p:cNvSpPr>
          <p:nvPr>
            <p:ph type="title"/>
          </p:nvPr>
        </p:nvSpPr>
        <p:spPr bwMode="auto">
          <a:xfrm>
            <a:off x="325571" y="996297"/>
            <a:ext cx="80010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dirty="0" smtClean="0">
                <a:solidFill>
                  <a:schemeClr val="tx1"/>
                </a:solidFill>
                <a:latin typeface="Times New Roman" pitchFamily="18" charset="0"/>
                <a:ea typeface="楷体" pitchFamily="49" charset="-122"/>
                <a:cs typeface="Times New Roman" pitchFamily="18" charset="0"/>
              </a:rPr>
              <a:t>3.</a:t>
            </a:r>
            <a:r>
              <a:rPr lang="zh-CN" altLang="en-US" sz="2800" b="1" dirty="0" smtClean="0">
                <a:solidFill>
                  <a:schemeClr val="tx1"/>
                </a:solidFill>
                <a:latin typeface="Times New Roman" pitchFamily="18" charset="0"/>
                <a:ea typeface="楷体" pitchFamily="49" charset="-122"/>
                <a:cs typeface="Times New Roman" pitchFamily="18" charset="0"/>
              </a:rPr>
              <a:t>波形图与真值表的相互转换</a:t>
            </a:r>
          </a:p>
        </p:txBody>
      </p:sp>
      <p:sp>
        <p:nvSpPr>
          <p:cNvPr id="319492" name="文本框 319491"/>
          <p:cNvSpPr txBox="1">
            <a:spLocks noChangeArrowheads="1"/>
          </p:cNvSpPr>
          <p:nvPr/>
        </p:nvSpPr>
        <p:spPr bwMode="auto">
          <a:xfrm>
            <a:off x="412884" y="1523347"/>
            <a:ext cx="4464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smtClean="0">
                <a:latin typeface="Times New Roman" pitchFamily="18" charset="0"/>
                <a:ea typeface="楷体" pitchFamily="49" charset="-122"/>
                <a:cs typeface="Times New Roman" pitchFamily="18" charset="0"/>
              </a:rPr>
              <a:t>(1) </a:t>
            </a:r>
            <a:r>
              <a:rPr lang="zh-CN" altLang="en-US" sz="2800" dirty="0" smtClean="0">
                <a:latin typeface="Times New Roman" pitchFamily="18" charset="0"/>
                <a:ea typeface="楷体" pitchFamily="49" charset="-122"/>
                <a:cs typeface="Times New Roman" pitchFamily="18" charset="0"/>
              </a:rPr>
              <a:t>由</a:t>
            </a:r>
            <a:r>
              <a:rPr lang="zh-CN" altLang="en-US" sz="2800" dirty="0">
                <a:latin typeface="Times New Roman" pitchFamily="18" charset="0"/>
                <a:ea typeface="楷体" pitchFamily="49" charset="-122"/>
                <a:cs typeface="Times New Roman" pitchFamily="18" charset="0"/>
              </a:rPr>
              <a:t>波形图得到真值表</a:t>
            </a:r>
          </a:p>
        </p:txBody>
      </p:sp>
      <p:sp>
        <p:nvSpPr>
          <p:cNvPr id="319493" name="文本框 319492"/>
          <p:cNvSpPr txBox="1">
            <a:spLocks noChangeArrowheads="1"/>
          </p:cNvSpPr>
          <p:nvPr/>
        </p:nvSpPr>
        <p:spPr bwMode="auto">
          <a:xfrm>
            <a:off x="339859" y="2028172"/>
            <a:ext cx="8280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Times New Roman" pitchFamily="18" charset="0"/>
                <a:ea typeface="楷体" pitchFamily="49" charset="-122"/>
                <a:cs typeface="Times New Roman" pitchFamily="18" charset="0"/>
              </a:rPr>
              <a:t>根</a:t>
            </a:r>
            <a:r>
              <a:rPr lang="zh-CN" altLang="en-US" sz="2800" dirty="0">
                <a:latin typeface="Times New Roman" pitchFamily="18" charset="0"/>
                <a:ea typeface="楷体" pitchFamily="49" charset="-122"/>
                <a:cs typeface="Times New Roman" pitchFamily="18" charset="0"/>
              </a:rPr>
              <a:t>据所给的波形，列出各输入变量组合所对应的输出值</a:t>
            </a:r>
          </a:p>
        </p:txBody>
      </p:sp>
      <p:sp>
        <p:nvSpPr>
          <p:cNvPr id="319494" name="文本框 319493"/>
          <p:cNvSpPr txBox="1">
            <a:spLocks noChangeArrowheads="1"/>
          </p:cNvSpPr>
          <p:nvPr/>
        </p:nvSpPr>
        <p:spPr bwMode="auto">
          <a:xfrm>
            <a:off x="268421" y="2964797"/>
            <a:ext cx="854900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Times New Roman" pitchFamily="18" charset="0"/>
                <a:ea typeface="楷体" pitchFamily="49" charset="-122"/>
                <a:cs typeface="Times New Roman" pitchFamily="18" charset="0"/>
              </a:rPr>
              <a:t>例</a:t>
            </a:r>
            <a:r>
              <a:rPr lang="en-US" altLang="zh-CN" sz="2800" b="1" dirty="0">
                <a:latin typeface="Times New Roman" pitchFamily="18" charset="0"/>
                <a:ea typeface="楷体" pitchFamily="49" charset="-122"/>
                <a:cs typeface="Times New Roman" pitchFamily="18" charset="0"/>
              </a:rPr>
              <a:t>2.5.6</a:t>
            </a:r>
            <a:r>
              <a:rPr lang="en-US" altLang="zh-CN" sz="2800" dirty="0">
                <a:latin typeface="Times New Roman" pitchFamily="18" charset="0"/>
                <a:ea typeface="楷体" pitchFamily="49" charset="-122"/>
                <a:cs typeface="Times New Roman" pitchFamily="18" charset="0"/>
              </a:rPr>
              <a:t> </a:t>
            </a:r>
            <a:r>
              <a:rPr lang="zh-CN" altLang="en-US" sz="2800" dirty="0">
                <a:latin typeface="Times New Roman" pitchFamily="18" charset="0"/>
                <a:ea typeface="楷体" pitchFamily="49" charset="-122"/>
                <a:cs typeface="Times New Roman" pitchFamily="18" charset="0"/>
              </a:rPr>
              <a:t>已知逻辑函数</a:t>
            </a:r>
            <a:r>
              <a:rPr lang="en-US" altLang="zh-CN" sz="2800" dirty="0">
                <a:latin typeface="Times New Roman" pitchFamily="18" charset="0"/>
                <a:ea typeface="楷体" pitchFamily="49" charset="-122"/>
                <a:cs typeface="Times New Roman" pitchFamily="18" charset="0"/>
              </a:rPr>
              <a:t>Y</a:t>
            </a:r>
            <a:r>
              <a:rPr lang="zh-CN" altLang="en-US" sz="2800" dirty="0">
                <a:latin typeface="Times New Roman" pitchFamily="18" charset="0"/>
                <a:ea typeface="楷体" pitchFamily="49" charset="-122"/>
                <a:cs typeface="Times New Roman" pitchFamily="18" charset="0"/>
              </a:rPr>
              <a:t>的输出波形如图所示，试分析其逻辑功能。</a:t>
            </a:r>
          </a:p>
        </p:txBody>
      </p:sp>
      <p:graphicFrame>
        <p:nvGraphicFramePr>
          <p:cNvPr id="319495" name="内容占位符 319494"/>
          <p:cNvGraphicFramePr>
            <a:graphicFrameLocks noGrp="1"/>
          </p:cNvGraphicFramePr>
          <p:nvPr>
            <p:ph idx="1"/>
            <p:extLst>
              <p:ext uri="{D42A27DB-BD31-4B8C-83A1-F6EECF244321}">
                <p14:modId xmlns:p14="http://schemas.microsoft.com/office/powerpoint/2010/main" val="2062923865"/>
              </p:ext>
            </p:extLst>
          </p:nvPr>
        </p:nvGraphicFramePr>
        <p:xfrm>
          <a:off x="4021138" y="3592286"/>
          <a:ext cx="4599121" cy="3210152"/>
        </p:xfrm>
        <a:graphic>
          <a:graphicData uri="http://schemas.openxmlformats.org/presentationml/2006/ole">
            <mc:AlternateContent xmlns:mc="http://schemas.openxmlformats.org/markup-compatibility/2006">
              <mc:Choice xmlns:v="urn:schemas-microsoft-com:vml" Requires="v">
                <p:oleObj spid="_x0000_s241815" name="Visio" r:id="rId3" imgW="2333643" imgH="1609856" progId="Visio.Drawing.11">
                  <p:embed/>
                </p:oleObj>
              </mc:Choice>
              <mc:Fallback>
                <p:oleObj name="Visio" r:id="rId3" imgW="2333643" imgH="1609856" progId="Visio.Drawing.11">
                  <p:embed/>
                  <p:pic>
                    <p:nvPicPr>
                      <p:cNvPr id="319495" name="内容占位符 319494"/>
                      <p:cNvPicPr>
                        <a:picLocks noChangeArrowheads="1"/>
                      </p:cNvPicPr>
                      <p:nvPr/>
                    </p:nvPicPr>
                    <p:blipFill>
                      <a:blip r:embed="rId4"/>
                      <a:srcRect/>
                      <a:stretch>
                        <a:fillRect/>
                      </a:stretch>
                    </p:blipFill>
                    <p:spPr bwMode="auto">
                      <a:xfrm>
                        <a:off x="4021138" y="3592286"/>
                        <a:ext cx="4599121" cy="3210152"/>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319497" name="文本框 319496"/>
          <p:cNvSpPr txBox="1">
            <a:spLocks noChangeArrowheads="1"/>
          </p:cNvSpPr>
          <p:nvPr/>
        </p:nvSpPr>
        <p:spPr bwMode="auto">
          <a:xfrm>
            <a:off x="339859" y="4044297"/>
            <a:ext cx="3384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itchFamily="49" charset="-122"/>
                <a:cs typeface="Times New Roman" pitchFamily="18" charset="0"/>
              </a:rPr>
              <a:t>解：由所给的波形写出输入输出的真值表，为</a:t>
            </a:r>
          </a:p>
        </p:txBody>
      </p:sp>
      <p:sp>
        <p:nvSpPr>
          <p:cNvPr id="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84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319490"/>
                                        </p:tgtEl>
                                        <p:attrNameLst>
                                          <p:attrName>style.visibility</p:attrName>
                                        </p:attrNameLst>
                                      </p:cBhvr>
                                      <p:to>
                                        <p:strVal val="visible"/>
                                      </p:to>
                                    </p:set>
                                    <p:anim calcmode="lin" valueType="num">
                                      <p:cBhvr>
                                        <p:cTn id="7" dur="500" fill="hold"/>
                                        <p:tgtEl>
                                          <p:spTgt spid="319490"/>
                                        </p:tgtEl>
                                        <p:attrNameLst>
                                          <p:attrName>ppt_w</p:attrName>
                                        </p:attrNameLst>
                                      </p:cBhvr>
                                      <p:tavLst>
                                        <p:tav tm="0">
                                          <p:val>
                                            <p:strVal val="2/3*#ppt_w"/>
                                          </p:val>
                                        </p:tav>
                                        <p:tav tm="100000">
                                          <p:val>
                                            <p:strVal val="#ppt_w"/>
                                          </p:val>
                                        </p:tav>
                                      </p:tavLst>
                                    </p:anim>
                                    <p:anim calcmode="lin" valueType="num">
                                      <p:cBhvr>
                                        <p:cTn id="8" dur="500" fill="hold"/>
                                        <p:tgtEl>
                                          <p:spTgt spid="319490"/>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19492"/>
                                        </p:tgtEl>
                                        <p:attrNameLst>
                                          <p:attrName>style.visibility</p:attrName>
                                        </p:attrNameLst>
                                      </p:cBhvr>
                                      <p:to>
                                        <p:strVal val="visible"/>
                                      </p:to>
                                    </p:set>
                                    <p:animEffect transition="in" filter="wipe(left)">
                                      <p:cBhvr>
                                        <p:cTn id="13" dur="500"/>
                                        <p:tgtEl>
                                          <p:spTgt spid="3194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19493"/>
                                        </p:tgtEl>
                                        <p:attrNameLst>
                                          <p:attrName>style.visibility</p:attrName>
                                        </p:attrNameLst>
                                      </p:cBhvr>
                                      <p:to>
                                        <p:strVal val="visible"/>
                                      </p:to>
                                    </p:set>
                                    <p:animEffect transition="in" filter="box(in)">
                                      <p:cBhvr>
                                        <p:cTn id="18" dur="500"/>
                                        <p:tgtEl>
                                          <p:spTgt spid="3194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9494"/>
                                        </p:tgtEl>
                                        <p:attrNameLst>
                                          <p:attrName>style.visibility</p:attrName>
                                        </p:attrNameLst>
                                      </p:cBhvr>
                                      <p:to>
                                        <p:strVal val="visible"/>
                                      </p:to>
                                    </p:set>
                                    <p:animEffect transition="in" filter="blinds(horizontal)">
                                      <p:cBhvr>
                                        <p:cTn id="23" dur="500"/>
                                        <p:tgtEl>
                                          <p:spTgt spid="3194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19495"/>
                                        </p:tgtEl>
                                        <p:attrNameLst>
                                          <p:attrName>style.visibility</p:attrName>
                                        </p:attrNameLst>
                                      </p:cBhvr>
                                      <p:to>
                                        <p:strVal val="visible"/>
                                      </p:to>
                                    </p:set>
                                    <p:animEffect transition="in" filter="dissolve">
                                      <p:cBhvr>
                                        <p:cTn id="28" dur="500"/>
                                        <p:tgtEl>
                                          <p:spTgt spid="3194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32" fill="hold" grpId="0" nodeType="clickEffect">
                                  <p:stCondLst>
                                    <p:cond delay="0"/>
                                  </p:stCondLst>
                                  <p:childTnLst>
                                    <p:set>
                                      <p:cBhvr>
                                        <p:cTn id="32" dur="1" fill="hold">
                                          <p:stCondLst>
                                            <p:cond delay="0"/>
                                          </p:stCondLst>
                                        </p:cTn>
                                        <p:tgtEl>
                                          <p:spTgt spid="319497"/>
                                        </p:tgtEl>
                                        <p:attrNameLst>
                                          <p:attrName>style.visibility</p:attrName>
                                        </p:attrNameLst>
                                      </p:cBhvr>
                                      <p:to>
                                        <p:strVal val="visible"/>
                                      </p:to>
                                    </p:set>
                                    <p:animEffect transition="in" filter="diamond(out)">
                                      <p:cBhvr>
                                        <p:cTn id="33" dur="2000"/>
                                        <p:tgtEl>
                                          <p:spTgt spid="31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p:bldP spid="319492" grpId="0"/>
      <p:bldP spid="319493" grpId="0"/>
      <p:bldP spid="319494" grpId="0"/>
      <p:bldP spid="31949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1" name="标题 321540"/>
          <p:cNvSpPr>
            <a:spLocks noGrp="1" noChangeArrowheads="1"/>
          </p:cNvSpPr>
          <p:nvPr>
            <p:ph type="title"/>
          </p:nvPr>
        </p:nvSpPr>
        <p:spPr bwMode="auto">
          <a:xfrm>
            <a:off x="839854" y="4708011"/>
            <a:ext cx="7642225" cy="1439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solidFill>
                  <a:schemeClr val="tx1"/>
                </a:solidFill>
                <a:latin typeface="Times New Roman" pitchFamily="18" charset="0"/>
                <a:ea typeface="楷体" pitchFamily="49" charset="-122"/>
                <a:cs typeface="Times New Roman" pitchFamily="18" charset="0"/>
              </a:rPr>
              <a:t>由真值表可知，当输入变量</a:t>
            </a:r>
            <a:r>
              <a:rPr lang="en-US" altLang="zh-CN" sz="2800" b="1" dirty="0" smtClean="0">
                <a:solidFill>
                  <a:schemeClr val="tx1"/>
                </a:solidFill>
                <a:latin typeface="Times New Roman" pitchFamily="18" charset="0"/>
                <a:ea typeface="楷体" pitchFamily="49" charset="-122"/>
                <a:cs typeface="Times New Roman" pitchFamily="18" charset="0"/>
              </a:rPr>
              <a:t>A</a:t>
            </a:r>
            <a:r>
              <a:rPr lang="zh-CN" altLang="en-US" sz="2800" b="1" dirty="0" smtClean="0">
                <a:solidFill>
                  <a:schemeClr val="tx1"/>
                </a:solidFill>
                <a:latin typeface="Times New Roman" pitchFamily="18" charset="0"/>
                <a:ea typeface="楷体" pitchFamily="49" charset="-122"/>
                <a:cs typeface="Times New Roman" pitchFamily="18" charset="0"/>
              </a:rPr>
              <a:t>、</a:t>
            </a:r>
            <a:r>
              <a:rPr lang="en-US" altLang="zh-CN" sz="2800" b="1" dirty="0" smtClean="0">
                <a:solidFill>
                  <a:schemeClr val="tx1"/>
                </a:solidFill>
                <a:latin typeface="Times New Roman" pitchFamily="18" charset="0"/>
                <a:ea typeface="楷体" pitchFamily="49" charset="-122"/>
                <a:cs typeface="Times New Roman" pitchFamily="18" charset="0"/>
              </a:rPr>
              <a:t>B</a:t>
            </a:r>
            <a:r>
              <a:rPr lang="zh-CN" altLang="en-US" sz="2800" b="1" dirty="0" smtClean="0">
                <a:solidFill>
                  <a:schemeClr val="tx1"/>
                </a:solidFill>
                <a:latin typeface="Times New Roman" pitchFamily="18" charset="0"/>
                <a:ea typeface="楷体" pitchFamily="49" charset="-122"/>
                <a:cs typeface="Times New Roman" pitchFamily="18" charset="0"/>
              </a:rPr>
              <a:t>取值相同时，输出</a:t>
            </a:r>
            <a:r>
              <a:rPr lang="en-US" altLang="zh-CN" sz="2800" b="1" dirty="0" smtClean="0">
                <a:solidFill>
                  <a:schemeClr val="tx1"/>
                </a:solidFill>
                <a:latin typeface="Times New Roman" pitchFamily="18" charset="0"/>
                <a:ea typeface="楷体" pitchFamily="49" charset="-122"/>
                <a:cs typeface="Times New Roman" pitchFamily="18" charset="0"/>
              </a:rPr>
              <a:t>Y</a:t>
            </a:r>
            <a:r>
              <a:rPr lang="zh-CN" altLang="en-US" sz="2800" b="1" dirty="0" smtClean="0">
                <a:solidFill>
                  <a:schemeClr val="tx1"/>
                </a:solidFill>
                <a:latin typeface="Times New Roman" pitchFamily="18" charset="0"/>
                <a:ea typeface="楷体" pitchFamily="49" charset="-122"/>
                <a:cs typeface="Times New Roman" pitchFamily="18" charset="0"/>
              </a:rPr>
              <a:t>＝</a:t>
            </a:r>
            <a:r>
              <a:rPr lang="en-US" altLang="zh-CN" sz="2800" b="1" dirty="0" smtClean="0">
                <a:solidFill>
                  <a:schemeClr val="tx1"/>
                </a:solidFill>
                <a:latin typeface="Times New Roman" pitchFamily="18" charset="0"/>
                <a:ea typeface="楷体" pitchFamily="49" charset="-122"/>
                <a:cs typeface="Times New Roman" pitchFamily="18" charset="0"/>
              </a:rPr>
              <a:t>1</a:t>
            </a:r>
            <a:r>
              <a:rPr lang="zh-CN" altLang="en-US" sz="2800" b="1" dirty="0" smtClean="0">
                <a:solidFill>
                  <a:schemeClr val="tx1"/>
                </a:solidFill>
                <a:latin typeface="Times New Roman" pitchFamily="18" charset="0"/>
                <a:ea typeface="楷体" pitchFamily="49" charset="-122"/>
                <a:cs typeface="Times New Roman" pitchFamily="18" charset="0"/>
              </a:rPr>
              <a:t>； </a:t>
            </a:r>
            <a:r>
              <a:rPr lang="en-US" altLang="zh-CN" sz="2800" b="1" dirty="0" smtClean="0">
                <a:solidFill>
                  <a:schemeClr val="tx1"/>
                </a:solidFill>
                <a:latin typeface="Times New Roman" pitchFamily="18" charset="0"/>
                <a:ea typeface="楷体" pitchFamily="49" charset="-122"/>
                <a:cs typeface="Times New Roman" pitchFamily="18" charset="0"/>
              </a:rPr>
              <a:t>A</a:t>
            </a:r>
            <a:r>
              <a:rPr lang="zh-CN" altLang="en-US" sz="2800" b="1" dirty="0" smtClean="0">
                <a:solidFill>
                  <a:schemeClr val="tx1"/>
                </a:solidFill>
                <a:latin typeface="Times New Roman" pitchFamily="18" charset="0"/>
                <a:ea typeface="楷体" pitchFamily="49" charset="-122"/>
                <a:cs typeface="Times New Roman" pitchFamily="18" charset="0"/>
              </a:rPr>
              <a:t>、</a:t>
            </a:r>
            <a:r>
              <a:rPr lang="en-US" altLang="zh-CN" sz="2800" b="1" dirty="0" smtClean="0">
                <a:solidFill>
                  <a:schemeClr val="tx1"/>
                </a:solidFill>
                <a:latin typeface="Times New Roman" pitchFamily="18" charset="0"/>
                <a:ea typeface="楷体" pitchFamily="49" charset="-122"/>
                <a:cs typeface="Times New Roman" pitchFamily="18" charset="0"/>
              </a:rPr>
              <a:t>B</a:t>
            </a:r>
            <a:r>
              <a:rPr lang="zh-CN" altLang="en-US" sz="2800" b="1" dirty="0" smtClean="0">
                <a:solidFill>
                  <a:schemeClr val="tx1"/>
                </a:solidFill>
                <a:latin typeface="Times New Roman" pitchFamily="18" charset="0"/>
                <a:ea typeface="楷体" pitchFamily="49" charset="-122"/>
                <a:cs typeface="Times New Roman" pitchFamily="18" charset="0"/>
              </a:rPr>
              <a:t>取值不同时，输出</a:t>
            </a:r>
            <a:r>
              <a:rPr lang="en-US" altLang="zh-CN" sz="2800" b="1" dirty="0" smtClean="0">
                <a:solidFill>
                  <a:schemeClr val="tx1"/>
                </a:solidFill>
                <a:latin typeface="Times New Roman" pitchFamily="18" charset="0"/>
                <a:ea typeface="楷体" pitchFamily="49" charset="-122"/>
                <a:cs typeface="Times New Roman" pitchFamily="18" charset="0"/>
              </a:rPr>
              <a:t>Y</a:t>
            </a:r>
            <a:r>
              <a:rPr lang="zh-CN" altLang="en-US" sz="2800" b="1" dirty="0" smtClean="0">
                <a:solidFill>
                  <a:schemeClr val="tx1"/>
                </a:solidFill>
                <a:latin typeface="Times New Roman" pitchFamily="18" charset="0"/>
                <a:ea typeface="楷体" pitchFamily="49" charset="-122"/>
                <a:cs typeface="Times New Roman" pitchFamily="18" charset="0"/>
              </a:rPr>
              <a:t>＝</a:t>
            </a:r>
            <a:r>
              <a:rPr lang="en-US" altLang="zh-CN" sz="2800" b="1" dirty="0" smtClean="0">
                <a:solidFill>
                  <a:schemeClr val="tx1"/>
                </a:solidFill>
                <a:latin typeface="Times New Roman" pitchFamily="18" charset="0"/>
                <a:ea typeface="楷体" pitchFamily="49" charset="-122"/>
                <a:cs typeface="Times New Roman" pitchFamily="18" charset="0"/>
              </a:rPr>
              <a:t>0</a:t>
            </a:r>
            <a:r>
              <a:rPr lang="zh-CN" altLang="en-US" sz="2800" b="1" dirty="0" smtClean="0">
                <a:solidFill>
                  <a:schemeClr val="tx1"/>
                </a:solidFill>
                <a:latin typeface="Times New Roman" pitchFamily="18" charset="0"/>
                <a:ea typeface="楷体" pitchFamily="49" charset="-122"/>
                <a:cs typeface="Times New Roman" pitchFamily="18" charset="0"/>
              </a:rPr>
              <a:t>。故输出和输入是同或关系。其逻辑函数式为</a:t>
            </a:r>
          </a:p>
        </p:txBody>
      </p:sp>
      <p:grpSp>
        <p:nvGrpSpPr>
          <p:cNvPr id="321575" name="组合 321574"/>
          <p:cNvGrpSpPr/>
          <p:nvPr/>
        </p:nvGrpSpPr>
        <p:grpSpPr>
          <a:xfrm>
            <a:off x="5508933" y="1099417"/>
            <a:ext cx="3311525" cy="3216275"/>
            <a:chOff x="3334" y="543"/>
            <a:chExt cx="2086" cy="2026"/>
          </a:xfrm>
          <a:noFill/>
        </p:grpSpPr>
        <p:sp>
          <p:nvSpPr>
            <p:cNvPr id="321544" name="矩形 321543"/>
            <p:cNvSpPr/>
            <p:nvPr/>
          </p:nvSpPr>
          <p:spPr>
            <a:xfrm>
              <a:off x="4726" y="919"/>
              <a:ext cx="694" cy="331"/>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Y</a:t>
              </a:r>
            </a:p>
          </p:txBody>
        </p:sp>
        <p:sp>
          <p:nvSpPr>
            <p:cNvPr id="321545" name="矩形 321544"/>
            <p:cNvSpPr/>
            <p:nvPr/>
          </p:nvSpPr>
          <p:spPr>
            <a:xfrm>
              <a:off x="4044" y="919"/>
              <a:ext cx="682" cy="331"/>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B</a:t>
              </a:r>
            </a:p>
          </p:txBody>
        </p:sp>
        <p:sp>
          <p:nvSpPr>
            <p:cNvPr id="321546" name="矩形 321545"/>
            <p:cNvSpPr/>
            <p:nvPr/>
          </p:nvSpPr>
          <p:spPr>
            <a:xfrm>
              <a:off x="3334" y="919"/>
              <a:ext cx="710" cy="331"/>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A</a:t>
              </a:r>
            </a:p>
          </p:txBody>
        </p:sp>
        <p:sp>
          <p:nvSpPr>
            <p:cNvPr id="321547" name="矩形 321546"/>
            <p:cNvSpPr/>
            <p:nvPr/>
          </p:nvSpPr>
          <p:spPr>
            <a:xfrm>
              <a:off x="4726" y="2239"/>
              <a:ext cx="694"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1</a:t>
              </a:r>
            </a:p>
          </p:txBody>
        </p:sp>
        <p:sp>
          <p:nvSpPr>
            <p:cNvPr id="321548" name="矩形 321547"/>
            <p:cNvSpPr/>
            <p:nvPr/>
          </p:nvSpPr>
          <p:spPr>
            <a:xfrm>
              <a:off x="4044" y="2239"/>
              <a:ext cx="682"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1</a:t>
              </a:r>
            </a:p>
          </p:txBody>
        </p:sp>
        <p:sp>
          <p:nvSpPr>
            <p:cNvPr id="321549" name="矩形 321548"/>
            <p:cNvSpPr/>
            <p:nvPr/>
          </p:nvSpPr>
          <p:spPr>
            <a:xfrm>
              <a:off x="3334" y="2239"/>
              <a:ext cx="710"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1</a:t>
              </a:r>
            </a:p>
          </p:txBody>
        </p:sp>
        <p:sp>
          <p:nvSpPr>
            <p:cNvPr id="321550" name="矩形 321549"/>
            <p:cNvSpPr/>
            <p:nvPr/>
          </p:nvSpPr>
          <p:spPr>
            <a:xfrm>
              <a:off x="4726" y="1909"/>
              <a:ext cx="694"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0</a:t>
              </a:r>
            </a:p>
          </p:txBody>
        </p:sp>
        <p:sp>
          <p:nvSpPr>
            <p:cNvPr id="321551" name="矩形 321550"/>
            <p:cNvSpPr/>
            <p:nvPr/>
          </p:nvSpPr>
          <p:spPr>
            <a:xfrm>
              <a:off x="4044" y="1909"/>
              <a:ext cx="682"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0</a:t>
              </a:r>
            </a:p>
          </p:txBody>
        </p:sp>
        <p:sp>
          <p:nvSpPr>
            <p:cNvPr id="321552" name="矩形 321551"/>
            <p:cNvSpPr/>
            <p:nvPr/>
          </p:nvSpPr>
          <p:spPr>
            <a:xfrm>
              <a:off x="3334" y="1909"/>
              <a:ext cx="710"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1</a:t>
              </a:r>
            </a:p>
          </p:txBody>
        </p:sp>
        <p:sp>
          <p:nvSpPr>
            <p:cNvPr id="321553" name="矩形 321552"/>
            <p:cNvSpPr/>
            <p:nvPr/>
          </p:nvSpPr>
          <p:spPr>
            <a:xfrm>
              <a:off x="4726" y="1579"/>
              <a:ext cx="694"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0</a:t>
              </a:r>
            </a:p>
          </p:txBody>
        </p:sp>
        <p:sp>
          <p:nvSpPr>
            <p:cNvPr id="321554" name="矩形 321553"/>
            <p:cNvSpPr/>
            <p:nvPr/>
          </p:nvSpPr>
          <p:spPr>
            <a:xfrm>
              <a:off x="4044" y="1579"/>
              <a:ext cx="682"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1</a:t>
              </a:r>
            </a:p>
          </p:txBody>
        </p:sp>
        <p:sp>
          <p:nvSpPr>
            <p:cNvPr id="321555" name="矩形 321554"/>
            <p:cNvSpPr/>
            <p:nvPr/>
          </p:nvSpPr>
          <p:spPr>
            <a:xfrm>
              <a:off x="3334" y="1579"/>
              <a:ext cx="710" cy="330"/>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0</a:t>
              </a:r>
            </a:p>
          </p:txBody>
        </p:sp>
        <p:sp>
          <p:nvSpPr>
            <p:cNvPr id="321556" name="矩形 321555"/>
            <p:cNvSpPr/>
            <p:nvPr/>
          </p:nvSpPr>
          <p:spPr>
            <a:xfrm>
              <a:off x="4726" y="1250"/>
              <a:ext cx="694" cy="32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1</a:t>
              </a:r>
            </a:p>
          </p:txBody>
        </p:sp>
        <p:sp>
          <p:nvSpPr>
            <p:cNvPr id="321557" name="矩形 321556"/>
            <p:cNvSpPr/>
            <p:nvPr/>
          </p:nvSpPr>
          <p:spPr>
            <a:xfrm>
              <a:off x="4044" y="1250"/>
              <a:ext cx="682" cy="32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0</a:t>
              </a:r>
            </a:p>
          </p:txBody>
        </p:sp>
        <p:sp>
          <p:nvSpPr>
            <p:cNvPr id="321558" name="矩形 321557"/>
            <p:cNvSpPr/>
            <p:nvPr/>
          </p:nvSpPr>
          <p:spPr>
            <a:xfrm>
              <a:off x="3334" y="1250"/>
              <a:ext cx="710" cy="329"/>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en-US" altLang="zh-CN" b="1" noProof="1">
                  <a:latin typeface="Times New Roman" pitchFamily="18" charset="0"/>
                  <a:ea typeface="楷体" pitchFamily="49" charset="-122"/>
                  <a:cs typeface="Times New Roman" pitchFamily="18" charset="0"/>
                </a:rPr>
                <a:t>0</a:t>
              </a:r>
            </a:p>
          </p:txBody>
        </p:sp>
        <p:sp>
          <p:nvSpPr>
            <p:cNvPr id="321559" name="矩形 321558"/>
            <p:cNvSpPr/>
            <p:nvPr/>
          </p:nvSpPr>
          <p:spPr>
            <a:xfrm>
              <a:off x="4726" y="543"/>
              <a:ext cx="694" cy="376"/>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zh-CN" altLang="en-US" b="1" noProof="1">
                  <a:latin typeface="Times New Roman" pitchFamily="18" charset="0"/>
                  <a:ea typeface="楷体" pitchFamily="49" charset="-122"/>
                  <a:cs typeface="Times New Roman" pitchFamily="18" charset="0"/>
                </a:rPr>
                <a:t>输出</a:t>
              </a:r>
            </a:p>
          </p:txBody>
        </p:sp>
        <p:sp>
          <p:nvSpPr>
            <p:cNvPr id="321560" name="矩形 321559"/>
            <p:cNvSpPr/>
            <p:nvPr/>
          </p:nvSpPr>
          <p:spPr>
            <a:xfrm>
              <a:off x="3334" y="543"/>
              <a:ext cx="1392" cy="376"/>
            </a:xfrm>
            <a:prstGeom prst="rect">
              <a:avLst/>
            </a:prstGeom>
            <a:grpFill/>
            <a:ln w="9525" cap="flat" cmpd="sng">
              <a:solidFill>
                <a:schemeClr val="tx1"/>
              </a:solidFill>
              <a:prstDash val="solid"/>
              <a:miter/>
              <a:headEnd type="none" w="med" len="med"/>
              <a:tailEnd type="none" w="med" len="med"/>
            </a:ln>
          </p:spPr>
          <p:txBody>
            <a:bodyPr lIns="90000" tIns="46800" rIns="90000" bIns="46800" anchor="ctr" anchorCtr="1"/>
            <a:lstStyle>
              <a:lvl1pPr marL="342900" lvl="0" indent="-342900" algn="l" defTabSz="914400" rtl="0" eaLnBrk="1" fontAlgn="base" latinLnBrk="0" hangingPunct="1">
                <a:lnSpc>
                  <a:spcPct val="100000"/>
                </a:lnSpc>
                <a:spcBef>
                  <a:spcPct val="20000"/>
                </a:spcBef>
                <a:spcAft>
                  <a:spcPct val="0"/>
                </a:spcAft>
                <a:buClr>
                  <a:schemeClr val="accent1"/>
                </a:buClr>
                <a:buChar char="•"/>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Char char="–"/>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Char char="•"/>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Char char="–"/>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Char char="»"/>
                <a:defRPr sz="1800" b="0" i="0" u="none" kern="1200" baseline="0">
                  <a:solidFill>
                    <a:schemeClr val="tx1"/>
                  </a:solidFill>
                  <a:latin typeface="Tahoma" panose="020B0604030504040204" pitchFamily="34" charset="0"/>
                  <a:ea typeface="宋体" panose="02010600030101010101" pitchFamily="2" charset="-122"/>
                </a:defRPr>
              </a:lvl5pPr>
            </a:lstStyle>
            <a:p>
              <a:pPr marL="0" indent="0">
                <a:buFont typeface="Arial" panose="020B0604020202020204" pitchFamily="34" charset="0"/>
                <a:buNone/>
              </a:pPr>
              <a:r>
                <a:rPr lang="zh-CN" altLang="en-US" b="1" noProof="1">
                  <a:latin typeface="Times New Roman" pitchFamily="18" charset="0"/>
                  <a:ea typeface="楷体" pitchFamily="49" charset="-122"/>
                  <a:cs typeface="Times New Roman" pitchFamily="18" charset="0"/>
                </a:rPr>
                <a:t>输入</a:t>
              </a:r>
            </a:p>
          </p:txBody>
        </p:sp>
        <p:sp>
          <p:nvSpPr>
            <p:cNvPr id="321561" name="直接连接符 321560"/>
            <p:cNvSpPr/>
            <p:nvPr/>
          </p:nvSpPr>
          <p:spPr>
            <a:xfrm>
              <a:off x="3334" y="543"/>
              <a:ext cx="2086" cy="0"/>
            </a:xfrm>
            <a:prstGeom prst="line">
              <a:avLst/>
            </a:prstGeom>
            <a:grpFill/>
            <a:ln w="28575" cap="sq" cmpd="sng">
              <a:solidFill>
                <a:schemeClr val="tx1"/>
              </a:solidFill>
              <a:prstDash val="solid"/>
              <a:headEnd type="none" w="med" len="med"/>
              <a:tailEnd type="none" w="med" len="med"/>
            </a:ln>
          </p:spPr>
        </p:sp>
        <p:sp>
          <p:nvSpPr>
            <p:cNvPr id="321562" name="直接连接符 321561"/>
            <p:cNvSpPr/>
            <p:nvPr/>
          </p:nvSpPr>
          <p:spPr>
            <a:xfrm>
              <a:off x="3334" y="919"/>
              <a:ext cx="2086" cy="0"/>
            </a:xfrm>
            <a:prstGeom prst="line">
              <a:avLst/>
            </a:prstGeom>
            <a:grpFill/>
            <a:ln w="12700" cap="flat" cmpd="sng">
              <a:solidFill>
                <a:schemeClr val="tx1"/>
              </a:solidFill>
              <a:prstDash val="solid"/>
              <a:headEnd type="none" w="med" len="med"/>
              <a:tailEnd type="none" w="med" len="med"/>
            </a:ln>
          </p:spPr>
        </p:sp>
        <p:sp>
          <p:nvSpPr>
            <p:cNvPr id="321563" name="直接连接符 321562"/>
            <p:cNvSpPr/>
            <p:nvPr/>
          </p:nvSpPr>
          <p:spPr>
            <a:xfrm>
              <a:off x="3334" y="1579"/>
              <a:ext cx="2086" cy="0"/>
            </a:xfrm>
            <a:prstGeom prst="line">
              <a:avLst/>
            </a:prstGeom>
            <a:grpFill/>
            <a:ln w="12700" cap="flat" cmpd="sng">
              <a:solidFill>
                <a:schemeClr val="tx1"/>
              </a:solidFill>
              <a:prstDash val="solid"/>
              <a:headEnd type="none" w="med" len="med"/>
              <a:tailEnd type="none" w="med" len="med"/>
            </a:ln>
          </p:spPr>
        </p:sp>
        <p:sp>
          <p:nvSpPr>
            <p:cNvPr id="321564" name="直接连接符 321563"/>
            <p:cNvSpPr/>
            <p:nvPr/>
          </p:nvSpPr>
          <p:spPr>
            <a:xfrm>
              <a:off x="3334" y="1909"/>
              <a:ext cx="2086" cy="0"/>
            </a:xfrm>
            <a:prstGeom prst="line">
              <a:avLst/>
            </a:prstGeom>
            <a:grpFill/>
            <a:ln w="12700" cap="flat" cmpd="sng">
              <a:solidFill>
                <a:schemeClr val="tx1"/>
              </a:solidFill>
              <a:prstDash val="solid"/>
              <a:headEnd type="none" w="med" len="med"/>
              <a:tailEnd type="none" w="med" len="med"/>
            </a:ln>
          </p:spPr>
        </p:sp>
        <p:sp>
          <p:nvSpPr>
            <p:cNvPr id="321565" name="直接连接符 321564"/>
            <p:cNvSpPr/>
            <p:nvPr/>
          </p:nvSpPr>
          <p:spPr>
            <a:xfrm>
              <a:off x="3334" y="2239"/>
              <a:ext cx="2086" cy="0"/>
            </a:xfrm>
            <a:prstGeom prst="line">
              <a:avLst/>
            </a:prstGeom>
            <a:grpFill/>
            <a:ln w="12700" cap="flat" cmpd="sng">
              <a:solidFill>
                <a:schemeClr val="tx1"/>
              </a:solidFill>
              <a:prstDash val="solid"/>
              <a:headEnd type="none" w="med" len="med"/>
              <a:tailEnd type="none" w="med" len="med"/>
            </a:ln>
          </p:spPr>
        </p:sp>
        <p:sp>
          <p:nvSpPr>
            <p:cNvPr id="321566" name="直接连接符 321565"/>
            <p:cNvSpPr/>
            <p:nvPr/>
          </p:nvSpPr>
          <p:spPr>
            <a:xfrm>
              <a:off x="3334" y="2569"/>
              <a:ext cx="2086" cy="0"/>
            </a:xfrm>
            <a:prstGeom prst="line">
              <a:avLst/>
            </a:prstGeom>
            <a:grpFill/>
            <a:ln w="28575" cap="sq" cmpd="sng">
              <a:solidFill>
                <a:schemeClr val="tx1"/>
              </a:solidFill>
              <a:prstDash val="solid"/>
              <a:headEnd type="none" w="med" len="med"/>
              <a:tailEnd type="none" w="med" len="med"/>
            </a:ln>
          </p:spPr>
        </p:sp>
        <p:sp>
          <p:nvSpPr>
            <p:cNvPr id="321567" name="直接连接符 321566"/>
            <p:cNvSpPr/>
            <p:nvPr/>
          </p:nvSpPr>
          <p:spPr>
            <a:xfrm>
              <a:off x="3334" y="543"/>
              <a:ext cx="0" cy="2026"/>
            </a:xfrm>
            <a:prstGeom prst="line">
              <a:avLst/>
            </a:prstGeom>
            <a:grpFill/>
            <a:ln w="28575" cap="sq" cmpd="sng">
              <a:solidFill>
                <a:schemeClr val="tx1"/>
              </a:solidFill>
              <a:prstDash val="solid"/>
              <a:headEnd type="none" w="med" len="med"/>
              <a:tailEnd type="none" w="med" len="med"/>
            </a:ln>
          </p:spPr>
        </p:sp>
        <p:sp>
          <p:nvSpPr>
            <p:cNvPr id="321568" name="直接连接符 321567"/>
            <p:cNvSpPr/>
            <p:nvPr/>
          </p:nvSpPr>
          <p:spPr>
            <a:xfrm>
              <a:off x="4726" y="543"/>
              <a:ext cx="0" cy="2026"/>
            </a:xfrm>
            <a:prstGeom prst="line">
              <a:avLst/>
            </a:prstGeom>
            <a:grpFill/>
            <a:ln w="12700" cap="flat" cmpd="sng">
              <a:solidFill>
                <a:schemeClr val="tx1"/>
              </a:solidFill>
              <a:prstDash val="solid"/>
              <a:headEnd type="none" w="med" len="med"/>
              <a:tailEnd type="none" w="med" len="med"/>
            </a:ln>
          </p:spPr>
        </p:sp>
        <p:sp>
          <p:nvSpPr>
            <p:cNvPr id="321569" name="直接连接符 321568"/>
            <p:cNvSpPr/>
            <p:nvPr/>
          </p:nvSpPr>
          <p:spPr>
            <a:xfrm>
              <a:off x="5420" y="543"/>
              <a:ext cx="0" cy="2026"/>
            </a:xfrm>
            <a:prstGeom prst="line">
              <a:avLst/>
            </a:prstGeom>
            <a:grpFill/>
            <a:ln w="28575" cap="sq" cmpd="sng">
              <a:solidFill>
                <a:schemeClr val="tx1"/>
              </a:solidFill>
              <a:prstDash val="solid"/>
              <a:headEnd type="none" w="med" len="med"/>
              <a:tailEnd type="none" w="med" len="med"/>
            </a:ln>
          </p:spPr>
        </p:sp>
        <p:sp>
          <p:nvSpPr>
            <p:cNvPr id="321570" name="直接连接符 321569"/>
            <p:cNvSpPr/>
            <p:nvPr/>
          </p:nvSpPr>
          <p:spPr>
            <a:xfrm>
              <a:off x="4044" y="919"/>
              <a:ext cx="0" cy="1650"/>
            </a:xfrm>
            <a:prstGeom prst="line">
              <a:avLst/>
            </a:prstGeom>
            <a:grpFill/>
            <a:ln w="12700" cap="flat" cmpd="sng">
              <a:solidFill>
                <a:schemeClr val="tx1"/>
              </a:solidFill>
              <a:prstDash val="solid"/>
              <a:headEnd type="none" w="med" len="med"/>
              <a:tailEnd type="none" w="med" len="med"/>
            </a:ln>
          </p:spPr>
        </p:sp>
        <p:sp>
          <p:nvSpPr>
            <p:cNvPr id="321571" name="直接连接符 321570"/>
            <p:cNvSpPr/>
            <p:nvPr/>
          </p:nvSpPr>
          <p:spPr>
            <a:xfrm>
              <a:off x="3334" y="1250"/>
              <a:ext cx="2086" cy="0"/>
            </a:xfrm>
            <a:prstGeom prst="line">
              <a:avLst/>
            </a:prstGeom>
            <a:grpFill/>
            <a:ln w="12700" cap="flat" cmpd="sng">
              <a:solidFill>
                <a:schemeClr val="tx1"/>
              </a:solidFill>
              <a:prstDash val="solid"/>
              <a:headEnd type="none" w="med" len="med"/>
              <a:tailEnd type="none" w="med" len="med"/>
            </a:ln>
          </p:spPr>
        </p:sp>
      </p:grpSp>
      <p:graphicFrame>
        <p:nvGraphicFramePr>
          <p:cNvPr id="321573" name="对象 321572"/>
          <p:cNvGraphicFramePr>
            <a:graphicFrameLocks/>
          </p:cNvGraphicFramePr>
          <p:nvPr>
            <p:extLst>
              <p:ext uri="{D42A27DB-BD31-4B8C-83A1-F6EECF244321}">
                <p14:modId xmlns:p14="http://schemas.microsoft.com/office/powerpoint/2010/main" val="1107953886"/>
              </p:ext>
            </p:extLst>
          </p:nvPr>
        </p:nvGraphicFramePr>
        <p:xfrm>
          <a:off x="2952046" y="6139544"/>
          <a:ext cx="2709287" cy="537307"/>
        </p:xfrm>
        <a:graphic>
          <a:graphicData uri="http://schemas.openxmlformats.org/presentationml/2006/ole">
            <mc:AlternateContent xmlns:mc="http://schemas.openxmlformats.org/markup-compatibility/2006">
              <mc:Choice xmlns:v="urn:schemas-microsoft-com:vml" Requires="v">
                <p:oleObj spid="_x0000_s242988" r:id="rId3" imgW="900527" imgH="164885" progId="Equation.3">
                  <p:embed/>
                </p:oleObj>
              </mc:Choice>
              <mc:Fallback>
                <p:oleObj r:id="rId3" imgW="900527" imgH="164885" progId="Equation.3">
                  <p:embed/>
                  <p:pic>
                    <p:nvPicPr>
                      <p:cNvPr id="321573" name="对象 32157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046" y="6139544"/>
                        <a:ext cx="2709287" cy="537307"/>
                      </a:xfrm>
                      <a:prstGeom prst="rect">
                        <a:avLst/>
                      </a:prstGeom>
                      <a:solidFill>
                        <a:schemeClr val="bg1"/>
                      </a:solidFill>
                      <a:ln w="57150" cmpd="thickThin">
                        <a:solidFill>
                          <a:srgbClr val="FF3300"/>
                        </a:solidFill>
                        <a:miter lim="800000"/>
                        <a:headEnd/>
                        <a:tailEnd/>
                      </a:ln>
                    </p:spPr>
                  </p:pic>
                </p:oleObj>
              </mc:Fallback>
            </mc:AlternateContent>
          </a:graphicData>
        </a:graphic>
      </p:graphicFrame>
      <p:graphicFrame>
        <p:nvGraphicFramePr>
          <p:cNvPr id="53252" name="内容占位符 319494"/>
          <p:cNvGraphicFramePr>
            <a:graphicFrameLocks noGrp="1"/>
          </p:cNvGraphicFramePr>
          <p:nvPr>
            <p:ph idx="1"/>
            <p:extLst>
              <p:ext uri="{D42A27DB-BD31-4B8C-83A1-F6EECF244321}">
                <p14:modId xmlns:p14="http://schemas.microsoft.com/office/powerpoint/2010/main" val="2272817562"/>
              </p:ext>
            </p:extLst>
          </p:nvPr>
        </p:nvGraphicFramePr>
        <p:xfrm>
          <a:off x="395288" y="1069975"/>
          <a:ext cx="4806950" cy="3316288"/>
        </p:xfrm>
        <a:graphic>
          <a:graphicData uri="http://schemas.openxmlformats.org/presentationml/2006/ole">
            <mc:AlternateContent xmlns:mc="http://schemas.openxmlformats.org/markup-compatibility/2006">
              <mc:Choice xmlns:v="urn:schemas-microsoft-com:vml" Requires="v">
                <p:oleObj spid="_x0000_s242989" name="Visio" r:id="rId5" imgW="2333643" imgH="1609856" progId="Visio.Drawing.11">
                  <p:embed/>
                </p:oleObj>
              </mc:Choice>
              <mc:Fallback>
                <p:oleObj name="Visio" r:id="rId5" imgW="2333643" imgH="1609856" progId="Visio.Drawing.11">
                  <p:embed/>
                  <p:pic>
                    <p:nvPicPr>
                      <p:cNvPr id="53252" name="内容占位符 319494"/>
                      <p:cNvPicPr>
                        <a:picLocks noChangeArrowheads="1"/>
                      </p:cNvPicPr>
                      <p:nvPr/>
                    </p:nvPicPr>
                    <p:blipFill>
                      <a:blip r:embed="rId6"/>
                      <a:srcRect/>
                      <a:stretch>
                        <a:fillRect/>
                      </a:stretch>
                    </p:blipFill>
                    <p:spPr bwMode="auto">
                      <a:xfrm>
                        <a:off x="395288" y="1069975"/>
                        <a:ext cx="4806950" cy="3316288"/>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3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00038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1575"/>
                                        </p:tgtEl>
                                        <p:attrNameLst>
                                          <p:attrName>style.visibility</p:attrName>
                                        </p:attrNameLst>
                                      </p:cBhvr>
                                      <p:to>
                                        <p:strVal val="visible"/>
                                      </p:to>
                                    </p:set>
                                    <p:animEffect transition="in" filter="wipe(left)">
                                      <p:cBhvr>
                                        <p:cTn id="7" dur="500"/>
                                        <p:tgtEl>
                                          <p:spTgt spid="321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1541"/>
                                        </p:tgtEl>
                                        <p:attrNameLst>
                                          <p:attrName>style.visibility</p:attrName>
                                        </p:attrNameLst>
                                      </p:cBhvr>
                                      <p:to>
                                        <p:strVal val="visible"/>
                                      </p:to>
                                    </p:set>
                                    <p:animEffect transition="in" filter="blinds(horizontal)">
                                      <p:cBhvr>
                                        <p:cTn id="12" dur="500"/>
                                        <p:tgtEl>
                                          <p:spTgt spid="321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1573"/>
                                        </p:tgtEl>
                                        <p:attrNameLst>
                                          <p:attrName>style.visibility</p:attrName>
                                        </p:attrNameLst>
                                      </p:cBhvr>
                                      <p:to>
                                        <p:strVal val="visible"/>
                                      </p:to>
                                    </p:set>
                                    <p:animEffect transition="in" filter="dissolve">
                                      <p:cBhvr>
                                        <p:cTn id="17" dur="500"/>
                                        <p:tgtEl>
                                          <p:spTgt spid="321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a:spLocks noChangeArrowheads="1"/>
          </p:cNvSpPr>
          <p:nvPr/>
        </p:nvSpPr>
        <p:spPr bwMode="auto">
          <a:xfrm>
            <a:off x="573429" y="1789707"/>
            <a:ext cx="8229600"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逻辑代数和普通数学代数的运算相似</a:t>
            </a:r>
            <a:r>
              <a:rPr lang="zh-CN" altLang="en-US" sz="2800" dirty="0">
                <a:latin typeface="楷体" panose="02010609060101010101" pitchFamily="49" charset="-122"/>
                <a:ea typeface="楷体" panose="02010609060101010101" pitchFamily="49" charset="-122"/>
              </a:rPr>
              <a:t>，如：有交换律、结合律、分配律，而且逻辑代数中也用字母表示变量，叫</a:t>
            </a:r>
            <a:r>
              <a:rPr lang="zh-CN" altLang="en-US" sz="2800" b="1" dirty="0">
                <a:latin typeface="楷体" panose="02010609060101010101" pitchFamily="49" charset="-122"/>
                <a:ea typeface="楷体" panose="02010609060101010101" pitchFamily="49" charset="-122"/>
              </a:rPr>
              <a:t>逻辑变量</a:t>
            </a:r>
            <a:r>
              <a:rPr lang="zh-CN" altLang="en-US" sz="2800" dirty="0">
                <a:latin typeface="楷体" panose="02010609060101010101" pitchFamily="49" charset="-122"/>
                <a:ea typeface="楷体" panose="02010609060101010101" pitchFamily="49" charset="-122"/>
              </a:rPr>
              <a:t>。</a:t>
            </a:r>
          </a:p>
        </p:txBody>
      </p:sp>
      <p:sp>
        <p:nvSpPr>
          <p:cNvPr id="7" name="文本框 6"/>
          <p:cNvSpPr txBox="1">
            <a:spLocks noChangeArrowheads="1"/>
          </p:cNvSpPr>
          <p:nvPr/>
        </p:nvSpPr>
        <p:spPr bwMode="auto">
          <a:xfrm>
            <a:off x="649629" y="3389907"/>
            <a:ext cx="80772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逻辑代数和普通数学代数有本质区别</a:t>
            </a:r>
            <a:r>
              <a:rPr lang="zh-CN" altLang="en-US" sz="2800" dirty="0">
                <a:latin typeface="楷体" panose="02010609060101010101" pitchFamily="49" charset="-122"/>
                <a:ea typeface="楷体" panose="02010609060101010101" pitchFamily="49" charset="-122"/>
              </a:rPr>
              <a:t>，普通数学代数中的变量取值可以是正数、负数、有理数和无理数，是进行十进制（</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9</a:t>
            </a:r>
            <a:r>
              <a:rPr lang="zh-CN" altLang="en-US" sz="2800" dirty="0">
                <a:latin typeface="楷体" panose="02010609060101010101" pitchFamily="49" charset="-122"/>
                <a:ea typeface="楷体" panose="02010609060101010101" pitchFamily="49" charset="-122"/>
              </a:rPr>
              <a:t>）数值运算。而逻辑代数中变量的取值只有两个：“</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并且“</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和“</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没有数值意义，它只是表示事物的两种逻辑状态</a:t>
            </a:r>
            <a:r>
              <a:rPr lang="zh-CN" altLang="en-US" sz="2800" dirty="0">
                <a:latin typeface="楷体" panose="02010609060101010101" pitchFamily="49" charset="-122"/>
                <a:ea typeface="楷体" panose="02010609060101010101" pitchFamily="49" charset="-122"/>
              </a:rPr>
              <a:t>。</a:t>
            </a:r>
          </a:p>
        </p:txBody>
      </p:sp>
      <p:sp>
        <p:nvSpPr>
          <p:cNvPr id="7172" name="文本框 7"/>
          <p:cNvSpPr txBox="1">
            <a:spLocks noChangeArrowheads="1"/>
          </p:cNvSpPr>
          <p:nvPr/>
        </p:nvSpPr>
        <p:spPr bwMode="auto">
          <a:xfrm>
            <a:off x="697254" y="1188044"/>
            <a:ext cx="3321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solidFill>
                  <a:srgbClr val="FF0000"/>
                </a:solidFill>
                <a:latin typeface="楷体" panose="02010609060101010101" pitchFamily="49" charset="-122"/>
                <a:ea typeface="楷体" panose="02010609060101010101" pitchFamily="49" charset="-122"/>
              </a:rPr>
              <a:t>注意：</a:t>
            </a:r>
          </a:p>
        </p:txBody>
      </p:sp>
      <p:sp>
        <p:nvSpPr>
          <p:cNvPr id="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8015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标题 324609"/>
          <p:cNvSpPr>
            <a:spLocks noGrp="1" noChangeArrowheads="1"/>
          </p:cNvSpPr>
          <p:nvPr>
            <p:ph type="title"/>
          </p:nvPr>
        </p:nvSpPr>
        <p:spPr bwMode="auto">
          <a:xfrm>
            <a:off x="369651" y="1064456"/>
            <a:ext cx="8164512" cy="1038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latin typeface="Times New Roman" pitchFamily="18" charset="0"/>
                <a:ea typeface="楷体" pitchFamily="49" charset="-122"/>
                <a:cs typeface="Times New Roman" pitchFamily="18" charset="0"/>
              </a:rPr>
              <a:t>例</a:t>
            </a:r>
            <a:r>
              <a:rPr lang="en-US" altLang="zh-CN" sz="2800" b="1" dirty="0" smtClean="0">
                <a:latin typeface="Times New Roman" pitchFamily="18" charset="0"/>
                <a:ea typeface="楷体" pitchFamily="49" charset="-122"/>
                <a:cs typeface="Times New Roman" pitchFamily="18" charset="0"/>
              </a:rPr>
              <a:t>2.5.7 </a:t>
            </a:r>
            <a:r>
              <a:rPr lang="zh-CN" altLang="en-US" sz="2800" b="1" dirty="0" smtClean="0">
                <a:latin typeface="Times New Roman" pitchFamily="18" charset="0"/>
                <a:ea typeface="楷体" pitchFamily="49" charset="-122"/>
                <a:cs typeface="Times New Roman" pitchFamily="18" charset="0"/>
              </a:rPr>
              <a:t>已知某个数字逻辑电路的输入输出波形如图所示，试列出真值表。</a:t>
            </a:r>
          </a:p>
        </p:txBody>
      </p:sp>
      <p:sp>
        <p:nvSpPr>
          <p:cNvPr id="324614" name="文本框 324613"/>
          <p:cNvSpPr txBox="1">
            <a:spLocks noChangeArrowheads="1"/>
          </p:cNvSpPr>
          <p:nvPr/>
        </p:nvSpPr>
        <p:spPr bwMode="auto">
          <a:xfrm>
            <a:off x="369651" y="2320169"/>
            <a:ext cx="6264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Times New Roman" pitchFamily="18" charset="0"/>
                <a:ea typeface="楷体" pitchFamily="49" charset="-122"/>
                <a:cs typeface="Times New Roman" pitchFamily="18" charset="0"/>
              </a:rPr>
              <a:t>解</a:t>
            </a:r>
            <a:r>
              <a:rPr lang="en-US" altLang="zh-CN" sz="2800">
                <a:latin typeface="Times New Roman" pitchFamily="18" charset="0"/>
                <a:ea typeface="楷体" pitchFamily="49" charset="-122"/>
                <a:cs typeface="Times New Roman" pitchFamily="18" charset="0"/>
              </a:rPr>
              <a:t>:</a:t>
            </a:r>
            <a:r>
              <a:rPr lang="zh-CN" altLang="en-US" sz="2800">
                <a:latin typeface="Times New Roman" pitchFamily="18" charset="0"/>
                <a:ea typeface="楷体" pitchFamily="49" charset="-122"/>
                <a:cs typeface="Times New Roman" pitchFamily="18" charset="0"/>
              </a:rPr>
              <a:t>由波形得出真值表为</a:t>
            </a:r>
          </a:p>
        </p:txBody>
      </p:sp>
      <p:graphicFrame>
        <p:nvGraphicFramePr>
          <p:cNvPr id="324615" name="内容占位符 324614"/>
          <p:cNvGraphicFramePr>
            <a:graphicFrameLocks noGrp="1"/>
          </p:cNvGraphicFramePr>
          <p:nvPr>
            <p:ph idx="1"/>
            <p:extLst>
              <p:ext uri="{D42A27DB-BD31-4B8C-83A1-F6EECF244321}">
                <p14:modId xmlns:p14="http://schemas.microsoft.com/office/powerpoint/2010/main" val="263621234"/>
              </p:ext>
            </p:extLst>
          </p:nvPr>
        </p:nvGraphicFramePr>
        <p:xfrm>
          <a:off x="4170363" y="3105150"/>
          <a:ext cx="4476750" cy="3629025"/>
        </p:xfrm>
        <a:graphic>
          <a:graphicData uri="http://schemas.openxmlformats.org/presentationml/2006/ole">
            <mc:AlternateContent xmlns:mc="http://schemas.openxmlformats.org/markup-compatibility/2006">
              <mc:Choice xmlns:v="urn:schemas-microsoft-com:vml" Requires="v">
                <p:oleObj spid="_x0000_s243863" name="Visio" r:id="rId4" imgW="1961965" imgH="1590938" progId="Visio.Drawing.11">
                  <p:embed/>
                </p:oleObj>
              </mc:Choice>
              <mc:Fallback>
                <p:oleObj name="Visio" r:id="rId4" imgW="1961965" imgH="1590938" progId="Visio.Drawing.11">
                  <p:embed/>
                  <p:pic>
                    <p:nvPicPr>
                      <p:cNvPr id="324615" name="内容占位符 324614"/>
                      <p:cNvPicPr>
                        <a:picLocks noGrp="1" noChangeArrowheads="1"/>
                      </p:cNvPicPr>
                      <p:nvPr/>
                    </p:nvPicPr>
                    <p:blipFill>
                      <a:blip r:embed="rId5"/>
                      <a:srcRect/>
                      <a:stretch>
                        <a:fillRect/>
                      </a:stretch>
                    </p:blipFill>
                    <p:spPr bwMode="auto">
                      <a:xfrm>
                        <a:off x="4170363" y="3105150"/>
                        <a:ext cx="4476750" cy="36290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24617" name="组合 324616"/>
          <p:cNvGrpSpPr>
            <a:grpSpLocks/>
          </p:cNvGrpSpPr>
          <p:nvPr/>
        </p:nvGrpSpPr>
        <p:grpSpPr bwMode="auto">
          <a:xfrm>
            <a:off x="526943" y="3230941"/>
            <a:ext cx="3482975" cy="3416300"/>
            <a:chOff x="-3" y="-3"/>
            <a:chExt cx="2255" cy="2480"/>
          </a:xfrm>
        </p:grpSpPr>
        <p:grpSp>
          <p:nvGrpSpPr>
            <p:cNvPr id="54277" name="组合 324617"/>
            <p:cNvGrpSpPr>
              <a:grpSpLocks/>
            </p:cNvGrpSpPr>
            <p:nvPr/>
          </p:nvGrpSpPr>
          <p:grpSpPr bwMode="auto">
            <a:xfrm>
              <a:off x="0" y="0"/>
              <a:ext cx="2249" cy="2474"/>
              <a:chOff x="0" y="0"/>
              <a:chExt cx="2249" cy="2474"/>
            </a:xfrm>
          </p:grpSpPr>
          <p:grpSp>
            <p:nvGrpSpPr>
              <p:cNvPr id="54278" name="组合 324618"/>
              <p:cNvGrpSpPr>
                <a:grpSpLocks/>
              </p:cNvGrpSpPr>
              <p:nvPr/>
            </p:nvGrpSpPr>
            <p:grpSpPr bwMode="auto">
              <a:xfrm>
                <a:off x="0" y="0"/>
                <a:ext cx="1692" cy="288"/>
                <a:chOff x="0" y="0"/>
                <a:chExt cx="1692" cy="288"/>
              </a:xfrm>
            </p:grpSpPr>
            <p:sp>
              <p:nvSpPr>
                <p:cNvPr id="54279" name="矩形 324619"/>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itchFamily="49" charset="-122"/>
                      <a:cs typeface="Times New Roman" pitchFamily="18" charset="0"/>
                    </a:rPr>
                    <a:t>输入</a:t>
                  </a:r>
                </a:p>
              </p:txBody>
            </p:sp>
            <p:sp>
              <p:nvSpPr>
                <p:cNvPr id="54280" name="矩形 324620"/>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81" name="组合 324621"/>
              <p:cNvGrpSpPr>
                <a:grpSpLocks/>
              </p:cNvGrpSpPr>
              <p:nvPr/>
            </p:nvGrpSpPr>
            <p:grpSpPr bwMode="auto">
              <a:xfrm>
                <a:off x="1692" y="0"/>
                <a:ext cx="557" cy="288"/>
                <a:chOff x="1692" y="0"/>
                <a:chExt cx="557" cy="288"/>
              </a:xfrm>
            </p:grpSpPr>
            <p:sp>
              <p:nvSpPr>
                <p:cNvPr id="54282" name="矩形 324622"/>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itchFamily="18" charset="0"/>
                      <a:ea typeface="楷体" pitchFamily="49" charset="-122"/>
                      <a:cs typeface="Times New Roman" pitchFamily="18" charset="0"/>
                    </a:rPr>
                    <a:t>输出</a:t>
                  </a:r>
                </a:p>
              </p:txBody>
            </p:sp>
            <p:sp>
              <p:nvSpPr>
                <p:cNvPr id="54283" name="矩形 324623"/>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84" name="组合 324624"/>
              <p:cNvGrpSpPr>
                <a:grpSpLocks/>
              </p:cNvGrpSpPr>
              <p:nvPr/>
            </p:nvGrpSpPr>
            <p:grpSpPr bwMode="auto">
              <a:xfrm>
                <a:off x="0" y="288"/>
                <a:ext cx="564" cy="288"/>
                <a:chOff x="0" y="288"/>
                <a:chExt cx="564" cy="288"/>
              </a:xfrm>
            </p:grpSpPr>
            <p:sp>
              <p:nvSpPr>
                <p:cNvPr id="54285" name="矩形 324625"/>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A</a:t>
                  </a:r>
                </a:p>
              </p:txBody>
            </p:sp>
            <p:sp>
              <p:nvSpPr>
                <p:cNvPr id="54286" name="矩形 324626"/>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87" name="组合 324627"/>
              <p:cNvGrpSpPr>
                <a:grpSpLocks/>
              </p:cNvGrpSpPr>
              <p:nvPr/>
            </p:nvGrpSpPr>
            <p:grpSpPr bwMode="auto">
              <a:xfrm>
                <a:off x="564" y="288"/>
                <a:ext cx="564" cy="288"/>
                <a:chOff x="564" y="288"/>
                <a:chExt cx="564" cy="288"/>
              </a:xfrm>
            </p:grpSpPr>
            <p:sp>
              <p:nvSpPr>
                <p:cNvPr id="54288" name="矩形 324628"/>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B</a:t>
                  </a:r>
                </a:p>
              </p:txBody>
            </p:sp>
            <p:sp>
              <p:nvSpPr>
                <p:cNvPr id="54289" name="矩形 324629"/>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90" name="组合 324630"/>
              <p:cNvGrpSpPr>
                <a:grpSpLocks/>
              </p:cNvGrpSpPr>
              <p:nvPr/>
            </p:nvGrpSpPr>
            <p:grpSpPr bwMode="auto">
              <a:xfrm>
                <a:off x="1128" y="288"/>
                <a:ext cx="564" cy="288"/>
                <a:chOff x="1128" y="288"/>
                <a:chExt cx="564" cy="288"/>
              </a:xfrm>
            </p:grpSpPr>
            <p:sp>
              <p:nvSpPr>
                <p:cNvPr id="54291" name="矩形 324631"/>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C</a:t>
                  </a:r>
                </a:p>
              </p:txBody>
            </p:sp>
            <p:sp>
              <p:nvSpPr>
                <p:cNvPr id="54292" name="矩形 324632"/>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93" name="组合 324633"/>
              <p:cNvGrpSpPr>
                <a:grpSpLocks/>
              </p:cNvGrpSpPr>
              <p:nvPr/>
            </p:nvGrpSpPr>
            <p:grpSpPr bwMode="auto">
              <a:xfrm>
                <a:off x="1692" y="288"/>
                <a:ext cx="557" cy="288"/>
                <a:chOff x="1692" y="288"/>
                <a:chExt cx="557" cy="288"/>
              </a:xfrm>
            </p:grpSpPr>
            <p:sp>
              <p:nvSpPr>
                <p:cNvPr id="54294" name="矩形 324634"/>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Y</a:t>
                  </a:r>
                </a:p>
              </p:txBody>
            </p:sp>
            <p:sp>
              <p:nvSpPr>
                <p:cNvPr id="54295" name="矩形 324635"/>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96" name="组合 324636"/>
              <p:cNvGrpSpPr>
                <a:grpSpLocks/>
              </p:cNvGrpSpPr>
              <p:nvPr/>
            </p:nvGrpSpPr>
            <p:grpSpPr bwMode="auto">
              <a:xfrm>
                <a:off x="0" y="576"/>
                <a:ext cx="564" cy="1898"/>
                <a:chOff x="0" y="576"/>
                <a:chExt cx="564" cy="1898"/>
              </a:xfrm>
            </p:grpSpPr>
            <p:sp>
              <p:nvSpPr>
                <p:cNvPr id="54297" name="矩形 324637"/>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p>
              </p:txBody>
            </p:sp>
            <p:sp>
              <p:nvSpPr>
                <p:cNvPr id="54298" name="矩形 324638"/>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299" name="组合 324639"/>
              <p:cNvGrpSpPr>
                <a:grpSpLocks/>
              </p:cNvGrpSpPr>
              <p:nvPr/>
            </p:nvGrpSpPr>
            <p:grpSpPr bwMode="auto">
              <a:xfrm>
                <a:off x="564" y="576"/>
                <a:ext cx="564" cy="1898"/>
                <a:chOff x="564" y="576"/>
                <a:chExt cx="564" cy="1898"/>
              </a:xfrm>
            </p:grpSpPr>
            <p:sp>
              <p:nvSpPr>
                <p:cNvPr id="54300" name="矩形 324640"/>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p>
              </p:txBody>
            </p:sp>
            <p:sp>
              <p:nvSpPr>
                <p:cNvPr id="54301" name="矩形 324641"/>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302" name="组合 324642"/>
              <p:cNvGrpSpPr>
                <a:grpSpLocks/>
              </p:cNvGrpSpPr>
              <p:nvPr/>
            </p:nvGrpSpPr>
            <p:grpSpPr bwMode="auto">
              <a:xfrm>
                <a:off x="1128" y="576"/>
                <a:ext cx="564" cy="1898"/>
                <a:chOff x="1128" y="576"/>
                <a:chExt cx="564" cy="1898"/>
              </a:xfrm>
            </p:grpSpPr>
            <p:sp>
              <p:nvSpPr>
                <p:cNvPr id="54303" name="矩形 324643"/>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p>
              </p:txBody>
            </p:sp>
            <p:sp>
              <p:nvSpPr>
                <p:cNvPr id="54304" name="矩形 324644"/>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nvGrpSpPr>
              <p:cNvPr id="54305" name="组合 324645"/>
              <p:cNvGrpSpPr>
                <a:grpSpLocks/>
              </p:cNvGrpSpPr>
              <p:nvPr/>
            </p:nvGrpSpPr>
            <p:grpSpPr bwMode="auto">
              <a:xfrm>
                <a:off x="1692" y="576"/>
                <a:ext cx="557" cy="1898"/>
                <a:chOff x="1692" y="576"/>
                <a:chExt cx="557" cy="1898"/>
              </a:xfrm>
            </p:grpSpPr>
            <p:sp>
              <p:nvSpPr>
                <p:cNvPr id="54306" name="矩形 324646"/>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0</a:t>
                  </a:r>
                  <a:br>
                    <a:rPr lang="en-US" altLang="zh-CN" sz="2000">
                      <a:latin typeface="Times New Roman" pitchFamily="18" charset="0"/>
                      <a:ea typeface="楷体" pitchFamily="49" charset="-122"/>
                      <a:cs typeface="Times New Roman" pitchFamily="18" charset="0"/>
                    </a:rPr>
                  </a:br>
                  <a:r>
                    <a:rPr lang="en-US" altLang="zh-CN" sz="2000">
                      <a:latin typeface="Times New Roman" pitchFamily="18" charset="0"/>
                      <a:ea typeface="楷体" pitchFamily="49" charset="-122"/>
                      <a:cs typeface="Times New Roman" pitchFamily="18" charset="0"/>
                    </a:rPr>
                    <a:t>1</a:t>
                  </a:r>
                </a:p>
              </p:txBody>
            </p:sp>
            <p:sp>
              <p:nvSpPr>
                <p:cNvPr id="54307" name="矩形 324647"/>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grpSp>
        <p:sp>
          <p:nvSpPr>
            <p:cNvPr id="54308" name="矩形 324648"/>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Times New Roman" pitchFamily="18" charset="0"/>
                <a:ea typeface="楷体" pitchFamily="49" charset="-122"/>
                <a:cs typeface="Times New Roman" pitchFamily="18" charset="0"/>
              </a:endParaRPr>
            </a:p>
          </p:txBody>
        </p:sp>
      </p:grpSp>
      <p:sp>
        <p:nvSpPr>
          <p:cNvPr id="4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96997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blinds(horizontal)">
                                      <p:cBhvr>
                                        <p:cTn id="7" dur="500"/>
                                        <p:tgtEl>
                                          <p:spTgt spid="324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4615"/>
                                        </p:tgtEl>
                                        <p:attrNameLst>
                                          <p:attrName>style.visibility</p:attrName>
                                        </p:attrNameLst>
                                      </p:cBhvr>
                                      <p:to>
                                        <p:strVal val="visible"/>
                                      </p:to>
                                    </p:set>
                                    <p:animEffect transition="in" filter="dissolve">
                                      <p:cBhvr>
                                        <p:cTn id="12" dur="500"/>
                                        <p:tgtEl>
                                          <p:spTgt spid="3246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4"/>
                                        </p:tgtEl>
                                        <p:attrNameLst>
                                          <p:attrName>style.visibility</p:attrName>
                                        </p:attrNameLst>
                                      </p:cBhvr>
                                      <p:to>
                                        <p:strVal val="visible"/>
                                      </p:to>
                                    </p:set>
                                    <p:animEffect transition="in" filter="wipe(left)">
                                      <p:cBhvr>
                                        <p:cTn id="17" dur="500"/>
                                        <p:tgtEl>
                                          <p:spTgt spid="3246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4617"/>
                                        </p:tgtEl>
                                        <p:attrNameLst>
                                          <p:attrName>style.visibility</p:attrName>
                                        </p:attrNameLst>
                                      </p:cBhvr>
                                      <p:to>
                                        <p:strVal val="visible"/>
                                      </p:to>
                                    </p:set>
                                    <p:animEffect transition="in" filter="wipe(left)">
                                      <p:cBhvr>
                                        <p:cTn id="22" dur="5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p:bldP spid="3246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69633"/>
          <p:cNvSpPr>
            <a:spLocks noGrp="1" noChangeArrowheads="1"/>
          </p:cNvSpPr>
          <p:nvPr>
            <p:ph type="title"/>
          </p:nvPr>
        </p:nvSpPr>
        <p:spPr bwMode="auto">
          <a:xfrm>
            <a:off x="438017" y="859275"/>
            <a:ext cx="56959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3200" b="1" dirty="0" smtClean="0">
                <a:solidFill>
                  <a:schemeClr val="tx1"/>
                </a:solidFill>
                <a:latin typeface="Times New Roman" pitchFamily="18" charset="0"/>
                <a:ea typeface="楷体" pitchFamily="49" charset="-122"/>
                <a:cs typeface="Times New Roman" pitchFamily="18" charset="0"/>
              </a:rPr>
              <a:t>2.5.3 </a:t>
            </a:r>
            <a:r>
              <a:rPr lang="zh-CN" altLang="en-US" sz="3200" b="1" dirty="0" smtClean="0">
                <a:solidFill>
                  <a:schemeClr val="tx1"/>
                </a:solidFill>
                <a:latin typeface="Times New Roman" pitchFamily="18" charset="0"/>
                <a:ea typeface="楷体" pitchFamily="49" charset="-122"/>
                <a:cs typeface="Times New Roman" pitchFamily="18" charset="0"/>
              </a:rPr>
              <a:t>逻辑函数的两种标准型</a:t>
            </a:r>
          </a:p>
        </p:txBody>
      </p:sp>
      <p:sp>
        <p:nvSpPr>
          <p:cNvPr id="69635" name="文本框 69634"/>
          <p:cNvSpPr txBox="1">
            <a:spLocks noChangeArrowheads="1"/>
          </p:cNvSpPr>
          <p:nvPr/>
        </p:nvSpPr>
        <p:spPr bwMode="auto">
          <a:xfrm>
            <a:off x="438017" y="1277440"/>
            <a:ext cx="8280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600" dirty="0">
                <a:latin typeface="Times New Roman" pitchFamily="18" charset="0"/>
                <a:ea typeface="楷体" pitchFamily="49" charset="-122"/>
                <a:cs typeface="Times New Roman" pitchFamily="18" charset="0"/>
              </a:rPr>
              <a:t>         </a:t>
            </a:r>
            <a:r>
              <a:rPr lang="zh-CN" altLang="en-US" sz="2600" dirty="0">
                <a:latin typeface="Times New Roman" pitchFamily="18" charset="0"/>
                <a:ea typeface="楷体" pitchFamily="49" charset="-122"/>
                <a:cs typeface="Times New Roman" pitchFamily="18" charset="0"/>
              </a:rPr>
              <a:t>一种输入输出的逻辑关系可以有多种等效的表达式表示，但可以化为标准形式</a:t>
            </a:r>
            <a:r>
              <a:rPr lang="zh-CN" altLang="en-US" sz="2600" dirty="0" smtClean="0">
                <a:latin typeface="Times New Roman" pitchFamily="18" charset="0"/>
                <a:ea typeface="楷体" pitchFamily="49" charset="-122"/>
                <a:cs typeface="Times New Roman" pitchFamily="18" charset="0"/>
              </a:rPr>
              <a:t>。其</a:t>
            </a:r>
            <a:r>
              <a:rPr lang="zh-CN" altLang="en-US" sz="2600" dirty="0">
                <a:latin typeface="Times New Roman" pitchFamily="18" charset="0"/>
                <a:ea typeface="楷体" pitchFamily="49" charset="-122"/>
                <a:cs typeface="Times New Roman" pitchFamily="18" charset="0"/>
              </a:rPr>
              <a:t>标准型有两种：</a:t>
            </a:r>
            <a:r>
              <a:rPr lang="zh-CN" altLang="en-US" sz="2600" b="1" dirty="0">
                <a:latin typeface="Times New Roman" pitchFamily="18" charset="0"/>
                <a:ea typeface="楷体" pitchFamily="49" charset="-122"/>
                <a:cs typeface="Times New Roman" pitchFamily="18" charset="0"/>
              </a:rPr>
              <a:t>标准与或式</a:t>
            </a:r>
            <a:r>
              <a:rPr lang="zh-CN" altLang="en-US" sz="2600" dirty="0">
                <a:latin typeface="Times New Roman" pitchFamily="18" charset="0"/>
                <a:ea typeface="楷体" pitchFamily="49" charset="-122"/>
                <a:cs typeface="Times New Roman" pitchFamily="18" charset="0"/>
              </a:rPr>
              <a:t>和</a:t>
            </a:r>
            <a:r>
              <a:rPr lang="zh-CN" altLang="en-US" sz="2600" b="1" dirty="0">
                <a:latin typeface="Times New Roman" pitchFamily="18" charset="0"/>
                <a:ea typeface="楷体" pitchFamily="49" charset="-122"/>
                <a:cs typeface="Times New Roman" pitchFamily="18" charset="0"/>
              </a:rPr>
              <a:t>标准或与</a:t>
            </a:r>
            <a:r>
              <a:rPr lang="zh-CN" altLang="en-US" sz="2600" b="1" dirty="0" smtClean="0">
                <a:latin typeface="Times New Roman" pitchFamily="18" charset="0"/>
                <a:ea typeface="楷体" pitchFamily="49" charset="-122"/>
                <a:cs typeface="Times New Roman" pitchFamily="18" charset="0"/>
              </a:rPr>
              <a:t>式</a:t>
            </a:r>
            <a:r>
              <a:rPr lang="zh-CN" altLang="en-US" sz="2600" b="1" dirty="0">
                <a:latin typeface="Times New Roman" pitchFamily="18" charset="0"/>
                <a:ea typeface="楷体" pitchFamily="49" charset="-122"/>
                <a:cs typeface="Times New Roman" pitchFamily="18" charset="0"/>
              </a:rPr>
              <a:t>。</a:t>
            </a:r>
          </a:p>
        </p:txBody>
      </p:sp>
      <p:sp>
        <p:nvSpPr>
          <p:cNvPr id="69637" name="文本框 69636"/>
          <p:cNvSpPr txBox="1">
            <a:spLocks noChangeArrowheads="1"/>
          </p:cNvSpPr>
          <p:nvPr/>
        </p:nvSpPr>
        <p:spPr bwMode="auto">
          <a:xfrm>
            <a:off x="511042" y="2912797"/>
            <a:ext cx="17287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dirty="0">
                <a:latin typeface="Times New Roman" pitchFamily="18" charset="0"/>
                <a:ea typeface="楷体" pitchFamily="49" charset="-122"/>
                <a:cs typeface="Times New Roman" pitchFamily="18" charset="0"/>
              </a:rPr>
              <a:t>1.</a:t>
            </a:r>
            <a:r>
              <a:rPr lang="zh-CN" altLang="en-US" sz="2800" b="1" dirty="0">
                <a:latin typeface="Times New Roman" pitchFamily="18" charset="0"/>
                <a:ea typeface="楷体" pitchFamily="49" charset="-122"/>
                <a:cs typeface="Times New Roman" pitchFamily="18" charset="0"/>
              </a:rPr>
              <a:t>最小项</a:t>
            </a:r>
          </a:p>
        </p:txBody>
      </p:sp>
      <p:sp>
        <p:nvSpPr>
          <p:cNvPr id="69639" name="文本框 69638"/>
          <p:cNvSpPr txBox="1">
            <a:spLocks noChangeArrowheads="1"/>
          </p:cNvSpPr>
          <p:nvPr/>
        </p:nvSpPr>
        <p:spPr bwMode="auto">
          <a:xfrm>
            <a:off x="569324" y="3380658"/>
            <a:ext cx="817086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en-US" altLang="zh-CN" sz="2600" b="1" dirty="0">
                <a:latin typeface="Times New Roman" pitchFamily="18" charset="0"/>
                <a:ea typeface="楷体" pitchFamily="49" charset="-122"/>
                <a:cs typeface="Times New Roman" pitchFamily="18" charset="0"/>
              </a:rPr>
              <a:t>a.</a:t>
            </a:r>
            <a:r>
              <a:rPr lang="zh-CN" altLang="en-US" sz="2600" b="1" dirty="0">
                <a:latin typeface="Times New Roman" pitchFamily="18" charset="0"/>
                <a:ea typeface="楷体" pitchFamily="49" charset="-122"/>
                <a:cs typeface="Times New Roman" pitchFamily="18" charset="0"/>
              </a:rPr>
              <a:t>定义</a:t>
            </a:r>
            <a:r>
              <a:rPr lang="en-US" altLang="zh-CN" sz="2600" dirty="0">
                <a:latin typeface="Times New Roman" pitchFamily="18" charset="0"/>
                <a:ea typeface="楷体" pitchFamily="49" charset="-122"/>
                <a:cs typeface="Times New Roman" pitchFamily="18" charset="0"/>
              </a:rPr>
              <a:t>: </a:t>
            </a:r>
            <a:r>
              <a:rPr lang="zh-CN" altLang="en-US" sz="2600" dirty="0">
                <a:latin typeface="Times New Roman" pitchFamily="18" charset="0"/>
                <a:ea typeface="楷体" pitchFamily="49" charset="-122"/>
                <a:cs typeface="Times New Roman" pitchFamily="18" charset="0"/>
              </a:rPr>
              <a:t>在</a:t>
            </a:r>
            <a:r>
              <a:rPr lang="en-US" altLang="zh-CN" sz="2600" i="1" dirty="0">
                <a:latin typeface="Times New Roman" pitchFamily="18" charset="0"/>
                <a:ea typeface="楷体" pitchFamily="49" charset="-122"/>
                <a:cs typeface="Times New Roman" pitchFamily="18" charset="0"/>
              </a:rPr>
              <a:t>n</a:t>
            </a:r>
            <a:r>
              <a:rPr lang="zh-CN" altLang="en-US" sz="2600" dirty="0">
                <a:latin typeface="Times New Roman" pitchFamily="18" charset="0"/>
                <a:ea typeface="楷体" pitchFamily="49" charset="-122"/>
                <a:cs typeface="Times New Roman" pitchFamily="18" charset="0"/>
              </a:rPr>
              <a:t>变量的逻辑函数中</a:t>
            </a:r>
            <a:r>
              <a:rPr lang="zh-CN" altLang="en-US" sz="2600" dirty="0" smtClean="0">
                <a:latin typeface="Times New Roman" pitchFamily="18" charset="0"/>
                <a:ea typeface="楷体" pitchFamily="49" charset="-122"/>
                <a:cs typeface="Times New Roman" pitchFamily="18" charset="0"/>
              </a:rPr>
              <a:t>，若</a:t>
            </a:r>
            <a:r>
              <a:rPr lang="en-US" altLang="zh-CN" sz="2600" i="1" dirty="0" smtClean="0">
                <a:latin typeface="Times New Roman" pitchFamily="18" charset="0"/>
                <a:ea typeface="楷体" pitchFamily="49" charset="-122"/>
                <a:cs typeface="Times New Roman" pitchFamily="18" charset="0"/>
              </a:rPr>
              <a:t>m</a:t>
            </a:r>
            <a:r>
              <a:rPr lang="zh-CN" altLang="en-US" sz="2600" dirty="0" smtClean="0">
                <a:latin typeface="Times New Roman" pitchFamily="18" charset="0"/>
                <a:ea typeface="楷体" pitchFamily="49" charset="-122"/>
                <a:cs typeface="Times New Roman" pitchFamily="18" charset="0"/>
              </a:rPr>
              <a:t>为包含</a:t>
            </a:r>
            <a:r>
              <a:rPr lang="en-US" altLang="zh-CN" sz="2600" i="1" dirty="0" smtClean="0">
                <a:latin typeface="Times New Roman" pitchFamily="18" charset="0"/>
                <a:ea typeface="楷体" pitchFamily="49" charset="-122"/>
                <a:cs typeface="Times New Roman" pitchFamily="18" charset="0"/>
              </a:rPr>
              <a:t>n</a:t>
            </a:r>
            <a:r>
              <a:rPr lang="zh-CN" altLang="en-US" sz="2600" dirty="0" smtClean="0">
                <a:latin typeface="Times New Roman" pitchFamily="18" charset="0"/>
                <a:ea typeface="楷体" pitchFamily="49" charset="-122"/>
                <a:cs typeface="Times New Roman" pitchFamily="18" charset="0"/>
              </a:rPr>
              <a:t>个因子的乘积项，而且这</a:t>
            </a:r>
            <a:r>
              <a:rPr lang="en-US" altLang="zh-CN" sz="2600" i="1" dirty="0" smtClean="0">
                <a:latin typeface="Times New Roman" pitchFamily="18" charset="0"/>
                <a:ea typeface="楷体" pitchFamily="49" charset="-122"/>
                <a:cs typeface="Times New Roman" pitchFamily="18" charset="0"/>
              </a:rPr>
              <a:t>n</a:t>
            </a:r>
            <a:r>
              <a:rPr lang="zh-CN" altLang="en-US" sz="2600" dirty="0" smtClean="0">
                <a:latin typeface="Times New Roman" pitchFamily="18" charset="0"/>
                <a:ea typeface="楷体" pitchFamily="49" charset="-122"/>
                <a:cs typeface="Times New Roman" pitchFamily="18" charset="0"/>
              </a:rPr>
              <a:t>个变量均以原变量或反变量的形式在</a:t>
            </a:r>
            <a:r>
              <a:rPr lang="en-US" altLang="zh-CN" sz="2600" i="1" dirty="0" smtClean="0">
                <a:latin typeface="Times New Roman" pitchFamily="18" charset="0"/>
                <a:ea typeface="楷体" pitchFamily="49" charset="-122"/>
                <a:cs typeface="Times New Roman" pitchFamily="18" charset="0"/>
              </a:rPr>
              <a:t>m</a:t>
            </a:r>
            <a:r>
              <a:rPr lang="zh-CN" altLang="en-US" sz="2600" dirty="0" smtClean="0">
                <a:latin typeface="Times New Roman" pitchFamily="18" charset="0"/>
                <a:ea typeface="楷体" pitchFamily="49" charset="-122"/>
                <a:cs typeface="Times New Roman" pitchFamily="18" charset="0"/>
              </a:rPr>
              <a:t>中出现一次，则</a:t>
            </a:r>
            <a:r>
              <a:rPr lang="zh-CN" altLang="en-US" sz="2600" dirty="0">
                <a:latin typeface="Times New Roman" pitchFamily="18" charset="0"/>
                <a:ea typeface="楷体" pitchFamily="49" charset="-122"/>
                <a:cs typeface="Times New Roman" pitchFamily="18" charset="0"/>
              </a:rPr>
              <a:t>称</a:t>
            </a:r>
            <a:r>
              <a:rPr lang="en-US" altLang="zh-CN" sz="2600" i="1" dirty="0" smtClean="0">
                <a:latin typeface="Times New Roman" pitchFamily="18" charset="0"/>
                <a:ea typeface="楷体" pitchFamily="49" charset="-122"/>
                <a:cs typeface="Times New Roman" pitchFamily="18" charset="0"/>
              </a:rPr>
              <a:t>m</a:t>
            </a:r>
            <a:r>
              <a:rPr lang="zh-CN" altLang="en-US" sz="2600" dirty="0" smtClean="0">
                <a:latin typeface="Times New Roman" pitchFamily="18" charset="0"/>
                <a:ea typeface="楷体" pitchFamily="49" charset="-122"/>
                <a:cs typeface="Times New Roman" pitchFamily="18" charset="0"/>
              </a:rPr>
              <a:t>是该组变量</a:t>
            </a:r>
            <a:r>
              <a:rPr lang="zh-CN" altLang="en-US" sz="2600" dirty="0">
                <a:latin typeface="Times New Roman" pitchFamily="18" charset="0"/>
                <a:ea typeface="楷体" pitchFamily="49" charset="-122"/>
                <a:cs typeface="Times New Roman" pitchFamily="18" charset="0"/>
              </a:rPr>
              <a:t>的最小项。</a:t>
            </a:r>
          </a:p>
        </p:txBody>
      </p:sp>
      <p:sp>
        <p:nvSpPr>
          <p:cNvPr id="69643" name="文本框 69642"/>
          <p:cNvSpPr txBox="1">
            <a:spLocks noChangeArrowheads="1"/>
          </p:cNvSpPr>
          <p:nvPr/>
        </p:nvSpPr>
        <p:spPr bwMode="auto">
          <a:xfrm>
            <a:off x="438017" y="2506392"/>
            <a:ext cx="37449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Times New Roman" pitchFamily="18" charset="0"/>
                <a:ea typeface="楷体" pitchFamily="49" charset="-122"/>
                <a:cs typeface="Times New Roman" pitchFamily="18" charset="0"/>
              </a:rPr>
              <a:t>一、最小项和最大项</a:t>
            </a:r>
          </a:p>
        </p:txBody>
      </p:sp>
      <p:sp>
        <p:nvSpPr>
          <p:cNvPr id="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76712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9635"/>
                                        </p:tgtEl>
                                        <p:attrNameLst>
                                          <p:attrName>style.visibility</p:attrName>
                                        </p:attrNameLst>
                                      </p:cBhvr>
                                      <p:to>
                                        <p:strVal val="visible"/>
                                      </p:to>
                                    </p:set>
                                    <p:animEffect transition="in" filter="blinds(horizontal)">
                                      <p:cBhvr>
                                        <p:cTn id="13" dur="500"/>
                                        <p:tgtEl>
                                          <p:spTgt spid="696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9643"/>
                                        </p:tgtEl>
                                        <p:attrNameLst>
                                          <p:attrName>style.visibility</p:attrName>
                                        </p:attrNameLst>
                                      </p:cBhvr>
                                      <p:to>
                                        <p:strVal val="visible"/>
                                      </p:to>
                                    </p:set>
                                    <p:animEffect transition="in" filter="wipe(left)">
                                      <p:cBhvr>
                                        <p:cTn id="18" dur="500"/>
                                        <p:tgtEl>
                                          <p:spTgt spid="696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animEffect transition="in" filter="box(in)">
                                      <p:cBhvr>
                                        <p:cTn id="23" dur="500"/>
                                        <p:tgtEl>
                                          <p:spTgt spid="696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69639"/>
                                        </p:tgtEl>
                                        <p:attrNameLst>
                                          <p:attrName>style.visibility</p:attrName>
                                        </p:attrNameLst>
                                      </p:cBhvr>
                                      <p:to>
                                        <p:strVal val="visible"/>
                                      </p:to>
                                    </p:set>
                                    <p:animEffect transition="in" filter="diamond(in)">
                                      <p:cBhvr>
                                        <p:cTn id="28" dur="20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p:bldP spid="69637" grpId="0"/>
      <p:bldP spid="69639" grpId="0"/>
      <p:bldP spid="696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noChangeArrowheads="1"/>
          </p:cNvSpPr>
          <p:nvPr>
            <p:ph type="title"/>
          </p:nvPr>
        </p:nvSpPr>
        <p:spPr bwMode="auto">
          <a:xfrm>
            <a:off x="340571" y="895350"/>
            <a:ext cx="8229600"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smtClean="0">
                <a:solidFill>
                  <a:schemeClr val="tx1"/>
                </a:solidFill>
                <a:latin typeface="华文楷体" panose="02010600040101010101" pitchFamily="2" charset="-122"/>
                <a:ea typeface="华文楷体" panose="02010600040101010101" pitchFamily="2" charset="-122"/>
              </a:rPr>
              <a:t>表</a:t>
            </a:r>
            <a:r>
              <a:rPr lang="en-US" altLang="zh-CN" sz="2800" b="1" smtClean="0">
                <a:solidFill>
                  <a:schemeClr val="tx1"/>
                </a:solidFill>
                <a:latin typeface="华文楷体" panose="02010600040101010101" pitchFamily="2" charset="-122"/>
                <a:ea typeface="华文楷体" panose="02010600040101010101" pitchFamily="2" charset="-122"/>
              </a:rPr>
              <a:t>1</a:t>
            </a:r>
            <a:r>
              <a:rPr lang="zh-CN" altLang="en-US" sz="2800" b="1" smtClean="0">
                <a:solidFill>
                  <a:schemeClr val="tx1"/>
                </a:solidFill>
                <a:latin typeface="华文楷体" panose="02010600040101010101" pitchFamily="2" charset="-122"/>
                <a:ea typeface="华文楷体" panose="02010600040101010101" pitchFamily="2" charset="-122"/>
              </a:rPr>
              <a:t>、表</a:t>
            </a:r>
            <a:r>
              <a:rPr lang="en-US" altLang="zh-CN" sz="2800" b="1" smtClean="0">
                <a:solidFill>
                  <a:schemeClr val="tx1"/>
                </a:solidFill>
                <a:latin typeface="华文楷体" panose="02010600040101010101" pitchFamily="2" charset="-122"/>
                <a:ea typeface="华文楷体" panose="02010600040101010101" pitchFamily="2" charset="-122"/>
              </a:rPr>
              <a:t>2</a:t>
            </a:r>
            <a:r>
              <a:rPr lang="zh-CN" altLang="en-US" sz="2800" b="1" smtClean="0">
                <a:solidFill>
                  <a:schemeClr val="tx1"/>
                </a:solidFill>
                <a:latin typeface="华文楷体" panose="02010600040101010101" pitchFamily="2" charset="-122"/>
                <a:ea typeface="华文楷体" panose="02010600040101010101" pitchFamily="2" charset="-122"/>
              </a:rPr>
              <a:t>分别为二变量、三变量的最小项编号</a:t>
            </a:r>
          </a:p>
        </p:txBody>
      </p:sp>
      <p:graphicFrame>
        <p:nvGraphicFramePr>
          <p:cNvPr id="71683" name="对象 71682"/>
          <p:cNvGraphicFramePr>
            <a:graphicFrameLocks/>
          </p:cNvGraphicFramePr>
          <p:nvPr>
            <p:extLst>
              <p:ext uri="{D42A27DB-BD31-4B8C-83A1-F6EECF244321}">
                <p14:modId xmlns:p14="http://schemas.microsoft.com/office/powerpoint/2010/main" val="3605631972"/>
              </p:ext>
            </p:extLst>
          </p:nvPr>
        </p:nvGraphicFramePr>
        <p:xfrm>
          <a:off x="4569166" y="1502042"/>
          <a:ext cx="3898900" cy="5270500"/>
        </p:xfrm>
        <a:graphic>
          <a:graphicData uri="http://schemas.openxmlformats.org/presentationml/2006/ole">
            <mc:AlternateContent xmlns:mc="http://schemas.openxmlformats.org/markup-compatibility/2006">
              <mc:Choice xmlns:v="urn:schemas-microsoft-com:vml" Requires="v">
                <p:oleObj spid="_x0000_s245036" r:id="rId3" imgW="1412640" imgH="2648880" progId="Visio.Drawing.6">
                  <p:embed/>
                </p:oleObj>
              </mc:Choice>
              <mc:Fallback>
                <p:oleObj r:id="rId3" imgW="1412640" imgH="2648880" progId="Visio.Drawing.6">
                  <p:embed/>
                  <p:pic>
                    <p:nvPicPr>
                      <p:cNvPr id="71683" name="对象 71682"/>
                      <p:cNvPicPr>
                        <a:picLocks noChangeArrowheads="1"/>
                      </p:cNvPicPr>
                      <p:nvPr/>
                    </p:nvPicPr>
                    <p:blipFill>
                      <a:blip r:embed="rId4">
                        <a:extLst>
                          <a:ext uri="{28A0092B-C50C-407E-A947-70E740481C1C}">
                            <a14:useLocalDpi xmlns:a14="http://schemas.microsoft.com/office/drawing/2010/main" val="0"/>
                          </a:ext>
                        </a:extLst>
                      </a:blip>
                      <a:srcRect b="2617"/>
                      <a:stretch>
                        <a:fillRect/>
                      </a:stretch>
                    </p:blipFill>
                    <p:spPr bwMode="auto">
                      <a:xfrm>
                        <a:off x="4569166" y="1502042"/>
                        <a:ext cx="3898900" cy="527050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graphicFrame>
        <p:nvGraphicFramePr>
          <p:cNvPr id="71685" name="内容占位符 71684"/>
          <p:cNvGraphicFramePr>
            <a:graphicFrameLocks noGrp="1"/>
          </p:cNvGraphicFramePr>
          <p:nvPr>
            <p:ph idx="1"/>
            <p:extLst>
              <p:ext uri="{D42A27DB-BD31-4B8C-83A1-F6EECF244321}">
                <p14:modId xmlns:p14="http://schemas.microsoft.com/office/powerpoint/2010/main" val="450322984"/>
              </p:ext>
            </p:extLst>
          </p:nvPr>
        </p:nvGraphicFramePr>
        <p:xfrm>
          <a:off x="785876" y="1475231"/>
          <a:ext cx="3152140" cy="3522853"/>
        </p:xfrm>
        <a:graphic>
          <a:graphicData uri="http://schemas.openxmlformats.org/presentationml/2006/ole">
            <mc:AlternateContent xmlns:mc="http://schemas.openxmlformats.org/markup-compatibility/2006">
              <mc:Choice xmlns:v="urn:schemas-microsoft-com:vml" Requires="v">
                <p:oleObj spid="_x0000_s245037" name="Visio" r:id="rId5" imgW="1171852" imgH="1323712" progId="Visio.Drawing.11">
                  <p:embed/>
                </p:oleObj>
              </mc:Choice>
              <mc:Fallback>
                <p:oleObj name="Visio" r:id="rId5" imgW="1171852" imgH="1323712" progId="Visio.Drawing.11">
                  <p:embed/>
                  <p:pic>
                    <p:nvPicPr>
                      <p:cNvPr id="71685" name="内容占位符 71684"/>
                      <p:cNvPicPr>
                        <a:picLocks noChangeArrowheads="1"/>
                      </p:cNvPicPr>
                      <p:nvPr/>
                    </p:nvPicPr>
                    <p:blipFill>
                      <a:blip r:embed="rId6"/>
                      <a:srcRect/>
                      <a:stretch>
                        <a:fillRect/>
                      </a:stretch>
                    </p:blipFill>
                    <p:spPr bwMode="auto">
                      <a:xfrm>
                        <a:off x="785876" y="1475231"/>
                        <a:ext cx="3152140" cy="3522853"/>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6" name="文本框 69641"/>
          <p:cNvSpPr txBox="1">
            <a:spLocks noChangeArrowheads="1"/>
          </p:cNvSpPr>
          <p:nvPr/>
        </p:nvSpPr>
        <p:spPr bwMode="auto">
          <a:xfrm>
            <a:off x="420104" y="5165229"/>
            <a:ext cx="8030389" cy="1692771"/>
          </a:xfrm>
          <a:prstGeom prst="rect">
            <a:avLst/>
          </a:prstGeom>
          <a:noFill/>
          <a:ln w="57150" cmpd="thickThin">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zh-CN" altLang="en-US" sz="2600" dirty="0">
                <a:latin typeface="Times New Roman" pitchFamily="18" charset="0"/>
                <a:ea typeface="楷体" pitchFamily="49" charset="-122"/>
                <a:cs typeface="Times New Roman" pitchFamily="18" charset="0"/>
              </a:rPr>
              <a:t>注：</a:t>
            </a:r>
            <a:r>
              <a:rPr lang="en-US" altLang="zh-CN" sz="2600" i="1" dirty="0">
                <a:latin typeface="Times New Roman" pitchFamily="18" charset="0"/>
                <a:ea typeface="楷体" pitchFamily="49" charset="-122"/>
                <a:cs typeface="Times New Roman" pitchFamily="18" charset="0"/>
              </a:rPr>
              <a:t>n</a:t>
            </a:r>
            <a:r>
              <a:rPr lang="zh-CN" altLang="en-US" sz="2600" dirty="0">
                <a:latin typeface="Times New Roman" pitchFamily="18" charset="0"/>
                <a:ea typeface="楷体" pitchFamily="49" charset="-122"/>
                <a:cs typeface="Times New Roman" pitchFamily="18" charset="0"/>
              </a:rPr>
              <a:t>个变量构成的最小项有</a:t>
            </a:r>
            <a:r>
              <a:rPr lang="en-US" altLang="zh-CN" sz="2600" dirty="0">
                <a:latin typeface="Times New Roman" pitchFamily="18" charset="0"/>
                <a:ea typeface="楷体" pitchFamily="49" charset="-122"/>
                <a:cs typeface="Times New Roman" pitchFamily="18" charset="0"/>
              </a:rPr>
              <a:t>2</a:t>
            </a:r>
            <a:r>
              <a:rPr lang="en-US" altLang="zh-CN" sz="2600" i="1" baseline="30000" dirty="0">
                <a:latin typeface="Times New Roman" pitchFamily="18" charset="0"/>
                <a:ea typeface="楷体" pitchFamily="49" charset="-122"/>
                <a:cs typeface="Times New Roman" pitchFamily="18" charset="0"/>
              </a:rPr>
              <a:t>n</a:t>
            </a:r>
            <a:r>
              <a:rPr lang="zh-CN" altLang="en-US" sz="2600" dirty="0">
                <a:latin typeface="Times New Roman" pitchFamily="18" charset="0"/>
                <a:ea typeface="楷体" pitchFamily="49" charset="-122"/>
                <a:cs typeface="Times New Roman" pitchFamily="18" charset="0"/>
              </a:rPr>
              <a:t>个，通常</a:t>
            </a:r>
            <a:r>
              <a:rPr lang="zh-CN" altLang="en-US" sz="2600" dirty="0" smtClean="0">
                <a:latin typeface="Times New Roman" pitchFamily="18" charset="0"/>
                <a:ea typeface="楷体" pitchFamily="49" charset="-122"/>
                <a:cs typeface="Times New Roman" pitchFamily="18" charset="0"/>
              </a:rPr>
              <a:t>用</a:t>
            </a:r>
            <a:r>
              <a:rPr lang="en-US" altLang="zh-CN" sz="2600" i="1" dirty="0" smtClean="0">
                <a:latin typeface="Times New Roman" pitchFamily="18" charset="0"/>
                <a:ea typeface="楷体" pitchFamily="49" charset="-122"/>
                <a:cs typeface="Times New Roman" pitchFamily="18" charset="0"/>
              </a:rPr>
              <a:t>m</a:t>
            </a:r>
            <a:r>
              <a:rPr lang="en-US" altLang="zh-CN" sz="2600" i="1" baseline="-25000" dirty="0" smtClean="0">
                <a:latin typeface="Times New Roman" pitchFamily="18" charset="0"/>
                <a:ea typeface="楷体" pitchFamily="49" charset="-122"/>
                <a:cs typeface="Times New Roman" pitchFamily="18" charset="0"/>
              </a:rPr>
              <a:t>i</a:t>
            </a:r>
            <a:r>
              <a:rPr lang="zh-CN" altLang="en-US" sz="2600" dirty="0" smtClean="0">
                <a:latin typeface="Times New Roman" pitchFamily="18" charset="0"/>
                <a:ea typeface="楷体" pitchFamily="49" charset="-122"/>
                <a:cs typeface="Times New Roman" pitchFamily="18" charset="0"/>
              </a:rPr>
              <a:t>表示</a:t>
            </a:r>
            <a:r>
              <a:rPr lang="zh-CN" altLang="en-US" sz="2600" dirty="0">
                <a:latin typeface="Times New Roman" pitchFamily="18" charset="0"/>
                <a:ea typeface="楷体" pitchFamily="49" charset="-122"/>
                <a:cs typeface="Times New Roman" pitchFamily="18" charset="0"/>
              </a:rPr>
              <a:t>第</a:t>
            </a:r>
            <a:r>
              <a:rPr lang="en-US" altLang="zh-CN" sz="2600" i="1" dirty="0" err="1" smtClean="0">
                <a:latin typeface="Times New Roman" pitchFamily="18" charset="0"/>
                <a:ea typeface="楷体" pitchFamily="49" charset="-122"/>
                <a:cs typeface="Times New Roman" pitchFamily="18" charset="0"/>
              </a:rPr>
              <a:t>i</a:t>
            </a:r>
            <a:r>
              <a:rPr lang="zh-CN" altLang="en-US" sz="2600" dirty="0" smtClean="0">
                <a:latin typeface="Times New Roman" pitchFamily="18" charset="0"/>
                <a:ea typeface="楷体" pitchFamily="49" charset="-122"/>
                <a:cs typeface="Times New Roman" pitchFamily="18" charset="0"/>
              </a:rPr>
              <a:t>个</a:t>
            </a:r>
            <a:r>
              <a:rPr lang="zh-CN" altLang="en-US" sz="2600" dirty="0">
                <a:latin typeface="Times New Roman" pitchFamily="18" charset="0"/>
                <a:ea typeface="楷体" pitchFamily="49" charset="-122"/>
                <a:cs typeface="Times New Roman" pitchFamily="18" charset="0"/>
              </a:rPr>
              <a:t>最小项，变量按</a:t>
            </a:r>
            <a:r>
              <a:rPr lang="en-US" altLang="zh-CN" sz="2600" i="1" dirty="0">
                <a:latin typeface="Times New Roman" pitchFamily="18" charset="0"/>
                <a:ea typeface="楷体" pitchFamily="49" charset="-122"/>
                <a:cs typeface="Times New Roman" pitchFamily="18" charset="0"/>
              </a:rPr>
              <a:t>A</a:t>
            </a:r>
            <a:r>
              <a:rPr lang="en-US" altLang="zh-CN" sz="2600" baseline="-25000" dirty="0">
                <a:latin typeface="Times New Roman" pitchFamily="18" charset="0"/>
                <a:ea typeface="楷体" pitchFamily="49" charset="-122"/>
                <a:cs typeface="Times New Roman" pitchFamily="18" charset="0"/>
              </a:rPr>
              <a:t>1</a:t>
            </a:r>
            <a:r>
              <a:rPr lang="en-US" altLang="zh-CN" sz="2600" dirty="0">
                <a:latin typeface="Times New Roman" pitchFamily="18" charset="0"/>
                <a:ea typeface="楷体" pitchFamily="49" charset="-122"/>
                <a:cs typeface="Times New Roman" pitchFamily="18" charset="0"/>
              </a:rPr>
              <a:t>~ </a:t>
            </a:r>
            <a:r>
              <a:rPr lang="en-US" altLang="zh-CN" sz="2600" i="1" dirty="0">
                <a:latin typeface="Times New Roman" pitchFamily="18" charset="0"/>
                <a:ea typeface="楷体" pitchFamily="49" charset="-122"/>
                <a:cs typeface="Times New Roman" pitchFamily="18" charset="0"/>
              </a:rPr>
              <a:t>A</a:t>
            </a:r>
            <a:r>
              <a:rPr lang="en-US" altLang="zh-CN" sz="2600" i="1" baseline="-25000" dirty="0">
                <a:latin typeface="Times New Roman" pitchFamily="18" charset="0"/>
                <a:ea typeface="楷体" pitchFamily="49" charset="-122"/>
                <a:cs typeface="Times New Roman" pitchFamily="18" charset="0"/>
              </a:rPr>
              <a:t>n</a:t>
            </a:r>
            <a:r>
              <a:rPr lang="zh-CN" altLang="en-US" sz="2600" dirty="0">
                <a:latin typeface="Times New Roman" pitchFamily="18" charset="0"/>
                <a:ea typeface="楷体" pitchFamily="49" charset="-122"/>
                <a:cs typeface="Times New Roman" pitchFamily="18" charset="0"/>
              </a:rPr>
              <a:t>排列，以原变量出现时对应的值为“</a:t>
            </a:r>
            <a:r>
              <a:rPr lang="en-US" altLang="zh-CN" sz="2600" dirty="0">
                <a:latin typeface="Times New Roman" pitchFamily="18" charset="0"/>
                <a:ea typeface="楷体" pitchFamily="49" charset="-122"/>
                <a:cs typeface="Times New Roman" pitchFamily="18" charset="0"/>
              </a:rPr>
              <a:t>1”</a:t>
            </a:r>
            <a:r>
              <a:rPr lang="zh-CN" altLang="en-US" sz="2600" dirty="0">
                <a:latin typeface="Times New Roman" pitchFamily="18" charset="0"/>
                <a:ea typeface="楷体" pitchFamily="49" charset="-122"/>
                <a:cs typeface="Times New Roman" pitchFamily="18" charset="0"/>
              </a:rPr>
              <a:t>，以反变量出现时对应的值取“</a:t>
            </a:r>
            <a:r>
              <a:rPr lang="en-US" altLang="zh-CN" sz="2600" dirty="0">
                <a:latin typeface="Times New Roman" pitchFamily="18" charset="0"/>
                <a:ea typeface="楷体" pitchFamily="49" charset="-122"/>
                <a:cs typeface="Times New Roman" pitchFamily="18" charset="0"/>
              </a:rPr>
              <a:t>0”</a:t>
            </a:r>
            <a:r>
              <a:rPr lang="zh-CN" altLang="en-US" sz="2600" dirty="0">
                <a:latin typeface="Times New Roman" pitchFamily="18" charset="0"/>
                <a:ea typeface="楷体" pitchFamily="49" charset="-122"/>
                <a:cs typeface="Times New Roman" pitchFamily="18" charset="0"/>
              </a:rPr>
              <a:t>，按二进制排列时，其十进制数即为</a:t>
            </a:r>
            <a:r>
              <a:rPr lang="en-US" altLang="zh-CN" sz="2600" i="1" dirty="0" err="1">
                <a:latin typeface="Times New Roman" pitchFamily="18" charset="0"/>
                <a:ea typeface="楷体" pitchFamily="49" charset="-122"/>
                <a:cs typeface="Times New Roman" pitchFamily="18" charset="0"/>
              </a:rPr>
              <a:t>i</a:t>
            </a:r>
            <a:r>
              <a:rPr lang="en-US" altLang="zh-CN" sz="2600" i="1" dirty="0">
                <a:latin typeface="Times New Roman" pitchFamily="18" charset="0"/>
                <a:ea typeface="楷体" pitchFamily="49" charset="-122"/>
                <a:cs typeface="Times New Roman" pitchFamily="18" charset="0"/>
              </a:rPr>
              <a:t> </a:t>
            </a:r>
            <a:r>
              <a:rPr lang="zh-CN" altLang="en-US" sz="2600" dirty="0">
                <a:latin typeface="Times New Roman" pitchFamily="18" charset="0"/>
                <a:ea typeface="楷体" pitchFamily="49" charset="-122"/>
                <a:cs typeface="Times New Roman" pitchFamily="18" charset="0"/>
              </a:rPr>
              <a:t>。</a:t>
            </a:r>
          </a:p>
        </p:txBody>
      </p:sp>
    </p:spTree>
    <p:extLst>
      <p:ext uri="{BB962C8B-B14F-4D97-AF65-F5344CB8AC3E}">
        <p14:creationId xmlns:p14="http://schemas.microsoft.com/office/powerpoint/2010/main" val="139507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ox(in)">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dissolve">
                                      <p:cBhvr>
                                        <p:cTn id="12" dur="500"/>
                                        <p:tgtEl>
                                          <p:spTgt spid="716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71683"/>
                                        </p:tgtEl>
                                        <p:attrNameLst>
                                          <p:attrName>style.visibility</p:attrName>
                                        </p:attrNameLst>
                                      </p:cBhvr>
                                      <p:to>
                                        <p:strVal val="visible"/>
                                      </p:to>
                                    </p:set>
                                    <p:animEffect transition="in" filter="dissolve">
                                      <p:cBhvr>
                                        <p:cTn id="26"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6" grpId="0" bldLvl="0" animBg="1"/>
      <p:bldP spid="6"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noChangeArrowheads="1"/>
          </p:cNvSpPr>
          <p:nvPr>
            <p:ph type="title"/>
          </p:nvPr>
        </p:nvSpPr>
        <p:spPr bwMode="auto">
          <a:xfrm>
            <a:off x="280750" y="949889"/>
            <a:ext cx="8229600"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dirty="0" smtClean="0">
                <a:solidFill>
                  <a:schemeClr val="tx1"/>
                </a:solidFill>
                <a:latin typeface="华文楷体" panose="02010600040101010101" pitchFamily="2" charset="-122"/>
                <a:ea typeface="华文楷体" panose="02010600040101010101" pitchFamily="2" charset="-122"/>
              </a:rPr>
              <a:t>表</a:t>
            </a:r>
            <a:r>
              <a:rPr lang="en-US" altLang="zh-CN" sz="2800" b="1" dirty="0" smtClean="0">
                <a:solidFill>
                  <a:schemeClr val="tx1"/>
                </a:solidFill>
                <a:latin typeface="华文楷体" panose="02010600040101010101" pitchFamily="2" charset="-122"/>
                <a:ea typeface="华文楷体" panose="02010600040101010101" pitchFamily="2" charset="-122"/>
              </a:rPr>
              <a:t>3</a:t>
            </a:r>
            <a:r>
              <a:rPr lang="zh-CN" altLang="en-US" sz="2800" b="1" dirty="0" smtClean="0">
                <a:solidFill>
                  <a:schemeClr val="tx1"/>
                </a:solidFill>
                <a:latin typeface="华文楷体" panose="02010600040101010101" pitchFamily="2" charset="-122"/>
                <a:ea typeface="华文楷体" panose="02010600040101010101" pitchFamily="2" charset="-122"/>
              </a:rPr>
              <a:t>为四变量的最小项编号</a:t>
            </a:r>
          </a:p>
        </p:txBody>
      </p:sp>
      <p:graphicFrame>
        <p:nvGraphicFramePr>
          <p:cNvPr id="73730" name="对象 73729"/>
          <p:cNvGraphicFramePr>
            <a:graphicFrameLocks/>
          </p:cNvGraphicFramePr>
          <p:nvPr>
            <p:extLst>
              <p:ext uri="{D42A27DB-BD31-4B8C-83A1-F6EECF244321}">
                <p14:modId xmlns:p14="http://schemas.microsoft.com/office/powerpoint/2010/main" val="3863879596"/>
              </p:ext>
            </p:extLst>
          </p:nvPr>
        </p:nvGraphicFramePr>
        <p:xfrm>
          <a:off x="860915" y="1418602"/>
          <a:ext cx="7411414" cy="5322294"/>
        </p:xfrm>
        <a:graphic>
          <a:graphicData uri="http://schemas.openxmlformats.org/presentationml/2006/ole">
            <mc:AlternateContent xmlns:mc="http://schemas.openxmlformats.org/markup-compatibility/2006">
              <mc:Choice xmlns:v="urn:schemas-microsoft-com:vml" Requires="v">
                <p:oleObj spid="_x0000_s245910" r:id="rId3" imgW="2795040" imgH="2682720" progId="Visio.Drawing.6">
                  <p:embed/>
                </p:oleObj>
              </mc:Choice>
              <mc:Fallback>
                <p:oleObj r:id="rId3" imgW="2795040" imgH="2682720" progId="Visio.Drawing.6">
                  <p:embed/>
                  <p:pic>
                    <p:nvPicPr>
                      <p:cNvPr id="73730" name="对象 737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915" y="1418602"/>
                        <a:ext cx="7411414" cy="5322294"/>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79863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ox(in)">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dissolve">
                                      <p:cBhvr>
                                        <p:cTn id="12"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75777"/>
          <p:cNvSpPr>
            <a:spLocks noGrp="1" noChangeArrowheads="1"/>
          </p:cNvSpPr>
          <p:nvPr>
            <p:ph type="title"/>
          </p:nvPr>
        </p:nvSpPr>
        <p:spPr bwMode="auto">
          <a:xfrm>
            <a:off x="386743" y="937723"/>
            <a:ext cx="3382962" cy="43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CN" sz="2800" b="1" dirty="0" smtClean="0">
                <a:solidFill>
                  <a:schemeClr val="tx1"/>
                </a:solidFill>
                <a:latin typeface="Times New Roman" pitchFamily="18" charset="0"/>
                <a:ea typeface="楷体" pitchFamily="49" charset="-122"/>
                <a:cs typeface="Times New Roman" pitchFamily="18" charset="0"/>
              </a:rPr>
              <a:t>b. </a:t>
            </a:r>
            <a:r>
              <a:rPr lang="zh-CN" altLang="en-US" sz="2800" b="1" dirty="0" smtClean="0">
                <a:solidFill>
                  <a:schemeClr val="tx1"/>
                </a:solidFill>
                <a:latin typeface="Times New Roman" pitchFamily="18" charset="0"/>
                <a:ea typeface="楷体" pitchFamily="49" charset="-122"/>
                <a:cs typeface="Times New Roman" pitchFamily="18" charset="0"/>
              </a:rPr>
              <a:t>最小项的性质</a:t>
            </a:r>
          </a:p>
        </p:txBody>
      </p:sp>
      <p:graphicFrame>
        <p:nvGraphicFramePr>
          <p:cNvPr id="75779" name="对象 75778"/>
          <p:cNvGraphicFramePr>
            <a:graphicFrameLocks/>
          </p:cNvGraphicFramePr>
          <p:nvPr>
            <p:extLst>
              <p:ext uri="{D42A27DB-BD31-4B8C-83A1-F6EECF244321}">
                <p14:modId xmlns:p14="http://schemas.microsoft.com/office/powerpoint/2010/main" val="3396381480"/>
              </p:ext>
            </p:extLst>
          </p:nvPr>
        </p:nvGraphicFramePr>
        <p:xfrm>
          <a:off x="5459413" y="1142206"/>
          <a:ext cx="3349625" cy="3784600"/>
        </p:xfrm>
        <a:graphic>
          <a:graphicData uri="http://schemas.openxmlformats.org/presentationml/2006/ole">
            <mc:AlternateContent xmlns:mc="http://schemas.openxmlformats.org/markup-compatibility/2006">
              <mc:Choice xmlns:v="urn:schemas-microsoft-com:vml" Requires="v">
                <p:oleObj spid="_x0000_s247382" name="Visio" r:id="rId3" imgW="1171852" imgH="1323712" progId="Visio.Drawing.11">
                  <p:embed/>
                </p:oleObj>
              </mc:Choice>
              <mc:Fallback>
                <p:oleObj name="Visio" r:id="rId3" imgW="1171852" imgH="1323712" progId="Visio.Drawing.11">
                  <p:embed/>
                  <p:pic>
                    <p:nvPicPr>
                      <p:cNvPr id="75779" name="对象 75778"/>
                      <p:cNvPicPr>
                        <a:picLocks noChangeArrowheads="1"/>
                      </p:cNvPicPr>
                      <p:nvPr/>
                    </p:nvPicPr>
                    <p:blipFill>
                      <a:blip r:embed="rId4"/>
                      <a:srcRect/>
                      <a:stretch>
                        <a:fillRect/>
                      </a:stretch>
                    </p:blipFill>
                    <p:spPr bwMode="auto">
                      <a:xfrm>
                        <a:off x="5459413" y="1142206"/>
                        <a:ext cx="3349625" cy="378460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75780" name="文本框 75779"/>
          <p:cNvSpPr txBox="1">
            <a:spLocks noChangeArrowheads="1"/>
          </p:cNvSpPr>
          <p:nvPr/>
        </p:nvSpPr>
        <p:spPr bwMode="auto">
          <a:xfrm>
            <a:off x="386742" y="1286973"/>
            <a:ext cx="48974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dirty="0" smtClean="0">
                <a:latin typeface="Times New Roman" pitchFamily="18" charset="0"/>
                <a:ea typeface="楷体" pitchFamily="49" charset="-122"/>
                <a:cs typeface="Times New Roman" pitchFamily="18" charset="0"/>
              </a:rPr>
              <a:t>① </a:t>
            </a:r>
            <a:r>
              <a:rPr lang="zh-CN" altLang="en-US" sz="2800" dirty="0" smtClean="0">
                <a:latin typeface="Times New Roman" pitchFamily="18" charset="0"/>
                <a:ea typeface="楷体" pitchFamily="49" charset="-122"/>
                <a:cs typeface="Times New Roman" pitchFamily="18" charset="0"/>
              </a:rPr>
              <a:t>对于</a:t>
            </a:r>
            <a:r>
              <a:rPr lang="zh-CN" altLang="en-US" sz="2800" dirty="0">
                <a:latin typeface="Times New Roman" pitchFamily="18" charset="0"/>
                <a:ea typeface="楷体" pitchFamily="49" charset="-122"/>
                <a:cs typeface="Times New Roman" pitchFamily="18" charset="0"/>
              </a:rPr>
              <a:t>任一个最小项，仅有一组变量取值使它的值为“</a:t>
            </a:r>
            <a:r>
              <a:rPr lang="en-US" altLang="zh-CN" sz="2800" dirty="0">
                <a:latin typeface="Times New Roman" pitchFamily="18" charset="0"/>
                <a:ea typeface="楷体" pitchFamily="49" charset="-122"/>
                <a:cs typeface="Times New Roman" pitchFamily="18" charset="0"/>
              </a:rPr>
              <a:t>1”</a:t>
            </a:r>
            <a:r>
              <a:rPr lang="zh-CN" altLang="en-US" sz="2800" dirty="0">
                <a:latin typeface="Times New Roman" pitchFamily="18" charset="0"/>
                <a:ea typeface="楷体" pitchFamily="49" charset="-122"/>
                <a:cs typeface="Times New Roman" pitchFamily="18" charset="0"/>
              </a:rPr>
              <a:t>，而其它取值均使它为“</a:t>
            </a:r>
            <a:r>
              <a:rPr lang="en-US" altLang="zh-CN" sz="2800" dirty="0">
                <a:latin typeface="Times New Roman" pitchFamily="18" charset="0"/>
                <a:ea typeface="楷体" pitchFamily="49" charset="-122"/>
                <a:cs typeface="Times New Roman" pitchFamily="18" charset="0"/>
              </a:rPr>
              <a:t>0”</a:t>
            </a:r>
            <a:r>
              <a:rPr lang="zh-CN" altLang="en-US" sz="2800" dirty="0">
                <a:latin typeface="Times New Roman" pitchFamily="18" charset="0"/>
                <a:ea typeface="楷体" pitchFamily="49" charset="-122"/>
                <a:cs typeface="Times New Roman" pitchFamily="18" charset="0"/>
              </a:rPr>
              <a:t>。或者说在输入变量的任何取值必有一个最小项也仅有一个最小项的值为“</a:t>
            </a:r>
            <a:r>
              <a:rPr lang="en-US" altLang="zh-CN" sz="2800" dirty="0">
                <a:latin typeface="Times New Roman" pitchFamily="18" charset="0"/>
                <a:ea typeface="楷体" pitchFamily="49" charset="-122"/>
                <a:cs typeface="Times New Roman" pitchFamily="18" charset="0"/>
              </a:rPr>
              <a:t>1”</a:t>
            </a:r>
            <a:r>
              <a:rPr lang="zh-CN" altLang="en-US" sz="2800" dirty="0">
                <a:latin typeface="Times New Roman" pitchFamily="18" charset="0"/>
                <a:ea typeface="楷体" pitchFamily="49" charset="-122"/>
                <a:cs typeface="Times New Roman" pitchFamily="18" charset="0"/>
              </a:rPr>
              <a:t>。</a:t>
            </a:r>
          </a:p>
        </p:txBody>
      </p:sp>
      <p:sp>
        <p:nvSpPr>
          <p:cNvPr id="75781" name="文本框 75780"/>
          <p:cNvSpPr txBox="1">
            <a:spLocks noChangeArrowheads="1"/>
          </p:cNvSpPr>
          <p:nvPr/>
        </p:nvSpPr>
        <p:spPr bwMode="auto">
          <a:xfrm>
            <a:off x="389338" y="5903912"/>
            <a:ext cx="4895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400" dirty="0" smtClean="0">
                <a:latin typeface="Times New Roman" pitchFamily="18" charset="0"/>
                <a:ea typeface="楷体" pitchFamily="49" charset="-122"/>
                <a:cs typeface="Times New Roman" pitchFamily="18" charset="0"/>
              </a:rPr>
              <a:t>② </a:t>
            </a:r>
            <a:r>
              <a:rPr lang="en-US" altLang="zh-CN" sz="2800" i="1" dirty="0" smtClean="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变量组成的全体最小项之和为“</a:t>
            </a:r>
            <a:r>
              <a:rPr lang="en-US" altLang="zh-CN" sz="2800" dirty="0">
                <a:latin typeface="Times New Roman" pitchFamily="18" charset="0"/>
                <a:ea typeface="楷体" pitchFamily="49" charset="-122"/>
                <a:cs typeface="Times New Roman" pitchFamily="18" charset="0"/>
              </a:rPr>
              <a:t>1”</a:t>
            </a:r>
            <a:r>
              <a:rPr lang="zh-CN" altLang="en-US" sz="2800" dirty="0">
                <a:latin typeface="Times New Roman" pitchFamily="18" charset="0"/>
                <a:ea typeface="楷体" pitchFamily="49" charset="-122"/>
                <a:cs typeface="Times New Roman" pitchFamily="18" charset="0"/>
              </a:rPr>
              <a:t>。即</a:t>
            </a:r>
          </a:p>
        </p:txBody>
      </p:sp>
      <p:graphicFrame>
        <p:nvGraphicFramePr>
          <p:cNvPr id="75782" name="对象 75781"/>
          <p:cNvGraphicFramePr>
            <a:graphicFrameLocks/>
          </p:cNvGraphicFramePr>
          <p:nvPr>
            <p:extLst>
              <p:ext uri="{D42A27DB-BD31-4B8C-83A1-F6EECF244321}">
                <p14:modId xmlns:p14="http://schemas.microsoft.com/office/powerpoint/2010/main" val="1566101376"/>
              </p:ext>
            </p:extLst>
          </p:nvPr>
        </p:nvGraphicFramePr>
        <p:xfrm>
          <a:off x="6340982" y="5284220"/>
          <a:ext cx="1551161" cy="1239384"/>
        </p:xfrm>
        <a:graphic>
          <a:graphicData uri="http://schemas.openxmlformats.org/presentationml/2006/ole">
            <mc:AlternateContent xmlns:mc="http://schemas.openxmlformats.org/markup-compatibility/2006">
              <mc:Choice xmlns:v="urn:schemas-microsoft-com:vml" Requires="v">
                <p:oleObj spid="_x0000_s247383" r:id="rId5" imgW="609336" imgH="482391" progId="Equation.3">
                  <p:embed/>
                </p:oleObj>
              </mc:Choice>
              <mc:Fallback>
                <p:oleObj r:id="rId5" imgW="609336" imgH="482391" progId="Equation.3">
                  <p:embed/>
                  <p:pic>
                    <p:nvPicPr>
                      <p:cNvPr id="75782" name="对象 7578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0982" y="5284220"/>
                        <a:ext cx="1551161" cy="1239384"/>
                      </a:xfrm>
                      <a:prstGeom prst="rect">
                        <a:avLst/>
                      </a:prstGeom>
                      <a:solidFill>
                        <a:schemeClr val="bg1"/>
                      </a:solidFill>
                      <a:ln w="57150" cmpd="thinThick">
                        <a:solidFill>
                          <a:srgbClr val="FF3300"/>
                        </a:solidFill>
                        <a:miter lim="800000"/>
                        <a:headEnd/>
                        <a:tailEnd/>
                      </a:ln>
                    </p:spPr>
                  </p:pic>
                </p:oleObj>
              </mc:Fallback>
            </mc:AlternateContent>
          </a:graphicData>
        </a:graphic>
      </p:graphicFrame>
      <p:sp>
        <p:nvSpPr>
          <p:cNvPr id="4" name="文本框 3"/>
          <p:cNvSpPr txBox="1">
            <a:spLocks noChangeArrowheads="1"/>
          </p:cNvSpPr>
          <p:nvPr/>
        </p:nvSpPr>
        <p:spPr bwMode="auto">
          <a:xfrm>
            <a:off x="387751" y="3887787"/>
            <a:ext cx="48974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itchFamily="49" charset="-122"/>
                <a:cs typeface="Times New Roman" pitchFamily="18" charset="0"/>
              </a:rPr>
              <a:t>例如：当</a:t>
            </a:r>
            <a:r>
              <a:rPr lang="en-US" altLang="zh-CN" sz="2800" i="1" dirty="0">
                <a:latin typeface="Times New Roman" pitchFamily="18" charset="0"/>
                <a:ea typeface="楷体" pitchFamily="49" charset="-122"/>
                <a:cs typeface="Times New Roman" pitchFamily="18" charset="0"/>
              </a:rPr>
              <a:t>A</a:t>
            </a:r>
            <a:r>
              <a:rPr lang="en-US" altLang="zh-CN" sz="2800" dirty="0">
                <a:latin typeface="Times New Roman" pitchFamily="18" charset="0"/>
                <a:ea typeface="楷体" pitchFamily="49" charset="-122"/>
                <a:cs typeface="Times New Roman" pitchFamily="18" charset="0"/>
              </a:rPr>
              <a:t>=</a:t>
            </a:r>
            <a:r>
              <a:rPr lang="en-US" altLang="zh-CN" sz="2800" i="1" dirty="0">
                <a:latin typeface="Times New Roman" pitchFamily="18" charset="0"/>
                <a:ea typeface="楷体" pitchFamily="49" charset="-122"/>
                <a:cs typeface="Times New Roman" pitchFamily="18" charset="0"/>
              </a:rPr>
              <a:t>B</a:t>
            </a:r>
            <a:r>
              <a:rPr lang="en-US" altLang="zh-CN" sz="2800" dirty="0">
                <a:latin typeface="Times New Roman" pitchFamily="18" charset="0"/>
                <a:ea typeface="楷体" pitchFamily="49" charset="-122"/>
                <a:cs typeface="Times New Roman" pitchFamily="18" charset="0"/>
              </a:rPr>
              <a:t>=1</a:t>
            </a:r>
            <a:r>
              <a:rPr lang="zh-CN" altLang="en-US" sz="2800" dirty="0">
                <a:latin typeface="Times New Roman" pitchFamily="18" charset="0"/>
                <a:ea typeface="楷体" pitchFamily="49" charset="-122"/>
                <a:cs typeface="Times New Roman" pitchFamily="18" charset="0"/>
              </a:rPr>
              <a:t>时，则</a:t>
            </a:r>
          </a:p>
        </p:txBody>
      </p:sp>
      <p:graphicFrame>
        <p:nvGraphicFramePr>
          <p:cNvPr id="321573" name="对象 321572"/>
          <p:cNvGraphicFramePr>
            <a:graphicFrameLocks/>
          </p:cNvGraphicFramePr>
          <p:nvPr>
            <p:extLst>
              <p:ext uri="{D42A27DB-BD31-4B8C-83A1-F6EECF244321}">
                <p14:modId xmlns:p14="http://schemas.microsoft.com/office/powerpoint/2010/main" val="3153381634"/>
              </p:ext>
            </p:extLst>
          </p:nvPr>
        </p:nvGraphicFramePr>
        <p:xfrm>
          <a:off x="556026" y="4410075"/>
          <a:ext cx="3876675" cy="1493837"/>
        </p:xfrm>
        <a:graphic>
          <a:graphicData uri="http://schemas.openxmlformats.org/presentationml/2006/ole">
            <mc:AlternateContent xmlns:mc="http://schemas.openxmlformats.org/markup-compatibility/2006">
              <mc:Choice xmlns:v="urn:schemas-microsoft-com:vml" Requires="v">
                <p:oleObj spid="_x0000_s247384" r:id="rId7" imgW="1396800" imgH="660240" progId="Equation.3">
                  <p:embed/>
                </p:oleObj>
              </mc:Choice>
              <mc:Fallback>
                <p:oleObj r:id="rId7" imgW="1396800" imgH="660240" progId="Equation.3">
                  <p:embed/>
                  <p:pic>
                    <p:nvPicPr>
                      <p:cNvPr id="321573" name="对象 3215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026" y="4410075"/>
                        <a:ext cx="3876675" cy="149383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703329278"/>
              </p:ext>
            </p:extLst>
          </p:nvPr>
        </p:nvGraphicFramePr>
        <p:xfrm>
          <a:off x="556026" y="4410075"/>
          <a:ext cx="4376737" cy="1493837"/>
        </p:xfrm>
        <a:graphic>
          <a:graphicData uri="http://schemas.openxmlformats.org/presentationml/2006/ole">
            <mc:AlternateContent xmlns:mc="http://schemas.openxmlformats.org/markup-compatibility/2006">
              <mc:Choice xmlns:v="urn:schemas-microsoft-com:vml" Requires="v">
                <p:oleObj spid="_x0000_s247385" r:id="rId9" imgW="1650960" imgH="660240" progId="Equation.3">
                  <p:embed/>
                </p:oleObj>
              </mc:Choice>
              <mc:Fallback>
                <p:oleObj r:id="rId9" imgW="1650960" imgH="660240" progId="Equation.3">
                  <p:embed/>
                  <p:pic>
                    <p:nvPicPr>
                      <p:cNvPr id="6" name="对象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026" y="4410075"/>
                        <a:ext cx="4376737" cy="1493837"/>
                      </a:xfrm>
                      <a:prstGeom prst="rect">
                        <a:avLst/>
                      </a:prstGeom>
                      <a:solidFill>
                        <a:srgbClr val="60C99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53017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dissolve">
                                      <p:cBhvr>
                                        <p:cTn id="7" dur="500"/>
                                        <p:tgtEl>
                                          <p:spTgt spid="75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8"/>
                                        </p:tgtEl>
                                        <p:attrNameLst>
                                          <p:attrName>style.visibility</p:attrName>
                                        </p:attrNameLst>
                                      </p:cBhvr>
                                      <p:to>
                                        <p:strVal val="visible"/>
                                      </p:to>
                                    </p:set>
                                    <p:animEffect transition="in" filter="wipe(left)">
                                      <p:cBhvr>
                                        <p:cTn id="12" dur="500"/>
                                        <p:tgtEl>
                                          <p:spTgt spid="757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blinds(horizontal)">
                                      <p:cBhvr>
                                        <p:cTn id="17" dur="500"/>
                                        <p:tgtEl>
                                          <p:spTgt spid="75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21573"/>
                                        </p:tgtEl>
                                        <p:attrNameLst>
                                          <p:attrName>style.visibility</p:attrName>
                                        </p:attrNameLst>
                                      </p:cBhvr>
                                      <p:to>
                                        <p:strVal val="visible"/>
                                      </p:to>
                                    </p:set>
                                    <p:animEffect transition="in" filter="dissolve">
                                      <p:cBhvr>
                                        <p:cTn id="27" dur="500"/>
                                        <p:tgtEl>
                                          <p:spTgt spid="3215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5781"/>
                                        </p:tgtEl>
                                        <p:attrNameLst>
                                          <p:attrName>style.visibility</p:attrName>
                                        </p:attrNameLst>
                                      </p:cBhvr>
                                      <p:to>
                                        <p:strVal val="visible"/>
                                      </p:to>
                                    </p:set>
                                    <p:animEffect transition="in" filter="blinds(vertical)">
                                      <p:cBhvr>
                                        <p:cTn id="32" dur="500"/>
                                        <p:tgtEl>
                                          <p:spTgt spid="757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75782"/>
                                        </p:tgtEl>
                                        <p:attrNameLst>
                                          <p:attrName>style.visibility</p:attrName>
                                        </p:attrNameLst>
                                      </p:cBhvr>
                                      <p:to>
                                        <p:strVal val="visible"/>
                                      </p:to>
                                    </p:set>
                                    <p:anim calcmode="lin" valueType="num">
                                      <p:cBhvr>
                                        <p:cTn id="37" dur="500" fill="hold"/>
                                        <p:tgtEl>
                                          <p:spTgt spid="75782"/>
                                        </p:tgtEl>
                                        <p:attrNameLst>
                                          <p:attrName>ppt_w</p:attrName>
                                        </p:attrNameLst>
                                      </p:cBhvr>
                                      <p:tavLst>
                                        <p:tav tm="0">
                                          <p:val>
                                            <p:fltVal val="0"/>
                                          </p:val>
                                        </p:tav>
                                        <p:tav tm="100000">
                                          <p:val>
                                            <p:strVal val="#ppt_w"/>
                                          </p:val>
                                        </p:tav>
                                      </p:tavLst>
                                    </p:anim>
                                    <p:anim calcmode="lin" valueType="num">
                                      <p:cBhvr>
                                        <p:cTn id="38" dur="500" fill="hold"/>
                                        <p:tgtEl>
                                          <p:spTgt spid="7578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80" grpId="0"/>
      <p:bldP spid="75781"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文本框 75780"/>
          <p:cNvSpPr txBox="1">
            <a:spLocks noChangeArrowheads="1"/>
          </p:cNvSpPr>
          <p:nvPr/>
        </p:nvSpPr>
        <p:spPr bwMode="auto">
          <a:xfrm>
            <a:off x="294533" y="1169401"/>
            <a:ext cx="48958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smtClean="0">
                <a:latin typeface="Times New Roman" pitchFamily="18" charset="0"/>
                <a:ea typeface="楷体" pitchFamily="49" charset="-122"/>
                <a:cs typeface="Times New Roman" pitchFamily="18" charset="0"/>
                <a:sym typeface="Wingdings" panose="05000000000000000000" pitchFamily="2" charset="2"/>
              </a:rPr>
              <a:t>③ </a:t>
            </a:r>
            <a:r>
              <a:rPr lang="zh-CN" altLang="en-US" sz="2800" dirty="0">
                <a:latin typeface="Times New Roman" pitchFamily="18" charset="0"/>
                <a:ea typeface="楷体" pitchFamily="49" charset="-122"/>
                <a:cs typeface="Times New Roman" pitchFamily="18" charset="0"/>
                <a:sym typeface="Wingdings" panose="05000000000000000000" pitchFamily="2" charset="2"/>
              </a:rPr>
              <a:t>任意两个</a:t>
            </a:r>
            <a:r>
              <a:rPr lang="zh-CN" altLang="en-US" sz="2800" dirty="0">
                <a:latin typeface="Times New Roman" pitchFamily="18" charset="0"/>
                <a:ea typeface="楷体" pitchFamily="49" charset="-122"/>
                <a:cs typeface="Times New Roman" pitchFamily="18" charset="0"/>
              </a:rPr>
              <a:t>最小项的乘积为</a:t>
            </a:r>
            <a:r>
              <a:rPr lang="en-US" altLang="zh-CN" sz="2800" dirty="0">
                <a:latin typeface="Times New Roman" pitchFamily="18" charset="0"/>
                <a:ea typeface="楷体" pitchFamily="49" charset="-122"/>
                <a:cs typeface="Times New Roman" pitchFamily="18" charset="0"/>
              </a:rPr>
              <a:t>0</a:t>
            </a:r>
            <a:r>
              <a:rPr lang="zh-CN" altLang="en-US" sz="2800" dirty="0">
                <a:latin typeface="Times New Roman" pitchFamily="18" charset="0"/>
                <a:ea typeface="楷体" pitchFamily="49" charset="-122"/>
                <a:cs typeface="Times New Roman" pitchFamily="18" charset="0"/>
              </a:rPr>
              <a:t>。</a:t>
            </a:r>
          </a:p>
        </p:txBody>
      </p:sp>
      <p:graphicFrame>
        <p:nvGraphicFramePr>
          <p:cNvPr id="60418" name="对象 75778"/>
          <p:cNvGraphicFramePr>
            <a:graphicFrameLocks/>
          </p:cNvGraphicFramePr>
          <p:nvPr>
            <p:extLst>
              <p:ext uri="{D42A27DB-BD31-4B8C-83A1-F6EECF244321}">
                <p14:modId xmlns:p14="http://schemas.microsoft.com/office/powerpoint/2010/main" val="712082806"/>
              </p:ext>
            </p:extLst>
          </p:nvPr>
        </p:nvGraphicFramePr>
        <p:xfrm>
          <a:off x="5576851" y="1169401"/>
          <a:ext cx="3351212" cy="3784600"/>
        </p:xfrm>
        <a:graphic>
          <a:graphicData uri="http://schemas.openxmlformats.org/presentationml/2006/ole">
            <mc:AlternateContent xmlns:mc="http://schemas.openxmlformats.org/markup-compatibility/2006">
              <mc:Choice xmlns:v="urn:schemas-microsoft-com:vml" Requires="v">
                <p:oleObj spid="_x0000_s248108" name="Visio" r:id="rId3" imgW="1171852" imgH="1323712" progId="Visio.Drawing.11">
                  <p:embed/>
                </p:oleObj>
              </mc:Choice>
              <mc:Fallback>
                <p:oleObj name="Visio" r:id="rId3" imgW="1171852" imgH="1323712" progId="Visio.Drawing.11">
                  <p:embed/>
                  <p:pic>
                    <p:nvPicPr>
                      <p:cNvPr id="60418" name="对象 75778"/>
                      <p:cNvPicPr>
                        <a:picLocks noChangeArrowheads="1"/>
                      </p:cNvPicPr>
                      <p:nvPr/>
                    </p:nvPicPr>
                    <p:blipFill>
                      <a:blip r:embed="rId4"/>
                      <a:srcRect/>
                      <a:stretch>
                        <a:fillRect/>
                      </a:stretch>
                    </p:blipFill>
                    <p:spPr bwMode="auto">
                      <a:xfrm>
                        <a:off x="5576851" y="1169401"/>
                        <a:ext cx="3351212" cy="378460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4" name="文本框 3"/>
          <p:cNvSpPr txBox="1">
            <a:spLocks noChangeArrowheads="1"/>
          </p:cNvSpPr>
          <p:nvPr/>
        </p:nvSpPr>
        <p:spPr bwMode="auto">
          <a:xfrm>
            <a:off x="294533" y="1782176"/>
            <a:ext cx="48958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Times New Roman" pitchFamily="18" charset="0"/>
                <a:ea typeface="楷体" pitchFamily="49" charset="-122"/>
                <a:cs typeface="Times New Roman" pitchFamily="18" charset="0"/>
                <a:sym typeface="Wingdings" panose="05000000000000000000" pitchFamily="2" charset="2"/>
              </a:rPr>
              <a:t>④ </a:t>
            </a:r>
            <a:r>
              <a:rPr lang="zh-CN" altLang="en-US" sz="2800" dirty="0" smtClean="0">
                <a:latin typeface="Times New Roman" pitchFamily="18" charset="0"/>
                <a:ea typeface="楷体" pitchFamily="49" charset="-122"/>
                <a:cs typeface="Times New Roman" pitchFamily="18" charset="0"/>
                <a:sym typeface="Wingdings" panose="05000000000000000000" pitchFamily="2" charset="2"/>
              </a:rPr>
              <a:t>具有相邻性的</a:t>
            </a:r>
            <a:r>
              <a:rPr lang="zh-CN" altLang="en-US" sz="2800" dirty="0" smtClean="0">
                <a:latin typeface="Times New Roman" pitchFamily="18" charset="0"/>
                <a:ea typeface="楷体" pitchFamily="49" charset="-122"/>
                <a:cs typeface="Times New Roman" pitchFamily="18" charset="0"/>
              </a:rPr>
              <a:t>最</a:t>
            </a:r>
            <a:r>
              <a:rPr lang="zh-CN" altLang="en-US" sz="2800" dirty="0">
                <a:latin typeface="Times New Roman" pitchFamily="18" charset="0"/>
                <a:ea typeface="楷体" pitchFamily="49" charset="-122"/>
                <a:cs typeface="Times New Roman" pitchFamily="18" charset="0"/>
              </a:rPr>
              <a:t>小</a:t>
            </a:r>
            <a:r>
              <a:rPr lang="zh-CN" altLang="en-US" sz="2800" dirty="0" smtClean="0">
                <a:latin typeface="Times New Roman" pitchFamily="18" charset="0"/>
                <a:ea typeface="楷体" pitchFamily="49" charset="-122"/>
                <a:cs typeface="Times New Roman" pitchFamily="18" charset="0"/>
              </a:rPr>
              <a:t>项：</a:t>
            </a:r>
            <a:endParaRPr lang="en-US" altLang="zh-CN" sz="2800" dirty="0" smtClean="0">
              <a:latin typeface="Times New Roman" pitchFamily="18" charset="0"/>
              <a:ea typeface="楷体" pitchFamily="49" charset="-122"/>
              <a:cs typeface="Times New Roman" pitchFamily="18" charset="0"/>
            </a:endParaRPr>
          </a:p>
          <a:p>
            <a:r>
              <a:rPr lang="zh-CN" altLang="en-US" sz="2800" dirty="0" smtClean="0">
                <a:latin typeface="Times New Roman" pitchFamily="18" charset="0"/>
                <a:ea typeface="楷体" pitchFamily="49" charset="-122"/>
                <a:cs typeface="Times New Roman" pitchFamily="18" charset="0"/>
              </a:rPr>
              <a:t>     可合成一项并消去一对因子。</a:t>
            </a:r>
            <a:endParaRPr lang="zh-CN" altLang="en-US" sz="2800" dirty="0">
              <a:latin typeface="Times New Roman" pitchFamily="18" charset="0"/>
              <a:ea typeface="楷体" pitchFamily="49" charset="-122"/>
              <a:cs typeface="Times New Roman" pitchFamily="18" charset="0"/>
            </a:endParaRPr>
          </a:p>
        </p:txBody>
      </p:sp>
      <p:graphicFrame>
        <p:nvGraphicFramePr>
          <p:cNvPr id="6" name="对象 5"/>
          <p:cNvGraphicFramePr>
            <a:graphicFrameLocks/>
          </p:cNvGraphicFramePr>
          <p:nvPr>
            <p:extLst>
              <p:ext uri="{D42A27DB-BD31-4B8C-83A1-F6EECF244321}">
                <p14:modId xmlns:p14="http://schemas.microsoft.com/office/powerpoint/2010/main" val="3945542164"/>
              </p:ext>
            </p:extLst>
          </p:nvPr>
        </p:nvGraphicFramePr>
        <p:xfrm>
          <a:off x="855663" y="3088828"/>
          <a:ext cx="3090862" cy="1658938"/>
        </p:xfrm>
        <a:graphic>
          <a:graphicData uri="http://schemas.openxmlformats.org/presentationml/2006/ole">
            <mc:AlternateContent xmlns:mc="http://schemas.openxmlformats.org/markup-compatibility/2006">
              <mc:Choice xmlns:v="urn:schemas-microsoft-com:vml" Requires="v">
                <p:oleObj spid="_x0000_s248109" name="公式" r:id="rId5" imgW="939600" imgH="660240" progId="Equation.3">
                  <p:embed/>
                </p:oleObj>
              </mc:Choice>
              <mc:Fallback>
                <p:oleObj name="公式" r:id="rId5" imgW="939600" imgH="660240" progId="Equation.3">
                  <p:embed/>
                  <p:pic>
                    <p:nvPicPr>
                      <p:cNvPr id="6" name="对象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63" y="3088828"/>
                        <a:ext cx="3090862" cy="1658938"/>
                      </a:xfrm>
                      <a:prstGeom prst="rect">
                        <a:avLst/>
                      </a:prstGeom>
                      <a:solidFill>
                        <a:srgbClr val="60C99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91097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vertical)">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标题 337921"/>
          <p:cNvSpPr>
            <a:spLocks noGrp="1" noChangeArrowheads="1"/>
          </p:cNvSpPr>
          <p:nvPr>
            <p:ph type="title"/>
          </p:nvPr>
        </p:nvSpPr>
        <p:spPr bwMode="auto">
          <a:xfrm>
            <a:off x="128084" y="1055732"/>
            <a:ext cx="3436937"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b="1" smtClean="0">
                <a:solidFill>
                  <a:srgbClr val="0070C0"/>
                </a:solidFill>
                <a:latin typeface="Times New Roman" pitchFamily="18" charset="0"/>
                <a:ea typeface="楷体" pitchFamily="49" charset="-122"/>
                <a:cs typeface="Times New Roman" pitchFamily="18" charset="0"/>
              </a:rPr>
              <a:t>2.</a:t>
            </a:r>
            <a:r>
              <a:rPr lang="zh-CN" altLang="en-US" sz="2800" b="1" smtClean="0">
                <a:solidFill>
                  <a:srgbClr val="0070C0"/>
                </a:solidFill>
                <a:latin typeface="Times New Roman" pitchFamily="18" charset="0"/>
                <a:ea typeface="楷体" pitchFamily="49" charset="-122"/>
                <a:cs typeface="Times New Roman" pitchFamily="18" charset="0"/>
              </a:rPr>
              <a:t>最大项</a:t>
            </a:r>
            <a:r>
              <a:rPr lang="en-US" altLang="zh-CN" sz="2800" b="1" smtClean="0">
                <a:solidFill>
                  <a:srgbClr val="0070C0"/>
                </a:solidFill>
                <a:latin typeface="Times New Roman" pitchFamily="18" charset="0"/>
                <a:ea typeface="楷体" pitchFamily="49" charset="-122"/>
                <a:cs typeface="Times New Roman" pitchFamily="18" charset="0"/>
              </a:rPr>
              <a:t>(</a:t>
            </a:r>
            <a:r>
              <a:rPr lang="zh-CN" altLang="en-US" sz="2800" b="1" smtClean="0">
                <a:solidFill>
                  <a:srgbClr val="0070C0"/>
                </a:solidFill>
                <a:latin typeface="Times New Roman" pitchFamily="18" charset="0"/>
                <a:ea typeface="楷体" pitchFamily="49" charset="-122"/>
                <a:cs typeface="Times New Roman" pitchFamily="18" charset="0"/>
              </a:rPr>
              <a:t>自学）</a:t>
            </a:r>
          </a:p>
        </p:txBody>
      </p:sp>
      <p:sp>
        <p:nvSpPr>
          <p:cNvPr id="337925" name="文本框 337924"/>
          <p:cNvSpPr txBox="1">
            <a:spLocks noChangeArrowheads="1"/>
          </p:cNvSpPr>
          <p:nvPr/>
        </p:nvSpPr>
        <p:spPr bwMode="auto">
          <a:xfrm>
            <a:off x="455109" y="1631995"/>
            <a:ext cx="8280400" cy="18145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Times New Roman" pitchFamily="18" charset="0"/>
                <a:ea typeface="楷体" pitchFamily="49" charset="-122"/>
                <a:cs typeface="Times New Roman" pitchFamily="18" charset="0"/>
              </a:rPr>
              <a:t>a. </a:t>
            </a:r>
            <a:r>
              <a:rPr lang="zh-CN" altLang="en-US" sz="2800" dirty="0">
                <a:latin typeface="Times New Roman" pitchFamily="18" charset="0"/>
                <a:ea typeface="楷体" pitchFamily="49" charset="-122"/>
                <a:cs typeface="Times New Roman" pitchFamily="18" charset="0"/>
              </a:rPr>
              <a:t>定义：在</a:t>
            </a:r>
            <a:r>
              <a:rPr lang="en-US" altLang="zh-CN" sz="2800" i="1"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变量的逻辑函数中，设有</a:t>
            </a:r>
            <a:r>
              <a:rPr lang="en-US" altLang="zh-CN" sz="2800" i="1" dirty="0">
                <a:latin typeface="Times New Roman" pitchFamily="18" charset="0"/>
                <a:ea typeface="楷体" pitchFamily="49" charset="-122"/>
                <a:cs typeface="Times New Roman" pitchFamily="18" charset="0"/>
              </a:rPr>
              <a:t>n</a:t>
            </a:r>
            <a:r>
              <a:rPr lang="en-US" altLang="zh-CN" sz="2800" dirty="0">
                <a:latin typeface="Times New Roman" pitchFamily="18" charset="0"/>
                <a:ea typeface="楷体" pitchFamily="49" charset="-122"/>
                <a:cs typeface="Times New Roman" pitchFamily="18" charset="0"/>
              </a:rPr>
              <a:t> </a:t>
            </a:r>
            <a:r>
              <a:rPr lang="zh-CN" altLang="en-US" sz="2800" dirty="0">
                <a:latin typeface="Times New Roman" pitchFamily="18" charset="0"/>
                <a:ea typeface="楷体" pitchFamily="49" charset="-122"/>
                <a:cs typeface="Times New Roman" pitchFamily="18" charset="0"/>
              </a:rPr>
              <a:t>个变量</a:t>
            </a:r>
            <a:r>
              <a:rPr lang="en-US" altLang="zh-CN" sz="2800" i="1" dirty="0">
                <a:latin typeface="Times New Roman" pitchFamily="18" charset="0"/>
                <a:ea typeface="楷体" pitchFamily="49" charset="-122"/>
                <a:cs typeface="Times New Roman" pitchFamily="18" charset="0"/>
              </a:rPr>
              <a:t>A</a:t>
            </a:r>
            <a:r>
              <a:rPr lang="en-US" altLang="zh-CN" sz="2800" baseline="-25000" dirty="0">
                <a:latin typeface="Times New Roman" pitchFamily="18" charset="0"/>
                <a:ea typeface="楷体" pitchFamily="49" charset="-122"/>
                <a:cs typeface="Times New Roman" pitchFamily="18" charset="0"/>
              </a:rPr>
              <a:t>1</a:t>
            </a:r>
            <a:r>
              <a:rPr lang="en-US" altLang="zh-CN" sz="2800" dirty="0">
                <a:latin typeface="Times New Roman" pitchFamily="18" charset="0"/>
                <a:ea typeface="楷体" pitchFamily="49" charset="-122"/>
                <a:cs typeface="Times New Roman" pitchFamily="18" charset="0"/>
              </a:rPr>
              <a:t>~ </a:t>
            </a:r>
            <a:r>
              <a:rPr lang="en-US" altLang="zh-CN" sz="2800" i="1" dirty="0">
                <a:latin typeface="Times New Roman" pitchFamily="18" charset="0"/>
                <a:ea typeface="楷体" pitchFamily="49" charset="-122"/>
                <a:cs typeface="Times New Roman" pitchFamily="18" charset="0"/>
              </a:rPr>
              <a:t>A</a:t>
            </a:r>
            <a:r>
              <a:rPr lang="en-US" altLang="zh-CN" sz="2800" i="1" baseline="-25000"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，而</a:t>
            </a:r>
            <a:r>
              <a:rPr lang="en-US" altLang="zh-CN" sz="2800" i="1" dirty="0">
                <a:latin typeface="Times New Roman" pitchFamily="18" charset="0"/>
                <a:ea typeface="楷体" pitchFamily="49" charset="-122"/>
                <a:cs typeface="Times New Roman" pitchFamily="18" charset="0"/>
              </a:rPr>
              <a:t>M</a:t>
            </a:r>
            <a:r>
              <a:rPr lang="zh-CN" altLang="en-US" sz="2800" dirty="0">
                <a:latin typeface="Times New Roman" pitchFamily="18" charset="0"/>
                <a:ea typeface="楷体" pitchFamily="49" charset="-122"/>
                <a:cs typeface="Times New Roman" pitchFamily="18" charset="0"/>
              </a:rPr>
              <a:t>是由所有这</a:t>
            </a:r>
            <a:r>
              <a:rPr lang="en-US" altLang="zh-CN" sz="2800" i="1"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个变量组成的和项（或项）。若</a:t>
            </a:r>
            <a:r>
              <a:rPr lang="en-US" altLang="zh-CN" sz="2800" i="1" dirty="0">
                <a:latin typeface="Times New Roman" pitchFamily="18" charset="0"/>
                <a:ea typeface="楷体" pitchFamily="49" charset="-122"/>
                <a:cs typeface="Times New Roman" pitchFamily="18" charset="0"/>
              </a:rPr>
              <a:t>M</a:t>
            </a:r>
            <a:r>
              <a:rPr lang="zh-CN" altLang="en-US" sz="2800" dirty="0">
                <a:latin typeface="Times New Roman" pitchFamily="18" charset="0"/>
                <a:ea typeface="楷体" pitchFamily="49" charset="-122"/>
                <a:cs typeface="Times New Roman" pitchFamily="18" charset="0"/>
              </a:rPr>
              <a:t>中包含的每一个变量都以</a:t>
            </a:r>
            <a:r>
              <a:rPr lang="en-US" altLang="zh-CN" sz="2800" i="1" dirty="0">
                <a:latin typeface="Times New Roman" pitchFamily="18" charset="0"/>
                <a:ea typeface="楷体" pitchFamily="49" charset="-122"/>
                <a:cs typeface="Times New Roman" pitchFamily="18" charset="0"/>
              </a:rPr>
              <a:t>A</a:t>
            </a:r>
            <a:r>
              <a:rPr lang="en-US" altLang="zh-CN" sz="2800" i="1" baseline="-25000" dirty="0">
                <a:latin typeface="Times New Roman" pitchFamily="18" charset="0"/>
                <a:ea typeface="楷体" pitchFamily="49" charset="-122"/>
                <a:cs typeface="Times New Roman" pitchFamily="18" charset="0"/>
              </a:rPr>
              <a:t>i</a:t>
            </a:r>
            <a:r>
              <a:rPr lang="zh-CN" altLang="en-US" sz="2800" dirty="0">
                <a:latin typeface="Times New Roman" pitchFamily="18" charset="0"/>
                <a:ea typeface="楷体" pitchFamily="49" charset="-122"/>
                <a:cs typeface="Times New Roman" pitchFamily="18" charset="0"/>
              </a:rPr>
              <a:t>或</a:t>
            </a:r>
            <a:r>
              <a:rPr lang="en-US" altLang="zh-CN" sz="2800" i="1" dirty="0">
                <a:latin typeface="Times New Roman" pitchFamily="18" charset="0"/>
                <a:ea typeface="楷体" pitchFamily="49" charset="-122"/>
                <a:cs typeface="Times New Roman" pitchFamily="18" charset="0"/>
              </a:rPr>
              <a:t>A </a:t>
            </a:r>
            <a:r>
              <a:rPr lang="en-US" altLang="zh-CN" sz="2800" i="1" dirty="0">
                <a:latin typeface="Times New Roman" pitchFamily="18" charset="0"/>
                <a:ea typeface="楷体" pitchFamily="49" charset="-122"/>
                <a:cs typeface="Times New Roman" pitchFamily="18" charset="0"/>
                <a:sym typeface="Symbol" panose="05050102010706020507" pitchFamily="18" charset="2"/>
              </a:rPr>
              <a:t></a:t>
            </a:r>
            <a:r>
              <a:rPr lang="en-US" altLang="zh-CN" sz="2800" i="1" baseline="-25000" dirty="0" err="1">
                <a:latin typeface="Times New Roman" pitchFamily="18" charset="0"/>
                <a:ea typeface="楷体" pitchFamily="49" charset="-122"/>
                <a:cs typeface="Times New Roman" pitchFamily="18" charset="0"/>
              </a:rPr>
              <a:t>i</a:t>
            </a:r>
            <a:r>
              <a:rPr lang="en-US" altLang="zh-CN" sz="2800" baseline="-25000" dirty="0">
                <a:latin typeface="Times New Roman" pitchFamily="18" charset="0"/>
                <a:ea typeface="楷体" pitchFamily="49" charset="-122"/>
                <a:cs typeface="Times New Roman" pitchFamily="18" charset="0"/>
              </a:rPr>
              <a:t> </a:t>
            </a:r>
            <a:r>
              <a:rPr lang="zh-CN" altLang="en-US" sz="2800" dirty="0">
                <a:latin typeface="Times New Roman" pitchFamily="18" charset="0"/>
                <a:ea typeface="楷体" pitchFamily="49" charset="-122"/>
                <a:cs typeface="Times New Roman" pitchFamily="18" charset="0"/>
              </a:rPr>
              <a:t>的形式出现一次且仅一次，则</a:t>
            </a:r>
            <a:r>
              <a:rPr lang="en-US" altLang="zh-CN" sz="2800" i="1" dirty="0">
                <a:latin typeface="Times New Roman" pitchFamily="18" charset="0"/>
                <a:ea typeface="楷体" pitchFamily="49" charset="-122"/>
                <a:cs typeface="Times New Roman" pitchFamily="18" charset="0"/>
              </a:rPr>
              <a:t>M</a:t>
            </a:r>
            <a:r>
              <a:rPr lang="zh-CN" altLang="en-US" sz="2800" dirty="0">
                <a:latin typeface="Times New Roman" pitchFamily="18" charset="0"/>
                <a:ea typeface="楷体" pitchFamily="49" charset="-122"/>
                <a:cs typeface="Times New Roman" pitchFamily="18" charset="0"/>
              </a:rPr>
              <a:t>是</a:t>
            </a:r>
            <a:r>
              <a:rPr lang="en-US" altLang="zh-CN" sz="2800" i="1" dirty="0">
                <a:latin typeface="Times New Roman" pitchFamily="18" charset="0"/>
                <a:ea typeface="楷体" pitchFamily="49" charset="-122"/>
                <a:cs typeface="Times New Roman" pitchFamily="18" charset="0"/>
              </a:rPr>
              <a:t>n</a:t>
            </a:r>
            <a:r>
              <a:rPr lang="zh-CN" altLang="en-US" sz="2800" dirty="0">
                <a:latin typeface="Times New Roman" pitchFamily="18" charset="0"/>
                <a:ea typeface="楷体" pitchFamily="49" charset="-122"/>
                <a:cs typeface="Times New Roman" pitchFamily="18" charset="0"/>
              </a:rPr>
              <a:t>变量的最大项。</a:t>
            </a:r>
          </a:p>
        </p:txBody>
      </p:sp>
      <p:sp>
        <p:nvSpPr>
          <p:cNvPr id="337927" name="文本框 337926"/>
          <p:cNvSpPr txBox="1"/>
          <p:nvPr/>
        </p:nvSpPr>
        <p:spPr>
          <a:xfrm>
            <a:off x="507496" y="3710032"/>
            <a:ext cx="8177213" cy="1814513"/>
          </a:xfrm>
          <a:prstGeom prst="rect">
            <a:avLst/>
          </a:prstGeom>
          <a:noFill/>
          <a:ln w="57150" cap="flat" cmpd="thickThin">
            <a:solidFill>
              <a:srgbClr val="FF3300"/>
            </a:solidFill>
            <a:prstDash val="solid"/>
            <a:miter/>
            <a:headEnd type="none" w="sm" len="sm"/>
            <a:tailEnd type="none" w="sm" len="sm"/>
          </a:ln>
        </p:spPr>
        <p:txBody>
          <a:bodyPr>
            <a:spAutoFit/>
          </a:bodyPr>
          <a:lstStyle/>
          <a:p>
            <a:r>
              <a:rPr lang="zh-CN" altLang="en-US" sz="2800" noProof="1">
                <a:effectLst>
                  <a:outerShdw blurRad="38100" dist="38100" dir="2700000">
                    <a:srgbClr val="C0C0C0"/>
                  </a:outerShdw>
                </a:effectLst>
                <a:latin typeface="Times New Roman" pitchFamily="18" charset="0"/>
                <a:ea typeface="楷体" pitchFamily="49" charset="-122"/>
                <a:cs typeface="Times New Roman" pitchFamily="18" charset="0"/>
                <a:sym typeface="Wingdings" panose="05000000000000000000" pitchFamily="2" charset="2"/>
              </a:rPr>
              <a:t>注：</a:t>
            </a:r>
            <a:r>
              <a:rPr lang="zh-CN" altLang="en-US" sz="2800" noProof="1">
                <a:latin typeface="Times New Roman" pitchFamily="18" charset="0"/>
                <a:ea typeface="楷体" pitchFamily="49" charset="-122"/>
                <a:cs typeface="Times New Roman" pitchFamily="18" charset="0"/>
                <a:sym typeface="Wingdings" panose="05000000000000000000" pitchFamily="2" charset="2"/>
              </a:rPr>
              <a:t> </a:t>
            </a:r>
            <a:r>
              <a:rPr lang="en-US" altLang="zh-CN" sz="2800" i="1" noProof="1">
                <a:latin typeface="Times New Roman" pitchFamily="18" charset="0"/>
                <a:ea typeface="楷体" pitchFamily="49" charset="-122"/>
                <a:cs typeface="Times New Roman" pitchFamily="18" charset="0"/>
              </a:rPr>
              <a:t>n</a:t>
            </a:r>
            <a:r>
              <a:rPr lang="zh-CN" altLang="en-US" sz="2800" noProof="1">
                <a:latin typeface="Times New Roman" pitchFamily="18" charset="0"/>
                <a:ea typeface="楷体" pitchFamily="49" charset="-122"/>
                <a:cs typeface="Times New Roman" pitchFamily="18" charset="0"/>
              </a:rPr>
              <a:t>个变量构成的最大项也有</a:t>
            </a:r>
            <a:r>
              <a:rPr lang="en-US" altLang="zh-CN" sz="2800" noProof="1">
                <a:latin typeface="Times New Roman" pitchFamily="18" charset="0"/>
                <a:ea typeface="楷体" pitchFamily="49" charset="-122"/>
                <a:cs typeface="Times New Roman" pitchFamily="18" charset="0"/>
              </a:rPr>
              <a:t>2</a:t>
            </a:r>
            <a:r>
              <a:rPr lang="en-US" altLang="zh-CN" sz="2800" i="1" baseline="30000" noProof="1">
                <a:latin typeface="Times New Roman" pitchFamily="18" charset="0"/>
                <a:ea typeface="楷体" pitchFamily="49" charset="-122"/>
                <a:cs typeface="Times New Roman" pitchFamily="18" charset="0"/>
              </a:rPr>
              <a:t>n</a:t>
            </a:r>
            <a:r>
              <a:rPr lang="zh-CN" altLang="en-US" sz="2800" noProof="1">
                <a:latin typeface="Times New Roman" pitchFamily="18" charset="0"/>
                <a:ea typeface="楷体" pitchFamily="49" charset="-122"/>
                <a:cs typeface="Times New Roman" pitchFamily="18" charset="0"/>
              </a:rPr>
              <a:t>个，通常用</a:t>
            </a:r>
            <a:r>
              <a:rPr lang="en-US" altLang="zh-CN" sz="2800" i="1" noProof="1">
                <a:latin typeface="Times New Roman" pitchFamily="18" charset="0"/>
                <a:ea typeface="楷体" pitchFamily="49" charset="-122"/>
                <a:cs typeface="Times New Roman" pitchFamily="18" charset="0"/>
              </a:rPr>
              <a:t>M</a:t>
            </a:r>
            <a:r>
              <a:rPr lang="en-US" altLang="zh-CN" sz="2800" i="1" baseline="-25000" noProof="1">
                <a:latin typeface="Times New Roman" pitchFamily="18" charset="0"/>
                <a:ea typeface="楷体" pitchFamily="49" charset="-122"/>
                <a:cs typeface="Times New Roman" pitchFamily="18" charset="0"/>
              </a:rPr>
              <a:t>i</a:t>
            </a:r>
            <a:r>
              <a:rPr lang="zh-CN" altLang="en-US" sz="2800" noProof="1">
                <a:latin typeface="Times New Roman" pitchFamily="18" charset="0"/>
                <a:ea typeface="楷体" pitchFamily="49" charset="-122"/>
                <a:cs typeface="Times New Roman" pitchFamily="18" charset="0"/>
              </a:rPr>
              <a:t>表示第</a:t>
            </a:r>
            <a:r>
              <a:rPr lang="en-US" altLang="zh-CN" sz="2800" i="1" noProof="1">
                <a:latin typeface="Times New Roman" pitchFamily="18" charset="0"/>
                <a:ea typeface="楷体" pitchFamily="49" charset="-122"/>
                <a:cs typeface="Times New Roman" pitchFamily="18" charset="0"/>
              </a:rPr>
              <a:t>i</a:t>
            </a:r>
            <a:r>
              <a:rPr lang="zh-CN" altLang="en-US" sz="2800" noProof="1">
                <a:latin typeface="Times New Roman" pitchFamily="18" charset="0"/>
                <a:ea typeface="楷体" pitchFamily="49" charset="-122"/>
                <a:cs typeface="Times New Roman" pitchFamily="18" charset="0"/>
              </a:rPr>
              <a:t>个最大项，变量按</a:t>
            </a:r>
            <a:r>
              <a:rPr lang="en-US" altLang="zh-CN" sz="2800" i="1" noProof="1">
                <a:latin typeface="Times New Roman" pitchFamily="18" charset="0"/>
                <a:ea typeface="楷体" pitchFamily="49" charset="-122"/>
                <a:cs typeface="Times New Roman" pitchFamily="18" charset="0"/>
              </a:rPr>
              <a:t>A</a:t>
            </a:r>
            <a:r>
              <a:rPr lang="en-US" altLang="zh-CN" sz="2800" baseline="-25000" noProof="1">
                <a:latin typeface="Times New Roman" pitchFamily="18" charset="0"/>
                <a:ea typeface="楷体" pitchFamily="49" charset="-122"/>
                <a:cs typeface="Times New Roman" pitchFamily="18" charset="0"/>
              </a:rPr>
              <a:t>1</a:t>
            </a:r>
            <a:r>
              <a:rPr lang="en-US" altLang="zh-CN" sz="2800" noProof="1">
                <a:latin typeface="Times New Roman" pitchFamily="18" charset="0"/>
                <a:ea typeface="楷体" pitchFamily="49" charset="-122"/>
                <a:cs typeface="Times New Roman" pitchFamily="18" charset="0"/>
              </a:rPr>
              <a:t>~ </a:t>
            </a:r>
            <a:r>
              <a:rPr lang="en-US" altLang="zh-CN" sz="2800" i="1" noProof="1">
                <a:latin typeface="Times New Roman" pitchFamily="18" charset="0"/>
                <a:ea typeface="楷体" pitchFamily="49" charset="-122"/>
                <a:cs typeface="Times New Roman" pitchFamily="18" charset="0"/>
              </a:rPr>
              <a:t>A</a:t>
            </a:r>
            <a:r>
              <a:rPr lang="en-US" altLang="zh-CN" sz="2800" i="1" baseline="-25000" noProof="1">
                <a:latin typeface="Times New Roman" pitchFamily="18" charset="0"/>
                <a:ea typeface="楷体" pitchFamily="49" charset="-122"/>
                <a:cs typeface="Times New Roman" pitchFamily="18" charset="0"/>
              </a:rPr>
              <a:t>n</a:t>
            </a:r>
            <a:r>
              <a:rPr lang="zh-CN" altLang="en-US" sz="2800" noProof="1">
                <a:latin typeface="Times New Roman" pitchFamily="18" charset="0"/>
                <a:ea typeface="楷体" pitchFamily="49" charset="-122"/>
                <a:cs typeface="Times New Roman" pitchFamily="18" charset="0"/>
              </a:rPr>
              <a:t>排列，以原变量出现时对应的值为“</a:t>
            </a:r>
            <a:r>
              <a:rPr lang="en-US" altLang="zh-CN" sz="2800" noProof="1">
                <a:latin typeface="Times New Roman" pitchFamily="18" charset="0"/>
                <a:ea typeface="楷体" pitchFamily="49" charset="-122"/>
                <a:cs typeface="Times New Roman" pitchFamily="18" charset="0"/>
              </a:rPr>
              <a:t>0”</a:t>
            </a:r>
            <a:r>
              <a:rPr lang="zh-CN" altLang="en-US" sz="2800" noProof="1">
                <a:latin typeface="Times New Roman" pitchFamily="18" charset="0"/>
                <a:ea typeface="楷体" pitchFamily="49" charset="-122"/>
                <a:cs typeface="Times New Roman" pitchFamily="18" charset="0"/>
              </a:rPr>
              <a:t>，以反变量出现时对应的值取“</a:t>
            </a:r>
            <a:r>
              <a:rPr lang="en-US" altLang="zh-CN" sz="2800" noProof="1">
                <a:latin typeface="Times New Roman" pitchFamily="18" charset="0"/>
                <a:ea typeface="楷体" pitchFamily="49" charset="-122"/>
                <a:cs typeface="Times New Roman" pitchFamily="18" charset="0"/>
              </a:rPr>
              <a:t>1”</a:t>
            </a:r>
            <a:r>
              <a:rPr lang="zh-CN" altLang="en-US" sz="2800" noProof="1">
                <a:latin typeface="Times New Roman" pitchFamily="18" charset="0"/>
                <a:ea typeface="楷体" pitchFamily="49" charset="-122"/>
                <a:cs typeface="Times New Roman" pitchFamily="18" charset="0"/>
              </a:rPr>
              <a:t>，按二进制排列时，其十进制数即为</a:t>
            </a:r>
            <a:r>
              <a:rPr lang="en-US" altLang="zh-CN" sz="2800" i="1" noProof="1">
                <a:latin typeface="Times New Roman" pitchFamily="18" charset="0"/>
                <a:ea typeface="楷体" pitchFamily="49" charset="-122"/>
                <a:cs typeface="Times New Roman" pitchFamily="18" charset="0"/>
              </a:rPr>
              <a:t>i </a:t>
            </a:r>
            <a:r>
              <a:rPr lang="zh-CN" altLang="en-US" sz="2800" i="1" noProof="1">
                <a:latin typeface="Times New Roman" pitchFamily="18" charset="0"/>
                <a:ea typeface="楷体" pitchFamily="49" charset="-122"/>
                <a:cs typeface="Times New Roman" pitchFamily="18" charset="0"/>
              </a:rPr>
              <a:t>。</a:t>
            </a:r>
          </a:p>
        </p:txBody>
      </p:sp>
      <p:sp>
        <p:nvSpPr>
          <p:cNvPr id="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1450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7922"/>
                                        </p:tgtEl>
                                        <p:attrNameLst>
                                          <p:attrName>style.visibility</p:attrName>
                                        </p:attrNameLst>
                                      </p:cBhvr>
                                      <p:to>
                                        <p:strVal val="visible"/>
                                      </p:to>
                                    </p:set>
                                    <p:anim calcmode="lin" valueType="num">
                                      <p:cBhvr>
                                        <p:cTn id="7" dur="500" fill="hold"/>
                                        <p:tgtEl>
                                          <p:spTgt spid="337922"/>
                                        </p:tgtEl>
                                        <p:attrNameLst>
                                          <p:attrName>ppt_w</p:attrName>
                                        </p:attrNameLst>
                                      </p:cBhvr>
                                      <p:tavLst>
                                        <p:tav tm="0">
                                          <p:val>
                                            <p:fltVal val="0"/>
                                          </p:val>
                                        </p:tav>
                                        <p:tav tm="100000">
                                          <p:val>
                                            <p:strVal val="#ppt_w"/>
                                          </p:val>
                                        </p:tav>
                                      </p:tavLst>
                                    </p:anim>
                                    <p:anim calcmode="lin" valueType="num">
                                      <p:cBhvr>
                                        <p:cTn id="8" dur="500" fill="hold"/>
                                        <p:tgtEl>
                                          <p:spTgt spid="33792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7925"/>
                                        </p:tgtEl>
                                        <p:attrNameLst>
                                          <p:attrName>style.visibility</p:attrName>
                                        </p:attrNameLst>
                                      </p:cBhvr>
                                      <p:to>
                                        <p:strVal val="visible"/>
                                      </p:to>
                                    </p:set>
                                    <p:animEffect transition="in" filter="blinds(horizontal)">
                                      <p:cBhvr>
                                        <p:cTn id="13" dur="500"/>
                                        <p:tgtEl>
                                          <p:spTgt spid="3379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337927"/>
                                        </p:tgtEl>
                                        <p:attrNameLst>
                                          <p:attrName>style.visibility</p:attrName>
                                        </p:attrNameLst>
                                      </p:cBhvr>
                                      <p:to>
                                        <p:strVal val="visible"/>
                                      </p:to>
                                    </p:set>
                                    <p:animEffect transition="in" filter="diamond(in)">
                                      <p:cBhvr>
                                        <p:cTn id="18" dur="2000"/>
                                        <p:tgtEl>
                                          <p:spTgt spid="33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p:bldP spid="337925" grpId="0" animBg="1"/>
      <p:bldP spid="33792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p:cNvGraphicFramePr>
          <p:nvPr>
            <p:extLst>
              <p:ext uri="{D42A27DB-BD31-4B8C-83A1-F6EECF244321}">
                <p14:modId xmlns:p14="http://schemas.microsoft.com/office/powerpoint/2010/main" val="3732962069"/>
              </p:ext>
            </p:extLst>
          </p:nvPr>
        </p:nvGraphicFramePr>
        <p:xfrm>
          <a:off x="4305271" y="1669738"/>
          <a:ext cx="4381500" cy="5124450"/>
        </p:xfrm>
        <a:graphic>
          <a:graphicData uri="http://schemas.openxmlformats.org/presentationml/2006/ole">
            <mc:AlternateContent xmlns:mc="http://schemas.openxmlformats.org/markup-compatibility/2006">
              <mc:Choice xmlns:v="urn:schemas-microsoft-com:vml" Requires="v">
                <p:oleObj spid="_x0000_s249134" r:id="rId3" imgW="1554480" imgH="2648880" progId="Visio.Drawing.6">
                  <p:embed/>
                </p:oleObj>
              </mc:Choice>
              <mc:Fallback>
                <p:oleObj r:id="rId3" imgW="1554480" imgH="2648880" progId="Visio.Drawing.6">
                  <p:embed/>
                  <p:pic>
                    <p:nvPicPr>
                      <p:cNvPr id="6"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271" y="1669738"/>
                        <a:ext cx="4381500" cy="512445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8" name="标题 7"/>
          <p:cNvSpPr>
            <a:spLocks noGrp="1" noChangeArrowheads="1"/>
          </p:cNvSpPr>
          <p:nvPr>
            <p:ph type="title"/>
          </p:nvPr>
        </p:nvSpPr>
        <p:spPr bwMode="auto">
          <a:xfrm>
            <a:off x="403834" y="1090300"/>
            <a:ext cx="80010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smtClean="0">
                <a:solidFill>
                  <a:schemeClr val="tx1"/>
                </a:solidFill>
                <a:latin typeface="华文楷体" panose="02010600040101010101" pitchFamily="2" charset="-122"/>
                <a:ea typeface="华文楷体" panose="02010600040101010101" pitchFamily="2" charset="-122"/>
              </a:rPr>
              <a:t>表</a:t>
            </a:r>
            <a:r>
              <a:rPr lang="en-US" altLang="zh-CN" sz="2800" b="1" smtClean="0">
                <a:solidFill>
                  <a:schemeClr val="tx1"/>
                </a:solidFill>
                <a:latin typeface="华文楷体" panose="02010600040101010101" pitchFamily="2" charset="-122"/>
                <a:ea typeface="华文楷体" panose="02010600040101010101" pitchFamily="2" charset="-122"/>
              </a:rPr>
              <a:t>4</a:t>
            </a:r>
            <a:r>
              <a:rPr lang="zh-CN" altLang="en-US" sz="2800" b="1" smtClean="0">
                <a:solidFill>
                  <a:schemeClr val="tx1"/>
                </a:solidFill>
                <a:latin typeface="华文楷体" panose="02010600040101010101" pitchFamily="2" charset="-122"/>
                <a:ea typeface="华文楷体" panose="02010600040101010101" pitchFamily="2" charset="-122"/>
              </a:rPr>
              <a:t>、表</a:t>
            </a:r>
            <a:r>
              <a:rPr lang="en-US" altLang="zh-CN" sz="2800" b="1" smtClean="0">
                <a:solidFill>
                  <a:schemeClr val="tx1"/>
                </a:solidFill>
                <a:latin typeface="华文楷体" panose="02010600040101010101" pitchFamily="2" charset="-122"/>
                <a:ea typeface="华文楷体" panose="02010600040101010101" pitchFamily="2" charset="-122"/>
              </a:rPr>
              <a:t>5</a:t>
            </a:r>
            <a:r>
              <a:rPr lang="zh-CN" altLang="en-US" sz="2800" b="1" smtClean="0">
                <a:solidFill>
                  <a:schemeClr val="tx1"/>
                </a:solidFill>
                <a:latin typeface="华文楷体" panose="02010600040101010101" pitchFamily="2" charset="-122"/>
                <a:ea typeface="华文楷体" panose="02010600040101010101" pitchFamily="2" charset="-122"/>
              </a:rPr>
              <a:t>分别为二变量、三变量的最大项编号。</a:t>
            </a:r>
          </a:p>
        </p:txBody>
      </p:sp>
      <p:graphicFrame>
        <p:nvGraphicFramePr>
          <p:cNvPr id="9" name="内容占位符 8"/>
          <p:cNvGraphicFramePr>
            <a:graphicFrameLocks noGrp="1"/>
          </p:cNvGraphicFramePr>
          <p:nvPr>
            <p:ph idx="1"/>
            <p:extLst>
              <p:ext uri="{D42A27DB-BD31-4B8C-83A1-F6EECF244321}">
                <p14:modId xmlns:p14="http://schemas.microsoft.com/office/powerpoint/2010/main" val="2503445774"/>
              </p:ext>
            </p:extLst>
          </p:nvPr>
        </p:nvGraphicFramePr>
        <p:xfrm>
          <a:off x="555625" y="2116138"/>
          <a:ext cx="3095625" cy="4060825"/>
        </p:xfrm>
        <a:graphic>
          <a:graphicData uri="http://schemas.openxmlformats.org/presentationml/2006/ole">
            <mc:AlternateContent xmlns:mc="http://schemas.openxmlformats.org/markup-compatibility/2006">
              <mc:Choice xmlns:v="urn:schemas-microsoft-com:vml" Requires="v">
                <p:oleObj spid="_x0000_s249135" name="Visio" r:id="rId5" imgW="1023497" imgH="1342828" progId="Visio.Drawing.11">
                  <p:embed/>
                </p:oleObj>
              </mc:Choice>
              <mc:Fallback>
                <p:oleObj name="Visio" r:id="rId5" imgW="1023497" imgH="1342828" progId="Visio.Drawing.11">
                  <p:embed/>
                  <p:pic>
                    <p:nvPicPr>
                      <p:cNvPr id="9" name="内容占位符 8"/>
                      <p:cNvPicPr>
                        <a:picLocks noChangeArrowheads="1"/>
                      </p:cNvPicPr>
                      <p:nvPr/>
                    </p:nvPicPr>
                    <p:blipFill>
                      <a:blip r:embed="rId6"/>
                      <a:srcRect/>
                      <a:stretch>
                        <a:fillRect/>
                      </a:stretch>
                    </p:blipFill>
                    <p:spPr bwMode="auto">
                      <a:xfrm>
                        <a:off x="555625" y="2116138"/>
                        <a:ext cx="3095625" cy="4060825"/>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11620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标题 339969"/>
          <p:cNvSpPr>
            <a:spLocks noGrp="1" noChangeArrowheads="1"/>
          </p:cNvSpPr>
          <p:nvPr>
            <p:ph type="title"/>
          </p:nvPr>
        </p:nvSpPr>
        <p:spPr bwMode="auto">
          <a:xfrm>
            <a:off x="280194" y="1022810"/>
            <a:ext cx="2967038" cy="60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spcBef>
                <a:spcPct val="50000"/>
              </a:spcBef>
            </a:pPr>
            <a:r>
              <a:rPr lang="en-US" altLang="zh-CN" sz="2800" b="1" dirty="0" smtClean="0">
                <a:solidFill>
                  <a:schemeClr val="tx1"/>
                </a:solidFill>
                <a:latin typeface="华文楷体" panose="02010600040101010101" pitchFamily="2" charset="-122"/>
                <a:ea typeface="华文楷体" panose="02010600040101010101" pitchFamily="2" charset="-122"/>
              </a:rPr>
              <a:t>b. </a:t>
            </a:r>
            <a:r>
              <a:rPr lang="zh-CN" altLang="en-US" sz="2800" b="1" dirty="0" smtClean="0">
                <a:solidFill>
                  <a:schemeClr val="tx1"/>
                </a:solidFill>
                <a:latin typeface="华文楷体" panose="02010600040101010101" pitchFamily="2" charset="-122"/>
                <a:ea typeface="华文楷体" panose="02010600040101010101" pitchFamily="2" charset="-122"/>
              </a:rPr>
              <a:t>最大项的性质</a:t>
            </a:r>
            <a:br>
              <a:rPr lang="zh-CN" altLang="en-US" sz="2800" b="1" dirty="0" smtClean="0">
                <a:solidFill>
                  <a:schemeClr val="tx1"/>
                </a:solidFill>
                <a:latin typeface="华文楷体" panose="02010600040101010101" pitchFamily="2" charset="-122"/>
                <a:ea typeface="华文楷体" panose="02010600040101010101" pitchFamily="2" charset="-122"/>
              </a:rPr>
            </a:br>
            <a:endParaRPr lang="zh-CN" altLang="en-US" sz="2800" b="1"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339973" name="对象 339972"/>
          <p:cNvGraphicFramePr>
            <a:graphicFrameLocks/>
          </p:cNvGraphicFramePr>
          <p:nvPr>
            <p:extLst>
              <p:ext uri="{D42A27DB-BD31-4B8C-83A1-F6EECF244321}">
                <p14:modId xmlns:p14="http://schemas.microsoft.com/office/powerpoint/2010/main" val="677409302"/>
              </p:ext>
            </p:extLst>
          </p:nvPr>
        </p:nvGraphicFramePr>
        <p:xfrm>
          <a:off x="5932488" y="1039575"/>
          <a:ext cx="3049588" cy="3987800"/>
        </p:xfrm>
        <a:graphic>
          <a:graphicData uri="http://schemas.openxmlformats.org/presentationml/2006/ole">
            <mc:AlternateContent xmlns:mc="http://schemas.openxmlformats.org/markup-compatibility/2006">
              <mc:Choice xmlns:v="urn:schemas-microsoft-com:vml" Requires="v">
                <p:oleObj spid="_x0000_s250450" r:id="rId3" imgW="906120" imgH="1585800" progId="Visio.Drawing.6">
                  <p:embed/>
                </p:oleObj>
              </mc:Choice>
              <mc:Fallback>
                <p:oleObj r:id="rId3" imgW="906120" imgH="1585800" progId="Visio.Drawing.6">
                  <p:embed/>
                  <p:pic>
                    <p:nvPicPr>
                      <p:cNvPr id="339973" name="对象 33997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488" y="1039575"/>
                        <a:ext cx="3049588" cy="398780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339974" name="文本框 339973"/>
          <p:cNvSpPr txBox="1">
            <a:spLocks noChangeArrowheads="1"/>
          </p:cNvSpPr>
          <p:nvPr/>
        </p:nvSpPr>
        <p:spPr bwMode="auto">
          <a:xfrm>
            <a:off x="138906" y="1551448"/>
            <a:ext cx="561241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华文楷体" panose="02010600040101010101" pitchFamily="2" charset="-122"/>
                <a:ea typeface="华文楷体" panose="02010600040101010101" pitchFamily="2" charset="-122"/>
              </a:rPr>
              <a:t>①</a:t>
            </a:r>
            <a:r>
              <a:rPr lang="zh-CN" altLang="en-US" sz="2800" dirty="0">
                <a:latin typeface="华文楷体" panose="02010600040101010101" pitchFamily="2" charset="-122"/>
                <a:ea typeface="华文楷体" panose="02010600040101010101" pitchFamily="2" charset="-122"/>
              </a:rPr>
              <a:t>对于任一个最大项，仅有一组变量取值使它的值为“</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，而其它取值均使它为“</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。或者说在输入变量的任何取值必有一个最大项也仅有一个最大项的值为“</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a:t>
            </a:r>
          </a:p>
        </p:txBody>
      </p:sp>
      <p:sp>
        <p:nvSpPr>
          <p:cNvPr id="339975" name="文本框 339974"/>
          <p:cNvSpPr txBox="1">
            <a:spLocks noChangeArrowheads="1"/>
          </p:cNvSpPr>
          <p:nvPr/>
        </p:nvSpPr>
        <p:spPr bwMode="auto">
          <a:xfrm>
            <a:off x="350043" y="5672138"/>
            <a:ext cx="504031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华文楷体" panose="02010600040101010101" pitchFamily="2" charset="-122"/>
                <a:ea typeface="华文楷体" panose="02010600040101010101" pitchFamily="2" charset="-122"/>
              </a:rPr>
              <a:t>②n</a:t>
            </a:r>
            <a:r>
              <a:rPr lang="zh-CN" altLang="en-US" sz="2800" dirty="0">
                <a:latin typeface="华文楷体" panose="02010600040101010101" pitchFamily="2" charset="-122"/>
                <a:ea typeface="华文楷体" panose="02010600040101010101" pitchFamily="2" charset="-122"/>
              </a:rPr>
              <a:t>变量组成的全体最大项之积为“</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。即</a:t>
            </a:r>
          </a:p>
        </p:txBody>
      </p:sp>
      <p:graphicFrame>
        <p:nvGraphicFramePr>
          <p:cNvPr id="339976" name="对象 339975"/>
          <p:cNvGraphicFramePr>
            <a:graphicFrameLocks/>
          </p:cNvGraphicFramePr>
          <p:nvPr>
            <p:extLst>
              <p:ext uri="{D42A27DB-BD31-4B8C-83A1-F6EECF244321}">
                <p14:modId xmlns:p14="http://schemas.microsoft.com/office/powerpoint/2010/main" val="1989335873"/>
              </p:ext>
            </p:extLst>
          </p:nvPr>
        </p:nvGraphicFramePr>
        <p:xfrm>
          <a:off x="6573838" y="5195888"/>
          <a:ext cx="2019300" cy="1447800"/>
        </p:xfrm>
        <a:graphic>
          <a:graphicData uri="http://schemas.openxmlformats.org/presentationml/2006/ole">
            <mc:AlternateContent xmlns:mc="http://schemas.openxmlformats.org/markup-compatibility/2006">
              <mc:Choice xmlns:v="urn:schemas-microsoft-com:vml" Requires="v">
                <p:oleObj spid="_x0000_s250451" r:id="rId5" imgW="672808" imgH="482391" progId="Equation.3">
                  <p:embed/>
                </p:oleObj>
              </mc:Choice>
              <mc:Fallback>
                <p:oleObj r:id="rId5" imgW="672808" imgH="482391" progId="Equation.3">
                  <p:embed/>
                  <p:pic>
                    <p:nvPicPr>
                      <p:cNvPr id="339976" name="对象 3399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3838" y="5195888"/>
                        <a:ext cx="2019300" cy="1447800"/>
                      </a:xfrm>
                      <a:prstGeom prst="rect">
                        <a:avLst/>
                      </a:prstGeom>
                      <a:solidFill>
                        <a:schemeClr val="bg1"/>
                      </a:solidFill>
                      <a:ln w="57150" cmpd="thickThin">
                        <a:solidFill>
                          <a:srgbClr val="FF3300"/>
                        </a:solidFill>
                        <a:miter lim="800000"/>
                        <a:headEnd/>
                        <a:tailEnd/>
                      </a:ln>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4166516002"/>
              </p:ext>
            </p:extLst>
          </p:nvPr>
        </p:nvGraphicFramePr>
        <p:xfrm>
          <a:off x="494506" y="3948113"/>
          <a:ext cx="4541838" cy="1495425"/>
        </p:xfrm>
        <a:graphic>
          <a:graphicData uri="http://schemas.openxmlformats.org/presentationml/2006/ole">
            <mc:AlternateContent xmlns:mc="http://schemas.openxmlformats.org/markup-compatibility/2006">
              <mc:Choice xmlns:v="urn:schemas-microsoft-com:vml" Requires="v">
                <p:oleObj spid="_x0000_s250452" r:id="rId7" imgW="1955520" imgH="660240" progId="Equation.3">
                  <p:embed/>
                </p:oleObj>
              </mc:Choice>
              <mc:Fallback>
                <p:oleObj r:id="rId7" imgW="1955520" imgH="660240" progId="Equation.3">
                  <p:embed/>
                  <p:pic>
                    <p:nvPicPr>
                      <p:cNvPr id="4" name="对象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06" y="3948113"/>
                        <a:ext cx="4541838" cy="14954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3481785187"/>
              </p:ext>
            </p:extLst>
          </p:nvPr>
        </p:nvGraphicFramePr>
        <p:xfrm>
          <a:off x="138906" y="3948113"/>
          <a:ext cx="5462588" cy="1495425"/>
        </p:xfrm>
        <a:graphic>
          <a:graphicData uri="http://schemas.openxmlformats.org/presentationml/2006/ole">
            <mc:AlternateContent xmlns:mc="http://schemas.openxmlformats.org/markup-compatibility/2006">
              <mc:Choice xmlns:v="urn:schemas-microsoft-com:vml" Requires="v">
                <p:oleObj spid="_x0000_s250453" r:id="rId9" imgW="2425680" imgH="660240" progId="Equation.3">
                  <p:embed/>
                </p:oleObj>
              </mc:Choice>
              <mc:Fallback>
                <p:oleObj r:id="rId9" imgW="2425680" imgH="660240" progId="Equation.3">
                  <p:embed/>
                  <p:pic>
                    <p:nvPicPr>
                      <p:cNvPr id="6" name="对象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906" y="3948113"/>
                        <a:ext cx="5462588" cy="1495425"/>
                      </a:xfrm>
                      <a:prstGeom prst="rect">
                        <a:avLst/>
                      </a:prstGeom>
                      <a:solidFill>
                        <a:srgbClr val="60C99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52291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 calcmode="lin" valueType="num">
                                      <p:cBhvr>
                                        <p:cTn id="7" dur="500" fill="hold"/>
                                        <p:tgtEl>
                                          <p:spTgt spid="339970"/>
                                        </p:tgtEl>
                                        <p:attrNameLst>
                                          <p:attrName>ppt_w</p:attrName>
                                        </p:attrNameLst>
                                      </p:cBhvr>
                                      <p:tavLst>
                                        <p:tav tm="0">
                                          <p:val>
                                            <p:fltVal val="0"/>
                                          </p:val>
                                        </p:tav>
                                        <p:tav tm="100000">
                                          <p:val>
                                            <p:strVal val="#ppt_w"/>
                                          </p:val>
                                        </p:tav>
                                      </p:tavLst>
                                    </p:anim>
                                    <p:anim calcmode="lin" valueType="num">
                                      <p:cBhvr>
                                        <p:cTn id="8" dur="500" fill="hold"/>
                                        <p:tgtEl>
                                          <p:spTgt spid="33997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39973"/>
                                        </p:tgtEl>
                                        <p:attrNameLst>
                                          <p:attrName>style.visibility</p:attrName>
                                        </p:attrNameLst>
                                      </p:cBhvr>
                                      <p:to>
                                        <p:strVal val="visible"/>
                                      </p:to>
                                    </p:set>
                                    <p:animEffect transition="in" filter="dissolve">
                                      <p:cBhvr>
                                        <p:cTn id="13" dur="500"/>
                                        <p:tgtEl>
                                          <p:spTgt spid="3399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9974"/>
                                        </p:tgtEl>
                                        <p:attrNameLst>
                                          <p:attrName>style.visibility</p:attrName>
                                        </p:attrNameLst>
                                      </p:cBhvr>
                                      <p:to>
                                        <p:strVal val="visible"/>
                                      </p:to>
                                    </p:set>
                                    <p:animEffect transition="in" filter="blinds(horizontal)">
                                      <p:cBhvr>
                                        <p:cTn id="18" dur="500"/>
                                        <p:tgtEl>
                                          <p:spTgt spid="3399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339975"/>
                                        </p:tgtEl>
                                        <p:attrNameLst>
                                          <p:attrName>style.visibility</p:attrName>
                                        </p:attrNameLst>
                                      </p:cBhvr>
                                      <p:to>
                                        <p:strVal val="visible"/>
                                      </p:to>
                                    </p:set>
                                    <p:animEffect transition="in" filter="blinds(vertical)">
                                      <p:cBhvr>
                                        <p:cTn id="28" dur="500"/>
                                        <p:tgtEl>
                                          <p:spTgt spid="3399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39976"/>
                                        </p:tgtEl>
                                        <p:attrNameLst>
                                          <p:attrName>style.visibility</p:attrName>
                                        </p:attrNameLst>
                                      </p:cBhvr>
                                      <p:to>
                                        <p:strVal val="visible"/>
                                      </p:to>
                                    </p:set>
                                    <p:animEffect transition="in" filter="dissolve">
                                      <p:cBhvr>
                                        <p:cTn id="33" dur="500"/>
                                        <p:tgtEl>
                                          <p:spTgt spid="33997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p:bldP spid="339974" grpId="0"/>
      <p:bldP spid="3399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文本框 75780"/>
          <p:cNvSpPr txBox="1">
            <a:spLocks noChangeArrowheads="1"/>
          </p:cNvSpPr>
          <p:nvPr/>
        </p:nvSpPr>
        <p:spPr bwMode="auto">
          <a:xfrm>
            <a:off x="261674" y="941137"/>
            <a:ext cx="48958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smtClean="0">
                <a:latin typeface="华文楷体" panose="02010600040101010101" pitchFamily="2" charset="-122"/>
                <a:ea typeface="华文楷体" panose="02010600040101010101" pitchFamily="2" charset="-122"/>
                <a:sym typeface="Wingdings" panose="05000000000000000000" pitchFamily="2" charset="2"/>
              </a:rPr>
              <a:t>③</a:t>
            </a:r>
            <a:r>
              <a:rPr lang="zh-CN" altLang="en-US" sz="2800" dirty="0" smtClean="0">
                <a:latin typeface="华文楷体" panose="02010600040101010101" pitchFamily="2" charset="-122"/>
                <a:ea typeface="华文楷体" panose="02010600040101010101" pitchFamily="2" charset="-122"/>
                <a:sym typeface="Wingdings" panose="05000000000000000000" pitchFamily="2" charset="2"/>
              </a:rPr>
              <a:t>任</a:t>
            </a:r>
            <a:r>
              <a:rPr lang="zh-CN" altLang="en-US" sz="2800" dirty="0">
                <a:latin typeface="华文楷体" panose="02010600040101010101" pitchFamily="2" charset="-122"/>
                <a:ea typeface="华文楷体" panose="02010600040101010101" pitchFamily="2" charset="-122"/>
                <a:sym typeface="Wingdings" panose="05000000000000000000" pitchFamily="2" charset="2"/>
              </a:rPr>
              <a:t>意两个</a:t>
            </a:r>
            <a:r>
              <a:rPr lang="zh-CN" altLang="en-US" sz="2800" dirty="0">
                <a:latin typeface="华文楷体" panose="02010600040101010101" pitchFamily="2" charset="-122"/>
                <a:ea typeface="华文楷体" panose="02010600040101010101" pitchFamily="2" charset="-122"/>
              </a:rPr>
              <a:t>最大项之和为</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p>
        </p:txBody>
      </p:sp>
      <p:sp>
        <p:nvSpPr>
          <p:cNvPr id="4" name="文本框 3"/>
          <p:cNvSpPr txBox="1">
            <a:spLocks noChangeArrowheads="1"/>
          </p:cNvSpPr>
          <p:nvPr/>
        </p:nvSpPr>
        <p:spPr bwMode="auto">
          <a:xfrm>
            <a:off x="260350" y="1558258"/>
            <a:ext cx="4406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华文楷体" panose="02010600040101010101" pitchFamily="2" charset="-122"/>
                <a:ea typeface="华文楷体" panose="02010600040101010101" pitchFamily="2" charset="-122"/>
                <a:sym typeface="Wingdings" panose="05000000000000000000" pitchFamily="2" charset="2"/>
              </a:rPr>
              <a:t>④ </a:t>
            </a:r>
            <a:r>
              <a:rPr lang="zh-CN" altLang="en-US" sz="2800" dirty="0">
                <a:latin typeface="华文楷体" panose="02010600040101010101" pitchFamily="2" charset="-122"/>
                <a:ea typeface="华文楷体" panose="02010600040101010101" pitchFamily="2" charset="-122"/>
                <a:sym typeface="Wingdings" panose="05000000000000000000" pitchFamily="2" charset="2"/>
              </a:rPr>
              <a:t>只有一个变量不同的两个最大项的乘积等于各相同变量之和。</a:t>
            </a:r>
          </a:p>
        </p:txBody>
      </p:sp>
      <p:graphicFrame>
        <p:nvGraphicFramePr>
          <p:cNvPr id="64515" name="对象 339972"/>
          <p:cNvGraphicFramePr>
            <a:graphicFrameLocks/>
          </p:cNvGraphicFramePr>
          <p:nvPr>
            <p:extLst>
              <p:ext uri="{D42A27DB-BD31-4B8C-83A1-F6EECF244321}">
                <p14:modId xmlns:p14="http://schemas.microsoft.com/office/powerpoint/2010/main" val="3384312059"/>
              </p:ext>
            </p:extLst>
          </p:nvPr>
        </p:nvGraphicFramePr>
        <p:xfrm>
          <a:off x="5647798" y="1428647"/>
          <a:ext cx="3049587" cy="3987800"/>
        </p:xfrm>
        <a:graphic>
          <a:graphicData uri="http://schemas.openxmlformats.org/presentationml/2006/ole">
            <mc:AlternateContent xmlns:mc="http://schemas.openxmlformats.org/markup-compatibility/2006">
              <mc:Choice xmlns:v="urn:schemas-microsoft-com:vml" Requires="v">
                <p:oleObj spid="_x0000_s251326" r:id="rId3" imgW="906120" imgH="1585800" progId="Visio.Drawing.6">
                  <p:embed/>
                </p:oleObj>
              </mc:Choice>
              <mc:Fallback>
                <p:oleObj r:id="rId3" imgW="906120" imgH="1585800" progId="Visio.Drawing.6">
                  <p:embed/>
                  <p:pic>
                    <p:nvPicPr>
                      <p:cNvPr id="64515" name="对象 33997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798" y="1428647"/>
                        <a:ext cx="3049587" cy="398780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graphicFrame>
        <p:nvGraphicFramePr>
          <p:cNvPr id="8" name="对象 7"/>
          <p:cNvGraphicFramePr>
            <a:graphicFrameLocks/>
          </p:cNvGraphicFramePr>
          <p:nvPr>
            <p:extLst>
              <p:ext uri="{D42A27DB-BD31-4B8C-83A1-F6EECF244321}">
                <p14:modId xmlns:p14="http://schemas.microsoft.com/office/powerpoint/2010/main" val="1623462956"/>
              </p:ext>
            </p:extLst>
          </p:nvPr>
        </p:nvGraphicFramePr>
        <p:xfrm>
          <a:off x="788987" y="2942558"/>
          <a:ext cx="3349625" cy="3784600"/>
        </p:xfrm>
        <a:graphic>
          <a:graphicData uri="http://schemas.openxmlformats.org/presentationml/2006/ole">
            <mc:AlternateContent xmlns:mc="http://schemas.openxmlformats.org/markup-compatibility/2006">
              <mc:Choice xmlns:v="urn:schemas-microsoft-com:vml" Requires="v">
                <p:oleObj spid="_x0000_s251327" r:id="rId5" imgW="1049760" imgH="1585800" progId="Visio.Drawing.6">
                  <p:embed/>
                </p:oleObj>
              </mc:Choice>
              <mc:Fallback>
                <p:oleObj r:id="rId5" imgW="1049760" imgH="1585800" progId="Visio.Drawing.6">
                  <p:embed/>
                  <p:pic>
                    <p:nvPicPr>
                      <p:cNvPr id="8" name="对象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87" y="2942558"/>
                        <a:ext cx="3349625" cy="3784600"/>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graphicFrame>
        <p:nvGraphicFramePr>
          <p:cNvPr id="339976" name="对象 339975"/>
          <p:cNvGraphicFramePr>
            <a:graphicFrameLocks/>
          </p:cNvGraphicFramePr>
          <p:nvPr>
            <p:extLst>
              <p:ext uri="{D42A27DB-BD31-4B8C-83A1-F6EECF244321}">
                <p14:modId xmlns:p14="http://schemas.microsoft.com/office/powerpoint/2010/main" val="1091742751"/>
              </p:ext>
            </p:extLst>
          </p:nvPr>
        </p:nvGraphicFramePr>
        <p:xfrm>
          <a:off x="6391542" y="5789613"/>
          <a:ext cx="1562100" cy="723900"/>
        </p:xfrm>
        <a:graphic>
          <a:graphicData uri="http://schemas.openxmlformats.org/presentationml/2006/ole">
            <mc:AlternateContent xmlns:mc="http://schemas.openxmlformats.org/markup-compatibility/2006">
              <mc:Choice xmlns:v="urn:schemas-microsoft-com:vml" Requires="v">
                <p:oleObj spid="_x0000_s251328" r:id="rId7" imgW="520560" imgH="241200" progId="Equation.3">
                  <p:embed/>
                </p:oleObj>
              </mc:Choice>
              <mc:Fallback>
                <p:oleObj r:id="rId7" imgW="520560" imgH="241200" progId="Equation.3">
                  <p:embed/>
                  <p:pic>
                    <p:nvPicPr>
                      <p:cNvPr id="339976" name="对象 33997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1542" y="5789613"/>
                        <a:ext cx="1562100" cy="723900"/>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97032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vertical)">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39976"/>
                                        </p:tgtEl>
                                        <p:attrNameLst>
                                          <p:attrName>style.visibility</p:attrName>
                                        </p:attrNameLst>
                                      </p:cBhvr>
                                      <p:to>
                                        <p:strVal val="visible"/>
                                      </p:to>
                                    </p:set>
                                    <p:animEffect transition="in" filter="dissolve">
                                      <p:cBhvr>
                                        <p:cTn id="22" dur="500"/>
                                        <p:tgtEl>
                                          <p:spTgt spid="33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C09A0001"/>
          <p:cNvPicPr>
            <a:picLocks noGrp="1" noChangeAspect="1" noChangeArrowheads="1"/>
          </p:cNvPicPr>
          <p:nvPr/>
        </p:nvPicPr>
        <p:blipFill rotWithShape="1">
          <a:blip r:embed="rId2" cstate="print">
            <a:extLst>
              <a:ext uri="{28A0092B-C50C-407E-A947-70E740481C1C}">
                <a14:useLocalDpi xmlns:a14="http://schemas.microsoft.com/office/drawing/2010/main" val="0"/>
              </a:ext>
            </a:extLst>
          </a:blip>
          <a:srcRect r="64842"/>
          <a:stretch/>
        </p:blipFill>
        <p:spPr bwMode="auto">
          <a:xfrm>
            <a:off x="533400" y="4322756"/>
            <a:ext cx="2778967"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 name="文本框 14365"/>
          <p:cNvSpPr txBox="1">
            <a:spLocks noChangeArrowheads="1"/>
          </p:cNvSpPr>
          <p:nvPr/>
        </p:nvSpPr>
        <p:spPr bwMode="auto">
          <a:xfrm>
            <a:off x="457200" y="1406143"/>
            <a:ext cx="8382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在</a:t>
            </a:r>
            <a:r>
              <a:rPr lang="zh-CN" altLang="en-US" sz="2800" dirty="0">
                <a:latin typeface="楷体" panose="02010609060101010101" pitchFamily="49" charset="-122"/>
                <a:ea typeface="楷体" panose="02010609060101010101" pitchFamily="49" charset="-122"/>
              </a:rPr>
              <a:t>二值逻辑函数中，最基本的逻辑运算有与（</a:t>
            </a:r>
            <a:r>
              <a:rPr lang="en-US" altLang="zh-CN" sz="2800" dirty="0">
                <a:latin typeface="楷体" panose="02010609060101010101" pitchFamily="49" charset="-122"/>
                <a:ea typeface="楷体" panose="02010609060101010101" pitchFamily="49" charset="-122"/>
              </a:rPr>
              <a:t>AND</a:t>
            </a:r>
            <a:r>
              <a:rPr lang="zh-CN" altLang="en-US" sz="2800" dirty="0">
                <a:latin typeface="楷体" panose="02010609060101010101" pitchFamily="49" charset="-122"/>
                <a:ea typeface="楷体" panose="02010609060101010101" pitchFamily="49" charset="-122"/>
              </a:rPr>
              <a:t>）、或（</a:t>
            </a:r>
            <a:r>
              <a:rPr lang="en-US" altLang="zh-CN" sz="2800" dirty="0">
                <a:latin typeface="楷体" panose="02010609060101010101" pitchFamily="49" charset="-122"/>
                <a:ea typeface="楷体" panose="02010609060101010101" pitchFamily="49" charset="-122"/>
              </a:rPr>
              <a:t>OR</a:t>
            </a:r>
            <a:r>
              <a:rPr lang="zh-CN" altLang="en-US" sz="2800" dirty="0">
                <a:latin typeface="楷体" panose="02010609060101010101" pitchFamily="49" charset="-122"/>
                <a:ea typeface="楷体" panose="02010609060101010101" pitchFamily="49" charset="-122"/>
              </a:rPr>
              <a:t>）、非（</a:t>
            </a:r>
            <a:r>
              <a:rPr lang="en-US" altLang="zh-CN" sz="2800" dirty="0">
                <a:latin typeface="楷体" panose="02010609060101010101" pitchFamily="49" charset="-122"/>
                <a:ea typeface="楷体" panose="02010609060101010101" pitchFamily="49" charset="-122"/>
              </a:rPr>
              <a:t>NOT</a:t>
            </a:r>
            <a:r>
              <a:rPr lang="zh-CN" altLang="en-US" sz="2800" dirty="0">
                <a:latin typeface="楷体" panose="02010609060101010101" pitchFamily="49" charset="-122"/>
                <a:ea typeface="楷体" panose="02010609060101010101" pitchFamily="49" charset="-122"/>
              </a:rPr>
              <a:t>）三种逻辑运算。</a:t>
            </a:r>
          </a:p>
        </p:txBody>
      </p:sp>
      <p:sp>
        <p:nvSpPr>
          <p:cNvPr id="14367" name="文本框 14366"/>
          <p:cNvSpPr txBox="1">
            <a:spLocks noChangeArrowheads="1"/>
          </p:cNvSpPr>
          <p:nvPr/>
        </p:nvSpPr>
        <p:spPr bwMode="auto">
          <a:xfrm>
            <a:off x="533400" y="2880823"/>
            <a:ext cx="2209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1. </a:t>
            </a:r>
            <a:r>
              <a:rPr lang="zh-CN" altLang="en-US" sz="2800" b="1" dirty="0">
                <a:solidFill>
                  <a:srgbClr val="FF0000"/>
                </a:solidFill>
                <a:latin typeface="楷体" panose="02010609060101010101" pitchFamily="49" charset="-122"/>
                <a:ea typeface="楷体" panose="02010609060101010101" pitchFamily="49" charset="-122"/>
              </a:rPr>
              <a:t>与运算</a:t>
            </a:r>
          </a:p>
        </p:txBody>
      </p:sp>
      <p:sp>
        <p:nvSpPr>
          <p:cNvPr id="14368" name="文本框 14367"/>
          <p:cNvSpPr txBox="1">
            <a:spLocks noChangeArrowheads="1"/>
          </p:cNvSpPr>
          <p:nvPr/>
        </p:nvSpPr>
        <p:spPr bwMode="auto">
          <a:xfrm>
            <a:off x="533400" y="3380545"/>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与</a:t>
            </a:r>
            <a:r>
              <a:rPr lang="zh-CN" altLang="en-US" sz="2800" dirty="0">
                <a:latin typeface="楷体" panose="02010609060101010101" pitchFamily="49" charset="-122"/>
                <a:ea typeface="楷体" panose="02010609060101010101" pitchFamily="49" charset="-122"/>
              </a:rPr>
              <a:t>运算也叫</a:t>
            </a:r>
            <a:r>
              <a:rPr lang="zh-CN" altLang="en-US" sz="2800" b="1" dirty="0">
                <a:latin typeface="楷体" panose="02010609060101010101" pitchFamily="49" charset="-122"/>
                <a:ea typeface="楷体" panose="02010609060101010101" pitchFamily="49" charset="-122"/>
              </a:rPr>
              <a:t>逻辑乘</a:t>
            </a:r>
            <a:r>
              <a:rPr lang="zh-CN" altLang="en-US" sz="2800" dirty="0">
                <a:latin typeface="楷体" panose="02010609060101010101" pitchFamily="49" charset="-122"/>
                <a:ea typeface="楷体" panose="02010609060101010101" pitchFamily="49" charset="-122"/>
              </a:rPr>
              <a:t>或</a:t>
            </a:r>
            <a:r>
              <a:rPr lang="zh-CN" altLang="en-US" sz="2800" b="1" dirty="0">
                <a:latin typeface="楷体" panose="02010609060101010101" pitchFamily="49" charset="-122"/>
                <a:ea typeface="楷体" panose="02010609060101010101" pitchFamily="49" charset="-122"/>
              </a:rPr>
              <a:t>逻辑与</a:t>
            </a:r>
            <a:r>
              <a:rPr lang="zh-CN" altLang="en-US" sz="2800" dirty="0">
                <a:latin typeface="楷体" panose="02010609060101010101" pitchFamily="49" charset="-122"/>
                <a:ea typeface="楷体" panose="02010609060101010101" pitchFamily="49" charset="-122"/>
              </a:rPr>
              <a:t>，即当所有的条件都满足时，事件才会发生，即</a:t>
            </a:r>
            <a:r>
              <a:rPr lang="zh-CN" altLang="en-US" sz="2800" dirty="0" smtClean="0">
                <a:latin typeface="楷体" panose="02010609060101010101" pitchFamily="49" charset="-122"/>
                <a:ea typeface="楷体" panose="02010609060101010101" pitchFamily="49" charset="-122"/>
              </a:rPr>
              <a:t>“缺一不可”。</a:t>
            </a:r>
            <a:endParaRPr lang="zh-CN" altLang="en-US" sz="2800" dirty="0">
              <a:latin typeface="楷体" panose="02010609060101010101" pitchFamily="49" charset="-122"/>
              <a:ea typeface="楷体" panose="02010609060101010101" pitchFamily="49" charset="-122"/>
            </a:endParaRPr>
          </a:p>
        </p:txBody>
      </p:sp>
      <p:sp>
        <p:nvSpPr>
          <p:cNvPr id="8198" name="文本框 5"/>
          <p:cNvSpPr txBox="1">
            <a:spLocks noChangeArrowheads="1"/>
          </p:cNvSpPr>
          <p:nvPr/>
        </p:nvSpPr>
        <p:spPr bwMode="auto">
          <a:xfrm>
            <a:off x="457200" y="904060"/>
            <a:ext cx="7034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2.2 </a:t>
            </a:r>
            <a:r>
              <a:rPr lang="zh-CN" altLang="en-US" sz="2800" b="1" dirty="0">
                <a:latin typeface="楷体" panose="02010609060101010101" pitchFamily="49" charset="-122"/>
                <a:ea typeface="楷体" panose="02010609060101010101" pitchFamily="49" charset="-122"/>
              </a:rPr>
              <a:t>逻辑代数中的三种基本运算</a:t>
            </a:r>
          </a:p>
        </p:txBody>
      </p:sp>
      <p:sp>
        <p:nvSpPr>
          <p:cNvPr id="7" name="文本框 6"/>
          <p:cNvSpPr txBox="1">
            <a:spLocks noChangeArrowheads="1"/>
          </p:cNvSpPr>
          <p:nvPr/>
        </p:nvSpPr>
        <p:spPr bwMode="auto">
          <a:xfrm>
            <a:off x="642938" y="6329906"/>
            <a:ext cx="2365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rPr>
              <a:t>与</a:t>
            </a:r>
            <a:r>
              <a:rPr lang="zh-CN" altLang="en-US" sz="2800" b="1" dirty="0">
                <a:latin typeface="楷体" panose="02010609060101010101" pitchFamily="49" charset="-122"/>
                <a:ea typeface="楷体" panose="02010609060101010101" pitchFamily="49" charset="-122"/>
                <a:sym typeface="宋体" panose="02010600030101010101" pitchFamily="2" charset="-122"/>
              </a:rPr>
              <a:t>的</a:t>
            </a:r>
            <a:r>
              <a:rPr lang="zh-CN" altLang="en-US" sz="2800" b="1" dirty="0">
                <a:latin typeface="楷体" panose="02010609060101010101" pitchFamily="49" charset="-122"/>
                <a:ea typeface="楷体" panose="02010609060101010101" pitchFamily="49" charset="-122"/>
              </a:rPr>
              <a:t>定义电路</a:t>
            </a:r>
          </a:p>
        </p:txBody>
      </p:sp>
      <p:sp>
        <p:nvSpPr>
          <p:cNvPr id="8" name="文本框 7"/>
          <p:cNvSpPr txBox="1">
            <a:spLocks noChangeArrowheads="1"/>
          </p:cNvSpPr>
          <p:nvPr/>
        </p:nvSpPr>
        <p:spPr bwMode="auto">
          <a:xfrm>
            <a:off x="533400" y="2410051"/>
            <a:ext cx="6108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一</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三种基本逻辑运算的定义</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2"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8596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66"/>
                                        </p:tgtEl>
                                        <p:attrNameLst>
                                          <p:attrName>style.visibility</p:attrName>
                                        </p:attrNameLst>
                                      </p:cBhvr>
                                      <p:to>
                                        <p:strVal val="visible"/>
                                      </p:to>
                                    </p:set>
                                    <p:animEffect transition="in" filter="box(in)">
                                      <p:cBhvr>
                                        <p:cTn id="7" dur="500"/>
                                        <p:tgtEl>
                                          <p:spTgt spid="14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2/3*#ppt_w"/>
                                          </p:val>
                                        </p:tav>
                                        <p:tav tm="100000">
                                          <p:val>
                                            <p:strVal val="#ppt_w"/>
                                          </p:val>
                                        </p:tav>
                                      </p:tavLst>
                                    </p:anim>
                                    <p:anim calcmode="lin" valueType="num">
                                      <p:cBhvr>
                                        <p:cTn id="13" dur="500" fill="hold"/>
                                        <p:tgtEl>
                                          <p:spTgt spid="8"/>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14367"/>
                                        </p:tgtEl>
                                        <p:attrNameLst>
                                          <p:attrName>style.visibility</p:attrName>
                                        </p:attrNameLst>
                                      </p:cBhvr>
                                      <p:to>
                                        <p:strVal val="visible"/>
                                      </p:to>
                                    </p:set>
                                    <p:anim calcmode="lin" valueType="num">
                                      <p:cBhvr>
                                        <p:cTn id="18" dur="500" fill="hold"/>
                                        <p:tgtEl>
                                          <p:spTgt spid="14367"/>
                                        </p:tgtEl>
                                        <p:attrNameLst>
                                          <p:attrName>ppt_w</p:attrName>
                                        </p:attrNameLst>
                                      </p:cBhvr>
                                      <p:tavLst>
                                        <p:tav tm="0">
                                          <p:val>
                                            <p:strVal val="2/3*#ppt_w"/>
                                          </p:val>
                                        </p:tav>
                                        <p:tav tm="100000">
                                          <p:val>
                                            <p:strVal val="#ppt_w"/>
                                          </p:val>
                                        </p:tav>
                                      </p:tavLst>
                                    </p:anim>
                                    <p:anim calcmode="lin" valueType="num">
                                      <p:cBhvr>
                                        <p:cTn id="19" dur="500" fill="hold"/>
                                        <p:tgtEl>
                                          <p:spTgt spid="14367"/>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368"/>
                                        </p:tgtEl>
                                        <p:attrNameLst>
                                          <p:attrName>style.visibility</p:attrName>
                                        </p:attrNameLst>
                                      </p:cBhvr>
                                      <p:to>
                                        <p:strVal val="visible"/>
                                      </p:to>
                                    </p:set>
                                    <p:animEffect transition="in" filter="blinds(horizontal)">
                                      <p:cBhvr>
                                        <p:cTn id="24" dur="500"/>
                                        <p:tgtEl>
                                          <p:spTgt spid="143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8436"/>
                                        </p:tgtEl>
                                        <p:attrNameLst>
                                          <p:attrName>style.visibility</p:attrName>
                                        </p:attrNameLst>
                                      </p:cBhvr>
                                      <p:to>
                                        <p:strVal val="visible"/>
                                      </p:to>
                                    </p:set>
                                    <p:anim calcmode="lin" valueType="num">
                                      <p:cBhvr>
                                        <p:cTn id="29" dur="500" fill="hold"/>
                                        <p:tgtEl>
                                          <p:spTgt spid="18436"/>
                                        </p:tgtEl>
                                        <p:attrNameLst>
                                          <p:attrName>ppt_x</p:attrName>
                                        </p:attrNameLst>
                                      </p:cBhvr>
                                      <p:tavLst>
                                        <p:tav tm="0">
                                          <p:val>
                                            <p:strVal val="#ppt_x"/>
                                          </p:val>
                                        </p:tav>
                                        <p:tav tm="100000">
                                          <p:val>
                                            <p:strVal val="#ppt_x"/>
                                          </p:val>
                                        </p:tav>
                                      </p:tavLst>
                                    </p:anim>
                                    <p:anim calcmode="lin" valueType="num">
                                      <p:cBhvr>
                                        <p:cTn id="30"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 grpId="0"/>
      <p:bldP spid="14367" grpId="0"/>
      <p:bldP spid="14368"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noChangeArrowheads="1"/>
          </p:cNvSpPr>
          <p:nvPr>
            <p:ph type="title"/>
          </p:nvPr>
        </p:nvSpPr>
        <p:spPr bwMode="auto">
          <a:xfrm>
            <a:off x="148276" y="1037202"/>
            <a:ext cx="8280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solidFill>
                  <a:schemeClr val="tx1"/>
                </a:solidFill>
                <a:latin typeface="Times New Roman" pitchFamily="18" charset="0"/>
                <a:ea typeface="楷体" pitchFamily="49" charset="-122"/>
                <a:cs typeface="Times New Roman" pitchFamily="18" charset="0"/>
              </a:rPr>
              <a:t>二、 逻辑函数最小项之和的</a:t>
            </a:r>
            <a:r>
              <a:rPr lang="zh-CN" altLang="en-US" sz="2800" b="1" dirty="0" smtClean="0">
                <a:solidFill>
                  <a:srgbClr val="C00000"/>
                </a:solidFill>
                <a:latin typeface="Times New Roman" pitchFamily="18" charset="0"/>
                <a:ea typeface="楷体" pitchFamily="49" charset="-122"/>
                <a:cs typeface="Times New Roman" pitchFamily="18" charset="0"/>
              </a:rPr>
              <a:t>标准形式</a:t>
            </a:r>
          </a:p>
        </p:txBody>
      </p:sp>
      <p:sp>
        <p:nvSpPr>
          <p:cNvPr id="77827" name="文本框 77826"/>
          <p:cNvSpPr txBox="1">
            <a:spLocks noChangeArrowheads="1"/>
          </p:cNvSpPr>
          <p:nvPr/>
        </p:nvSpPr>
        <p:spPr bwMode="auto">
          <a:xfrm>
            <a:off x="699050" y="1723002"/>
            <a:ext cx="685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Times New Roman" pitchFamily="18" charset="0"/>
                <a:ea typeface="楷体" pitchFamily="49" charset="-122"/>
                <a:cs typeface="Times New Roman" pitchFamily="18" charset="0"/>
              </a:rPr>
              <a:t>如</a:t>
            </a:r>
          </a:p>
        </p:txBody>
      </p:sp>
      <p:graphicFrame>
        <p:nvGraphicFramePr>
          <p:cNvPr id="77828" name="对象 77827"/>
          <p:cNvGraphicFramePr>
            <a:graphicFrameLocks/>
          </p:cNvGraphicFramePr>
          <p:nvPr>
            <p:extLst>
              <p:ext uri="{D42A27DB-BD31-4B8C-83A1-F6EECF244321}">
                <p14:modId xmlns:p14="http://schemas.microsoft.com/office/powerpoint/2010/main" val="3175619876"/>
              </p:ext>
            </p:extLst>
          </p:nvPr>
        </p:nvGraphicFramePr>
        <p:xfrm>
          <a:off x="1692825" y="1773802"/>
          <a:ext cx="4652962" cy="561975"/>
        </p:xfrm>
        <a:graphic>
          <a:graphicData uri="http://schemas.openxmlformats.org/presentationml/2006/ole">
            <mc:AlternateContent xmlns:mc="http://schemas.openxmlformats.org/markup-compatibility/2006">
              <mc:Choice xmlns:v="urn:schemas-microsoft-com:vml" Requires="v">
                <p:oleObj spid="_x0000_s252356" r:id="rId3" imgW="1892300" imgH="228600" progId="Equation.3">
                  <p:embed/>
                </p:oleObj>
              </mc:Choice>
              <mc:Fallback>
                <p:oleObj r:id="rId3" imgW="1892300" imgH="228600" progId="Equation.3">
                  <p:embed/>
                  <p:pic>
                    <p:nvPicPr>
                      <p:cNvPr id="77828" name="对象 778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825" y="1773802"/>
                        <a:ext cx="4652962" cy="5619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29" name="对象 77828"/>
          <p:cNvGraphicFramePr>
            <a:graphicFrameLocks/>
          </p:cNvGraphicFramePr>
          <p:nvPr>
            <p:extLst>
              <p:ext uri="{D42A27DB-BD31-4B8C-83A1-F6EECF244321}">
                <p14:modId xmlns:p14="http://schemas.microsoft.com/office/powerpoint/2010/main" val="517094670"/>
              </p:ext>
            </p:extLst>
          </p:nvPr>
        </p:nvGraphicFramePr>
        <p:xfrm>
          <a:off x="1489625" y="2548502"/>
          <a:ext cx="5964237" cy="958850"/>
        </p:xfrm>
        <a:graphic>
          <a:graphicData uri="http://schemas.openxmlformats.org/presentationml/2006/ole">
            <mc:AlternateContent xmlns:mc="http://schemas.openxmlformats.org/markup-compatibility/2006">
              <mc:Choice xmlns:v="urn:schemas-microsoft-com:vml" Requires="v">
                <p:oleObj spid="_x0000_s252357" r:id="rId5" imgW="2525108" imgH="406048" progId="Equation.3">
                  <p:embed/>
                </p:oleObj>
              </mc:Choice>
              <mc:Fallback>
                <p:oleObj r:id="rId5" imgW="2525108" imgH="406048" progId="Equation.3">
                  <p:embed/>
                  <p:pic>
                    <p:nvPicPr>
                      <p:cNvPr id="77829" name="对象 778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9625" y="2548502"/>
                        <a:ext cx="5964237" cy="9588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30" name="对象 77829"/>
          <p:cNvGraphicFramePr>
            <a:graphicFrameLocks/>
          </p:cNvGraphicFramePr>
          <p:nvPr>
            <p:extLst>
              <p:ext uri="{D42A27DB-BD31-4B8C-83A1-F6EECF244321}">
                <p14:modId xmlns:p14="http://schemas.microsoft.com/office/powerpoint/2010/main" val="250879470"/>
              </p:ext>
            </p:extLst>
          </p:nvPr>
        </p:nvGraphicFramePr>
        <p:xfrm>
          <a:off x="841925" y="3916927"/>
          <a:ext cx="8094662" cy="874712"/>
        </p:xfrm>
        <a:graphic>
          <a:graphicData uri="http://schemas.openxmlformats.org/presentationml/2006/ole">
            <mc:AlternateContent xmlns:mc="http://schemas.openxmlformats.org/markup-compatibility/2006">
              <mc:Choice xmlns:v="urn:schemas-microsoft-com:vml" Requires="v">
                <p:oleObj spid="_x0000_s252358" r:id="rId7" imgW="3755940" imgH="406048" progId="Equation.3">
                  <p:embed/>
                </p:oleObj>
              </mc:Choice>
              <mc:Fallback>
                <p:oleObj r:id="rId7" imgW="3755940" imgH="406048" progId="Equation.3">
                  <p:embed/>
                  <p:pic>
                    <p:nvPicPr>
                      <p:cNvPr id="77830" name="对象 7782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925" y="3916927"/>
                        <a:ext cx="8094662" cy="87471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31" name="文本框 77830"/>
          <p:cNvSpPr txBox="1">
            <a:spLocks noChangeArrowheads="1"/>
          </p:cNvSpPr>
          <p:nvPr/>
        </p:nvSpPr>
        <p:spPr bwMode="auto">
          <a:xfrm>
            <a:off x="770487" y="5274239"/>
            <a:ext cx="8064500" cy="1384995"/>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Times New Roman" pitchFamily="18" charset="0"/>
                <a:ea typeface="楷体" pitchFamily="49" charset="-122"/>
                <a:cs typeface="Times New Roman" pitchFamily="18" charset="0"/>
              </a:rPr>
              <a:t>与或型特点：</a:t>
            </a:r>
            <a:r>
              <a:rPr lang="en-US" altLang="zh-CN" sz="2800" dirty="0">
                <a:latin typeface="Times New Roman" pitchFamily="18" charset="0"/>
                <a:ea typeface="楷体" pitchFamily="49" charset="-122"/>
                <a:cs typeface="Times New Roman" pitchFamily="18" charset="0"/>
              </a:rPr>
              <a:t>1.</a:t>
            </a:r>
            <a:r>
              <a:rPr lang="zh-CN" altLang="en-US" sz="2800" dirty="0">
                <a:latin typeface="Times New Roman" pitchFamily="18" charset="0"/>
                <a:ea typeface="楷体" pitchFamily="49" charset="-122"/>
                <a:cs typeface="Times New Roman" pitchFamily="18" charset="0"/>
              </a:rPr>
              <a:t>式子为乘积和的形式；</a:t>
            </a:r>
          </a:p>
          <a:p>
            <a:r>
              <a:rPr lang="zh-CN" altLang="en-US" sz="2800" dirty="0">
                <a:latin typeface="Times New Roman" pitchFamily="18" charset="0"/>
                <a:ea typeface="楷体" pitchFamily="49" charset="-122"/>
                <a:cs typeface="Times New Roman" pitchFamily="18" charset="0"/>
              </a:rPr>
              <a:t>           </a:t>
            </a:r>
            <a:r>
              <a:rPr lang="zh-CN" altLang="en-US" sz="2800" dirty="0" smtClean="0">
                <a:latin typeface="Times New Roman" pitchFamily="18" charset="0"/>
                <a:ea typeface="楷体" pitchFamily="49" charset="-122"/>
                <a:cs typeface="Times New Roman" pitchFamily="18" charset="0"/>
              </a:rPr>
              <a:t>             </a:t>
            </a:r>
            <a:r>
              <a:rPr lang="en-US" altLang="zh-CN" sz="2800" dirty="0">
                <a:latin typeface="Times New Roman" pitchFamily="18" charset="0"/>
                <a:ea typeface="楷体" pitchFamily="49" charset="-122"/>
                <a:cs typeface="Times New Roman" pitchFamily="18" charset="0"/>
              </a:rPr>
              <a:t>2.</a:t>
            </a:r>
            <a:r>
              <a:rPr lang="zh-CN" altLang="en-US" sz="2800" dirty="0">
                <a:latin typeface="Times New Roman" pitchFamily="18" charset="0"/>
                <a:ea typeface="楷体" pitchFamily="49" charset="-122"/>
                <a:cs typeface="Times New Roman" pitchFamily="18" charset="0"/>
              </a:rPr>
              <a:t>不一定包含所有的最小项，但每一 </a:t>
            </a:r>
          </a:p>
          <a:p>
            <a:r>
              <a:rPr lang="zh-CN" altLang="en-US" sz="2800" dirty="0">
                <a:latin typeface="Times New Roman" pitchFamily="18" charset="0"/>
                <a:ea typeface="楷体" pitchFamily="49" charset="-122"/>
                <a:cs typeface="Times New Roman" pitchFamily="18" charset="0"/>
              </a:rPr>
              <a:t>                         </a:t>
            </a:r>
            <a:r>
              <a:rPr lang="zh-CN" altLang="en-US" sz="2800" dirty="0" smtClean="0">
                <a:latin typeface="Times New Roman" pitchFamily="18" charset="0"/>
                <a:ea typeface="楷体" pitchFamily="49" charset="-122"/>
                <a:cs typeface="Times New Roman" pitchFamily="18" charset="0"/>
              </a:rPr>
              <a:t>  项</a:t>
            </a:r>
            <a:r>
              <a:rPr lang="zh-CN" altLang="en-US" sz="2800" dirty="0">
                <a:latin typeface="Times New Roman" pitchFamily="18" charset="0"/>
                <a:ea typeface="楷体" pitchFamily="49" charset="-122"/>
                <a:cs typeface="Times New Roman" pitchFamily="18" charset="0"/>
              </a:rPr>
              <a:t>必须为最小项</a:t>
            </a:r>
          </a:p>
        </p:txBody>
      </p:sp>
      <p:sp>
        <p:nvSpPr>
          <p:cNvPr id="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38830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500"/>
                                        <p:tgtEl>
                                          <p:spTgt spid="77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 calcmode="lin" valueType="num">
                                      <p:cBhvr>
                                        <p:cTn id="12" dur="500" fill="hold"/>
                                        <p:tgtEl>
                                          <p:spTgt spid="77827"/>
                                        </p:tgtEl>
                                        <p:attrNameLst>
                                          <p:attrName>ppt_w</p:attrName>
                                        </p:attrNameLst>
                                      </p:cBhvr>
                                      <p:tavLst>
                                        <p:tav tm="0">
                                          <p:val>
                                            <p:strVal val="2/3*#ppt_w"/>
                                          </p:val>
                                        </p:tav>
                                        <p:tav tm="100000">
                                          <p:val>
                                            <p:strVal val="#ppt_w"/>
                                          </p:val>
                                        </p:tav>
                                      </p:tavLst>
                                    </p:anim>
                                    <p:anim calcmode="lin" valueType="num">
                                      <p:cBhvr>
                                        <p:cTn id="13" dur="500" fill="hold"/>
                                        <p:tgtEl>
                                          <p:spTgt spid="77827"/>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7828"/>
                                        </p:tgtEl>
                                        <p:attrNameLst>
                                          <p:attrName>style.visibility</p:attrName>
                                        </p:attrNameLst>
                                      </p:cBhvr>
                                      <p:to>
                                        <p:strVal val="visible"/>
                                      </p:to>
                                    </p:set>
                                    <p:animEffect transition="in" filter="dissolve">
                                      <p:cBhvr>
                                        <p:cTn id="18" dur="500"/>
                                        <p:tgtEl>
                                          <p:spTgt spid="778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77829"/>
                                        </p:tgtEl>
                                        <p:attrNameLst>
                                          <p:attrName>style.visibility</p:attrName>
                                        </p:attrNameLst>
                                      </p:cBhvr>
                                      <p:to>
                                        <p:strVal val="visible"/>
                                      </p:to>
                                    </p:set>
                                    <p:animEffect transition="in" filter="dissolve">
                                      <p:cBhvr>
                                        <p:cTn id="23" dur="500"/>
                                        <p:tgtEl>
                                          <p:spTgt spid="778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77830"/>
                                        </p:tgtEl>
                                        <p:attrNameLst>
                                          <p:attrName>style.visibility</p:attrName>
                                        </p:attrNameLst>
                                      </p:cBhvr>
                                      <p:to>
                                        <p:strVal val="visible"/>
                                      </p:to>
                                    </p:set>
                                    <p:animEffect transition="in" filter="dissolve">
                                      <p:cBhvr>
                                        <p:cTn id="28" dur="500"/>
                                        <p:tgtEl>
                                          <p:spTgt spid="778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32" fill="hold" grpId="0" nodeType="clickEffect">
                                  <p:stCondLst>
                                    <p:cond delay="0"/>
                                  </p:stCondLst>
                                  <p:childTnLst>
                                    <p:set>
                                      <p:cBhvr>
                                        <p:cTn id="32" dur="1" fill="hold">
                                          <p:stCondLst>
                                            <p:cond delay="0"/>
                                          </p:stCondLst>
                                        </p:cTn>
                                        <p:tgtEl>
                                          <p:spTgt spid="77831"/>
                                        </p:tgtEl>
                                        <p:attrNameLst>
                                          <p:attrName>style.visibility</p:attrName>
                                        </p:attrNameLst>
                                      </p:cBhvr>
                                      <p:to>
                                        <p:strVal val="visible"/>
                                      </p:to>
                                    </p:set>
                                    <p:animEffect transition="in" filter="diamond(out)">
                                      <p:cBhvr>
                                        <p:cTn id="33" dur="20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83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文本框 340996"/>
          <p:cNvSpPr txBox="1">
            <a:spLocks noChangeArrowheads="1"/>
          </p:cNvSpPr>
          <p:nvPr/>
        </p:nvSpPr>
        <p:spPr bwMode="auto">
          <a:xfrm>
            <a:off x="284400" y="1032395"/>
            <a:ext cx="8280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Times New Roman" pitchFamily="18" charset="0"/>
                <a:ea typeface="华文楷体" panose="02010600040101010101" pitchFamily="2" charset="-122"/>
                <a:cs typeface="Times New Roman" pitchFamily="18" charset="0"/>
              </a:rPr>
              <a:t>例</a:t>
            </a:r>
            <a:r>
              <a:rPr lang="en-US" altLang="zh-CN" sz="2800" b="1" dirty="0">
                <a:latin typeface="Times New Roman" pitchFamily="18" charset="0"/>
                <a:ea typeface="华文楷体" panose="02010600040101010101" pitchFamily="2" charset="-122"/>
                <a:cs typeface="Times New Roman" pitchFamily="18" charset="0"/>
              </a:rPr>
              <a:t>2.5.8</a:t>
            </a:r>
            <a:r>
              <a:rPr lang="en-US" altLang="zh-CN" sz="2800" dirty="0">
                <a:latin typeface="Times New Roman" pitchFamily="18" charset="0"/>
                <a:ea typeface="华文楷体" panose="02010600040101010101" pitchFamily="2" charset="-122"/>
                <a:cs typeface="Times New Roman" pitchFamily="18" charset="0"/>
              </a:rPr>
              <a:t> </a:t>
            </a:r>
            <a:r>
              <a:rPr lang="zh-CN" altLang="en-US" sz="2800" dirty="0">
                <a:latin typeface="Times New Roman" pitchFamily="18" charset="0"/>
                <a:ea typeface="华文楷体" panose="02010600040101010101" pitchFamily="2" charset="-122"/>
                <a:cs typeface="Times New Roman" pitchFamily="18" charset="0"/>
              </a:rPr>
              <a:t>将逻辑函数</a:t>
            </a:r>
            <a:r>
              <a:rPr lang="en-US" altLang="zh-CN" sz="2800" i="1" dirty="0">
                <a:latin typeface="Times New Roman" pitchFamily="18" charset="0"/>
                <a:ea typeface="华文楷体" panose="02010600040101010101" pitchFamily="2" charset="-122"/>
                <a:cs typeface="Times New Roman" pitchFamily="18" charset="0"/>
              </a:rPr>
              <a:t>Y</a:t>
            </a:r>
            <a:r>
              <a:rPr lang="zh-CN" altLang="en-US" sz="2800" dirty="0">
                <a:latin typeface="Times New Roman" pitchFamily="18" charset="0"/>
                <a:ea typeface="华文楷体" panose="02010600040101010101" pitchFamily="2" charset="-122"/>
                <a:cs typeface="Times New Roman" pitchFamily="18" charset="0"/>
              </a:rPr>
              <a:t>＝</a:t>
            </a:r>
            <a:r>
              <a:rPr lang="en-US" altLang="zh-CN" sz="2800" i="1" dirty="0">
                <a:latin typeface="Times New Roman" pitchFamily="18" charset="0"/>
                <a:ea typeface="华文楷体" panose="02010600040101010101" pitchFamily="2" charset="-122"/>
                <a:cs typeface="Times New Roman" pitchFamily="18" charset="0"/>
              </a:rPr>
              <a:t>A</a:t>
            </a:r>
            <a:r>
              <a:rPr lang="zh-CN" altLang="en-US" sz="2800" dirty="0">
                <a:latin typeface="Times New Roman" pitchFamily="18" charset="0"/>
                <a:ea typeface="华文楷体" panose="02010600040101010101" pitchFamily="2" charset="-122"/>
                <a:cs typeface="Times New Roman" pitchFamily="18" charset="0"/>
              </a:rPr>
              <a:t>＋</a:t>
            </a:r>
            <a:r>
              <a:rPr lang="en-US" altLang="zh-CN" sz="2800" i="1" dirty="0" smtClean="0">
                <a:latin typeface="Times New Roman" pitchFamily="18" charset="0"/>
                <a:ea typeface="华文楷体" panose="02010600040101010101" pitchFamily="2" charset="-122"/>
                <a:cs typeface="Times New Roman" pitchFamily="18" charset="0"/>
              </a:rPr>
              <a:t>B</a:t>
            </a:r>
            <a:r>
              <a:rPr lang="en-US" altLang="zh-CN" sz="2800" i="1" dirty="0" smtClean="0">
                <a:latin typeface="Times New Roman" pitchFamily="18" charset="0"/>
                <a:ea typeface="华文楷体" panose="02010600040101010101" pitchFamily="2" charset="-122"/>
                <a:cs typeface="Times New Roman" pitchFamily="18" charset="0"/>
                <a:sym typeface="Symbol" panose="05050102010706020507" pitchFamily="18" charset="2"/>
              </a:rPr>
              <a:t></a:t>
            </a:r>
            <a:r>
              <a:rPr lang="en-US" altLang="zh-CN" sz="2800" i="1" dirty="0">
                <a:latin typeface="Times New Roman" pitchFamily="18" charset="0"/>
                <a:ea typeface="华文楷体" panose="02010600040101010101" pitchFamily="2" charset="-122"/>
                <a:cs typeface="Times New Roman" pitchFamily="18" charset="0"/>
                <a:sym typeface="Symbol" panose="05050102010706020507" pitchFamily="18" charset="2"/>
              </a:rPr>
              <a:t>C</a:t>
            </a:r>
            <a:r>
              <a:rPr lang="zh-CN" altLang="en-US" sz="2800" dirty="0">
                <a:latin typeface="Times New Roman" pitchFamily="18" charset="0"/>
                <a:ea typeface="华文楷体" panose="02010600040101010101" pitchFamily="2" charset="-122"/>
                <a:cs typeface="Times New Roman" pitchFamily="18" charset="0"/>
                <a:sym typeface="Symbol" panose="05050102010706020507" pitchFamily="18" charset="2"/>
              </a:rPr>
              <a:t>写成标准与或式</a:t>
            </a:r>
          </a:p>
        </p:txBody>
      </p:sp>
      <p:sp>
        <p:nvSpPr>
          <p:cNvPr id="340998" name="文本框 340997"/>
          <p:cNvSpPr txBox="1">
            <a:spLocks noChangeArrowheads="1"/>
          </p:cNvSpPr>
          <p:nvPr/>
        </p:nvSpPr>
        <p:spPr bwMode="auto">
          <a:xfrm>
            <a:off x="284400" y="1681682"/>
            <a:ext cx="1008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Times New Roman" pitchFamily="18" charset="0"/>
                <a:ea typeface="楷体" pitchFamily="49" charset="-122"/>
                <a:cs typeface="Times New Roman" pitchFamily="18" charset="0"/>
              </a:rPr>
              <a:t>解：</a:t>
            </a:r>
          </a:p>
        </p:txBody>
      </p:sp>
      <p:graphicFrame>
        <p:nvGraphicFramePr>
          <p:cNvPr id="340999" name="内容占位符 340998"/>
          <p:cNvGraphicFramePr>
            <a:graphicFrameLocks noGrp="1"/>
          </p:cNvGraphicFramePr>
          <p:nvPr>
            <p:ph idx="1"/>
            <p:extLst>
              <p:ext uri="{D42A27DB-BD31-4B8C-83A1-F6EECF244321}">
                <p14:modId xmlns:p14="http://schemas.microsoft.com/office/powerpoint/2010/main" val="1699275245"/>
              </p:ext>
            </p:extLst>
          </p:nvPr>
        </p:nvGraphicFramePr>
        <p:xfrm>
          <a:off x="1221025" y="1897582"/>
          <a:ext cx="6335712" cy="2030413"/>
        </p:xfrm>
        <a:graphic>
          <a:graphicData uri="http://schemas.openxmlformats.org/presentationml/2006/ole">
            <mc:AlternateContent xmlns:mc="http://schemas.openxmlformats.org/markup-compatibility/2006">
              <mc:Choice xmlns:v="urn:schemas-microsoft-com:vml" Requires="v">
                <p:oleObj spid="_x0000_s253080" r:id="rId3" imgW="2933700" imgH="939800" progId="Equation.3">
                  <p:embed/>
                </p:oleObj>
              </mc:Choice>
              <mc:Fallback>
                <p:oleObj r:id="rId3" imgW="2933700" imgH="939800" progId="Equation.3">
                  <p:embed/>
                  <p:pic>
                    <p:nvPicPr>
                      <p:cNvPr id="340999" name="内容占位符 3409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025" y="1897582"/>
                        <a:ext cx="6335712" cy="2030413"/>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341001" name="文本框 341000"/>
          <p:cNvSpPr txBox="1">
            <a:spLocks noChangeArrowheads="1"/>
          </p:cNvSpPr>
          <p:nvPr/>
        </p:nvSpPr>
        <p:spPr bwMode="auto">
          <a:xfrm>
            <a:off x="357425" y="4129607"/>
            <a:ext cx="482441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3200" dirty="0">
                <a:latin typeface="Times New Roman" pitchFamily="18" charset="0"/>
                <a:ea typeface="楷体" pitchFamily="49" charset="-122"/>
                <a:cs typeface="Times New Roman" pitchFamily="18" charset="0"/>
              </a:rPr>
              <a:t>注意：变量的排列顺序。</a:t>
            </a:r>
          </a:p>
        </p:txBody>
      </p:sp>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cxnSp>
        <p:nvCxnSpPr>
          <p:cNvPr id="3" name="直接连接符 2"/>
          <p:cNvCxnSpPr/>
          <p:nvPr/>
        </p:nvCxnSpPr>
        <p:spPr>
          <a:xfrm>
            <a:off x="3462528" y="2340864"/>
            <a:ext cx="19751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718048" y="2340864"/>
            <a:ext cx="1084072"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132"/>
          <p:cNvPicPr>
            <a:picLocks noChangeAspect="1" noChangeArrowheads="1"/>
          </p:cNvPicPr>
          <p:nvPr/>
        </p:nvPicPr>
        <p:blipFill rotWithShape="1">
          <a:blip r:embed="rId5">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4"/>
          <p:cNvPicPr>
            <a:picLocks noChangeAspect="1" noChangeArrowheads="1"/>
          </p:cNvPicPr>
          <p:nvPr/>
        </p:nvPicPr>
        <p:blipFill rotWithShape="1">
          <a:blip r:embed="rId6">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88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0997"/>
                                        </p:tgtEl>
                                        <p:attrNameLst>
                                          <p:attrName>style.visibility</p:attrName>
                                        </p:attrNameLst>
                                      </p:cBhvr>
                                      <p:to>
                                        <p:strVal val="visible"/>
                                      </p:to>
                                    </p:set>
                                    <p:animEffect transition="in" filter="box(in)">
                                      <p:cBhvr>
                                        <p:cTn id="7" dur="500"/>
                                        <p:tgtEl>
                                          <p:spTgt spid="340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340998"/>
                                        </p:tgtEl>
                                        <p:attrNameLst>
                                          <p:attrName>style.visibility</p:attrName>
                                        </p:attrNameLst>
                                      </p:cBhvr>
                                      <p:to>
                                        <p:strVal val="visible"/>
                                      </p:to>
                                    </p:set>
                                    <p:anim calcmode="lin" valueType="num">
                                      <p:cBhvr>
                                        <p:cTn id="12" dur="500" fill="hold"/>
                                        <p:tgtEl>
                                          <p:spTgt spid="340998"/>
                                        </p:tgtEl>
                                        <p:attrNameLst>
                                          <p:attrName>ppt_w</p:attrName>
                                        </p:attrNameLst>
                                      </p:cBhvr>
                                      <p:tavLst>
                                        <p:tav tm="0">
                                          <p:val>
                                            <p:strVal val="2/3*#ppt_w"/>
                                          </p:val>
                                        </p:tav>
                                        <p:tav tm="100000">
                                          <p:val>
                                            <p:strVal val="#ppt_w"/>
                                          </p:val>
                                        </p:tav>
                                      </p:tavLst>
                                    </p:anim>
                                    <p:anim calcmode="lin" valueType="num">
                                      <p:cBhvr>
                                        <p:cTn id="13" dur="500" fill="hold"/>
                                        <p:tgtEl>
                                          <p:spTgt spid="340998"/>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40999"/>
                                        </p:tgtEl>
                                        <p:attrNameLst>
                                          <p:attrName>style.visibility</p:attrName>
                                        </p:attrNameLst>
                                      </p:cBhvr>
                                      <p:to>
                                        <p:strVal val="visible"/>
                                      </p:to>
                                    </p:set>
                                    <p:animEffect transition="in" filter="dissolve">
                                      <p:cBhvr>
                                        <p:cTn id="18" dur="500"/>
                                        <p:tgtEl>
                                          <p:spTgt spid="3409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1001"/>
                                        </p:tgtEl>
                                        <p:attrNameLst>
                                          <p:attrName>style.visibility</p:attrName>
                                        </p:attrNameLst>
                                      </p:cBhvr>
                                      <p:to>
                                        <p:strVal val="visible"/>
                                      </p:to>
                                    </p:set>
                                    <p:animEffect transition="in" filter="fade">
                                      <p:cBhvr>
                                        <p:cTn id="23" dur="500"/>
                                        <p:tgtEl>
                                          <p:spTgt spid="34100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p:bldP spid="340998" grpId="0"/>
      <p:bldP spid="34100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标题 364545"/>
          <p:cNvSpPr>
            <a:spLocks noGrp="1" noChangeArrowheads="1"/>
          </p:cNvSpPr>
          <p:nvPr>
            <p:ph type="title"/>
          </p:nvPr>
        </p:nvSpPr>
        <p:spPr bwMode="auto">
          <a:xfrm>
            <a:off x="350838" y="1089487"/>
            <a:ext cx="8131175" cy="1103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zh-CN" altLang="en-US" sz="2800" b="1" dirty="0" smtClean="0">
                <a:solidFill>
                  <a:schemeClr val="tx1"/>
                </a:solidFill>
                <a:latin typeface="华文楷体" panose="02010600040101010101" pitchFamily="2" charset="-122"/>
                <a:ea typeface="华文楷体" panose="02010600040101010101" pitchFamily="2" charset="-122"/>
              </a:rPr>
              <a:t>例</a:t>
            </a:r>
            <a:r>
              <a:rPr lang="en-US" altLang="zh-CN" sz="2800" b="1" dirty="0" smtClean="0">
                <a:solidFill>
                  <a:schemeClr val="tx1"/>
                </a:solidFill>
                <a:latin typeface="华文楷体" panose="02010600040101010101" pitchFamily="2" charset="-122"/>
                <a:ea typeface="华文楷体" panose="02010600040101010101" pitchFamily="2" charset="-122"/>
              </a:rPr>
              <a:t>2.5.9 </a:t>
            </a:r>
            <a:r>
              <a:rPr lang="zh-CN" altLang="en-US" sz="2800" b="1" dirty="0" smtClean="0">
                <a:solidFill>
                  <a:schemeClr val="tx1"/>
                </a:solidFill>
                <a:latin typeface="华文楷体" panose="02010600040101010101" pitchFamily="2" charset="-122"/>
                <a:ea typeface="华文楷体" panose="02010600040101010101" pitchFamily="2" charset="-122"/>
              </a:rPr>
              <a:t>将下面逻辑函数转化成最小项标准式。</a:t>
            </a:r>
            <a:endParaRPr lang="zh-CN" altLang="en-US" sz="2800" b="1" dirty="0" smtClean="0">
              <a:solidFill>
                <a:schemeClr val="bg1"/>
              </a:solidFill>
              <a:latin typeface="华文楷体" panose="02010600040101010101" pitchFamily="2" charset="-122"/>
              <a:ea typeface="华文楷体" panose="02010600040101010101" pitchFamily="2" charset="-122"/>
            </a:endParaRPr>
          </a:p>
        </p:txBody>
      </p:sp>
      <p:graphicFrame>
        <p:nvGraphicFramePr>
          <p:cNvPr id="364549" name="对象 364548"/>
          <p:cNvGraphicFramePr>
            <a:graphicFrameLocks/>
          </p:cNvGraphicFramePr>
          <p:nvPr>
            <p:extLst>
              <p:ext uri="{D42A27DB-BD31-4B8C-83A1-F6EECF244321}">
                <p14:modId xmlns:p14="http://schemas.microsoft.com/office/powerpoint/2010/main" val="3763841160"/>
              </p:ext>
            </p:extLst>
          </p:nvPr>
        </p:nvGraphicFramePr>
        <p:xfrm>
          <a:off x="2065338" y="1645112"/>
          <a:ext cx="4364037" cy="468312"/>
        </p:xfrm>
        <a:graphic>
          <a:graphicData uri="http://schemas.openxmlformats.org/presentationml/2006/ole">
            <mc:AlternateContent xmlns:mc="http://schemas.openxmlformats.org/markup-compatibility/2006">
              <mc:Choice xmlns:v="urn:schemas-microsoft-com:vml" Requires="v">
                <p:oleObj spid="_x0000_s254250" r:id="rId3" imgW="1890659" imgH="203024" progId="Equation.3">
                  <p:embed/>
                </p:oleObj>
              </mc:Choice>
              <mc:Fallback>
                <p:oleObj r:id="rId3" imgW="1890659" imgH="203024" progId="Equation.3">
                  <p:embed/>
                  <p:pic>
                    <p:nvPicPr>
                      <p:cNvPr id="364549" name="对象 3645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338" y="1645112"/>
                        <a:ext cx="43640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4550" name="文本框 364549"/>
          <p:cNvSpPr txBox="1">
            <a:spLocks noChangeArrowheads="1"/>
          </p:cNvSpPr>
          <p:nvPr/>
        </p:nvSpPr>
        <p:spPr bwMode="auto">
          <a:xfrm>
            <a:off x="395288" y="2192799"/>
            <a:ext cx="320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华文楷体" panose="02010600040101010101" pitchFamily="2" charset="-122"/>
                <a:ea typeface="华文楷体" panose="02010600040101010101" pitchFamily="2" charset="-122"/>
              </a:rPr>
              <a:t>解：标准与或式为</a:t>
            </a:r>
          </a:p>
        </p:txBody>
      </p:sp>
      <p:graphicFrame>
        <p:nvGraphicFramePr>
          <p:cNvPr id="364551" name="对象 364550"/>
          <p:cNvGraphicFramePr>
            <a:graphicFrameLocks/>
          </p:cNvGraphicFramePr>
          <p:nvPr>
            <p:extLst>
              <p:ext uri="{D42A27DB-BD31-4B8C-83A1-F6EECF244321}">
                <p14:modId xmlns:p14="http://schemas.microsoft.com/office/powerpoint/2010/main" val="1815163025"/>
              </p:ext>
            </p:extLst>
          </p:nvPr>
        </p:nvGraphicFramePr>
        <p:xfrm>
          <a:off x="755650" y="2913524"/>
          <a:ext cx="7726363" cy="1990725"/>
        </p:xfrm>
        <a:graphic>
          <a:graphicData uri="http://schemas.openxmlformats.org/presentationml/2006/ole">
            <mc:AlternateContent xmlns:mc="http://schemas.openxmlformats.org/markup-compatibility/2006">
              <mc:Choice xmlns:v="urn:schemas-microsoft-com:vml" Requires="v">
                <p:oleObj spid="_x0000_s254251" name="Equation" r:id="rId5" imgW="3644640" imgH="939600" progId="Equation.3">
                  <p:embed/>
                </p:oleObj>
              </mc:Choice>
              <mc:Fallback>
                <p:oleObj name="Equation" r:id="rId5" imgW="3644640" imgH="939600" progId="Equation.3">
                  <p:embed/>
                  <p:pic>
                    <p:nvPicPr>
                      <p:cNvPr id="364551" name="对象 364550"/>
                      <p:cNvPicPr>
                        <a:picLocks noChangeArrowheads="1"/>
                      </p:cNvPicPr>
                      <p:nvPr/>
                    </p:nvPicPr>
                    <p:blipFill>
                      <a:blip r:embed="rId6"/>
                      <a:srcRect/>
                      <a:stretch>
                        <a:fillRect/>
                      </a:stretch>
                    </p:blipFill>
                    <p:spPr bwMode="auto">
                      <a:xfrm>
                        <a:off x="755650" y="2913524"/>
                        <a:ext cx="7726363"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8" name="Picture 132"/>
          <p:cNvPicPr>
            <a:picLocks noChangeAspect="1" noChangeArrowheads="1"/>
          </p:cNvPicPr>
          <p:nvPr/>
        </p:nvPicPr>
        <p:blipFill rotWithShape="1">
          <a:blip r:embed="rId7">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34"/>
          <p:cNvPicPr>
            <a:picLocks noChangeAspect="1" noChangeArrowheads="1"/>
          </p:cNvPicPr>
          <p:nvPr/>
        </p:nvPicPr>
        <p:blipFill rotWithShape="1">
          <a:blip r:embed="rId8">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091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box(in)">
                                      <p:cBhvr>
                                        <p:cTn id="7" dur="500"/>
                                        <p:tgtEl>
                                          <p:spTgt spid="36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4549"/>
                                        </p:tgtEl>
                                        <p:attrNameLst>
                                          <p:attrName>style.visibility</p:attrName>
                                        </p:attrNameLst>
                                      </p:cBhvr>
                                      <p:to>
                                        <p:strVal val="visible"/>
                                      </p:to>
                                    </p:set>
                                    <p:animEffect transition="in" filter="dissolve">
                                      <p:cBhvr>
                                        <p:cTn id="12" dur="500"/>
                                        <p:tgtEl>
                                          <p:spTgt spid="364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4550"/>
                                        </p:tgtEl>
                                        <p:attrNameLst>
                                          <p:attrName>style.visibility</p:attrName>
                                        </p:attrNameLst>
                                      </p:cBhvr>
                                      <p:to>
                                        <p:strVal val="visible"/>
                                      </p:to>
                                    </p:set>
                                    <p:animEffect transition="in" filter="wipe(left)">
                                      <p:cBhvr>
                                        <p:cTn id="17" dur="500"/>
                                        <p:tgtEl>
                                          <p:spTgt spid="3645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64551"/>
                                        </p:tgtEl>
                                        <p:attrNameLst>
                                          <p:attrName>style.visibility</p:attrName>
                                        </p:attrNameLst>
                                      </p:cBhvr>
                                      <p:to>
                                        <p:strVal val="visible"/>
                                      </p:to>
                                    </p:set>
                                    <p:animEffect transition="in" filter="dissolve">
                                      <p:cBhvr>
                                        <p:cTn id="22" dur="500"/>
                                        <p:tgtEl>
                                          <p:spTgt spid="36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p:bldP spid="36455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43361"/>
          <p:cNvSpPr>
            <a:spLocks noGrp="1" noChangeArrowheads="1"/>
          </p:cNvSpPr>
          <p:nvPr>
            <p:ph type="title"/>
          </p:nvPr>
        </p:nvSpPr>
        <p:spPr bwMode="auto">
          <a:xfrm>
            <a:off x="133350" y="966135"/>
            <a:ext cx="525621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3200" b="1" dirty="0" smtClean="0">
                <a:solidFill>
                  <a:schemeClr val="tx1"/>
                </a:solidFill>
                <a:latin typeface="Times New Roman" pitchFamily="18" charset="0"/>
                <a:ea typeface="楷体" pitchFamily="49" charset="-122"/>
                <a:cs typeface="Times New Roman" pitchFamily="18" charset="0"/>
              </a:rPr>
              <a:t>2.6   </a:t>
            </a:r>
            <a:r>
              <a:rPr lang="zh-CN" altLang="en-US" sz="3200" b="1" dirty="0" smtClean="0">
                <a:solidFill>
                  <a:schemeClr val="tx1"/>
                </a:solidFill>
                <a:latin typeface="Times New Roman" pitchFamily="18" charset="0"/>
                <a:ea typeface="楷体" pitchFamily="49" charset="-122"/>
                <a:cs typeface="Times New Roman" pitchFamily="18" charset="0"/>
              </a:rPr>
              <a:t>逻辑函数的化简方法</a:t>
            </a:r>
          </a:p>
        </p:txBody>
      </p:sp>
      <p:sp>
        <p:nvSpPr>
          <p:cNvPr id="143363" name="文本框 143362"/>
          <p:cNvSpPr txBox="1">
            <a:spLocks noChangeArrowheads="1"/>
          </p:cNvSpPr>
          <p:nvPr/>
        </p:nvSpPr>
        <p:spPr bwMode="auto">
          <a:xfrm>
            <a:off x="302079" y="1610207"/>
            <a:ext cx="8424863"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itchFamily="49" charset="-122"/>
                <a:ea typeface="楷体" pitchFamily="49" charset="-122"/>
              </a:rPr>
              <a:t>    </a:t>
            </a:r>
            <a:r>
              <a:rPr lang="zh-CN" altLang="en-US" sz="2800" dirty="0" smtClean="0">
                <a:latin typeface="楷体" pitchFamily="49" charset="-122"/>
                <a:ea typeface="楷体" pitchFamily="49" charset="-122"/>
              </a:rPr>
              <a:t>一</a:t>
            </a:r>
            <a:r>
              <a:rPr lang="zh-CN" altLang="en-US" sz="2800" dirty="0">
                <a:latin typeface="楷体" pitchFamily="49" charset="-122"/>
                <a:ea typeface="楷体" pitchFamily="49" charset="-122"/>
              </a:rPr>
              <a:t>个逻辑函数有多种不同形式的逻辑表达式，虽然描述的逻辑功能相同，但电路实现的复杂性和成本是不同的。逻辑表达式越简单，实现的电路越简单可靠，且低成本。因此在设计电路时必须将逻辑函数进行简化。</a:t>
            </a:r>
          </a:p>
        </p:txBody>
      </p:sp>
      <p:sp>
        <p:nvSpPr>
          <p:cNvPr id="143364" name="文本框 143363"/>
          <p:cNvSpPr txBox="1"/>
          <p:nvPr/>
        </p:nvSpPr>
        <p:spPr>
          <a:xfrm>
            <a:off x="323850" y="3899835"/>
            <a:ext cx="8483600" cy="1814512"/>
          </a:xfrm>
          <a:prstGeom prst="rect">
            <a:avLst/>
          </a:prstGeom>
          <a:noFill/>
          <a:ln w="12700">
            <a:noFill/>
          </a:ln>
        </p:spPr>
        <p:txBody>
          <a:bodyPr>
            <a:spAutoFit/>
          </a:bodyPr>
          <a:lstStyle/>
          <a:p>
            <a:r>
              <a:rPr lang="zh-CN" altLang="en-US" sz="2800" noProof="1">
                <a:effectLst>
                  <a:outerShdw blurRad="38100" dist="38100" dir="2700000">
                    <a:srgbClr val="C0C0C0"/>
                  </a:outerShdw>
                </a:effectLst>
                <a:latin typeface="楷体" pitchFamily="49" charset="-122"/>
                <a:ea typeface="楷体" pitchFamily="49" charset="-122"/>
              </a:rPr>
              <a:t>注：</a:t>
            </a:r>
            <a:r>
              <a:rPr lang="zh-CN" altLang="en-US" sz="2800" noProof="1">
                <a:latin typeface="楷体" pitchFamily="49" charset="-122"/>
                <a:ea typeface="楷体" pitchFamily="49" charset="-122"/>
              </a:rPr>
              <a:t>随着集成电路的发展，集成芯片的种类越来越多。逻辑函数是否“最简”已无太大意义。但作为设计思路，特别对于中小规模集成电路，逻辑函数的简化是不能忽视</a:t>
            </a:r>
            <a:r>
              <a:rPr lang="zh-CN" altLang="en-US" sz="2800" noProof="1" smtClean="0">
                <a:latin typeface="楷体" pitchFamily="49" charset="-122"/>
                <a:ea typeface="楷体" pitchFamily="49" charset="-122"/>
              </a:rPr>
              <a:t>的。</a:t>
            </a:r>
            <a:endParaRPr lang="zh-CN" altLang="en-US" sz="2800" noProof="1">
              <a:latin typeface="楷体" pitchFamily="49" charset="-122"/>
              <a:ea typeface="楷体" pitchFamily="49" charset="-122"/>
            </a:endParaRPr>
          </a:p>
        </p:txBody>
      </p:sp>
      <p:sp>
        <p:nvSpPr>
          <p:cNvPr id="143365" name="文本框 143364"/>
          <p:cNvSpPr txBox="1">
            <a:spLocks noChangeArrowheads="1"/>
          </p:cNvSpPr>
          <p:nvPr/>
        </p:nvSpPr>
        <p:spPr bwMode="auto">
          <a:xfrm>
            <a:off x="395288" y="5844522"/>
            <a:ext cx="83883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itchFamily="49" charset="-122"/>
                <a:ea typeface="楷体" pitchFamily="49" charset="-122"/>
              </a:rPr>
              <a:t>逻辑函数的简化方法很多，主要有</a:t>
            </a:r>
            <a:r>
              <a:rPr lang="zh-CN" altLang="en-US" sz="2800" b="1" dirty="0">
                <a:solidFill>
                  <a:srgbClr val="FF0000"/>
                </a:solidFill>
                <a:latin typeface="楷体" pitchFamily="49" charset="-122"/>
                <a:ea typeface="楷体" pitchFamily="49" charset="-122"/>
              </a:rPr>
              <a:t>逻辑代数简化法（公式法）</a:t>
            </a:r>
            <a:r>
              <a:rPr lang="zh-CN" altLang="en-US" sz="2800" dirty="0">
                <a:latin typeface="楷体" pitchFamily="49" charset="-122"/>
                <a:ea typeface="楷体" pitchFamily="49" charset="-122"/>
              </a:rPr>
              <a:t>和</a:t>
            </a:r>
            <a:r>
              <a:rPr lang="zh-CN" altLang="en-US" sz="2800" b="1" dirty="0">
                <a:solidFill>
                  <a:srgbClr val="FF0000"/>
                </a:solidFill>
                <a:latin typeface="楷体" pitchFamily="49" charset="-122"/>
                <a:ea typeface="楷体" pitchFamily="49" charset="-122"/>
              </a:rPr>
              <a:t>卡诺图法</a:t>
            </a:r>
            <a:r>
              <a:rPr lang="zh-CN" altLang="en-US" sz="2800" dirty="0">
                <a:latin typeface="楷体" pitchFamily="49" charset="-122"/>
                <a:ea typeface="楷体" pitchFamily="49" charset="-122"/>
              </a:rPr>
              <a:t>。</a:t>
            </a:r>
          </a:p>
        </p:txBody>
      </p:sp>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56372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p:cTn id="7" dur="500" fill="hold"/>
                                        <p:tgtEl>
                                          <p:spTgt spid="143362"/>
                                        </p:tgtEl>
                                        <p:attrNameLst>
                                          <p:attrName>ppt_w</p:attrName>
                                        </p:attrNameLst>
                                      </p:cBhvr>
                                      <p:tavLst>
                                        <p:tav tm="0">
                                          <p:val>
                                            <p:fltVal val="0"/>
                                          </p:val>
                                        </p:tav>
                                        <p:tav tm="100000">
                                          <p:val>
                                            <p:strVal val="#ppt_w"/>
                                          </p:val>
                                        </p:tav>
                                      </p:tavLst>
                                    </p:anim>
                                    <p:anim calcmode="lin" valueType="num">
                                      <p:cBhvr>
                                        <p:cTn id="8" dur="500" fill="hold"/>
                                        <p:tgtEl>
                                          <p:spTgt spid="14336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3363"/>
                                        </p:tgtEl>
                                        <p:attrNameLst>
                                          <p:attrName>style.visibility</p:attrName>
                                        </p:attrNameLst>
                                      </p:cBhvr>
                                      <p:to>
                                        <p:strVal val="visible"/>
                                      </p:to>
                                    </p:set>
                                    <p:animEffect transition="in" filter="blinds(horizontal)">
                                      <p:cBhvr>
                                        <p:cTn id="13" dur="500"/>
                                        <p:tgtEl>
                                          <p:spTgt spid="1433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3364"/>
                                        </p:tgtEl>
                                        <p:attrNameLst>
                                          <p:attrName>style.visibility</p:attrName>
                                        </p:attrNameLst>
                                      </p:cBhvr>
                                      <p:to>
                                        <p:strVal val="visible"/>
                                      </p:to>
                                    </p:set>
                                    <p:animEffect transition="in" filter="box(in)">
                                      <p:cBhvr>
                                        <p:cTn id="18" dur="500"/>
                                        <p:tgtEl>
                                          <p:spTgt spid="143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3365"/>
                                        </p:tgtEl>
                                        <p:attrNameLst>
                                          <p:attrName>style.visibility</p:attrName>
                                        </p:attrNameLst>
                                      </p:cBhvr>
                                      <p:to>
                                        <p:strVal val="visible"/>
                                      </p:to>
                                    </p:set>
                                    <p:animEffect transition="in" filter="wipe(left)">
                                      <p:cBhvr>
                                        <p:cTn id="23"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p:bldP spid="143364" grpId="0"/>
      <p:bldP spid="14336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45409"/>
          <p:cNvSpPr>
            <a:spLocks noGrp="1" noChangeArrowheads="1"/>
          </p:cNvSpPr>
          <p:nvPr>
            <p:ph type="title"/>
          </p:nvPr>
        </p:nvSpPr>
        <p:spPr bwMode="auto">
          <a:xfrm>
            <a:off x="121497" y="997780"/>
            <a:ext cx="40417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spcBef>
                <a:spcPct val="50000"/>
              </a:spcBef>
            </a:pPr>
            <a:r>
              <a:rPr lang="en-US" altLang="zh-CN" sz="2800" b="1" dirty="0" smtClean="0">
                <a:solidFill>
                  <a:schemeClr val="tx1"/>
                </a:solidFill>
                <a:latin typeface="Times New Roman" pitchFamily="18" charset="0"/>
                <a:ea typeface="楷体" pitchFamily="49" charset="-122"/>
                <a:cs typeface="Times New Roman" pitchFamily="18" charset="0"/>
              </a:rPr>
              <a:t>2.6.1  </a:t>
            </a:r>
            <a:r>
              <a:rPr lang="zh-CN" altLang="en-US" sz="2800" b="1" dirty="0" smtClean="0">
                <a:solidFill>
                  <a:schemeClr val="tx1"/>
                </a:solidFill>
                <a:latin typeface="Times New Roman" pitchFamily="18" charset="0"/>
                <a:ea typeface="楷体" pitchFamily="49" charset="-122"/>
                <a:cs typeface="Times New Roman" pitchFamily="18" charset="0"/>
              </a:rPr>
              <a:t>公式化简法</a:t>
            </a:r>
          </a:p>
        </p:txBody>
      </p:sp>
      <p:sp>
        <p:nvSpPr>
          <p:cNvPr id="145425" name="文本框 145424"/>
          <p:cNvSpPr txBox="1">
            <a:spLocks noChangeArrowheads="1"/>
          </p:cNvSpPr>
          <p:nvPr/>
        </p:nvSpPr>
        <p:spPr bwMode="auto">
          <a:xfrm>
            <a:off x="358034" y="1454980"/>
            <a:ext cx="842486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itchFamily="49" charset="-122"/>
                <a:ea typeface="楷体" pitchFamily="49" charset="-122"/>
              </a:rPr>
              <a:t>公式</a:t>
            </a:r>
            <a:r>
              <a:rPr lang="zh-CN" altLang="en-US" sz="2800" dirty="0">
                <a:latin typeface="楷体" pitchFamily="49" charset="-122"/>
                <a:ea typeface="楷体" pitchFamily="49" charset="-122"/>
              </a:rPr>
              <a:t>法化简就是利用逻辑代数的一些定理、公式和运算规则，将逻辑函数进行简化。实现电路的器件不同，最终要得到的逻函数的形式不同，其最简的定义也不同。</a:t>
            </a:r>
          </a:p>
        </p:txBody>
      </p:sp>
      <p:sp>
        <p:nvSpPr>
          <p:cNvPr id="145426" name="文本框 145425"/>
          <p:cNvSpPr txBox="1">
            <a:spLocks noChangeArrowheads="1"/>
          </p:cNvSpPr>
          <p:nvPr/>
        </p:nvSpPr>
        <p:spPr bwMode="auto">
          <a:xfrm>
            <a:off x="358034" y="3255205"/>
            <a:ext cx="86106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itchFamily="49" charset="-122"/>
                <a:ea typeface="楷体" pitchFamily="49" charset="-122"/>
              </a:rPr>
              <a:t>对于</a:t>
            </a:r>
            <a:r>
              <a:rPr lang="zh-CN" altLang="en-US" sz="2800" dirty="0">
                <a:latin typeface="楷体" pitchFamily="49" charset="-122"/>
                <a:ea typeface="楷体" pitchFamily="49" charset="-122"/>
              </a:rPr>
              <a:t>要小规模集成门电路实现的电路，常用的门为与非门、或非门、与或非门等。由上一节可知，其最终都可以由与或式、或与式转换而成</a:t>
            </a:r>
            <a:r>
              <a:rPr lang="zh-CN" altLang="en-US" sz="2800" dirty="0" smtClean="0">
                <a:latin typeface="楷体" pitchFamily="49" charset="-122"/>
                <a:ea typeface="楷体" pitchFamily="49" charset="-122"/>
              </a:rPr>
              <a:t>。最</a:t>
            </a:r>
            <a:r>
              <a:rPr lang="zh-CN" altLang="en-US" sz="2800" dirty="0">
                <a:latin typeface="楷体" pitchFamily="49" charset="-122"/>
                <a:ea typeface="楷体" pitchFamily="49" charset="-122"/>
              </a:rPr>
              <a:t>常用的是最简</a:t>
            </a:r>
            <a:r>
              <a:rPr lang="zh-CN" altLang="en-US" sz="2800" b="1" dirty="0">
                <a:solidFill>
                  <a:srgbClr val="FF0000"/>
                </a:solidFill>
                <a:latin typeface="楷体" pitchFamily="49" charset="-122"/>
                <a:ea typeface="楷体" pitchFamily="49" charset="-122"/>
              </a:rPr>
              <a:t>与或式</a:t>
            </a:r>
            <a:r>
              <a:rPr lang="zh-CN" altLang="en-US" sz="2800" dirty="0">
                <a:latin typeface="楷体" pitchFamily="49" charset="-122"/>
                <a:ea typeface="楷体" pitchFamily="49" charset="-122"/>
              </a:rPr>
              <a:t>。</a:t>
            </a:r>
          </a:p>
        </p:txBody>
      </p:sp>
      <p:sp>
        <p:nvSpPr>
          <p:cNvPr id="145427" name="文本框 145426"/>
          <p:cNvSpPr txBox="1">
            <a:spLocks noChangeArrowheads="1"/>
          </p:cNvSpPr>
          <p:nvPr/>
        </p:nvSpPr>
        <p:spPr bwMode="auto">
          <a:xfrm>
            <a:off x="358034" y="5055430"/>
            <a:ext cx="8610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itchFamily="49" charset="-122"/>
                <a:ea typeface="楷体" pitchFamily="49" charset="-122"/>
              </a:rPr>
              <a:t>最简与或式：</a:t>
            </a:r>
            <a:r>
              <a:rPr lang="zh-CN" altLang="en-US" sz="2800" b="1" dirty="0">
                <a:latin typeface="楷体" pitchFamily="49" charset="-122"/>
                <a:ea typeface="楷体" pitchFamily="49" charset="-122"/>
              </a:rPr>
              <a:t>最简的与或式所含</a:t>
            </a:r>
            <a:r>
              <a:rPr lang="zh-CN" altLang="en-US" sz="2800" b="1" dirty="0">
                <a:solidFill>
                  <a:srgbClr val="FF0000"/>
                </a:solidFill>
                <a:latin typeface="楷体" pitchFamily="49" charset="-122"/>
                <a:ea typeface="楷体" pitchFamily="49" charset="-122"/>
              </a:rPr>
              <a:t>乘积项最少</a:t>
            </a:r>
            <a:r>
              <a:rPr lang="zh-CN" altLang="en-US" sz="2800" b="1" dirty="0">
                <a:latin typeface="楷体" pitchFamily="49" charset="-122"/>
                <a:ea typeface="楷体" pitchFamily="49" charset="-122"/>
              </a:rPr>
              <a:t>，且每个乘积项中的</a:t>
            </a:r>
            <a:r>
              <a:rPr lang="zh-CN" altLang="en-US" sz="2800" b="1" dirty="0">
                <a:solidFill>
                  <a:srgbClr val="FF0000"/>
                </a:solidFill>
                <a:latin typeface="楷体" pitchFamily="49" charset="-122"/>
                <a:ea typeface="楷体" pitchFamily="49" charset="-122"/>
              </a:rPr>
              <a:t>因子也最少</a:t>
            </a:r>
            <a:r>
              <a:rPr lang="zh-CN" altLang="en-US" sz="2800" dirty="0">
                <a:latin typeface="楷体" pitchFamily="49" charset="-122"/>
                <a:ea typeface="楷体" pitchFamily="49" charset="-122"/>
              </a:rPr>
              <a:t>。</a:t>
            </a:r>
          </a:p>
        </p:txBody>
      </p:sp>
      <p:sp>
        <p:nvSpPr>
          <p:cNvPr id="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60328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fltVal val="0"/>
                                          </p:val>
                                        </p:tav>
                                        <p:tav tm="100000">
                                          <p:val>
                                            <p:strVal val="#ppt_w"/>
                                          </p:val>
                                        </p:tav>
                                      </p:tavLst>
                                    </p:anim>
                                    <p:anim calcmode="lin" valueType="num">
                                      <p:cBhvr>
                                        <p:cTn id="8" dur="500" fill="hold"/>
                                        <p:tgtEl>
                                          <p:spTgt spid="14541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5425"/>
                                        </p:tgtEl>
                                        <p:attrNameLst>
                                          <p:attrName>style.visibility</p:attrName>
                                        </p:attrNameLst>
                                      </p:cBhvr>
                                      <p:to>
                                        <p:strVal val="visible"/>
                                      </p:to>
                                    </p:set>
                                    <p:animEffect transition="in" filter="blinds(horizontal)">
                                      <p:cBhvr>
                                        <p:cTn id="13" dur="500"/>
                                        <p:tgtEl>
                                          <p:spTgt spid="1454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45426"/>
                                        </p:tgtEl>
                                        <p:attrNameLst>
                                          <p:attrName>style.visibility</p:attrName>
                                        </p:attrNameLst>
                                      </p:cBhvr>
                                      <p:to>
                                        <p:strVal val="visible"/>
                                      </p:to>
                                    </p:set>
                                    <p:animEffect transition="in" filter="blinds(vertical)">
                                      <p:cBhvr>
                                        <p:cTn id="18" dur="500"/>
                                        <p:tgtEl>
                                          <p:spTgt spid="1454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5427"/>
                                        </p:tgtEl>
                                        <p:attrNameLst>
                                          <p:attrName>style.visibility</p:attrName>
                                        </p:attrNameLst>
                                      </p:cBhvr>
                                      <p:to>
                                        <p:strVal val="visible"/>
                                      </p:to>
                                    </p:set>
                                    <p:animEffect transition="in" filter="wipe(left)">
                                      <p:cBhvr>
                                        <p:cTn id="23" dur="500"/>
                                        <p:tgtEl>
                                          <p:spTgt spid="14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25" grpId="0"/>
      <p:bldP spid="145426" grpId="0"/>
      <p:bldP spid="1454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标题 382977"/>
          <p:cNvSpPr>
            <a:spLocks noGrp="1" noChangeArrowheads="1"/>
          </p:cNvSpPr>
          <p:nvPr>
            <p:ph type="title"/>
          </p:nvPr>
        </p:nvSpPr>
        <p:spPr bwMode="auto">
          <a:xfrm>
            <a:off x="155575" y="1037024"/>
            <a:ext cx="4608513" cy="60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b="1" smtClean="0">
                <a:solidFill>
                  <a:schemeClr val="tx1"/>
                </a:solidFill>
                <a:latin typeface="华文楷体" panose="02010600040101010101" pitchFamily="2" charset="-122"/>
                <a:ea typeface="华文楷体" panose="02010600040101010101" pitchFamily="2" charset="-122"/>
              </a:rPr>
              <a:t> </a:t>
            </a:r>
            <a:r>
              <a:rPr lang="zh-CN" altLang="en-US" sz="2800" b="1" smtClean="0">
                <a:solidFill>
                  <a:schemeClr val="tx1"/>
                </a:solidFill>
                <a:latin typeface="华文楷体" panose="02010600040101010101" pitchFamily="2" charset="-122"/>
                <a:ea typeface="华文楷体" panose="02010600040101010101" pitchFamily="2" charset="-122"/>
              </a:rPr>
              <a:t>与或式的简化方法</a:t>
            </a:r>
          </a:p>
        </p:txBody>
      </p:sp>
      <p:sp>
        <p:nvSpPr>
          <p:cNvPr id="382981" name="文本框 382980"/>
          <p:cNvSpPr txBox="1">
            <a:spLocks noChangeArrowheads="1"/>
          </p:cNvSpPr>
          <p:nvPr/>
        </p:nvSpPr>
        <p:spPr bwMode="auto">
          <a:xfrm>
            <a:off x="323850" y="2013336"/>
            <a:ext cx="8208963"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华文楷体" panose="02010600040101010101" pitchFamily="2" charset="-122"/>
                <a:ea typeface="华文楷体" panose="02010600040101010101" pitchFamily="2" charset="-122"/>
              </a:rPr>
              <a:t>a. </a:t>
            </a:r>
            <a:r>
              <a:rPr lang="zh-CN" altLang="en-US" sz="2800">
                <a:latin typeface="华文楷体" panose="02010600040101010101" pitchFamily="2" charset="-122"/>
                <a:ea typeface="华文楷体" panose="02010600040101010101" pitchFamily="2" charset="-122"/>
              </a:rPr>
              <a:t>合并项法：利用</a:t>
            </a:r>
            <a:r>
              <a:rPr lang="en-US" altLang="zh-CN" sz="3200">
                <a:latin typeface="华文楷体" panose="02010600040101010101" pitchFamily="2" charset="-122"/>
                <a:ea typeface="华文楷体" panose="02010600040101010101" pitchFamily="2" charset="-122"/>
              </a:rPr>
              <a:t>AB</a:t>
            </a:r>
            <a:r>
              <a:rPr lang="zh-CN" altLang="en-US" sz="3200">
                <a:latin typeface="华文楷体" panose="02010600040101010101" pitchFamily="2" charset="-122"/>
                <a:ea typeface="华文楷体" panose="02010600040101010101" pitchFamily="2" charset="-122"/>
              </a:rPr>
              <a:t>＋</a:t>
            </a:r>
            <a:r>
              <a:rPr lang="en-US" altLang="zh-CN" sz="3200">
                <a:latin typeface="华文楷体" panose="02010600040101010101" pitchFamily="2" charset="-122"/>
                <a:ea typeface="华文楷体" panose="02010600040101010101" pitchFamily="2" charset="-122"/>
              </a:rPr>
              <a:t>A</a:t>
            </a:r>
            <a:r>
              <a:rPr lang="en-US" altLang="zh-CN" sz="3200">
                <a:latin typeface="华文楷体" panose="02010600040101010101" pitchFamily="2" charset="-122"/>
                <a:ea typeface="华文楷体" panose="02010600040101010101" pitchFamily="2" charset="-122"/>
                <a:sym typeface="Symbol" panose="05050102010706020507" pitchFamily="18" charset="2"/>
              </a:rPr>
              <a:t>B</a:t>
            </a:r>
            <a:r>
              <a:rPr lang="zh-CN" altLang="en-US" sz="3200">
                <a:latin typeface="华文楷体" panose="02010600040101010101" pitchFamily="2" charset="-122"/>
                <a:ea typeface="华文楷体" panose="02010600040101010101" pitchFamily="2" charset="-122"/>
                <a:sym typeface="Symbol" panose="05050102010706020507" pitchFamily="18" charset="2"/>
              </a:rPr>
              <a:t>＝</a:t>
            </a:r>
            <a:r>
              <a:rPr lang="en-US" altLang="zh-CN" sz="3200">
                <a:latin typeface="华文楷体" panose="02010600040101010101" pitchFamily="2" charset="-122"/>
                <a:ea typeface="华文楷体" panose="02010600040101010101" pitchFamily="2" charset="-122"/>
                <a:sym typeface="Symbol" panose="05050102010706020507" pitchFamily="18" charset="2"/>
              </a:rPr>
              <a:t>B</a:t>
            </a:r>
            <a:r>
              <a:rPr lang="zh-CN" altLang="en-US" sz="2800">
                <a:latin typeface="华文楷体" panose="02010600040101010101" pitchFamily="2" charset="-122"/>
                <a:ea typeface="华文楷体" panose="02010600040101010101" pitchFamily="2" charset="-122"/>
              </a:rPr>
              <a:t>消去一个变量；</a:t>
            </a:r>
          </a:p>
        </p:txBody>
      </p:sp>
      <p:sp>
        <p:nvSpPr>
          <p:cNvPr id="382982" name="文本框 382981"/>
          <p:cNvSpPr txBox="1">
            <a:spLocks noChangeArrowheads="1"/>
          </p:cNvSpPr>
          <p:nvPr/>
        </p:nvSpPr>
        <p:spPr bwMode="auto">
          <a:xfrm>
            <a:off x="323850" y="2737236"/>
            <a:ext cx="81359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华文楷体" panose="02010600040101010101" pitchFamily="2" charset="-122"/>
                <a:ea typeface="华文楷体" panose="02010600040101010101" pitchFamily="2" charset="-122"/>
              </a:rPr>
              <a:t>b. </a:t>
            </a:r>
            <a:r>
              <a:rPr lang="zh-CN" altLang="en-US" sz="2800">
                <a:latin typeface="华文楷体" panose="02010600040101010101" pitchFamily="2" charset="-122"/>
                <a:ea typeface="华文楷体" panose="02010600040101010101" pitchFamily="2" charset="-122"/>
              </a:rPr>
              <a:t>消除法：利用</a:t>
            </a:r>
            <a:r>
              <a:rPr lang="en-US" altLang="zh-CN" sz="3200">
                <a:latin typeface="华文楷体" panose="02010600040101010101" pitchFamily="2" charset="-122"/>
                <a:ea typeface="华文楷体" panose="02010600040101010101" pitchFamily="2" charset="-122"/>
              </a:rPr>
              <a:t>A</a:t>
            </a:r>
            <a:r>
              <a:rPr lang="zh-CN" altLang="en-US" sz="3200">
                <a:latin typeface="华文楷体" panose="02010600040101010101" pitchFamily="2" charset="-122"/>
                <a:ea typeface="华文楷体" panose="02010600040101010101" pitchFamily="2" charset="-122"/>
              </a:rPr>
              <a:t>＋ </a:t>
            </a:r>
            <a:r>
              <a:rPr lang="en-US" altLang="zh-CN" sz="3200">
                <a:latin typeface="华文楷体" panose="02010600040101010101" pitchFamily="2" charset="-122"/>
                <a:ea typeface="华文楷体" panose="02010600040101010101" pitchFamily="2" charset="-122"/>
              </a:rPr>
              <a:t>A</a:t>
            </a:r>
            <a:r>
              <a:rPr lang="en-US" altLang="zh-CN" sz="3200">
                <a:latin typeface="华文楷体" panose="02010600040101010101" pitchFamily="2" charset="-122"/>
                <a:ea typeface="华文楷体" panose="02010600040101010101" pitchFamily="2" charset="-122"/>
                <a:sym typeface="Symbol" panose="05050102010706020507" pitchFamily="18" charset="2"/>
              </a:rPr>
              <a:t>B</a:t>
            </a:r>
            <a:r>
              <a:rPr lang="zh-CN" altLang="en-US" sz="3200">
                <a:latin typeface="华文楷体" panose="02010600040101010101" pitchFamily="2" charset="-122"/>
                <a:ea typeface="华文楷体" panose="02010600040101010101" pitchFamily="2" charset="-122"/>
                <a:sym typeface="Symbol" panose="05050102010706020507" pitchFamily="18" charset="2"/>
              </a:rPr>
              <a:t>＝</a:t>
            </a:r>
            <a:r>
              <a:rPr lang="en-US" altLang="zh-CN" sz="3200">
                <a:latin typeface="华文楷体" panose="02010600040101010101" pitchFamily="2" charset="-122"/>
                <a:ea typeface="华文楷体" panose="02010600040101010101" pitchFamily="2" charset="-122"/>
                <a:sym typeface="Symbol" panose="05050102010706020507" pitchFamily="18" charset="2"/>
              </a:rPr>
              <a:t>A</a:t>
            </a:r>
            <a:r>
              <a:rPr lang="zh-CN" altLang="en-US" sz="3200">
                <a:latin typeface="华文楷体" panose="02010600040101010101" pitchFamily="2" charset="-122"/>
                <a:ea typeface="华文楷体" panose="02010600040101010101" pitchFamily="2" charset="-122"/>
                <a:sym typeface="Symbol" panose="05050102010706020507" pitchFamily="18" charset="2"/>
              </a:rPr>
              <a:t>＋</a:t>
            </a:r>
            <a:r>
              <a:rPr lang="en-US" altLang="zh-CN" sz="3200">
                <a:latin typeface="华文楷体" panose="02010600040101010101" pitchFamily="2" charset="-122"/>
                <a:ea typeface="华文楷体" panose="02010600040101010101" pitchFamily="2" charset="-122"/>
                <a:sym typeface="Symbol" panose="05050102010706020507" pitchFamily="18" charset="2"/>
              </a:rPr>
              <a:t>B</a:t>
            </a:r>
            <a:r>
              <a:rPr lang="zh-CN" altLang="en-US" sz="2800">
                <a:latin typeface="华文楷体" panose="02010600040101010101" pitchFamily="2" charset="-122"/>
                <a:ea typeface="华文楷体" panose="02010600040101010101" pitchFamily="2" charset="-122"/>
              </a:rPr>
              <a:t>消去多余变量；</a:t>
            </a:r>
          </a:p>
        </p:txBody>
      </p:sp>
      <p:sp>
        <p:nvSpPr>
          <p:cNvPr id="382983" name="文本框 382982"/>
          <p:cNvSpPr txBox="1">
            <a:spLocks noChangeArrowheads="1"/>
          </p:cNvSpPr>
          <p:nvPr/>
        </p:nvSpPr>
        <p:spPr bwMode="auto">
          <a:xfrm>
            <a:off x="323850" y="3988498"/>
            <a:ext cx="84248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华文楷体" panose="02010600040101010101" pitchFamily="2" charset="-122"/>
                <a:ea typeface="华文楷体" panose="02010600040101010101" pitchFamily="2" charset="-122"/>
              </a:rPr>
              <a:t>c.  </a:t>
            </a:r>
            <a:r>
              <a:rPr lang="zh-CN" altLang="en-US" sz="2800" dirty="0">
                <a:latin typeface="华文楷体" panose="02010600040101010101" pitchFamily="2" charset="-122"/>
                <a:ea typeface="华文楷体" panose="02010600040101010101" pitchFamily="2" charset="-122"/>
              </a:rPr>
              <a:t>配项法：利用 </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A </a:t>
            </a:r>
            <a:r>
              <a:rPr lang="en-US" altLang="zh-CN" sz="3200" dirty="0">
                <a:latin typeface="华文楷体" panose="02010600040101010101" pitchFamily="2" charset="-122"/>
                <a:ea typeface="华文楷体" panose="02010600040101010101" pitchFamily="2" charset="-122"/>
                <a:sym typeface="Symbol" panose="05050102010706020507" pitchFamily="18" charset="2"/>
              </a:rPr>
              <a:t></a:t>
            </a:r>
            <a:r>
              <a:rPr lang="zh-CN" altLang="en-US" sz="3200" dirty="0">
                <a:latin typeface="华文楷体" panose="02010600040101010101" pitchFamily="2" charset="-122"/>
                <a:ea typeface="华文楷体" panose="02010600040101010101" pitchFamily="2" charset="-122"/>
                <a:sym typeface="Symbol" panose="05050102010706020507" pitchFamily="18" charset="2"/>
              </a:rPr>
              <a:t>＝</a:t>
            </a:r>
            <a:r>
              <a:rPr lang="en-US" altLang="zh-CN" sz="3200" dirty="0">
                <a:latin typeface="华文楷体" panose="02010600040101010101" pitchFamily="2" charset="-122"/>
                <a:ea typeface="华文楷体" panose="02010600040101010101" pitchFamily="2" charset="-122"/>
                <a:sym typeface="Symbol" panose="05050102010706020507" pitchFamily="18" charset="2"/>
              </a:rPr>
              <a:t>1</a:t>
            </a:r>
            <a:r>
              <a:rPr lang="en-US" altLang="zh-CN" sz="2800" dirty="0">
                <a:latin typeface="华文楷体" panose="02010600040101010101" pitchFamily="2" charset="-122"/>
                <a:ea typeface="华文楷体" panose="02010600040101010101" pitchFamily="2" charset="-122"/>
                <a:sym typeface="Symbol" panose="05050102010706020507" pitchFamily="18" charset="2"/>
              </a:rPr>
              <a:t> </a:t>
            </a:r>
            <a:r>
              <a:rPr lang="zh-CN" altLang="en-US" sz="2800" dirty="0">
                <a:latin typeface="华文楷体" panose="02010600040101010101" pitchFamily="2" charset="-122"/>
                <a:ea typeface="华文楷体" panose="02010600040101010101" pitchFamily="2" charset="-122"/>
              </a:rPr>
              <a:t>增加一些项，再进行简化。</a:t>
            </a:r>
          </a:p>
        </p:txBody>
      </p:sp>
      <p:sp>
        <p:nvSpPr>
          <p:cNvPr id="382984" name="文本框 382983"/>
          <p:cNvSpPr txBox="1">
            <a:spLocks noChangeArrowheads="1"/>
          </p:cNvSpPr>
          <p:nvPr/>
        </p:nvSpPr>
        <p:spPr bwMode="auto">
          <a:xfrm>
            <a:off x="506383" y="5154152"/>
            <a:ext cx="83534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solidFill>
                  <a:srgbClr val="FF0000"/>
                </a:solidFill>
                <a:latin typeface="华文楷体" panose="02010600040101010101" pitchFamily="2" charset="-122"/>
                <a:ea typeface="华文楷体" panose="02010600040101010101" pitchFamily="2" charset="-122"/>
              </a:rPr>
              <a:t>说明：</a:t>
            </a:r>
            <a:r>
              <a:rPr lang="zh-CN" altLang="en-US" sz="2800" dirty="0">
                <a:latin typeface="华文楷体" panose="02010600040101010101" pitchFamily="2" charset="-122"/>
                <a:ea typeface="华文楷体" panose="02010600040101010101" pitchFamily="2" charset="-122"/>
              </a:rPr>
              <a:t>一般化简需要各种方法综合起来。化简需要技巧和经验，需多练习。另外最后的结果是否为最简，难以判断。</a:t>
            </a: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8" name="文本框 382982"/>
          <p:cNvSpPr txBox="1">
            <a:spLocks noChangeArrowheads="1"/>
          </p:cNvSpPr>
          <p:nvPr/>
        </p:nvSpPr>
        <p:spPr bwMode="auto">
          <a:xfrm>
            <a:off x="309905" y="3351800"/>
            <a:ext cx="84248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华文楷体" panose="02010600040101010101" pitchFamily="2" charset="-122"/>
                <a:ea typeface="华文楷体" panose="02010600040101010101" pitchFamily="2" charset="-122"/>
              </a:rPr>
              <a:t> </a:t>
            </a:r>
            <a:r>
              <a:rPr lang="en-US" altLang="zh-CN" sz="28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利</a:t>
            </a:r>
            <a:r>
              <a:rPr lang="zh-CN" altLang="en-US" sz="2800" dirty="0">
                <a:latin typeface="华文楷体" panose="02010600040101010101" pitchFamily="2" charset="-122"/>
                <a:ea typeface="华文楷体" panose="02010600040101010101" pitchFamily="2" charset="-122"/>
              </a:rPr>
              <a:t>用 </a:t>
            </a:r>
            <a:r>
              <a:rPr lang="en-US" altLang="zh-CN" sz="3200" dirty="0" smtClean="0">
                <a:latin typeface="华文楷体" panose="02010600040101010101" pitchFamily="2" charset="-122"/>
                <a:ea typeface="华文楷体" panose="02010600040101010101" pitchFamily="2" charset="-122"/>
              </a:rPr>
              <a:t>AB</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A</a:t>
            </a:r>
            <a:r>
              <a:rPr lang="en-US" altLang="zh-CN" sz="3200" dirty="0" smtClean="0">
                <a:latin typeface="华文楷体" panose="02010600040101010101" pitchFamily="2" charset="-122"/>
                <a:ea typeface="华文楷体" panose="02010600040101010101" pitchFamily="2" charset="-122"/>
                <a:sym typeface="Symbol" panose="05050102010706020507" pitchFamily="18" charset="2"/>
              </a:rPr>
              <a:t>C+BC</a:t>
            </a:r>
            <a:r>
              <a:rPr lang="zh-CN" altLang="en-US" sz="3200" dirty="0" smtClean="0">
                <a:latin typeface="华文楷体" panose="02010600040101010101" pitchFamily="2" charset="-122"/>
                <a:ea typeface="华文楷体" panose="02010600040101010101" pitchFamily="2" charset="-122"/>
                <a:sym typeface="Symbol" panose="05050102010706020507" pitchFamily="18" charset="2"/>
              </a:rPr>
              <a:t>＝</a:t>
            </a:r>
            <a:r>
              <a:rPr lang="en-US" altLang="zh-CN" sz="3200" dirty="0">
                <a:latin typeface="华文楷体" panose="02010600040101010101" pitchFamily="2" charset="-122"/>
                <a:ea typeface="华文楷体" panose="02010600040101010101" pitchFamily="2" charset="-122"/>
              </a:rPr>
              <a:t>AB</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A</a:t>
            </a:r>
            <a:r>
              <a:rPr lang="en-US" altLang="zh-CN" sz="3200" dirty="0">
                <a:latin typeface="华文楷体" panose="02010600040101010101" pitchFamily="2" charset="-122"/>
                <a:ea typeface="华文楷体" panose="02010600040101010101" pitchFamily="2" charset="-122"/>
                <a:sym typeface="Symbol" panose="05050102010706020507" pitchFamily="18" charset="2"/>
              </a:rPr>
              <a:t></a:t>
            </a:r>
            <a:r>
              <a:rPr lang="en-US" altLang="zh-CN" sz="3200" dirty="0" smtClean="0">
                <a:latin typeface="华文楷体" panose="02010600040101010101" pitchFamily="2" charset="-122"/>
                <a:ea typeface="华文楷体" panose="02010600040101010101" pitchFamily="2" charset="-122"/>
                <a:sym typeface="Symbol" panose="05050102010706020507" pitchFamily="18" charset="2"/>
              </a:rPr>
              <a:t>C</a:t>
            </a:r>
            <a:r>
              <a:rPr lang="zh-CN" altLang="en-US" sz="3200" dirty="0" smtClean="0">
                <a:latin typeface="华文楷体" panose="02010600040101010101" pitchFamily="2" charset="-122"/>
                <a:ea typeface="华文楷体" panose="02010600040101010101" pitchFamily="2" charset="-122"/>
                <a:sym typeface="Symbol" panose="05050102010706020507" pitchFamily="18" charset="2"/>
              </a:rPr>
              <a:t>；</a:t>
            </a:r>
            <a:endParaRPr lang="zh-CN" altLang="en-US" sz="2800" dirty="0">
              <a:latin typeface="华文楷体" panose="02010600040101010101" pitchFamily="2" charset="-122"/>
              <a:ea typeface="华文楷体" panose="02010600040101010101" pitchFamily="2" charset="-122"/>
            </a:endParaRPr>
          </a:p>
        </p:txBody>
      </p:sp>
      <p:sp>
        <p:nvSpPr>
          <p:cNvPr id="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0" name="Picture 132"/>
          <p:cNvPicPr>
            <a:picLocks noChangeAspect="1" noChangeArrowheads="1"/>
          </p:cNvPicPr>
          <p:nvPr/>
        </p:nvPicPr>
        <p:blipFill rotWithShape="1">
          <a:blip r:embed="rId2">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4"/>
          <p:cNvPicPr>
            <a:picLocks noChangeAspect="1" noChangeArrowheads="1"/>
          </p:cNvPicPr>
          <p:nvPr/>
        </p:nvPicPr>
        <p:blipFill rotWithShape="1">
          <a:blip r:embed="rId3">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19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p:cTn id="7" dur="500" fill="hold"/>
                                        <p:tgtEl>
                                          <p:spTgt spid="382978"/>
                                        </p:tgtEl>
                                        <p:attrNameLst>
                                          <p:attrName>ppt_w</p:attrName>
                                        </p:attrNameLst>
                                      </p:cBhvr>
                                      <p:tavLst>
                                        <p:tav tm="0">
                                          <p:val>
                                            <p:strVal val="2/3*#ppt_w"/>
                                          </p:val>
                                        </p:tav>
                                        <p:tav tm="100000">
                                          <p:val>
                                            <p:strVal val="#ppt_w"/>
                                          </p:val>
                                        </p:tav>
                                      </p:tavLst>
                                    </p:anim>
                                    <p:anim calcmode="lin" valueType="num">
                                      <p:cBhvr>
                                        <p:cTn id="8" dur="500" fill="hold"/>
                                        <p:tgtEl>
                                          <p:spTgt spid="382978"/>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82981"/>
                                        </p:tgtEl>
                                        <p:attrNameLst>
                                          <p:attrName>style.visibility</p:attrName>
                                        </p:attrNameLst>
                                      </p:cBhvr>
                                      <p:to>
                                        <p:strVal val="visible"/>
                                      </p:to>
                                    </p:set>
                                    <p:animEffect transition="in" filter="box(in)">
                                      <p:cBhvr>
                                        <p:cTn id="13" dur="500"/>
                                        <p:tgtEl>
                                          <p:spTgt spid="3829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82982"/>
                                        </p:tgtEl>
                                        <p:attrNameLst>
                                          <p:attrName>style.visibility</p:attrName>
                                        </p:attrNameLst>
                                      </p:cBhvr>
                                      <p:to>
                                        <p:strVal val="visible"/>
                                      </p:to>
                                    </p:set>
                                    <p:animEffect transition="in" filter="box(out)">
                                      <p:cBhvr>
                                        <p:cTn id="18" dur="500"/>
                                        <p:tgtEl>
                                          <p:spTgt spid="3829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82983"/>
                                        </p:tgtEl>
                                        <p:attrNameLst>
                                          <p:attrName>style.visibility</p:attrName>
                                        </p:attrNameLst>
                                      </p:cBhvr>
                                      <p:to>
                                        <p:strVal val="visible"/>
                                      </p:to>
                                    </p:set>
                                    <p:animEffect transition="in" filter="box(in)">
                                      <p:cBhvr>
                                        <p:cTn id="28" dur="500"/>
                                        <p:tgtEl>
                                          <p:spTgt spid="3829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32" fill="hold" grpId="0" nodeType="clickEffect">
                                  <p:stCondLst>
                                    <p:cond delay="0"/>
                                  </p:stCondLst>
                                  <p:childTnLst>
                                    <p:set>
                                      <p:cBhvr>
                                        <p:cTn id="32" dur="1" fill="hold">
                                          <p:stCondLst>
                                            <p:cond delay="0"/>
                                          </p:stCondLst>
                                        </p:cTn>
                                        <p:tgtEl>
                                          <p:spTgt spid="382984"/>
                                        </p:tgtEl>
                                        <p:attrNameLst>
                                          <p:attrName>style.visibility</p:attrName>
                                        </p:attrNameLst>
                                      </p:cBhvr>
                                      <p:to>
                                        <p:strVal val="visible"/>
                                      </p:to>
                                    </p:set>
                                    <p:animEffect transition="in" filter="diamond(out)">
                                      <p:cBhvr>
                                        <p:cTn id="33" dur="2000"/>
                                        <p:tgtEl>
                                          <p:spTgt spid="38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p:bldP spid="382981" grpId="0"/>
      <p:bldP spid="382982" grpId="0"/>
      <p:bldP spid="382983" grpId="0"/>
      <p:bldP spid="382984"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标题 387073"/>
          <p:cNvSpPr>
            <a:spLocks noGrp="1" noChangeArrowheads="1"/>
          </p:cNvSpPr>
          <p:nvPr>
            <p:ph type="title"/>
          </p:nvPr>
        </p:nvSpPr>
        <p:spPr bwMode="auto">
          <a:xfrm>
            <a:off x="296728" y="1034047"/>
            <a:ext cx="8001001" cy="60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smtClean="0">
                <a:solidFill>
                  <a:schemeClr val="tx1"/>
                </a:solidFill>
                <a:latin typeface="华文楷体" panose="02010600040101010101" pitchFamily="2" charset="-122"/>
                <a:ea typeface="华文楷体" panose="02010600040101010101" pitchFamily="2" charset="-122"/>
              </a:rPr>
              <a:t>例</a:t>
            </a:r>
            <a:r>
              <a:rPr lang="en-US" altLang="zh-CN" sz="2800" b="1" smtClean="0">
                <a:solidFill>
                  <a:schemeClr val="tx1"/>
                </a:solidFill>
                <a:latin typeface="华文楷体" panose="02010600040101010101" pitchFamily="2" charset="-122"/>
                <a:ea typeface="华文楷体" panose="02010600040101010101" pitchFamily="2" charset="-122"/>
              </a:rPr>
              <a:t>2.6.1 </a:t>
            </a:r>
            <a:r>
              <a:rPr lang="zh-CN" altLang="en-US" sz="2800" b="1" smtClean="0">
                <a:solidFill>
                  <a:schemeClr val="tx1"/>
                </a:solidFill>
                <a:latin typeface="华文楷体" panose="02010600040101010101" pitchFamily="2" charset="-122"/>
                <a:ea typeface="华文楷体" panose="02010600040101010101" pitchFamily="2" charset="-122"/>
              </a:rPr>
              <a:t>将下式化为最简与或式</a:t>
            </a:r>
          </a:p>
        </p:txBody>
      </p:sp>
      <p:graphicFrame>
        <p:nvGraphicFramePr>
          <p:cNvPr id="387076" name="对象 387075"/>
          <p:cNvGraphicFramePr>
            <a:graphicFrameLocks/>
          </p:cNvGraphicFramePr>
          <p:nvPr>
            <p:extLst>
              <p:ext uri="{D42A27DB-BD31-4B8C-83A1-F6EECF244321}">
                <p14:modId xmlns:p14="http://schemas.microsoft.com/office/powerpoint/2010/main" val="2457058381"/>
              </p:ext>
            </p:extLst>
          </p:nvPr>
        </p:nvGraphicFramePr>
        <p:xfrm>
          <a:off x="1976304" y="1576716"/>
          <a:ext cx="5400675" cy="479425"/>
        </p:xfrm>
        <a:graphic>
          <a:graphicData uri="http://schemas.openxmlformats.org/presentationml/2006/ole">
            <mc:AlternateContent xmlns:mc="http://schemas.openxmlformats.org/markup-compatibility/2006">
              <mc:Choice xmlns:v="urn:schemas-microsoft-com:vml" Requires="v">
                <p:oleObj spid="_x0000_s255723" r:id="rId3" imgW="2003122" imgH="177492" progId="Equation.3">
                  <p:embed/>
                </p:oleObj>
              </mc:Choice>
              <mc:Fallback>
                <p:oleObj r:id="rId3" imgW="2003122" imgH="177492" progId="Equation.3">
                  <p:embed/>
                  <p:pic>
                    <p:nvPicPr>
                      <p:cNvPr id="387076" name="对象 3870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304" y="1576716"/>
                        <a:ext cx="5400675" cy="4794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83" name="矩形 387076"/>
          <p:cNvSpPr>
            <a:spLocks noChangeArrowheads="1"/>
          </p:cNvSpPr>
          <p:nvPr/>
        </p:nvSpPr>
        <p:spPr bwMode="auto">
          <a:xfrm>
            <a:off x="884104" y="3166439"/>
            <a:ext cx="54721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eaLnBrk="0" hangingPunct="0"/>
            <a:endParaRPr lang="zh-CN" altLang="zh-CN" sz="2800" b="1">
              <a:solidFill>
                <a:schemeClr val="bg1"/>
              </a:solidFill>
              <a:latin typeface="华文楷体" panose="02010600040101010101" pitchFamily="2" charset="-122"/>
              <a:ea typeface="华文楷体" panose="02010600040101010101" pitchFamily="2" charset="-122"/>
            </a:endParaRPr>
          </a:p>
        </p:txBody>
      </p:sp>
      <p:graphicFrame>
        <p:nvGraphicFramePr>
          <p:cNvPr id="387078" name="对象 387077"/>
          <p:cNvGraphicFramePr>
            <a:graphicFrameLocks/>
          </p:cNvGraphicFramePr>
          <p:nvPr>
            <p:extLst>
              <p:ext uri="{D42A27DB-BD31-4B8C-83A1-F6EECF244321}">
                <p14:modId xmlns:p14="http://schemas.microsoft.com/office/powerpoint/2010/main" val="4098043870"/>
              </p:ext>
            </p:extLst>
          </p:nvPr>
        </p:nvGraphicFramePr>
        <p:xfrm>
          <a:off x="2181092" y="3382339"/>
          <a:ext cx="5256212" cy="466725"/>
        </p:xfrm>
        <a:graphic>
          <a:graphicData uri="http://schemas.openxmlformats.org/presentationml/2006/ole">
            <mc:AlternateContent xmlns:mc="http://schemas.openxmlformats.org/markup-compatibility/2006">
              <mc:Choice xmlns:v="urn:schemas-microsoft-com:vml" Requires="v">
                <p:oleObj spid="_x0000_s255724" r:id="rId5" imgW="2003122" imgH="177492" progId="Equation.3">
                  <p:embed/>
                </p:oleObj>
              </mc:Choice>
              <mc:Fallback>
                <p:oleObj r:id="rId5" imgW="2003122" imgH="177492" progId="Equation.3">
                  <p:embed/>
                  <p:pic>
                    <p:nvPicPr>
                      <p:cNvPr id="387078" name="对象 38707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1092" y="3382339"/>
                        <a:ext cx="5256212" cy="4667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79" name="矩形 387078"/>
          <p:cNvSpPr>
            <a:spLocks noChangeArrowheads="1"/>
          </p:cNvSpPr>
          <p:nvPr/>
        </p:nvSpPr>
        <p:spPr bwMode="auto">
          <a:xfrm>
            <a:off x="452304" y="4030039"/>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eaLnBrk="0" hangingPunct="0"/>
            <a:r>
              <a:rPr lang="zh-CN" altLang="en-US" sz="2800">
                <a:latin typeface="华文楷体" panose="02010600040101010101" pitchFamily="2" charset="-122"/>
                <a:ea typeface="华文楷体" panose="02010600040101010101" pitchFamily="2" charset="-122"/>
              </a:rPr>
              <a:t>配项</a:t>
            </a:r>
            <a:r>
              <a:rPr lang="en-US" altLang="zh-CN" sz="2800">
                <a:latin typeface="华文楷体" panose="02010600040101010101" pitchFamily="2" charset="-122"/>
                <a:ea typeface="华文楷体" panose="02010600040101010101" pitchFamily="2" charset="-122"/>
              </a:rPr>
              <a:t>ABC</a:t>
            </a:r>
          </a:p>
        </p:txBody>
      </p:sp>
      <p:graphicFrame>
        <p:nvGraphicFramePr>
          <p:cNvPr id="387080" name="对象 387079"/>
          <p:cNvGraphicFramePr>
            <a:graphicFrameLocks/>
          </p:cNvGraphicFramePr>
          <p:nvPr>
            <p:extLst>
              <p:ext uri="{D42A27DB-BD31-4B8C-83A1-F6EECF244321}">
                <p14:modId xmlns:p14="http://schemas.microsoft.com/office/powerpoint/2010/main" val="3628952519"/>
              </p:ext>
            </p:extLst>
          </p:nvPr>
        </p:nvGraphicFramePr>
        <p:xfrm>
          <a:off x="1028567" y="4677739"/>
          <a:ext cx="7269162" cy="461962"/>
        </p:xfrm>
        <a:graphic>
          <a:graphicData uri="http://schemas.openxmlformats.org/presentationml/2006/ole">
            <mc:AlternateContent xmlns:mc="http://schemas.openxmlformats.org/markup-compatibility/2006">
              <mc:Choice xmlns:v="urn:schemas-microsoft-com:vml" Requires="v">
                <p:oleObj spid="_x0000_s255725" r:id="rId7" imgW="3210313" imgH="203024" progId="Equation.3">
                  <p:embed/>
                </p:oleObj>
              </mc:Choice>
              <mc:Fallback>
                <p:oleObj r:id="rId7" imgW="3210313" imgH="203024" progId="Equation.3">
                  <p:embed/>
                  <p:pic>
                    <p:nvPicPr>
                      <p:cNvPr id="387080" name="对象 3870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8567" y="4677739"/>
                        <a:ext cx="7269162" cy="4619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7081" name="对象 387080"/>
          <p:cNvGraphicFramePr>
            <a:graphicFrameLocks/>
          </p:cNvGraphicFramePr>
          <p:nvPr>
            <p:extLst>
              <p:ext uri="{D42A27DB-BD31-4B8C-83A1-F6EECF244321}">
                <p14:modId xmlns:p14="http://schemas.microsoft.com/office/powerpoint/2010/main" val="523229417"/>
              </p:ext>
            </p:extLst>
          </p:nvPr>
        </p:nvGraphicFramePr>
        <p:xfrm>
          <a:off x="1315904" y="5398464"/>
          <a:ext cx="5761038" cy="477837"/>
        </p:xfrm>
        <a:graphic>
          <a:graphicData uri="http://schemas.openxmlformats.org/presentationml/2006/ole">
            <mc:AlternateContent xmlns:mc="http://schemas.openxmlformats.org/markup-compatibility/2006">
              <mc:Choice xmlns:v="urn:schemas-microsoft-com:vml" Requires="v">
                <p:oleObj spid="_x0000_s255726" r:id="rId9" imgW="2755900" imgH="228600" progId="Equation.3">
                  <p:embed/>
                </p:oleObj>
              </mc:Choice>
              <mc:Fallback>
                <p:oleObj r:id="rId9" imgW="2755900" imgH="228600" progId="Equation.3">
                  <p:embed/>
                  <p:pic>
                    <p:nvPicPr>
                      <p:cNvPr id="387081" name="对象 38708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5904" y="5398464"/>
                        <a:ext cx="5761038" cy="47783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7082" name="对象 387081"/>
          <p:cNvGraphicFramePr>
            <a:graphicFrameLocks/>
          </p:cNvGraphicFramePr>
          <p:nvPr>
            <p:extLst>
              <p:ext uri="{D42A27DB-BD31-4B8C-83A1-F6EECF244321}">
                <p14:modId xmlns:p14="http://schemas.microsoft.com/office/powerpoint/2010/main" val="1227107213"/>
              </p:ext>
            </p:extLst>
          </p:nvPr>
        </p:nvGraphicFramePr>
        <p:xfrm>
          <a:off x="1315904" y="6190626"/>
          <a:ext cx="2816225" cy="431800"/>
        </p:xfrm>
        <a:graphic>
          <a:graphicData uri="http://schemas.openxmlformats.org/presentationml/2006/ole">
            <mc:AlternateContent xmlns:mc="http://schemas.openxmlformats.org/markup-compatibility/2006">
              <mc:Choice xmlns:v="urn:schemas-microsoft-com:vml" Requires="v">
                <p:oleObj spid="_x0000_s255727" r:id="rId11" imgW="1244060" imgH="190417" progId="Equation.3">
                  <p:embed/>
                </p:oleObj>
              </mc:Choice>
              <mc:Fallback>
                <p:oleObj r:id="rId11" imgW="1244060" imgH="190417" progId="Equation.3">
                  <p:embed/>
                  <p:pic>
                    <p:nvPicPr>
                      <p:cNvPr id="387082" name="对象 3870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5904" y="6190626"/>
                        <a:ext cx="2816225" cy="431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83" name="矩形 387082"/>
          <p:cNvSpPr>
            <a:spLocks noChangeArrowheads="1"/>
          </p:cNvSpPr>
          <p:nvPr/>
        </p:nvSpPr>
        <p:spPr bwMode="auto">
          <a:xfrm>
            <a:off x="452304" y="2590176"/>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eaLnBrk="0" hangingPunct="0"/>
            <a:r>
              <a:rPr lang="zh-CN" altLang="en-US" sz="2800" dirty="0">
                <a:latin typeface="华文楷体" panose="02010600040101010101" pitchFamily="2" charset="-122"/>
                <a:ea typeface="华文楷体" panose="02010600040101010101" pitchFamily="2" charset="-122"/>
              </a:rPr>
              <a:t>解法一：配项法</a:t>
            </a:r>
          </a:p>
        </p:txBody>
      </p:sp>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2" name="矩形 1"/>
          <p:cNvSpPr/>
          <p:nvPr/>
        </p:nvSpPr>
        <p:spPr>
          <a:xfrm>
            <a:off x="2270589" y="2061710"/>
            <a:ext cx="3720890" cy="523220"/>
          </a:xfrm>
          <a:prstGeom prst="rect">
            <a:avLst/>
          </a:prstGeom>
        </p:spPr>
        <p:txBody>
          <a:bodyPr wrap="none">
            <a:spAutoFit/>
          </a:bodyPr>
          <a:lstStyle/>
          <a:p>
            <a:r>
              <a:rPr lang="zh-CN" altLang="en-US" sz="2800" dirty="0" smtClean="0">
                <a:latin typeface="华文楷体" panose="02010600040101010101" pitchFamily="2" charset="-122"/>
                <a:ea typeface="华文楷体" panose="02010600040101010101" pitchFamily="2" charset="-122"/>
              </a:rPr>
              <a:t>（</a:t>
            </a:r>
            <a:r>
              <a:rPr lang="en-US" altLang="zh-CN" sz="2800" b="1" dirty="0" smtClean="0">
                <a:solidFill>
                  <a:srgbClr val="0070C0"/>
                </a:solidFill>
                <a:latin typeface="楷体" panose="02010609060101010101" pitchFamily="49" charset="-122"/>
                <a:ea typeface="楷体" panose="02010609060101010101" pitchFamily="49" charset="-122"/>
                <a:sym typeface="Wingdings" panose="05000000000000000000" pitchFamily="2" charset="2"/>
              </a:rPr>
              <a:t> </a:t>
            </a:r>
            <a:r>
              <a:rPr lang="zh-CN" altLang="en-US" sz="2800" dirty="0" smtClean="0">
                <a:latin typeface="华文楷体" panose="02010600040101010101" pitchFamily="2" charset="-122"/>
                <a:ea typeface="华文楷体" panose="02010600040101010101" pitchFamily="2" charset="-122"/>
              </a:rPr>
              <a:t>配</a:t>
            </a:r>
            <a:r>
              <a:rPr lang="zh-CN" altLang="en-US" sz="2800" dirty="0">
                <a:latin typeface="华文楷体" panose="02010600040101010101" pitchFamily="2" charset="-122"/>
                <a:ea typeface="华文楷体" panose="02010600040101010101" pitchFamily="2" charset="-122"/>
              </a:rPr>
              <a:t>项</a:t>
            </a:r>
            <a:r>
              <a:rPr lang="zh-CN" altLang="en-US" sz="2800" dirty="0" smtClean="0">
                <a:latin typeface="华文楷体" panose="02010600040101010101" pitchFamily="2" charset="-122"/>
                <a:ea typeface="华文楷体" panose="02010600040101010101" pitchFamily="2" charset="-122"/>
              </a:rPr>
              <a:t>法</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消去法</a:t>
            </a:r>
            <a:r>
              <a:rPr lang="zh-CN" altLang="en-US" sz="2800" dirty="0">
                <a:latin typeface="华文楷体" panose="02010600040101010101" pitchFamily="2" charset="-122"/>
                <a:ea typeface="华文楷体" panose="02010600040101010101" pitchFamily="2" charset="-122"/>
              </a:rPr>
              <a:t>）</a:t>
            </a:r>
            <a:endParaRPr lang="zh-CN" altLang="en-US" sz="2800" dirty="0"/>
          </a:p>
        </p:txBody>
      </p:sp>
      <p:pic>
        <p:nvPicPr>
          <p:cNvPr id="13" name="Picture 132"/>
          <p:cNvPicPr>
            <a:picLocks noChangeAspect="1" noChangeArrowheads="1"/>
          </p:cNvPicPr>
          <p:nvPr/>
        </p:nvPicPr>
        <p:blipFill rotWithShape="1">
          <a:blip r:embed="rId13">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4"/>
          <p:cNvPicPr>
            <a:picLocks noChangeAspect="1" noChangeArrowheads="1"/>
          </p:cNvPicPr>
          <p:nvPr/>
        </p:nvPicPr>
        <p:blipFill rotWithShape="1">
          <a:blip r:embed="rId14">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747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4"/>
                                        </p:tgtEl>
                                        <p:attrNameLst>
                                          <p:attrName>style.visibility</p:attrName>
                                        </p:attrNameLst>
                                      </p:cBhvr>
                                      <p:to>
                                        <p:strVal val="visible"/>
                                      </p:to>
                                    </p:set>
                                    <p:animEffect transition="in" filter="wipe(left)">
                                      <p:cBhvr>
                                        <p:cTn id="7" dur="500"/>
                                        <p:tgtEl>
                                          <p:spTgt spid="387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87076"/>
                                        </p:tgtEl>
                                        <p:attrNameLst>
                                          <p:attrName>style.visibility</p:attrName>
                                        </p:attrNameLst>
                                      </p:cBhvr>
                                      <p:to>
                                        <p:strVal val="visible"/>
                                      </p:to>
                                    </p:set>
                                    <p:animEffect transition="in" filter="dissolve">
                                      <p:cBhvr>
                                        <p:cTn id="12" dur="500"/>
                                        <p:tgtEl>
                                          <p:spTgt spid="3870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7083"/>
                                        </p:tgtEl>
                                        <p:attrNameLst>
                                          <p:attrName>style.visibility</p:attrName>
                                        </p:attrNameLst>
                                      </p:cBhvr>
                                      <p:to>
                                        <p:strVal val="visible"/>
                                      </p:to>
                                    </p:set>
                                    <p:animEffect transition="in" filter="box(in)">
                                      <p:cBhvr>
                                        <p:cTn id="22" dur="500"/>
                                        <p:tgtEl>
                                          <p:spTgt spid="387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87078"/>
                                        </p:tgtEl>
                                        <p:attrNameLst>
                                          <p:attrName>style.visibility</p:attrName>
                                        </p:attrNameLst>
                                      </p:cBhvr>
                                      <p:to>
                                        <p:strVal val="visible"/>
                                      </p:to>
                                    </p:set>
                                    <p:animEffect transition="in" filter="dissolve">
                                      <p:cBhvr>
                                        <p:cTn id="27" dur="500"/>
                                        <p:tgtEl>
                                          <p:spTgt spid="3870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72" fill="hold" grpId="0" nodeType="clickEffect">
                                  <p:stCondLst>
                                    <p:cond delay="0"/>
                                  </p:stCondLst>
                                  <p:childTnLst>
                                    <p:set>
                                      <p:cBhvr>
                                        <p:cTn id="31" dur="1" fill="hold">
                                          <p:stCondLst>
                                            <p:cond delay="0"/>
                                          </p:stCondLst>
                                        </p:cTn>
                                        <p:tgtEl>
                                          <p:spTgt spid="387079"/>
                                        </p:tgtEl>
                                        <p:attrNameLst>
                                          <p:attrName>style.visibility</p:attrName>
                                        </p:attrNameLst>
                                      </p:cBhvr>
                                      <p:to>
                                        <p:strVal val="visible"/>
                                      </p:to>
                                    </p:set>
                                    <p:anim calcmode="lin" valueType="num">
                                      <p:cBhvr>
                                        <p:cTn id="32" dur="500" fill="hold"/>
                                        <p:tgtEl>
                                          <p:spTgt spid="387079"/>
                                        </p:tgtEl>
                                        <p:attrNameLst>
                                          <p:attrName>ppt_w</p:attrName>
                                        </p:attrNameLst>
                                      </p:cBhvr>
                                      <p:tavLst>
                                        <p:tav tm="0">
                                          <p:val>
                                            <p:strVal val="2/3*#ppt_w"/>
                                          </p:val>
                                        </p:tav>
                                        <p:tav tm="100000">
                                          <p:val>
                                            <p:strVal val="#ppt_w"/>
                                          </p:val>
                                        </p:tav>
                                      </p:tavLst>
                                    </p:anim>
                                    <p:anim calcmode="lin" valueType="num">
                                      <p:cBhvr>
                                        <p:cTn id="33" dur="500" fill="hold"/>
                                        <p:tgtEl>
                                          <p:spTgt spid="387079"/>
                                        </p:tgtEl>
                                        <p:attrNameLst>
                                          <p:attrName>ppt_h</p:attrName>
                                        </p:attrNameLst>
                                      </p:cBhvr>
                                      <p:tavLst>
                                        <p:tav tm="0">
                                          <p:val>
                                            <p:strVal val="2/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387080"/>
                                        </p:tgtEl>
                                        <p:attrNameLst>
                                          <p:attrName>style.visibility</p:attrName>
                                        </p:attrNameLst>
                                      </p:cBhvr>
                                      <p:to>
                                        <p:strVal val="visible"/>
                                      </p:to>
                                    </p:set>
                                    <p:animEffect transition="in" filter="dissolve">
                                      <p:cBhvr>
                                        <p:cTn id="38" dur="500"/>
                                        <p:tgtEl>
                                          <p:spTgt spid="3870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87081"/>
                                        </p:tgtEl>
                                        <p:attrNameLst>
                                          <p:attrName>style.visibility</p:attrName>
                                        </p:attrNameLst>
                                      </p:cBhvr>
                                      <p:to>
                                        <p:strVal val="visible"/>
                                      </p:to>
                                    </p:set>
                                    <p:animEffect transition="in" filter="dissolve">
                                      <p:cBhvr>
                                        <p:cTn id="43" dur="500"/>
                                        <p:tgtEl>
                                          <p:spTgt spid="3870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387082"/>
                                        </p:tgtEl>
                                        <p:attrNameLst>
                                          <p:attrName>style.visibility</p:attrName>
                                        </p:attrNameLst>
                                      </p:cBhvr>
                                      <p:to>
                                        <p:strVal val="visible"/>
                                      </p:to>
                                    </p:set>
                                    <p:animEffect transition="in" filter="dissolve">
                                      <p:cBhvr>
                                        <p:cTn id="48" dur="500"/>
                                        <p:tgtEl>
                                          <p:spTgt spid="387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p:bldP spid="387079" grpId="0"/>
      <p:bldP spid="387083"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标题 388097"/>
          <p:cNvSpPr>
            <a:spLocks noGrp="1" noChangeArrowheads="1"/>
          </p:cNvSpPr>
          <p:nvPr>
            <p:ph type="title"/>
          </p:nvPr>
        </p:nvSpPr>
        <p:spPr bwMode="auto">
          <a:xfrm>
            <a:off x="287337" y="1032669"/>
            <a:ext cx="5580063" cy="503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solidFill>
                  <a:schemeClr val="tx1"/>
                </a:solidFill>
                <a:latin typeface="华文楷体" panose="02010600040101010101" pitchFamily="2" charset="-122"/>
                <a:ea typeface="华文楷体" panose="02010600040101010101" pitchFamily="2" charset="-122"/>
              </a:rPr>
              <a:t>解法二：用吸收法和消去法</a:t>
            </a:r>
          </a:p>
        </p:txBody>
      </p:sp>
      <p:graphicFrame>
        <p:nvGraphicFramePr>
          <p:cNvPr id="388101" name="对象 388100"/>
          <p:cNvGraphicFramePr>
            <a:graphicFrameLocks/>
          </p:cNvGraphicFramePr>
          <p:nvPr>
            <p:extLst>
              <p:ext uri="{D42A27DB-BD31-4B8C-83A1-F6EECF244321}">
                <p14:modId xmlns:p14="http://schemas.microsoft.com/office/powerpoint/2010/main" val="3303793892"/>
              </p:ext>
            </p:extLst>
          </p:nvPr>
        </p:nvGraphicFramePr>
        <p:xfrm>
          <a:off x="1042988" y="1628775"/>
          <a:ext cx="4824412" cy="428625"/>
        </p:xfrm>
        <a:graphic>
          <a:graphicData uri="http://schemas.openxmlformats.org/presentationml/2006/ole">
            <mc:AlternateContent xmlns:mc="http://schemas.openxmlformats.org/markup-compatibility/2006">
              <mc:Choice xmlns:v="urn:schemas-microsoft-com:vml" Requires="v">
                <p:oleObj spid="_x0000_s256890" r:id="rId3" imgW="2003122" imgH="177492" progId="Equation.3">
                  <p:embed/>
                </p:oleObj>
              </mc:Choice>
              <mc:Fallback>
                <p:oleObj r:id="rId3" imgW="2003122" imgH="177492" progId="Equation.3">
                  <p:embed/>
                  <p:pic>
                    <p:nvPicPr>
                      <p:cNvPr id="388101" name="对象 3881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628775"/>
                        <a:ext cx="4824412" cy="4286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8102" name="对象 388101"/>
          <p:cNvGraphicFramePr>
            <a:graphicFrameLocks/>
          </p:cNvGraphicFramePr>
          <p:nvPr>
            <p:extLst>
              <p:ext uri="{D42A27DB-BD31-4B8C-83A1-F6EECF244321}">
                <p14:modId xmlns:p14="http://schemas.microsoft.com/office/powerpoint/2010/main" val="1588867386"/>
              </p:ext>
            </p:extLst>
          </p:nvPr>
        </p:nvGraphicFramePr>
        <p:xfrm>
          <a:off x="1330325" y="2276475"/>
          <a:ext cx="4103688" cy="450850"/>
        </p:xfrm>
        <a:graphic>
          <a:graphicData uri="http://schemas.openxmlformats.org/presentationml/2006/ole">
            <mc:AlternateContent xmlns:mc="http://schemas.openxmlformats.org/markup-compatibility/2006">
              <mc:Choice xmlns:v="urn:schemas-microsoft-com:vml" Requires="v">
                <p:oleObj spid="_x0000_s256891" r:id="rId5" imgW="2082800" imgH="228600" progId="Equation.3">
                  <p:embed/>
                </p:oleObj>
              </mc:Choice>
              <mc:Fallback>
                <p:oleObj r:id="rId5" imgW="2082800" imgH="228600" progId="Equation.3">
                  <p:embed/>
                  <p:pic>
                    <p:nvPicPr>
                      <p:cNvPr id="388102" name="对象 38810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325" y="2276475"/>
                        <a:ext cx="4103688" cy="4508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8103" name="对象 388102"/>
          <p:cNvGraphicFramePr>
            <a:graphicFrameLocks/>
          </p:cNvGraphicFramePr>
          <p:nvPr>
            <p:extLst>
              <p:ext uri="{D42A27DB-BD31-4B8C-83A1-F6EECF244321}">
                <p14:modId xmlns:p14="http://schemas.microsoft.com/office/powerpoint/2010/main" val="2555017395"/>
              </p:ext>
            </p:extLst>
          </p:nvPr>
        </p:nvGraphicFramePr>
        <p:xfrm>
          <a:off x="1330325" y="2925763"/>
          <a:ext cx="6091238" cy="460375"/>
        </p:xfrm>
        <a:graphic>
          <a:graphicData uri="http://schemas.openxmlformats.org/presentationml/2006/ole">
            <mc:AlternateContent xmlns:mc="http://schemas.openxmlformats.org/markup-compatibility/2006">
              <mc:Choice xmlns:v="urn:schemas-microsoft-com:vml" Requires="v">
                <p:oleObj spid="_x0000_s256892" r:id="rId7" imgW="2690065" imgH="203024" progId="Equation.3">
                  <p:embed/>
                </p:oleObj>
              </mc:Choice>
              <mc:Fallback>
                <p:oleObj r:id="rId7" imgW="2690065" imgH="203024" progId="Equation.3">
                  <p:embed/>
                  <p:pic>
                    <p:nvPicPr>
                      <p:cNvPr id="388103" name="对象 38810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0325" y="2925763"/>
                        <a:ext cx="6091238" cy="4603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8105" name="对象 388104"/>
          <p:cNvGraphicFramePr>
            <a:graphicFrameLocks/>
          </p:cNvGraphicFramePr>
          <p:nvPr>
            <p:extLst>
              <p:ext uri="{D42A27DB-BD31-4B8C-83A1-F6EECF244321}">
                <p14:modId xmlns:p14="http://schemas.microsoft.com/office/powerpoint/2010/main" val="4118779329"/>
              </p:ext>
            </p:extLst>
          </p:nvPr>
        </p:nvGraphicFramePr>
        <p:xfrm>
          <a:off x="1330325" y="3644900"/>
          <a:ext cx="5430838" cy="461963"/>
        </p:xfrm>
        <a:graphic>
          <a:graphicData uri="http://schemas.openxmlformats.org/presentationml/2006/ole">
            <mc:AlternateContent xmlns:mc="http://schemas.openxmlformats.org/markup-compatibility/2006">
              <mc:Choice xmlns:v="urn:schemas-microsoft-com:vml" Requires="v">
                <p:oleObj spid="_x0000_s256893" r:id="rId9" imgW="2398218" imgH="203024" progId="Equation.3">
                  <p:embed/>
                </p:oleObj>
              </mc:Choice>
              <mc:Fallback>
                <p:oleObj r:id="rId9" imgW="2398218" imgH="203024" progId="Equation.3">
                  <p:embed/>
                  <p:pic>
                    <p:nvPicPr>
                      <p:cNvPr id="388105" name="对象 38810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0325" y="3644900"/>
                        <a:ext cx="5430838" cy="4619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8107" name="对象 388106"/>
          <p:cNvGraphicFramePr>
            <a:graphicFrameLocks/>
          </p:cNvGraphicFramePr>
          <p:nvPr>
            <p:extLst>
              <p:ext uri="{D42A27DB-BD31-4B8C-83A1-F6EECF244321}">
                <p14:modId xmlns:p14="http://schemas.microsoft.com/office/powerpoint/2010/main" val="2958675136"/>
              </p:ext>
            </p:extLst>
          </p:nvPr>
        </p:nvGraphicFramePr>
        <p:xfrm>
          <a:off x="1330325" y="4365625"/>
          <a:ext cx="4941888" cy="461963"/>
        </p:xfrm>
        <a:graphic>
          <a:graphicData uri="http://schemas.openxmlformats.org/presentationml/2006/ole">
            <mc:AlternateContent xmlns:mc="http://schemas.openxmlformats.org/markup-compatibility/2006">
              <mc:Choice xmlns:v="urn:schemas-microsoft-com:vml" Requires="v">
                <p:oleObj spid="_x0000_s256894" r:id="rId11" imgW="2182505" imgH="203024" progId="Equation.3">
                  <p:embed/>
                </p:oleObj>
              </mc:Choice>
              <mc:Fallback>
                <p:oleObj r:id="rId11" imgW="2182505" imgH="203024" progId="Equation.3">
                  <p:embed/>
                  <p:pic>
                    <p:nvPicPr>
                      <p:cNvPr id="388107" name="对象 38810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0325" y="4365625"/>
                        <a:ext cx="4941888" cy="4619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8109" name="对象 388108"/>
          <p:cNvGraphicFramePr>
            <a:graphicFrameLocks/>
          </p:cNvGraphicFramePr>
          <p:nvPr>
            <p:extLst>
              <p:ext uri="{D42A27DB-BD31-4B8C-83A1-F6EECF244321}">
                <p14:modId xmlns:p14="http://schemas.microsoft.com/office/powerpoint/2010/main" val="618640802"/>
              </p:ext>
            </p:extLst>
          </p:nvPr>
        </p:nvGraphicFramePr>
        <p:xfrm>
          <a:off x="1330325" y="5000625"/>
          <a:ext cx="2816225" cy="431800"/>
        </p:xfrm>
        <a:graphic>
          <a:graphicData uri="http://schemas.openxmlformats.org/presentationml/2006/ole">
            <mc:AlternateContent xmlns:mc="http://schemas.openxmlformats.org/markup-compatibility/2006">
              <mc:Choice xmlns:v="urn:schemas-microsoft-com:vml" Requires="v">
                <p:oleObj spid="_x0000_s256895" r:id="rId13" imgW="1244060" imgH="190417" progId="Equation.3">
                  <p:embed/>
                </p:oleObj>
              </mc:Choice>
              <mc:Fallback>
                <p:oleObj r:id="rId13" imgW="1244060" imgH="190417" progId="Equation.3">
                  <p:embed/>
                  <p:pic>
                    <p:nvPicPr>
                      <p:cNvPr id="388109" name="对象 38810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0325" y="5000625"/>
                        <a:ext cx="2816225" cy="431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8110" name="矩形 388109"/>
          <p:cNvSpPr>
            <a:spLocks noChangeArrowheads="1"/>
          </p:cNvSpPr>
          <p:nvPr/>
        </p:nvSpPr>
        <p:spPr bwMode="auto">
          <a:xfrm>
            <a:off x="323850" y="5516563"/>
            <a:ext cx="83534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eaLnBrk="0" hangingPunct="0"/>
            <a:r>
              <a:rPr lang="zh-CN" altLang="en-US" sz="2800">
                <a:latin typeface="华文楷体" panose="02010600040101010101" pitchFamily="2" charset="-122"/>
                <a:ea typeface="华文楷体" panose="02010600040101010101" pitchFamily="2" charset="-122"/>
              </a:rPr>
              <a:t>二种方法结果一致，但过程繁简不同。尽量选择最佳方法，使化简过程简单。</a:t>
            </a:r>
          </a:p>
        </p:txBody>
      </p:sp>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1" name="Picture 132"/>
          <p:cNvPicPr>
            <a:picLocks noChangeAspect="1" noChangeArrowheads="1"/>
          </p:cNvPicPr>
          <p:nvPr/>
        </p:nvPicPr>
        <p:blipFill rotWithShape="1">
          <a:blip r:embed="rId15">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34"/>
          <p:cNvPicPr>
            <a:picLocks noChangeAspect="1" noChangeArrowheads="1"/>
          </p:cNvPicPr>
          <p:nvPr/>
        </p:nvPicPr>
        <p:blipFill rotWithShape="1">
          <a:blip r:embed="rId16">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489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Effect transition="in" filter="wipe(left)">
                                      <p:cBhvr>
                                        <p:cTn id="7" dur="500"/>
                                        <p:tgtEl>
                                          <p:spTgt spid="388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88101"/>
                                        </p:tgtEl>
                                        <p:attrNameLst>
                                          <p:attrName>style.visibility</p:attrName>
                                        </p:attrNameLst>
                                      </p:cBhvr>
                                      <p:to>
                                        <p:strVal val="visible"/>
                                      </p:to>
                                    </p:set>
                                    <p:animEffect transition="in" filter="dissolve">
                                      <p:cBhvr>
                                        <p:cTn id="12" dur="500"/>
                                        <p:tgtEl>
                                          <p:spTgt spid="388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88102"/>
                                        </p:tgtEl>
                                        <p:attrNameLst>
                                          <p:attrName>style.visibility</p:attrName>
                                        </p:attrNameLst>
                                      </p:cBhvr>
                                      <p:to>
                                        <p:strVal val="visible"/>
                                      </p:to>
                                    </p:set>
                                    <p:animEffect transition="in" filter="dissolve">
                                      <p:cBhvr>
                                        <p:cTn id="17" dur="500"/>
                                        <p:tgtEl>
                                          <p:spTgt spid="3881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88103"/>
                                        </p:tgtEl>
                                        <p:attrNameLst>
                                          <p:attrName>style.visibility</p:attrName>
                                        </p:attrNameLst>
                                      </p:cBhvr>
                                      <p:to>
                                        <p:strVal val="visible"/>
                                      </p:to>
                                    </p:set>
                                    <p:animEffect transition="in" filter="dissolve">
                                      <p:cBhvr>
                                        <p:cTn id="22" dur="500"/>
                                        <p:tgtEl>
                                          <p:spTgt spid="3881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88105"/>
                                        </p:tgtEl>
                                        <p:attrNameLst>
                                          <p:attrName>style.visibility</p:attrName>
                                        </p:attrNameLst>
                                      </p:cBhvr>
                                      <p:to>
                                        <p:strVal val="visible"/>
                                      </p:to>
                                    </p:set>
                                    <p:animEffect transition="in" filter="dissolve">
                                      <p:cBhvr>
                                        <p:cTn id="27" dur="500"/>
                                        <p:tgtEl>
                                          <p:spTgt spid="3881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88107"/>
                                        </p:tgtEl>
                                        <p:attrNameLst>
                                          <p:attrName>style.visibility</p:attrName>
                                        </p:attrNameLst>
                                      </p:cBhvr>
                                      <p:to>
                                        <p:strVal val="visible"/>
                                      </p:to>
                                    </p:set>
                                    <p:animEffect transition="in" filter="dissolve">
                                      <p:cBhvr>
                                        <p:cTn id="32" dur="500"/>
                                        <p:tgtEl>
                                          <p:spTgt spid="3881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88109"/>
                                        </p:tgtEl>
                                        <p:attrNameLst>
                                          <p:attrName>style.visibility</p:attrName>
                                        </p:attrNameLst>
                                      </p:cBhvr>
                                      <p:to>
                                        <p:strVal val="visible"/>
                                      </p:to>
                                    </p:set>
                                    <p:animEffect transition="in" filter="dissolve">
                                      <p:cBhvr>
                                        <p:cTn id="37" dur="500"/>
                                        <p:tgtEl>
                                          <p:spTgt spid="3881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88110"/>
                                        </p:tgtEl>
                                        <p:attrNameLst>
                                          <p:attrName>style.visibility</p:attrName>
                                        </p:attrNameLst>
                                      </p:cBhvr>
                                      <p:to>
                                        <p:strVal val="visible"/>
                                      </p:to>
                                    </p:set>
                                    <p:animEffect transition="in" filter="diamond(in)">
                                      <p:cBhvr>
                                        <p:cTn id="42" dur="2000"/>
                                        <p:tgtEl>
                                          <p:spTgt spid="38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p:bldP spid="3881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标题 389121"/>
          <p:cNvSpPr>
            <a:spLocks noGrp="1" noChangeArrowheads="1"/>
          </p:cNvSpPr>
          <p:nvPr>
            <p:ph type="title"/>
          </p:nvPr>
        </p:nvSpPr>
        <p:spPr bwMode="auto">
          <a:xfrm>
            <a:off x="208096" y="947708"/>
            <a:ext cx="7705725"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smtClean="0">
                <a:solidFill>
                  <a:schemeClr val="tx1"/>
                </a:solidFill>
                <a:latin typeface="华文楷体" panose="02010600040101010101" pitchFamily="2" charset="-122"/>
                <a:ea typeface="华文楷体" panose="02010600040101010101" pitchFamily="2" charset="-122"/>
              </a:rPr>
              <a:t>例</a:t>
            </a:r>
            <a:r>
              <a:rPr lang="en-US" altLang="zh-CN" sz="2800" b="1" smtClean="0">
                <a:solidFill>
                  <a:schemeClr val="tx1"/>
                </a:solidFill>
                <a:latin typeface="华文楷体" panose="02010600040101010101" pitchFamily="2" charset="-122"/>
                <a:ea typeface="华文楷体" panose="02010600040101010101" pitchFamily="2" charset="-122"/>
              </a:rPr>
              <a:t>2.6.2 </a:t>
            </a:r>
            <a:r>
              <a:rPr lang="zh-CN" altLang="en-US" sz="2800" b="1" smtClean="0">
                <a:solidFill>
                  <a:schemeClr val="tx1"/>
                </a:solidFill>
                <a:latin typeface="华文楷体" panose="02010600040101010101" pitchFamily="2" charset="-122"/>
                <a:ea typeface="华文楷体" panose="02010600040101010101" pitchFamily="2" charset="-122"/>
              </a:rPr>
              <a:t>试将下面的逻辑函数简化为最简与或式</a:t>
            </a:r>
          </a:p>
        </p:txBody>
      </p:sp>
      <p:graphicFrame>
        <p:nvGraphicFramePr>
          <p:cNvPr id="389125" name="对象 389124"/>
          <p:cNvGraphicFramePr>
            <a:graphicFrameLocks/>
          </p:cNvGraphicFramePr>
          <p:nvPr>
            <p:extLst>
              <p:ext uri="{D42A27DB-BD31-4B8C-83A1-F6EECF244321}">
                <p14:modId xmlns:p14="http://schemas.microsoft.com/office/powerpoint/2010/main" val="3809526840"/>
              </p:ext>
            </p:extLst>
          </p:nvPr>
        </p:nvGraphicFramePr>
        <p:xfrm>
          <a:off x="1865446" y="1523970"/>
          <a:ext cx="3600450" cy="406400"/>
        </p:xfrm>
        <a:graphic>
          <a:graphicData uri="http://schemas.openxmlformats.org/presentationml/2006/ole">
            <mc:AlternateContent xmlns:mc="http://schemas.openxmlformats.org/markup-compatibility/2006">
              <mc:Choice xmlns:v="urn:schemas-microsoft-com:vml" Requires="v">
                <p:oleObj spid="_x0000_s257914" r:id="rId3" imgW="1572071" imgH="177492" progId="Equation.3">
                  <p:embed/>
                </p:oleObj>
              </mc:Choice>
              <mc:Fallback>
                <p:oleObj r:id="rId3" imgW="1572071" imgH="177492" progId="Equation.3">
                  <p:embed/>
                  <p:pic>
                    <p:nvPicPr>
                      <p:cNvPr id="389125" name="对象 3891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446" y="1523970"/>
                        <a:ext cx="3600450" cy="406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26" name="文本框 389125"/>
          <p:cNvSpPr txBox="1">
            <a:spLocks noChangeArrowheads="1"/>
          </p:cNvSpPr>
          <p:nvPr/>
        </p:nvSpPr>
        <p:spPr bwMode="auto">
          <a:xfrm>
            <a:off x="208096" y="2027208"/>
            <a:ext cx="1219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华文楷体" panose="02010600040101010101" pitchFamily="2" charset="-122"/>
                <a:ea typeface="华文楷体" panose="02010600040101010101" pitchFamily="2" charset="-122"/>
              </a:rPr>
              <a:t>解：</a:t>
            </a:r>
          </a:p>
        </p:txBody>
      </p:sp>
      <p:sp>
        <p:nvSpPr>
          <p:cNvPr id="389127" name="文本框 389126"/>
          <p:cNvSpPr txBox="1">
            <a:spLocks noChangeArrowheads="1"/>
          </p:cNvSpPr>
          <p:nvPr/>
        </p:nvSpPr>
        <p:spPr bwMode="auto">
          <a:xfrm>
            <a:off x="231909" y="5364133"/>
            <a:ext cx="84248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华文楷体" panose="02010600040101010101" pitchFamily="2" charset="-122"/>
                <a:ea typeface="华文楷体" panose="02010600040101010101" pitchFamily="2" charset="-122"/>
              </a:rPr>
              <a:t>注：从原式看，很难看出是不是最简，而且用代数法简化逻辑函数，不仅要熟悉逻辑代数公式，而且要灵活运用，而且不能保证最后结果最简。</a:t>
            </a:r>
          </a:p>
        </p:txBody>
      </p:sp>
      <p:graphicFrame>
        <p:nvGraphicFramePr>
          <p:cNvPr id="389128" name="对象 389127"/>
          <p:cNvGraphicFramePr>
            <a:graphicFrameLocks/>
          </p:cNvGraphicFramePr>
          <p:nvPr>
            <p:extLst>
              <p:ext uri="{D42A27DB-BD31-4B8C-83A1-F6EECF244321}">
                <p14:modId xmlns:p14="http://schemas.microsoft.com/office/powerpoint/2010/main" val="3053063988"/>
              </p:ext>
            </p:extLst>
          </p:nvPr>
        </p:nvGraphicFramePr>
        <p:xfrm>
          <a:off x="870084" y="2098645"/>
          <a:ext cx="3960812" cy="447675"/>
        </p:xfrm>
        <a:graphic>
          <a:graphicData uri="http://schemas.openxmlformats.org/presentationml/2006/ole">
            <mc:AlternateContent xmlns:mc="http://schemas.openxmlformats.org/markup-compatibility/2006">
              <mc:Choice xmlns:v="urn:schemas-microsoft-com:vml" Requires="v">
                <p:oleObj spid="_x0000_s257915" r:id="rId5" imgW="1572071" imgH="177492" progId="Equation.3">
                  <p:embed/>
                </p:oleObj>
              </mc:Choice>
              <mc:Fallback>
                <p:oleObj r:id="rId5" imgW="1572071" imgH="177492" progId="Equation.3">
                  <p:embed/>
                  <p:pic>
                    <p:nvPicPr>
                      <p:cNvPr id="389128" name="对象 38912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084" y="2098645"/>
                        <a:ext cx="3960812" cy="447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29" name="对象 389128"/>
          <p:cNvGraphicFramePr>
            <a:graphicFrameLocks/>
          </p:cNvGraphicFramePr>
          <p:nvPr>
            <p:extLst>
              <p:ext uri="{D42A27DB-BD31-4B8C-83A1-F6EECF244321}">
                <p14:modId xmlns:p14="http://schemas.microsoft.com/office/powerpoint/2010/main" val="4025929355"/>
              </p:ext>
            </p:extLst>
          </p:nvPr>
        </p:nvGraphicFramePr>
        <p:xfrm>
          <a:off x="1144721" y="2819370"/>
          <a:ext cx="5976938" cy="477838"/>
        </p:xfrm>
        <a:graphic>
          <a:graphicData uri="http://schemas.openxmlformats.org/presentationml/2006/ole">
            <mc:AlternateContent xmlns:mc="http://schemas.openxmlformats.org/markup-compatibility/2006">
              <mc:Choice xmlns:v="urn:schemas-microsoft-com:vml" Requires="v">
                <p:oleObj spid="_x0000_s257916" r:id="rId7" imgW="2537797" imgH="203024" progId="Equation.3">
                  <p:embed/>
                </p:oleObj>
              </mc:Choice>
              <mc:Fallback>
                <p:oleObj r:id="rId7" imgW="2537797" imgH="203024" progId="Equation.3">
                  <p:embed/>
                  <p:pic>
                    <p:nvPicPr>
                      <p:cNvPr id="389129" name="对象 3891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721" y="2819370"/>
                        <a:ext cx="5976938" cy="4778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31" name="对象 389130"/>
          <p:cNvGraphicFramePr>
            <a:graphicFrameLocks/>
          </p:cNvGraphicFramePr>
          <p:nvPr>
            <p:extLst>
              <p:ext uri="{D42A27DB-BD31-4B8C-83A1-F6EECF244321}">
                <p14:modId xmlns:p14="http://schemas.microsoft.com/office/powerpoint/2010/main" val="4018977634"/>
              </p:ext>
            </p:extLst>
          </p:nvPr>
        </p:nvGraphicFramePr>
        <p:xfrm>
          <a:off x="1127259" y="4032220"/>
          <a:ext cx="6084887" cy="496888"/>
        </p:xfrm>
        <a:graphic>
          <a:graphicData uri="http://schemas.openxmlformats.org/presentationml/2006/ole">
            <mc:AlternateContent xmlns:mc="http://schemas.openxmlformats.org/markup-compatibility/2006">
              <mc:Choice xmlns:v="urn:schemas-microsoft-com:vml" Requires="v">
                <p:oleObj spid="_x0000_s257917" r:id="rId9" imgW="2501640" imgH="203040" progId="Equation.3">
                  <p:embed/>
                </p:oleObj>
              </mc:Choice>
              <mc:Fallback>
                <p:oleObj r:id="rId9" imgW="2501640" imgH="203040" progId="Equation.3">
                  <p:embed/>
                  <p:pic>
                    <p:nvPicPr>
                      <p:cNvPr id="389131" name="对象 3891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259" y="4032220"/>
                        <a:ext cx="6084887" cy="4968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32" name="对象 389131"/>
          <p:cNvGraphicFramePr>
            <a:graphicFrameLocks/>
          </p:cNvGraphicFramePr>
          <p:nvPr>
            <p:extLst>
              <p:ext uri="{D42A27DB-BD31-4B8C-83A1-F6EECF244321}">
                <p14:modId xmlns:p14="http://schemas.microsoft.com/office/powerpoint/2010/main" val="1994991553"/>
              </p:ext>
            </p:extLst>
          </p:nvPr>
        </p:nvGraphicFramePr>
        <p:xfrm>
          <a:off x="1144721" y="4722783"/>
          <a:ext cx="2982913" cy="449262"/>
        </p:xfrm>
        <a:graphic>
          <a:graphicData uri="http://schemas.openxmlformats.org/presentationml/2006/ole">
            <mc:AlternateContent xmlns:mc="http://schemas.openxmlformats.org/markup-compatibility/2006">
              <mc:Choice xmlns:v="urn:schemas-microsoft-com:vml" Requires="v">
                <p:oleObj spid="_x0000_s257918" r:id="rId11" imgW="1179053" imgH="177492" progId="Equation.3">
                  <p:embed/>
                </p:oleObj>
              </mc:Choice>
              <mc:Fallback>
                <p:oleObj r:id="rId11" imgW="1179053" imgH="177492" progId="Equation.3">
                  <p:embed/>
                  <p:pic>
                    <p:nvPicPr>
                      <p:cNvPr id="389132" name="对象 3891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4721" y="4722783"/>
                        <a:ext cx="2982913" cy="4492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89139" name="组合 389138"/>
          <p:cNvGrpSpPr/>
          <p:nvPr/>
        </p:nvGrpSpPr>
        <p:grpSpPr>
          <a:xfrm>
            <a:off x="1145990" y="3472462"/>
            <a:ext cx="6049964" cy="396875"/>
            <a:chOff x="748" y="2115"/>
            <a:chExt cx="3811" cy="250"/>
          </a:xfrm>
          <a:solidFill>
            <a:schemeClr val="bg1"/>
          </a:solidFill>
        </p:grpSpPr>
        <p:graphicFrame>
          <p:nvGraphicFramePr>
            <p:cNvPr id="389130" name="对象 389129"/>
            <p:cNvGraphicFramePr/>
            <p:nvPr/>
          </p:nvGraphicFramePr>
          <p:xfrm>
            <a:off x="748" y="2115"/>
            <a:ext cx="3810" cy="250"/>
          </p:xfrm>
          <a:graphic>
            <a:graphicData uri="http://schemas.openxmlformats.org/presentationml/2006/ole">
              <mc:AlternateContent xmlns:mc="http://schemas.openxmlformats.org/markup-compatibility/2006">
                <mc:Choice xmlns:v="urn:schemas-microsoft-com:vml" Requires="v">
                  <p:oleObj spid="_x0000_s257919" r:id="rId13" imgW="2687955" imgH="177800" progId="Equation.3">
                    <p:embed/>
                  </p:oleObj>
                </mc:Choice>
                <mc:Fallback>
                  <p:oleObj r:id="rId13" imgW="2687955" imgH="177800" progId="Equation.3">
                    <p:embed/>
                    <p:pic>
                      <p:nvPicPr>
                        <p:cNvPr id="389130" name="对象 389129"/>
                        <p:cNvPicPr/>
                        <p:nvPr/>
                      </p:nvPicPr>
                      <p:blipFill>
                        <a:blip r:embed="rId14"/>
                        <a:stretch>
                          <a:fillRect/>
                        </a:stretch>
                      </p:blipFill>
                      <p:spPr>
                        <a:xfrm>
                          <a:off x="748" y="2115"/>
                          <a:ext cx="3810" cy="250"/>
                        </a:xfrm>
                        <a:prstGeom prst="rect">
                          <a:avLst/>
                        </a:prstGeom>
                        <a:solidFill>
                          <a:schemeClr val="bg1"/>
                        </a:solidFill>
                        <a:ln w="57150" cap="flat" cmpd="thickThin">
                          <a:noFill/>
                          <a:prstDash val="solid"/>
                          <a:miter/>
                          <a:headEnd type="none" w="med" len="med"/>
                          <a:tailEnd type="none" w="med" len="med"/>
                        </a:ln>
                      </p:spPr>
                    </p:pic>
                  </p:oleObj>
                </mc:Fallback>
              </mc:AlternateContent>
            </a:graphicData>
          </a:graphic>
        </p:graphicFrame>
        <p:sp>
          <p:nvSpPr>
            <p:cNvPr id="389135" name="直接连接符 389134"/>
            <p:cNvSpPr/>
            <p:nvPr/>
          </p:nvSpPr>
          <p:spPr>
            <a:xfrm>
              <a:off x="975" y="2341"/>
              <a:ext cx="454" cy="0"/>
            </a:xfrm>
            <a:prstGeom prst="line">
              <a:avLst/>
            </a:prstGeom>
            <a:grpFill/>
            <a:ln w="38100" cap="flat" cmpd="sng">
              <a:solidFill>
                <a:srgbClr val="FF3300"/>
              </a:solidFill>
              <a:prstDash val="solid"/>
              <a:headEnd type="none" w="med" len="med"/>
              <a:tailEnd type="none" w="med" len="med"/>
            </a:ln>
          </p:spPr>
        </p:sp>
        <p:sp>
          <p:nvSpPr>
            <p:cNvPr id="389136" name="直接连接符 389135"/>
            <p:cNvSpPr/>
            <p:nvPr/>
          </p:nvSpPr>
          <p:spPr>
            <a:xfrm>
              <a:off x="4105" y="2341"/>
              <a:ext cx="454" cy="0"/>
            </a:xfrm>
            <a:prstGeom prst="line">
              <a:avLst/>
            </a:prstGeom>
            <a:grpFill/>
            <a:ln w="38100" cap="flat" cmpd="sng">
              <a:solidFill>
                <a:srgbClr val="FF3300"/>
              </a:solidFill>
              <a:prstDash val="solid"/>
              <a:headEnd type="none" w="med" len="med"/>
              <a:tailEnd type="none" w="med" len="med"/>
            </a:ln>
          </p:spPr>
        </p:sp>
        <p:sp>
          <p:nvSpPr>
            <p:cNvPr id="389137" name="直接连接符 389136"/>
            <p:cNvSpPr/>
            <p:nvPr/>
          </p:nvSpPr>
          <p:spPr>
            <a:xfrm>
              <a:off x="2245" y="2341"/>
              <a:ext cx="454" cy="0"/>
            </a:xfrm>
            <a:prstGeom prst="line">
              <a:avLst/>
            </a:prstGeom>
            <a:grpFill/>
            <a:ln w="38100" cap="flat" cmpd="sng">
              <a:solidFill>
                <a:srgbClr val="00FFFF"/>
              </a:solidFill>
              <a:prstDash val="solid"/>
              <a:headEnd type="none" w="med" len="med"/>
              <a:tailEnd type="none" w="med" len="med"/>
            </a:ln>
          </p:spPr>
        </p:sp>
        <p:sp>
          <p:nvSpPr>
            <p:cNvPr id="389138" name="直接连接符 389137"/>
            <p:cNvSpPr/>
            <p:nvPr/>
          </p:nvSpPr>
          <p:spPr>
            <a:xfrm>
              <a:off x="3470" y="2341"/>
              <a:ext cx="454" cy="0"/>
            </a:xfrm>
            <a:prstGeom prst="line">
              <a:avLst/>
            </a:prstGeom>
            <a:grpFill/>
            <a:ln w="38100" cap="flat" cmpd="sng">
              <a:solidFill>
                <a:srgbClr val="00FFFF"/>
              </a:solidFill>
              <a:prstDash val="solid"/>
              <a:headEnd type="none" w="med" len="med"/>
              <a:tailEnd type="none" w="med" len="med"/>
            </a:ln>
          </p:spPr>
        </p:sp>
      </p:grpSp>
      <p:sp>
        <p:nvSpPr>
          <p:cNvPr id="1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7" name="Picture 132"/>
          <p:cNvPicPr>
            <a:picLocks noChangeAspect="1" noChangeArrowheads="1"/>
          </p:cNvPicPr>
          <p:nvPr/>
        </p:nvPicPr>
        <p:blipFill rotWithShape="1">
          <a:blip r:embed="rId15">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34"/>
          <p:cNvPicPr>
            <a:picLocks noChangeAspect="1" noChangeArrowheads="1"/>
          </p:cNvPicPr>
          <p:nvPr/>
        </p:nvPicPr>
        <p:blipFill rotWithShape="1">
          <a:blip r:embed="rId16">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91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wipe(left)">
                                      <p:cBhvr>
                                        <p:cTn id="7" dur="500"/>
                                        <p:tgtEl>
                                          <p:spTgt spid="389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89125"/>
                                        </p:tgtEl>
                                        <p:attrNameLst>
                                          <p:attrName>style.visibility</p:attrName>
                                        </p:attrNameLst>
                                      </p:cBhvr>
                                      <p:to>
                                        <p:strVal val="visible"/>
                                      </p:to>
                                    </p:set>
                                    <p:animEffect transition="in" filter="dissolve">
                                      <p:cBhvr>
                                        <p:cTn id="12" dur="500"/>
                                        <p:tgtEl>
                                          <p:spTgt spid="389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389126"/>
                                        </p:tgtEl>
                                        <p:attrNameLst>
                                          <p:attrName>style.visibility</p:attrName>
                                        </p:attrNameLst>
                                      </p:cBhvr>
                                      <p:to>
                                        <p:strVal val="visible"/>
                                      </p:to>
                                    </p:set>
                                    <p:anim calcmode="lin" valueType="num">
                                      <p:cBhvr>
                                        <p:cTn id="17" dur="500" fill="hold"/>
                                        <p:tgtEl>
                                          <p:spTgt spid="389126"/>
                                        </p:tgtEl>
                                        <p:attrNameLst>
                                          <p:attrName>ppt_w</p:attrName>
                                        </p:attrNameLst>
                                      </p:cBhvr>
                                      <p:tavLst>
                                        <p:tav tm="0">
                                          <p:val>
                                            <p:strVal val="2/3*#ppt_w"/>
                                          </p:val>
                                        </p:tav>
                                        <p:tav tm="100000">
                                          <p:val>
                                            <p:strVal val="#ppt_w"/>
                                          </p:val>
                                        </p:tav>
                                      </p:tavLst>
                                    </p:anim>
                                    <p:anim calcmode="lin" valueType="num">
                                      <p:cBhvr>
                                        <p:cTn id="18" dur="500" fill="hold"/>
                                        <p:tgtEl>
                                          <p:spTgt spid="389126"/>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89128"/>
                                        </p:tgtEl>
                                        <p:attrNameLst>
                                          <p:attrName>style.visibility</p:attrName>
                                        </p:attrNameLst>
                                      </p:cBhvr>
                                      <p:to>
                                        <p:strVal val="visible"/>
                                      </p:to>
                                    </p:set>
                                    <p:animEffect transition="in" filter="dissolve">
                                      <p:cBhvr>
                                        <p:cTn id="23" dur="500"/>
                                        <p:tgtEl>
                                          <p:spTgt spid="389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89129"/>
                                        </p:tgtEl>
                                        <p:attrNameLst>
                                          <p:attrName>style.visibility</p:attrName>
                                        </p:attrNameLst>
                                      </p:cBhvr>
                                      <p:to>
                                        <p:strVal val="visible"/>
                                      </p:to>
                                    </p:set>
                                    <p:animEffect transition="in" filter="dissolve">
                                      <p:cBhvr>
                                        <p:cTn id="28" dur="500"/>
                                        <p:tgtEl>
                                          <p:spTgt spid="3891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89139"/>
                                        </p:tgtEl>
                                        <p:attrNameLst>
                                          <p:attrName>style.visibility</p:attrName>
                                        </p:attrNameLst>
                                      </p:cBhvr>
                                      <p:to>
                                        <p:strVal val="visible"/>
                                      </p:to>
                                    </p:set>
                                    <p:animEffect transition="in" filter="dissolve">
                                      <p:cBhvr>
                                        <p:cTn id="33" dur="500"/>
                                        <p:tgtEl>
                                          <p:spTgt spid="3891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389131"/>
                                        </p:tgtEl>
                                        <p:attrNameLst>
                                          <p:attrName>style.visibility</p:attrName>
                                        </p:attrNameLst>
                                      </p:cBhvr>
                                      <p:to>
                                        <p:strVal val="visible"/>
                                      </p:to>
                                    </p:set>
                                    <p:animEffect transition="in" filter="dissolve">
                                      <p:cBhvr>
                                        <p:cTn id="38" dur="500"/>
                                        <p:tgtEl>
                                          <p:spTgt spid="3891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89132"/>
                                        </p:tgtEl>
                                        <p:attrNameLst>
                                          <p:attrName>style.visibility</p:attrName>
                                        </p:attrNameLst>
                                      </p:cBhvr>
                                      <p:to>
                                        <p:strVal val="visible"/>
                                      </p:to>
                                    </p:set>
                                    <p:animEffect transition="in" filter="dissolve">
                                      <p:cBhvr>
                                        <p:cTn id="43" dur="500"/>
                                        <p:tgtEl>
                                          <p:spTgt spid="3891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8" presetClass="entr" presetSubtype="32" fill="hold" grpId="0" nodeType="clickEffect">
                                  <p:stCondLst>
                                    <p:cond delay="0"/>
                                  </p:stCondLst>
                                  <p:childTnLst>
                                    <p:set>
                                      <p:cBhvr>
                                        <p:cTn id="47" dur="1" fill="hold">
                                          <p:stCondLst>
                                            <p:cond delay="0"/>
                                          </p:stCondLst>
                                        </p:cTn>
                                        <p:tgtEl>
                                          <p:spTgt spid="389127"/>
                                        </p:tgtEl>
                                        <p:attrNameLst>
                                          <p:attrName>style.visibility</p:attrName>
                                        </p:attrNameLst>
                                      </p:cBhvr>
                                      <p:to>
                                        <p:strVal val="visible"/>
                                      </p:to>
                                    </p:set>
                                    <p:animEffect transition="in" filter="diamond(out)">
                                      <p:cBhvr>
                                        <p:cTn id="48" dur="1000"/>
                                        <p:tgtEl>
                                          <p:spTgt spid="389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p:bldP spid="389126" grpId="0"/>
      <p:bldP spid="3891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标题 390145"/>
          <p:cNvSpPr>
            <a:spLocks noGrp="1" noChangeArrowheads="1"/>
          </p:cNvSpPr>
          <p:nvPr>
            <p:ph type="title"/>
          </p:nvPr>
        </p:nvSpPr>
        <p:spPr bwMode="auto">
          <a:xfrm>
            <a:off x="0" y="964406"/>
            <a:ext cx="80010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solidFill>
                  <a:schemeClr val="tx1"/>
                </a:solidFill>
                <a:latin typeface="华文楷体" panose="02010600040101010101" pitchFamily="2" charset="-122"/>
                <a:ea typeface="华文楷体" panose="02010600040101010101" pitchFamily="2" charset="-122"/>
              </a:rPr>
              <a:t>例</a:t>
            </a:r>
            <a:r>
              <a:rPr lang="en-US" altLang="zh-CN" sz="2800" b="1" dirty="0" smtClean="0">
                <a:solidFill>
                  <a:schemeClr val="tx1"/>
                </a:solidFill>
                <a:latin typeface="华文楷体" panose="02010600040101010101" pitchFamily="2" charset="-122"/>
                <a:ea typeface="华文楷体" panose="02010600040101010101" pitchFamily="2" charset="-122"/>
              </a:rPr>
              <a:t>2.6.3 </a:t>
            </a:r>
            <a:r>
              <a:rPr lang="zh-CN" altLang="en-US" sz="2800" b="1" dirty="0" smtClean="0">
                <a:solidFill>
                  <a:schemeClr val="tx1"/>
                </a:solidFill>
                <a:latin typeface="华文楷体" panose="02010600040101010101" pitchFamily="2" charset="-122"/>
                <a:ea typeface="华文楷体" panose="02010600040101010101" pitchFamily="2" charset="-122"/>
              </a:rPr>
              <a:t>试将下面逻辑函数简化成最简与或式</a:t>
            </a:r>
          </a:p>
        </p:txBody>
      </p:sp>
      <p:graphicFrame>
        <p:nvGraphicFramePr>
          <p:cNvPr id="390149" name="对象 390148"/>
          <p:cNvGraphicFramePr>
            <a:graphicFrameLocks/>
          </p:cNvGraphicFramePr>
          <p:nvPr>
            <p:extLst>
              <p:ext uri="{D42A27DB-BD31-4B8C-83A1-F6EECF244321}">
                <p14:modId xmlns:p14="http://schemas.microsoft.com/office/powerpoint/2010/main" val="1588978250"/>
              </p:ext>
            </p:extLst>
          </p:nvPr>
        </p:nvGraphicFramePr>
        <p:xfrm>
          <a:off x="760413" y="1581150"/>
          <a:ext cx="8078787" cy="473075"/>
        </p:xfrm>
        <a:graphic>
          <a:graphicData uri="http://schemas.openxmlformats.org/presentationml/2006/ole">
            <mc:AlternateContent xmlns:mc="http://schemas.openxmlformats.org/markup-compatibility/2006">
              <mc:Choice xmlns:v="urn:schemas-microsoft-com:vml" Requires="v">
                <p:oleObj spid="_x0000_s293159" name="Equation" r:id="rId3" imgW="3466800" imgH="203040" progId="Equation.3">
                  <p:embed/>
                </p:oleObj>
              </mc:Choice>
              <mc:Fallback>
                <p:oleObj name="Equation" r:id="rId3" imgW="3466800" imgH="203040" progId="Equation.3">
                  <p:embed/>
                  <p:pic>
                    <p:nvPicPr>
                      <p:cNvPr id="390149" name="对象 390148"/>
                      <p:cNvPicPr>
                        <a:picLocks noChangeArrowheads="1"/>
                      </p:cNvPicPr>
                      <p:nvPr/>
                    </p:nvPicPr>
                    <p:blipFill>
                      <a:blip r:embed="rId4"/>
                      <a:srcRect/>
                      <a:stretch>
                        <a:fillRect/>
                      </a:stretch>
                    </p:blipFill>
                    <p:spPr bwMode="auto">
                      <a:xfrm>
                        <a:off x="760413" y="1581150"/>
                        <a:ext cx="8078787" cy="4730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0150" name="文本框 390149"/>
          <p:cNvSpPr txBox="1">
            <a:spLocks noChangeArrowheads="1"/>
          </p:cNvSpPr>
          <p:nvPr/>
        </p:nvSpPr>
        <p:spPr bwMode="auto">
          <a:xfrm>
            <a:off x="620713" y="2157413"/>
            <a:ext cx="12588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华文楷体" panose="02010600040101010101" pitchFamily="2" charset="-122"/>
                <a:ea typeface="华文楷体" panose="02010600040101010101" pitchFamily="2" charset="-122"/>
              </a:rPr>
              <a:t>解：</a:t>
            </a:r>
          </a:p>
        </p:txBody>
      </p:sp>
      <p:graphicFrame>
        <p:nvGraphicFramePr>
          <p:cNvPr id="390151" name="对象 390150"/>
          <p:cNvGraphicFramePr>
            <a:graphicFrameLocks/>
          </p:cNvGraphicFramePr>
          <p:nvPr>
            <p:extLst>
              <p:ext uri="{D42A27DB-BD31-4B8C-83A1-F6EECF244321}">
                <p14:modId xmlns:p14="http://schemas.microsoft.com/office/powerpoint/2010/main" val="2488305030"/>
              </p:ext>
            </p:extLst>
          </p:nvPr>
        </p:nvGraphicFramePr>
        <p:xfrm>
          <a:off x="1052513" y="3452813"/>
          <a:ext cx="7578725" cy="463550"/>
        </p:xfrm>
        <a:graphic>
          <a:graphicData uri="http://schemas.openxmlformats.org/presentationml/2006/ole">
            <mc:AlternateContent xmlns:mc="http://schemas.openxmlformats.org/markup-compatibility/2006">
              <mc:Choice xmlns:v="urn:schemas-microsoft-com:vml" Requires="v">
                <p:oleObj spid="_x0000_s293160" r:id="rId5" imgW="3733800" imgH="228600" progId="Equation.3">
                  <p:embed/>
                </p:oleObj>
              </mc:Choice>
              <mc:Fallback>
                <p:oleObj r:id="rId5" imgW="3733800" imgH="228600" progId="Equation.3">
                  <p:embed/>
                  <p:pic>
                    <p:nvPicPr>
                      <p:cNvPr id="390151" name="对象 39015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513" y="3452813"/>
                        <a:ext cx="7578725" cy="4635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0152" name="对象 390151"/>
          <p:cNvGraphicFramePr>
            <a:graphicFrameLocks/>
          </p:cNvGraphicFramePr>
          <p:nvPr>
            <p:extLst>
              <p:ext uri="{D42A27DB-BD31-4B8C-83A1-F6EECF244321}">
                <p14:modId xmlns:p14="http://schemas.microsoft.com/office/powerpoint/2010/main" val="2521055942"/>
              </p:ext>
            </p:extLst>
          </p:nvPr>
        </p:nvGraphicFramePr>
        <p:xfrm>
          <a:off x="763588" y="2805113"/>
          <a:ext cx="7993062" cy="468312"/>
        </p:xfrm>
        <a:graphic>
          <a:graphicData uri="http://schemas.openxmlformats.org/presentationml/2006/ole">
            <mc:AlternateContent xmlns:mc="http://schemas.openxmlformats.org/markup-compatibility/2006">
              <mc:Choice xmlns:v="urn:schemas-microsoft-com:vml" Requires="v">
                <p:oleObj spid="_x0000_s293161" r:id="rId7" imgW="3464093" imgH="203024" progId="Equation.3">
                  <p:embed/>
                </p:oleObj>
              </mc:Choice>
              <mc:Fallback>
                <p:oleObj r:id="rId7" imgW="3464093" imgH="203024" progId="Equation.3">
                  <p:embed/>
                  <p:pic>
                    <p:nvPicPr>
                      <p:cNvPr id="390152" name="对象 39015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2805113"/>
                        <a:ext cx="7993062" cy="46831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0153" name="对象 390152"/>
          <p:cNvGraphicFramePr>
            <a:graphicFrameLocks/>
          </p:cNvGraphicFramePr>
          <p:nvPr>
            <p:extLst>
              <p:ext uri="{D42A27DB-BD31-4B8C-83A1-F6EECF244321}">
                <p14:modId xmlns:p14="http://schemas.microsoft.com/office/powerpoint/2010/main" val="710096790"/>
              </p:ext>
            </p:extLst>
          </p:nvPr>
        </p:nvGraphicFramePr>
        <p:xfrm>
          <a:off x="1052513" y="4191000"/>
          <a:ext cx="6408737" cy="455613"/>
        </p:xfrm>
        <a:graphic>
          <a:graphicData uri="http://schemas.openxmlformats.org/presentationml/2006/ole">
            <mc:AlternateContent xmlns:mc="http://schemas.openxmlformats.org/markup-compatibility/2006">
              <mc:Choice xmlns:v="urn:schemas-microsoft-com:vml" Requires="v">
                <p:oleObj spid="_x0000_s293162" r:id="rId9" imgW="2640454" imgH="190417" progId="Equation.3">
                  <p:embed/>
                </p:oleObj>
              </mc:Choice>
              <mc:Fallback>
                <p:oleObj r:id="rId9" imgW="2640454" imgH="190417" progId="Equation.3">
                  <p:embed/>
                  <p:pic>
                    <p:nvPicPr>
                      <p:cNvPr id="390153" name="对象 39015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2513" y="4191000"/>
                        <a:ext cx="6408737" cy="45561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0154" name="对象 390153"/>
          <p:cNvGraphicFramePr>
            <a:graphicFrameLocks/>
          </p:cNvGraphicFramePr>
          <p:nvPr>
            <p:extLst>
              <p:ext uri="{D42A27DB-BD31-4B8C-83A1-F6EECF244321}">
                <p14:modId xmlns:p14="http://schemas.microsoft.com/office/powerpoint/2010/main" val="4063229067"/>
              </p:ext>
            </p:extLst>
          </p:nvPr>
        </p:nvGraphicFramePr>
        <p:xfrm>
          <a:off x="1052513" y="4724400"/>
          <a:ext cx="5251450" cy="471488"/>
        </p:xfrm>
        <a:graphic>
          <a:graphicData uri="http://schemas.openxmlformats.org/presentationml/2006/ole">
            <mc:AlternateContent xmlns:mc="http://schemas.openxmlformats.org/markup-compatibility/2006">
              <mc:Choice xmlns:v="urn:schemas-microsoft-com:vml" Requires="v">
                <p:oleObj spid="_x0000_s293163" r:id="rId11" imgW="2260440" imgH="203040" progId="Equation.3">
                  <p:embed/>
                </p:oleObj>
              </mc:Choice>
              <mc:Fallback>
                <p:oleObj r:id="rId11" imgW="2260440" imgH="203040" progId="Equation.3">
                  <p:embed/>
                  <p:pic>
                    <p:nvPicPr>
                      <p:cNvPr id="390154" name="对象 39015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513" y="4724400"/>
                        <a:ext cx="5251450" cy="4714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0155" name="对象 390154"/>
          <p:cNvGraphicFramePr>
            <a:graphicFrameLocks/>
          </p:cNvGraphicFramePr>
          <p:nvPr>
            <p:extLst>
              <p:ext uri="{D42A27DB-BD31-4B8C-83A1-F6EECF244321}">
                <p14:modId xmlns:p14="http://schemas.microsoft.com/office/powerpoint/2010/main" val="641799585"/>
              </p:ext>
            </p:extLst>
          </p:nvPr>
        </p:nvGraphicFramePr>
        <p:xfrm>
          <a:off x="1052513" y="5195888"/>
          <a:ext cx="3386137" cy="466725"/>
        </p:xfrm>
        <a:graphic>
          <a:graphicData uri="http://schemas.openxmlformats.org/presentationml/2006/ole">
            <mc:AlternateContent xmlns:mc="http://schemas.openxmlformats.org/markup-compatibility/2006">
              <mc:Choice xmlns:v="urn:schemas-microsoft-com:vml" Requires="v">
                <p:oleObj spid="_x0000_s293164" r:id="rId13" imgW="1409400" imgH="177480" progId="Equation.3">
                  <p:embed/>
                </p:oleObj>
              </mc:Choice>
              <mc:Fallback>
                <p:oleObj r:id="rId13" imgW="1409400" imgH="177480" progId="Equation.3">
                  <p:embed/>
                  <p:pic>
                    <p:nvPicPr>
                      <p:cNvPr id="390155" name="对象 39015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2513" y="5195888"/>
                        <a:ext cx="3386137" cy="4667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0156" name="圆角矩形标注 390155"/>
          <p:cNvSpPr/>
          <p:nvPr/>
        </p:nvSpPr>
        <p:spPr>
          <a:xfrm>
            <a:off x="6237288" y="5195888"/>
            <a:ext cx="1524000" cy="685800"/>
          </a:xfrm>
          <a:prstGeom prst="wedgeRoundRectCallout">
            <a:avLst>
              <a:gd name="adj1" fmla="val -92833"/>
              <a:gd name="adj2" fmla="val -248750"/>
              <a:gd name="adj3" fmla="val 16667"/>
            </a:avLst>
          </a:prstGeom>
          <a:solidFill>
            <a:schemeClr val="accent5">
              <a:lumMod val="75000"/>
            </a:schemeClr>
          </a:solidFill>
          <a:ln w="12700" cap="flat" cmpd="sng">
            <a:solidFill>
              <a:schemeClr val="tx1"/>
            </a:solidFill>
            <a:prstDash val="solid"/>
            <a:miter/>
            <a:headEnd type="none" w="sm" len="sm"/>
            <a:tailEnd type="none" w="sm" len="sm"/>
          </a:ln>
        </p:spPr>
        <p:txBody>
          <a:bodyPr/>
          <a:lstStyle/>
          <a:p>
            <a:pPr algn="ctr"/>
            <a:r>
              <a:rPr lang="zh-CN" altLang="en-US" sz="2800" b="1" noProof="1">
                <a:solidFill>
                  <a:schemeClr val="bg1"/>
                </a:solidFill>
                <a:latin typeface="华文楷体" panose="02010600040101010101" pitchFamily="2" charset="-122"/>
                <a:ea typeface="华文楷体" panose="02010600040101010101" pitchFamily="2" charset="-122"/>
              </a:rPr>
              <a:t>多余项</a:t>
            </a:r>
          </a:p>
        </p:txBody>
      </p:sp>
      <p:sp>
        <p:nvSpPr>
          <p:cNvPr id="390157" name="椭圆 390156"/>
          <p:cNvSpPr>
            <a:spLocks noChangeArrowheads="1"/>
          </p:cNvSpPr>
          <p:nvPr/>
        </p:nvSpPr>
        <p:spPr bwMode="auto">
          <a:xfrm>
            <a:off x="3787775" y="2733675"/>
            <a:ext cx="649288" cy="576263"/>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390158" name="椭圆 390157"/>
          <p:cNvSpPr>
            <a:spLocks noChangeArrowheads="1"/>
          </p:cNvSpPr>
          <p:nvPr/>
        </p:nvSpPr>
        <p:spPr bwMode="auto">
          <a:xfrm>
            <a:off x="6237288" y="2660650"/>
            <a:ext cx="1223962" cy="649288"/>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390159" name="直接连接符 390158"/>
          <p:cNvSpPr>
            <a:spLocks noChangeShapeType="1"/>
          </p:cNvSpPr>
          <p:nvPr/>
        </p:nvSpPr>
        <p:spPr bwMode="auto">
          <a:xfrm>
            <a:off x="5876925" y="3092450"/>
            <a:ext cx="576263" cy="360363"/>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华文楷体" panose="02010600040101010101" pitchFamily="2" charset="-122"/>
              <a:ea typeface="华文楷体" panose="02010600040101010101" pitchFamily="2" charset="-122"/>
            </a:endParaRPr>
          </a:p>
        </p:txBody>
      </p:sp>
      <p:sp>
        <p:nvSpPr>
          <p:cNvPr id="390160" name="圆角矩形标注 390159"/>
          <p:cNvSpPr/>
          <p:nvPr/>
        </p:nvSpPr>
        <p:spPr>
          <a:xfrm>
            <a:off x="4724400" y="2084388"/>
            <a:ext cx="2028825" cy="504825"/>
          </a:xfrm>
          <a:prstGeom prst="wedgeRoundRectCallout">
            <a:avLst>
              <a:gd name="adj1" fmla="val 14398"/>
              <a:gd name="adj2" fmla="val 163838"/>
              <a:gd name="adj3" fmla="val 16667"/>
            </a:avLst>
          </a:prstGeom>
          <a:solidFill>
            <a:schemeClr val="accent5">
              <a:lumMod val="75000"/>
            </a:schemeClr>
          </a:solidFill>
          <a:ln w="12700" cap="flat" cmpd="sng">
            <a:solidFill>
              <a:schemeClr val="tx1"/>
            </a:solidFill>
            <a:prstDash val="solid"/>
            <a:miter/>
            <a:headEnd type="none" w="sm" len="sm"/>
            <a:tailEnd type="none" w="sm" len="sm"/>
          </a:ln>
        </p:spPr>
        <p:txBody>
          <a:bodyPr/>
          <a:lstStyle/>
          <a:p>
            <a:pPr algn="ctr"/>
            <a:r>
              <a:rPr lang="zh-CN" altLang="en-US" sz="2800" b="1" noProof="1">
                <a:solidFill>
                  <a:schemeClr val="bg1"/>
                </a:solidFill>
                <a:latin typeface="华文楷体" panose="02010600040101010101" pitchFamily="2" charset="-122"/>
                <a:ea typeface="华文楷体" panose="02010600040101010101" pitchFamily="2" charset="-122"/>
              </a:rPr>
              <a:t>反演定理</a:t>
            </a:r>
          </a:p>
        </p:txBody>
      </p:sp>
      <p:sp>
        <p:nvSpPr>
          <p:cNvPr id="390161" name="椭圆 390160"/>
          <p:cNvSpPr>
            <a:spLocks noChangeArrowheads="1"/>
          </p:cNvSpPr>
          <p:nvPr/>
        </p:nvSpPr>
        <p:spPr bwMode="auto">
          <a:xfrm>
            <a:off x="2203450" y="3381375"/>
            <a:ext cx="649288" cy="576263"/>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390162" name="椭圆 390161"/>
          <p:cNvSpPr>
            <a:spLocks noChangeArrowheads="1"/>
          </p:cNvSpPr>
          <p:nvPr/>
        </p:nvSpPr>
        <p:spPr bwMode="auto">
          <a:xfrm>
            <a:off x="6092825" y="3308350"/>
            <a:ext cx="1223963" cy="649288"/>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graphicFrame>
        <p:nvGraphicFramePr>
          <p:cNvPr id="2" name="对象 1"/>
          <p:cNvGraphicFramePr>
            <a:graphicFrameLocks/>
          </p:cNvGraphicFramePr>
          <p:nvPr>
            <p:extLst>
              <p:ext uri="{D42A27DB-BD31-4B8C-83A1-F6EECF244321}">
                <p14:modId xmlns:p14="http://schemas.microsoft.com/office/powerpoint/2010/main" val="4038847855"/>
              </p:ext>
            </p:extLst>
          </p:nvPr>
        </p:nvGraphicFramePr>
        <p:xfrm>
          <a:off x="4611688" y="5995988"/>
          <a:ext cx="3879850" cy="398462"/>
        </p:xfrm>
        <a:graphic>
          <a:graphicData uri="http://schemas.openxmlformats.org/presentationml/2006/ole">
            <mc:AlternateContent xmlns:mc="http://schemas.openxmlformats.org/markup-compatibility/2006">
              <mc:Choice xmlns:v="urn:schemas-microsoft-com:vml" Requires="v">
                <p:oleObj spid="_x0000_s293165" r:id="rId15" imgW="1726920" imgH="177480" progId="Equation.3">
                  <p:embed/>
                </p:oleObj>
              </mc:Choice>
              <mc:Fallback>
                <p:oleObj r:id="rId15" imgW="1726920" imgH="177480" progId="Equation.3">
                  <p:embed/>
                  <p:pic>
                    <p:nvPicPr>
                      <p:cNvPr id="2" name="对象 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11688" y="5995988"/>
                        <a:ext cx="3879850" cy="398462"/>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1173054052"/>
              </p:ext>
            </p:extLst>
          </p:nvPr>
        </p:nvGraphicFramePr>
        <p:xfrm>
          <a:off x="1052513" y="5745163"/>
          <a:ext cx="2379662" cy="398462"/>
        </p:xfrm>
        <a:graphic>
          <a:graphicData uri="http://schemas.openxmlformats.org/presentationml/2006/ole">
            <mc:AlternateContent xmlns:mc="http://schemas.openxmlformats.org/markup-compatibility/2006">
              <mc:Choice xmlns:v="urn:schemas-microsoft-com:vml" Requires="v">
                <p:oleObj spid="_x0000_s293166" r:id="rId17" imgW="1028520" imgH="177480" progId="Equation.3">
                  <p:embed/>
                </p:oleObj>
              </mc:Choice>
              <mc:Fallback>
                <p:oleObj r:id="rId17" imgW="1028520" imgH="177480" progId="Equation.3">
                  <p:embed/>
                  <p:pic>
                    <p:nvPicPr>
                      <p:cNvPr id="4" name="对象 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2513" y="5745163"/>
                        <a:ext cx="2379662" cy="3984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graphicFrame>
        <p:nvGraphicFramePr>
          <p:cNvPr id="20" name="对象 390148"/>
          <p:cNvGraphicFramePr>
            <a:graphicFrameLocks/>
          </p:cNvGraphicFramePr>
          <p:nvPr>
            <p:extLst>
              <p:ext uri="{D42A27DB-BD31-4B8C-83A1-F6EECF244321}">
                <p14:modId xmlns:p14="http://schemas.microsoft.com/office/powerpoint/2010/main" val="3587521399"/>
              </p:ext>
            </p:extLst>
          </p:nvPr>
        </p:nvGraphicFramePr>
        <p:xfrm>
          <a:off x="967053" y="4169993"/>
          <a:ext cx="2599671" cy="469899"/>
        </p:xfrm>
        <a:graphic>
          <a:graphicData uri="http://schemas.openxmlformats.org/presentationml/2006/ole">
            <mc:AlternateContent xmlns:mc="http://schemas.openxmlformats.org/markup-compatibility/2006">
              <mc:Choice xmlns:v="urn:schemas-microsoft-com:vml" Requires="v">
                <p:oleObj spid="_x0000_s293167" name="Equation" r:id="rId19" imgW="1028520" imgH="164880" progId="Equation.3">
                  <p:embed/>
                </p:oleObj>
              </mc:Choice>
              <mc:Fallback>
                <p:oleObj name="Equation" r:id="rId19" imgW="1028520" imgH="164880" progId="Equation.3">
                  <p:embed/>
                  <p:pic>
                    <p:nvPicPr>
                      <p:cNvPr id="390149" name="对象 390148"/>
                      <p:cNvPicPr>
                        <a:picLocks noChangeArrowheads="1"/>
                      </p:cNvPicPr>
                      <p:nvPr/>
                    </p:nvPicPr>
                    <p:blipFill>
                      <a:blip r:embed="rId20"/>
                      <a:srcRect/>
                      <a:stretch>
                        <a:fillRect/>
                      </a:stretch>
                    </p:blipFill>
                    <p:spPr bwMode="auto">
                      <a:xfrm>
                        <a:off x="967053" y="4169993"/>
                        <a:ext cx="2599671" cy="469899"/>
                      </a:xfrm>
                      <a:prstGeom prst="rect">
                        <a:avLst/>
                      </a:prstGeom>
                      <a:solidFill>
                        <a:schemeClr val="bg1"/>
                      </a:solidFill>
                      <a:ln>
                        <a:noFill/>
                      </a:ln>
                      <a:extLst/>
                    </p:spPr>
                  </p:pic>
                </p:oleObj>
              </mc:Fallback>
            </mc:AlternateContent>
          </a:graphicData>
        </a:graphic>
      </p:graphicFrame>
      <p:pic>
        <p:nvPicPr>
          <p:cNvPr id="21" name="Picture 132"/>
          <p:cNvPicPr>
            <a:picLocks noChangeAspect="1" noChangeArrowheads="1"/>
          </p:cNvPicPr>
          <p:nvPr/>
        </p:nvPicPr>
        <p:blipFill rotWithShape="1">
          <a:blip r:embed="rId21">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34"/>
          <p:cNvPicPr>
            <a:picLocks noChangeAspect="1" noChangeArrowheads="1"/>
          </p:cNvPicPr>
          <p:nvPr/>
        </p:nvPicPr>
        <p:blipFill rotWithShape="1">
          <a:blip r:embed="rId22">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636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Effect transition="in" filter="wipe(left)">
                                      <p:cBhvr>
                                        <p:cTn id="7" dur="500"/>
                                        <p:tgtEl>
                                          <p:spTgt spid="390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0149"/>
                                        </p:tgtEl>
                                        <p:attrNameLst>
                                          <p:attrName>style.visibility</p:attrName>
                                        </p:attrNameLst>
                                      </p:cBhvr>
                                      <p:to>
                                        <p:strVal val="visible"/>
                                      </p:to>
                                    </p:set>
                                    <p:animEffect transition="in" filter="dissolve">
                                      <p:cBhvr>
                                        <p:cTn id="12" dur="500"/>
                                        <p:tgtEl>
                                          <p:spTgt spid="390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390150"/>
                                        </p:tgtEl>
                                        <p:attrNameLst>
                                          <p:attrName>style.visibility</p:attrName>
                                        </p:attrNameLst>
                                      </p:cBhvr>
                                      <p:to>
                                        <p:strVal val="visible"/>
                                      </p:to>
                                    </p:set>
                                    <p:anim calcmode="lin" valueType="num">
                                      <p:cBhvr>
                                        <p:cTn id="17" dur="500" fill="hold"/>
                                        <p:tgtEl>
                                          <p:spTgt spid="390150"/>
                                        </p:tgtEl>
                                        <p:attrNameLst>
                                          <p:attrName>ppt_w</p:attrName>
                                        </p:attrNameLst>
                                      </p:cBhvr>
                                      <p:tavLst>
                                        <p:tav tm="0">
                                          <p:val>
                                            <p:strVal val="2/3*#ppt_w"/>
                                          </p:val>
                                        </p:tav>
                                        <p:tav tm="100000">
                                          <p:val>
                                            <p:strVal val="#ppt_w"/>
                                          </p:val>
                                        </p:tav>
                                      </p:tavLst>
                                    </p:anim>
                                    <p:anim calcmode="lin" valueType="num">
                                      <p:cBhvr>
                                        <p:cTn id="18" dur="500" fill="hold"/>
                                        <p:tgtEl>
                                          <p:spTgt spid="390150"/>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90152"/>
                                        </p:tgtEl>
                                        <p:attrNameLst>
                                          <p:attrName>style.visibility</p:attrName>
                                        </p:attrNameLst>
                                      </p:cBhvr>
                                      <p:to>
                                        <p:strVal val="visible"/>
                                      </p:to>
                                    </p:set>
                                    <p:animEffect transition="in" filter="dissolve">
                                      <p:cBhvr>
                                        <p:cTn id="23" dur="500"/>
                                        <p:tgtEl>
                                          <p:spTgt spid="3901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90157"/>
                                        </p:tgtEl>
                                        <p:attrNameLst>
                                          <p:attrName>style.visibility</p:attrName>
                                        </p:attrNameLst>
                                      </p:cBhvr>
                                      <p:to>
                                        <p:strVal val="visible"/>
                                      </p:to>
                                    </p:set>
                                    <p:animEffect transition="in" filter="dissolve">
                                      <p:cBhvr>
                                        <p:cTn id="28" dur="500"/>
                                        <p:tgtEl>
                                          <p:spTgt spid="3901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90158"/>
                                        </p:tgtEl>
                                        <p:attrNameLst>
                                          <p:attrName>style.visibility</p:attrName>
                                        </p:attrNameLst>
                                      </p:cBhvr>
                                      <p:to>
                                        <p:strVal val="visible"/>
                                      </p:to>
                                    </p:set>
                                    <p:animEffect transition="in" filter="dissolve">
                                      <p:cBhvr>
                                        <p:cTn id="33" dur="500"/>
                                        <p:tgtEl>
                                          <p:spTgt spid="39015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390151"/>
                                        </p:tgtEl>
                                        <p:attrNameLst>
                                          <p:attrName>style.visibility</p:attrName>
                                        </p:attrNameLst>
                                      </p:cBhvr>
                                      <p:to>
                                        <p:strVal val="visible"/>
                                      </p:to>
                                    </p:set>
                                    <p:animEffect transition="in" filter="dissolve">
                                      <p:cBhvr>
                                        <p:cTn id="38" dur="500"/>
                                        <p:tgtEl>
                                          <p:spTgt spid="3901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390159"/>
                                        </p:tgtEl>
                                        <p:attrNameLst>
                                          <p:attrName>style.visibility</p:attrName>
                                        </p:attrNameLst>
                                      </p:cBhvr>
                                      <p:to>
                                        <p:strVal val="visible"/>
                                      </p:to>
                                    </p:set>
                                    <p:animEffect transition="in" filter="wipe(up)">
                                      <p:cBhvr>
                                        <p:cTn id="43" dur="500"/>
                                        <p:tgtEl>
                                          <p:spTgt spid="3901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0160"/>
                                        </p:tgtEl>
                                        <p:attrNameLst>
                                          <p:attrName>style.visibility</p:attrName>
                                        </p:attrNameLst>
                                      </p:cBhvr>
                                      <p:to>
                                        <p:strVal val="visible"/>
                                      </p:to>
                                    </p:set>
                                    <p:animEffect transition="in" filter="dissolve">
                                      <p:cBhvr>
                                        <p:cTn id="48" dur="500"/>
                                        <p:tgtEl>
                                          <p:spTgt spid="3901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390161"/>
                                        </p:tgtEl>
                                        <p:attrNameLst>
                                          <p:attrName>style.visibility</p:attrName>
                                        </p:attrNameLst>
                                      </p:cBhvr>
                                      <p:to>
                                        <p:strVal val="visible"/>
                                      </p:to>
                                    </p:set>
                                    <p:animEffect transition="in" filter="dissolve">
                                      <p:cBhvr>
                                        <p:cTn id="53" dur="500"/>
                                        <p:tgtEl>
                                          <p:spTgt spid="3901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390162"/>
                                        </p:tgtEl>
                                        <p:attrNameLst>
                                          <p:attrName>style.visibility</p:attrName>
                                        </p:attrNameLst>
                                      </p:cBhvr>
                                      <p:to>
                                        <p:strVal val="visible"/>
                                      </p:to>
                                    </p:set>
                                    <p:animEffect transition="in" filter="dissolve">
                                      <p:cBhvr>
                                        <p:cTn id="58" dur="500"/>
                                        <p:tgtEl>
                                          <p:spTgt spid="39016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nodeType="clickEffect">
                                  <p:stCondLst>
                                    <p:cond delay="0"/>
                                  </p:stCondLst>
                                  <p:childTnLst>
                                    <p:animEffect transition="out" filter="wipe(down)">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390153"/>
                                        </p:tgtEl>
                                        <p:attrNameLst>
                                          <p:attrName>style.visibility</p:attrName>
                                        </p:attrNameLst>
                                      </p:cBhvr>
                                      <p:to>
                                        <p:strVal val="visible"/>
                                      </p:to>
                                    </p:set>
                                    <p:animEffect transition="in" filter="dissolve">
                                      <p:cBhvr>
                                        <p:cTn id="73" dur="500"/>
                                        <p:tgtEl>
                                          <p:spTgt spid="39015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90156"/>
                                        </p:tgtEl>
                                        <p:attrNameLst>
                                          <p:attrName>style.visibility</p:attrName>
                                        </p:attrNameLst>
                                      </p:cBhvr>
                                      <p:to>
                                        <p:strVal val="visible"/>
                                      </p:to>
                                    </p:set>
                                    <p:animEffect transition="in" filter="dissolve">
                                      <p:cBhvr>
                                        <p:cTn id="78" dur="500"/>
                                        <p:tgtEl>
                                          <p:spTgt spid="39015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390154"/>
                                        </p:tgtEl>
                                        <p:attrNameLst>
                                          <p:attrName>style.visibility</p:attrName>
                                        </p:attrNameLst>
                                      </p:cBhvr>
                                      <p:to>
                                        <p:strVal val="visible"/>
                                      </p:to>
                                    </p:set>
                                    <p:animEffect transition="in" filter="dissolve">
                                      <p:cBhvr>
                                        <p:cTn id="83" dur="500"/>
                                        <p:tgtEl>
                                          <p:spTgt spid="39015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390155"/>
                                        </p:tgtEl>
                                        <p:attrNameLst>
                                          <p:attrName>style.visibility</p:attrName>
                                        </p:attrNameLst>
                                      </p:cBhvr>
                                      <p:to>
                                        <p:strVal val="visible"/>
                                      </p:to>
                                    </p:set>
                                    <p:animEffect transition="in" filter="dissolve">
                                      <p:cBhvr>
                                        <p:cTn id="88" dur="500"/>
                                        <p:tgtEl>
                                          <p:spTgt spid="39015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dissolve">
                                      <p:cBhvr>
                                        <p:cTn id="93" dur="500"/>
                                        <p:tgtEl>
                                          <p:spTgt spid="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dissolve">
                                      <p:cBhvr>
                                        <p:cTn id="9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p:bldP spid="390150" grpId="0"/>
      <p:bldP spid="390156" grpId="0" bldLvl="0" animBg="1"/>
      <p:bldP spid="39016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文本框 18441"/>
          <p:cNvSpPr txBox="1">
            <a:spLocks noChangeArrowheads="1"/>
          </p:cNvSpPr>
          <p:nvPr/>
        </p:nvSpPr>
        <p:spPr bwMode="auto">
          <a:xfrm>
            <a:off x="81185" y="1053627"/>
            <a:ext cx="33480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dirty="0">
                <a:latin typeface="楷体" panose="02010609060101010101" pitchFamily="49" charset="-122"/>
                <a:ea typeface="楷体" panose="02010609060101010101" pitchFamily="49" charset="-122"/>
              </a:rPr>
              <a:t>  2. </a:t>
            </a:r>
            <a:r>
              <a:rPr lang="zh-CN" altLang="en-US" sz="2800" b="1" dirty="0">
                <a:solidFill>
                  <a:srgbClr val="FF0000"/>
                </a:solidFill>
                <a:latin typeface="楷体" panose="02010609060101010101" pitchFamily="49" charset="-122"/>
                <a:ea typeface="楷体" panose="02010609060101010101" pitchFamily="49" charset="-122"/>
              </a:rPr>
              <a:t>或运算</a:t>
            </a:r>
          </a:p>
        </p:txBody>
      </p:sp>
      <p:sp>
        <p:nvSpPr>
          <p:cNvPr id="5" name="文本框 4"/>
          <p:cNvSpPr txBox="1">
            <a:spLocks noChangeArrowheads="1"/>
          </p:cNvSpPr>
          <p:nvPr/>
        </p:nvSpPr>
        <p:spPr bwMode="auto">
          <a:xfrm>
            <a:off x="388833" y="1550909"/>
            <a:ext cx="8229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楷体" panose="02010609060101010101" pitchFamily="49" charset="-122"/>
                <a:ea typeface="楷体" panose="02010609060101010101" pitchFamily="49" charset="-122"/>
              </a:rPr>
              <a:t>或</a:t>
            </a:r>
            <a:r>
              <a:rPr lang="zh-CN" altLang="en-US" sz="2800" dirty="0">
                <a:latin typeface="楷体" panose="02010609060101010101" pitchFamily="49" charset="-122"/>
                <a:ea typeface="楷体" panose="02010609060101010101" pitchFamily="49" charset="-122"/>
              </a:rPr>
              <a:t>运算也叫逻辑加或</a:t>
            </a:r>
            <a:r>
              <a:rPr lang="zh-CN" altLang="en-US" sz="2800" b="1" dirty="0">
                <a:latin typeface="楷体" panose="02010609060101010101" pitchFamily="49" charset="-122"/>
                <a:ea typeface="楷体" panose="02010609060101010101" pitchFamily="49" charset="-122"/>
              </a:rPr>
              <a:t>逻辑或</a:t>
            </a:r>
            <a:r>
              <a:rPr lang="zh-CN" altLang="en-US" sz="2800" dirty="0">
                <a:latin typeface="楷体" panose="02010609060101010101" pitchFamily="49" charset="-122"/>
                <a:ea typeface="楷体" panose="02010609060101010101" pitchFamily="49" charset="-122"/>
              </a:rPr>
              <a:t>，即当其中一个条件满足时，事件就会发生，即“有一即</a:t>
            </a:r>
            <a:r>
              <a:rPr lang="zh-CN" altLang="en-US" sz="2800" dirty="0" smtClean="0">
                <a:latin typeface="楷体" panose="02010609060101010101" pitchFamily="49" charset="-122"/>
                <a:ea typeface="楷体" panose="02010609060101010101" pitchFamily="49" charset="-122"/>
              </a:rPr>
              <a:t>可”。</a:t>
            </a:r>
            <a:endParaRPr lang="zh-CN" altLang="en-US" sz="2800" dirty="0">
              <a:latin typeface="楷体" panose="02010609060101010101" pitchFamily="49" charset="-122"/>
              <a:ea typeface="楷体" panose="02010609060101010101" pitchFamily="49" charset="-122"/>
            </a:endParaRPr>
          </a:p>
        </p:txBody>
      </p:sp>
      <p:pic>
        <p:nvPicPr>
          <p:cNvPr id="18436" name="Picture 4" descr="C09A0001"/>
          <p:cNvPicPr>
            <a:picLocks noGrp="1"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058" y="2406572"/>
            <a:ext cx="824547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352425" y="4515124"/>
            <a:ext cx="23780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rPr>
              <a:t>与</a:t>
            </a:r>
            <a:r>
              <a:rPr lang="zh-CN" altLang="en-US" sz="2800" b="1" dirty="0">
                <a:latin typeface="楷体" panose="02010609060101010101" pitchFamily="49" charset="-122"/>
                <a:ea typeface="楷体" panose="02010609060101010101" pitchFamily="49" charset="-122"/>
                <a:sym typeface="宋体" panose="02010600030101010101" pitchFamily="2" charset="-122"/>
              </a:rPr>
              <a:t>的</a:t>
            </a:r>
            <a:r>
              <a:rPr lang="zh-CN" altLang="en-US" sz="2800" b="1" dirty="0">
                <a:latin typeface="楷体" panose="02010609060101010101" pitchFamily="49" charset="-122"/>
                <a:ea typeface="楷体" panose="02010609060101010101" pitchFamily="49" charset="-122"/>
              </a:rPr>
              <a:t>定义电路</a:t>
            </a:r>
          </a:p>
        </p:txBody>
      </p:sp>
      <p:sp>
        <p:nvSpPr>
          <p:cNvPr id="9" name="文本框 8"/>
          <p:cNvSpPr txBox="1">
            <a:spLocks noChangeArrowheads="1"/>
          </p:cNvSpPr>
          <p:nvPr/>
        </p:nvSpPr>
        <p:spPr bwMode="auto">
          <a:xfrm>
            <a:off x="3368675" y="4515124"/>
            <a:ext cx="24066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rPr>
              <a:t>或</a:t>
            </a:r>
            <a:r>
              <a:rPr lang="zh-CN" altLang="en-US" sz="2800" b="1" dirty="0">
                <a:latin typeface="楷体" panose="02010609060101010101" pitchFamily="49" charset="-122"/>
                <a:ea typeface="楷体" panose="02010609060101010101" pitchFamily="49" charset="-122"/>
                <a:sym typeface="宋体" panose="02010600030101010101" pitchFamily="2" charset="-122"/>
              </a:rPr>
              <a:t>的</a:t>
            </a:r>
            <a:r>
              <a:rPr lang="zh-CN" altLang="en-US" sz="2800" b="1" dirty="0">
                <a:latin typeface="楷体" panose="02010609060101010101" pitchFamily="49" charset="-122"/>
                <a:ea typeface="楷体" panose="02010609060101010101" pitchFamily="49" charset="-122"/>
              </a:rPr>
              <a:t>定义电路</a:t>
            </a:r>
          </a:p>
        </p:txBody>
      </p:sp>
      <p:sp>
        <p:nvSpPr>
          <p:cNvPr id="10" name="文本框 9"/>
          <p:cNvSpPr txBox="1">
            <a:spLocks noChangeArrowheads="1"/>
          </p:cNvSpPr>
          <p:nvPr/>
        </p:nvSpPr>
        <p:spPr bwMode="auto">
          <a:xfrm>
            <a:off x="158097" y="5251215"/>
            <a:ext cx="2273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dirty="0">
                <a:latin typeface="楷体" panose="02010609060101010101" pitchFamily="49" charset="-122"/>
                <a:ea typeface="楷体" panose="02010609060101010101" pitchFamily="49" charset="-122"/>
              </a:rPr>
              <a:t>  3. </a:t>
            </a:r>
            <a:r>
              <a:rPr lang="zh-CN" altLang="en-US" sz="2800" b="1" dirty="0">
                <a:solidFill>
                  <a:srgbClr val="FF0000"/>
                </a:solidFill>
                <a:latin typeface="楷体" panose="02010609060101010101" pitchFamily="49" charset="-122"/>
                <a:ea typeface="楷体" panose="02010609060101010101" pitchFamily="49" charset="-122"/>
              </a:rPr>
              <a:t>非运算</a:t>
            </a:r>
          </a:p>
        </p:txBody>
      </p:sp>
      <p:sp>
        <p:nvSpPr>
          <p:cNvPr id="35852" name="文本框 35851"/>
          <p:cNvSpPr txBox="1">
            <a:spLocks noChangeArrowheads="1"/>
          </p:cNvSpPr>
          <p:nvPr/>
        </p:nvSpPr>
        <p:spPr bwMode="auto">
          <a:xfrm>
            <a:off x="158097" y="5786842"/>
            <a:ext cx="860490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zh-CN" altLang="en-US" sz="2800" dirty="0" smtClean="0">
                <a:latin typeface="楷体" panose="02010609060101010101" pitchFamily="49" charset="-122"/>
                <a:ea typeface="楷体" panose="02010609060101010101" pitchFamily="49" charset="-122"/>
              </a:rPr>
              <a:t>条</a:t>
            </a:r>
            <a:r>
              <a:rPr lang="zh-CN" altLang="en-US" sz="2800" dirty="0">
                <a:latin typeface="楷体" panose="02010609060101010101" pitchFamily="49" charset="-122"/>
                <a:ea typeface="楷体" panose="02010609060101010101" pitchFamily="49" charset="-122"/>
              </a:rPr>
              <a:t>件具备时，事件不发生；条件不具备时，事件发生，这种因果关系叫做</a:t>
            </a:r>
            <a:r>
              <a:rPr lang="zh-CN" altLang="en-US" sz="2800" b="1" dirty="0">
                <a:latin typeface="楷体" panose="02010609060101010101" pitchFamily="49" charset="-122"/>
                <a:ea typeface="楷体" panose="02010609060101010101" pitchFamily="49" charset="-122"/>
              </a:rPr>
              <a:t>逻辑非</a:t>
            </a:r>
            <a:r>
              <a:rPr lang="zh-CN" altLang="en-US" sz="2800" dirty="0">
                <a:latin typeface="楷体" panose="02010609060101010101" pitchFamily="49" charset="-122"/>
                <a:ea typeface="楷体" panose="02010609060101010101" pitchFamily="49" charset="-122"/>
              </a:rPr>
              <a:t>，也称</a:t>
            </a:r>
            <a:r>
              <a:rPr lang="zh-CN" altLang="en-US" sz="2800" b="1" dirty="0">
                <a:latin typeface="楷体" panose="02010609060101010101" pitchFamily="49" charset="-122"/>
                <a:ea typeface="楷体" panose="02010609060101010101" pitchFamily="49" charset="-122"/>
              </a:rPr>
              <a:t>逻辑求</a:t>
            </a:r>
            <a:r>
              <a:rPr lang="zh-CN" altLang="en-US" sz="2800" b="1" dirty="0" smtClean="0">
                <a:latin typeface="楷体" panose="02010609060101010101" pitchFamily="49" charset="-122"/>
                <a:ea typeface="楷体" panose="02010609060101010101" pitchFamily="49" charset="-122"/>
              </a:rPr>
              <a:t>反（反相器）</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13" name="文本框 12"/>
          <p:cNvSpPr txBox="1">
            <a:spLocks noChangeArrowheads="1"/>
          </p:cNvSpPr>
          <p:nvPr/>
        </p:nvSpPr>
        <p:spPr bwMode="auto">
          <a:xfrm>
            <a:off x="6318250" y="4511367"/>
            <a:ext cx="2406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sym typeface="宋体" panose="02010600030101010101" pitchFamily="2" charset="-122"/>
              </a:rPr>
              <a:t>非</a:t>
            </a:r>
            <a:r>
              <a:rPr lang="zh-CN" altLang="en-US" sz="2800" b="1" dirty="0">
                <a:latin typeface="楷体" panose="02010609060101010101" pitchFamily="49" charset="-122"/>
                <a:ea typeface="楷体" panose="02010609060101010101" pitchFamily="49" charset="-122"/>
                <a:sym typeface="宋体" panose="02010600030101010101" pitchFamily="2" charset="-122"/>
              </a:rPr>
              <a:t>的</a:t>
            </a:r>
            <a:r>
              <a:rPr lang="zh-CN" altLang="en-US" sz="2800" b="1" dirty="0">
                <a:latin typeface="楷体" panose="02010609060101010101" pitchFamily="49" charset="-122"/>
                <a:ea typeface="楷体" panose="02010609060101010101" pitchFamily="49" charset="-122"/>
              </a:rPr>
              <a:t>定义</a:t>
            </a:r>
            <a:r>
              <a:rPr lang="zh-CN" altLang="en-US" sz="2800" b="1" dirty="0">
                <a:latin typeface="楷体" panose="02010609060101010101" pitchFamily="49" charset="-122"/>
                <a:ea typeface="楷体" panose="02010609060101010101" pitchFamily="49" charset="-122"/>
                <a:sym typeface="宋体" panose="02010600030101010101" pitchFamily="2" charset="-122"/>
              </a:rPr>
              <a:t>电路</a:t>
            </a:r>
          </a:p>
        </p:txBody>
      </p:sp>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9240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Effect transition="in" filter="blinds(horizontal)">
                                      <p:cBhvr>
                                        <p:cTn id="7" dur="500"/>
                                        <p:tgtEl>
                                          <p:spTgt spid="18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 calcmode="lin" valueType="num">
                                      <p:cBhvr>
                                        <p:cTn id="17" dur="500" fill="hold"/>
                                        <p:tgtEl>
                                          <p:spTgt spid="18436"/>
                                        </p:tgtEl>
                                        <p:attrNameLst>
                                          <p:attrName>ppt_x</p:attrName>
                                        </p:attrNameLst>
                                      </p:cBhvr>
                                      <p:tavLst>
                                        <p:tav tm="0">
                                          <p:val>
                                            <p:strVal val="#ppt_x"/>
                                          </p:val>
                                        </p:tav>
                                        <p:tav tm="100000">
                                          <p:val>
                                            <p:strVal val="#ppt_x"/>
                                          </p:val>
                                        </p:tav>
                                      </p:tavLst>
                                    </p:anim>
                                    <p:anim calcmode="lin" valueType="num">
                                      <p:cBhvr>
                                        <p:cTn id="1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5852"/>
                                        </p:tgtEl>
                                        <p:attrNameLst>
                                          <p:attrName>style.visibility</p:attrName>
                                        </p:attrNameLst>
                                      </p:cBhvr>
                                      <p:to>
                                        <p:strVal val="visible"/>
                                      </p:to>
                                    </p:set>
                                    <p:animEffect transition="in" filter="box(in)">
                                      <p:cBhvr>
                                        <p:cTn id="38" dur="500"/>
                                        <p:tgtEl>
                                          <p:spTgt spid="358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5" grpId="0"/>
      <p:bldP spid="6" grpId="0"/>
      <p:bldP spid="9" grpId="0"/>
      <p:bldP spid="10" grpId="0"/>
      <p:bldP spid="35852" grpId="0"/>
      <p:bldP spid="1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矩形 93187"/>
          <p:cNvSpPr>
            <a:spLocks noChangeArrowheads="1"/>
          </p:cNvSpPr>
          <p:nvPr/>
        </p:nvSpPr>
        <p:spPr bwMode="auto">
          <a:xfrm>
            <a:off x="450850" y="1015643"/>
            <a:ext cx="2160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【练习】</a:t>
            </a:r>
          </a:p>
        </p:txBody>
      </p:sp>
      <p:graphicFrame>
        <p:nvGraphicFramePr>
          <p:cNvPr id="93189" name="对象 93188"/>
          <p:cNvGraphicFramePr>
            <a:graphicFrameLocks/>
          </p:cNvGraphicFramePr>
          <p:nvPr>
            <p:extLst>
              <p:ext uri="{D42A27DB-BD31-4B8C-83A1-F6EECF244321}">
                <p14:modId xmlns:p14="http://schemas.microsoft.com/office/powerpoint/2010/main" val="1129577160"/>
              </p:ext>
            </p:extLst>
          </p:nvPr>
        </p:nvGraphicFramePr>
        <p:xfrm>
          <a:off x="2165350" y="1087081"/>
          <a:ext cx="4813300" cy="490537"/>
        </p:xfrm>
        <a:graphic>
          <a:graphicData uri="http://schemas.openxmlformats.org/presentationml/2006/ole">
            <mc:AlternateContent xmlns:mc="http://schemas.openxmlformats.org/markup-compatibility/2006">
              <mc:Choice xmlns:v="urn:schemas-microsoft-com:vml" Requires="v">
                <p:oleObj spid="_x0000_s259372" r:id="rId4" imgW="2120760" imgH="215640" progId="Equation.3">
                  <p:embed/>
                </p:oleObj>
              </mc:Choice>
              <mc:Fallback>
                <p:oleObj r:id="rId4" imgW="2120760" imgH="215640" progId="Equation.3">
                  <p:embed/>
                  <p:pic>
                    <p:nvPicPr>
                      <p:cNvPr id="93189" name="对象 9318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1087081"/>
                        <a:ext cx="4813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3190" name="对象 93189"/>
          <p:cNvGraphicFramePr>
            <a:graphicFrameLocks/>
          </p:cNvGraphicFramePr>
          <p:nvPr>
            <p:extLst>
              <p:ext uri="{D42A27DB-BD31-4B8C-83A1-F6EECF244321}">
                <p14:modId xmlns:p14="http://schemas.microsoft.com/office/powerpoint/2010/main" val="1447694439"/>
              </p:ext>
            </p:extLst>
          </p:nvPr>
        </p:nvGraphicFramePr>
        <p:xfrm>
          <a:off x="1063625" y="2217381"/>
          <a:ext cx="5576888" cy="3522662"/>
        </p:xfrm>
        <a:graphic>
          <a:graphicData uri="http://schemas.openxmlformats.org/presentationml/2006/ole">
            <mc:AlternateContent xmlns:mc="http://schemas.openxmlformats.org/markup-compatibility/2006">
              <mc:Choice xmlns:v="urn:schemas-microsoft-com:vml" Requires="v">
                <p:oleObj spid="_x0000_s259373" r:id="rId6" imgW="2019240" imgH="1371600" progId="Equation.3">
                  <p:embed/>
                </p:oleObj>
              </mc:Choice>
              <mc:Fallback>
                <p:oleObj r:id="rId6" imgW="2019240" imgH="1371600" progId="Equation.3">
                  <p:embed/>
                  <p:pic>
                    <p:nvPicPr>
                      <p:cNvPr id="93190" name="对象 9318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625" y="2217381"/>
                        <a:ext cx="5576888"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2" name="圆角矩形标注 93191"/>
          <p:cNvSpPr>
            <a:spLocks noChangeArrowheads="1"/>
          </p:cNvSpPr>
          <p:nvPr/>
        </p:nvSpPr>
        <p:spPr bwMode="auto">
          <a:xfrm>
            <a:off x="6156325" y="2047518"/>
            <a:ext cx="1368425" cy="609600"/>
          </a:xfrm>
          <a:prstGeom prst="wedgeRoundRectCallout">
            <a:avLst>
              <a:gd name="adj1" fmla="val -161602"/>
              <a:gd name="adj2" fmla="val 86981"/>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楷体" panose="02010609060101010101" pitchFamily="49" charset="-122"/>
                <a:ea typeface="楷体" panose="02010609060101010101" pitchFamily="49" charset="-122"/>
              </a:rPr>
              <a:t>反演率</a:t>
            </a:r>
          </a:p>
        </p:txBody>
      </p:sp>
      <p:grpSp>
        <p:nvGrpSpPr>
          <p:cNvPr id="93195" name="组合 93194"/>
          <p:cNvGrpSpPr>
            <a:grpSpLocks/>
          </p:cNvGrpSpPr>
          <p:nvPr/>
        </p:nvGrpSpPr>
        <p:grpSpPr bwMode="auto">
          <a:xfrm>
            <a:off x="3924300" y="2623781"/>
            <a:ext cx="1223963" cy="719137"/>
            <a:chOff x="2472" y="1389"/>
            <a:chExt cx="771" cy="453"/>
          </a:xfrm>
        </p:grpSpPr>
        <p:sp>
          <p:nvSpPr>
            <p:cNvPr id="75782" name="直接连接符 93192"/>
            <p:cNvSpPr>
              <a:spLocks noChangeShapeType="1"/>
            </p:cNvSpPr>
            <p:nvPr/>
          </p:nvSpPr>
          <p:spPr bwMode="auto">
            <a:xfrm>
              <a:off x="2472" y="1389"/>
              <a:ext cx="31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75783" name="直接连接符 93193"/>
            <p:cNvSpPr>
              <a:spLocks noChangeShapeType="1"/>
            </p:cNvSpPr>
            <p:nvPr/>
          </p:nvSpPr>
          <p:spPr bwMode="auto">
            <a:xfrm>
              <a:off x="2562" y="1842"/>
              <a:ext cx="68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sp>
        <p:nvSpPr>
          <p:cNvPr id="93196" name="椭圆 93195"/>
          <p:cNvSpPr>
            <a:spLocks noChangeArrowheads="1"/>
          </p:cNvSpPr>
          <p:nvPr/>
        </p:nvSpPr>
        <p:spPr bwMode="auto">
          <a:xfrm>
            <a:off x="3924300" y="4711343"/>
            <a:ext cx="360363" cy="5032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1" name="Picture 132"/>
          <p:cNvPicPr>
            <a:picLocks noChangeAspect="1" noChangeArrowheads="1"/>
          </p:cNvPicPr>
          <p:nvPr/>
        </p:nvPicPr>
        <p:blipFill rotWithShape="1">
          <a:blip r:embed="rId8">
            <a:extLst>
              <a:ext uri="{28A0092B-C50C-407E-A947-70E740481C1C}">
                <a14:useLocalDpi xmlns:a14="http://schemas.microsoft.com/office/drawing/2010/main" val="0"/>
              </a:ext>
            </a:extLst>
          </a:blip>
          <a:srcRect r="8959"/>
          <a:stretch/>
        </p:blipFill>
        <p:spPr bwMode="auto">
          <a:xfrm>
            <a:off x="6615111" y="3535"/>
            <a:ext cx="2523446" cy="87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34"/>
          <p:cNvPicPr>
            <a:picLocks noChangeAspect="1" noChangeArrowheads="1"/>
          </p:cNvPicPr>
          <p:nvPr/>
        </p:nvPicPr>
        <p:blipFill rotWithShape="1">
          <a:blip r:embed="rId9">
            <a:extLst>
              <a:ext uri="{28A0092B-C50C-407E-A947-70E740481C1C}">
                <a14:useLocalDpi xmlns:a14="http://schemas.microsoft.com/office/drawing/2010/main" val="0"/>
              </a:ext>
            </a:extLst>
          </a:blip>
          <a:srcRect r="4215"/>
          <a:stretch/>
        </p:blipFill>
        <p:spPr bwMode="auto">
          <a:xfrm>
            <a:off x="3954687" y="25911"/>
            <a:ext cx="2612622" cy="85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3" y="69455"/>
            <a:ext cx="3916586" cy="737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495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left)">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left)">
                                      <p:cBhvr>
                                        <p:cTn id="12" dur="500"/>
                                        <p:tgtEl>
                                          <p:spTgt spid="93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wipe(left)">
                                      <p:cBhvr>
                                        <p:cTn id="17" dur="500"/>
                                        <p:tgtEl>
                                          <p:spTgt spid="93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195"/>
                                        </p:tgtEl>
                                        <p:attrNameLst>
                                          <p:attrName>style.visibility</p:attrName>
                                        </p:attrNameLst>
                                      </p:cBhvr>
                                      <p:to>
                                        <p:strVal val="visible"/>
                                      </p:to>
                                    </p:set>
                                    <p:animEffect transition="in" filter="wipe(left)">
                                      <p:cBhvr>
                                        <p:cTn id="22" dur="2000"/>
                                        <p:tgtEl>
                                          <p:spTgt spid="93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192">
                                            <p:bg/>
                                          </p:spTgt>
                                        </p:tgtEl>
                                        <p:attrNameLst>
                                          <p:attrName>style.visibility</p:attrName>
                                        </p:attrNameLst>
                                      </p:cBhvr>
                                      <p:to>
                                        <p:strVal val="visible"/>
                                      </p:to>
                                    </p:set>
                                    <p:animEffect transition="in" filter="wipe(left)">
                                      <p:cBhvr>
                                        <p:cTn id="27" dur="500"/>
                                        <p:tgtEl>
                                          <p:spTgt spid="93192">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3192">
                                            <p:txEl>
                                              <p:pRg st="0" end="0"/>
                                            </p:txEl>
                                          </p:spTgt>
                                        </p:tgtEl>
                                        <p:attrNameLst>
                                          <p:attrName>style.visibility</p:attrName>
                                        </p:attrNameLst>
                                      </p:cBhvr>
                                      <p:to>
                                        <p:strVal val="visible"/>
                                      </p:to>
                                    </p:set>
                                    <p:animEffect transition="in" filter="wipe(left)">
                                      <p:cBhvr>
                                        <p:cTn id="32" dur="500"/>
                                        <p:tgtEl>
                                          <p:spTgt spid="9319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3196"/>
                                        </p:tgtEl>
                                        <p:attrNameLst>
                                          <p:attrName>style.visibility</p:attrName>
                                        </p:attrNameLst>
                                      </p:cBhvr>
                                      <p:to>
                                        <p:strVal val="visible"/>
                                      </p:to>
                                    </p:set>
                                    <p:animEffect transition="in" filter="wipe(left)">
                                      <p:cBhvr>
                                        <p:cTn id="37" dur="500"/>
                                        <p:tgtEl>
                                          <p:spTgt spid="93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92" grpId="0" uiExpand="1" build="allAtOnce"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53601"/>
          <p:cNvSpPr>
            <a:spLocks noGrp="1" noChangeArrowheads="1"/>
          </p:cNvSpPr>
          <p:nvPr>
            <p:ph type="title"/>
          </p:nvPr>
        </p:nvSpPr>
        <p:spPr bwMode="auto">
          <a:xfrm>
            <a:off x="121547" y="965123"/>
            <a:ext cx="388937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smtClean="0">
                <a:solidFill>
                  <a:schemeClr val="tx1"/>
                </a:solidFill>
                <a:latin typeface="华文楷体" panose="02010600040101010101" pitchFamily="2" charset="-122"/>
                <a:ea typeface="华文楷体" panose="02010600040101010101" pitchFamily="2" charset="-122"/>
              </a:rPr>
              <a:t>2.6.2  </a:t>
            </a:r>
            <a:r>
              <a:rPr lang="zh-CN" altLang="en-US" sz="2800" b="1" smtClean="0">
                <a:solidFill>
                  <a:schemeClr val="tx1"/>
                </a:solidFill>
                <a:latin typeface="华文楷体" panose="02010600040101010101" pitchFamily="2" charset="-122"/>
                <a:ea typeface="华文楷体" panose="02010600040101010101" pitchFamily="2" charset="-122"/>
              </a:rPr>
              <a:t>卡诺图化简法</a:t>
            </a:r>
          </a:p>
        </p:txBody>
      </p:sp>
      <p:sp>
        <p:nvSpPr>
          <p:cNvPr id="153603" name="文本框 153602"/>
          <p:cNvSpPr txBox="1">
            <a:spLocks noChangeArrowheads="1"/>
          </p:cNvSpPr>
          <p:nvPr/>
        </p:nvSpPr>
        <p:spPr bwMode="auto">
          <a:xfrm>
            <a:off x="65296" y="1390016"/>
            <a:ext cx="84248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华文楷体" panose="02010600040101010101" pitchFamily="2" charset="-122"/>
                <a:ea typeface="华文楷体" panose="02010600040101010101" pitchFamily="2" charset="-122"/>
              </a:rPr>
              <a:t>公</a:t>
            </a:r>
            <a:r>
              <a:rPr lang="zh-CN" altLang="en-US" sz="2800" dirty="0">
                <a:latin typeface="华文楷体" panose="02010600040101010101" pitchFamily="2" charset="-122"/>
                <a:ea typeface="华文楷体" panose="02010600040101010101" pitchFamily="2" charset="-122"/>
              </a:rPr>
              <a:t>式法简化逻辑函数不直观，且要熟练掌握逻辑代数的公式以及简化技巧，而</a:t>
            </a:r>
            <a:r>
              <a:rPr lang="zh-CN" altLang="en-US" sz="2800" b="1" dirty="0">
                <a:latin typeface="华文楷体" panose="02010600040101010101" pitchFamily="2" charset="-122"/>
                <a:ea typeface="华文楷体" panose="02010600040101010101" pitchFamily="2" charset="-122"/>
              </a:rPr>
              <a:t>卡诺图法能克服公式法的不足，可以直观地给出简化的结果</a:t>
            </a:r>
            <a:r>
              <a:rPr lang="zh-CN" altLang="en-US" sz="2800" dirty="0">
                <a:latin typeface="华文楷体" panose="02010600040101010101" pitchFamily="2" charset="-122"/>
                <a:ea typeface="华文楷体" panose="02010600040101010101" pitchFamily="2" charset="-122"/>
              </a:rPr>
              <a:t>。</a:t>
            </a:r>
          </a:p>
        </p:txBody>
      </p:sp>
      <p:sp>
        <p:nvSpPr>
          <p:cNvPr id="153604" name="文本框 153603"/>
          <p:cNvSpPr txBox="1">
            <a:spLocks noChangeArrowheads="1"/>
          </p:cNvSpPr>
          <p:nvPr/>
        </p:nvSpPr>
        <p:spPr bwMode="auto">
          <a:xfrm>
            <a:off x="121547" y="2779562"/>
            <a:ext cx="2232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华文楷体" panose="02010600040101010101" pitchFamily="2" charset="-122"/>
                <a:ea typeface="华文楷体" panose="02010600040101010101" pitchFamily="2" charset="-122"/>
              </a:rPr>
              <a:t>一</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卡诺图</a:t>
            </a:r>
          </a:p>
        </p:txBody>
      </p:sp>
      <p:sp>
        <p:nvSpPr>
          <p:cNvPr id="153605" name="文本框 153604"/>
          <p:cNvSpPr txBox="1">
            <a:spLocks noChangeArrowheads="1"/>
          </p:cNvSpPr>
          <p:nvPr/>
        </p:nvSpPr>
        <p:spPr bwMode="auto">
          <a:xfrm>
            <a:off x="274900" y="3229768"/>
            <a:ext cx="8368612"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en-US" altLang="zh-CN" sz="2800" dirty="0">
                <a:latin typeface="华文楷体" panose="02010600040101010101" pitchFamily="2" charset="-122"/>
                <a:ea typeface="华文楷体" panose="02010600040101010101" pitchFamily="2" charset="-122"/>
              </a:rPr>
              <a:t>a. </a:t>
            </a:r>
            <a:r>
              <a:rPr lang="zh-CN" altLang="en-US" sz="2800" dirty="0">
                <a:latin typeface="华文楷体" panose="02010600040101010101" pitchFamily="2" charset="-122"/>
                <a:ea typeface="华文楷体" panose="02010600040101010101" pitchFamily="2" charset="-122"/>
              </a:rPr>
              <a:t>定义：将</a:t>
            </a:r>
            <a:r>
              <a:rPr lang="zh-CN" altLang="en-US" sz="2800" b="1" dirty="0">
                <a:latin typeface="华文楷体" panose="02010600040101010101" pitchFamily="2" charset="-122"/>
                <a:ea typeface="华文楷体" panose="02010600040101010101" pitchFamily="2" charset="-122"/>
              </a:rPr>
              <a:t>逻辑函数</a:t>
            </a:r>
            <a:r>
              <a:rPr lang="zh-CN" altLang="en-US" sz="2800" dirty="0">
                <a:latin typeface="华文楷体" panose="02010600040101010101" pitchFamily="2" charset="-122"/>
                <a:ea typeface="华文楷体" panose="02010600040101010101" pitchFamily="2" charset="-122"/>
              </a:rPr>
              <a:t>的</a:t>
            </a:r>
            <a:r>
              <a:rPr lang="zh-CN" altLang="en-US" sz="2800" b="1" dirty="0">
                <a:solidFill>
                  <a:srgbClr val="FF0000"/>
                </a:solidFill>
                <a:latin typeface="华文楷体" panose="02010600040101010101" pitchFamily="2" charset="-122"/>
                <a:ea typeface="华文楷体" panose="02010600040101010101" pitchFamily="2" charset="-122"/>
              </a:rPr>
              <a:t>真值表图形化</a:t>
            </a:r>
            <a:r>
              <a:rPr lang="zh-CN" altLang="en-US" sz="2800" dirty="0">
                <a:latin typeface="华文楷体" panose="02010600040101010101" pitchFamily="2" charset="-122"/>
                <a:ea typeface="华文楷体" panose="02010600040101010101" pitchFamily="2" charset="-122"/>
              </a:rPr>
              <a:t>，把真值表中的变量分成两组分别排列在行和列的方格中，就构成二维图表，即为卡诺图，它是由卡诺（</a:t>
            </a:r>
            <a:r>
              <a:rPr lang="en-US" altLang="zh-CN" sz="2800" dirty="0" err="1">
                <a:latin typeface="华文楷体" panose="02010600040101010101" pitchFamily="2" charset="-122"/>
                <a:ea typeface="华文楷体" panose="02010600040101010101" pitchFamily="2" charset="-122"/>
              </a:rPr>
              <a:t>Karnaugh</a:t>
            </a:r>
            <a:r>
              <a:rPr lang="zh-CN" altLang="en-US" sz="2800" dirty="0">
                <a:latin typeface="华文楷体" panose="02010600040101010101" pitchFamily="2" charset="-122"/>
                <a:ea typeface="华文楷体" panose="02010600040101010101" pitchFamily="2" charset="-122"/>
              </a:rPr>
              <a:t>）和范奇（</a:t>
            </a:r>
            <a:r>
              <a:rPr lang="en-US" altLang="zh-CN" sz="2800" dirty="0" err="1">
                <a:latin typeface="华文楷体" panose="02010600040101010101" pitchFamily="2" charset="-122"/>
                <a:ea typeface="华文楷体" panose="02010600040101010101" pitchFamily="2" charset="-122"/>
              </a:rPr>
              <a:t>Veich</a:t>
            </a:r>
            <a:r>
              <a:rPr lang="zh-CN" altLang="en-US" sz="2800" dirty="0">
                <a:latin typeface="华文楷体" panose="02010600040101010101" pitchFamily="2" charset="-122"/>
                <a:ea typeface="华文楷体" panose="02010600040101010101" pitchFamily="2" charset="-122"/>
              </a:rPr>
              <a:t>）提出的。</a:t>
            </a:r>
          </a:p>
        </p:txBody>
      </p:sp>
      <p:sp>
        <p:nvSpPr>
          <p:cNvPr id="153610" name="文本框 153609"/>
          <p:cNvSpPr txBox="1">
            <a:spLocks noChangeArrowheads="1"/>
          </p:cNvSpPr>
          <p:nvPr/>
        </p:nvSpPr>
        <p:spPr bwMode="auto">
          <a:xfrm>
            <a:off x="274900" y="4986910"/>
            <a:ext cx="853006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en-US" altLang="zh-CN" sz="2800" dirty="0">
                <a:latin typeface="华文楷体" panose="02010600040101010101" pitchFamily="2" charset="-122"/>
                <a:ea typeface="华文楷体" panose="02010600040101010101" pitchFamily="2" charset="-122"/>
              </a:rPr>
              <a:t>b.</a:t>
            </a:r>
            <a:r>
              <a:rPr lang="zh-CN" altLang="en-US" sz="2800" dirty="0">
                <a:latin typeface="华文楷体" panose="02010600040101010101" pitchFamily="2" charset="-122"/>
                <a:ea typeface="华文楷体" panose="02010600040101010101" pitchFamily="2" charset="-122"/>
              </a:rPr>
              <a:t>卡诺图的构成：将最小项按相邻性排列成矩阵，就构成卡诺</a:t>
            </a:r>
            <a:r>
              <a:rPr lang="zh-CN" altLang="en-US" sz="2800" dirty="0" smtClean="0">
                <a:latin typeface="华文楷体" panose="02010600040101010101" pitchFamily="2" charset="-122"/>
                <a:ea typeface="华文楷体" panose="02010600040101010101" pitchFamily="2" charset="-122"/>
              </a:rPr>
              <a:t>图，实质</a:t>
            </a:r>
            <a:r>
              <a:rPr lang="zh-CN" altLang="en-US" sz="2800" dirty="0">
                <a:latin typeface="华文楷体" panose="02010600040101010101" pitchFamily="2" charset="-122"/>
                <a:ea typeface="华文楷体" panose="02010600040101010101" pitchFamily="2" charset="-122"/>
              </a:rPr>
              <a:t>是将逻辑函数的最小项之和的以图形的方式表示出来。</a:t>
            </a:r>
            <a:r>
              <a:rPr lang="zh-CN" altLang="en-US" sz="2800" b="1" dirty="0">
                <a:solidFill>
                  <a:srgbClr val="FF3300"/>
                </a:solidFill>
                <a:latin typeface="华文楷体" panose="02010600040101010101" pitchFamily="2" charset="-122"/>
                <a:ea typeface="华文楷体" panose="02010600040101010101" pitchFamily="2" charset="-122"/>
              </a:rPr>
              <a:t>最小项的相邻性就是它们中变量只有一个是不同的。</a:t>
            </a:r>
            <a:endParaRPr lang="zh-CN" altLang="en-US" sz="3200" b="1" dirty="0">
              <a:solidFill>
                <a:srgbClr val="FF3300"/>
              </a:solidFill>
              <a:latin typeface="华文楷体" panose="02010600040101010101" pitchFamily="2" charset="-122"/>
              <a:ea typeface="华文楷体" panose="02010600040101010101" pitchFamily="2" charset="-122"/>
            </a:endParaRPr>
          </a:p>
        </p:txBody>
      </p:sp>
      <p:sp>
        <p:nvSpPr>
          <p:cNvPr id="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83825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p:cTn id="7" dur="500" fill="hold"/>
                                        <p:tgtEl>
                                          <p:spTgt spid="153602"/>
                                        </p:tgtEl>
                                        <p:attrNameLst>
                                          <p:attrName>ppt_w</p:attrName>
                                        </p:attrNameLst>
                                      </p:cBhvr>
                                      <p:tavLst>
                                        <p:tav tm="0">
                                          <p:val>
                                            <p:fltVal val="0"/>
                                          </p:val>
                                        </p:tav>
                                        <p:tav tm="100000">
                                          <p:val>
                                            <p:strVal val="#ppt_w"/>
                                          </p:val>
                                        </p:tav>
                                      </p:tavLst>
                                    </p:anim>
                                    <p:anim calcmode="lin" valueType="num">
                                      <p:cBhvr>
                                        <p:cTn id="8" dur="500" fill="hold"/>
                                        <p:tgtEl>
                                          <p:spTgt spid="15360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3603"/>
                                        </p:tgtEl>
                                        <p:attrNameLst>
                                          <p:attrName>style.visibility</p:attrName>
                                        </p:attrNameLst>
                                      </p:cBhvr>
                                      <p:to>
                                        <p:strVal val="visible"/>
                                      </p:to>
                                    </p:set>
                                    <p:animEffect transition="in" filter="box(in)">
                                      <p:cBhvr>
                                        <p:cTn id="13" dur="500"/>
                                        <p:tgtEl>
                                          <p:spTgt spid="1536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3604"/>
                                        </p:tgtEl>
                                        <p:attrNameLst>
                                          <p:attrName>style.visibility</p:attrName>
                                        </p:attrNameLst>
                                      </p:cBhvr>
                                      <p:to>
                                        <p:strVal val="visible"/>
                                      </p:to>
                                    </p:set>
                                    <p:animEffect transition="in" filter="wipe(left)">
                                      <p:cBhvr>
                                        <p:cTn id="18" dur="500"/>
                                        <p:tgtEl>
                                          <p:spTgt spid="1536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53605"/>
                                        </p:tgtEl>
                                        <p:attrNameLst>
                                          <p:attrName>style.visibility</p:attrName>
                                        </p:attrNameLst>
                                      </p:cBhvr>
                                      <p:to>
                                        <p:strVal val="visible"/>
                                      </p:to>
                                    </p:set>
                                    <p:animEffect transition="in" filter="diamond(in)">
                                      <p:cBhvr>
                                        <p:cTn id="23" dur="1000"/>
                                        <p:tgtEl>
                                          <p:spTgt spid="1536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32" fill="hold" grpId="0" nodeType="clickEffect">
                                  <p:stCondLst>
                                    <p:cond delay="0"/>
                                  </p:stCondLst>
                                  <p:childTnLst>
                                    <p:set>
                                      <p:cBhvr>
                                        <p:cTn id="27" dur="1" fill="hold">
                                          <p:stCondLst>
                                            <p:cond delay="0"/>
                                          </p:stCondLst>
                                        </p:cTn>
                                        <p:tgtEl>
                                          <p:spTgt spid="153610"/>
                                        </p:tgtEl>
                                        <p:attrNameLst>
                                          <p:attrName>style.visibility</p:attrName>
                                        </p:attrNameLst>
                                      </p:cBhvr>
                                      <p:to>
                                        <p:strVal val="visible"/>
                                      </p:to>
                                    </p:set>
                                    <p:animEffect transition="in" filter="diamond(out)">
                                      <p:cBhvr>
                                        <p:cTn id="28" dur="1000"/>
                                        <p:tgtEl>
                                          <p:spTgt spid="15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p:bldP spid="153604" grpId="0"/>
      <p:bldP spid="153605" grpId="0"/>
      <p:bldP spid="1536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图片 199681" descr="A13B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209" y="2531533"/>
            <a:ext cx="9328942" cy="326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3" name="文本框 199682"/>
          <p:cNvSpPr txBox="1">
            <a:spLocks noChangeArrowheads="1"/>
          </p:cNvSpPr>
          <p:nvPr/>
        </p:nvSpPr>
        <p:spPr bwMode="auto">
          <a:xfrm>
            <a:off x="377952" y="990214"/>
            <a:ext cx="8207897" cy="138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spAutoFit/>
          </a:bodyPr>
          <a:lstStyle>
            <a:lvl1pPr indent="476250">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indent="0"/>
            <a:r>
              <a:rPr lang="zh-CN" altLang="en-US" sz="2800" b="1" dirty="0" smtClean="0">
                <a:latin typeface="楷体" panose="02010609060101010101" pitchFamily="49" charset="-122"/>
                <a:ea typeface="楷体" panose="02010609060101010101" pitchFamily="49" charset="-122"/>
              </a:rPr>
              <a:t>卡诺</a:t>
            </a:r>
            <a:r>
              <a:rPr lang="zh-CN" altLang="en-US" sz="2800" b="1" dirty="0">
                <a:latin typeface="楷体" panose="02010609060101010101" pitchFamily="49" charset="-122"/>
                <a:ea typeface="楷体" panose="02010609060101010101" pitchFamily="49" charset="-122"/>
              </a:rPr>
              <a:t>图表示法就是将变量的</a:t>
            </a:r>
            <a:r>
              <a:rPr lang="zh-CN" altLang="en-US" sz="2800" b="1" dirty="0">
                <a:solidFill>
                  <a:srgbClr val="FF0000"/>
                </a:solidFill>
                <a:latin typeface="楷体" panose="02010609060101010101" pitchFamily="49" charset="-122"/>
                <a:ea typeface="楷体" panose="02010609060101010101" pitchFamily="49" charset="-122"/>
              </a:rPr>
              <a:t>最小项</a:t>
            </a:r>
            <a:r>
              <a:rPr lang="zh-CN" altLang="en-US" sz="2800" b="1" dirty="0">
                <a:latin typeface="楷体" panose="02010609060101010101" pitchFamily="49" charset="-122"/>
                <a:ea typeface="楷体" panose="02010609060101010101" pitchFamily="49" charset="-122"/>
              </a:rPr>
              <a:t>按着</a:t>
            </a:r>
            <a:r>
              <a:rPr lang="zh-CN" altLang="en-US" sz="2800" b="1" dirty="0">
                <a:solidFill>
                  <a:srgbClr val="FF0000"/>
                </a:solidFill>
                <a:latin typeface="楷体" panose="02010609060101010101" pitchFamily="49" charset="-122"/>
                <a:ea typeface="楷体" panose="02010609060101010101" pitchFamily="49" charset="-122"/>
              </a:rPr>
              <a:t>逻辑相邻</a:t>
            </a:r>
            <a:r>
              <a:rPr lang="zh-CN" altLang="en-US" sz="2800" b="1" dirty="0">
                <a:latin typeface="楷体" panose="02010609060101010101" pitchFamily="49" charset="-122"/>
                <a:ea typeface="楷体" panose="02010609060101010101" pitchFamily="49" charset="-122"/>
              </a:rPr>
              <a:t>的规则填入一个方格图中</a:t>
            </a:r>
            <a:r>
              <a:rPr lang="zh-CN" altLang="en-US" sz="2800" b="1" dirty="0" smtClean="0">
                <a:latin typeface="楷体" panose="02010609060101010101" pitchFamily="49" charset="-122"/>
                <a:ea typeface="楷体" panose="02010609060101010101" pitchFamily="49" charset="-122"/>
              </a:rPr>
              <a:t>。每个小方格代表一个最小项。</a:t>
            </a:r>
            <a:r>
              <a:rPr lang="en-US" altLang="zh-CN" sz="2800" b="1" dirty="0" smtClean="0">
                <a:latin typeface="楷体" panose="02010609060101010101" pitchFamily="49" charset="-122"/>
                <a:ea typeface="楷体" panose="02010609060101010101" pitchFamily="49" charset="-122"/>
              </a:rPr>
              <a:t>N</a:t>
            </a:r>
            <a:r>
              <a:rPr lang="zh-CN" altLang="en-US" sz="2800" b="1" dirty="0" smtClean="0">
                <a:latin typeface="楷体" panose="02010609060101010101" pitchFamily="49" charset="-122"/>
                <a:ea typeface="楷体" panose="02010609060101010101" pitchFamily="49" charset="-122"/>
              </a:rPr>
              <a:t>变量卡诺图有</a:t>
            </a:r>
            <a:r>
              <a:rPr lang="en-US" altLang="zh-CN" sz="2800" b="1" dirty="0" smtClean="0">
                <a:latin typeface="楷体" panose="02010609060101010101" pitchFamily="49" charset="-122"/>
                <a:ea typeface="楷体" panose="02010609060101010101" pitchFamily="49" charset="-122"/>
              </a:rPr>
              <a:t>2</a:t>
            </a:r>
            <a:r>
              <a:rPr lang="en-US" altLang="zh-CN" sz="2800" b="1" baseline="30000" dirty="0" smtClean="0">
                <a:latin typeface="楷体" panose="02010609060101010101" pitchFamily="49" charset="-122"/>
                <a:ea typeface="楷体" panose="02010609060101010101" pitchFamily="49" charset="-122"/>
              </a:rPr>
              <a:t>n</a:t>
            </a:r>
            <a:r>
              <a:rPr lang="zh-CN" altLang="en-US" sz="2800" b="1" dirty="0" smtClean="0">
                <a:latin typeface="楷体" panose="02010609060101010101" pitchFamily="49" charset="-122"/>
                <a:ea typeface="楷体" panose="02010609060101010101" pitchFamily="49" charset="-122"/>
              </a:rPr>
              <a:t>个方格。</a:t>
            </a:r>
            <a:endParaRPr lang="zh-CN" altLang="en-US" sz="2800" b="1" dirty="0">
              <a:latin typeface="楷体" panose="02010609060101010101" pitchFamily="49" charset="-122"/>
              <a:ea typeface="楷体" panose="02010609060101010101" pitchFamily="49" charset="-122"/>
            </a:endParaRPr>
          </a:p>
        </p:txBody>
      </p:sp>
      <p:sp>
        <p:nvSpPr>
          <p:cNvPr id="199685" name="圆角矩形标注 199684"/>
          <p:cNvSpPr>
            <a:spLocks noChangeArrowheads="1"/>
          </p:cNvSpPr>
          <p:nvPr/>
        </p:nvSpPr>
        <p:spPr bwMode="auto">
          <a:xfrm>
            <a:off x="3487026" y="5309992"/>
            <a:ext cx="2447925" cy="649288"/>
          </a:xfrm>
          <a:prstGeom prst="wedgeRoundRectCallout">
            <a:avLst>
              <a:gd name="adj1" fmla="val -33917"/>
              <a:gd name="adj2" fmla="val -216014"/>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sp>
        <p:nvSpPr>
          <p:cNvPr id="199686" name="文本框 199685"/>
          <p:cNvSpPr txBox="1">
            <a:spLocks noChangeArrowheads="1"/>
          </p:cNvSpPr>
          <p:nvPr/>
        </p:nvSpPr>
        <p:spPr bwMode="auto">
          <a:xfrm>
            <a:off x="-204236" y="6056816"/>
            <a:ext cx="9255773" cy="954087"/>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indent="381000">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楷体" panose="02010609060101010101" pitchFamily="49" charset="-122"/>
                <a:ea typeface="楷体" panose="02010609060101010101" pitchFamily="49" charset="-122"/>
              </a:rPr>
              <a:t>逻辑相邻</a:t>
            </a:r>
            <a:r>
              <a:rPr lang="zh-CN" altLang="en-US" sz="2800" b="1" dirty="0">
                <a:solidFill>
                  <a:srgbClr val="FF0066"/>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任意相邻的两个最小项中只有一个变量不同。</a:t>
            </a:r>
          </a:p>
          <a:p>
            <a:r>
              <a:rPr lang="zh-CN" altLang="en-US" sz="2800" b="1" dirty="0">
                <a:latin typeface="楷体" panose="02010609060101010101" pitchFamily="49" charset="-122"/>
                <a:ea typeface="楷体" panose="02010609060101010101" pitchFamily="49" charset="-122"/>
              </a:rPr>
              <a:t>          </a:t>
            </a:r>
          </a:p>
        </p:txBody>
      </p:sp>
      <p:sp>
        <p:nvSpPr>
          <p:cNvPr id="199687" name="矩形 199686"/>
          <p:cNvSpPr>
            <a:spLocks noChangeArrowheads="1"/>
          </p:cNvSpPr>
          <p:nvPr/>
        </p:nvSpPr>
        <p:spPr bwMode="auto">
          <a:xfrm>
            <a:off x="3487026" y="3870130"/>
            <a:ext cx="936625" cy="431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aphicFrame>
        <p:nvGraphicFramePr>
          <p:cNvPr id="199688" name="对象 199687"/>
          <p:cNvGraphicFramePr>
            <a:graphicFrameLocks noGrp="1"/>
          </p:cNvGraphicFramePr>
          <p:nvPr>
            <p:extLst>
              <p:ext uri="{D42A27DB-BD31-4B8C-83A1-F6EECF244321}">
                <p14:modId xmlns:p14="http://schemas.microsoft.com/office/powerpoint/2010/main" val="1122913017"/>
              </p:ext>
            </p:extLst>
          </p:nvPr>
        </p:nvGraphicFramePr>
        <p:xfrm>
          <a:off x="3474326" y="5398892"/>
          <a:ext cx="2328862" cy="542925"/>
        </p:xfrm>
        <a:graphic>
          <a:graphicData uri="http://schemas.openxmlformats.org/presentationml/2006/ole">
            <mc:AlternateContent xmlns:mc="http://schemas.openxmlformats.org/markup-compatibility/2006">
              <mc:Choice xmlns:v="urn:schemas-microsoft-com:vml" Requires="v">
                <p:oleObj spid="_x0000_s260445" r:id="rId5" imgW="901440" imgH="203040" progId="Equation.3">
                  <p:embed/>
                </p:oleObj>
              </mc:Choice>
              <mc:Fallback>
                <p:oleObj r:id="rId5" imgW="901440" imgH="203040" progId="Equation.3">
                  <p:embed/>
                  <p:pic>
                    <p:nvPicPr>
                      <p:cNvPr id="199688" name="对象 199687"/>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4326" y="5398892"/>
                        <a:ext cx="23288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9689" name="矩形 199688"/>
          <p:cNvSpPr>
            <a:spLocks noChangeArrowheads="1"/>
          </p:cNvSpPr>
          <p:nvPr/>
        </p:nvSpPr>
        <p:spPr bwMode="auto">
          <a:xfrm>
            <a:off x="3918826" y="5383017"/>
            <a:ext cx="288925"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9690" name="矩形 199689"/>
          <p:cNvSpPr>
            <a:spLocks noChangeArrowheads="1"/>
          </p:cNvSpPr>
          <p:nvPr/>
        </p:nvSpPr>
        <p:spPr bwMode="auto">
          <a:xfrm>
            <a:off x="5214226" y="5454455"/>
            <a:ext cx="217487" cy="431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9691" name="矩形 199690"/>
          <p:cNvSpPr>
            <a:spLocks noChangeArrowheads="1"/>
          </p:cNvSpPr>
          <p:nvPr/>
        </p:nvSpPr>
        <p:spPr bwMode="auto">
          <a:xfrm>
            <a:off x="6616437" y="4301930"/>
            <a:ext cx="407419" cy="94752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9695" name="矩形 199694"/>
          <p:cNvSpPr>
            <a:spLocks noChangeArrowheads="1"/>
          </p:cNvSpPr>
          <p:nvPr/>
        </p:nvSpPr>
        <p:spPr bwMode="auto">
          <a:xfrm>
            <a:off x="5573380" y="2026708"/>
            <a:ext cx="288925"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9696" name="矩形 199695"/>
          <p:cNvSpPr>
            <a:spLocks noChangeArrowheads="1"/>
          </p:cNvSpPr>
          <p:nvPr/>
        </p:nvSpPr>
        <p:spPr bwMode="auto">
          <a:xfrm>
            <a:off x="7218228" y="2009244"/>
            <a:ext cx="313175"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2" name="矩形 1"/>
          <p:cNvSpPr/>
          <p:nvPr/>
        </p:nvSpPr>
        <p:spPr>
          <a:xfrm>
            <a:off x="454152" y="3729967"/>
            <a:ext cx="678584" cy="400110"/>
          </a:xfrm>
          <a:prstGeom prst="rect">
            <a:avLst/>
          </a:prstGeom>
        </p:spPr>
        <p:txBody>
          <a:bodyPr wrap="none">
            <a:spAutoFit/>
          </a:bodyPr>
          <a:lstStyle/>
          <a:p>
            <a:r>
              <a:rPr lang="en-US" altLang="zh-CN" sz="2000" b="1" i="1" dirty="0" smtClean="0">
                <a:solidFill>
                  <a:srgbClr val="FF0000"/>
                </a:solidFill>
                <a:latin typeface="Times New Roman" pitchFamily="18" charset="0"/>
                <a:ea typeface="楷体" panose="02010609060101010101" pitchFamily="49" charset="-122"/>
                <a:cs typeface="Times New Roman" pitchFamily="18" charset="0"/>
              </a:rPr>
              <a:t>A’B’</a:t>
            </a:r>
            <a:endParaRPr lang="zh-CN" altLang="en-US" sz="2000" i="1" dirty="0">
              <a:solidFill>
                <a:srgbClr val="FF0000"/>
              </a:solidFill>
              <a:latin typeface="Times New Roman" pitchFamily="18" charset="0"/>
              <a:cs typeface="Times New Roman" pitchFamily="18" charset="0"/>
            </a:endParaRPr>
          </a:p>
        </p:txBody>
      </p:sp>
      <p:sp>
        <p:nvSpPr>
          <p:cNvPr id="17" name="矩形 16"/>
          <p:cNvSpPr/>
          <p:nvPr/>
        </p:nvSpPr>
        <p:spPr>
          <a:xfrm>
            <a:off x="1106087" y="3729967"/>
            <a:ext cx="593624" cy="400110"/>
          </a:xfrm>
          <a:prstGeom prst="rect">
            <a:avLst/>
          </a:prstGeom>
        </p:spPr>
        <p:txBody>
          <a:bodyPr wrap="none">
            <a:spAutoFit/>
          </a:bodyPr>
          <a:lstStyle/>
          <a:p>
            <a:r>
              <a:rPr lang="en-US" altLang="zh-CN" sz="2000" b="1" i="1" dirty="0" smtClean="0">
                <a:solidFill>
                  <a:srgbClr val="FF0000"/>
                </a:solidFill>
                <a:latin typeface="Times New Roman" pitchFamily="18" charset="0"/>
                <a:ea typeface="楷体" panose="02010609060101010101" pitchFamily="49" charset="-122"/>
                <a:cs typeface="Times New Roman" pitchFamily="18" charset="0"/>
              </a:rPr>
              <a:t>A’B</a:t>
            </a:r>
            <a:endParaRPr lang="zh-CN" altLang="en-US" sz="2000" i="1" dirty="0">
              <a:solidFill>
                <a:srgbClr val="FF0000"/>
              </a:solidFill>
              <a:latin typeface="Times New Roman" pitchFamily="18" charset="0"/>
              <a:cs typeface="Times New Roman" pitchFamily="18" charset="0"/>
            </a:endParaRPr>
          </a:p>
        </p:txBody>
      </p:sp>
      <p:sp>
        <p:nvSpPr>
          <p:cNvPr id="18" name="矩形 17"/>
          <p:cNvSpPr/>
          <p:nvPr/>
        </p:nvSpPr>
        <p:spPr>
          <a:xfrm>
            <a:off x="454152" y="4289630"/>
            <a:ext cx="612668" cy="400110"/>
          </a:xfrm>
          <a:prstGeom prst="rect">
            <a:avLst/>
          </a:prstGeom>
        </p:spPr>
        <p:txBody>
          <a:bodyPr wrap="none">
            <a:spAutoFit/>
          </a:bodyPr>
          <a:lstStyle/>
          <a:p>
            <a:r>
              <a:rPr lang="en-US" altLang="zh-CN" sz="2000" b="1" i="1" dirty="0" smtClean="0">
                <a:solidFill>
                  <a:srgbClr val="FF0000"/>
                </a:solidFill>
                <a:latin typeface="Times New Roman" pitchFamily="18" charset="0"/>
                <a:ea typeface="楷体" panose="02010609060101010101" pitchFamily="49" charset="-122"/>
                <a:cs typeface="Times New Roman" pitchFamily="18" charset="0"/>
              </a:rPr>
              <a:t>AB’</a:t>
            </a:r>
            <a:endParaRPr lang="zh-CN" altLang="en-US" sz="2000" i="1" dirty="0">
              <a:solidFill>
                <a:srgbClr val="FF0000"/>
              </a:solidFill>
              <a:latin typeface="Times New Roman" pitchFamily="18" charset="0"/>
              <a:cs typeface="Times New Roman" pitchFamily="18" charset="0"/>
            </a:endParaRPr>
          </a:p>
        </p:txBody>
      </p:sp>
      <p:sp>
        <p:nvSpPr>
          <p:cNvPr id="19" name="矩形 18"/>
          <p:cNvSpPr/>
          <p:nvPr/>
        </p:nvSpPr>
        <p:spPr>
          <a:xfrm>
            <a:off x="1148422" y="4301930"/>
            <a:ext cx="527709" cy="400110"/>
          </a:xfrm>
          <a:prstGeom prst="rect">
            <a:avLst/>
          </a:prstGeom>
        </p:spPr>
        <p:txBody>
          <a:bodyPr wrap="none">
            <a:spAutoFit/>
          </a:bodyPr>
          <a:lstStyle/>
          <a:p>
            <a:r>
              <a:rPr lang="en-US" altLang="zh-CN" sz="2000" b="1" i="1" dirty="0" smtClean="0">
                <a:solidFill>
                  <a:srgbClr val="FF0000"/>
                </a:solidFill>
                <a:latin typeface="Times New Roman" pitchFamily="18" charset="0"/>
                <a:ea typeface="楷体" panose="02010609060101010101" pitchFamily="49" charset="-122"/>
                <a:cs typeface="Times New Roman" pitchFamily="18" charset="0"/>
              </a:rPr>
              <a:t>AB</a:t>
            </a:r>
            <a:endParaRPr lang="zh-CN" altLang="en-US" sz="2000" i="1" dirty="0">
              <a:solidFill>
                <a:srgbClr val="FF0000"/>
              </a:solidFill>
              <a:latin typeface="Times New Roman" pitchFamily="18" charset="0"/>
              <a:cs typeface="Times New Roman" pitchFamily="18" charset="0"/>
            </a:endParaRPr>
          </a:p>
        </p:txBody>
      </p:sp>
      <p:sp>
        <p:nvSpPr>
          <p:cNvPr id="3" name="矩形 2"/>
          <p:cNvSpPr/>
          <p:nvPr/>
        </p:nvSpPr>
        <p:spPr>
          <a:xfrm>
            <a:off x="2810934" y="3488267"/>
            <a:ext cx="2260418"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692" name="圆角矩形标注 199691"/>
          <p:cNvSpPr>
            <a:spLocks noChangeArrowheads="1"/>
          </p:cNvSpPr>
          <p:nvPr/>
        </p:nvSpPr>
        <p:spPr bwMode="auto">
          <a:xfrm>
            <a:off x="5155489" y="1901296"/>
            <a:ext cx="3167062" cy="720725"/>
          </a:xfrm>
          <a:prstGeom prst="wedgeRoundRectCallout">
            <a:avLst>
              <a:gd name="adj1" fmla="val -2348"/>
              <a:gd name="adj2" fmla="val 277972"/>
              <a:gd name="adj3" fmla="val 16667"/>
            </a:avLst>
          </a:prstGeom>
          <a:no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199693" name="对象 199692"/>
          <p:cNvGraphicFramePr>
            <a:graphicFrameLocks/>
          </p:cNvGraphicFramePr>
          <p:nvPr>
            <p:extLst>
              <p:ext uri="{D42A27DB-BD31-4B8C-83A1-F6EECF244321}">
                <p14:modId xmlns:p14="http://schemas.microsoft.com/office/powerpoint/2010/main" val="1200777920"/>
              </p:ext>
            </p:extLst>
          </p:nvPr>
        </p:nvGraphicFramePr>
        <p:xfrm>
          <a:off x="5214226" y="2026708"/>
          <a:ext cx="3024188" cy="542925"/>
        </p:xfrm>
        <a:graphic>
          <a:graphicData uri="http://schemas.openxmlformats.org/presentationml/2006/ole">
            <mc:AlternateContent xmlns:mc="http://schemas.openxmlformats.org/markup-compatibility/2006">
              <mc:Choice xmlns:v="urn:schemas-microsoft-com:vml" Requires="v">
                <p:oleObj spid="_x0000_s260446" name="公式" r:id="rId7" imgW="1180800" imgH="203040" progId="Equation.3">
                  <p:embed/>
                </p:oleObj>
              </mc:Choice>
              <mc:Fallback>
                <p:oleObj name="公式" r:id="rId7" imgW="1180800" imgH="203040" progId="Equation.3">
                  <p:embed/>
                  <p:pic>
                    <p:nvPicPr>
                      <p:cNvPr id="199693" name="对象 199692"/>
                      <p:cNvPicPr>
                        <a:picLocks noChangeArrowheads="1"/>
                      </p:cNvPicPr>
                      <p:nvPr/>
                    </p:nvPicPr>
                    <p:blipFill>
                      <a:blip r:embed="rId8"/>
                      <a:srcRect/>
                      <a:stretch>
                        <a:fillRect/>
                      </a:stretch>
                    </p:blipFill>
                    <p:spPr bwMode="auto">
                      <a:xfrm>
                        <a:off x="5214226" y="2026708"/>
                        <a:ext cx="30241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矩形 20"/>
          <p:cNvSpPr/>
          <p:nvPr/>
        </p:nvSpPr>
        <p:spPr>
          <a:xfrm>
            <a:off x="2893401" y="2781742"/>
            <a:ext cx="2320825" cy="707886"/>
          </a:xfrm>
          <a:prstGeom prst="rect">
            <a:avLst/>
          </a:prstGeom>
        </p:spPr>
        <p:txBody>
          <a:bodyPr wrap="square">
            <a:spAutoFit/>
          </a:bodyPr>
          <a:lstStyle/>
          <a:p>
            <a:r>
              <a:rPr lang="zh-CN" altLang="en-US" sz="2000" b="1" dirty="0" smtClean="0">
                <a:solidFill>
                  <a:srgbClr val="FF0000"/>
                </a:solidFill>
                <a:latin typeface="Times New Roman" pitchFamily="18" charset="0"/>
                <a:ea typeface="楷体" panose="02010609060101010101" pitchFamily="49" charset="-122"/>
                <a:cs typeface="Times New Roman" pitchFamily="18" charset="0"/>
              </a:rPr>
              <a:t>二位格雷码排列：实现相邻性</a:t>
            </a:r>
            <a:endParaRPr lang="zh-CN" altLang="en-US" sz="2000" dirty="0">
              <a:solidFill>
                <a:srgbClr val="FF0000"/>
              </a:solidFill>
              <a:latin typeface="Times New Roman" pitchFamily="18" charset="0"/>
              <a:cs typeface="Times New Roman" pitchFamily="18" charset="0"/>
            </a:endParaRPr>
          </a:p>
        </p:txBody>
      </p:sp>
      <p:cxnSp>
        <p:nvCxnSpPr>
          <p:cNvPr id="5" name="直接连接符 4"/>
          <p:cNvCxnSpPr/>
          <p:nvPr/>
        </p:nvCxnSpPr>
        <p:spPr>
          <a:xfrm>
            <a:off x="646176" y="5796400"/>
            <a:ext cx="7567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91190" y="5054345"/>
            <a:ext cx="1266693" cy="461665"/>
          </a:xfrm>
          <a:prstGeom prst="rect">
            <a:avLst/>
          </a:prstGeom>
        </p:spPr>
        <p:txBody>
          <a:bodyPr wrap="none">
            <a:spAutoFit/>
          </a:bodyPr>
          <a:lstStyle/>
          <a:p>
            <a:r>
              <a:rPr lang="en-US" altLang="zh-CN" sz="2400" b="1" dirty="0" smtClean="0">
                <a:solidFill>
                  <a:srgbClr val="FF0000"/>
                </a:solidFill>
                <a:latin typeface="Times New Roman" pitchFamily="18" charset="0"/>
                <a:ea typeface="楷体" panose="02010609060101010101" pitchFamily="49" charset="-122"/>
                <a:cs typeface="Times New Roman" pitchFamily="18" charset="0"/>
              </a:rPr>
              <a:t>4</a:t>
            </a:r>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个方格</a:t>
            </a:r>
            <a:endParaRPr lang="zh-CN" altLang="en-US" sz="2400" i="1" dirty="0">
              <a:solidFill>
                <a:srgbClr val="FF0000"/>
              </a:solidFill>
              <a:latin typeface="Times New Roman" pitchFamily="18" charset="0"/>
              <a:cs typeface="Times New Roman" pitchFamily="18" charset="0"/>
            </a:endParaRPr>
          </a:p>
        </p:txBody>
      </p:sp>
      <p:sp>
        <p:nvSpPr>
          <p:cNvPr id="25" name="矩形 24"/>
          <p:cNvSpPr/>
          <p:nvPr/>
        </p:nvSpPr>
        <p:spPr>
          <a:xfrm>
            <a:off x="282067" y="3246567"/>
            <a:ext cx="364109"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2042" y="3488267"/>
            <a:ext cx="364109"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a:spLocks noChangeArrowheads="1"/>
          </p:cNvSpPr>
          <p:nvPr/>
        </p:nvSpPr>
        <p:spPr bwMode="auto">
          <a:xfrm>
            <a:off x="3365500" y="3914177"/>
            <a:ext cx="408744" cy="89257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3" name="圆角矩形标注 32"/>
          <p:cNvSpPr>
            <a:spLocks noChangeArrowheads="1"/>
          </p:cNvSpPr>
          <p:nvPr/>
        </p:nvSpPr>
        <p:spPr bwMode="auto">
          <a:xfrm>
            <a:off x="1602664" y="5249458"/>
            <a:ext cx="2447925" cy="649288"/>
          </a:xfrm>
          <a:prstGeom prst="wedgeRoundRectCallout">
            <a:avLst>
              <a:gd name="adj1" fmla="val 23498"/>
              <a:gd name="adj2" fmla="val -188630"/>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34" name="对象 33"/>
          <p:cNvGraphicFramePr>
            <a:graphicFrameLocks noGrp="1"/>
          </p:cNvGraphicFramePr>
          <p:nvPr>
            <p:extLst>
              <p:ext uri="{D42A27DB-BD31-4B8C-83A1-F6EECF244321}">
                <p14:modId xmlns:p14="http://schemas.microsoft.com/office/powerpoint/2010/main" val="1218882818"/>
              </p:ext>
            </p:extLst>
          </p:nvPr>
        </p:nvGraphicFramePr>
        <p:xfrm>
          <a:off x="1589964" y="5338358"/>
          <a:ext cx="2328862" cy="542925"/>
        </p:xfrm>
        <a:graphic>
          <a:graphicData uri="http://schemas.openxmlformats.org/presentationml/2006/ole">
            <mc:AlternateContent xmlns:mc="http://schemas.openxmlformats.org/markup-compatibility/2006">
              <mc:Choice xmlns:v="urn:schemas-microsoft-com:vml" Requires="v">
                <p:oleObj spid="_x0000_s260447" name="公式" r:id="rId9" imgW="901440" imgH="203040" progId="Equation.3">
                  <p:embed/>
                </p:oleObj>
              </mc:Choice>
              <mc:Fallback>
                <p:oleObj name="公式" r:id="rId9" imgW="901440" imgH="203040" progId="Equation.3">
                  <p:embed/>
                  <p:pic>
                    <p:nvPicPr>
                      <p:cNvPr id="0" name=""/>
                      <p:cNvPicPr>
                        <a:picLocks noGrp="1" noChangeArrowheads="1"/>
                      </p:cNvPicPr>
                      <p:nvPr/>
                    </p:nvPicPr>
                    <p:blipFill>
                      <a:blip r:embed="rId10"/>
                      <a:srcRect/>
                      <a:stretch>
                        <a:fillRect/>
                      </a:stretch>
                    </p:blipFill>
                    <p:spPr bwMode="auto">
                      <a:xfrm>
                        <a:off x="1589964" y="5338358"/>
                        <a:ext cx="23288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 name="矩形 34"/>
          <p:cNvSpPr>
            <a:spLocks noChangeArrowheads="1"/>
          </p:cNvSpPr>
          <p:nvPr/>
        </p:nvSpPr>
        <p:spPr bwMode="auto">
          <a:xfrm>
            <a:off x="1709576" y="5357408"/>
            <a:ext cx="288925"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6" name="矩形 35"/>
          <p:cNvSpPr>
            <a:spLocks noChangeArrowheads="1"/>
          </p:cNvSpPr>
          <p:nvPr/>
        </p:nvSpPr>
        <p:spPr bwMode="auto">
          <a:xfrm>
            <a:off x="2982730" y="5393921"/>
            <a:ext cx="217487" cy="431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7" name="矩形 36"/>
          <p:cNvSpPr/>
          <p:nvPr/>
        </p:nvSpPr>
        <p:spPr>
          <a:xfrm>
            <a:off x="6616437" y="2660892"/>
            <a:ext cx="334696"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51310" y="4360465"/>
            <a:ext cx="130223" cy="812667"/>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820145" y="3246567"/>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374815" y="3246567"/>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994575" y="3235784"/>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578877" y="3244698"/>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820146" y="3749280"/>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7374815" y="3753530"/>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977443" y="3753530"/>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75093" y="3793327"/>
            <a:ext cx="130987" cy="241700"/>
          </a:xfrm>
          <a:prstGeom prst="rect">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0563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wipe(left)">
                                      <p:cBhvr>
                                        <p:cTn id="7" dur="500"/>
                                        <p:tgtEl>
                                          <p:spTgt spid="199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9682"/>
                                        </p:tgtEl>
                                        <p:attrNameLst>
                                          <p:attrName>style.visibility</p:attrName>
                                        </p:attrNameLst>
                                      </p:cBhvr>
                                      <p:to>
                                        <p:strVal val="visible"/>
                                      </p:to>
                                    </p:set>
                                    <p:animEffect transition="in" filter="wipe(left)">
                                      <p:cBhvr>
                                        <p:cTn id="12" dur="500"/>
                                        <p:tgtEl>
                                          <p:spTgt spid="1996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9686"/>
                                        </p:tgtEl>
                                        <p:attrNameLst>
                                          <p:attrName>style.visibility</p:attrName>
                                        </p:attrNameLst>
                                      </p:cBhvr>
                                      <p:to>
                                        <p:strVal val="visible"/>
                                      </p:to>
                                    </p:set>
                                    <p:animEffect transition="in" filter="wipe(left)">
                                      <p:cBhvr>
                                        <p:cTn id="17" dur="500"/>
                                        <p:tgtEl>
                                          <p:spTgt spid="199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ppt_x"/>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99687"/>
                                        </p:tgtEl>
                                        <p:attrNameLst>
                                          <p:attrName>style.visibility</p:attrName>
                                        </p:attrNameLst>
                                      </p:cBhvr>
                                      <p:to>
                                        <p:strVal val="visible"/>
                                      </p:to>
                                    </p:set>
                                    <p:animEffect transition="in" filter="wipe(left)">
                                      <p:cBhvr>
                                        <p:cTn id="69" dur="500"/>
                                        <p:tgtEl>
                                          <p:spTgt spid="1996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9685"/>
                                        </p:tgtEl>
                                        <p:attrNameLst>
                                          <p:attrName>style.visibility</p:attrName>
                                        </p:attrNameLst>
                                      </p:cBhvr>
                                      <p:to>
                                        <p:strVal val="visible"/>
                                      </p:to>
                                    </p:set>
                                    <p:animEffect transition="in" filter="wipe(left)">
                                      <p:cBhvr>
                                        <p:cTn id="74" dur="500"/>
                                        <p:tgtEl>
                                          <p:spTgt spid="19968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99688"/>
                                        </p:tgtEl>
                                        <p:attrNameLst>
                                          <p:attrName>style.visibility</p:attrName>
                                        </p:attrNameLst>
                                      </p:cBhvr>
                                      <p:to>
                                        <p:strVal val="visible"/>
                                      </p:to>
                                    </p:set>
                                    <p:animEffect transition="in" filter="wipe(left)">
                                      <p:cBhvr>
                                        <p:cTn id="79" dur="500"/>
                                        <p:tgtEl>
                                          <p:spTgt spid="19968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99689"/>
                                        </p:tgtEl>
                                        <p:attrNameLst>
                                          <p:attrName>style.visibility</p:attrName>
                                        </p:attrNameLst>
                                      </p:cBhvr>
                                      <p:to>
                                        <p:strVal val="visible"/>
                                      </p:to>
                                    </p:set>
                                    <p:animEffect transition="in" filter="wipe(left)">
                                      <p:cBhvr>
                                        <p:cTn id="84" dur="500"/>
                                        <p:tgtEl>
                                          <p:spTgt spid="19968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99690"/>
                                        </p:tgtEl>
                                        <p:attrNameLst>
                                          <p:attrName>style.visibility</p:attrName>
                                        </p:attrNameLst>
                                      </p:cBhvr>
                                      <p:to>
                                        <p:strVal val="visible"/>
                                      </p:to>
                                    </p:set>
                                    <p:animEffect transition="in" filter="wipe(left)">
                                      <p:cBhvr>
                                        <p:cTn id="89" dur="500"/>
                                        <p:tgtEl>
                                          <p:spTgt spid="19969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0" nodeType="clickEffect">
                                  <p:stCondLst>
                                    <p:cond delay="0"/>
                                  </p:stCondLst>
                                  <p:childTnLst>
                                    <p:animEffect transition="out" filter="fade">
                                      <p:cBhvr>
                                        <p:cTn id="93" dur="500"/>
                                        <p:tgtEl>
                                          <p:spTgt spid="199687"/>
                                        </p:tgtEl>
                                      </p:cBhvr>
                                    </p:animEffect>
                                    <p:set>
                                      <p:cBhvr>
                                        <p:cTn id="94" dur="1" fill="hold">
                                          <p:stCondLst>
                                            <p:cond delay="499"/>
                                          </p:stCondLst>
                                        </p:cTn>
                                        <p:tgtEl>
                                          <p:spTgt spid="19968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99685"/>
                                        </p:tgtEl>
                                      </p:cBhvr>
                                    </p:animEffect>
                                    <p:set>
                                      <p:cBhvr>
                                        <p:cTn id="97" dur="1" fill="hold">
                                          <p:stCondLst>
                                            <p:cond delay="499"/>
                                          </p:stCondLst>
                                        </p:cTn>
                                        <p:tgtEl>
                                          <p:spTgt spid="199685"/>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99688"/>
                                        </p:tgtEl>
                                      </p:cBhvr>
                                    </p:animEffect>
                                    <p:set>
                                      <p:cBhvr>
                                        <p:cTn id="100" dur="1" fill="hold">
                                          <p:stCondLst>
                                            <p:cond delay="499"/>
                                          </p:stCondLst>
                                        </p:cTn>
                                        <p:tgtEl>
                                          <p:spTgt spid="199688"/>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99689"/>
                                        </p:tgtEl>
                                      </p:cBhvr>
                                    </p:animEffect>
                                    <p:set>
                                      <p:cBhvr>
                                        <p:cTn id="103" dur="1" fill="hold">
                                          <p:stCondLst>
                                            <p:cond delay="499"/>
                                          </p:stCondLst>
                                        </p:cTn>
                                        <p:tgtEl>
                                          <p:spTgt spid="199689"/>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99690"/>
                                        </p:tgtEl>
                                      </p:cBhvr>
                                    </p:animEffect>
                                    <p:set>
                                      <p:cBhvr>
                                        <p:cTn id="106" dur="1" fill="hold">
                                          <p:stCondLst>
                                            <p:cond delay="499"/>
                                          </p:stCondLst>
                                        </p:cTn>
                                        <p:tgtEl>
                                          <p:spTgt spid="199690"/>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left)">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wipe(left)">
                                      <p:cBhvr>
                                        <p:cTn id="116" dur="500"/>
                                        <p:tgtEl>
                                          <p:spTgt spid="3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ipe(left)">
                                      <p:cBhvr>
                                        <p:cTn id="121" dur="500"/>
                                        <p:tgtEl>
                                          <p:spTgt spid="3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left)">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ipe(left)">
                                      <p:cBhvr>
                                        <p:cTn id="131" dur="500"/>
                                        <p:tgtEl>
                                          <p:spTgt spid="3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grpId="1" nodeType="clickEffect">
                                  <p:stCondLst>
                                    <p:cond delay="0"/>
                                  </p:stCondLst>
                                  <p:childTnLst>
                                    <p:animEffect transition="out" filter="fade">
                                      <p:cBhvr>
                                        <p:cTn id="135" dur="500"/>
                                        <p:tgtEl>
                                          <p:spTgt spid="33"/>
                                        </p:tgtEl>
                                      </p:cBhvr>
                                    </p:animEffect>
                                    <p:set>
                                      <p:cBhvr>
                                        <p:cTn id="136" dur="1" fill="hold">
                                          <p:stCondLst>
                                            <p:cond delay="499"/>
                                          </p:stCondLst>
                                        </p:cTn>
                                        <p:tgtEl>
                                          <p:spTgt spid="33"/>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34"/>
                                        </p:tgtEl>
                                      </p:cBhvr>
                                    </p:animEffect>
                                    <p:set>
                                      <p:cBhvr>
                                        <p:cTn id="139" dur="1" fill="hold">
                                          <p:stCondLst>
                                            <p:cond delay="499"/>
                                          </p:stCondLst>
                                        </p:cTn>
                                        <p:tgtEl>
                                          <p:spTgt spid="34"/>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35"/>
                                        </p:tgtEl>
                                      </p:cBhvr>
                                    </p:animEffect>
                                    <p:set>
                                      <p:cBhvr>
                                        <p:cTn id="142" dur="1" fill="hold">
                                          <p:stCondLst>
                                            <p:cond delay="499"/>
                                          </p:stCondLst>
                                        </p:cTn>
                                        <p:tgtEl>
                                          <p:spTgt spid="35"/>
                                        </p:tgtEl>
                                        <p:attrNameLst>
                                          <p:attrName>style.visibility</p:attrName>
                                        </p:attrNameLst>
                                      </p:cBhvr>
                                      <p:to>
                                        <p:strVal val="hidden"/>
                                      </p:to>
                                    </p:set>
                                  </p:childTnLst>
                                </p:cTn>
                              </p:par>
                              <p:par>
                                <p:cTn id="143" presetID="10" presetClass="exit" presetSubtype="0" fill="hold" grpId="0" nodeType="withEffect">
                                  <p:stCondLst>
                                    <p:cond delay="0"/>
                                  </p:stCondLst>
                                  <p:childTnLst>
                                    <p:animEffect transition="out" filter="fade">
                                      <p:cBhvr>
                                        <p:cTn id="144" dur="500"/>
                                        <p:tgtEl>
                                          <p:spTgt spid="36"/>
                                        </p:tgtEl>
                                      </p:cBhvr>
                                    </p:animEffect>
                                    <p:set>
                                      <p:cBhvr>
                                        <p:cTn id="145" dur="1" fill="hold">
                                          <p:stCondLst>
                                            <p:cond delay="499"/>
                                          </p:stCondLst>
                                        </p:cTn>
                                        <p:tgtEl>
                                          <p:spTgt spid="36"/>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199691"/>
                                        </p:tgtEl>
                                        <p:attrNameLst>
                                          <p:attrName>style.visibility</p:attrName>
                                        </p:attrNameLst>
                                      </p:cBhvr>
                                      <p:to>
                                        <p:strVal val="visible"/>
                                      </p:to>
                                    </p:set>
                                    <p:animEffect transition="in" filter="wipe(left)">
                                      <p:cBhvr>
                                        <p:cTn id="150" dur="500"/>
                                        <p:tgtEl>
                                          <p:spTgt spid="19969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99692"/>
                                        </p:tgtEl>
                                        <p:attrNameLst>
                                          <p:attrName>style.visibility</p:attrName>
                                        </p:attrNameLst>
                                      </p:cBhvr>
                                      <p:to>
                                        <p:strVal val="visible"/>
                                      </p:to>
                                    </p:set>
                                    <p:animEffect transition="in" filter="wipe(left)">
                                      <p:cBhvr>
                                        <p:cTn id="155" dur="500"/>
                                        <p:tgtEl>
                                          <p:spTgt spid="19969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199693"/>
                                        </p:tgtEl>
                                        <p:attrNameLst>
                                          <p:attrName>style.visibility</p:attrName>
                                        </p:attrNameLst>
                                      </p:cBhvr>
                                      <p:to>
                                        <p:strVal val="visible"/>
                                      </p:to>
                                    </p:set>
                                    <p:animEffect transition="in" filter="wipe(left)">
                                      <p:cBhvr>
                                        <p:cTn id="160" dur="500"/>
                                        <p:tgtEl>
                                          <p:spTgt spid="19969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7"/>
                                        </p:tgtEl>
                                        <p:attrNameLst>
                                          <p:attrName>style.visibility</p:attrName>
                                        </p:attrNameLst>
                                      </p:cBhvr>
                                      <p:to>
                                        <p:strVal val="visible"/>
                                      </p:to>
                                    </p:set>
                                    <p:animEffect transition="in" filter="fade">
                                      <p:cBhvr>
                                        <p:cTn id="165" dur="500"/>
                                        <p:tgtEl>
                                          <p:spTgt spid="37"/>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38"/>
                                        </p:tgtEl>
                                        <p:attrNameLst>
                                          <p:attrName>style.visibility</p:attrName>
                                        </p:attrNameLst>
                                      </p:cBhvr>
                                      <p:to>
                                        <p:strVal val="visible"/>
                                      </p:to>
                                    </p:set>
                                    <p:animEffect transition="in" filter="fade">
                                      <p:cBhvr>
                                        <p:cTn id="170" dur="500"/>
                                        <p:tgtEl>
                                          <p:spTgt spid="3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199695"/>
                                        </p:tgtEl>
                                        <p:attrNameLst>
                                          <p:attrName>style.visibility</p:attrName>
                                        </p:attrNameLst>
                                      </p:cBhvr>
                                      <p:to>
                                        <p:strVal val="visible"/>
                                      </p:to>
                                    </p:set>
                                    <p:animEffect transition="in" filter="wipe(left)">
                                      <p:cBhvr>
                                        <p:cTn id="175" dur="500"/>
                                        <p:tgtEl>
                                          <p:spTgt spid="199695"/>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8" fill="hold" nodeType="clickEffect">
                                  <p:stCondLst>
                                    <p:cond delay="0"/>
                                  </p:stCondLst>
                                  <p:childTnLst>
                                    <p:set>
                                      <p:cBhvr>
                                        <p:cTn id="179" dur="1" fill="hold">
                                          <p:stCondLst>
                                            <p:cond delay="0"/>
                                          </p:stCondLst>
                                        </p:cTn>
                                        <p:tgtEl>
                                          <p:spTgt spid="199696"/>
                                        </p:tgtEl>
                                        <p:attrNameLst>
                                          <p:attrName>style.visibility</p:attrName>
                                        </p:attrNameLst>
                                      </p:cBhvr>
                                      <p:to>
                                        <p:strVal val="visible"/>
                                      </p:to>
                                    </p:set>
                                    <p:animEffect transition="in" filter="wipe(left)">
                                      <p:cBhvr>
                                        <p:cTn id="180" dur="500"/>
                                        <p:tgtEl>
                                          <p:spTgt spid="199696"/>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39"/>
                                        </p:tgtEl>
                                        <p:attrNameLst>
                                          <p:attrName>style.visibility</p:attrName>
                                        </p:attrNameLst>
                                      </p:cBhvr>
                                      <p:to>
                                        <p:strVal val="visible"/>
                                      </p:to>
                                    </p:set>
                                    <p:animEffect transition="in" filter="fade">
                                      <p:cBhvr>
                                        <p:cTn id="185" dur="500"/>
                                        <p:tgtEl>
                                          <p:spTgt spid="39"/>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40"/>
                                        </p:tgtEl>
                                        <p:attrNameLst>
                                          <p:attrName>style.visibility</p:attrName>
                                        </p:attrNameLst>
                                      </p:cBhvr>
                                      <p:to>
                                        <p:strVal val="visible"/>
                                      </p:to>
                                    </p:set>
                                    <p:animEffect transition="in" filter="fade">
                                      <p:cBhvr>
                                        <p:cTn id="190" dur="500"/>
                                        <p:tgtEl>
                                          <p:spTgt spid="40"/>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42"/>
                                        </p:tgtEl>
                                        <p:attrNameLst>
                                          <p:attrName>style.visibility</p:attrName>
                                        </p:attrNameLst>
                                      </p:cBhvr>
                                      <p:to>
                                        <p:strVal val="visible"/>
                                      </p:to>
                                    </p:set>
                                    <p:animEffect transition="in" filter="fade">
                                      <p:cBhvr>
                                        <p:cTn id="195" dur="500"/>
                                        <p:tgtEl>
                                          <p:spTgt spid="42"/>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41"/>
                                        </p:tgtEl>
                                        <p:attrNameLst>
                                          <p:attrName>style.visibility</p:attrName>
                                        </p:attrNameLst>
                                      </p:cBhvr>
                                      <p:to>
                                        <p:strVal val="visible"/>
                                      </p:to>
                                    </p:set>
                                    <p:animEffect transition="in" filter="fade">
                                      <p:cBhvr>
                                        <p:cTn id="200" dur="500"/>
                                        <p:tgtEl>
                                          <p:spTgt spid="41"/>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43"/>
                                        </p:tgtEl>
                                        <p:attrNameLst>
                                          <p:attrName>style.visibility</p:attrName>
                                        </p:attrNameLst>
                                      </p:cBhvr>
                                      <p:to>
                                        <p:strVal val="visible"/>
                                      </p:to>
                                    </p:set>
                                    <p:animEffect transition="in" filter="fade">
                                      <p:cBhvr>
                                        <p:cTn id="205" dur="500"/>
                                        <p:tgtEl>
                                          <p:spTgt spid="43"/>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44"/>
                                        </p:tgtEl>
                                        <p:attrNameLst>
                                          <p:attrName>style.visibility</p:attrName>
                                        </p:attrNameLst>
                                      </p:cBhvr>
                                      <p:to>
                                        <p:strVal val="visible"/>
                                      </p:to>
                                    </p:set>
                                    <p:animEffect transition="in" filter="fade">
                                      <p:cBhvr>
                                        <p:cTn id="210" dur="500"/>
                                        <p:tgtEl>
                                          <p:spTgt spid="44"/>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46"/>
                                        </p:tgtEl>
                                        <p:attrNameLst>
                                          <p:attrName>style.visibility</p:attrName>
                                        </p:attrNameLst>
                                      </p:cBhvr>
                                      <p:to>
                                        <p:strVal val="visible"/>
                                      </p:to>
                                    </p:set>
                                    <p:animEffect transition="in" filter="fade">
                                      <p:cBhvr>
                                        <p:cTn id="215" dur="500"/>
                                        <p:tgtEl>
                                          <p:spTgt spid="46"/>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45"/>
                                        </p:tgtEl>
                                        <p:attrNameLst>
                                          <p:attrName>style.visibility</p:attrName>
                                        </p:attrNameLst>
                                      </p:cBhvr>
                                      <p:to>
                                        <p:strVal val="visible"/>
                                      </p:to>
                                    </p:set>
                                    <p:animEffect transition="in" filter="fade">
                                      <p:cBhvr>
                                        <p:cTn id="22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p:bldP spid="199685" grpId="0" bldLvl="0" animBg="1"/>
      <p:bldP spid="199685" grpId="1" animBg="1"/>
      <p:bldP spid="199686" grpId="0" bldLvl="0"/>
      <p:bldP spid="199687" grpId="0" animBg="1"/>
      <p:bldP spid="199689" grpId="0" animBg="1"/>
      <p:bldP spid="199690" grpId="0" animBg="1"/>
      <p:bldP spid="2" grpId="0"/>
      <p:bldP spid="17" grpId="0"/>
      <p:bldP spid="18" grpId="0"/>
      <p:bldP spid="19" grpId="0"/>
      <p:bldP spid="3" grpId="0" animBg="1"/>
      <p:bldP spid="199692" grpId="0" bldLvl="0" animBg="1"/>
      <p:bldP spid="21" grpId="0"/>
      <p:bldP spid="24" grpId="0"/>
      <p:bldP spid="25" grpId="0" animBg="1"/>
      <p:bldP spid="26" grpId="0" animBg="1"/>
      <p:bldP spid="33" grpId="0" bldLvl="0" animBg="1"/>
      <p:bldP spid="33" grpId="1"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61793"/>
          <p:cNvSpPr>
            <a:spLocks noGrp="1" noChangeArrowheads="1"/>
          </p:cNvSpPr>
          <p:nvPr>
            <p:ph type="title"/>
          </p:nvPr>
        </p:nvSpPr>
        <p:spPr bwMode="auto">
          <a:xfrm>
            <a:off x="323850" y="925632"/>
            <a:ext cx="4191000" cy="60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smtClean="0">
                <a:solidFill>
                  <a:schemeClr val="tx1"/>
                </a:solidFill>
                <a:latin typeface="楷体" panose="02010609060101010101" pitchFamily="49" charset="-122"/>
                <a:ea typeface="楷体" panose="02010609060101010101" pitchFamily="49" charset="-122"/>
              </a:rPr>
              <a:t>从上面卡诺图可以看出</a:t>
            </a:r>
          </a:p>
        </p:txBody>
      </p:sp>
      <p:sp>
        <p:nvSpPr>
          <p:cNvPr id="161795" name="文本框 161794"/>
          <p:cNvSpPr txBox="1">
            <a:spLocks noChangeArrowheads="1"/>
          </p:cNvSpPr>
          <p:nvPr/>
        </p:nvSpPr>
        <p:spPr bwMode="auto">
          <a:xfrm>
            <a:off x="255231" y="1460393"/>
            <a:ext cx="4352925" cy="4832092"/>
          </a:xfrm>
          <a:prstGeom prst="rect">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smtClean="0">
                <a:latin typeface="Times New Roman" pitchFamily="18" charset="0"/>
                <a:ea typeface="楷体" panose="02010609060101010101" pitchFamily="49" charset="-122"/>
                <a:cs typeface="Times New Roman" pitchFamily="18" charset="0"/>
              </a:rPr>
              <a:t>任</a:t>
            </a:r>
            <a:r>
              <a:rPr lang="zh-CN" altLang="en-US" sz="2800" dirty="0">
                <a:latin typeface="Times New Roman" pitchFamily="18" charset="0"/>
                <a:ea typeface="楷体" panose="02010609060101010101" pitchFamily="49" charset="-122"/>
                <a:cs typeface="Times New Roman" pitchFamily="18" charset="0"/>
              </a:rPr>
              <a:t>意两个相邻的最小项在图上是相邻的，并且图中最左列的最小项</a:t>
            </a:r>
            <a:r>
              <a:rPr lang="zh-CN" altLang="en-US" sz="2800" dirty="0" smtClean="0">
                <a:latin typeface="Times New Roman" pitchFamily="18" charset="0"/>
                <a:ea typeface="楷体" panose="02010609060101010101" pitchFamily="49" charset="-122"/>
                <a:cs typeface="Times New Roman" pitchFamily="18" charset="0"/>
              </a:rPr>
              <a:t>与最右</a:t>
            </a:r>
            <a:r>
              <a:rPr lang="zh-CN" altLang="en-US" sz="2800" dirty="0">
                <a:latin typeface="Times New Roman" pitchFamily="18" charset="0"/>
                <a:ea typeface="楷体" panose="02010609060101010101" pitchFamily="49" charset="-122"/>
                <a:cs typeface="Times New Roman" pitchFamily="18" charset="0"/>
              </a:rPr>
              <a:t>列相应最小项也是相邻</a:t>
            </a:r>
            <a:r>
              <a:rPr lang="zh-CN" altLang="en-US" sz="2800" dirty="0" smtClean="0">
                <a:latin typeface="Times New Roman" pitchFamily="18" charset="0"/>
                <a:ea typeface="楷体" panose="02010609060101010101" pitchFamily="49" charset="-122"/>
                <a:cs typeface="Times New Roman" pitchFamily="18" charset="0"/>
              </a:rPr>
              <a:t>的  </a:t>
            </a:r>
            <a:r>
              <a:rPr lang="en-US" altLang="zh-CN" sz="2800" dirty="0" smtClean="0">
                <a:latin typeface="Times New Roman" pitchFamily="18" charset="0"/>
                <a:ea typeface="楷体" panose="02010609060101010101" pitchFamily="49" charset="-122"/>
                <a:cs typeface="Times New Roman" pitchFamily="18" charset="0"/>
              </a:rPr>
              <a:t>(</a:t>
            </a:r>
            <a:r>
              <a:rPr lang="zh-CN" altLang="en-US" sz="2800" dirty="0" smtClean="0">
                <a:latin typeface="Times New Roman" pitchFamily="18" charset="0"/>
                <a:ea typeface="楷体" panose="02010609060101010101" pitchFamily="49" charset="-122"/>
                <a:cs typeface="Times New Roman" pitchFamily="18" charset="0"/>
              </a:rPr>
              <a:t>如</a:t>
            </a:r>
            <a:r>
              <a:rPr lang="en-US" altLang="zh-CN" sz="2800" i="1" dirty="0">
                <a:latin typeface="Times New Roman" pitchFamily="18" charset="0"/>
                <a:ea typeface="楷体" panose="02010609060101010101" pitchFamily="49" charset="-122"/>
                <a:cs typeface="Times New Roman" pitchFamily="18" charset="0"/>
              </a:rPr>
              <a:t>m</a:t>
            </a:r>
            <a:r>
              <a:rPr lang="en-US" altLang="zh-CN" sz="2800" baseline="-25000" dirty="0">
                <a:latin typeface="Times New Roman" pitchFamily="18" charset="0"/>
                <a:ea typeface="楷体" panose="02010609060101010101" pitchFamily="49" charset="-122"/>
                <a:cs typeface="Times New Roman" pitchFamily="18" charset="0"/>
              </a:rPr>
              <a:t>0</a:t>
            </a:r>
            <a:r>
              <a:rPr lang="zh-CN" altLang="en-US" sz="2800" dirty="0">
                <a:latin typeface="Times New Roman" pitchFamily="18" charset="0"/>
                <a:ea typeface="楷体" panose="02010609060101010101" pitchFamily="49" charset="-122"/>
                <a:cs typeface="Times New Roman" pitchFamily="18" charset="0"/>
              </a:rPr>
              <a:t>和</a:t>
            </a:r>
            <a:r>
              <a:rPr lang="en-US" altLang="zh-CN" sz="2800" i="1" dirty="0">
                <a:latin typeface="Times New Roman" pitchFamily="18" charset="0"/>
                <a:ea typeface="楷体" panose="02010609060101010101" pitchFamily="49" charset="-122"/>
                <a:cs typeface="Times New Roman" pitchFamily="18" charset="0"/>
              </a:rPr>
              <a:t>m</a:t>
            </a:r>
            <a:r>
              <a:rPr lang="en-US" altLang="zh-CN" sz="2800" baseline="-25000" dirty="0">
                <a:latin typeface="Times New Roman" pitchFamily="18" charset="0"/>
                <a:ea typeface="楷体" panose="02010609060101010101" pitchFamily="49" charset="-122"/>
                <a:cs typeface="Times New Roman" pitchFamily="18" charset="0"/>
              </a:rPr>
              <a:t>2</a:t>
            </a:r>
            <a:r>
              <a:rPr lang="zh-CN" altLang="en-US" sz="2800" dirty="0">
                <a:latin typeface="Times New Roman" pitchFamily="18" charset="0"/>
                <a:ea typeface="楷体" panose="02010609060101010101" pitchFamily="49" charset="-122"/>
                <a:cs typeface="Times New Roman" pitchFamily="18" charset="0"/>
              </a:rPr>
              <a:t>， </a:t>
            </a:r>
            <a:r>
              <a:rPr lang="en-US" altLang="zh-CN" sz="2800" i="1" dirty="0" smtClean="0">
                <a:latin typeface="Times New Roman" pitchFamily="18" charset="0"/>
                <a:ea typeface="楷体" panose="02010609060101010101" pitchFamily="49" charset="-122"/>
                <a:cs typeface="Times New Roman" pitchFamily="18" charset="0"/>
              </a:rPr>
              <a:t>m</a:t>
            </a:r>
            <a:r>
              <a:rPr lang="en-US" altLang="zh-CN" sz="2800" baseline="-25000" dirty="0" smtClean="0">
                <a:latin typeface="Times New Roman" pitchFamily="18" charset="0"/>
                <a:ea typeface="楷体" panose="02010609060101010101" pitchFamily="49" charset="-122"/>
                <a:cs typeface="Times New Roman" pitchFamily="18" charset="0"/>
              </a:rPr>
              <a:t>8</a:t>
            </a:r>
            <a:r>
              <a:rPr lang="zh-CN" altLang="en-US" sz="2800" dirty="0" smtClean="0">
                <a:latin typeface="Times New Roman" pitchFamily="18" charset="0"/>
                <a:ea typeface="楷体" panose="02010609060101010101" pitchFamily="49" charset="-122"/>
                <a:cs typeface="Times New Roman" pitchFamily="18" charset="0"/>
              </a:rPr>
              <a:t>和</a:t>
            </a:r>
            <a:r>
              <a:rPr lang="en-US" altLang="zh-CN" sz="2800" i="1" dirty="0" smtClean="0">
                <a:latin typeface="Times New Roman" pitchFamily="18" charset="0"/>
                <a:ea typeface="楷体" panose="02010609060101010101" pitchFamily="49" charset="-122"/>
                <a:cs typeface="Times New Roman" pitchFamily="18" charset="0"/>
              </a:rPr>
              <a:t>m</a:t>
            </a:r>
            <a:r>
              <a:rPr lang="en-US" altLang="zh-CN" sz="2800" baseline="-25000" dirty="0" smtClean="0">
                <a:latin typeface="Times New Roman" pitchFamily="18" charset="0"/>
                <a:ea typeface="楷体" panose="02010609060101010101" pitchFamily="49" charset="-122"/>
                <a:cs typeface="Times New Roman" pitchFamily="18" charset="0"/>
              </a:rPr>
              <a:t>10</a:t>
            </a:r>
            <a:r>
              <a:rPr lang="en-US" altLang="zh-CN" sz="2800" dirty="0" smtClean="0">
                <a:latin typeface="Times New Roman" pitchFamily="18" charset="0"/>
                <a:ea typeface="楷体" panose="02010609060101010101" pitchFamily="49" charset="-122"/>
                <a:cs typeface="Times New Roman" pitchFamily="18" charset="0"/>
              </a:rPr>
              <a:t>)</a:t>
            </a:r>
            <a:r>
              <a:rPr lang="zh-CN" altLang="en-US" sz="2800" dirty="0">
                <a:latin typeface="Times New Roman" pitchFamily="18" charset="0"/>
                <a:ea typeface="楷体" panose="02010609060101010101" pitchFamily="49" charset="-122"/>
                <a:cs typeface="Times New Roman" pitchFamily="18" charset="0"/>
              </a:rPr>
              <a:t>。位于最上面和最下面的相应最小项也是相邻</a:t>
            </a:r>
            <a:r>
              <a:rPr lang="zh-CN" altLang="en-US" sz="2800" dirty="0" smtClean="0">
                <a:latin typeface="Times New Roman" pitchFamily="18" charset="0"/>
                <a:ea typeface="楷体" panose="02010609060101010101" pitchFamily="49" charset="-122"/>
                <a:cs typeface="Times New Roman" pitchFamily="18" charset="0"/>
              </a:rPr>
              <a:t>的 </a:t>
            </a:r>
            <a:r>
              <a:rPr lang="en-US" altLang="zh-CN" sz="2800" dirty="0" smtClean="0">
                <a:latin typeface="Times New Roman" pitchFamily="18" charset="0"/>
                <a:ea typeface="楷体" panose="02010609060101010101" pitchFamily="49" charset="-122"/>
                <a:cs typeface="Times New Roman" pitchFamily="18" charset="0"/>
              </a:rPr>
              <a:t>(</a:t>
            </a:r>
            <a:r>
              <a:rPr lang="en-US" altLang="zh-CN" sz="2800" i="1" dirty="0" smtClean="0">
                <a:latin typeface="Times New Roman" pitchFamily="18" charset="0"/>
                <a:ea typeface="楷体" panose="02010609060101010101" pitchFamily="49" charset="-122"/>
                <a:cs typeface="Times New Roman" pitchFamily="18" charset="0"/>
              </a:rPr>
              <a:t>m</a:t>
            </a:r>
            <a:r>
              <a:rPr lang="en-US" altLang="zh-CN" sz="2800" baseline="-25000" dirty="0" smtClean="0">
                <a:latin typeface="Times New Roman" pitchFamily="18" charset="0"/>
                <a:ea typeface="楷体" panose="02010609060101010101" pitchFamily="49" charset="-122"/>
                <a:cs typeface="Times New Roman" pitchFamily="18" charset="0"/>
              </a:rPr>
              <a:t>0</a:t>
            </a:r>
            <a:r>
              <a:rPr lang="zh-CN" altLang="en-US" sz="2800" dirty="0">
                <a:latin typeface="Times New Roman" pitchFamily="18" charset="0"/>
                <a:ea typeface="楷体" panose="02010609060101010101" pitchFamily="49" charset="-122"/>
                <a:cs typeface="Times New Roman" pitchFamily="18" charset="0"/>
              </a:rPr>
              <a:t>和</a:t>
            </a:r>
            <a:r>
              <a:rPr lang="en-US" altLang="zh-CN" sz="2800" i="1" dirty="0" smtClean="0">
                <a:latin typeface="Times New Roman" pitchFamily="18" charset="0"/>
                <a:ea typeface="楷体" panose="02010609060101010101" pitchFamily="49" charset="-122"/>
                <a:cs typeface="Times New Roman" pitchFamily="18" charset="0"/>
              </a:rPr>
              <a:t>m</a:t>
            </a:r>
            <a:r>
              <a:rPr lang="en-US" altLang="zh-CN" sz="2800" baseline="-25000" dirty="0" smtClean="0">
                <a:latin typeface="Times New Roman" pitchFamily="18" charset="0"/>
                <a:ea typeface="楷体" panose="02010609060101010101" pitchFamily="49" charset="-122"/>
                <a:cs typeface="Times New Roman" pitchFamily="18" charset="0"/>
              </a:rPr>
              <a:t>8</a:t>
            </a:r>
            <a:r>
              <a:rPr lang="en-US" altLang="zh-CN" sz="2800" dirty="0" smtClean="0">
                <a:latin typeface="Times New Roman" pitchFamily="18" charset="0"/>
                <a:ea typeface="楷体" panose="02010609060101010101" pitchFamily="49" charset="-122"/>
                <a:cs typeface="Times New Roman" pitchFamily="18" charset="0"/>
              </a:rPr>
              <a:t>, </a:t>
            </a:r>
            <a:r>
              <a:rPr lang="en-US" altLang="zh-CN" sz="2800" i="1" dirty="0" smtClean="0">
                <a:latin typeface="Times New Roman" pitchFamily="18" charset="0"/>
                <a:ea typeface="楷体" panose="02010609060101010101" pitchFamily="49" charset="-122"/>
                <a:cs typeface="Times New Roman" pitchFamily="18" charset="0"/>
              </a:rPr>
              <a:t>m</a:t>
            </a:r>
            <a:r>
              <a:rPr lang="en-US" altLang="zh-CN" sz="2800" baseline="-25000" dirty="0" smtClean="0">
                <a:latin typeface="Times New Roman" pitchFamily="18" charset="0"/>
                <a:ea typeface="楷体" panose="02010609060101010101" pitchFamily="49" charset="-122"/>
                <a:cs typeface="Times New Roman" pitchFamily="18" charset="0"/>
              </a:rPr>
              <a:t>2</a:t>
            </a:r>
            <a:r>
              <a:rPr lang="zh-CN" altLang="en-US" sz="2800" dirty="0">
                <a:latin typeface="Times New Roman" pitchFamily="18" charset="0"/>
                <a:ea typeface="楷体" panose="02010609060101010101" pitchFamily="49" charset="-122"/>
                <a:cs typeface="Times New Roman" pitchFamily="18" charset="0"/>
              </a:rPr>
              <a:t>和</a:t>
            </a:r>
            <a:r>
              <a:rPr lang="en-US" altLang="zh-CN" sz="2800" i="1" dirty="0">
                <a:latin typeface="Times New Roman" pitchFamily="18" charset="0"/>
                <a:ea typeface="楷体" panose="02010609060101010101" pitchFamily="49" charset="-122"/>
                <a:cs typeface="Times New Roman" pitchFamily="18" charset="0"/>
              </a:rPr>
              <a:t>m</a:t>
            </a:r>
            <a:r>
              <a:rPr lang="en-US" altLang="zh-CN" sz="2800" baseline="-25000" dirty="0">
                <a:latin typeface="Times New Roman" pitchFamily="18" charset="0"/>
                <a:ea typeface="楷体" panose="02010609060101010101" pitchFamily="49" charset="-122"/>
                <a:cs typeface="Times New Roman" pitchFamily="18" charset="0"/>
              </a:rPr>
              <a:t>10</a:t>
            </a:r>
            <a:r>
              <a:rPr lang="en-US" altLang="zh-CN" sz="2800" dirty="0">
                <a:latin typeface="Times New Roman" pitchFamily="18" charset="0"/>
                <a:ea typeface="楷体" panose="02010609060101010101" pitchFamily="49" charset="-122"/>
                <a:cs typeface="Times New Roman" pitchFamily="18" charset="0"/>
              </a:rPr>
              <a:t>)</a:t>
            </a:r>
            <a:r>
              <a:rPr lang="zh-CN" altLang="en-US" sz="2800" dirty="0">
                <a:latin typeface="Times New Roman" pitchFamily="18" charset="0"/>
                <a:ea typeface="楷体" panose="02010609060101010101" pitchFamily="49" charset="-122"/>
                <a:cs typeface="Times New Roman" pitchFamily="18" charset="0"/>
              </a:rPr>
              <a:t>，所以四变量的最小项有四个相邻最小项。可以证明</a:t>
            </a:r>
            <a:r>
              <a:rPr lang="en-US" altLang="zh-CN" sz="2800" i="1" dirty="0">
                <a:latin typeface="Times New Roman" pitchFamily="18" charset="0"/>
                <a:ea typeface="楷体" panose="02010609060101010101" pitchFamily="49" charset="-122"/>
                <a:cs typeface="Times New Roman" pitchFamily="18" charset="0"/>
              </a:rPr>
              <a:t>n</a:t>
            </a:r>
            <a:r>
              <a:rPr lang="zh-CN" altLang="en-US" sz="2800" dirty="0">
                <a:latin typeface="Times New Roman" pitchFamily="18" charset="0"/>
                <a:ea typeface="楷体" panose="02010609060101010101" pitchFamily="49" charset="-122"/>
                <a:cs typeface="Times New Roman" pitchFamily="18" charset="0"/>
              </a:rPr>
              <a:t>变量的卡诺图中的最小项有</a:t>
            </a:r>
            <a:r>
              <a:rPr lang="en-US" altLang="zh-CN" sz="2800" i="1" dirty="0">
                <a:latin typeface="Times New Roman" pitchFamily="18" charset="0"/>
                <a:ea typeface="楷体" panose="02010609060101010101" pitchFamily="49" charset="-122"/>
                <a:cs typeface="Times New Roman" pitchFamily="18" charset="0"/>
              </a:rPr>
              <a:t>n</a:t>
            </a:r>
            <a:r>
              <a:rPr lang="zh-CN" altLang="en-US" sz="2800" dirty="0">
                <a:latin typeface="Times New Roman" pitchFamily="18" charset="0"/>
                <a:ea typeface="楷体" panose="02010609060101010101" pitchFamily="49" charset="-122"/>
                <a:cs typeface="Times New Roman" pitchFamily="18" charset="0"/>
              </a:rPr>
              <a:t>个相邻最小项。</a:t>
            </a:r>
            <a:endParaRPr lang="zh-CN" altLang="en-US" sz="2800" baseline="-25000" dirty="0">
              <a:latin typeface="Times New Roman" pitchFamily="18" charset="0"/>
              <a:ea typeface="楷体" panose="02010609060101010101" pitchFamily="49" charset="-122"/>
              <a:cs typeface="Times New Roman" pitchFamily="18" charset="0"/>
            </a:endParaRPr>
          </a:p>
        </p:txBody>
      </p:sp>
      <p:graphicFrame>
        <p:nvGraphicFramePr>
          <p:cNvPr id="159747" name="对象 159746"/>
          <p:cNvGraphicFramePr>
            <a:graphicFrameLocks/>
          </p:cNvGraphicFramePr>
          <p:nvPr>
            <p:extLst>
              <p:ext uri="{D42A27DB-BD31-4B8C-83A1-F6EECF244321}">
                <p14:modId xmlns:p14="http://schemas.microsoft.com/office/powerpoint/2010/main" val="3191866630"/>
              </p:ext>
            </p:extLst>
          </p:nvPr>
        </p:nvGraphicFramePr>
        <p:xfrm>
          <a:off x="4898571" y="1175656"/>
          <a:ext cx="4053342" cy="4367893"/>
        </p:xfrm>
        <a:graphic>
          <a:graphicData uri="http://schemas.openxmlformats.org/presentationml/2006/ole">
            <mc:AlternateContent xmlns:mc="http://schemas.openxmlformats.org/markup-compatibility/2006">
              <mc:Choice xmlns:v="urn:schemas-microsoft-com:vml" Requires="v">
                <p:oleObj spid="_x0000_s261272" r:id="rId4" imgW="1201680" imgH="1713600" progId="Visio.Drawing.6">
                  <p:embed/>
                </p:oleObj>
              </mc:Choice>
              <mc:Fallback>
                <p:oleObj r:id="rId4" imgW="1201680" imgH="1713600" progId="Visio.Drawing.6">
                  <p:embed/>
                  <p:pic>
                    <p:nvPicPr>
                      <p:cNvPr id="159747" name="对象 159746"/>
                      <p:cNvPicPr>
                        <a:picLocks noChangeArrowheads="1"/>
                      </p:cNvPicPr>
                      <p:nvPr/>
                    </p:nvPicPr>
                    <p:blipFill>
                      <a:blip r:embed="rId5">
                        <a:extLst>
                          <a:ext uri="{28A0092B-C50C-407E-A947-70E740481C1C}">
                            <a14:useLocalDpi xmlns:a14="http://schemas.microsoft.com/office/drawing/2010/main" val="0"/>
                          </a:ext>
                        </a:extLst>
                      </a:blip>
                      <a:srcRect l="3336" r="3555" b="5208"/>
                      <a:stretch>
                        <a:fillRect/>
                      </a:stretch>
                    </p:blipFill>
                    <p:spPr bwMode="auto">
                      <a:xfrm>
                        <a:off x="4898571" y="1175656"/>
                        <a:ext cx="4053342" cy="4367893"/>
                      </a:xfrm>
                      <a:prstGeom prst="rect">
                        <a:avLst/>
                      </a:prstGeom>
                      <a:solidFill>
                        <a:schemeClr val="bg1"/>
                      </a:solidFill>
                      <a:ln>
                        <a:noFill/>
                      </a:ln>
                      <a:extLst/>
                    </p:spPr>
                  </p:pic>
                </p:oleObj>
              </mc:Fallback>
            </mc:AlternateContent>
          </a:graphicData>
        </a:graphic>
      </p:graphicFrame>
      <p:sp>
        <p:nvSpPr>
          <p:cNvPr id="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2" name="矩形 11"/>
          <p:cNvSpPr/>
          <p:nvPr/>
        </p:nvSpPr>
        <p:spPr>
          <a:xfrm>
            <a:off x="338667" y="2362200"/>
            <a:ext cx="3962399" cy="863599"/>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723468" y="2760134"/>
            <a:ext cx="736600" cy="465666"/>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01002" y="2760134"/>
            <a:ext cx="736600" cy="465666"/>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8667" y="3657600"/>
            <a:ext cx="4269489" cy="863599"/>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274733" y="2700866"/>
            <a:ext cx="448735" cy="351369"/>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91767" y="2186515"/>
            <a:ext cx="224368" cy="351369"/>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290986" y="2186514"/>
            <a:ext cx="224368" cy="351369"/>
          </a:xfrm>
          <a:prstGeom prst="rect">
            <a:avLst/>
          </a:prstGeom>
          <a:solidFill>
            <a:schemeClr val="accent2">
              <a:lumMod val="40000"/>
              <a:lumOff val="60000"/>
              <a:alpha val="26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113866" y="5644115"/>
            <a:ext cx="1731564" cy="461665"/>
          </a:xfrm>
          <a:prstGeom prst="rect">
            <a:avLst/>
          </a:prstGeom>
        </p:spPr>
        <p:txBody>
          <a:bodyPr wrap="none">
            <a:spAutoFit/>
          </a:bodyPr>
          <a:lstStyle/>
          <a:p>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格</a:t>
            </a:r>
            <a:r>
              <a:rPr lang="zh-CN" altLang="en-US" sz="2400" b="1" dirty="0">
                <a:solidFill>
                  <a:srgbClr val="FF0000"/>
                </a:solidFill>
                <a:latin typeface="Times New Roman" pitchFamily="18" charset="0"/>
                <a:ea typeface="楷体" panose="02010609060101010101" pitchFamily="49" charset="-122"/>
                <a:cs typeface="Times New Roman" pitchFamily="18" charset="0"/>
              </a:rPr>
              <a:t>雷</a:t>
            </a:r>
            <a:r>
              <a:rPr lang="zh-CN" altLang="en-US" sz="2400" b="1" dirty="0" smtClean="0">
                <a:solidFill>
                  <a:srgbClr val="FF0000"/>
                </a:solidFill>
                <a:latin typeface="Times New Roman" pitchFamily="18" charset="0"/>
                <a:ea typeface="楷体" panose="02010609060101010101" pitchFamily="49" charset="-122"/>
                <a:cs typeface="Times New Roman" pitchFamily="18" charset="0"/>
              </a:rPr>
              <a:t>码排列</a:t>
            </a:r>
            <a:endParaRPr lang="zh-CN" altLang="en-US" sz="2400" dirty="0"/>
          </a:p>
        </p:txBody>
      </p:sp>
      <p:sp>
        <p:nvSpPr>
          <p:cNvPr id="24" name="矩形 23"/>
          <p:cNvSpPr/>
          <p:nvPr/>
        </p:nvSpPr>
        <p:spPr>
          <a:xfrm>
            <a:off x="5113866" y="2584449"/>
            <a:ext cx="609602" cy="2749551"/>
          </a:xfrm>
          <a:prstGeom prst="rect">
            <a:avLst/>
          </a:prstGeom>
          <a:solidFill>
            <a:schemeClr val="accent1">
              <a:lumMod val="60000"/>
              <a:lumOff val="40000"/>
              <a:alpha val="26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5300134" y="5418667"/>
            <a:ext cx="237066" cy="225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836312" y="6149426"/>
            <a:ext cx="4153701" cy="461665"/>
          </a:xfrm>
          <a:prstGeom prst="rect">
            <a:avLst/>
          </a:prstGeom>
        </p:spPr>
        <p:txBody>
          <a:bodyPr wrap="none">
            <a:spAutoFit/>
          </a:bodyPr>
          <a:lstStyle/>
          <a:p>
            <a:r>
              <a:rPr lang="zh-CN" altLang="en-US" sz="2400" b="1" u="sng" dirty="0" smtClean="0">
                <a:solidFill>
                  <a:srgbClr val="FF0000"/>
                </a:solidFill>
                <a:latin typeface="Times New Roman" pitchFamily="18" charset="0"/>
                <a:ea typeface="楷体" panose="02010609060101010101" pitchFamily="49" charset="-122"/>
                <a:cs typeface="Times New Roman" pitchFamily="18" charset="0"/>
              </a:rPr>
              <a:t>最小项</a:t>
            </a:r>
            <a:r>
              <a:rPr lang="en-US" altLang="zh-CN" sz="2400" b="1" i="1" u="sng" dirty="0" smtClean="0">
                <a:solidFill>
                  <a:srgbClr val="FF0000"/>
                </a:solidFill>
                <a:latin typeface="Times New Roman" pitchFamily="18" charset="0"/>
                <a:ea typeface="楷体" panose="02010609060101010101" pitchFamily="49" charset="-122"/>
                <a:cs typeface="Times New Roman" pitchFamily="18" charset="0"/>
              </a:rPr>
              <a:t>m</a:t>
            </a:r>
            <a:r>
              <a:rPr lang="zh-CN" altLang="en-US" sz="2400" b="1" u="sng" dirty="0" smtClean="0">
                <a:solidFill>
                  <a:srgbClr val="FF0000"/>
                </a:solidFill>
                <a:latin typeface="Times New Roman" pitchFamily="18" charset="0"/>
                <a:ea typeface="楷体" panose="02010609060101010101" pitchFamily="49" charset="-122"/>
                <a:cs typeface="Times New Roman" pitchFamily="18" charset="0"/>
              </a:rPr>
              <a:t>下标：二进制数排列</a:t>
            </a:r>
            <a:endParaRPr lang="zh-CN" altLang="en-US" sz="2400" u="sng" dirty="0"/>
          </a:p>
        </p:txBody>
      </p:sp>
    </p:spTree>
    <p:extLst>
      <p:ext uri="{BB962C8B-B14F-4D97-AF65-F5344CB8AC3E}">
        <p14:creationId xmlns:p14="http://schemas.microsoft.com/office/powerpoint/2010/main" val="2363734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wipe(left)">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Effect transition="in" filter="dissolve">
                                      <p:cBhvr>
                                        <p:cTn id="12" dur="500"/>
                                        <p:tgtEl>
                                          <p:spTgt spid="1597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1795"/>
                                        </p:tgtEl>
                                        <p:attrNameLst>
                                          <p:attrName>style.visibility</p:attrName>
                                        </p:attrNameLst>
                                      </p:cBhvr>
                                      <p:to>
                                        <p:strVal val="visible"/>
                                      </p:to>
                                    </p:set>
                                    <p:animEffect transition="in" filter="checkerboard(across)">
                                      <p:cBhvr>
                                        <p:cTn id="17" dur="500"/>
                                        <p:tgtEl>
                                          <p:spTgt spid="1617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additive="base">
                                        <p:cTn id="66" dur="500" fill="hold"/>
                                        <p:tgtEl>
                                          <p:spTgt spid="11"/>
                                        </p:tgtEl>
                                        <p:attrNameLst>
                                          <p:attrName>ppt_x</p:attrName>
                                        </p:attrNameLst>
                                      </p:cBhvr>
                                      <p:tavLst>
                                        <p:tav tm="0">
                                          <p:val>
                                            <p:strVal val="#ppt_x"/>
                                          </p:val>
                                        </p:tav>
                                        <p:tav tm="100000">
                                          <p:val>
                                            <p:strVal val="#ppt_x"/>
                                          </p:val>
                                        </p:tav>
                                      </p:tavLst>
                                    </p:anim>
                                    <p:anim calcmode="lin" valueType="num">
                                      <p:cBhvr additive="base">
                                        <p:cTn id="6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ppt_x"/>
                                          </p:val>
                                        </p:tav>
                                        <p:tav tm="100000">
                                          <p:val>
                                            <p:strVal val="#ppt_x"/>
                                          </p:val>
                                        </p:tav>
                                      </p:tavLst>
                                    </p:anim>
                                    <p:anim calcmode="lin" valueType="num">
                                      <p:cBhvr additive="base">
                                        <p:cTn id="7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795" grpId="0" bldLvl="0" animBg="1"/>
      <p:bldP spid="12" grpId="0" animBg="1"/>
      <p:bldP spid="13" grpId="0" animBg="1"/>
      <p:bldP spid="14" grpId="0" animBg="1"/>
      <p:bldP spid="15" grpId="0" animBg="1"/>
      <p:bldP spid="16" grpId="0" animBg="1"/>
      <p:bldP spid="17" grpId="0" animBg="1"/>
      <p:bldP spid="18" grpId="0" animBg="1"/>
      <p:bldP spid="11" grpId="0"/>
      <p:bldP spid="24" grpId="0" animBg="1"/>
      <p:bldP spid="22" grpId="0" animBg="1"/>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文本框 200705"/>
          <p:cNvSpPr txBox="1">
            <a:spLocks noChangeArrowheads="1"/>
          </p:cNvSpPr>
          <p:nvPr/>
        </p:nvSpPr>
        <p:spPr bwMode="auto">
          <a:xfrm>
            <a:off x="551367" y="1504624"/>
            <a:ext cx="784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indent="476250">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楷体" panose="02010609060101010101" pitchFamily="49" charset="-122"/>
                <a:ea typeface="楷体" panose="02010609060101010101" pitchFamily="49" charset="-122"/>
              </a:rPr>
              <a:t>卡</a:t>
            </a:r>
            <a:r>
              <a:rPr lang="zh-CN" altLang="en-US" sz="2800" b="1" dirty="0">
                <a:latin typeface="楷体" panose="02010609060101010101" pitchFamily="49" charset="-122"/>
                <a:ea typeface="楷体" panose="02010609060101010101" pitchFamily="49" charset="-122"/>
              </a:rPr>
              <a:t>诺图的化简方法就是将</a:t>
            </a:r>
            <a:r>
              <a:rPr lang="zh-CN" altLang="en-US" sz="2800" b="1" dirty="0">
                <a:solidFill>
                  <a:srgbClr val="FF0000"/>
                </a:solidFill>
                <a:latin typeface="楷体" panose="02010609060101010101" pitchFamily="49" charset="-122"/>
                <a:ea typeface="楷体" panose="02010609060101010101" pitchFamily="49" charset="-122"/>
              </a:rPr>
              <a:t>逻辑相邻</a:t>
            </a:r>
            <a:r>
              <a:rPr lang="zh-CN" altLang="en-US" sz="2800" b="1" dirty="0">
                <a:latin typeface="楷体" panose="02010609060101010101" pitchFamily="49" charset="-122"/>
                <a:ea typeface="楷体" panose="02010609060101010101" pitchFamily="49" charset="-122"/>
              </a:rPr>
              <a:t>的最小项圈起来，然后相加，消去逻辑变量，得到最简的表达式。</a:t>
            </a:r>
          </a:p>
        </p:txBody>
      </p:sp>
      <p:sp>
        <p:nvSpPr>
          <p:cNvPr id="200707" name="文本框 200706"/>
          <p:cNvSpPr txBox="1">
            <a:spLocks noChangeArrowheads="1"/>
          </p:cNvSpPr>
          <p:nvPr/>
        </p:nvSpPr>
        <p:spPr bwMode="auto">
          <a:xfrm>
            <a:off x="551367" y="980749"/>
            <a:ext cx="540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二、用卡诺图化简逻辑函数</a:t>
            </a:r>
          </a:p>
        </p:txBody>
      </p:sp>
      <p:sp>
        <p:nvSpPr>
          <p:cNvPr id="200708" name="文本框 200707"/>
          <p:cNvSpPr txBox="1">
            <a:spLocks noChangeArrowheads="1"/>
          </p:cNvSpPr>
          <p:nvPr/>
        </p:nvSpPr>
        <p:spPr bwMode="auto">
          <a:xfrm>
            <a:off x="479929" y="2873049"/>
            <a:ext cx="20875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【例</a:t>
            </a:r>
            <a:r>
              <a:rPr lang="en-US" altLang="zh-CN" sz="2800" b="1">
                <a:latin typeface="楷体" panose="02010609060101010101" pitchFamily="49" charset="-122"/>
                <a:ea typeface="楷体" panose="02010609060101010101" pitchFamily="49" charset="-122"/>
              </a:rPr>
              <a:t>2.6.4</a:t>
            </a:r>
            <a:r>
              <a:rPr lang="zh-CN" altLang="en-US" sz="2800" b="1">
                <a:latin typeface="楷体" panose="02010609060101010101" pitchFamily="49" charset="-122"/>
                <a:ea typeface="楷体" panose="02010609060101010101" pitchFamily="49" charset="-122"/>
              </a:rPr>
              <a:t>】</a:t>
            </a:r>
          </a:p>
        </p:txBody>
      </p:sp>
      <p:graphicFrame>
        <p:nvGraphicFramePr>
          <p:cNvPr id="200709" name="内容占位符 200708"/>
          <p:cNvGraphicFramePr>
            <a:graphicFrameLocks noGrp="1"/>
          </p:cNvGraphicFramePr>
          <p:nvPr>
            <p:ph idx="1"/>
            <p:extLst>
              <p:ext uri="{D42A27DB-BD31-4B8C-83A1-F6EECF244321}">
                <p14:modId xmlns:p14="http://schemas.microsoft.com/office/powerpoint/2010/main" val="3266658661"/>
              </p:ext>
            </p:extLst>
          </p:nvPr>
        </p:nvGraphicFramePr>
        <p:xfrm>
          <a:off x="2456367" y="2800024"/>
          <a:ext cx="4038600" cy="852488"/>
        </p:xfrm>
        <a:graphic>
          <a:graphicData uri="http://schemas.openxmlformats.org/presentationml/2006/ole">
            <mc:AlternateContent xmlns:mc="http://schemas.openxmlformats.org/markup-compatibility/2006">
              <mc:Choice xmlns:v="urn:schemas-microsoft-com:vml" Requires="v">
                <p:oleObj spid="_x0000_s293990" r:id="rId3" imgW="2044440" imgH="431640" progId="Equation.3">
                  <p:embed/>
                </p:oleObj>
              </mc:Choice>
              <mc:Fallback>
                <p:oleObj r:id="rId3" imgW="2044440" imgH="431640" progId="Equation.3">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367" y="2800024"/>
                        <a:ext cx="4038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0710" name="直接连接符 200709"/>
          <p:cNvSpPr>
            <a:spLocks noChangeShapeType="1"/>
          </p:cNvSpPr>
          <p:nvPr/>
        </p:nvSpPr>
        <p:spPr bwMode="auto">
          <a:xfrm flipH="1" flipV="1">
            <a:off x="1632454" y="4023987"/>
            <a:ext cx="571500" cy="5905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00711" name="文本框 200710"/>
          <p:cNvSpPr txBox="1">
            <a:spLocks noChangeArrowheads="1"/>
          </p:cNvSpPr>
          <p:nvPr/>
        </p:nvSpPr>
        <p:spPr bwMode="auto">
          <a:xfrm>
            <a:off x="1487992" y="4168449"/>
            <a:ext cx="4953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A</a:t>
            </a:r>
          </a:p>
        </p:txBody>
      </p:sp>
      <p:sp>
        <p:nvSpPr>
          <p:cNvPr id="200712" name="文本框 200711"/>
          <p:cNvSpPr txBox="1">
            <a:spLocks noChangeArrowheads="1"/>
          </p:cNvSpPr>
          <p:nvPr/>
        </p:nvSpPr>
        <p:spPr bwMode="auto">
          <a:xfrm>
            <a:off x="1775329" y="3665212"/>
            <a:ext cx="10477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BC</a:t>
            </a:r>
          </a:p>
        </p:txBody>
      </p:sp>
      <p:sp>
        <p:nvSpPr>
          <p:cNvPr id="200713" name="文本框 200712"/>
          <p:cNvSpPr txBox="1">
            <a:spLocks noChangeArrowheads="1"/>
          </p:cNvSpPr>
          <p:nvPr/>
        </p:nvSpPr>
        <p:spPr bwMode="auto">
          <a:xfrm>
            <a:off x="2424617" y="3952549"/>
            <a:ext cx="6286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00</a:t>
            </a:r>
          </a:p>
        </p:txBody>
      </p:sp>
      <p:sp>
        <p:nvSpPr>
          <p:cNvPr id="200714" name="文本框 200713"/>
          <p:cNvSpPr txBox="1">
            <a:spLocks noChangeArrowheads="1"/>
          </p:cNvSpPr>
          <p:nvPr/>
        </p:nvSpPr>
        <p:spPr bwMode="auto">
          <a:xfrm>
            <a:off x="3359654" y="3952549"/>
            <a:ext cx="6286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01</a:t>
            </a:r>
          </a:p>
        </p:txBody>
      </p:sp>
      <p:sp>
        <p:nvSpPr>
          <p:cNvPr id="200715" name="文本框 200714"/>
          <p:cNvSpPr txBox="1">
            <a:spLocks noChangeArrowheads="1"/>
          </p:cNvSpPr>
          <p:nvPr/>
        </p:nvSpPr>
        <p:spPr bwMode="auto">
          <a:xfrm>
            <a:off x="4367717" y="3952549"/>
            <a:ext cx="6286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11</a:t>
            </a:r>
          </a:p>
        </p:txBody>
      </p:sp>
      <p:sp>
        <p:nvSpPr>
          <p:cNvPr id="200716" name="文本框 200715"/>
          <p:cNvSpPr txBox="1">
            <a:spLocks noChangeArrowheads="1"/>
          </p:cNvSpPr>
          <p:nvPr/>
        </p:nvSpPr>
        <p:spPr bwMode="auto">
          <a:xfrm>
            <a:off x="5304342" y="3952549"/>
            <a:ext cx="6286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10</a:t>
            </a:r>
          </a:p>
        </p:txBody>
      </p:sp>
      <p:sp>
        <p:nvSpPr>
          <p:cNvPr id="200717" name="文本框 200716"/>
          <p:cNvSpPr txBox="1">
            <a:spLocks noChangeArrowheads="1"/>
          </p:cNvSpPr>
          <p:nvPr/>
        </p:nvSpPr>
        <p:spPr bwMode="auto">
          <a:xfrm>
            <a:off x="1632454" y="4816149"/>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200718" name="文本框 200717"/>
          <p:cNvSpPr txBox="1">
            <a:spLocks noChangeArrowheads="1"/>
          </p:cNvSpPr>
          <p:nvPr/>
        </p:nvSpPr>
        <p:spPr bwMode="auto">
          <a:xfrm>
            <a:off x="1632454" y="5824212"/>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a:t>
            </a:r>
          </a:p>
        </p:txBody>
      </p:sp>
      <p:sp>
        <p:nvSpPr>
          <p:cNvPr id="200719" name="文本框 200718"/>
          <p:cNvSpPr txBox="1">
            <a:spLocks noChangeArrowheads="1"/>
          </p:cNvSpPr>
          <p:nvPr/>
        </p:nvSpPr>
        <p:spPr bwMode="auto">
          <a:xfrm>
            <a:off x="840292" y="3952549"/>
            <a:ext cx="1008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解</a:t>
            </a:r>
            <a:r>
              <a:rPr lang="en-US" altLang="zh-CN" sz="2800" b="1">
                <a:latin typeface="楷体" panose="02010609060101010101" pitchFamily="49" charset="-122"/>
                <a:ea typeface="楷体" panose="02010609060101010101" pitchFamily="49" charset="-122"/>
              </a:rPr>
              <a:t>:</a:t>
            </a:r>
          </a:p>
        </p:txBody>
      </p:sp>
      <p:sp>
        <p:nvSpPr>
          <p:cNvPr id="200720" name="矩形 200719"/>
          <p:cNvSpPr>
            <a:spLocks noChangeArrowheads="1"/>
          </p:cNvSpPr>
          <p:nvPr/>
        </p:nvSpPr>
        <p:spPr bwMode="auto">
          <a:xfrm>
            <a:off x="2208717" y="4600249"/>
            <a:ext cx="3887787" cy="2016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0721" name="直接连接符 200720"/>
          <p:cNvSpPr>
            <a:spLocks noChangeShapeType="1"/>
          </p:cNvSpPr>
          <p:nvPr/>
        </p:nvSpPr>
        <p:spPr bwMode="auto">
          <a:xfrm>
            <a:off x="2208717" y="5608312"/>
            <a:ext cx="38877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00722" name="直接连接符 200721"/>
          <p:cNvSpPr>
            <a:spLocks noChangeShapeType="1"/>
          </p:cNvSpPr>
          <p:nvPr/>
        </p:nvSpPr>
        <p:spPr bwMode="auto">
          <a:xfrm>
            <a:off x="4151817" y="4600249"/>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00723" name="直接连接符 200722"/>
          <p:cNvSpPr>
            <a:spLocks noChangeShapeType="1"/>
          </p:cNvSpPr>
          <p:nvPr/>
        </p:nvSpPr>
        <p:spPr bwMode="auto">
          <a:xfrm>
            <a:off x="3143754" y="4600249"/>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00724" name="直接连接符 200723"/>
          <p:cNvSpPr>
            <a:spLocks noChangeShapeType="1"/>
          </p:cNvSpPr>
          <p:nvPr/>
        </p:nvSpPr>
        <p:spPr bwMode="auto">
          <a:xfrm>
            <a:off x="5159879" y="4600249"/>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200725" name="文本框 200724"/>
          <p:cNvSpPr txBox="1">
            <a:spLocks noChangeArrowheads="1"/>
          </p:cNvSpPr>
          <p:nvPr/>
        </p:nvSpPr>
        <p:spPr bwMode="auto">
          <a:xfrm>
            <a:off x="4512179" y="4816149"/>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200726" name="文本框 200725"/>
          <p:cNvSpPr txBox="1">
            <a:spLocks noChangeArrowheads="1"/>
          </p:cNvSpPr>
          <p:nvPr/>
        </p:nvSpPr>
        <p:spPr bwMode="auto">
          <a:xfrm>
            <a:off x="3432679" y="5824212"/>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200727" name="文本框 200726"/>
          <p:cNvSpPr txBox="1">
            <a:spLocks noChangeArrowheads="1"/>
          </p:cNvSpPr>
          <p:nvPr/>
        </p:nvSpPr>
        <p:spPr bwMode="auto">
          <a:xfrm>
            <a:off x="5448804" y="5824212"/>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200728" name="文本框 200727"/>
          <p:cNvSpPr txBox="1">
            <a:spLocks noChangeArrowheads="1"/>
          </p:cNvSpPr>
          <p:nvPr/>
        </p:nvSpPr>
        <p:spPr bwMode="auto">
          <a:xfrm>
            <a:off x="4512179" y="5824212"/>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200729" name="圆角矩形 200728"/>
          <p:cNvSpPr>
            <a:spLocks noChangeArrowheads="1"/>
          </p:cNvSpPr>
          <p:nvPr/>
        </p:nvSpPr>
        <p:spPr bwMode="auto">
          <a:xfrm>
            <a:off x="4367717" y="4816149"/>
            <a:ext cx="647700" cy="1657350"/>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0730" name="圆角矩形 200729"/>
          <p:cNvSpPr>
            <a:spLocks noChangeArrowheads="1"/>
          </p:cNvSpPr>
          <p:nvPr/>
        </p:nvSpPr>
        <p:spPr bwMode="auto">
          <a:xfrm>
            <a:off x="3359654" y="5752774"/>
            <a:ext cx="1584325" cy="720725"/>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0731" name="圆角矩形 200730"/>
          <p:cNvSpPr>
            <a:spLocks noChangeArrowheads="1"/>
          </p:cNvSpPr>
          <p:nvPr/>
        </p:nvSpPr>
        <p:spPr bwMode="auto">
          <a:xfrm>
            <a:off x="4440742" y="5752774"/>
            <a:ext cx="1584325" cy="720725"/>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0732" name="圆角矩形标注 200731"/>
          <p:cNvSpPr>
            <a:spLocks noChangeArrowheads="1"/>
          </p:cNvSpPr>
          <p:nvPr/>
        </p:nvSpPr>
        <p:spPr bwMode="auto">
          <a:xfrm>
            <a:off x="5088442" y="2800024"/>
            <a:ext cx="3816350" cy="1584325"/>
          </a:xfrm>
          <a:prstGeom prst="wedgeRoundRectCallout">
            <a:avLst>
              <a:gd name="adj1" fmla="val -53537"/>
              <a:gd name="adj2" fmla="val 86972"/>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0733" name="对象 200732"/>
          <p:cNvGraphicFramePr>
            <a:graphicFrameLocks noGrp="1"/>
          </p:cNvGraphicFramePr>
          <p:nvPr>
            <p:extLst>
              <p:ext uri="{D42A27DB-BD31-4B8C-83A1-F6EECF244321}">
                <p14:modId xmlns:p14="http://schemas.microsoft.com/office/powerpoint/2010/main" val="3337946310"/>
              </p:ext>
            </p:extLst>
          </p:nvPr>
        </p:nvGraphicFramePr>
        <p:xfrm>
          <a:off x="5286879" y="2979412"/>
          <a:ext cx="3276600" cy="1212850"/>
        </p:xfrm>
        <a:graphic>
          <a:graphicData uri="http://schemas.openxmlformats.org/presentationml/2006/ole">
            <mc:AlternateContent xmlns:mc="http://schemas.openxmlformats.org/markup-compatibility/2006">
              <mc:Choice xmlns:v="urn:schemas-microsoft-com:vml" Requires="v">
                <p:oleObj spid="_x0000_s293991" r:id="rId5" imgW="1193760" imgH="431640" progId="Equation.3">
                  <p:embed/>
                </p:oleObj>
              </mc:Choice>
              <mc:Fallback>
                <p:oleObj r:id="rId5" imgW="1193760" imgH="431640" progId="Equation.3">
                  <p:embed/>
                  <p:pic>
                    <p:nvPicPr>
                      <p:cNvPr id="0" name=""/>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879" y="2979412"/>
                        <a:ext cx="3276600" cy="12128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0734" name="圆角矩形标注 200733"/>
          <p:cNvSpPr>
            <a:spLocks noChangeArrowheads="1"/>
          </p:cNvSpPr>
          <p:nvPr/>
        </p:nvSpPr>
        <p:spPr bwMode="auto">
          <a:xfrm>
            <a:off x="5091617" y="2873049"/>
            <a:ext cx="3816350" cy="1584325"/>
          </a:xfrm>
          <a:prstGeom prst="wedgeRoundRectCallout">
            <a:avLst>
              <a:gd name="adj1" fmla="val -77662"/>
              <a:gd name="adj2" fmla="val 135472"/>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0735" name="对象 200734"/>
          <p:cNvGraphicFramePr>
            <a:graphicFrameLocks/>
          </p:cNvGraphicFramePr>
          <p:nvPr>
            <p:extLst>
              <p:ext uri="{D42A27DB-BD31-4B8C-83A1-F6EECF244321}">
                <p14:modId xmlns:p14="http://schemas.microsoft.com/office/powerpoint/2010/main" val="3620378012"/>
              </p:ext>
            </p:extLst>
          </p:nvPr>
        </p:nvGraphicFramePr>
        <p:xfrm>
          <a:off x="5159879" y="2888924"/>
          <a:ext cx="3681413" cy="1304925"/>
        </p:xfrm>
        <a:graphic>
          <a:graphicData uri="http://schemas.openxmlformats.org/presentationml/2006/ole">
            <mc:AlternateContent xmlns:mc="http://schemas.openxmlformats.org/markup-compatibility/2006">
              <mc:Choice xmlns:v="urn:schemas-microsoft-com:vml" Requires="v">
                <p:oleObj spid="_x0000_s293992" r:id="rId7" imgW="1206360" imgH="431640" progId="Equation.3">
                  <p:embed/>
                </p:oleObj>
              </mc:Choice>
              <mc:Fallback>
                <p:oleObj r:id="rId7" imgW="1206360" imgH="431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879" y="2888924"/>
                        <a:ext cx="36814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0736" name="圆角矩形标注 200735"/>
          <p:cNvSpPr>
            <a:spLocks noChangeArrowheads="1"/>
          </p:cNvSpPr>
          <p:nvPr/>
        </p:nvSpPr>
        <p:spPr bwMode="auto">
          <a:xfrm>
            <a:off x="5159879" y="2939724"/>
            <a:ext cx="3816350" cy="1584325"/>
          </a:xfrm>
          <a:prstGeom prst="wedgeRoundRectCallout">
            <a:avLst>
              <a:gd name="adj1" fmla="val -34694"/>
              <a:gd name="adj2" fmla="val 131565"/>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0737" name="对象 200736"/>
          <p:cNvGraphicFramePr>
            <a:graphicFrameLocks/>
          </p:cNvGraphicFramePr>
          <p:nvPr>
            <p:extLst>
              <p:ext uri="{D42A27DB-BD31-4B8C-83A1-F6EECF244321}">
                <p14:modId xmlns:p14="http://schemas.microsoft.com/office/powerpoint/2010/main" val="2905829224"/>
              </p:ext>
            </p:extLst>
          </p:nvPr>
        </p:nvGraphicFramePr>
        <p:xfrm>
          <a:off x="5266242" y="2939724"/>
          <a:ext cx="3638550" cy="1304925"/>
        </p:xfrm>
        <a:graphic>
          <a:graphicData uri="http://schemas.openxmlformats.org/presentationml/2006/ole">
            <mc:AlternateContent xmlns:mc="http://schemas.openxmlformats.org/markup-compatibility/2006">
              <mc:Choice xmlns:v="urn:schemas-microsoft-com:vml" Requires="v">
                <p:oleObj spid="_x0000_s293993" r:id="rId9" imgW="1193760" imgH="431640" progId="Equation.3">
                  <p:embed/>
                </p:oleObj>
              </mc:Choice>
              <mc:Fallback>
                <p:oleObj r:id="rId9" imgW="1193760" imgH="4316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6242" y="2939724"/>
                        <a:ext cx="3638550" cy="13049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0738" name="文本框 200737"/>
          <p:cNvSpPr txBox="1">
            <a:spLocks noChangeArrowheads="1"/>
          </p:cNvSpPr>
          <p:nvPr/>
        </p:nvSpPr>
        <p:spPr bwMode="auto">
          <a:xfrm>
            <a:off x="2496054" y="4889174"/>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200739" name="文本框 200738"/>
          <p:cNvSpPr txBox="1">
            <a:spLocks noChangeArrowheads="1"/>
          </p:cNvSpPr>
          <p:nvPr/>
        </p:nvSpPr>
        <p:spPr bwMode="auto">
          <a:xfrm>
            <a:off x="3432679" y="4889174"/>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200740" name="文本框 200739"/>
          <p:cNvSpPr txBox="1">
            <a:spLocks noChangeArrowheads="1"/>
          </p:cNvSpPr>
          <p:nvPr/>
        </p:nvSpPr>
        <p:spPr bwMode="auto">
          <a:xfrm>
            <a:off x="5304342" y="4889174"/>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200741" name="文本框 200740"/>
          <p:cNvSpPr txBox="1">
            <a:spLocks noChangeArrowheads="1"/>
          </p:cNvSpPr>
          <p:nvPr/>
        </p:nvSpPr>
        <p:spPr bwMode="auto">
          <a:xfrm>
            <a:off x="2496054" y="5824212"/>
            <a:ext cx="40005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3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11409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wipe(left)">
                                      <p:cBhvr>
                                        <p:cTn id="7" dur="500"/>
                                        <p:tgtEl>
                                          <p:spTgt spid="200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6"/>
                                        </p:tgtEl>
                                        <p:attrNameLst>
                                          <p:attrName>style.visibility</p:attrName>
                                        </p:attrNameLst>
                                      </p:cBhvr>
                                      <p:to>
                                        <p:strVal val="visible"/>
                                      </p:to>
                                    </p:set>
                                    <p:animEffect transition="in" filter="wipe(left)">
                                      <p:cBhvr>
                                        <p:cTn id="12" dur="500"/>
                                        <p:tgtEl>
                                          <p:spTgt spid="200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 calcmode="lin" valueType="num">
                                      <p:cBhvr>
                                        <p:cTn id="17" dur="500" fill="hold"/>
                                        <p:tgtEl>
                                          <p:spTgt spid="200708"/>
                                        </p:tgtEl>
                                        <p:attrNameLst>
                                          <p:attrName>ppt_x</p:attrName>
                                        </p:attrNameLst>
                                      </p:cBhvr>
                                      <p:tavLst>
                                        <p:tav tm="0">
                                          <p:val>
                                            <p:strVal val="0-#ppt_w/2"/>
                                          </p:val>
                                        </p:tav>
                                        <p:tav tm="100000">
                                          <p:val>
                                            <p:strVal val="#ppt_x"/>
                                          </p:val>
                                        </p:tav>
                                      </p:tavLst>
                                    </p:anim>
                                    <p:anim calcmode="lin" valueType="num">
                                      <p:cBhvr>
                                        <p:cTn id="18" dur="500" fill="hold"/>
                                        <p:tgtEl>
                                          <p:spTgt spid="2007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0709"/>
                                        </p:tgtEl>
                                        <p:attrNameLst>
                                          <p:attrName>style.visibility</p:attrName>
                                        </p:attrNameLst>
                                      </p:cBhvr>
                                      <p:to>
                                        <p:strVal val="visible"/>
                                      </p:to>
                                    </p:set>
                                    <p:animEffect transition="in" filter="wipe(left)">
                                      <p:cBhvr>
                                        <p:cTn id="23" dur="500"/>
                                        <p:tgtEl>
                                          <p:spTgt spid="2007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0719"/>
                                        </p:tgtEl>
                                        <p:attrNameLst>
                                          <p:attrName>style.visibility</p:attrName>
                                        </p:attrNameLst>
                                      </p:cBhvr>
                                      <p:to>
                                        <p:strVal val="visible"/>
                                      </p:to>
                                    </p:set>
                                    <p:animEffect transition="in" filter="wipe(left)">
                                      <p:cBhvr>
                                        <p:cTn id="28" dur="500"/>
                                        <p:tgtEl>
                                          <p:spTgt spid="2007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00720"/>
                                        </p:tgtEl>
                                        <p:attrNameLst>
                                          <p:attrName>style.visibility</p:attrName>
                                        </p:attrNameLst>
                                      </p:cBhvr>
                                      <p:to>
                                        <p:strVal val="visible"/>
                                      </p:to>
                                    </p:set>
                                    <p:animEffect transition="in" filter="wipe(left)">
                                      <p:cBhvr>
                                        <p:cTn id="33" dur="500"/>
                                        <p:tgtEl>
                                          <p:spTgt spid="2007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00721"/>
                                        </p:tgtEl>
                                        <p:attrNameLst>
                                          <p:attrName>style.visibility</p:attrName>
                                        </p:attrNameLst>
                                      </p:cBhvr>
                                      <p:to>
                                        <p:strVal val="visible"/>
                                      </p:to>
                                    </p:set>
                                    <p:animEffect transition="in" filter="wipe(left)">
                                      <p:cBhvr>
                                        <p:cTn id="38" dur="500"/>
                                        <p:tgtEl>
                                          <p:spTgt spid="2007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00722"/>
                                        </p:tgtEl>
                                        <p:attrNameLst>
                                          <p:attrName>style.visibility</p:attrName>
                                        </p:attrNameLst>
                                      </p:cBhvr>
                                      <p:to>
                                        <p:strVal val="visible"/>
                                      </p:to>
                                    </p:set>
                                    <p:animEffect transition="in" filter="wipe(up)">
                                      <p:cBhvr>
                                        <p:cTn id="43" dur="500"/>
                                        <p:tgtEl>
                                          <p:spTgt spid="2007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200723"/>
                                        </p:tgtEl>
                                        <p:attrNameLst>
                                          <p:attrName>style.visibility</p:attrName>
                                        </p:attrNameLst>
                                      </p:cBhvr>
                                      <p:to>
                                        <p:strVal val="visible"/>
                                      </p:to>
                                    </p:set>
                                    <p:animEffect transition="in" filter="wipe(up)">
                                      <p:cBhvr>
                                        <p:cTn id="48" dur="500"/>
                                        <p:tgtEl>
                                          <p:spTgt spid="20072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200724"/>
                                        </p:tgtEl>
                                        <p:attrNameLst>
                                          <p:attrName>style.visibility</p:attrName>
                                        </p:attrNameLst>
                                      </p:cBhvr>
                                      <p:to>
                                        <p:strVal val="visible"/>
                                      </p:to>
                                    </p:set>
                                    <p:animEffect transition="in" filter="wipe(up)">
                                      <p:cBhvr>
                                        <p:cTn id="53" dur="500"/>
                                        <p:tgtEl>
                                          <p:spTgt spid="20072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00710"/>
                                        </p:tgtEl>
                                        <p:attrNameLst>
                                          <p:attrName>style.visibility</p:attrName>
                                        </p:attrNameLst>
                                      </p:cBhvr>
                                      <p:to>
                                        <p:strVal val="visible"/>
                                      </p:to>
                                    </p:set>
                                    <p:animEffect transition="in" filter="wipe(left)">
                                      <p:cBhvr>
                                        <p:cTn id="58" dur="500"/>
                                        <p:tgtEl>
                                          <p:spTgt spid="20071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0711"/>
                                        </p:tgtEl>
                                        <p:attrNameLst>
                                          <p:attrName>style.visibility</p:attrName>
                                        </p:attrNameLst>
                                      </p:cBhvr>
                                      <p:to>
                                        <p:strVal val="visible"/>
                                      </p:to>
                                    </p:set>
                                    <p:animEffect transition="in" filter="wipe(left)">
                                      <p:cBhvr>
                                        <p:cTn id="63" dur="500"/>
                                        <p:tgtEl>
                                          <p:spTgt spid="20071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0712"/>
                                        </p:tgtEl>
                                        <p:attrNameLst>
                                          <p:attrName>style.visibility</p:attrName>
                                        </p:attrNameLst>
                                      </p:cBhvr>
                                      <p:to>
                                        <p:strVal val="visible"/>
                                      </p:to>
                                    </p:set>
                                    <p:animEffect transition="in" filter="wipe(left)">
                                      <p:cBhvr>
                                        <p:cTn id="68" dur="500"/>
                                        <p:tgtEl>
                                          <p:spTgt spid="20071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0717"/>
                                        </p:tgtEl>
                                        <p:attrNameLst>
                                          <p:attrName>style.visibility</p:attrName>
                                        </p:attrNameLst>
                                      </p:cBhvr>
                                      <p:to>
                                        <p:strVal val="visible"/>
                                      </p:to>
                                    </p:set>
                                    <p:animEffect transition="in" filter="wipe(left)">
                                      <p:cBhvr>
                                        <p:cTn id="73" dur="500"/>
                                        <p:tgtEl>
                                          <p:spTgt spid="2007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00718"/>
                                        </p:tgtEl>
                                        <p:attrNameLst>
                                          <p:attrName>style.visibility</p:attrName>
                                        </p:attrNameLst>
                                      </p:cBhvr>
                                      <p:to>
                                        <p:strVal val="visible"/>
                                      </p:to>
                                    </p:set>
                                    <p:animEffect transition="in" filter="wipe(left)">
                                      <p:cBhvr>
                                        <p:cTn id="78" dur="500"/>
                                        <p:tgtEl>
                                          <p:spTgt spid="20071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0713"/>
                                        </p:tgtEl>
                                        <p:attrNameLst>
                                          <p:attrName>style.visibility</p:attrName>
                                        </p:attrNameLst>
                                      </p:cBhvr>
                                      <p:to>
                                        <p:strVal val="visible"/>
                                      </p:to>
                                    </p:set>
                                    <p:animEffect transition="in" filter="wipe(left)">
                                      <p:cBhvr>
                                        <p:cTn id="83" dur="500"/>
                                        <p:tgtEl>
                                          <p:spTgt spid="2007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00714"/>
                                        </p:tgtEl>
                                        <p:attrNameLst>
                                          <p:attrName>style.visibility</p:attrName>
                                        </p:attrNameLst>
                                      </p:cBhvr>
                                      <p:to>
                                        <p:strVal val="visible"/>
                                      </p:to>
                                    </p:set>
                                    <p:animEffect transition="in" filter="wipe(left)">
                                      <p:cBhvr>
                                        <p:cTn id="88" dur="500"/>
                                        <p:tgtEl>
                                          <p:spTgt spid="2007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00715"/>
                                        </p:tgtEl>
                                        <p:attrNameLst>
                                          <p:attrName>style.visibility</p:attrName>
                                        </p:attrNameLst>
                                      </p:cBhvr>
                                      <p:to>
                                        <p:strVal val="visible"/>
                                      </p:to>
                                    </p:set>
                                    <p:animEffect transition="in" filter="wipe(left)">
                                      <p:cBhvr>
                                        <p:cTn id="93" dur="500"/>
                                        <p:tgtEl>
                                          <p:spTgt spid="20071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00716"/>
                                        </p:tgtEl>
                                        <p:attrNameLst>
                                          <p:attrName>style.visibility</p:attrName>
                                        </p:attrNameLst>
                                      </p:cBhvr>
                                      <p:to>
                                        <p:strVal val="visible"/>
                                      </p:to>
                                    </p:set>
                                    <p:animEffect transition="in" filter="wipe(left)">
                                      <p:cBhvr>
                                        <p:cTn id="98" dur="500"/>
                                        <p:tgtEl>
                                          <p:spTgt spid="20071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0725"/>
                                        </p:tgtEl>
                                        <p:attrNameLst>
                                          <p:attrName>style.visibility</p:attrName>
                                        </p:attrNameLst>
                                      </p:cBhvr>
                                      <p:to>
                                        <p:strVal val="visible"/>
                                      </p:to>
                                    </p:set>
                                    <p:animEffect transition="in" filter="wipe(left)">
                                      <p:cBhvr>
                                        <p:cTn id="103" dur="500"/>
                                        <p:tgtEl>
                                          <p:spTgt spid="20072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00726"/>
                                        </p:tgtEl>
                                        <p:attrNameLst>
                                          <p:attrName>style.visibility</p:attrName>
                                        </p:attrNameLst>
                                      </p:cBhvr>
                                      <p:to>
                                        <p:strVal val="visible"/>
                                      </p:to>
                                    </p:set>
                                    <p:animEffect transition="in" filter="wipe(left)">
                                      <p:cBhvr>
                                        <p:cTn id="108" dur="500"/>
                                        <p:tgtEl>
                                          <p:spTgt spid="200726"/>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00727"/>
                                        </p:tgtEl>
                                        <p:attrNameLst>
                                          <p:attrName>style.visibility</p:attrName>
                                        </p:attrNameLst>
                                      </p:cBhvr>
                                      <p:to>
                                        <p:strVal val="visible"/>
                                      </p:to>
                                    </p:set>
                                    <p:animEffect transition="in" filter="wipe(left)">
                                      <p:cBhvr>
                                        <p:cTn id="113" dur="500"/>
                                        <p:tgtEl>
                                          <p:spTgt spid="20072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00728"/>
                                        </p:tgtEl>
                                        <p:attrNameLst>
                                          <p:attrName>style.visibility</p:attrName>
                                        </p:attrNameLst>
                                      </p:cBhvr>
                                      <p:to>
                                        <p:strVal val="visible"/>
                                      </p:to>
                                    </p:set>
                                    <p:animEffect transition="in" filter="wipe(left)">
                                      <p:cBhvr>
                                        <p:cTn id="118" dur="500"/>
                                        <p:tgtEl>
                                          <p:spTgt spid="20072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00738"/>
                                        </p:tgtEl>
                                        <p:attrNameLst>
                                          <p:attrName>style.visibility</p:attrName>
                                        </p:attrNameLst>
                                      </p:cBhvr>
                                      <p:to>
                                        <p:strVal val="visible"/>
                                      </p:to>
                                    </p:set>
                                    <p:animEffect transition="in" filter="wipe(left)">
                                      <p:cBhvr>
                                        <p:cTn id="123" dur="500"/>
                                        <p:tgtEl>
                                          <p:spTgt spid="20073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00739"/>
                                        </p:tgtEl>
                                        <p:attrNameLst>
                                          <p:attrName>style.visibility</p:attrName>
                                        </p:attrNameLst>
                                      </p:cBhvr>
                                      <p:to>
                                        <p:strVal val="visible"/>
                                      </p:to>
                                    </p:set>
                                    <p:animEffect transition="in" filter="wipe(left)">
                                      <p:cBhvr>
                                        <p:cTn id="128" dur="500"/>
                                        <p:tgtEl>
                                          <p:spTgt spid="20073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00740"/>
                                        </p:tgtEl>
                                        <p:attrNameLst>
                                          <p:attrName>style.visibility</p:attrName>
                                        </p:attrNameLst>
                                      </p:cBhvr>
                                      <p:to>
                                        <p:strVal val="visible"/>
                                      </p:to>
                                    </p:set>
                                    <p:animEffect transition="in" filter="wipe(left)">
                                      <p:cBhvr>
                                        <p:cTn id="133" dur="500"/>
                                        <p:tgtEl>
                                          <p:spTgt spid="20074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00741"/>
                                        </p:tgtEl>
                                        <p:attrNameLst>
                                          <p:attrName>style.visibility</p:attrName>
                                        </p:attrNameLst>
                                      </p:cBhvr>
                                      <p:to>
                                        <p:strVal val="visible"/>
                                      </p:to>
                                    </p:set>
                                    <p:animEffect transition="in" filter="wipe(left)">
                                      <p:cBhvr>
                                        <p:cTn id="138" dur="500"/>
                                        <p:tgtEl>
                                          <p:spTgt spid="200741"/>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nodeType="clickEffect">
                                  <p:stCondLst>
                                    <p:cond delay="0"/>
                                  </p:stCondLst>
                                  <p:childTnLst>
                                    <p:set>
                                      <p:cBhvr>
                                        <p:cTn id="142" dur="1" fill="hold">
                                          <p:stCondLst>
                                            <p:cond delay="0"/>
                                          </p:stCondLst>
                                        </p:cTn>
                                        <p:tgtEl>
                                          <p:spTgt spid="200729"/>
                                        </p:tgtEl>
                                        <p:attrNameLst>
                                          <p:attrName>style.visibility</p:attrName>
                                        </p:attrNameLst>
                                      </p:cBhvr>
                                      <p:to>
                                        <p:strVal val="visible"/>
                                      </p:to>
                                    </p:set>
                                    <p:animEffect transition="in" filter="wipe(up)">
                                      <p:cBhvr>
                                        <p:cTn id="143" dur="2000"/>
                                        <p:tgtEl>
                                          <p:spTgt spid="20072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00732"/>
                                        </p:tgtEl>
                                        <p:attrNameLst>
                                          <p:attrName>style.visibility</p:attrName>
                                        </p:attrNameLst>
                                      </p:cBhvr>
                                      <p:to>
                                        <p:strVal val="visible"/>
                                      </p:to>
                                    </p:set>
                                    <p:animEffect transition="in" filter="wipe(left)">
                                      <p:cBhvr>
                                        <p:cTn id="148" dur="500"/>
                                        <p:tgtEl>
                                          <p:spTgt spid="20073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nodeType="clickEffect">
                                  <p:stCondLst>
                                    <p:cond delay="0"/>
                                  </p:stCondLst>
                                  <p:childTnLst>
                                    <p:set>
                                      <p:cBhvr>
                                        <p:cTn id="152" dur="1" fill="hold">
                                          <p:stCondLst>
                                            <p:cond delay="0"/>
                                          </p:stCondLst>
                                        </p:cTn>
                                        <p:tgtEl>
                                          <p:spTgt spid="200733"/>
                                        </p:tgtEl>
                                        <p:attrNameLst>
                                          <p:attrName>style.visibility</p:attrName>
                                        </p:attrNameLst>
                                      </p:cBhvr>
                                      <p:to>
                                        <p:strVal val="visible"/>
                                      </p:to>
                                    </p:set>
                                    <p:animEffect transition="in" filter="wipe(left)">
                                      <p:cBhvr>
                                        <p:cTn id="153" dur="500"/>
                                        <p:tgtEl>
                                          <p:spTgt spid="200733"/>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200730"/>
                                        </p:tgtEl>
                                        <p:attrNameLst>
                                          <p:attrName>style.visibility</p:attrName>
                                        </p:attrNameLst>
                                      </p:cBhvr>
                                      <p:to>
                                        <p:strVal val="visible"/>
                                      </p:to>
                                    </p:set>
                                    <p:animEffect transition="in" filter="wipe(left)">
                                      <p:cBhvr>
                                        <p:cTn id="158" dur="2000"/>
                                        <p:tgtEl>
                                          <p:spTgt spid="20073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00734"/>
                                        </p:tgtEl>
                                        <p:attrNameLst>
                                          <p:attrName>style.visibility</p:attrName>
                                        </p:attrNameLst>
                                      </p:cBhvr>
                                      <p:to>
                                        <p:strVal val="visible"/>
                                      </p:to>
                                    </p:set>
                                    <p:animEffect transition="in" filter="wipe(left)">
                                      <p:cBhvr>
                                        <p:cTn id="163" dur="500"/>
                                        <p:tgtEl>
                                          <p:spTgt spid="200734"/>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nodeType="clickEffect">
                                  <p:stCondLst>
                                    <p:cond delay="0"/>
                                  </p:stCondLst>
                                  <p:childTnLst>
                                    <p:set>
                                      <p:cBhvr>
                                        <p:cTn id="167" dur="1" fill="hold">
                                          <p:stCondLst>
                                            <p:cond delay="0"/>
                                          </p:stCondLst>
                                        </p:cTn>
                                        <p:tgtEl>
                                          <p:spTgt spid="200735"/>
                                        </p:tgtEl>
                                        <p:attrNameLst>
                                          <p:attrName>style.visibility</p:attrName>
                                        </p:attrNameLst>
                                      </p:cBhvr>
                                      <p:to>
                                        <p:strVal val="visible"/>
                                      </p:to>
                                    </p:set>
                                    <p:animEffect transition="in" filter="wipe(left)">
                                      <p:cBhvr>
                                        <p:cTn id="168" dur="500"/>
                                        <p:tgtEl>
                                          <p:spTgt spid="200735"/>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200731"/>
                                        </p:tgtEl>
                                        <p:attrNameLst>
                                          <p:attrName>style.visibility</p:attrName>
                                        </p:attrNameLst>
                                      </p:cBhvr>
                                      <p:to>
                                        <p:strVal val="visible"/>
                                      </p:to>
                                    </p:set>
                                    <p:animEffect transition="in" filter="wipe(left)">
                                      <p:cBhvr>
                                        <p:cTn id="173" dur="2000"/>
                                        <p:tgtEl>
                                          <p:spTgt spid="200731"/>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00736"/>
                                        </p:tgtEl>
                                        <p:attrNameLst>
                                          <p:attrName>style.visibility</p:attrName>
                                        </p:attrNameLst>
                                      </p:cBhvr>
                                      <p:to>
                                        <p:strVal val="visible"/>
                                      </p:to>
                                    </p:set>
                                    <p:animEffect transition="in" filter="wipe(left)">
                                      <p:cBhvr>
                                        <p:cTn id="178" dur="500"/>
                                        <p:tgtEl>
                                          <p:spTgt spid="200736"/>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nodeType="clickEffect">
                                  <p:stCondLst>
                                    <p:cond delay="0"/>
                                  </p:stCondLst>
                                  <p:childTnLst>
                                    <p:set>
                                      <p:cBhvr>
                                        <p:cTn id="182" dur="1" fill="hold">
                                          <p:stCondLst>
                                            <p:cond delay="0"/>
                                          </p:stCondLst>
                                        </p:cTn>
                                        <p:tgtEl>
                                          <p:spTgt spid="200737"/>
                                        </p:tgtEl>
                                        <p:attrNameLst>
                                          <p:attrName>style.visibility</p:attrName>
                                        </p:attrNameLst>
                                      </p:cBhvr>
                                      <p:to>
                                        <p:strVal val="visible"/>
                                      </p:to>
                                    </p:set>
                                    <p:animEffect transition="in" filter="wipe(left)">
                                      <p:cBhvr>
                                        <p:cTn id="183" dur="500"/>
                                        <p:tgtEl>
                                          <p:spTgt spid="20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P spid="200707" grpId="0"/>
      <p:bldP spid="200708" grpId="0"/>
      <p:bldP spid="200711" grpId="0"/>
      <p:bldP spid="200712" grpId="0"/>
      <p:bldP spid="200713" grpId="0"/>
      <p:bldP spid="200714" grpId="0"/>
      <p:bldP spid="200715" grpId="0"/>
      <p:bldP spid="200716" grpId="0"/>
      <p:bldP spid="200717" grpId="0"/>
      <p:bldP spid="200718" grpId="0"/>
      <p:bldP spid="200719" grpId="0"/>
      <p:bldP spid="200725" grpId="0"/>
      <p:bldP spid="200726" grpId="0"/>
      <p:bldP spid="200727" grpId="0"/>
      <p:bldP spid="200728" grpId="0"/>
      <p:bldP spid="200732" grpId="0" bldLvl="0" animBg="1"/>
      <p:bldP spid="200734" grpId="0" bldLvl="0" animBg="1"/>
      <p:bldP spid="200736" grpId="0" bldLvl="0" animBg="1"/>
      <p:bldP spid="200738" grpId="0"/>
      <p:bldP spid="200739" grpId="0"/>
      <p:bldP spid="200740" grpId="0"/>
      <p:bldP spid="20074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文本框 201729"/>
          <p:cNvSpPr txBox="1">
            <a:spLocks noChangeArrowheads="1"/>
          </p:cNvSpPr>
          <p:nvPr/>
        </p:nvSpPr>
        <p:spPr bwMode="auto">
          <a:xfrm>
            <a:off x="999324" y="1512902"/>
            <a:ext cx="10080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latin typeface="楷体" panose="02010609060101010101" pitchFamily="49" charset="-122"/>
              <a:ea typeface="楷体" panose="02010609060101010101" pitchFamily="49" charset="-122"/>
            </a:endParaRPr>
          </a:p>
        </p:txBody>
      </p:sp>
      <p:graphicFrame>
        <p:nvGraphicFramePr>
          <p:cNvPr id="201731" name="对象 201730"/>
          <p:cNvGraphicFramePr>
            <a:graphicFrameLocks noGrp="1"/>
          </p:cNvGraphicFramePr>
          <p:nvPr>
            <p:extLst>
              <p:ext uri="{D42A27DB-BD31-4B8C-83A1-F6EECF244321}">
                <p14:modId xmlns:p14="http://schemas.microsoft.com/office/powerpoint/2010/main" val="3084586596"/>
              </p:ext>
            </p:extLst>
          </p:nvPr>
        </p:nvGraphicFramePr>
        <p:xfrm>
          <a:off x="2255037" y="5618177"/>
          <a:ext cx="3109912" cy="500063"/>
        </p:xfrm>
        <a:graphic>
          <a:graphicData uri="http://schemas.openxmlformats.org/presentationml/2006/ole">
            <mc:AlternateContent xmlns:mc="http://schemas.openxmlformats.org/markup-compatibility/2006">
              <mc:Choice xmlns:v="urn:schemas-microsoft-com:vml" Requires="v">
                <p:oleObj spid="_x0000_s264342" r:id="rId3" imgW="1193760" imgH="177480" progId="Equation.3">
                  <p:embed/>
                </p:oleObj>
              </mc:Choice>
              <mc:Fallback>
                <p:oleObj r:id="rId3" imgW="1193760" imgH="177480" progId="Equation.3">
                  <p:embed/>
                  <p:pic>
                    <p:nvPicPr>
                      <p:cNvPr id="201731" name="对象 201730"/>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037" y="5618177"/>
                        <a:ext cx="31099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1732" name="文本框 201731"/>
          <p:cNvSpPr txBox="1">
            <a:spLocks noChangeArrowheads="1"/>
          </p:cNvSpPr>
          <p:nvPr/>
        </p:nvSpPr>
        <p:spPr bwMode="auto">
          <a:xfrm>
            <a:off x="2151849" y="4897452"/>
            <a:ext cx="28082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最后化简结果为</a:t>
            </a:r>
            <a:endParaRPr lang="en-US" altLang="zh-CN" sz="2800" b="1">
              <a:latin typeface="楷体" panose="02010609060101010101" pitchFamily="49" charset="-122"/>
              <a:ea typeface="楷体" panose="02010609060101010101" pitchFamily="49" charset="-122"/>
            </a:endParaRPr>
          </a:p>
        </p:txBody>
      </p:sp>
      <p:sp>
        <p:nvSpPr>
          <p:cNvPr id="201733" name="圆角矩形标注 201732"/>
          <p:cNvSpPr>
            <a:spLocks noChangeArrowheads="1"/>
          </p:cNvSpPr>
          <p:nvPr/>
        </p:nvSpPr>
        <p:spPr bwMode="auto">
          <a:xfrm>
            <a:off x="6471437" y="1801827"/>
            <a:ext cx="792162" cy="576263"/>
          </a:xfrm>
          <a:prstGeom prst="wedgeRoundRectCallout">
            <a:avLst>
              <a:gd name="adj1" fmla="val -231565"/>
              <a:gd name="adj2" fmla="val 102894"/>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i="1">
                <a:latin typeface="楷体" panose="02010609060101010101" pitchFamily="49" charset="-122"/>
                <a:ea typeface="楷体" panose="02010609060101010101" pitchFamily="49" charset="-122"/>
              </a:rPr>
              <a:t>BC</a:t>
            </a:r>
          </a:p>
        </p:txBody>
      </p:sp>
      <p:sp>
        <p:nvSpPr>
          <p:cNvPr id="201734" name="圆角矩形标注 201733"/>
          <p:cNvSpPr>
            <a:spLocks noChangeArrowheads="1"/>
          </p:cNvSpPr>
          <p:nvPr/>
        </p:nvSpPr>
        <p:spPr bwMode="auto">
          <a:xfrm>
            <a:off x="1431124" y="4249752"/>
            <a:ext cx="792163" cy="576263"/>
          </a:xfrm>
          <a:prstGeom prst="wedgeRoundRectCallout">
            <a:avLst>
              <a:gd name="adj1" fmla="val 229560"/>
              <a:gd name="adj2" fmla="val -131542"/>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i="1">
                <a:latin typeface="楷体" panose="02010609060101010101" pitchFamily="49" charset="-122"/>
                <a:ea typeface="楷体" panose="02010609060101010101" pitchFamily="49" charset="-122"/>
              </a:rPr>
              <a:t>AC</a:t>
            </a:r>
          </a:p>
        </p:txBody>
      </p:sp>
      <p:sp>
        <p:nvSpPr>
          <p:cNvPr id="201735" name="圆角矩形标注 201734"/>
          <p:cNvSpPr>
            <a:spLocks noChangeArrowheads="1"/>
          </p:cNvSpPr>
          <p:nvPr/>
        </p:nvSpPr>
        <p:spPr bwMode="auto">
          <a:xfrm>
            <a:off x="6471437" y="4465652"/>
            <a:ext cx="792162" cy="576263"/>
          </a:xfrm>
          <a:prstGeom prst="wedgeRoundRectCallout">
            <a:avLst>
              <a:gd name="adj1" fmla="val -114528"/>
              <a:gd name="adj2" fmla="val -149449"/>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i="1">
                <a:latin typeface="楷体" panose="02010609060101010101" pitchFamily="49" charset="-122"/>
                <a:ea typeface="楷体" panose="02010609060101010101" pitchFamily="49" charset="-122"/>
              </a:rPr>
              <a:t>AB</a:t>
            </a:r>
          </a:p>
        </p:txBody>
      </p:sp>
      <p:grpSp>
        <p:nvGrpSpPr>
          <p:cNvPr id="201736" name="组合 201735"/>
          <p:cNvGrpSpPr>
            <a:grpSpLocks/>
          </p:cNvGrpSpPr>
          <p:nvPr/>
        </p:nvGrpSpPr>
        <p:grpSpPr bwMode="auto">
          <a:xfrm>
            <a:off x="1647024" y="1297002"/>
            <a:ext cx="4608513" cy="2951163"/>
            <a:chOff x="884" y="527"/>
            <a:chExt cx="2903" cy="1859"/>
          </a:xfrm>
        </p:grpSpPr>
        <p:sp>
          <p:nvSpPr>
            <p:cNvPr id="82952" name="直接连接符 201736"/>
            <p:cNvSpPr>
              <a:spLocks noChangeShapeType="1"/>
            </p:cNvSpPr>
            <p:nvPr/>
          </p:nvSpPr>
          <p:spPr bwMode="auto">
            <a:xfrm flipH="1" flipV="1">
              <a:off x="975" y="753"/>
              <a:ext cx="360" cy="3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2953" name="文本框 201737"/>
            <p:cNvSpPr txBox="1">
              <a:spLocks noChangeArrowheads="1"/>
            </p:cNvSpPr>
            <p:nvPr/>
          </p:nvSpPr>
          <p:spPr bwMode="auto">
            <a:xfrm>
              <a:off x="884" y="844"/>
              <a:ext cx="3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A</a:t>
              </a:r>
            </a:p>
          </p:txBody>
        </p:sp>
        <p:sp>
          <p:nvSpPr>
            <p:cNvPr id="82954" name="文本框 201738"/>
            <p:cNvSpPr txBox="1">
              <a:spLocks noChangeArrowheads="1"/>
            </p:cNvSpPr>
            <p:nvPr/>
          </p:nvSpPr>
          <p:spPr bwMode="auto">
            <a:xfrm>
              <a:off x="1065" y="527"/>
              <a:ext cx="66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BC</a:t>
              </a:r>
            </a:p>
          </p:txBody>
        </p:sp>
        <p:sp>
          <p:nvSpPr>
            <p:cNvPr id="82955" name="文本框 201739"/>
            <p:cNvSpPr txBox="1">
              <a:spLocks noChangeArrowheads="1"/>
            </p:cNvSpPr>
            <p:nvPr/>
          </p:nvSpPr>
          <p:spPr bwMode="auto">
            <a:xfrm>
              <a:off x="1474" y="708"/>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00</a:t>
              </a:r>
            </a:p>
          </p:txBody>
        </p:sp>
        <p:sp>
          <p:nvSpPr>
            <p:cNvPr id="82956" name="文本框 201740"/>
            <p:cNvSpPr txBox="1">
              <a:spLocks noChangeArrowheads="1"/>
            </p:cNvSpPr>
            <p:nvPr/>
          </p:nvSpPr>
          <p:spPr bwMode="auto">
            <a:xfrm>
              <a:off x="2063" y="708"/>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01</a:t>
              </a:r>
            </a:p>
          </p:txBody>
        </p:sp>
        <p:sp>
          <p:nvSpPr>
            <p:cNvPr id="82957" name="文本框 201741"/>
            <p:cNvSpPr txBox="1">
              <a:spLocks noChangeArrowheads="1"/>
            </p:cNvSpPr>
            <p:nvPr/>
          </p:nvSpPr>
          <p:spPr bwMode="auto">
            <a:xfrm>
              <a:off x="2698" y="708"/>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11</a:t>
              </a:r>
            </a:p>
          </p:txBody>
        </p:sp>
        <p:sp>
          <p:nvSpPr>
            <p:cNvPr id="82958" name="文本框 201742"/>
            <p:cNvSpPr txBox="1">
              <a:spLocks noChangeArrowheads="1"/>
            </p:cNvSpPr>
            <p:nvPr/>
          </p:nvSpPr>
          <p:spPr bwMode="auto">
            <a:xfrm>
              <a:off x="3288" y="708"/>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10</a:t>
              </a:r>
            </a:p>
          </p:txBody>
        </p:sp>
        <p:sp>
          <p:nvSpPr>
            <p:cNvPr id="82959" name="文本框 201743"/>
            <p:cNvSpPr txBox="1">
              <a:spLocks noChangeArrowheads="1"/>
            </p:cNvSpPr>
            <p:nvPr/>
          </p:nvSpPr>
          <p:spPr bwMode="auto">
            <a:xfrm>
              <a:off x="975" y="1252"/>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82960" name="文本框 201744"/>
            <p:cNvSpPr txBox="1">
              <a:spLocks noChangeArrowheads="1"/>
            </p:cNvSpPr>
            <p:nvPr/>
          </p:nvSpPr>
          <p:spPr bwMode="auto">
            <a:xfrm>
              <a:off x="975" y="1887"/>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a:t>
              </a:r>
            </a:p>
          </p:txBody>
        </p:sp>
        <p:sp>
          <p:nvSpPr>
            <p:cNvPr id="82961" name="矩形 201745"/>
            <p:cNvSpPr>
              <a:spLocks noChangeArrowheads="1"/>
            </p:cNvSpPr>
            <p:nvPr/>
          </p:nvSpPr>
          <p:spPr bwMode="auto">
            <a:xfrm>
              <a:off x="1338" y="1116"/>
              <a:ext cx="2449" cy="127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2962" name="直接连接符 201746"/>
            <p:cNvSpPr>
              <a:spLocks noChangeShapeType="1"/>
            </p:cNvSpPr>
            <p:nvPr/>
          </p:nvSpPr>
          <p:spPr bwMode="auto">
            <a:xfrm>
              <a:off x="1338" y="1751"/>
              <a:ext cx="24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2963" name="直接连接符 201747"/>
            <p:cNvSpPr>
              <a:spLocks noChangeShapeType="1"/>
            </p:cNvSpPr>
            <p:nvPr/>
          </p:nvSpPr>
          <p:spPr bwMode="auto">
            <a:xfrm>
              <a:off x="2562" y="1116"/>
              <a:ext cx="0" cy="1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2964" name="直接连接符 201748"/>
            <p:cNvSpPr>
              <a:spLocks noChangeShapeType="1"/>
            </p:cNvSpPr>
            <p:nvPr/>
          </p:nvSpPr>
          <p:spPr bwMode="auto">
            <a:xfrm>
              <a:off x="1927" y="1116"/>
              <a:ext cx="0" cy="1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2965" name="直接连接符 201749"/>
            <p:cNvSpPr>
              <a:spLocks noChangeShapeType="1"/>
            </p:cNvSpPr>
            <p:nvPr/>
          </p:nvSpPr>
          <p:spPr bwMode="auto">
            <a:xfrm>
              <a:off x="3197" y="1116"/>
              <a:ext cx="0" cy="12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2966" name="文本框 201750"/>
            <p:cNvSpPr txBox="1">
              <a:spLocks noChangeArrowheads="1"/>
            </p:cNvSpPr>
            <p:nvPr/>
          </p:nvSpPr>
          <p:spPr bwMode="auto">
            <a:xfrm>
              <a:off x="2789" y="1252"/>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82967" name="文本框 201751"/>
            <p:cNvSpPr txBox="1">
              <a:spLocks noChangeArrowheads="1"/>
            </p:cNvSpPr>
            <p:nvPr/>
          </p:nvSpPr>
          <p:spPr bwMode="auto">
            <a:xfrm>
              <a:off x="2109" y="1887"/>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82968" name="文本框 201752"/>
            <p:cNvSpPr txBox="1">
              <a:spLocks noChangeArrowheads="1"/>
            </p:cNvSpPr>
            <p:nvPr/>
          </p:nvSpPr>
          <p:spPr bwMode="auto">
            <a:xfrm>
              <a:off x="3379" y="1887"/>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82969" name="文本框 201753"/>
            <p:cNvSpPr txBox="1">
              <a:spLocks noChangeArrowheads="1"/>
            </p:cNvSpPr>
            <p:nvPr/>
          </p:nvSpPr>
          <p:spPr bwMode="auto">
            <a:xfrm>
              <a:off x="2789" y="1887"/>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p>
          </p:txBody>
        </p:sp>
        <p:sp>
          <p:nvSpPr>
            <p:cNvPr id="82970" name="圆角矩形 201754"/>
            <p:cNvSpPr>
              <a:spLocks noChangeArrowheads="1"/>
            </p:cNvSpPr>
            <p:nvPr/>
          </p:nvSpPr>
          <p:spPr bwMode="auto">
            <a:xfrm>
              <a:off x="2698" y="1252"/>
              <a:ext cx="408" cy="1044"/>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2971" name="圆角矩形 201755"/>
            <p:cNvSpPr>
              <a:spLocks noChangeArrowheads="1"/>
            </p:cNvSpPr>
            <p:nvPr/>
          </p:nvSpPr>
          <p:spPr bwMode="auto">
            <a:xfrm>
              <a:off x="2063" y="1842"/>
              <a:ext cx="998" cy="454"/>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2972" name="圆角矩形 201756"/>
            <p:cNvSpPr>
              <a:spLocks noChangeArrowheads="1"/>
            </p:cNvSpPr>
            <p:nvPr/>
          </p:nvSpPr>
          <p:spPr bwMode="auto">
            <a:xfrm>
              <a:off x="2744" y="1842"/>
              <a:ext cx="998" cy="454"/>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2973" name="文本框 201757"/>
            <p:cNvSpPr txBox="1">
              <a:spLocks noChangeArrowheads="1"/>
            </p:cNvSpPr>
            <p:nvPr/>
          </p:nvSpPr>
          <p:spPr bwMode="auto">
            <a:xfrm>
              <a:off x="1519" y="1253"/>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82974" name="文本框 201758"/>
            <p:cNvSpPr txBox="1">
              <a:spLocks noChangeArrowheads="1"/>
            </p:cNvSpPr>
            <p:nvPr/>
          </p:nvSpPr>
          <p:spPr bwMode="auto">
            <a:xfrm>
              <a:off x="2109" y="1253"/>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82975" name="文本框 201759"/>
            <p:cNvSpPr txBox="1">
              <a:spLocks noChangeArrowheads="1"/>
            </p:cNvSpPr>
            <p:nvPr/>
          </p:nvSpPr>
          <p:spPr bwMode="auto">
            <a:xfrm>
              <a:off x="3379" y="1253"/>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82976" name="文本框 201760"/>
            <p:cNvSpPr txBox="1">
              <a:spLocks noChangeArrowheads="1"/>
            </p:cNvSpPr>
            <p:nvPr/>
          </p:nvSpPr>
          <p:spPr bwMode="auto">
            <a:xfrm>
              <a:off x="1519" y="1253"/>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82977" name="文本框 201761"/>
            <p:cNvSpPr txBox="1">
              <a:spLocks noChangeArrowheads="1"/>
            </p:cNvSpPr>
            <p:nvPr/>
          </p:nvSpPr>
          <p:spPr bwMode="auto">
            <a:xfrm>
              <a:off x="3379" y="1253"/>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sp>
          <p:nvSpPr>
            <p:cNvPr id="82978" name="文本框 201762"/>
            <p:cNvSpPr txBox="1">
              <a:spLocks noChangeArrowheads="1"/>
            </p:cNvSpPr>
            <p:nvPr/>
          </p:nvSpPr>
          <p:spPr bwMode="auto">
            <a:xfrm>
              <a:off x="1519" y="1888"/>
              <a:ext cx="25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p>
          </p:txBody>
        </p:sp>
      </p:grpSp>
      <p:sp>
        <p:nvSpPr>
          <p:cNvPr id="3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9939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736"/>
                                        </p:tgtEl>
                                        <p:attrNameLst>
                                          <p:attrName>style.visibility</p:attrName>
                                        </p:attrNameLst>
                                      </p:cBhvr>
                                      <p:to>
                                        <p:strVal val="visible"/>
                                      </p:to>
                                    </p:set>
                                    <p:animEffect transition="in" filter="wipe(left)">
                                      <p:cBhvr>
                                        <p:cTn id="7" dur="500"/>
                                        <p:tgtEl>
                                          <p:spTgt spid="201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3"/>
                                        </p:tgtEl>
                                        <p:attrNameLst>
                                          <p:attrName>style.visibility</p:attrName>
                                        </p:attrNameLst>
                                      </p:cBhvr>
                                      <p:to>
                                        <p:strVal val="visible"/>
                                      </p:to>
                                    </p:set>
                                    <p:animEffect transition="in" filter="wipe(left)">
                                      <p:cBhvr>
                                        <p:cTn id="12" dur="500"/>
                                        <p:tgtEl>
                                          <p:spTgt spid="201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4"/>
                                        </p:tgtEl>
                                        <p:attrNameLst>
                                          <p:attrName>style.visibility</p:attrName>
                                        </p:attrNameLst>
                                      </p:cBhvr>
                                      <p:to>
                                        <p:strVal val="visible"/>
                                      </p:to>
                                    </p:set>
                                    <p:animEffect transition="in" filter="wipe(left)">
                                      <p:cBhvr>
                                        <p:cTn id="17" dur="500"/>
                                        <p:tgtEl>
                                          <p:spTgt spid="2017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5"/>
                                        </p:tgtEl>
                                        <p:attrNameLst>
                                          <p:attrName>style.visibility</p:attrName>
                                        </p:attrNameLst>
                                      </p:cBhvr>
                                      <p:to>
                                        <p:strVal val="visible"/>
                                      </p:to>
                                    </p:set>
                                    <p:animEffect transition="in" filter="wipe(left)">
                                      <p:cBhvr>
                                        <p:cTn id="22" dur="500"/>
                                        <p:tgtEl>
                                          <p:spTgt spid="2017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2"/>
                                        </p:tgtEl>
                                        <p:attrNameLst>
                                          <p:attrName>style.visibility</p:attrName>
                                        </p:attrNameLst>
                                      </p:cBhvr>
                                      <p:to>
                                        <p:strVal val="visible"/>
                                      </p:to>
                                    </p:set>
                                    <p:animEffect transition="in" filter="wipe(left)">
                                      <p:cBhvr>
                                        <p:cTn id="27" dur="500"/>
                                        <p:tgtEl>
                                          <p:spTgt spid="2017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1731"/>
                                        </p:tgtEl>
                                        <p:attrNameLst>
                                          <p:attrName>style.visibility</p:attrName>
                                        </p:attrNameLst>
                                      </p:cBhvr>
                                      <p:to>
                                        <p:strVal val="visible"/>
                                      </p:to>
                                    </p:set>
                                    <p:animEffect transition="in" filter="wipe(left)">
                                      <p:cBhvr>
                                        <p:cTn id="32" dur="500"/>
                                        <p:tgtEl>
                                          <p:spTgt spid="20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P spid="201733" grpId="0" bldLvl="0" animBg="1"/>
      <p:bldP spid="201734" grpId="0" bldLvl="0" animBg="1"/>
      <p:bldP spid="201735"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文本框 202753"/>
          <p:cNvSpPr txBox="1">
            <a:spLocks noChangeArrowheads="1"/>
          </p:cNvSpPr>
          <p:nvPr/>
        </p:nvSpPr>
        <p:spPr bwMode="auto">
          <a:xfrm>
            <a:off x="522658" y="1039457"/>
            <a:ext cx="2087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【例</a:t>
            </a:r>
            <a:r>
              <a:rPr lang="en-US" altLang="zh-CN" sz="2800" b="1">
                <a:latin typeface="楷体" panose="02010609060101010101" pitchFamily="49" charset="-122"/>
                <a:ea typeface="楷体" panose="02010609060101010101" pitchFamily="49" charset="-122"/>
              </a:rPr>
              <a:t>2.6.5</a:t>
            </a:r>
            <a:r>
              <a:rPr lang="zh-CN" altLang="en-US" sz="2800" b="1">
                <a:latin typeface="楷体" panose="02010609060101010101" pitchFamily="49" charset="-122"/>
                <a:ea typeface="楷体" panose="02010609060101010101" pitchFamily="49" charset="-122"/>
              </a:rPr>
              <a:t>】</a:t>
            </a:r>
          </a:p>
        </p:txBody>
      </p:sp>
      <p:graphicFrame>
        <p:nvGraphicFramePr>
          <p:cNvPr id="202755" name="内容占位符 202754"/>
          <p:cNvGraphicFramePr>
            <a:graphicFrameLocks noGrp="1"/>
          </p:cNvGraphicFramePr>
          <p:nvPr>
            <p:ph idx="1"/>
            <p:extLst>
              <p:ext uri="{D42A27DB-BD31-4B8C-83A1-F6EECF244321}">
                <p14:modId xmlns:p14="http://schemas.microsoft.com/office/powerpoint/2010/main" val="2344040593"/>
              </p:ext>
            </p:extLst>
          </p:nvPr>
        </p:nvGraphicFramePr>
        <p:xfrm>
          <a:off x="171821" y="1628419"/>
          <a:ext cx="8731250" cy="419100"/>
        </p:xfrm>
        <a:graphic>
          <a:graphicData uri="http://schemas.openxmlformats.org/presentationml/2006/ole">
            <mc:AlternateContent xmlns:mc="http://schemas.openxmlformats.org/markup-compatibility/2006">
              <mc:Choice xmlns:v="urn:schemas-microsoft-com:vml" Requires="v">
                <p:oleObj spid="_x0000_s265958" r:id="rId3" imgW="4241520" imgH="203040" progId="Equation.3">
                  <p:embed/>
                </p:oleObj>
              </mc:Choice>
              <mc:Fallback>
                <p:oleObj r:id="rId3" imgW="4241520" imgH="203040" progId="Equation.3">
                  <p:embed/>
                  <p:pic>
                    <p:nvPicPr>
                      <p:cNvPr id="202755" name="内容占位符 20275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21" y="1628419"/>
                        <a:ext cx="87312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2756" name="文本框 202755"/>
          <p:cNvSpPr txBox="1">
            <a:spLocks noChangeArrowheads="1"/>
          </p:cNvSpPr>
          <p:nvPr/>
        </p:nvSpPr>
        <p:spPr bwMode="auto">
          <a:xfrm>
            <a:off x="667121" y="2552344"/>
            <a:ext cx="647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解</a:t>
            </a:r>
          </a:p>
        </p:txBody>
      </p:sp>
      <p:sp>
        <p:nvSpPr>
          <p:cNvPr id="83972" name="矩形 202756"/>
          <p:cNvSpPr>
            <a:spLocks noChangeAspect="1" noChangeArrowheads="1" noTextEdit="1"/>
          </p:cNvSpPr>
          <p:nvPr/>
        </p:nvSpPr>
        <p:spPr bwMode="auto">
          <a:xfrm>
            <a:off x="2683246" y="1976082"/>
            <a:ext cx="4343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2758" name="矩形 202757"/>
          <p:cNvSpPr>
            <a:spLocks noChangeArrowheads="1"/>
          </p:cNvSpPr>
          <p:nvPr/>
        </p:nvSpPr>
        <p:spPr bwMode="auto">
          <a:xfrm>
            <a:off x="2754683" y="3271482"/>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endParaRPr lang="en-US" altLang="zh-CN">
              <a:solidFill>
                <a:srgbClr val="FF0000"/>
              </a:solidFill>
              <a:latin typeface="楷体" panose="02010609060101010101" pitchFamily="49" charset="-122"/>
              <a:ea typeface="楷体" panose="02010609060101010101" pitchFamily="49" charset="-122"/>
            </a:endParaRPr>
          </a:p>
        </p:txBody>
      </p:sp>
      <p:grpSp>
        <p:nvGrpSpPr>
          <p:cNvPr id="202759" name="组合 202758"/>
          <p:cNvGrpSpPr>
            <a:grpSpLocks/>
          </p:cNvGrpSpPr>
          <p:nvPr/>
        </p:nvGrpSpPr>
        <p:grpSpPr bwMode="auto">
          <a:xfrm>
            <a:off x="1459283" y="2334857"/>
            <a:ext cx="4679950" cy="4167187"/>
            <a:chOff x="1202" y="987"/>
            <a:chExt cx="2827" cy="3086"/>
          </a:xfrm>
        </p:grpSpPr>
        <p:sp>
          <p:nvSpPr>
            <p:cNvPr id="83975" name="直接连接符 202759"/>
            <p:cNvSpPr>
              <a:spLocks noChangeShapeType="1"/>
            </p:cNvSpPr>
            <p:nvPr/>
          </p:nvSpPr>
          <p:spPr bwMode="auto">
            <a:xfrm flipH="1" flipV="1">
              <a:off x="1394" y="1188"/>
              <a:ext cx="360" cy="3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76" name="文本框 202760"/>
            <p:cNvSpPr txBox="1">
              <a:spLocks noChangeArrowheads="1"/>
            </p:cNvSpPr>
            <p:nvPr/>
          </p:nvSpPr>
          <p:spPr bwMode="auto">
            <a:xfrm>
              <a:off x="1202" y="1391"/>
              <a:ext cx="4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AB</a:t>
              </a:r>
            </a:p>
          </p:txBody>
        </p:sp>
        <p:sp>
          <p:nvSpPr>
            <p:cNvPr id="83977" name="文本框 202761"/>
            <p:cNvSpPr txBox="1">
              <a:spLocks noChangeArrowheads="1"/>
            </p:cNvSpPr>
            <p:nvPr/>
          </p:nvSpPr>
          <p:spPr bwMode="auto">
            <a:xfrm>
              <a:off x="1502" y="987"/>
              <a:ext cx="66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CD</a:t>
              </a:r>
            </a:p>
          </p:txBody>
        </p:sp>
        <p:sp>
          <p:nvSpPr>
            <p:cNvPr id="83978" name="文本框 202762"/>
            <p:cNvSpPr txBox="1">
              <a:spLocks noChangeArrowheads="1"/>
            </p:cNvSpPr>
            <p:nvPr/>
          </p:nvSpPr>
          <p:spPr bwMode="auto">
            <a:xfrm>
              <a:off x="1838" y="1200"/>
              <a:ext cx="39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00</a:t>
              </a:r>
            </a:p>
          </p:txBody>
        </p:sp>
        <p:sp>
          <p:nvSpPr>
            <p:cNvPr id="83979" name="文本框 202763"/>
            <p:cNvSpPr txBox="1">
              <a:spLocks noChangeArrowheads="1"/>
            </p:cNvSpPr>
            <p:nvPr/>
          </p:nvSpPr>
          <p:spPr bwMode="auto">
            <a:xfrm>
              <a:off x="2426" y="1200"/>
              <a:ext cx="39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01</a:t>
              </a:r>
            </a:p>
          </p:txBody>
        </p:sp>
        <p:sp>
          <p:nvSpPr>
            <p:cNvPr id="83980" name="文本框 202764"/>
            <p:cNvSpPr txBox="1">
              <a:spLocks noChangeArrowheads="1"/>
            </p:cNvSpPr>
            <p:nvPr/>
          </p:nvSpPr>
          <p:spPr bwMode="auto">
            <a:xfrm>
              <a:off x="3003" y="1188"/>
              <a:ext cx="3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11</a:t>
              </a:r>
            </a:p>
          </p:txBody>
        </p:sp>
        <p:sp>
          <p:nvSpPr>
            <p:cNvPr id="83981" name="文本框 202765"/>
            <p:cNvSpPr txBox="1">
              <a:spLocks noChangeArrowheads="1"/>
            </p:cNvSpPr>
            <p:nvPr/>
          </p:nvSpPr>
          <p:spPr bwMode="auto">
            <a:xfrm>
              <a:off x="3530" y="1176"/>
              <a:ext cx="39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10</a:t>
              </a:r>
            </a:p>
          </p:txBody>
        </p:sp>
        <p:sp>
          <p:nvSpPr>
            <p:cNvPr id="83982" name="文本框 202766"/>
            <p:cNvSpPr txBox="1">
              <a:spLocks noChangeArrowheads="1"/>
            </p:cNvSpPr>
            <p:nvPr/>
          </p:nvSpPr>
          <p:spPr bwMode="auto">
            <a:xfrm>
              <a:off x="1370" y="1704"/>
              <a:ext cx="50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00</a:t>
              </a:r>
            </a:p>
          </p:txBody>
        </p:sp>
        <p:sp>
          <p:nvSpPr>
            <p:cNvPr id="83983" name="文本框 202767"/>
            <p:cNvSpPr txBox="1">
              <a:spLocks noChangeArrowheads="1"/>
            </p:cNvSpPr>
            <p:nvPr/>
          </p:nvSpPr>
          <p:spPr bwMode="auto">
            <a:xfrm>
              <a:off x="1382" y="2305"/>
              <a:ext cx="4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01</a:t>
              </a:r>
            </a:p>
          </p:txBody>
        </p:sp>
        <p:sp>
          <p:nvSpPr>
            <p:cNvPr id="83984" name="文本框 202768"/>
            <p:cNvSpPr txBox="1">
              <a:spLocks noChangeArrowheads="1"/>
            </p:cNvSpPr>
            <p:nvPr/>
          </p:nvSpPr>
          <p:spPr bwMode="auto">
            <a:xfrm>
              <a:off x="1370" y="2916"/>
              <a:ext cx="4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11</a:t>
              </a:r>
            </a:p>
          </p:txBody>
        </p:sp>
        <p:sp>
          <p:nvSpPr>
            <p:cNvPr id="83985" name="文本框 202769"/>
            <p:cNvSpPr txBox="1">
              <a:spLocks noChangeArrowheads="1"/>
            </p:cNvSpPr>
            <p:nvPr/>
          </p:nvSpPr>
          <p:spPr bwMode="auto">
            <a:xfrm>
              <a:off x="1358" y="3564"/>
              <a:ext cx="4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10</a:t>
              </a:r>
            </a:p>
          </p:txBody>
        </p:sp>
        <p:sp>
          <p:nvSpPr>
            <p:cNvPr id="83986" name="矩形 202770"/>
            <p:cNvSpPr>
              <a:spLocks noChangeArrowheads="1"/>
            </p:cNvSpPr>
            <p:nvPr/>
          </p:nvSpPr>
          <p:spPr bwMode="auto">
            <a:xfrm>
              <a:off x="1739"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3987" name="直接连接符 202771"/>
            <p:cNvSpPr>
              <a:spLocks noChangeShapeType="1"/>
            </p:cNvSpPr>
            <p:nvPr/>
          </p:nvSpPr>
          <p:spPr bwMode="auto">
            <a:xfrm>
              <a:off x="1739"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88" name="直接连接符 202772"/>
            <p:cNvSpPr>
              <a:spLocks noChangeShapeType="1"/>
            </p:cNvSpPr>
            <p:nvPr/>
          </p:nvSpPr>
          <p:spPr bwMode="auto">
            <a:xfrm>
              <a:off x="1739"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89" name="矩形 202773"/>
            <p:cNvSpPr>
              <a:spLocks noChangeArrowheads="1"/>
            </p:cNvSpPr>
            <p:nvPr/>
          </p:nvSpPr>
          <p:spPr bwMode="auto">
            <a:xfrm>
              <a:off x="1739"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3990" name="直接连接符 202774"/>
            <p:cNvSpPr>
              <a:spLocks noChangeShapeType="1"/>
            </p:cNvSpPr>
            <p:nvPr/>
          </p:nvSpPr>
          <p:spPr bwMode="auto">
            <a:xfrm>
              <a:off x="1739"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91" name="直接连接符 202775"/>
            <p:cNvSpPr>
              <a:spLocks noChangeShapeType="1"/>
            </p:cNvSpPr>
            <p:nvPr/>
          </p:nvSpPr>
          <p:spPr bwMode="auto">
            <a:xfrm>
              <a:off x="1739"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92" name="矩形 202776"/>
            <p:cNvSpPr>
              <a:spLocks noChangeArrowheads="1"/>
            </p:cNvSpPr>
            <p:nvPr/>
          </p:nvSpPr>
          <p:spPr bwMode="auto">
            <a:xfrm>
              <a:off x="1762" y="1548"/>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3993" name="直接连接符 202777"/>
            <p:cNvSpPr>
              <a:spLocks noChangeShapeType="1"/>
            </p:cNvSpPr>
            <p:nvPr/>
          </p:nvSpPr>
          <p:spPr bwMode="auto">
            <a:xfrm>
              <a:off x="1762" y="1548"/>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94" name="矩形 202778"/>
            <p:cNvSpPr>
              <a:spLocks noChangeArrowheads="1"/>
            </p:cNvSpPr>
            <p:nvPr/>
          </p:nvSpPr>
          <p:spPr bwMode="auto">
            <a:xfrm>
              <a:off x="2306"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3995" name="直接连接符 202779"/>
            <p:cNvSpPr>
              <a:spLocks noChangeShapeType="1"/>
            </p:cNvSpPr>
            <p:nvPr/>
          </p:nvSpPr>
          <p:spPr bwMode="auto">
            <a:xfrm>
              <a:off x="2306"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96" name="直接连接符 202780"/>
            <p:cNvSpPr>
              <a:spLocks noChangeShapeType="1"/>
            </p:cNvSpPr>
            <p:nvPr/>
          </p:nvSpPr>
          <p:spPr bwMode="auto">
            <a:xfrm>
              <a:off x="2306"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97" name="矩形 202781"/>
            <p:cNvSpPr>
              <a:spLocks noChangeArrowheads="1"/>
            </p:cNvSpPr>
            <p:nvPr/>
          </p:nvSpPr>
          <p:spPr bwMode="auto">
            <a:xfrm>
              <a:off x="2329" y="1548"/>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3998" name="直接连接符 202782"/>
            <p:cNvSpPr>
              <a:spLocks noChangeShapeType="1"/>
            </p:cNvSpPr>
            <p:nvPr/>
          </p:nvSpPr>
          <p:spPr bwMode="auto">
            <a:xfrm>
              <a:off x="2329" y="1548"/>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3999" name="矩形 202783"/>
            <p:cNvSpPr>
              <a:spLocks noChangeArrowheads="1"/>
            </p:cNvSpPr>
            <p:nvPr/>
          </p:nvSpPr>
          <p:spPr bwMode="auto">
            <a:xfrm>
              <a:off x="2873"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00" name="直接连接符 202784"/>
            <p:cNvSpPr>
              <a:spLocks noChangeShapeType="1"/>
            </p:cNvSpPr>
            <p:nvPr/>
          </p:nvSpPr>
          <p:spPr bwMode="auto">
            <a:xfrm>
              <a:off x="2873"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01" name="直接连接符 202785"/>
            <p:cNvSpPr>
              <a:spLocks noChangeShapeType="1"/>
            </p:cNvSpPr>
            <p:nvPr/>
          </p:nvSpPr>
          <p:spPr bwMode="auto">
            <a:xfrm>
              <a:off x="2873"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02" name="矩形 202786"/>
            <p:cNvSpPr>
              <a:spLocks noChangeArrowheads="1"/>
            </p:cNvSpPr>
            <p:nvPr/>
          </p:nvSpPr>
          <p:spPr bwMode="auto">
            <a:xfrm>
              <a:off x="2896" y="1548"/>
              <a:ext cx="54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03" name="直接连接符 202787"/>
            <p:cNvSpPr>
              <a:spLocks noChangeShapeType="1"/>
            </p:cNvSpPr>
            <p:nvPr/>
          </p:nvSpPr>
          <p:spPr bwMode="auto">
            <a:xfrm>
              <a:off x="2896" y="1548"/>
              <a:ext cx="5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04" name="矩形 202788"/>
            <p:cNvSpPr>
              <a:spLocks noChangeArrowheads="1"/>
            </p:cNvSpPr>
            <p:nvPr/>
          </p:nvSpPr>
          <p:spPr bwMode="auto">
            <a:xfrm>
              <a:off x="3439"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05" name="直接连接符 202789"/>
            <p:cNvSpPr>
              <a:spLocks noChangeShapeType="1"/>
            </p:cNvSpPr>
            <p:nvPr/>
          </p:nvSpPr>
          <p:spPr bwMode="auto">
            <a:xfrm>
              <a:off x="3439"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06" name="直接连接符 202790"/>
            <p:cNvSpPr>
              <a:spLocks noChangeShapeType="1"/>
            </p:cNvSpPr>
            <p:nvPr/>
          </p:nvSpPr>
          <p:spPr bwMode="auto">
            <a:xfrm>
              <a:off x="3439"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07" name="矩形 202791"/>
            <p:cNvSpPr>
              <a:spLocks noChangeArrowheads="1"/>
            </p:cNvSpPr>
            <p:nvPr/>
          </p:nvSpPr>
          <p:spPr bwMode="auto">
            <a:xfrm>
              <a:off x="3462" y="1548"/>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08" name="直接连接符 202792"/>
            <p:cNvSpPr>
              <a:spLocks noChangeShapeType="1"/>
            </p:cNvSpPr>
            <p:nvPr/>
          </p:nvSpPr>
          <p:spPr bwMode="auto">
            <a:xfrm>
              <a:off x="3462" y="1548"/>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09" name="矩形 202793"/>
            <p:cNvSpPr>
              <a:spLocks noChangeArrowheads="1"/>
            </p:cNvSpPr>
            <p:nvPr/>
          </p:nvSpPr>
          <p:spPr bwMode="auto">
            <a:xfrm>
              <a:off x="4006"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10" name="直接连接符 202794"/>
            <p:cNvSpPr>
              <a:spLocks noChangeShapeType="1"/>
            </p:cNvSpPr>
            <p:nvPr/>
          </p:nvSpPr>
          <p:spPr bwMode="auto">
            <a:xfrm>
              <a:off x="4006"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11" name="直接连接符 202795"/>
            <p:cNvSpPr>
              <a:spLocks noChangeShapeType="1"/>
            </p:cNvSpPr>
            <p:nvPr/>
          </p:nvSpPr>
          <p:spPr bwMode="auto">
            <a:xfrm>
              <a:off x="4006"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12" name="矩形 202796"/>
            <p:cNvSpPr>
              <a:spLocks noChangeArrowheads="1"/>
            </p:cNvSpPr>
            <p:nvPr/>
          </p:nvSpPr>
          <p:spPr bwMode="auto">
            <a:xfrm>
              <a:off x="4006" y="1548"/>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13" name="直接连接符 202797"/>
            <p:cNvSpPr>
              <a:spLocks noChangeShapeType="1"/>
            </p:cNvSpPr>
            <p:nvPr/>
          </p:nvSpPr>
          <p:spPr bwMode="auto">
            <a:xfrm>
              <a:off x="4006" y="1548"/>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14" name="直接连接符 202798"/>
            <p:cNvSpPr>
              <a:spLocks noChangeShapeType="1"/>
            </p:cNvSpPr>
            <p:nvPr/>
          </p:nvSpPr>
          <p:spPr bwMode="auto">
            <a:xfrm>
              <a:off x="4006" y="154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15" name="矩形 202799"/>
            <p:cNvSpPr>
              <a:spLocks noChangeArrowheads="1"/>
            </p:cNvSpPr>
            <p:nvPr/>
          </p:nvSpPr>
          <p:spPr bwMode="auto">
            <a:xfrm>
              <a:off x="1739" y="1571"/>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16" name="直接连接符 202800"/>
            <p:cNvSpPr>
              <a:spLocks noChangeShapeType="1"/>
            </p:cNvSpPr>
            <p:nvPr/>
          </p:nvSpPr>
          <p:spPr bwMode="auto">
            <a:xfrm>
              <a:off x="1739" y="1571"/>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17" name="矩形 202801"/>
            <p:cNvSpPr>
              <a:spLocks noChangeArrowheads="1"/>
            </p:cNvSpPr>
            <p:nvPr/>
          </p:nvSpPr>
          <p:spPr bwMode="auto">
            <a:xfrm>
              <a:off x="2306" y="1571"/>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18" name="直接连接符 202802"/>
            <p:cNvSpPr>
              <a:spLocks noChangeShapeType="1"/>
            </p:cNvSpPr>
            <p:nvPr/>
          </p:nvSpPr>
          <p:spPr bwMode="auto">
            <a:xfrm>
              <a:off x="2306" y="1571"/>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19" name="矩形 202803"/>
            <p:cNvSpPr>
              <a:spLocks noChangeArrowheads="1"/>
            </p:cNvSpPr>
            <p:nvPr/>
          </p:nvSpPr>
          <p:spPr bwMode="auto">
            <a:xfrm>
              <a:off x="2873" y="1571"/>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20" name="直接连接符 202804"/>
            <p:cNvSpPr>
              <a:spLocks noChangeShapeType="1"/>
            </p:cNvSpPr>
            <p:nvPr/>
          </p:nvSpPr>
          <p:spPr bwMode="auto">
            <a:xfrm>
              <a:off x="2873" y="1571"/>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21" name="矩形 202805"/>
            <p:cNvSpPr>
              <a:spLocks noChangeArrowheads="1"/>
            </p:cNvSpPr>
            <p:nvPr/>
          </p:nvSpPr>
          <p:spPr bwMode="auto">
            <a:xfrm>
              <a:off x="3439" y="1571"/>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22" name="直接连接符 202806"/>
            <p:cNvSpPr>
              <a:spLocks noChangeShapeType="1"/>
            </p:cNvSpPr>
            <p:nvPr/>
          </p:nvSpPr>
          <p:spPr bwMode="auto">
            <a:xfrm>
              <a:off x="3439" y="1571"/>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23" name="矩形 202807"/>
            <p:cNvSpPr>
              <a:spLocks noChangeArrowheads="1"/>
            </p:cNvSpPr>
            <p:nvPr/>
          </p:nvSpPr>
          <p:spPr bwMode="auto">
            <a:xfrm>
              <a:off x="4006" y="1571"/>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24" name="直接连接符 202808"/>
            <p:cNvSpPr>
              <a:spLocks noChangeShapeType="1"/>
            </p:cNvSpPr>
            <p:nvPr/>
          </p:nvSpPr>
          <p:spPr bwMode="auto">
            <a:xfrm>
              <a:off x="4006" y="1571"/>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25" name="矩形 202809"/>
            <p:cNvSpPr>
              <a:spLocks noChangeArrowheads="1"/>
            </p:cNvSpPr>
            <p:nvPr/>
          </p:nvSpPr>
          <p:spPr bwMode="auto">
            <a:xfrm>
              <a:off x="1739" y="2172"/>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26" name="直接连接符 202810"/>
            <p:cNvSpPr>
              <a:spLocks noChangeShapeType="1"/>
            </p:cNvSpPr>
            <p:nvPr/>
          </p:nvSpPr>
          <p:spPr bwMode="auto">
            <a:xfrm>
              <a:off x="1739" y="217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27" name="直接连接符 202811"/>
            <p:cNvSpPr>
              <a:spLocks noChangeShapeType="1"/>
            </p:cNvSpPr>
            <p:nvPr/>
          </p:nvSpPr>
          <p:spPr bwMode="auto">
            <a:xfrm>
              <a:off x="1739" y="2172"/>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28" name="矩形 202812"/>
            <p:cNvSpPr>
              <a:spLocks noChangeArrowheads="1"/>
            </p:cNvSpPr>
            <p:nvPr/>
          </p:nvSpPr>
          <p:spPr bwMode="auto">
            <a:xfrm>
              <a:off x="1762" y="2172"/>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29" name="直接连接符 202813"/>
            <p:cNvSpPr>
              <a:spLocks noChangeShapeType="1"/>
            </p:cNvSpPr>
            <p:nvPr/>
          </p:nvSpPr>
          <p:spPr bwMode="auto">
            <a:xfrm>
              <a:off x="1762" y="2172"/>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30" name="矩形 202814"/>
            <p:cNvSpPr>
              <a:spLocks noChangeArrowheads="1"/>
            </p:cNvSpPr>
            <p:nvPr/>
          </p:nvSpPr>
          <p:spPr bwMode="auto">
            <a:xfrm>
              <a:off x="2306" y="2172"/>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31" name="直接连接符 202815"/>
            <p:cNvSpPr>
              <a:spLocks noChangeShapeType="1"/>
            </p:cNvSpPr>
            <p:nvPr/>
          </p:nvSpPr>
          <p:spPr bwMode="auto">
            <a:xfrm>
              <a:off x="2306" y="217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32" name="直接连接符 202816"/>
            <p:cNvSpPr>
              <a:spLocks noChangeShapeType="1"/>
            </p:cNvSpPr>
            <p:nvPr/>
          </p:nvSpPr>
          <p:spPr bwMode="auto">
            <a:xfrm>
              <a:off x="2306" y="2172"/>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33" name="矩形 202817"/>
            <p:cNvSpPr>
              <a:spLocks noChangeArrowheads="1"/>
            </p:cNvSpPr>
            <p:nvPr/>
          </p:nvSpPr>
          <p:spPr bwMode="auto">
            <a:xfrm>
              <a:off x="2329" y="2172"/>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34" name="直接连接符 202818"/>
            <p:cNvSpPr>
              <a:spLocks noChangeShapeType="1"/>
            </p:cNvSpPr>
            <p:nvPr/>
          </p:nvSpPr>
          <p:spPr bwMode="auto">
            <a:xfrm>
              <a:off x="2329" y="2172"/>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35" name="矩形 202819"/>
            <p:cNvSpPr>
              <a:spLocks noChangeArrowheads="1"/>
            </p:cNvSpPr>
            <p:nvPr/>
          </p:nvSpPr>
          <p:spPr bwMode="auto">
            <a:xfrm>
              <a:off x="2873" y="2172"/>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36" name="直接连接符 202820"/>
            <p:cNvSpPr>
              <a:spLocks noChangeShapeType="1"/>
            </p:cNvSpPr>
            <p:nvPr/>
          </p:nvSpPr>
          <p:spPr bwMode="auto">
            <a:xfrm>
              <a:off x="2873" y="217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37" name="直接连接符 202821"/>
            <p:cNvSpPr>
              <a:spLocks noChangeShapeType="1"/>
            </p:cNvSpPr>
            <p:nvPr/>
          </p:nvSpPr>
          <p:spPr bwMode="auto">
            <a:xfrm>
              <a:off x="2873" y="2172"/>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38" name="矩形 202822"/>
            <p:cNvSpPr>
              <a:spLocks noChangeArrowheads="1"/>
            </p:cNvSpPr>
            <p:nvPr/>
          </p:nvSpPr>
          <p:spPr bwMode="auto">
            <a:xfrm>
              <a:off x="2896" y="2172"/>
              <a:ext cx="54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39" name="直接连接符 202823"/>
            <p:cNvSpPr>
              <a:spLocks noChangeShapeType="1"/>
            </p:cNvSpPr>
            <p:nvPr/>
          </p:nvSpPr>
          <p:spPr bwMode="auto">
            <a:xfrm>
              <a:off x="2896" y="2172"/>
              <a:ext cx="5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40" name="矩形 202824"/>
            <p:cNvSpPr>
              <a:spLocks noChangeArrowheads="1"/>
            </p:cNvSpPr>
            <p:nvPr/>
          </p:nvSpPr>
          <p:spPr bwMode="auto">
            <a:xfrm>
              <a:off x="3439" y="2172"/>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41" name="直接连接符 202825"/>
            <p:cNvSpPr>
              <a:spLocks noChangeShapeType="1"/>
            </p:cNvSpPr>
            <p:nvPr/>
          </p:nvSpPr>
          <p:spPr bwMode="auto">
            <a:xfrm>
              <a:off x="3439" y="217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42" name="直接连接符 202826"/>
            <p:cNvSpPr>
              <a:spLocks noChangeShapeType="1"/>
            </p:cNvSpPr>
            <p:nvPr/>
          </p:nvSpPr>
          <p:spPr bwMode="auto">
            <a:xfrm>
              <a:off x="3439" y="2172"/>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43" name="矩形 202827"/>
            <p:cNvSpPr>
              <a:spLocks noChangeArrowheads="1"/>
            </p:cNvSpPr>
            <p:nvPr/>
          </p:nvSpPr>
          <p:spPr bwMode="auto">
            <a:xfrm>
              <a:off x="3462" y="2172"/>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44" name="直接连接符 202828"/>
            <p:cNvSpPr>
              <a:spLocks noChangeShapeType="1"/>
            </p:cNvSpPr>
            <p:nvPr/>
          </p:nvSpPr>
          <p:spPr bwMode="auto">
            <a:xfrm>
              <a:off x="3462" y="2172"/>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45" name="矩形 202829"/>
            <p:cNvSpPr>
              <a:spLocks noChangeArrowheads="1"/>
            </p:cNvSpPr>
            <p:nvPr/>
          </p:nvSpPr>
          <p:spPr bwMode="auto">
            <a:xfrm>
              <a:off x="4006" y="2172"/>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46" name="直接连接符 202830"/>
            <p:cNvSpPr>
              <a:spLocks noChangeShapeType="1"/>
            </p:cNvSpPr>
            <p:nvPr/>
          </p:nvSpPr>
          <p:spPr bwMode="auto">
            <a:xfrm>
              <a:off x="4006" y="2172"/>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47" name="直接连接符 202831"/>
            <p:cNvSpPr>
              <a:spLocks noChangeShapeType="1"/>
            </p:cNvSpPr>
            <p:nvPr/>
          </p:nvSpPr>
          <p:spPr bwMode="auto">
            <a:xfrm>
              <a:off x="4006" y="2172"/>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48" name="矩形 202832"/>
            <p:cNvSpPr>
              <a:spLocks noChangeArrowheads="1"/>
            </p:cNvSpPr>
            <p:nvPr/>
          </p:nvSpPr>
          <p:spPr bwMode="auto">
            <a:xfrm>
              <a:off x="1739" y="2195"/>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49" name="直接连接符 202833"/>
            <p:cNvSpPr>
              <a:spLocks noChangeShapeType="1"/>
            </p:cNvSpPr>
            <p:nvPr/>
          </p:nvSpPr>
          <p:spPr bwMode="auto">
            <a:xfrm>
              <a:off x="1739" y="2195"/>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50" name="矩形 202834"/>
            <p:cNvSpPr>
              <a:spLocks noChangeArrowheads="1"/>
            </p:cNvSpPr>
            <p:nvPr/>
          </p:nvSpPr>
          <p:spPr bwMode="auto">
            <a:xfrm>
              <a:off x="2306" y="2195"/>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51" name="直接连接符 202835"/>
            <p:cNvSpPr>
              <a:spLocks noChangeShapeType="1"/>
            </p:cNvSpPr>
            <p:nvPr/>
          </p:nvSpPr>
          <p:spPr bwMode="auto">
            <a:xfrm>
              <a:off x="2306" y="2195"/>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52" name="矩形 202836"/>
            <p:cNvSpPr>
              <a:spLocks noChangeArrowheads="1"/>
            </p:cNvSpPr>
            <p:nvPr/>
          </p:nvSpPr>
          <p:spPr bwMode="auto">
            <a:xfrm>
              <a:off x="2873" y="2195"/>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53" name="直接连接符 202837"/>
            <p:cNvSpPr>
              <a:spLocks noChangeShapeType="1"/>
            </p:cNvSpPr>
            <p:nvPr/>
          </p:nvSpPr>
          <p:spPr bwMode="auto">
            <a:xfrm>
              <a:off x="2873" y="2195"/>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54" name="矩形 202838"/>
            <p:cNvSpPr>
              <a:spLocks noChangeArrowheads="1"/>
            </p:cNvSpPr>
            <p:nvPr/>
          </p:nvSpPr>
          <p:spPr bwMode="auto">
            <a:xfrm>
              <a:off x="3439" y="2195"/>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55" name="直接连接符 202839"/>
            <p:cNvSpPr>
              <a:spLocks noChangeShapeType="1"/>
            </p:cNvSpPr>
            <p:nvPr/>
          </p:nvSpPr>
          <p:spPr bwMode="auto">
            <a:xfrm>
              <a:off x="3439" y="2195"/>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56" name="矩形 202840"/>
            <p:cNvSpPr>
              <a:spLocks noChangeArrowheads="1"/>
            </p:cNvSpPr>
            <p:nvPr/>
          </p:nvSpPr>
          <p:spPr bwMode="auto">
            <a:xfrm>
              <a:off x="4006" y="2195"/>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57" name="直接连接符 202841"/>
            <p:cNvSpPr>
              <a:spLocks noChangeShapeType="1"/>
            </p:cNvSpPr>
            <p:nvPr/>
          </p:nvSpPr>
          <p:spPr bwMode="auto">
            <a:xfrm>
              <a:off x="4006" y="2195"/>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58" name="矩形 202842"/>
            <p:cNvSpPr>
              <a:spLocks noChangeArrowheads="1"/>
            </p:cNvSpPr>
            <p:nvPr/>
          </p:nvSpPr>
          <p:spPr bwMode="auto">
            <a:xfrm>
              <a:off x="1739" y="2796"/>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59" name="直接连接符 202843"/>
            <p:cNvSpPr>
              <a:spLocks noChangeShapeType="1"/>
            </p:cNvSpPr>
            <p:nvPr/>
          </p:nvSpPr>
          <p:spPr bwMode="auto">
            <a:xfrm>
              <a:off x="1739" y="279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60" name="直接连接符 202844"/>
            <p:cNvSpPr>
              <a:spLocks noChangeShapeType="1"/>
            </p:cNvSpPr>
            <p:nvPr/>
          </p:nvSpPr>
          <p:spPr bwMode="auto">
            <a:xfrm>
              <a:off x="1739" y="2796"/>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61" name="矩形 202845"/>
            <p:cNvSpPr>
              <a:spLocks noChangeArrowheads="1"/>
            </p:cNvSpPr>
            <p:nvPr/>
          </p:nvSpPr>
          <p:spPr bwMode="auto">
            <a:xfrm>
              <a:off x="1762" y="2796"/>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62" name="直接连接符 202846"/>
            <p:cNvSpPr>
              <a:spLocks noChangeShapeType="1"/>
            </p:cNvSpPr>
            <p:nvPr/>
          </p:nvSpPr>
          <p:spPr bwMode="auto">
            <a:xfrm>
              <a:off x="1762" y="2796"/>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63" name="矩形 202847"/>
            <p:cNvSpPr>
              <a:spLocks noChangeArrowheads="1"/>
            </p:cNvSpPr>
            <p:nvPr/>
          </p:nvSpPr>
          <p:spPr bwMode="auto">
            <a:xfrm>
              <a:off x="2306" y="2796"/>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64" name="直接连接符 202848"/>
            <p:cNvSpPr>
              <a:spLocks noChangeShapeType="1"/>
            </p:cNvSpPr>
            <p:nvPr/>
          </p:nvSpPr>
          <p:spPr bwMode="auto">
            <a:xfrm>
              <a:off x="2306" y="279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65" name="直接连接符 202849"/>
            <p:cNvSpPr>
              <a:spLocks noChangeShapeType="1"/>
            </p:cNvSpPr>
            <p:nvPr/>
          </p:nvSpPr>
          <p:spPr bwMode="auto">
            <a:xfrm>
              <a:off x="2306" y="2796"/>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66" name="矩形 202850"/>
            <p:cNvSpPr>
              <a:spLocks noChangeArrowheads="1"/>
            </p:cNvSpPr>
            <p:nvPr/>
          </p:nvSpPr>
          <p:spPr bwMode="auto">
            <a:xfrm>
              <a:off x="2329" y="2796"/>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67" name="直接连接符 202851"/>
            <p:cNvSpPr>
              <a:spLocks noChangeShapeType="1"/>
            </p:cNvSpPr>
            <p:nvPr/>
          </p:nvSpPr>
          <p:spPr bwMode="auto">
            <a:xfrm>
              <a:off x="2329" y="2796"/>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68" name="矩形 202852"/>
            <p:cNvSpPr>
              <a:spLocks noChangeArrowheads="1"/>
            </p:cNvSpPr>
            <p:nvPr/>
          </p:nvSpPr>
          <p:spPr bwMode="auto">
            <a:xfrm>
              <a:off x="2873" y="2796"/>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69" name="直接连接符 202853"/>
            <p:cNvSpPr>
              <a:spLocks noChangeShapeType="1"/>
            </p:cNvSpPr>
            <p:nvPr/>
          </p:nvSpPr>
          <p:spPr bwMode="auto">
            <a:xfrm>
              <a:off x="2873" y="279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70" name="直接连接符 202854"/>
            <p:cNvSpPr>
              <a:spLocks noChangeShapeType="1"/>
            </p:cNvSpPr>
            <p:nvPr/>
          </p:nvSpPr>
          <p:spPr bwMode="auto">
            <a:xfrm>
              <a:off x="2873" y="2796"/>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71" name="矩形 202855"/>
            <p:cNvSpPr>
              <a:spLocks noChangeArrowheads="1"/>
            </p:cNvSpPr>
            <p:nvPr/>
          </p:nvSpPr>
          <p:spPr bwMode="auto">
            <a:xfrm>
              <a:off x="2896" y="2796"/>
              <a:ext cx="54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72" name="直接连接符 202856"/>
            <p:cNvSpPr>
              <a:spLocks noChangeShapeType="1"/>
            </p:cNvSpPr>
            <p:nvPr/>
          </p:nvSpPr>
          <p:spPr bwMode="auto">
            <a:xfrm>
              <a:off x="2896" y="2796"/>
              <a:ext cx="5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73" name="矩形 202857"/>
            <p:cNvSpPr>
              <a:spLocks noChangeArrowheads="1"/>
            </p:cNvSpPr>
            <p:nvPr/>
          </p:nvSpPr>
          <p:spPr bwMode="auto">
            <a:xfrm>
              <a:off x="3439" y="2796"/>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74" name="直接连接符 202858"/>
            <p:cNvSpPr>
              <a:spLocks noChangeShapeType="1"/>
            </p:cNvSpPr>
            <p:nvPr/>
          </p:nvSpPr>
          <p:spPr bwMode="auto">
            <a:xfrm>
              <a:off x="3439" y="279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75" name="直接连接符 202859"/>
            <p:cNvSpPr>
              <a:spLocks noChangeShapeType="1"/>
            </p:cNvSpPr>
            <p:nvPr/>
          </p:nvSpPr>
          <p:spPr bwMode="auto">
            <a:xfrm>
              <a:off x="3439" y="2796"/>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76" name="矩形 202860"/>
            <p:cNvSpPr>
              <a:spLocks noChangeArrowheads="1"/>
            </p:cNvSpPr>
            <p:nvPr/>
          </p:nvSpPr>
          <p:spPr bwMode="auto">
            <a:xfrm>
              <a:off x="3462" y="2796"/>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77" name="直接连接符 202861"/>
            <p:cNvSpPr>
              <a:spLocks noChangeShapeType="1"/>
            </p:cNvSpPr>
            <p:nvPr/>
          </p:nvSpPr>
          <p:spPr bwMode="auto">
            <a:xfrm>
              <a:off x="3462" y="2796"/>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78" name="矩形 202862"/>
            <p:cNvSpPr>
              <a:spLocks noChangeArrowheads="1"/>
            </p:cNvSpPr>
            <p:nvPr/>
          </p:nvSpPr>
          <p:spPr bwMode="auto">
            <a:xfrm>
              <a:off x="4006" y="2796"/>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79" name="直接连接符 202863"/>
            <p:cNvSpPr>
              <a:spLocks noChangeShapeType="1"/>
            </p:cNvSpPr>
            <p:nvPr/>
          </p:nvSpPr>
          <p:spPr bwMode="auto">
            <a:xfrm>
              <a:off x="4006" y="279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80" name="直接连接符 202864"/>
            <p:cNvSpPr>
              <a:spLocks noChangeShapeType="1"/>
            </p:cNvSpPr>
            <p:nvPr/>
          </p:nvSpPr>
          <p:spPr bwMode="auto">
            <a:xfrm>
              <a:off x="4006" y="2796"/>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81" name="矩形 202865"/>
            <p:cNvSpPr>
              <a:spLocks noChangeArrowheads="1"/>
            </p:cNvSpPr>
            <p:nvPr/>
          </p:nvSpPr>
          <p:spPr bwMode="auto">
            <a:xfrm>
              <a:off x="1739" y="2819"/>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82" name="直接连接符 202866"/>
            <p:cNvSpPr>
              <a:spLocks noChangeShapeType="1"/>
            </p:cNvSpPr>
            <p:nvPr/>
          </p:nvSpPr>
          <p:spPr bwMode="auto">
            <a:xfrm>
              <a:off x="1739" y="2819"/>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83" name="矩形 202867"/>
            <p:cNvSpPr>
              <a:spLocks noChangeArrowheads="1"/>
            </p:cNvSpPr>
            <p:nvPr/>
          </p:nvSpPr>
          <p:spPr bwMode="auto">
            <a:xfrm>
              <a:off x="2306" y="2819"/>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84" name="直接连接符 202868"/>
            <p:cNvSpPr>
              <a:spLocks noChangeShapeType="1"/>
            </p:cNvSpPr>
            <p:nvPr/>
          </p:nvSpPr>
          <p:spPr bwMode="auto">
            <a:xfrm>
              <a:off x="2306" y="2819"/>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85" name="矩形 202869"/>
            <p:cNvSpPr>
              <a:spLocks noChangeArrowheads="1"/>
            </p:cNvSpPr>
            <p:nvPr/>
          </p:nvSpPr>
          <p:spPr bwMode="auto">
            <a:xfrm>
              <a:off x="2873" y="2819"/>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86" name="直接连接符 202870"/>
            <p:cNvSpPr>
              <a:spLocks noChangeShapeType="1"/>
            </p:cNvSpPr>
            <p:nvPr/>
          </p:nvSpPr>
          <p:spPr bwMode="auto">
            <a:xfrm>
              <a:off x="2873" y="2819"/>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87" name="矩形 202871"/>
            <p:cNvSpPr>
              <a:spLocks noChangeArrowheads="1"/>
            </p:cNvSpPr>
            <p:nvPr/>
          </p:nvSpPr>
          <p:spPr bwMode="auto">
            <a:xfrm>
              <a:off x="3439" y="2819"/>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88" name="直接连接符 202872"/>
            <p:cNvSpPr>
              <a:spLocks noChangeShapeType="1"/>
            </p:cNvSpPr>
            <p:nvPr/>
          </p:nvSpPr>
          <p:spPr bwMode="auto">
            <a:xfrm>
              <a:off x="3439" y="2819"/>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89" name="矩形 202873"/>
            <p:cNvSpPr>
              <a:spLocks noChangeArrowheads="1"/>
            </p:cNvSpPr>
            <p:nvPr/>
          </p:nvSpPr>
          <p:spPr bwMode="auto">
            <a:xfrm>
              <a:off x="4006" y="2819"/>
              <a:ext cx="23" cy="6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90" name="直接连接符 202874"/>
            <p:cNvSpPr>
              <a:spLocks noChangeShapeType="1"/>
            </p:cNvSpPr>
            <p:nvPr/>
          </p:nvSpPr>
          <p:spPr bwMode="auto">
            <a:xfrm>
              <a:off x="4006" y="2819"/>
              <a:ext cx="1" cy="6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91" name="矩形 202875"/>
            <p:cNvSpPr>
              <a:spLocks noChangeArrowheads="1"/>
            </p:cNvSpPr>
            <p:nvPr/>
          </p:nvSpPr>
          <p:spPr bwMode="auto">
            <a:xfrm>
              <a:off x="1739" y="3423"/>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92" name="直接连接符 202876"/>
            <p:cNvSpPr>
              <a:spLocks noChangeShapeType="1"/>
            </p:cNvSpPr>
            <p:nvPr/>
          </p:nvSpPr>
          <p:spPr bwMode="auto">
            <a:xfrm>
              <a:off x="1739" y="3423"/>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93" name="直接连接符 202877"/>
            <p:cNvSpPr>
              <a:spLocks noChangeShapeType="1"/>
            </p:cNvSpPr>
            <p:nvPr/>
          </p:nvSpPr>
          <p:spPr bwMode="auto">
            <a:xfrm>
              <a:off x="1739" y="3423"/>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94" name="矩形 202878"/>
            <p:cNvSpPr>
              <a:spLocks noChangeArrowheads="1"/>
            </p:cNvSpPr>
            <p:nvPr/>
          </p:nvSpPr>
          <p:spPr bwMode="auto">
            <a:xfrm>
              <a:off x="1762" y="3423"/>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95" name="直接连接符 202879"/>
            <p:cNvSpPr>
              <a:spLocks noChangeShapeType="1"/>
            </p:cNvSpPr>
            <p:nvPr/>
          </p:nvSpPr>
          <p:spPr bwMode="auto">
            <a:xfrm>
              <a:off x="1762" y="3423"/>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96" name="矩形 202880"/>
            <p:cNvSpPr>
              <a:spLocks noChangeArrowheads="1"/>
            </p:cNvSpPr>
            <p:nvPr/>
          </p:nvSpPr>
          <p:spPr bwMode="auto">
            <a:xfrm>
              <a:off x="2306" y="3423"/>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097" name="直接连接符 202881"/>
            <p:cNvSpPr>
              <a:spLocks noChangeShapeType="1"/>
            </p:cNvSpPr>
            <p:nvPr/>
          </p:nvSpPr>
          <p:spPr bwMode="auto">
            <a:xfrm>
              <a:off x="2306" y="3423"/>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98" name="直接连接符 202882"/>
            <p:cNvSpPr>
              <a:spLocks noChangeShapeType="1"/>
            </p:cNvSpPr>
            <p:nvPr/>
          </p:nvSpPr>
          <p:spPr bwMode="auto">
            <a:xfrm>
              <a:off x="2306" y="3423"/>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099" name="矩形 202883"/>
            <p:cNvSpPr>
              <a:spLocks noChangeArrowheads="1"/>
            </p:cNvSpPr>
            <p:nvPr/>
          </p:nvSpPr>
          <p:spPr bwMode="auto">
            <a:xfrm>
              <a:off x="2329" y="3423"/>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00" name="直接连接符 202884"/>
            <p:cNvSpPr>
              <a:spLocks noChangeShapeType="1"/>
            </p:cNvSpPr>
            <p:nvPr/>
          </p:nvSpPr>
          <p:spPr bwMode="auto">
            <a:xfrm>
              <a:off x="2329" y="3423"/>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01" name="矩形 202885"/>
            <p:cNvSpPr>
              <a:spLocks noChangeArrowheads="1"/>
            </p:cNvSpPr>
            <p:nvPr/>
          </p:nvSpPr>
          <p:spPr bwMode="auto">
            <a:xfrm>
              <a:off x="2873" y="3423"/>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02" name="直接连接符 202886"/>
            <p:cNvSpPr>
              <a:spLocks noChangeShapeType="1"/>
            </p:cNvSpPr>
            <p:nvPr/>
          </p:nvSpPr>
          <p:spPr bwMode="auto">
            <a:xfrm>
              <a:off x="2873" y="3423"/>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03" name="直接连接符 202887"/>
            <p:cNvSpPr>
              <a:spLocks noChangeShapeType="1"/>
            </p:cNvSpPr>
            <p:nvPr/>
          </p:nvSpPr>
          <p:spPr bwMode="auto">
            <a:xfrm>
              <a:off x="2873" y="3423"/>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04" name="矩形 202888"/>
            <p:cNvSpPr>
              <a:spLocks noChangeArrowheads="1"/>
            </p:cNvSpPr>
            <p:nvPr/>
          </p:nvSpPr>
          <p:spPr bwMode="auto">
            <a:xfrm>
              <a:off x="2896" y="3423"/>
              <a:ext cx="54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05" name="直接连接符 202889"/>
            <p:cNvSpPr>
              <a:spLocks noChangeShapeType="1"/>
            </p:cNvSpPr>
            <p:nvPr/>
          </p:nvSpPr>
          <p:spPr bwMode="auto">
            <a:xfrm>
              <a:off x="2896" y="3423"/>
              <a:ext cx="5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06" name="矩形 202890"/>
            <p:cNvSpPr>
              <a:spLocks noChangeArrowheads="1"/>
            </p:cNvSpPr>
            <p:nvPr/>
          </p:nvSpPr>
          <p:spPr bwMode="auto">
            <a:xfrm>
              <a:off x="3439" y="3423"/>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07" name="直接连接符 202891"/>
            <p:cNvSpPr>
              <a:spLocks noChangeShapeType="1"/>
            </p:cNvSpPr>
            <p:nvPr/>
          </p:nvSpPr>
          <p:spPr bwMode="auto">
            <a:xfrm>
              <a:off x="3439" y="3423"/>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08" name="直接连接符 202892"/>
            <p:cNvSpPr>
              <a:spLocks noChangeShapeType="1"/>
            </p:cNvSpPr>
            <p:nvPr/>
          </p:nvSpPr>
          <p:spPr bwMode="auto">
            <a:xfrm>
              <a:off x="3439" y="3423"/>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09" name="矩形 202893"/>
            <p:cNvSpPr>
              <a:spLocks noChangeArrowheads="1"/>
            </p:cNvSpPr>
            <p:nvPr/>
          </p:nvSpPr>
          <p:spPr bwMode="auto">
            <a:xfrm>
              <a:off x="3462" y="3423"/>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10" name="直接连接符 202894"/>
            <p:cNvSpPr>
              <a:spLocks noChangeShapeType="1"/>
            </p:cNvSpPr>
            <p:nvPr/>
          </p:nvSpPr>
          <p:spPr bwMode="auto">
            <a:xfrm>
              <a:off x="3462" y="3423"/>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11" name="矩形 202895"/>
            <p:cNvSpPr>
              <a:spLocks noChangeArrowheads="1"/>
            </p:cNvSpPr>
            <p:nvPr/>
          </p:nvSpPr>
          <p:spPr bwMode="auto">
            <a:xfrm>
              <a:off x="4006" y="3423"/>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12" name="直接连接符 202896"/>
            <p:cNvSpPr>
              <a:spLocks noChangeShapeType="1"/>
            </p:cNvSpPr>
            <p:nvPr/>
          </p:nvSpPr>
          <p:spPr bwMode="auto">
            <a:xfrm>
              <a:off x="4006" y="3423"/>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13" name="直接连接符 202897"/>
            <p:cNvSpPr>
              <a:spLocks noChangeShapeType="1"/>
            </p:cNvSpPr>
            <p:nvPr/>
          </p:nvSpPr>
          <p:spPr bwMode="auto">
            <a:xfrm>
              <a:off x="4006" y="3423"/>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14" name="矩形 202898"/>
            <p:cNvSpPr>
              <a:spLocks noChangeArrowheads="1"/>
            </p:cNvSpPr>
            <p:nvPr/>
          </p:nvSpPr>
          <p:spPr bwMode="auto">
            <a:xfrm>
              <a:off x="1739" y="3446"/>
              <a:ext cx="23" cy="6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15" name="直接连接符 202899"/>
            <p:cNvSpPr>
              <a:spLocks noChangeShapeType="1"/>
            </p:cNvSpPr>
            <p:nvPr/>
          </p:nvSpPr>
          <p:spPr bwMode="auto">
            <a:xfrm>
              <a:off x="1739" y="3446"/>
              <a:ext cx="1" cy="6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16" name="矩形 202900"/>
            <p:cNvSpPr>
              <a:spLocks noChangeArrowheads="1"/>
            </p:cNvSpPr>
            <p:nvPr/>
          </p:nvSpPr>
          <p:spPr bwMode="auto">
            <a:xfrm>
              <a:off x="1739"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17" name="直接连接符 202901"/>
            <p:cNvSpPr>
              <a:spLocks noChangeShapeType="1"/>
            </p:cNvSpPr>
            <p:nvPr/>
          </p:nvSpPr>
          <p:spPr bwMode="auto">
            <a:xfrm>
              <a:off x="1739"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18" name="直接连接符 202902"/>
            <p:cNvSpPr>
              <a:spLocks noChangeShapeType="1"/>
            </p:cNvSpPr>
            <p:nvPr/>
          </p:nvSpPr>
          <p:spPr bwMode="auto">
            <a:xfrm>
              <a:off x="1739"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19" name="矩形 202903"/>
            <p:cNvSpPr>
              <a:spLocks noChangeArrowheads="1"/>
            </p:cNvSpPr>
            <p:nvPr/>
          </p:nvSpPr>
          <p:spPr bwMode="auto">
            <a:xfrm>
              <a:off x="1739"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20" name="直接连接符 202904"/>
            <p:cNvSpPr>
              <a:spLocks noChangeShapeType="1"/>
            </p:cNvSpPr>
            <p:nvPr/>
          </p:nvSpPr>
          <p:spPr bwMode="auto">
            <a:xfrm>
              <a:off x="1739"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21" name="直接连接符 202905"/>
            <p:cNvSpPr>
              <a:spLocks noChangeShapeType="1"/>
            </p:cNvSpPr>
            <p:nvPr/>
          </p:nvSpPr>
          <p:spPr bwMode="auto">
            <a:xfrm>
              <a:off x="1739"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22" name="矩形 202906"/>
            <p:cNvSpPr>
              <a:spLocks noChangeArrowheads="1"/>
            </p:cNvSpPr>
            <p:nvPr/>
          </p:nvSpPr>
          <p:spPr bwMode="auto">
            <a:xfrm>
              <a:off x="1762" y="4050"/>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23" name="直接连接符 202907"/>
            <p:cNvSpPr>
              <a:spLocks noChangeShapeType="1"/>
            </p:cNvSpPr>
            <p:nvPr/>
          </p:nvSpPr>
          <p:spPr bwMode="auto">
            <a:xfrm>
              <a:off x="1762" y="4050"/>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24" name="矩形 202908"/>
            <p:cNvSpPr>
              <a:spLocks noChangeArrowheads="1"/>
            </p:cNvSpPr>
            <p:nvPr/>
          </p:nvSpPr>
          <p:spPr bwMode="auto">
            <a:xfrm>
              <a:off x="2306" y="3446"/>
              <a:ext cx="23" cy="6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25" name="直接连接符 202909"/>
            <p:cNvSpPr>
              <a:spLocks noChangeShapeType="1"/>
            </p:cNvSpPr>
            <p:nvPr/>
          </p:nvSpPr>
          <p:spPr bwMode="auto">
            <a:xfrm>
              <a:off x="2306" y="3446"/>
              <a:ext cx="1" cy="6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26" name="矩形 202910"/>
            <p:cNvSpPr>
              <a:spLocks noChangeArrowheads="1"/>
            </p:cNvSpPr>
            <p:nvPr/>
          </p:nvSpPr>
          <p:spPr bwMode="auto">
            <a:xfrm>
              <a:off x="2306"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27" name="直接连接符 202911"/>
            <p:cNvSpPr>
              <a:spLocks noChangeShapeType="1"/>
            </p:cNvSpPr>
            <p:nvPr/>
          </p:nvSpPr>
          <p:spPr bwMode="auto">
            <a:xfrm>
              <a:off x="2306"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28" name="直接连接符 202912"/>
            <p:cNvSpPr>
              <a:spLocks noChangeShapeType="1"/>
            </p:cNvSpPr>
            <p:nvPr/>
          </p:nvSpPr>
          <p:spPr bwMode="auto">
            <a:xfrm>
              <a:off x="2306"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29" name="矩形 202913"/>
            <p:cNvSpPr>
              <a:spLocks noChangeArrowheads="1"/>
            </p:cNvSpPr>
            <p:nvPr/>
          </p:nvSpPr>
          <p:spPr bwMode="auto">
            <a:xfrm>
              <a:off x="2329" y="4050"/>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30" name="直接连接符 202914"/>
            <p:cNvSpPr>
              <a:spLocks noChangeShapeType="1"/>
            </p:cNvSpPr>
            <p:nvPr/>
          </p:nvSpPr>
          <p:spPr bwMode="auto">
            <a:xfrm>
              <a:off x="2329" y="4050"/>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31" name="矩形 202915"/>
            <p:cNvSpPr>
              <a:spLocks noChangeArrowheads="1"/>
            </p:cNvSpPr>
            <p:nvPr/>
          </p:nvSpPr>
          <p:spPr bwMode="auto">
            <a:xfrm>
              <a:off x="2873" y="3446"/>
              <a:ext cx="23" cy="6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32" name="直接连接符 202916"/>
            <p:cNvSpPr>
              <a:spLocks noChangeShapeType="1"/>
            </p:cNvSpPr>
            <p:nvPr/>
          </p:nvSpPr>
          <p:spPr bwMode="auto">
            <a:xfrm>
              <a:off x="2873" y="3446"/>
              <a:ext cx="1" cy="6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33" name="矩形 202917"/>
            <p:cNvSpPr>
              <a:spLocks noChangeArrowheads="1"/>
            </p:cNvSpPr>
            <p:nvPr/>
          </p:nvSpPr>
          <p:spPr bwMode="auto">
            <a:xfrm>
              <a:off x="2873"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34" name="直接连接符 202918"/>
            <p:cNvSpPr>
              <a:spLocks noChangeShapeType="1"/>
            </p:cNvSpPr>
            <p:nvPr/>
          </p:nvSpPr>
          <p:spPr bwMode="auto">
            <a:xfrm>
              <a:off x="2873"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35" name="直接连接符 202919"/>
            <p:cNvSpPr>
              <a:spLocks noChangeShapeType="1"/>
            </p:cNvSpPr>
            <p:nvPr/>
          </p:nvSpPr>
          <p:spPr bwMode="auto">
            <a:xfrm>
              <a:off x="2873"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36" name="矩形 202920"/>
            <p:cNvSpPr>
              <a:spLocks noChangeArrowheads="1"/>
            </p:cNvSpPr>
            <p:nvPr/>
          </p:nvSpPr>
          <p:spPr bwMode="auto">
            <a:xfrm>
              <a:off x="2896" y="4050"/>
              <a:ext cx="54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37" name="直接连接符 202921"/>
            <p:cNvSpPr>
              <a:spLocks noChangeShapeType="1"/>
            </p:cNvSpPr>
            <p:nvPr/>
          </p:nvSpPr>
          <p:spPr bwMode="auto">
            <a:xfrm>
              <a:off x="2896" y="4050"/>
              <a:ext cx="5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38" name="矩形 202922"/>
            <p:cNvSpPr>
              <a:spLocks noChangeArrowheads="1"/>
            </p:cNvSpPr>
            <p:nvPr/>
          </p:nvSpPr>
          <p:spPr bwMode="auto">
            <a:xfrm>
              <a:off x="3439" y="3446"/>
              <a:ext cx="23" cy="6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39" name="直接连接符 202923"/>
            <p:cNvSpPr>
              <a:spLocks noChangeShapeType="1"/>
            </p:cNvSpPr>
            <p:nvPr/>
          </p:nvSpPr>
          <p:spPr bwMode="auto">
            <a:xfrm>
              <a:off x="3439" y="3446"/>
              <a:ext cx="1" cy="6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40" name="矩形 202924"/>
            <p:cNvSpPr>
              <a:spLocks noChangeArrowheads="1"/>
            </p:cNvSpPr>
            <p:nvPr/>
          </p:nvSpPr>
          <p:spPr bwMode="auto">
            <a:xfrm>
              <a:off x="3439"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41" name="直接连接符 202925"/>
            <p:cNvSpPr>
              <a:spLocks noChangeShapeType="1"/>
            </p:cNvSpPr>
            <p:nvPr/>
          </p:nvSpPr>
          <p:spPr bwMode="auto">
            <a:xfrm>
              <a:off x="3439"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42" name="直接连接符 202926"/>
            <p:cNvSpPr>
              <a:spLocks noChangeShapeType="1"/>
            </p:cNvSpPr>
            <p:nvPr/>
          </p:nvSpPr>
          <p:spPr bwMode="auto">
            <a:xfrm>
              <a:off x="3439"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43" name="矩形 202927"/>
            <p:cNvSpPr>
              <a:spLocks noChangeArrowheads="1"/>
            </p:cNvSpPr>
            <p:nvPr/>
          </p:nvSpPr>
          <p:spPr bwMode="auto">
            <a:xfrm>
              <a:off x="3462" y="4050"/>
              <a:ext cx="544"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44" name="直接连接符 202928"/>
            <p:cNvSpPr>
              <a:spLocks noChangeShapeType="1"/>
            </p:cNvSpPr>
            <p:nvPr/>
          </p:nvSpPr>
          <p:spPr bwMode="auto">
            <a:xfrm>
              <a:off x="3462" y="4050"/>
              <a:ext cx="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45" name="矩形 202929"/>
            <p:cNvSpPr>
              <a:spLocks noChangeArrowheads="1"/>
            </p:cNvSpPr>
            <p:nvPr/>
          </p:nvSpPr>
          <p:spPr bwMode="auto">
            <a:xfrm>
              <a:off x="4006" y="3446"/>
              <a:ext cx="23" cy="6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46" name="直接连接符 202930"/>
            <p:cNvSpPr>
              <a:spLocks noChangeShapeType="1"/>
            </p:cNvSpPr>
            <p:nvPr/>
          </p:nvSpPr>
          <p:spPr bwMode="auto">
            <a:xfrm>
              <a:off x="4006" y="3446"/>
              <a:ext cx="1" cy="6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47" name="矩形 202931"/>
            <p:cNvSpPr>
              <a:spLocks noChangeArrowheads="1"/>
            </p:cNvSpPr>
            <p:nvPr/>
          </p:nvSpPr>
          <p:spPr bwMode="auto">
            <a:xfrm>
              <a:off x="4006"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48" name="直接连接符 202932"/>
            <p:cNvSpPr>
              <a:spLocks noChangeShapeType="1"/>
            </p:cNvSpPr>
            <p:nvPr/>
          </p:nvSpPr>
          <p:spPr bwMode="auto">
            <a:xfrm>
              <a:off x="4006"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49" name="直接连接符 202933"/>
            <p:cNvSpPr>
              <a:spLocks noChangeShapeType="1"/>
            </p:cNvSpPr>
            <p:nvPr/>
          </p:nvSpPr>
          <p:spPr bwMode="auto">
            <a:xfrm>
              <a:off x="4006"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50" name="矩形 202934"/>
            <p:cNvSpPr>
              <a:spLocks noChangeArrowheads="1"/>
            </p:cNvSpPr>
            <p:nvPr/>
          </p:nvSpPr>
          <p:spPr bwMode="auto">
            <a:xfrm>
              <a:off x="4006" y="4050"/>
              <a:ext cx="23"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4151" name="直接连接符 202935"/>
            <p:cNvSpPr>
              <a:spLocks noChangeShapeType="1"/>
            </p:cNvSpPr>
            <p:nvPr/>
          </p:nvSpPr>
          <p:spPr bwMode="auto">
            <a:xfrm>
              <a:off x="4006" y="4050"/>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152" name="直接连接符 202936"/>
            <p:cNvSpPr>
              <a:spLocks noChangeShapeType="1"/>
            </p:cNvSpPr>
            <p:nvPr/>
          </p:nvSpPr>
          <p:spPr bwMode="auto">
            <a:xfrm>
              <a:off x="4006" y="405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sp>
        <p:nvSpPr>
          <p:cNvPr id="202938" name="矩形 202937"/>
          <p:cNvSpPr>
            <a:spLocks noChangeArrowheads="1"/>
          </p:cNvSpPr>
          <p:nvPr/>
        </p:nvSpPr>
        <p:spPr bwMode="auto">
          <a:xfrm>
            <a:off x="3762746" y="3271482"/>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endParaRPr lang="en-US" altLang="zh-CN">
              <a:solidFill>
                <a:srgbClr val="FF0000"/>
              </a:solidFill>
              <a:latin typeface="楷体" panose="02010609060101010101" pitchFamily="49" charset="-122"/>
              <a:ea typeface="楷体" panose="02010609060101010101" pitchFamily="49" charset="-122"/>
            </a:endParaRPr>
          </a:p>
        </p:txBody>
      </p:sp>
      <p:sp>
        <p:nvSpPr>
          <p:cNvPr id="202939" name="矩形 202938"/>
          <p:cNvSpPr>
            <a:spLocks noChangeArrowheads="1"/>
          </p:cNvSpPr>
          <p:nvPr/>
        </p:nvSpPr>
        <p:spPr bwMode="auto">
          <a:xfrm>
            <a:off x="2826121" y="4135082"/>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endParaRPr lang="en-US" altLang="zh-CN">
              <a:solidFill>
                <a:srgbClr val="FF0000"/>
              </a:solidFill>
              <a:latin typeface="楷体" panose="02010609060101010101" pitchFamily="49" charset="-122"/>
              <a:ea typeface="楷体" panose="02010609060101010101" pitchFamily="49" charset="-122"/>
            </a:endParaRPr>
          </a:p>
        </p:txBody>
      </p:sp>
      <p:sp>
        <p:nvSpPr>
          <p:cNvPr id="202940" name="矩形 202939"/>
          <p:cNvSpPr>
            <a:spLocks noChangeArrowheads="1"/>
          </p:cNvSpPr>
          <p:nvPr/>
        </p:nvSpPr>
        <p:spPr bwMode="auto">
          <a:xfrm>
            <a:off x="3762746" y="4135082"/>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endParaRPr lang="en-US" altLang="zh-CN">
              <a:solidFill>
                <a:srgbClr val="FF0000"/>
              </a:solidFill>
              <a:latin typeface="楷体" panose="02010609060101010101" pitchFamily="49" charset="-122"/>
              <a:ea typeface="楷体" panose="02010609060101010101" pitchFamily="49" charset="-122"/>
            </a:endParaRPr>
          </a:p>
        </p:txBody>
      </p:sp>
      <p:sp>
        <p:nvSpPr>
          <p:cNvPr id="202941" name="矩形 202940"/>
          <p:cNvSpPr>
            <a:spLocks noChangeArrowheads="1"/>
          </p:cNvSpPr>
          <p:nvPr/>
        </p:nvSpPr>
        <p:spPr bwMode="auto">
          <a:xfrm>
            <a:off x="4699371" y="5792432"/>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endParaRPr lang="en-US" altLang="zh-CN">
              <a:solidFill>
                <a:srgbClr val="FF0000"/>
              </a:solidFill>
              <a:latin typeface="楷体" panose="02010609060101010101" pitchFamily="49" charset="-122"/>
              <a:ea typeface="楷体" panose="02010609060101010101" pitchFamily="49" charset="-122"/>
            </a:endParaRPr>
          </a:p>
        </p:txBody>
      </p:sp>
      <p:sp>
        <p:nvSpPr>
          <p:cNvPr id="202942" name="矩形 202941"/>
          <p:cNvSpPr>
            <a:spLocks noChangeArrowheads="1"/>
          </p:cNvSpPr>
          <p:nvPr/>
        </p:nvSpPr>
        <p:spPr bwMode="auto">
          <a:xfrm>
            <a:off x="3762746" y="5000269"/>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楷体" panose="02010609060101010101" pitchFamily="49" charset="-122"/>
                <a:ea typeface="楷体" panose="02010609060101010101" pitchFamily="49" charset="-122"/>
              </a:rPr>
              <a:t>1</a:t>
            </a:r>
            <a:endParaRPr lang="en-US" altLang="zh-CN">
              <a:solidFill>
                <a:srgbClr val="FF0000"/>
              </a:solidFill>
              <a:latin typeface="楷体" panose="02010609060101010101" pitchFamily="49" charset="-122"/>
              <a:ea typeface="楷体" panose="02010609060101010101" pitchFamily="49" charset="-122"/>
            </a:endParaRPr>
          </a:p>
        </p:txBody>
      </p:sp>
      <p:grpSp>
        <p:nvGrpSpPr>
          <p:cNvPr id="202943" name="组合 202942"/>
          <p:cNvGrpSpPr>
            <a:grpSpLocks/>
          </p:cNvGrpSpPr>
          <p:nvPr/>
        </p:nvGrpSpPr>
        <p:grpSpPr bwMode="auto">
          <a:xfrm>
            <a:off x="5562971" y="3271482"/>
            <a:ext cx="277812" cy="3013074"/>
            <a:chOff x="3515" y="1797"/>
            <a:chExt cx="175" cy="1898"/>
          </a:xfrm>
        </p:grpSpPr>
        <p:sp>
          <p:nvSpPr>
            <p:cNvPr id="84159" name="矩形 202943"/>
            <p:cNvSpPr>
              <a:spLocks noChangeArrowheads="1"/>
            </p:cNvSpPr>
            <p:nvPr/>
          </p:nvSpPr>
          <p:spPr bwMode="auto">
            <a:xfrm>
              <a:off x="3515" y="1797"/>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84160" name="矩形 202944"/>
            <p:cNvSpPr>
              <a:spLocks noChangeArrowheads="1"/>
            </p:cNvSpPr>
            <p:nvPr/>
          </p:nvSpPr>
          <p:spPr bwMode="auto">
            <a:xfrm>
              <a:off x="3515" y="2296"/>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84161" name="矩形 202945"/>
            <p:cNvSpPr>
              <a:spLocks noChangeArrowheads="1"/>
            </p:cNvSpPr>
            <p:nvPr/>
          </p:nvSpPr>
          <p:spPr bwMode="auto">
            <a:xfrm>
              <a:off x="3515" y="2840"/>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84162" name="矩形 202946"/>
            <p:cNvSpPr>
              <a:spLocks noChangeArrowheads="1"/>
            </p:cNvSpPr>
            <p:nvPr/>
          </p:nvSpPr>
          <p:spPr bwMode="auto">
            <a:xfrm>
              <a:off x="3560" y="3385"/>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grpSp>
      <p:grpSp>
        <p:nvGrpSpPr>
          <p:cNvPr id="202948" name="组合 202947"/>
          <p:cNvGrpSpPr>
            <a:grpSpLocks/>
          </p:cNvGrpSpPr>
          <p:nvPr/>
        </p:nvGrpSpPr>
        <p:grpSpPr bwMode="auto">
          <a:xfrm>
            <a:off x="4699371" y="3271483"/>
            <a:ext cx="277812" cy="2147888"/>
            <a:chOff x="2971" y="1797"/>
            <a:chExt cx="175" cy="1353"/>
          </a:xfrm>
        </p:grpSpPr>
        <p:sp>
          <p:nvSpPr>
            <p:cNvPr id="84164" name="矩形 202948"/>
            <p:cNvSpPr>
              <a:spLocks noChangeArrowheads="1"/>
            </p:cNvSpPr>
            <p:nvPr/>
          </p:nvSpPr>
          <p:spPr bwMode="auto">
            <a:xfrm>
              <a:off x="3016" y="1797"/>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84165" name="矩形 202949"/>
            <p:cNvSpPr>
              <a:spLocks noChangeArrowheads="1"/>
            </p:cNvSpPr>
            <p:nvPr/>
          </p:nvSpPr>
          <p:spPr bwMode="auto">
            <a:xfrm>
              <a:off x="3016" y="2341"/>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84166" name="矩形 202950"/>
            <p:cNvSpPr>
              <a:spLocks noChangeArrowheads="1"/>
            </p:cNvSpPr>
            <p:nvPr/>
          </p:nvSpPr>
          <p:spPr bwMode="auto">
            <a:xfrm>
              <a:off x="2971" y="2840"/>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grpSp>
      <p:grpSp>
        <p:nvGrpSpPr>
          <p:cNvPr id="202952" name="组合 202951"/>
          <p:cNvGrpSpPr>
            <a:grpSpLocks/>
          </p:cNvGrpSpPr>
          <p:nvPr/>
        </p:nvGrpSpPr>
        <p:grpSpPr bwMode="auto">
          <a:xfrm>
            <a:off x="2826121" y="4927246"/>
            <a:ext cx="206375" cy="1357313"/>
            <a:chOff x="1791" y="2840"/>
            <a:chExt cx="130" cy="855"/>
          </a:xfrm>
        </p:grpSpPr>
        <p:sp>
          <p:nvSpPr>
            <p:cNvPr id="84168" name="矩形 202952"/>
            <p:cNvSpPr>
              <a:spLocks noChangeArrowheads="1"/>
            </p:cNvSpPr>
            <p:nvPr/>
          </p:nvSpPr>
          <p:spPr bwMode="auto">
            <a:xfrm>
              <a:off x="1791" y="2840"/>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84169" name="矩形 202953"/>
            <p:cNvSpPr>
              <a:spLocks noChangeArrowheads="1"/>
            </p:cNvSpPr>
            <p:nvPr/>
          </p:nvSpPr>
          <p:spPr bwMode="auto">
            <a:xfrm>
              <a:off x="1791" y="3385"/>
              <a:ext cx="1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grpSp>
      <p:sp>
        <p:nvSpPr>
          <p:cNvPr id="202955" name="矩形 202954"/>
          <p:cNvSpPr>
            <a:spLocks noChangeArrowheads="1"/>
          </p:cNvSpPr>
          <p:nvPr/>
        </p:nvSpPr>
        <p:spPr bwMode="auto">
          <a:xfrm>
            <a:off x="3762746" y="5792432"/>
            <a:ext cx="206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a:t>
            </a:r>
            <a:endParaRPr lang="en-US" altLang="zh-CN">
              <a:latin typeface="楷体" panose="02010609060101010101" pitchFamily="49" charset="-122"/>
              <a:ea typeface="楷体" panose="02010609060101010101" pitchFamily="49" charset="-122"/>
            </a:endParaRPr>
          </a:p>
        </p:txBody>
      </p:sp>
      <p:sp>
        <p:nvSpPr>
          <p:cNvPr id="202956" name="圆角矩形 202955"/>
          <p:cNvSpPr>
            <a:spLocks noChangeArrowheads="1"/>
          </p:cNvSpPr>
          <p:nvPr/>
        </p:nvSpPr>
        <p:spPr bwMode="auto">
          <a:xfrm>
            <a:off x="2538783" y="3200044"/>
            <a:ext cx="1584325" cy="1439863"/>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2957" name="圆角矩形标注 202956"/>
          <p:cNvSpPr>
            <a:spLocks noChangeArrowheads="1"/>
          </p:cNvSpPr>
          <p:nvPr/>
        </p:nvSpPr>
        <p:spPr bwMode="auto">
          <a:xfrm>
            <a:off x="4123108" y="1326794"/>
            <a:ext cx="3384550" cy="1008063"/>
          </a:xfrm>
          <a:prstGeom prst="wedgeRoundRectCallout">
            <a:avLst>
              <a:gd name="adj1" fmla="val -53144"/>
              <a:gd name="adj2" fmla="val 146537"/>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圈圈的原则是</a:t>
            </a:r>
            <a:r>
              <a:rPr lang="zh-CN" altLang="en-US" sz="2800" b="1">
                <a:solidFill>
                  <a:srgbClr val="FF0000"/>
                </a:solidFill>
                <a:latin typeface="楷体" panose="02010609060101010101" pitchFamily="49" charset="-122"/>
                <a:ea typeface="楷体" panose="02010609060101010101" pitchFamily="49" charset="-122"/>
              </a:rPr>
              <a:t>能大不小，逻辑相邻。</a:t>
            </a:r>
          </a:p>
        </p:txBody>
      </p:sp>
      <p:sp>
        <p:nvSpPr>
          <p:cNvPr id="202958" name="圆角矩形 202957"/>
          <p:cNvSpPr>
            <a:spLocks noChangeArrowheads="1"/>
          </p:cNvSpPr>
          <p:nvPr/>
        </p:nvSpPr>
        <p:spPr bwMode="auto">
          <a:xfrm>
            <a:off x="3475408" y="4135082"/>
            <a:ext cx="647700" cy="1439862"/>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2959" name="圆角矩形 202958"/>
          <p:cNvSpPr>
            <a:spLocks noChangeArrowheads="1"/>
          </p:cNvSpPr>
          <p:nvPr/>
        </p:nvSpPr>
        <p:spPr bwMode="auto">
          <a:xfrm>
            <a:off x="4410446" y="5719407"/>
            <a:ext cx="647700" cy="649287"/>
          </a:xfrm>
          <a:prstGeom prst="roundRect">
            <a:avLst>
              <a:gd name="adj" fmla="val 16667"/>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02960" name="圆角矩形标注 202959"/>
          <p:cNvSpPr>
            <a:spLocks noChangeArrowheads="1"/>
          </p:cNvSpPr>
          <p:nvPr/>
        </p:nvSpPr>
        <p:spPr bwMode="auto">
          <a:xfrm>
            <a:off x="6355133" y="2479319"/>
            <a:ext cx="720725" cy="647700"/>
          </a:xfrm>
          <a:prstGeom prst="wedgeRoundRectCallout">
            <a:avLst>
              <a:gd name="adj1" fmla="val -359472"/>
              <a:gd name="adj2" fmla="val 136519"/>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2961" name="对象 202960"/>
          <p:cNvGraphicFramePr>
            <a:graphicFrameLocks noGrp="1"/>
          </p:cNvGraphicFramePr>
          <p:nvPr>
            <p:extLst>
              <p:ext uri="{D42A27DB-BD31-4B8C-83A1-F6EECF244321}">
                <p14:modId xmlns:p14="http://schemas.microsoft.com/office/powerpoint/2010/main" val="4128383967"/>
              </p:ext>
            </p:extLst>
          </p:nvPr>
        </p:nvGraphicFramePr>
        <p:xfrm>
          <a:off x="6312271" y="2652357"/>
          <a:ext cx="733425" cy="393700"/>
        </p:xfrm>
        <a:graphic>
          <a:graphicData uri="http://schemas.openxmlformats.org/presentationml/2006/ole">
            <mc:AlternateContent xmlns:mc="http://schemas.openxmlformats.org/markup-compatibility/2006">
              <mc:Choice xmlns:v="urn:schemas-microsoft-com:vml" Requires="v">
                <p:oleObj spid="_x0000_s265959" r:id="rId5" imgW="330120" imgH="177480" progId="Equation.3">
                  <p:embed/>
                </p:oleObj>
              </mc:Choice>
              <mc:Fallback>
                <p:oleObj r:id="rId5" imgW="330120" imgH="177480" progId="Equation.3">
                  <p:embed/>
                  <p:pic>
                    <p:nvPicPr>
                      <p:cNvPr id="202961" name="对象 202960"/>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2271" y="2652357"/>
                        <a:ext cx="733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2962" name="圆角矩形标注 202961"/>
          <p:cNvSpPr>
            <a:spLocks noChangeArrowheads="1"/>
          </p:cNvSpPr>
          <p:nvPr/>
        </p:nvSpPr>
        <p:spPr bwMode="auto">
          <a:xfrm>
            <a:off x="6412283" y="3631844"/>
            <a:ext cx="865188" cy="503238"/>
          </a:xfrm>
          <a:prstGeom prst="wedgeRoundRectCallout">
            <a:avLst>
              <a:gd name="adj1" fmla="val -307796"/>
              <a:gd name="adj2" fmla="val 161356"/>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2963" name="对象 202962"/>
          <p:cNvGraphicFramePr>
            <a:graphicFrameLocks/>
          </p:cNvGraphicFramePr>
          <p:nvPr>
            <p:extLst>
              <p:ext uri="{D42A27DB-BD31-4B8C-83A1-F6EECF244321}">
                <p14:modId xmlns:p14="http://schemas.microsoft.com/office/powerpoint/2010/main" val="3230121134"/>
              </p:ext>
            </p:extLst>
          </p:nvPr>
        </p:nvGraphicFramePr>
        <p:xfrm>
          <a:off x="6412283" y="3660419"/>
          <a:ext cx="876300" cy="393700"/>
        </p:xfrm>
        <a:graphic>
          <a:graphicData uri="http://schemas.openxmlformats.org/presentationml/2006/ole">
            <mc:AlternateContent xmlns:mc="http://schemas.openxmlformats.org/markup-compatibility/2006">
              <mc:Choice xmlns:v="urn:schemas-microsoft-com:vml" Requires="v">
                <p:oleObj spid="_x0000_s265960" r:id="rId7" imgW="393480" imgH="177480" progId="Equation.3">
                  <p:embed/>
                </p:oleObj>
              </mc:Choice>
              <mc:Fallback>
                <p:oleObj r:id="rId7" imgW="393480" imgH="177480" progId="Equation.3">
                  <p:embed/>
                  <p:pic>
                    <p:nvPicPr>
                      <p:cNvPr id="202963" name="对象 20296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2283" y="3660419"/>
                        <a:ext cx="876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2964" name="圆角矩形标注 202963"/>
          <p:cNvSpPr>
            <a:spLocks noChangeArrowheads="1"/>
          </p:cNvSpPr>
          <p:nvPr/>
        </p:nvSpPr>
        <p:spPr bwMode="auto">
          <a:xfrm>
            <a:off x="6571033" y="4927244"/>
            <a:ext cx="1223963" cy="503238"/>
          </a:xfrm>
          <a:prstGeom prst="wedgeRoundRectCallout">
            <a:avLst>
              <a:gd name="adj1" fmla="val -179315"/>
              <a:gd name="adj2" fmla="val 161356"/>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2965" name="对象 202964"/>
          <p:cNvGraphicFramePr>
            <a:graphicFrameLocks/>
          </p:cNvGraphicFramePr>
          <p:nvPr>
            <p:extLst>
              <p:ext uri="{D42A27DB-BD31-4B8C-83A1-F6EECF244321}">
                <p14:modId xmlns:p14="http://schemas.microsoft.com/office/powerpoint/2010/main" val="1290151490"/>
              </p:ext>
            </p:extLst>
          </p:nvPr>
        </p:nvGraphicFramePr>
        <p:xfrm>
          <a:off x="6613896" y="4955819"/>
          <a:ext cx="1100137" cy="393700"/>
        </p:xfrm>
        <a:graphic>
          <a:graphicData uri="http://schemas.openxmlformats.org/presentationml/2006/ole">
            <mc:AlternateContent xmlns:mc="http://schemas.openxmlformats.org/markup-compatibility/2006">
              <mc:Choice xmlns:v="urn:schemas-microsoft-com:vml" Requires="v">
                <p:oleObj spid="_x0000_s265961" r:id="rId9" imgW="495000" imgH="177480" progId="Equation.3">
                  <p:embed/>
                </p:oleObj>
              </mc:Choice>
              <mc:Fallback>
                <p:oleObj r:id="rId9" imgW="495000" imgH="177480" progId="Equation.3">
                  <p:embed/>
                  <p:pic>
                    <p:nvPicPr>
                      <p:cNvPr id="202965" name="对象 20296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3896" y="4955819"/>
                        <a:ext cx="11001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2966" name="对象 202965"/>
          <p:cNvGraphicFramePr>
            <a:graphicFrameLocks/>
          </p:cNvGraphicFramePr>
          <p:nvPr>
            <p:extLst>
              <p:ext uri="{D42A27DB-BD31-4B8C-83A1-F6EECF244321}">
                <p14:modId xmlns:p14="http://schemas.microsoft.com/office/powerpoint/2010/main" val="2308693176"/>
              </p:ext>
            </p:extLst>
          </p:nvPr>
        </p:nvGraphicFramePr>
        <p:xfrm>
          <a:off x="1518021" y="5863869"/>
          <a:ext cx="5095875" cy="641350"/>
        </p:xfrm>
        <a:graphic>
          <a:graphicData uri="http://schemas.openxmlformats.org/presentationml/2006/ole">
            <mc:AlternateContent xmlns:mc="http://schemas.openxmlformats.org/markup-compatibility/2006">
              <mc:Choice xmlns:v="urn:schemas-microsoft-com:vml" Requires="v">
                <p:oleObj spid="_x0000_s265962" r:id="rId11" imgW="1650960" imgH="177480" progId="Equation.3">
                  <p:embed/>
                </p:oleObj>
              </mc:Choice>
              <mc:Fallback>
                <p:oleObj r:id="rId11" imgW="1650960" imgH="177480" progId="Equation.3">
                  <p:embed/>
                  <p:pic>
                    <p:nvPicPr>
                      <p:cNvPr id="202966" name="对象 20296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8021" y="5863869"/>
                        <a:ext cx="5095875" cy="641350"/>
                      </a:xfrm>
                      <a:prstGeom prst="rect">
                        <a:avLst/>
                      </a:prstGeom>
                      <a:solidFill>
                        <a:schemeClr val="bg1"/>
                      </a:solidFill>
                      <a:ln w="28575">
                        <a:solidFill>
                          <a:srgbClr val="FF0000"/>
                        </a:solidFill>
                        <a:miter lim="800000"/>
                        <a:headEnd/>
                        <a:tailEnd/>
                      </a:ln>
                    </p:spPr>
                  </p:pic>
                </p:oleObj>
              </mc:Fallback>
            </mc:AlternateContent>
          </a:graphicData>
        </a:graphic>
      </p:graphicFrame>
      <p:sp>
        <p:nvSpPr>
          <p:cNvPr id="21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52928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p:cTn id="7" dur="500" fill="hold"/>
                                        <p:tgtEl>
                                          <p:spTgt spid="202754"/>
                                        </p:tgtEl>
                                        <p:attrNameLst>
                                          <p:attrName>ppt_x</p:attrName>
                                        </p:attrNameLst>
                                      </p:cBhvr>
                                      <p:tavLst>
                                        <p:tav tm="0">
                                          <p:val>
                                            <p:strVal val="0-#ppt_w/2"/>
                                          </p:val>
                                        </p:tav>
                                        <p:tav tm="100000">
                                          <p:val>
                                            <p:strVal val="#ppt_x"/>
                                          </p:val>
                                        </p:tav>
                                      </p:tavLst>
                                    </p:anim>
                                    <p:anim calcmode="lin" valueType="num">
                                      <p:cBhvr>
                                        <p:cTn id="8" dur="500" fill="hold"/>
                                        <p:tgtEl>
                                          <p:spTgt spid="202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02755"/>
                                        </p:tgtEl>
                                        <p:attrNameLst>
                                          <p:attrName>style.visibility</p:attrName>
                                        </p:attrNameLst>
                                      </p:cBhvr>
                                      <p:to>
                                        <p:strVal val="visible"/>
                                      </p:to>
                                    </p:set>
                                    <p:animEffect transition="in" filter="wipe(left)">
                                      <p:cBhvr>
                                        <p:cTn id="13" dur="500"/>
                                        <p:tgtEl>
                                          <p:spTgt spid="2027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2756"/>
                                        </p:tgtEl>
                                        <p:attrNameLst>
                                          <p:attrName>style.visibility</p:attrName>
                                        </p:attrNameLst>
                                      </p:cBhvr>
                                      <p:to>
                                        <p:strVal val="visible"/>
                                      </p:to>
                                    </p:set>
                                    <p:animEffect transition="in" filter="wipe(left)">
                                      <p:cBhvr>
                                        <p:cTn id="18" dur="500"/>
                                        <p:tgtEl>
                                          <p:spTgt spid="2027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2759"/>
                                        </p:tgtEl>
                                        <p:attrNameLst>
                                          <p:attrName>style.visibility</p:attrName>
                                        </p:attrNameLst>
                                      </p:cBhvr>
                                      <p:to>
                                        <p:strVal val="visible"/>
                                      </p:to>
                                    </p:set>
                                    <p:animEffect transition="in" filter="wipe(left)">
                                      <p:cBhvr>
                                        <p:cTn id="23" dur="500"/>
                                        <p:tgtEl>
                                          <p:spTgt spid="2027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2758"/>
                                        </p:tgtEl>
                                        <p:attrNameLst>
                                          <p:attrName>style.visibility</p:attrName>
                                        </p:attrNameLst>
                                      </p:cBhvr>
                                      <p:to>
                                        <p:strVal val="visible"/>
                                      </p:to>
                                    </p:set>
                                    <p:animEffect transition="in" filter="wipe(left)">
                                      <p:cBhvr>
                                        <p:cTn id="28" dur="500"/>
                                        <p:tgtEl>
                                          <p:spTgt spid="2027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2938"/>
                                        </p:tgtEl>
                                        <p:attrNameLst>
                                          <p:attrName>style.visibility</p:attrName>
                                        </p:attrNameLst>
                                      </p:cBhvr>
                                      <p:to>
                                        <p:strVal val="visible"/>
                                      </p:to>
                                    </p:set>
                                    <p:animEffect transition="in" filter="wipe(left)">
                                      <p:cBhvr>
                                        <p:cTn id="33" dur="500"/>
                                        <p:tgtEl>
                                          <p:spTgt spid="2029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2939"/>
                                        </p:tgtEl>
                                        <p:attrNameLst>
                                          <p:attrName>style.visibility</p:attrName>
                                        </p:attrNameLst>
                                      </p:cBhvr>
                                      <p:to>
                                        <p:strVal val="visible"/>
                                      </p:to>
                                    </p:set>
                                    <p:animEffect transition="in" filter="wipe(left)">
                                      <p:cBhvr>
                                        <p:cTn id="38" dur="500"/>
                                        <p:tgtEl>
                                          <p:spTgt spid="2029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2940"/>
                                        </p:tgtEl>
                                        <p:attrNameLst>
                                          <p:attrName>style.visibility</p:attrName>
                                        </p:attrNameLst>
                                      </p:cBhvr>
                                      <p:to>
                                        <p:strVal val="visible"/>
                                      </p:to>
                                    </p:set>
                                    <p:animEffect transition="in" filter="wipe(left)">
                                      <p:cBhvr>
                                        <p:cTn id="43" dur="500"/>
                                        <p:tgtEl>
                                          <p:spTgt spid="20294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02941"/>
                                        </p:tgtEl>
                                        <p:attrNameLst>
                                          <p:attrName>style.visibility</p:attrName>
                                        </p:attrNameLst>
                                      </p:cBhvr>
                                      <p:to>
                                        <p:strVal val="visible"/>
                                      </p:to>
                                    </p:set>
                                    <p:animEffect transition="in" filter="wipe(left)">
                                      <p:cBhvr>
                                        <p:cTn id="48" dur="500"/>
                                        <p:tgtEl>
                                          <p:spTgt spid="20294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2942"/>
                                        </p:tgtEl>
                                        <p:attrNameLst>
                                          <p:attrName>style.visibility</p:attrName>
                                        </p:attrNameLst>
                                      </p:cBhvr>
                                      <p:to>
                                        <p:strVal val="visible"/>
                                      </p:to>
                                    </p:set>
                                    <p:animEffect transition="in" filter="wipe(left)">
                                      <p:cBhvr>
                                        <p:cTn id="53" dur="500"/>
                                        <p:tgtEl>
                                          <p:spTgt spid="20294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02943"/>
                                        </p:tgtEl>
                                        <p:attrNameLst>
                                          <p:attrName>style.visibility</p:attrName>
                                        </p:attrNameLst>
                                      </p:cBhvr>
                                      <p:to>
                                        <p:strVal val="visible"/>
                                      </p:to>
                                    </p:set>
                                    <p:animEffect transition="in" filter="wipe(left)">
                                      <p:cBhvr>
                                        <p:cTn id="58" dur="500"/>
                                        <p:tgtEl>
                                          <p:spTgt spid="2029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02948"/>
                                        </p:tgtEl>
                                        <p:attrNameLst>
                                          <p:attrName>style.visibility</p:attrName>
                                        </p:attrNameLst>
                                      </p:cBhvr>
                                      <p:to>
                                        <p:strVal val="visible"/>
                                      </p:to>
                                    </p:set>
                                    <p:animEffect transition="in" filter="wipe(left)">
                                      <p:cBhvr>
                                        <p:cTn id="63" dur="500"/>
                                        <p:tgtEl>
                                          <p:spTgt spid="2029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02952"/>
                                        </p:tgtEl>
                                        <p:attrNameLst>
                                          <p:attrName>style.visibility</p:attrName>
                                        </p:attrNameLst>
                                      </p:cBhvr>
                                      <p:to>
                                        <p:strVal val="visible"/>
                                      </p:to>
                                    </p:set>
                                    <p:animEffect transition="in" filter="wipe(left)">
                                      <p:cBhvr>
                                        <p:cTn id="68" dur="500"/>
                                        <p:tgtEl>
                                          <p:spTgt spid="20295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2955"/>
                                        </p:tgtEl>
                                        <p:attrNameLst>
                                          <p:attrName>style.visibility</p:attrName>
                                        </p:attrNameLst>
                                      </p:cBhvr>
                                      <p:to>
                                        <p:strVal val="visible"/>
                                      </p:to>
                                    </p:set>
                                    <p:animEffect transition="in" filter="wipe(left)">
                                      <p:cBhvr>
                                        <p:cTn id="73" dur="500"/>
                                        <p:tgtEl>
                                          <p:spTgt spid="20295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202956"/>
                                        </p:tgtEl>
                                        <p:attrNameLst>
                                          <p:attrName>style.visibility</p:attrName>
                                        </p:attrNameLst>
                                      </p:cBhvr>
                                      <p:to>
                                        <p:strVal val="visible"/>
                                      </p:to>
                                    </p:set>
                                    <p:animEffect transition="in" filter="wipe(up)">
                                      <p:cBhvr>
                                        <p:cTn id="78" dur="2000"/>
                                        <p:tgtEl>
                                          <p:spTgt spid="20295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2957"/>
                                        </p:tgtEl>
                                        <p:attrNameLst>
                                          <p:attrName>style.visibility</p:attrName>
                                        </p:attrNameLst>
                                      </p:cBhvr>
                                      <p:to>
                                        <p:strVal val="visible"/>
                                      </p:to>
                                    </p:set>
                                    <p:animEffect transition="in" filter="wipe(left)">
                                      <p:cBhvr>
                                        <p:cTn id="83" dur="500"/>
                                        <p:tgtEl>
                                          <p:spTgt spid="20295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202958"/>
                                        </p:tgtEl>
                                        <p:attrNameLst>
                                          <p:attrName>style.visibility</p:attrName>
                                        </p:attrNameLst>
                                      </p:cBhvr>
                                      <p:to>
                                        <p:strVal val="visible"/>
                                      </p:to>
                                    </p:set>
                                    <p:animEffect transition="in" filter="wipe(up)">
                                      <p:cBhvr>
                                        <p:cTn id="88" dur="2000"/>
                                        <p:tgtEl>
                                          <p:spTgt spid="20295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202959"/>
                                        </p:tgtEl>
                                        <p:attrNameLst>
                                          <p:attrName>style.visibility</p:attrName>
                                        </p:attrNameLst>
                                      </p:cBhvr>
                                      <p:to>
                                        <p:strVal val="visible"/>
                                      </p:to>
                                    </p:set>
                                    <p:animEffect transition="in" filter="wipe(up)">
                                      <p:cBhvr>
                                        <p:cTn id="93" dur="2000"/>
                                        <p:tgtEl>
                                          <p:spTgt spid="20295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02960"/>
                                        </p:tgtEl>
                                        <p:attrNameLst>
                                          <p:attrName>style.visibility</p:attrName>
                                        </p:attrNameLst>
                                      </p:cBhvr>
                                      <p:to>
                                        <p:strVal val="visible"/>
                                      </p:to>
                                    </p:set>
                                    <p:animEffect transition="in" filter="wipe(left)">
                                      <p:cBhvr>
                                        <p:cTn id="98" dur="500"/>
                                        <p:tgtEl>
                                          <p:spTgt spid="20296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202961"/>
                                        </p:tgtEl>
                                        <p:attrNameLst>
                                          <p:attrName>style.visibility</p:attrName>
                                        </p:attrNameLst>
                                      </p:cBhvr>
                                      <p:to>
                                        <p:strVal val="visible"/>
                                      </p:to>
                                    </p:set>
                                    <p:animEffect transition="in" filter="wipe(left)">
                                      <p:cBhvr>
                                        <p:cTn id="103" dur="500"/>
                                        <p:tgtEl>
                                          <p:spTgt spid="20296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02962"/>
                                        </p:tgtEl>
                                        <p:attrNameLst>
                                          <p:attrName>style.visibility</p:attrName>
                                        </p:attrNameLst>
                                      </p:cBhvr>
                                      <p:to>
                                        <p:strVal val="visible"/>
                                      </p:to>
                                    </p:set>
                                    <p:animEffect transition="in" filter="wipe(left)">
                                      <p:cBhvr>
                                        <p:cTn id="108" dur="500"/>
                                        <p:tgtEl>
                                          <p:spTgt spid="20296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202963"/>
                                        </p:tgtEl>
                                        <p:attrNameLst>
                                          <p:attrName>style.visibility</p:attrName>
                                        </p:attrNameLst>
                                      </p:cBhvr>
                                      <p:to>
                                        <p:strVal val="visible"/>
                                      </p:to>
                                    </p:set>
                                    <p:animEffect transition="in" filter="wipe(left)">
                                      <p:cBhvr>
                                        <p:cTn id="113" dur="500"/>
                                        <p:tgtEl>
                                          <p:spTgt spid="20296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02964"/>
                                        </p:tgtEl>
                                        <p:attrNameLst>
                                          <p:attrName>style.visibility</p:attrName>
                                        </p:attrNameLst>
                                      </p:cBhvr>
                                      <p:to>
                                        <p:strVal val="visible"/>
                                      </p:to>
                                    </p:set>
                                    <p:animEffect transition="in" filter="wipe(left)">
                                      <p:cBhvr>
                                        <p:cTn id="118" dur="500"/>
                                        <p:tgtEl>
                                          <p:spTgt spid="20296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202965"/>
                                        </p:tgtEl>
                                        <p:attrNameLst>
                                          <p:attrName>style.visibility</p:attrName>
                                        </p:attrNameLst>
                                      </p:cBhvr>
                                      <p:to>
                                        <p:strVal val="visible"/>
                                      </p:to>
                                    </p:set>
                                    <p:animEffect transition="in" filter="wipe(left)">
                                      <p:cBhvr>
                                        <p:cTn id="123" dur="500"/>
                                        <p:tgtEl>
                                          <p:spTgt spid="20296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202966"/>
                                        </p:tgtEl>
                                        <p:attrNameLst>
                                          <p:attrName>style.visibility</p:attrName>
                                        </p:attrNameLst>
                                      </p:cBhvr>
                                      <p:to>
                                        <p:strVal val="visible"/>
                                      </p:to>
                                    </p:set>
                                    <p:animEffect transition="in" filter="wipe(left)">
                                      <p:cBhvr>
                                        <p:cTn id="128" dur="500"/>
                                        <p:tgtEl>
                                          <p:spTgt spid="20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P spid="202756" grpId="0"/>
      <p:bldP spid="202758" grpId="0"/>
      <p:bldP spid="202938" grpId="0"/>
      <p:bldP spid="202939" grpId="0"/>
      <p:bldP spid="202940" grpId="0"/>
      <p:bldP spid="202941" grpId="0"/>
      <p:bldP spid="202942" grpId="0"/>
      <p:bldP spid="202955" grpId="0"/>
      <p:bldP spid="202957" grpId="0" bldLvl="0" animBg="1"/>
      <p:bldP spid="202960" grpId="0" bldLvl="0" animBg="1"/>
      <p:bldP spid="202962" grpId="0" bldLvl="0" animBg="1"/>
      <p:bldP spid="202964"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778" name="组合 203777"/>
          <p:cNvGrpSpPr>
            <a:grpSpLocks/>
          </p:cNvGrpSpPr>
          <p:nvPr/>
        </p:nvGrpSpPr>
        <p:grpSpPr bwMode="auto">
          <a:xfrm>
            <a:off x="2217263" y="1885966"/>
            <a:ext cx="4014787" cy="4452937"/>
            <a:chOff x="1452" y="591"/>
            <a:chExt cx="2529" cy="2805"/>
          </a:xfrm>
        </p:grpSpPr>
        <p:sp>
          <p:nvSpPr>
            <p:cNvPr id="84994" name="直接连接符 203778"/>
            <p:cNvSpPr>
              <a:spLocks noChangeShapeType="1"/>
            </p:cNvSpPr>
            <p:nvPr/>
          </p:nvSpPr>
          <p:spPr bwMode="auto">
            <a:xfrm flipH="1" flipV="1">
              <a:off x="1644" y="792"/>
              <a:ext cx="360" cy="3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4995" name="文本框 203779"/>
            <p:cNvSpPr txBox="1">
              <a:spLocks noChangeArrowheads="1"/>
            </p:cNvSpPr>
            <p:nvPr/>
          </p:nvSpPr>
          <p:spPr bwMode="auto">
            <a:xfrm>
              <a:off x="1452" y="996"/>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AB</a:t>
              </a:r>
            </a:p>
          </p:txBody>
        </p:sp>
        <p:sp>
          <p:nvSpPr>
            <p:cNvPr id="84996" name="文本框 203780"/>
            <p:cNvSpPr txBox="1">
              <a:spLocks noChangeArrowheads="1"/>
            </p:cNvSpPr>
            <p:nvPr/>
          </p:nvSpPr>
          <p:spPr bwMode="auto">
            <a:xfrm>
              <a:off x="1752" y="591"/>
              <a:ext cx="66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CD</a:t>
              </a:r>
            </a:p>
          </p:txBody>
        </p:sp>
        <p:sp>
          <p:nvSpPr>
            <p:cNvPr id="84997" name="文本框 203781"/>
            <p:cNvSpPr txBox="1">
              <a:spLocks noChangeArrowheads="1"/>
            </p:cNvSpPr>
            <p:nvPr/>
          </p:nvSpPr>
          <p:spPr bwMode="auto">
            <a:xfrm>
              <a:off x="2052" y="804"/>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00</a:t>
              </a:r>
            </a:p>
          </p:txBody>
        </p:sp>
        <p:sp>
          <p:nvSpPr>
            <p:cNvPr id="84998" name="文本框 203782"/>
            <p:cNvSpPr txBox="1">
              <a:spLocks noChangeArrowheads="1"/>
            </p:cNvSpPr>
            <p:nvPr/>
          </p:nvSpPr>
          <p:spPr bwMode="auto">
            <a:xfrm>
              <a:off x="2532" y="804"/>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01</a:t>
              </a:r>
            </a:p>
          </p:txBody>
        </p:sp>
        <p:sp>
          <p:nvSpPr>
            <p:cNvPr id="84999" name="文本框 203783"/>
            <p:cNvSpPr txBox="1">
              <a:spLocks noChangeArrowheads="1"/>
            </p:cNvSpPr>
            <p:nvPr/>
          </p:nvSpPr>
          <p:spPr bwMode="auto">
            <a:xfrm>
              <a:off x="2952" y="804"/>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11</a:t>
              </a:r>
            </a:p>
          </p:txBody>
        </p:sp>
        <p:sp>
          <p:nvSpPr>
            <p:cNvPr id="85000" name="文本框 203784"/>
            <p:cNvSpPr txBox="1">
              <a:spLocks noChangeArrowheads="1"/>
            </p:cNvSpPr>
            <p:nvPr/>
          </p:nvSpPr>
          <p:spPr bwMode="auto">
            <a:xfrm>
              <a:off x="3384" y="804"/>
              <a:ext cx="39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10</a:t>
              </a:r>
            </a:p>
          </p:txBody>
        </p:sp>
        <p:sp>
          <p:nvSpPr>
            <p:cNvPr id="85001" name="文本框 203785"/>
            <p:cNvSpPr txBox="1">
              <a:spLocks noChangeArrowheads="1"/>
            </p:cNvSpPr>
            <p:nvPr/>
          </p:nvSpPr>
          <p:spPr bwMode="auto">
            <a:xfrm>
              <a:off x="1620" y="1260"/>
              <a:ext cx="5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00</a:t>
              </a:r>
            </a:p>
          </p:txBody>
        </p:sp>
        <p:sp>
          <p:nvSpPr>
            <p:cNvPr id="85002" name="文本框 203786"/>
            <p:cNvSpPr txBox="1">
              <a:spLocks noChangeArrowheads="1"/>
            </p:cNvSpPr>
            <p:nvPr/>
          </p:nvSpPr>
          <p:spPr bwMode="auto">
            <a:xfrm>
              <a:off x="1632" y="1692"/>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01</a:t>
              </a:r>
            </a:p>
          </p:txBody>
        </p:sp>
        <p:graphicFrame>
          <p:nvGraphicFramePr>
            <p:cNvPr id="85003" name="对象 203787"/>
            <p:cNvGraphicFramePr>
              <a:graphicFrameLocks/>
            </p:cNvGraphicFramePr>
            <p:nvPr/>
          </p:nvGraphicFramePr>
          <p:xfrm>
            <a:off x="1924" y="1165"/>
            <a:ext cx="2057" cy="2231"/>
          </p:xfrm>
          <a:graphic>
            <a:graphicData uri="http://schemas.openxmlformats.org/presentationml/2006/ole">
              <mc:AlternateContent xmlns:mc="http://schemas.openxmlformats.org/markup-compatibility/2006">
                <mc:Choice xmlns:v="urn:schemas-microsoft-com:vml" Requires="v">
                  <p:oleObj spid="_x0000_s266390" r:id="rId3" imgW="3308040" imgH="3580920" progId="Word.Document.8">
                    <p:embed/>
                  </p:oleObj>
                </mc:Choice>
                <mc:Fallback>
                  <p:oleObj r:id="rId3" imgW="3308040" imgH="3580920" progId="Word.Document.8">
                    <p:embed/>
                    <p:pic>
                      <p:nvPicPr>
                        <p:cNvPr id="85003" name="对象 2037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 y="1165"/>
                          <a:ext cx="2057" cy="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4" name="文本框 203788"/>
            <p:cNvSpPr txBox="1">
              <a:spLocks noChangeArrowheads="1"/>
            </p:cNvSpPr>
            <p:nvPr/>
          </p:nvSpPr>
          <p:spPr bwMode="auto">
            <a:xfrm>
              <a:off x="1620" y="2184"/>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11</a:t>
              </a:r>
            </a:p>
          </p:txBody>
        </p:sp>
        <p:sp>
          <p:nvSpPr>
            <p:cNvPr id="85005" name="文本框 203789"/>
            <p:cNvSpPr txBox="1">
              <a:spLocks noChangeArrowheads="1"/>
            </p:cNvSpPr>
            <p:nvPr/>
          </p:nvSpPr>
          <p:spPr bwMode="auto">
            <a:xfrm>
              <a:off x="1608" y="2640"/>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b="1">
                  <a:latin typeface="楷体" panose="02010609060101010101" pitchFamily="49" charset="-122"/>
                  <a:ea typeface="楷体" panose="02010609060101010101" pitchFamily="49" charset="-122"/>
                </a:rPr>
                <a:t>10</a:t>
              </a:r>
            </a:p>
          </p:txBody>
        </p:sp>
      </p:grpSp>
      <p:sp>
        <p:nvSpPr>
          <p:cNvPr id="203791" name="文本框 203790"/>
          <p:cNvSpPr txBox="1">
            <a:spLocks noChangeArrowheads="1"/>
          </p:cNvSpPr>
          <p:nvPr/>
        </p:nvSpPr>
        <p:spPr bwMode="auto">
          <a:xfrm>
            <a:off x="775813" y="1093803"/>
            <a:ext cx="3168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solidFill>
                  <a:schemeClr val="tx2"/>
                </a:solidFill>
                <a:latin typeface="楷体" panose="02010609060101010101" pitchFamily="49" charset="-122"/>
                <a:ea typeface="楷体" panose="02010609060101010101" pitchFamily="49" charset="-122"/>
              </a:rPr>
              <a:t>圈圈时要注意：</a:t>
            </a:r>
          </a:p>
        </p:txBody>
      </p:sp>
      <p:grpSp>
        <p:nvGrpSpPr>
          <p:cNvPr id="203792" name="组合 203791"/>
          <p:cNvGrpSpPr>
            <a:grpSpLocks/>
          </p:cNvGrpSpPr>
          <p:nvPr/>
        </p:nvGrpSpPr>
        <p:grpSpPr bwMode="auto">
          <a:xfrm>
            <a:off x="3152300" y="3686191"/>
            <a:ext cx="1368425" cy="1943100"/>
            <a:chOff x="1973" y="2160"/>
            <a:chExt cx="862" cy="1179"/>
          </a:xfrm>
        </p:grpSpPr>
        <p:sp>
          <p:nvSpPr>
            <p:cNvPr id="85008" name="直接连接符 203792"/>
            <p:cNvSpPr>
              <a:spLocks noChangeShapeType="1"/>
            </p:cNvSpPr>
            <p:nvPr/>
          </p:nvSpPr>
          <p:spPr bwMode="auto">
            <a:xfrm>
              <a:off x="2381" y="2160"/>
              <a:ext cx="45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09" name="直接连接符 203793"/>
            <p:cNvSpPr>
              <a:spLocks noChangeShapeType="1"/>
            </p:cNvSpPr>
            <p:nvPr/>
          </p:nvSpPr>
          <p:spPr bwMode="auto">
            <a:xfrm>
              <a:off x="2381" y="2160"/>
              <a:ext cx="0" cy="40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10" name="直接连接符 203794"/>
            <p:cNvSpPr>
              <a:spLocks noChangeShapeType="1"/>
            </p:cNvSpPr>
            <p:nvPr/>
          </p:nvSpPr>
          <p:spPr bwMode="auto">
            <a:xfrm flipH="1">
              <a:off x="1973" y="2568"/>
              <a:ext cx="4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11" name="直接连接符 203795"/>
            <p:cNvSpPr>
              <a:spLocks noChangeShapeType="1"/>
            </p:cNvSpPr>
            <p:nvPr/>
          </p:nvSpPr>
          <p:spPr bwMode="auto">
            <a:xfrm>
              <a:off x="1973" y="2568"/>
              <a:ext cx="0" cy="77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12" name="直接连接符 203796"/>
            <p:cNvSpPr>
              <a:spLocks noChangeShapeType="1"/>
            </p:cNvSpPr>
            <p:nvPr/>
          </p:nvSpPr>
          <p:spPr bwMode="auto">
            <a:xfrm>
              <a:off x="1973" y="3339"/>
              <a:ext cx="4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13" name="直接连接符 203797"/>
            <p:cNvSpPr>
              <a:spLocks noChangeShapeType="1"/>
            </p:cNvSpPr>
            <p:nvPr/>
          </p:nvSpPr>
          <p:spPr bwMode="auto">
            <a:xfrm>
              <a:off x="2381" y="2931"/>
              <a:ext cx="0" cy="40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14" name="直接连接符 203798"/>
            <p:cNvSpPr>
              <a:spLocks noChangeShapeType="1"/>
            </p:cNvSpPr>
            <p:nvPr/>
          </p:nvSpPr>
          <p:spPr bwMode="auto">
            <a:xfrm flipH="1">
              <a:off x="2381" y="2931"/>
              <a:ext cx="4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5015" name="直接连接符 203799"/>
            <p:cNvSpPr>
              <a:spLocks noChangeShapeType="1"/>
            </p:cNvSpPr>
            <p:nvPr/>
          </p:nvSpPr>
          <p:spPr bwMode="auto">
            <a:xfrm>
              <a:off x="2789" y="2160"/>
              <a:ext cx="0" cy="77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203801" name="组合 203800"/>
          <p:cNvGrpSpPr>
            <a:grpSpLocks/>
          </p:cNvGrpSpPr>
          <p:nvPr/>
        </p:nvGrpSpPr>
        <p:grpSpPr bwMode="auto">
          <a:xfrm>
            <a:off x="3296763" y="4478353"/>
            <a:ext cx="1006475" cy="1150938"/>
            <a:chOff x="2064" y="2568"/>
            <a:chExt cx="634" cy="725"/>
          </a:xfrm>
        </p:grpSpPr>
        <p:sp>
          <p:nvSpPr>
            <p:cNvPr id="85017" name="椭圆 203801"/>
            <p:cNvSpPr>
              <a:spLocks noChangeArrowheads="1"/>
            </p:cNvSpPr>
            <p:nvPr/>
          </p:nvSpPr>
          <p:spPr bwMode="auto">
            <a:xfrm>
              <a:off x="2064" y="2976"/>
              <a:ext cx="181" cy="317"/>
            </a:xfrm>
            <a:prstGeom prst="ellipse">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5018" name="椭圆 203802"/>
            <p:cNvSpPr>
              <a:spLocks noChangeArrowheads="1"/>
            </p:cNvSpPr>
            <p:nvPr/>
          </p:nvSpPr>
          <p:spPr bwMode="auto">
            <a:xfrm>
              <a:off x="2517" y="2568"/>
              <a:ext cx="181" cy="317"/>
            </a:xfrm>
            <a:prstGeom prst="ellipse">
              <a:avLst/>
            </a:prstGeom>
            <a:noFill/>
            <a:ln w="381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pSp>
      <p:grpSp>
        <p:nvGrpSpPr>
          <p:cNvPr id="203804" name="组合 203803"/>
          <p:cNvGrpSpPr>
            <a:grpSpLocks/>
          </p:cNvGrpSpPr>
          <p:nvPr/>
        </p:nvGrpSpPr>
        <p:grpSpPr bwMode="auto">
          <a:xfrm>
            <a:off x="3223738" y="3686191"/>
            <a:ext cx="1152525" cy="1296987"/>
            <a:chOff x="2018" y="2069"/>
            <a:chExt cx="726" cy="817"/>
          </a:xfrm>
        </p:grpSpPr>
        <p:sp>
          <p:nvSpPr>
            <p:cNvPr id="85020" name="椭圆 203804"/>
            <p:cNvSpPr>
              <a:spLocks noChangeArrowheads="1"/>
            </p:cNvSpPr>
            <p:nvPr/>
          </p:nvSpPr>
          <p:spPr bwMode="auto">
            <a:xfrm>
              <a:off x="2018" y="2568"/>
              <a:ext cx="272" cy="318"/>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5021" name="椭圆 203805"/>
            <p:cNvSpPr>
              <a:spLocks noChangeArrowheads="1"/>
            </p:cNvSpPr>
            <p:nvPr/>
          </p:nvSpPr>
          <p:spPr bwMode="auto">
            <a:xfrm>
              <a:off x="2472" y="2069"/>
              <a:ext cx="272" cy="318"/>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pSp>
      <p:sp>
        <p:nvSpPr>
          <p:cNvPr id="203807" name="圆角矩形标注 203806"/>
          <p:cNvSpPr>
            <a:spLocks noChangeArrowheads="1"/>
          </p:cNvSpPr>
          <p:nvPr/>
        </p:nvSpPr>
        <p:spPr bwMode="auto">
          <a:xfrm>
            <a:off x="5457350" y="6135703"/>
            <a:ext cx="2303463" cy="574675"/>
          </a:xfrm>
          <a:prstGeom prst="wedgeRoundRectCallout">
            <a:avLst>
              <a:gd name="adj1" fmla="val -118227"/>
              <a:gd name="adj2" fmla="val -205250"/>
              <a:gd name="adj3" fmla="val 1666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tx2"/>
                </a:solidFill>
                <a:latin typeface="楷体" panose="02010609060101010101" pitchFamily="49" charset="-122"/>
                <a:ea typeface="楷体" panose="02010609060101010101" pitchFamily="49" charset="-122"/>
              </a:rPr>
              <a:t>逻辑不相邻</a:t>
            </a:r>
          </a:p>
        </p:txBody>
      </p:sp>
      <p:sp>
        <p:nvSpPr>
          <p:cNvPr id="203808" name="圆角矩形标注 203807"/>
          <p:cNvSpPr>
            <a:spLocks noChangeArrowheads="1"/>
          </p:cNvSpPr>
          <p:nvPr/>
        </p:nvSpPr>
        <p:spPr bwMode="auto">
          <a:xfrm>
            <a:off x="572613" y="1141428"/>
            <a:ext cx="2520950" cy="574675"/>
          </a:xfrm>
          <a:prstGeom prst="wedgeRoundRectCallout">
            <a:avLst>
              <a:gd name="adj1" fmla="val 66815"/>
              <a:gd name="adj2" fmla="val 483977"/>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tx2"/>
                </a:solidFill>
                <a:latin typeface="楷体" panose="02010609060101010101" pitchFamily="49" charset="-122"/>
                <a:ea typeface="楷体" panose="02010609060101010101" pitchFamily="49" charset="-122"/>
              </a:rPr>
              <a:t>逻辑不相邻</a:t>
            </a:r>
          </a:p>
        </p:txBody>
      </p:sp>
      <p:sp>
        <p:nvSpPr>
          <p:cNvPr id="203809" name="文本框 203808"/>
          <p:cNvSpPr txBox="1">
            <a:spLocks noChangeArrowheads="1"/>
          </p:cNvSpPr>
          <p:nvPr/>
        </p:nvSpPr>
        <p:spPr bwMode="auto">
          <a:xfrm>
            <a:off x="3944462" y="1166828"/>
            <a:ext cx="4394866" cy="52322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所以，不能</a:t>
            </a:r>
            <a:r>
              <a:rPr lang="zh-CN" altLang="en-US" sz="2800" dirty="0" smtClean="0">
                <a:latin typeface="楷体" panose="02010609060101010101" pitchFamily="49" charset="-122"/>
                <a:ea typeface="楷体" panose="02010609060101010101" pitchFamily="49" charset="-122"/>
              </a:rPr>
              <a:t>这样画圈圈！！</a:t>
            </a:r>
            <a:endParaRPr lang="zh-CN" altLang="en-US" sz="2800" dirty="0">
              <a:latin typeface="楷体" panose="02010609060101010101" pitchFamily="49" charset="-122"/>
              <a:ea typeface="楷体" panose="02010609060101010101" pitchFamily="49" charset="-122"/>
            </a:endParaRPr>
          </a:p>
        </p:txBody>
      </p:sp>
      <p:sp>
        <p:nvSpPr>
          <p:cNvPr id="3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93337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791"/>
                                        </p:tgtEl>
                                        <p:attrNameLst>
                                          <p:attrName>style.visibility</p:attrName>
                                        </p:attrNameLst>
                                      </p:cBhvr>
                                      <p:to>
                                        <p:strVal val="visible"/>
                                      </p:to>
                                    </p:set>
                                    <p:animEffect transition="in" filter="wipe(left)">
                                      <p:cBhvr>
                                        <p:cTn id="7" dur="500"/>
                                        <p:tgtEl>
                                          <p:spTgt spid="203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3778"/>
                                        </p:tgtEl>
                                        <p:attrNameLst>
                                          <p:attrName>style.visibility</p:attrName>
                                        </p:attrNameLst>
                                      </p:cBhvr>
                                      <p:to>
                                        <p:strVal val="visible"/>
                                      </p:to>
                                    </p:set>
                                    <p:animEffect transition="in" filter="wipe(left)">
                                      <p:cBhvr>
                                        <p:cTn id="12" dur="500"/>
                                        <p:tgtEl>
                                          <p:spTgt spid="2037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3792"/>
                                        </p:tgtEl>
                                        <p:attrNameLst>
                                          <p:attrName>style.visibility</p:attrName>
                                        </p:attrNameLst>
                                      </p:cBhvr>
                                      <p:to>
                                        <p:strVal val="visible"/>
                                      </p:to>
                                    </p:set>
                                    <p:animEffect transition="in" filter="wipe(up)">
                                      <p:cBhvr>
                                        <p:cTn id="17" dur="3000"/>
                                        <p:tgtEl>
                                          <p:spTgt spid="203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3801"/>
                                        </p:tgtEl>
                                        <p:attrNameLst>
                                          <p:attrName>style.visibility</p:attrName>
                                        </p:attrNameLst>
                                      </p:cBhvr>
                                      <p:to>
                                        <p:strVal val="visible"/>
                                      </p:to>
                                    </p:set>
                                    <p:animEffect transition="in" filter="wipe(up)">
                                      <p:cBhvr>
                                        <p:cTn id="22" dur="500"/>
                                        <p:tgtEl>
                                          <p:spTgt spid="203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3807"/>
                                        </p:tgtEl>
                                        <p:attrNameLst>
                                          <p:attrName>style.visibility</p:attrName>
                                        </p:attrNameLst>
                                      </p:cBhvr>
                                      <p:to>
                                        <p:strVal val="visible"/>
                                      </p:to>
                                    </p:set>
                                    <p:animEffect transition="in" filter="wipe(left)">
                                      <p:cBhvr>
                                        <p:cTn id="27" dur="500"/>
                                        <p:tgtEl>
                                          <p:spTgt spid="2038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3804"/>
                                        </p:tgtEl>
                                        <p:attrNameLst>
                                          <p:attrName>style.visibility</p:attrName>
                                        </p:attrNameLst>
                                      </p:cBhvr>
                                      <p:to>
                                        <p:strVal val="visible"/>
                                      </p:to>
                                    </p:set>
                                    <p:animEffect transition="in" filter="wipe(left)">
                                      <p:cBhvr>
                                        <p:cTn id="32" dur="500"/>
                                        <p:tgtEl>
                                          <p:spTgt spid="2038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3808"/>
                                        </p:tgtEl>
                                        <p:attrNameLst>
                                          <p:attrName>style.visibility</p:attrName>
                                        </p:attrNameLst>
                                      </p:cBhvr>
                                      <p:to>
                                        <p:strVal val="visible"/>
                                      </p:to>
                                    </p:set>
                                    <p:animEffect transition="in" filter="wipe(left)">
                                      <p:cBhvr>
                                        <p:cTn id="37" dur="500"/>
                                        <p:tgtEl>
                                          <p:spTgt spid="2038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3809"/>
                                        </p:tgtEl>
                                        <p:attrNameLst>
                                          <p:attrName>style.visibility</p:attrName>
                                        </p:attrNameLst>
                                      </p:cBhvr>
                                      <p:to>
                                        <p:strVal val="visible"/>
                                      </p:to>
                                    </p:set>
                                    <p:animEffect transition="in" filter="wipe(left)">
                                      <p:cBhvr>
                                        <p:cTn id="42" dur="500"/>
                                        <p:tgtEl>
                                          <p:spTgt spid="20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1" grpId="0"/>
      <p:bldP spid="203807" grpId="0" bldLvl="0" animBg="1"/>
      <p:bldP spid="203808" grpId="0" bldLvl="0" animBg="1"/>
      <p:bldP spid="203809"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文本框 204801"/>
          <p:cNvSpPr txBox="1">
            <a:spLocks noChangeArrowheads="1"/>
          </p:cNvSpPr>
          <p:nvPr/>
        </p:nvSpPr>
        <p:spPr bwMode="auto">
          <a:xfrm>
            <a:off x="764196" y="1068165"/>
            <a:ext cx="2951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逻辑相邻举例：</a:t>
            </a:r>
          </a:p>
        </p:txBody>
      </p:sp>
      <p:grpSp>
        <p:nvGrpSpPr>
          <p:cNvPr id="204803" name="组合 204802"/>
          <p:cNvGrpSpPr>
            <a:grpSpLocks/>
          </p:cNvGrpSpPr>
          <p:nvPr/>
        </p:nvGrpSpPr>
        <p:grpSpPr bwMode="auto">
          <a:xfrm>
            <a:off x="259371" y="1644428"/>
            <a:ext cx="8137525" cy="2954337"/>
            <a:chOff x="158" y="935"/>
            <a:chExt cx="5126" cy="1861"/>
          </a:xfrm>
        </p:grpSpPr>
        <p:pic>
          <p:nvPicPr>
            <p:cNvPr id="86019" name="图片 204803" descr="A13B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 y="935"/>
              <a:ext cx="5126" cy="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矩形 204804"/>
            <p:cNvSpPr>
              <a:spLocks noChangeArrowheads="1"/>
            </p:cNvSpPr>
            <p:nvPr/>
          </p:nvSpPr>
          <p:spPr bwMode="auto">
            <a:xfrm>
              <a:off x="703" y="2614"/>
              <a:ext cx="907"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6021" name="矩形 204805"/>
            <p:cNvSpPr>
              <a:spLocks noChangeArrowheads="1"/>
            </p:cNvSpPr>
            <p:nvPr/>
          </p:nvSpPr>
          <p:spPr bwMode="auto">
            <a:xfrm>
              <a:off x="2699" y="2614"/>
              <a:ext cx="680"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6022" name="矩形 204806"/>
            <p:cNvSpPr>
              <a:spLocks noChangeArrowheads="1"/>
            </p:cNvSpPr>
            <p:nvPr/>
          </p:nvSpPr>
          <p:spPr bwMode="auto">
            <a:xfrm>
              <a:off x="2517" y="2614"/>
              <a:ext cx="907"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6023" name="矩形 204807"/>
            <p:cNvSpPr>
              <a:spLocks noChangeArrowheads="1"/>
            </p:cNvSpPr>
            <p:nvPr/>
          </p:nvSpPr>
          <p:spPr bwMode="auto">
            <a:xfrm>
              <a:off x="4105" y="2614"/>
              <a:ext cx="907"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pSp>
      <p:grpSp>
        <p:nvGrpSpPr>
          <p:cNvPr id="204809" name="组合 204808"/>
          <p:cNvGrpSpPr>
            <a:grpSpLocks/>
          </p:cNvGrpSpPr>
          <p:nvPr/>
        </p:nvGrpSpPr>
        <p:grpSpPr bwMode="auto">
          <a:xfrm>
            <a:off x="908659" y="2076228"/>
            <a:ext cx="1871662" cy="2160587"/>
            <a:chOff x="567" y="1207"/>
            <a:chExt cx="1179" cy="1361"/>
          </a:xfrm>
        </p:grpSpPr>
        <p:grpSp>
          <p:nvGrpSpPr>
            <p:cNvPr id="86025" name="组合 204809"/>
            <p:cNvGrpSpPr>
              <a:grpSpLocks/>
            </p:cNvGrpSpPr>
            <p:nvPr/>
          </p:nvGrpSpPr>
          <p:grpSpPr bwMode="auto">
            <a:xfrm>
              <a:off x="567" y="1207"/>
              <a:ext cx="1179" cy="272"/>
              <a:chOff x="612" y="1253"/>
              <a:chExt cx="1179" cy="272"/>
            </a:xfrm>
          </p:grpSpPr>
          <p:sp>
            <p:nvSpPr>
              <p:cNvPr id="86026" name="直接连接符 204810"/>
              <p:cNvSpPr>
                <a:spLocks noChangeShapeType="1"/>
              </p:cNvSpPr>
              <p:nvPr/>
            </p:nvSpPr>
            <p:spPr bwMode="auto">
              <a:xfrm>
                <a:off x="612"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27" name="直接连接符 204811"/>
              <p:cNvSpPr>
                <a:spLocks noChangeShapeType="1"/>
              </p:cNvSpPr>
              <p:nvPr/>
            </p:nvSpPr>
            <p:spPr bwMode="auto">
              <a:xfrm>
                <a:off x="612" y="1525"/>
                <a:ext cx="117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28" name="直接连接符 204812"/>
              <p:cNvSpPr>
                <a:spLocks noChangeShapeType="1"/>
              </p:cNvSpPr>
              <p:nvPr/>
            </p:nvSpPr>
            <p:spPr bwMode="auto">
              <a:xfrm>
                <a:off x="1791"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86029" name="组合 204813"/>
            <p:cNvGrpSpPr>
              <a:grpSpLocks/>
            </p:cNvGrpSpPr>
            <p:nvPr/>
          </p:nvGrpSpPr>
          <p:grpSpPr bwMode="auto">
            <a:xfrm flipV="1">
              <a:off x="567" y="2296"/>
              <a:ext cx="1179" cy="272"/>
              <a:chOff x="612" y="1253"/>
              <a:chExt cx="1179" cy="272"/>
            </a:xfrm>
          </p:grpSpPr>
          <p:sp>
            <p:nvSpPr>
              <p:cNvPr id="86030" name="直接连接符 204814"/>
              <p:cNvSpPr>
                <a:spLocks noChangeShapeType="1"/>
              </p:cNvSpPr>
              <p:nvPr/>
            </p:nvSpPr>
            <p:spPr bwMode="auto">
              <a:xfrm>
                <a:off x="612"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31" name="直接连接符 204815"/>
              <p:cNvSpPr>
                <a:spLocks noChangeShapeType="1"/>
              </p:cNvSpPr>
              <p:nvPr/>
            </p:nvSpPr>
            <p:spPr bwMode="auto">
              <a:xfrm>
                <a:off x="612" y="1525"/>
                <a:ext cx="117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32" name="直接连接符 204816"/>
              <p:cNvSpPr>
                <a:spLocks noChangeShapeType="1"/>
              </p:cNvSpPr>
              <p:nvPr/>
            </p:nvSpPr>
            <p:spPr bwMode="auto">
              <a:xfrm>
                <a:off x="1791"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sp>
        <p:nvSpPr>
          <p:cNvPr id="204818" name="圆角矩形标注 204817"/>
          <p:cNvSpPr>
            <a:spLocks noChangeArrowheads="1"/>
          </p:cNvSpPr>
          <p:nvPr/>
        </p:nvSpPr>
        <p:spPr bwMode="auto">
          <a:xfrm>
            <a:off x="908659" y="4668615"/>
            <a:ext cx="1800225" cy="574675"/>
          </a:xfrm>
          <a:prstGeom prst="wedgeRoundRectCallout">
            <a:avLst>
              <a:gd name="adj1" fmla="val -4940"/>
              <a:gd name="adj2" fmla="val -160222"/>
              <a:gd name="adj3" fmla="val 1666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solidFill>
                  <a:schemeClr val="tx2"/>
                </a:solidFill>
                <a:latin typeface="楷体" panose="02010609060101010101" pitchFamily="49" charset="-122"/>
                <a:ea typeface="楷体" panose="02010609060101010101" pitchFamily="49" charset="-122"/>
              </a:rPr>
              <a:t>上下相邻</a:t>
            </a:r>
          </a:p>
        </p:txBody>
      </p:sp>
      <p:grpSp>
        <p:nvGrpSpPr>
          <p:cNvPr id="204819" name="组合 204818"/>
          <p:cNvGrpSpPr>
            <a:grpSpLocks/>
          </p:cNvGrpSpPr>
          <p:nvPr/>
        </p:nvGrpSpPr>
        <p:grpSpPr bwMode="auto">
          <a:xfrm>
            <a:off x="3501046" y="2220690"/>
            <a:ext cx="2159000" cy="1871663"/>
            <a:chOff x="2200" y="1298"/>
            <a:chExt cx="1360" cy="1179"/>
          </a:xfrm>
        </p:grpSpPr>
        <p:grpSp>
          <p:nvGrpSpPr>
            <p:cNvPr id="86035" name="组合 204819"/>
            <p:cNvGrpSpPr>
              <a:grpSpLocks/>
            </p:cNvGrpSpPr>
            <p:nvPr/>
          </p:nvGrpSpPr>
          <p:grpSpPr bwMode="auto">
            <a:xfrm rot="5400000" flipH="1" flipV="1">
              <a:off x="1739" y="1745"/>
              <a:ext cx="1179" cy="272"/>
              <a:chOff x="612" y="1253"/>
              <a:chExt cx="1179" cy="272"/>
            </a:xfrm>
          </p:grpSpPr>
          <p:sp>
            <p:nvSpPr>
              <p:cNvPr id="86036" name="直接连接符 204820"/>
              <p:cNvSpPr>
                <a:spLocks noChangeShapeType="1"/>
              </p:cNvSpPr>
              <p:nvPr/>
            </p:nvSpPr>
            <p:spPr bwMode="auto">
              <a:xfrm>
                <a:off x="612"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37" name="直接连接符 204821"/>
              <p:cNvSpPr>
                <a:spLocks noChangeShapeType="1"/>
              </p:cNvSpPr>
              <p:nvPr/>
            </p:nvSpPr>
            <p:spPr bwMode="auto">
              <a:xfrm>
                <a:off x="612" y="1525"/>
                <a:ext cx="117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38" name="直接连接符 204822"/>
              <p:cNvSpPr>
                <a:spLocks noChangeShapeType="1"/>
              </p:cNvSpPr>
              <p:nvPr/>
            </p:nvSpPr>
            <p:spPr bwMode="auto">
              <a:xfrm>
                <a:off x="1791"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86039" name="组合 204823"/>
            <p:cNvGrpSpPr>
              <a:grpSpLocks/>
            </p:cNvGrpSpPr>
            <p:nvPr/>
          </p:nvGrpSpPr>
          <p:grpSpPr bwMode="auto">
            <a:xfrm rot="16200000" flipV="1">
              <a:off x="2827" y="1745"/>
              <a:ext cx="1179" cy="272"/>
              <a:chOff x="612" y="1253"/>
              <a:chExt cx="1179" cy="272"/>
            </a:xfrm>
          </p:grpSpPr>
          <p:sp>
            <p:nvSpPr>
              <p:cNvPr id="86040" name="直接连接符 204824"/>
              <p:cNvSpPr>
                <a:spLocks noChangeShapeType="1"/>
              </p:cNvSpPr>
              <p:nvPr/>
            </p:nvSpPr>
            <p:spPr bwMode="auto">
              <a:xfrm>
                <a:off x="612"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41" name="直接连接符 204825"/>
              <p:cNvSpPr>
                <a:spLocks noChangeShapeType="1"/>
              </p:cNvSpPr>
              <p:nvPr/>
            </p:nvSpPr>
            <p:spPr bwMode="auto">
              <a:xfrm>
                <a:off x="612" y="1525"/>
                <a:ext cx="117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42" name="直接连接符 204826"/>
              <p:cNvSpPr>
                <a:spLocks noChangeShapeType="1"/>
              </p:cNvSpPr>
              <p:nvPr/>
            </p:nvSpPr>
            <p:spPr bwMode="auto">
              <a:xfrm>
                <a:off x="1791" y="1253"/>
                <a:ext cx="0" cy="2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sp>
        <p:nvSpPr>
          <p:cNvPr id="204828" name="圆角矩形标注 204827"/>
          <p:cNvSpPr>
            <a:spLocks noChangeArrowheads="1"/>
          </p:cNvSpPr>
          <p:nvPr/>
        </p:nvSpPr>
        <p:spPr bwMode="auto">
          <a:xfrm>
            <a:off x="3643921" y="4668615"/>
            <a:ext cx="1800225" cy="574675"/>
          </a:xfrm>
          <a:prstGeom prst="wedgeRoundRectCallout">
            <a:avLst>
              <a:gd name="adj1" fmla="val -4852"/>
              <a:gd name="adj2" fmla="val -148065"/>
              <a:gd name="adj3" fmla="val 1666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solidFill>
                  <a:schemeClr val="tx2"/>
                </a:solidFill>
                <a:latin typeface="楷体" panose="02010609060101010101" pitchFamily="49" charset="-122"/>
                <a:ea typeface="楷体" panose="02010609060101010101" pitchFamily="49" charset="-122"/>
              </a:rPr>
              <a:t>左右相邻</a:t>
            </a:r>
          </a:p>
        </p:txBody>
      </p:sp>
      <p:grpSp>
        <p:nvGrpSpPr>
          <p:cNvPr id="204829" name="组合 204828"/>
          <p:cNvGrpSpPr>
            <a:grpSpLocks/>
          </p:cNvGrpSpPr>
          <p:nvPr/>
        </p:nvGrpSpPr>
        <p:grpSpPr bwMode="auto">
          <a:xfrm>
            <a:off x="6309334" y="2149253"/>
            <a:ext cx="2016125" cy="2016125"/>
            <a:chOff x="3969" y="1253"/>
            <a:chExt cx="1270" cy="1270"/>
          </a:xfrm>
        </p:grpSpPr>
        <p:grpSp>
          <p:nvGrpSpPr>
            <p:cNvPr id="86045" name="组合 204829"/>
            <p:cNvGrpSpPr>
              <a:grpSpLocks/>
            </p:cNvGrpSpPr>
            <p:nvPr/>
          </p:nvGrpSpPr>
          <p:grpSpPr bwMode="auto">
            <a:xfrm>
              <a:off x="3969" y="1253"/>
              <a:ext cx="226" cy="227"/>
              <a:chOff x="3969" y="1253"/>
              <a:chExt cx="226" cy="227"/>
            </a:xfrm>
          </p:grpSpPr>
          <p:sp>
            <p:nvSpPr>
              <p:cNvPr id="86046" name="直接连接符 204830"/>
              <p:cNvSpPr>
                <a:spLocks noChangeShapeType="1"/>
              </p:cNvSpPr>
              <p:nvPr/>
            </p:nvSpPr>
            <p:spPr bwMode="auto">
              <a:xfrm>
                <a:off x="3969" y="1480"/>
                <a:ext cx="22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47" name="直接连接符 204831"/>
              <p:cNvSpPr>
                <a:spLocks noChangeShapeType="1"/>
              </p:cNvSpPr>
              <p:nvPr/>
            </p:nvSpPr>
            <p:spPr bwMode="auto">
              <a:xfrm>
                <a:off x="4195" y="1253"/>
                <a:ext cx="0" cy="2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86048" name="组合 204832"/>
            <p:cNvGrpSpPr>
              <a:grpSpLocks/>
            </p:cNvGrpSpPr>
            <p:nvPr/>
          </p:nvGrpSpPr>
          <p:grpSpPr bwMode="auto">
            <a:xfrm rot="-5400000">
              <a:off x="3963" y="2288"/>
              <a:ext cx="226" cy="227"/>
              <a:chOff x="3969" y="1253"/>
              <a:chExt cx="226" cy="227"/>
            </a:xfrm>
          </p:grpSpPr>
          <p:sp>
            <p:nvSpPr>
              <p:cNvPr id="86049" name="直接连接符 204833"/>
              <p:cNvSpPr>
                <a:spLocks noChangeShapeType="1"/>
              </p:cNvSpPr>
              <p:nvPr/>
            </p:nvSpPr>
            <p:spPr bwMode="auto">
              <a:xfrm>
                <a:off x="3969" y="1480"/>
                <a:ext cx="22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50" name="直接连接符 204834"/>
              <p:cNvSpPr>
                <a:spLocks noChangeShapeType="1"/>
              </p:cNvSpPr>
              <p:nvPr/>
            </p:nvSpPr>
            <p:spPr bwMode="auto">
              <a:xfrm>
                <a:off x="4195" y="1253"/>
                <a:ext cx="0" cy="2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86051" name="组合 204835"/>
            <p:cNvGrpSpPr>
              <a:grpSpLocks/>
            </p:cNvGrpSpPr>
            <p:nvPr/>
          </p:nvGrpSpPr>
          <p:grpSpPr bwMode="auto">
            <a:xfrm rot="10800000">
              <a:off x="5012" y="2296"/>
              <a:ext cx="226" cy="227"/>
              <a:chOff x="3969" y="1253"/>
              <a:chExt cx="226" cy="227"/>
            </a:xfrm>
          </p:grpSpPr>
          <p:sp>
            <p:nvSpPr>
              <p:cNvPr id="86052" name="直接连接符 204836"/>
              <p:cNvSpPr>
                <a:spLocks noChangeShapeType="1"/>
              </p:cNvSpPr>
              <p:nvPr/>
            </p:nvSpPr>
            <p:spPr bwMode="auto">
              <a:xfrm>
                <a:off x="3969" y="1480"/>
                <a:ext cx="22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53" name="直接连接符 204837"/>
              <p:cNvSpPr>
                <a:spLocks noChangeShapeType="1"/>
              </p:cNvSpPr>
              <p:nvPr/>
            </p:nvSpPr>
            <p:spPr bwMode="auto">
              <a:xfrm>
                <a:off x="4195" y="1253"/>
                <a:ext cx="0" cy="2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86054" name="组合 204838"/>
            <p:cNvGrpSpPr>
              <a:grpSpLocks/>
            </p:cNvGrpSpPr>
            <p:nvPr/>
          </p:nvGrpSpPr>
          <p:grpSpPr bwMode="auto">
            <a:xfrm rot="5400000">
              <a:off x="5006" y="1245"/>
              <a:ext cx="226" cy="227"/>
              <a:chOff x="3969" y="1253"/>
              <a:chExt cx="226" cy="227"/>
            </a:xfrm>
          </p:grpSpPr>
          <p:sp>
            <p:nvSpPr>
              <p:cNvPr id="86055" name="直接连接符 204839"/>
              <p:cNvSpPr>
                <a:spLocks noChangeShapeType="1"/>
              </p:cNvSpPr>
              <p:nvPr/>
            </p:nvSpPr>
            <p:spPr bwMode="auto">
              <a:xfrm>
                <a:off x="3969" y="1480"/>
                <a:ext cx="22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86056" name="直接连接符 204840"/>
              <p:cNvSpPr>
                <a:spLocks noChangeShapeType="1"/>
              </p:cNvSpPr>
              <p:nvPr/>
            </p:nvSpPr>
            <p:spPr bwMode="auto">
              <a:xfrm>
                <a:off x="4195" y="1253"/>
                <a:ext cx="0" cy="2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sp>
        <p:nvSpPr>
          <p:cNvPr id="204842" name="圆角矩形标注 204841"/>
          <p:cNvSpPr>
            <a:spLocks noChangeArrowheads="1"/>
          </p:cNvSpPr>
          <p:nvPr/>
        </p:nvSpPr>
        <p:spPr bwMode="auto">
          <a:xfrm>
            <a:off x="6380771" y="4597178"/>
            <a:ext cx="1800225" cy="574675"/>
          </a:xfrm>
          <a:prstGeom prst="wedgeRoundRectCallout">
            <a:avLst>
              <a:gd name="adj1" fmla="val -4144"/>
              <a:gd name="adj2" fmla="val -133148"/>
              <a:gd name="adj3" fmla="val 1666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solidFill>
                  <a:schemeClr val="tx2"/>
                </a:solidFill>
                <a:latin typeface="楷体" panose="02010609060101010101" pitchFamily="49" charset="-122"/>
                <a:ea typeface="楷体" panose="02010609060101010101" pitchFamily="49" charset="-122"/>
              </a:rPr>
              <a:t>四角相邻</a:t>
            </a:r>
          </a:p>
        </p:txBody>
      </p:sp>
      <p:sp>
        <p:nvSpPr>
          <p:cNvPr id="204843" name="文本框 204842"/>
          <p:cNvSpPr txBox="1">
            <a:spLocks noChangeArrowheads="1"/>
          </p:cNvSpPr>
          <p:nvPr/>
        </p:nvSpPr>
        <p:spPr bwMode="auto">
          <a:xfrm>
            <a:off x="692759" y="5460778"/>
            <a:ext cx="7775575" cy="952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卡诺图化简逻辑表达式，直观，快捷，容易化成最简式。建议在逻辑电路设计中采用此法化简。</a:t>
            </a:r>
          </a:p>
        </p:txBody>
      </p:sp>
      <p:sp>
        <p:nvSpPr>
          <p:cNvPr id="4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16178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left)">
                                      <p:cBhvr>
                                        <p:cTn id="7" dur="5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03"/>
                                        </p:tgtEl>
                                        <p:attrNameLst>
                                          <p:attrName>style.visibility</p:attrName>
                                        </p:attrNameLst>
                                      </p:cBhvr>
                                      <p:to>
                                        <p:strVal val="visible"/>
                                      </p:to>
                                    </p:set>
                                    <p:animEffect transition="in" filter="wipe(left)">
                                      <p:cBhvr>
                                        <p:cTn id="12" dur="500"/>
                                        <p:tgtEl>
                                          <p:spTgt spid="204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09"/>
                                        </p:tgtEl>
                                        <p:attrNameLst>
                                          <p:attrName>style.visibility</p:attrName>
                                        </p:attrNameLst>
                                      </p:cBhvr>
                                      <p:to>
                                        <p:strVal val="visible"/>
                                      </p:to>
                                    </p:set>
                                    <p:animEffect transition="in" filter="wipe(left)">
                                      <p:cBhvr>
                                        <p:cTn id="17" dur="3000"/>
                                        <p:tgtEl>
                                          <p:spTgt spid="2048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18"/>
                                        </p:tgtEl>
                                        <p:attrNameLst>
                                          <p:attrName>style.visibility</p:attrName>
                                        </p:attrNameLst>
                                      </p:cBhvr>
                                      <p:to>
                                        <p:strVal val="visible"/>
                                      </p:to>
                                    </p:set>
                                    <p:animEffect transition="in" filter="wipe(left)">
                                      <p:cBhvr>
                                        <p:cTn id="22" dur="500"/>
                                        <p:tgtEl>
                                          <p:spTgt spid="2048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4819"/>
                                        </p:tgtEl>
                                        <p:attrNameLst>
                                          <p:attrName>style.visibility</p:attrName>
                                        </p:attrNameLst>
                                      </p:cBhvr>
                                      <p:to>
                                        <p:strVal val="visible"/>
                                      </p:to>
                                    </p:set>
                                    <p:animEffect transition="in" filter="wipe(up)">
                                      <p:cBhvr>
                                        <p:cTn id="27" dur="500"/>
                                        <p:tgtEl>
                                          <p:spTgt spid="2048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28"/>
                                        </p:tgtEl>
                                        <p:attrNameLst>
                                          <p:attrName>style.visibility</p:attrName>
                                        </p:attrNameLst>
                                      </p:cBhvr>
                                      <p:to>
                                        <p:strVal val="visible"/>
                                      </p:to>
                                    </p:set>
                                    <p:animEffect transition="in" filter="wipe(left)">
                                      <p:cBhvr>
                                        <p:cTn id="32" dur="500"/>
                                        <p:tgtEl>
                                          <p:spTgt spid="2048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04829"/>
                                        </p:tgtEl>
                                        <p:attrNameLst>
                                          <p:attrName>style.visibility</p:attrName>
                                        </p:attrNameLst>
                                      </p:cBhvr>
                                      <p:to>
                                        <p:strVal val="visible"/>
                                      </p:to>
                                    </p:set>
                                    <p:animEffect transition="in" filter="wipe(up)">
                                      <p:cBhvr>
                                        <p:cTn id="37" dur="500"/>
                                        <p:tgtEl>
                                          <p:spTgt spid="2048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4842"/>
                                        </p:tgtEl>
                                        <p:attrNameLst>
                                          <p:attrName>style.visibility</p:attrName>
                                        </p:attrNameLst>
                                      </p:cBhvr>
                                      <p:to>
                                        <p:strVal val="visible"/>
                                      </p:to>
                                    </p:set>
                                    <p:animEffect transition="in" filter="wipe(left)">
                                      <p:cBhvr>
                                        <p:cTn id="42" dur="500"/>
                                        <p:tgtEl>
                                          <p:spTgt spid="2048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4843"/>
                                        </p:tgtEl>
                                        <p:attrNameLst>
                                          <p:attrName>style.visibility</p:attrName>
                                        </p:attrNameLst>
                                      </p:cBhvr>
                                      <p:to>
                                        <p:strVal val="visible"/>
                                      </p:to>
                                    </p:set>
                                    <p:animEffect transition="in" filter="wipe(left)">
                                      <p:cBhvr>
                                        <p:cTn id="47" dur="500"/>
                                        <p:tgtEl>
                                          <p:spTgt spid="204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p:bldP spid="204818" grpId="0" bldLvl="0" animBg="1"/>
      <p:bldP spid="204828" grpId="0" bldLvl="0" animBg="1"/>
      <p:bldP spid="204842" grpId="0" bldLvl="0" animBg="1"/>
      <p:bldP spid="204843"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文本框 202753"/>
          <p:cNvSpPr txBox="1">
            <a:spLocks noChangeArrowheads="1"/>
          </p:cNvSpPr>
          <p:nvPr/>
        </p:nvSpPr>
        <p:spPr bwMode="auto">
          <a:xfrm>
            <a:off x="569542" y="1039457"/>
            <a:ext cx="71056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【例</a:t>
            </a:r>
            <a:r>
              <a:rPr lang="en-US" altLang="zh-CN" sz="2800" b="1">
                <a:latin typeface="楷体" panose="02010609060101010101" pitchFamily="49" charset="-122"/>
                <a:ea typeface="楷体" panose="02010609060101010101" pitchFamily="49" charset="-122"/>
              </a:rPr>
              <a:t>2.6.6</a:t>
            </a:r>
            <a:r>
              <a:rPr lang="zh-CN" altLang="en-US" sz="2800" b="1">
                <a:latin typeface="楷体" panose="02010609060101010101" pitchFamily="49" charset="-122"/>
                <a:ea typeface="楷体" panose="02010609060101010101" pitchFamily="49" charset="-122"/>
              </a:rPr>
              <a:t>】用卡诺图简化下面逻辑函数</a:t>
            </a:r>
          </a:p>
          <a:p>
            <a:endParaRPr lang="zh-CN" altLang="en-US" sz="2800" b="1">
              <a:latin typeface="楷体" panose="02010609060101010101" pitchFamily="49" charset="-122"/>
              <a:ea typeface="楷体" panose="02010609060101010101" pitchFamily="49" charset="-122"/>
            </a:endParaRPr>
          </a:p>
        </p:txBody>
      </p:sp>
      <p:graphicFrame>
        <p:nvGraphicFramePr>
          <p:cNvPr id="186373" name="对象 186372"/>
          <p:cNvGraphicFramePr>
            <a:graphicFrameLocks/>
          </p:cNvGraphicFramePr>
          <p:nvPr>
            <p:extLst>
              <p:ext uri="{D42A27DB-BD31-4B8C-83A1-F6EECF244321}">
                <p14:modId xmlns:p14="http://schemas.microsoft.com/office/powerpoint/2010/main" val="2443982433"/>
              </p:ext>
            </p:extLst>
          </p:nvPr>
        </p:nvGraphicFramePr>
        <p:xfrm>
          <a:off x="1636342" y="1687157"/>
          <a:ext cx="4681538" cy="492125"/>
        </p:xfrm>
        <a:graphic>
          <a:graphicData uri="http://schemas.openxmlformats.org/presentationml/2006/ole">
            <mc:AlternateContent xmlns:mc="http://schemas.openxmlformats.org/markup-compatibility/2006">
              <mc:Choice xmlns:v="urn:schemas-microsoft-com:vml" Requires="v">
                <p:oleObj spid="_x0000_s267707" r:id="rId3" imgW="1686173" imgH="177492" progId="Equation.3">
                  <p:embed/>
                </p:oleObj>
              </mc:Choice>
              <mc:Fallback>
                <p:oleObj r:id="rId3" imgW="1686173" imgH="177492" progId="Equation.3">
                  <p:embed/>
                  <p:pic>
                    <p:nvPicPr>
                      <p:cNvPr id="186373" name="对象 18637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342" y="1687157"/>
                        <a:ext cx="4681538" cy="492125"/>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6374" name="文本框 186373"/>
          <p:cNvSpPr txBox="1">
            <a:spLocks noChangeArrowheads="1"/>
          </p:cNvSpPr>
          <p:nvPr/>
        </p:nvSpPr>
        <p:spPr bwMode="auto">
          <a:xfrm>
            <a:off x="485405" y="2372957"/>
            <a:ext cx="4800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解：</a:t>
            </a:r>
          </a:p>
        </p:txBody>
      </p:sp>
      <p:graphicFrame>
        <p:nvGraphicFramePr>
          <p:cNvPr id="186375" name="对象 186374"/>
          <p:cNvGraphicFramePr>
            <a:graphicFrameLocks/>
          </p:cNvGraphicFramePr>
          <p:nvPr>
            <p:extLst>
              <p:ext uri="{D42A27DB-BD31-4B8C-83A1-F6EECF244321}">
                <p14:modId xmlns:p14="http://schemas.microsoft.com/office/powerpoint/2010/main" val="3653054540"/>
              </p:ext>
            </p:extLst>
          </p:nvPr>
        </p:nvGraphicFramePr>
        <p:xfrm>
          <a:off x="4789117" y="2973032"/>
          <a:ext cx="3981450" cy="2663825"/>
        </p:xfrm>
        <a:graphic>
          <a:graphicData uri="http://schemas.openxmlformats.org/presentationml/2006/ole">
            <mc:AlternateContent xmlns:mc="http://schemas.openxmlformats.org/markup-compatibility/2006">
              <mc:Choice xmlns:v="urn:schemas-microsoft-com:vml" Requires="v">
                <p:oleObj spid="_x0000_s267708" r:id="rId5" imgW="1201680" imgH="1069920" progId="Visio.Drawing.6">
                  <p:embed/>
                </p:oleObj>
              </mc:Choice>
              <mc:Fallback>
                <p:oleObj r:id="rId5" imgW="1201680" imgH="1069920" progId="Visio.Drawing.6">
                  <p:embed/>
                  <p:pic>
                    <p:nvPicPr>
                      <p:cNvPr id="186375" name="对象 18637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9117" y="2973032"/>
                        <a:ext cx="3981450" cy="2663825"/>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6376" name="文本框 186375"/>
          <p:cNvSpPr txBox="1">
            <a:spLocks noChangeArrowheads="1"/>
          </p:cNvSpPr>
          <p:nvPr/>
        </p:nvSpPr>
        <p:spPr bwMode="auto">
          <a:xfrm>
            <a:off x="1275980" y="2372957"/>
            <a:ext cx="4343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圈法如图，则</a:t>
            </a:r>
          </a:p>
        </p:txBody>
      </p:sp>
      <p:sp>
        <p:nvSpPr>
          <p:cNvPr id="186377" name="矩形 186376"/>
          <p:cNvSpPr>
            <a:spLocks noChangeArrowheads="1"/>
          </p:cNvSpPr>
          <p:nvPr/>
        </p:nvSpPr>
        <p:spPr bwMode="auto">
          <a:xfrm>
            <a:off x="5884492" y="5001857"/>
            <a:ext cx="1081088" cy="452437"/>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86378" name="矩形 186377"/>
          <p:cNvSpPr>
            <a:spLocks noChangeArrowheads="1"/>
          </p:cNvSpPr>
          <p:nvPr/>
        </p:nvSpPr>
        <p:spPr bwMode="auto">
          <a:xfrm>
            <a:off x="6460755" y="4354157"/>
            <a:ext cx="1081087" cy="431800"/>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86379" name="矩形 186378"/>
          <p:cNvSpPr>
            <a:spLocks noChangeArrowheads="1"/>
          </p:cNvSpPr>
          <p:nvPr/>
        </p:nvSpPr>
        <p:spPr bwMode="auto">
          <a:xfrm>
            <a:off x="7829180" y="4354157"/>
            <a:ext cx="454025" cy="1079500"/>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aphicFrame>
        <p:nvGraphicFramePr>
          <p:cNvPr id="186380" name="对象 186379"/>
          <p:cNvGraphicFramePr>
            <a:graphicFrameLocks/>
          </p:cNvGraphicFramePr>
          <p:nvPr>
            <p:extLst>
              <p:ext uri="{D42A27DB-BD31-4B8C-83A1-F6EECF244321}">
                <p14:modId xmlns:p14="http://schemas.microsoft.com/office/powerpoint/2010/main" val="165145118"/>
              </p:ext>
            </p:extLst>
          </p:nvPr>
        </p:nvGraphicFramePr>
        <p:xfrm>
          <a:off x="747342" y="3255607"/>
          <a:ext cx="3471863" cy="477837"/>
        </p:xfrm>
        <a:graphic>
          <a:graphicData uri="http://schemas.openxmlformats.org/presentationml/2006/ole">
            <mc:AlternateContent xmlns:mc="http://schemas.openxmlformats.org/markup-compatibility/2006">
              <mc:Choice xmlns:v="urn:schemas-microsoft-com:vml" Requires="v">
                <p:oleObj spid="_x0000_s267709" r:id="rId7" imgW="1293155" imgH="177492" progId="Equation.3">
                  <p:embed/>
                </p:oleObj>
              </mc:Choice>
              <mc:Fallback>
                <p:oleObj r:id="rId7" imgW="1293155" imgH="177492" progId="Equation.3">
                  <p:embed/>
                  <p:pic>
                    <p:nvPicPr>
                      <p:cNvPr id="186380" name="对象 1863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342" y="3255607"/>
                        <a:ext cx="3471863" cy="477837"/>
                      </a:xfrm>
                      <a:prstGeom prst="rect">
                        <a:avLst/>
                      </a:prstGeom>
                      <a:solidFill>
                        <a:srgbClr val="FFFFFF"/>
                      </a:solidFill>
                      <a:ln w="38100" cmpd="dbl">
                        <a:solidFill>
                          <a:srgbClr val="FF3300"/>
                        </a:solidFill>
                        <a:miter lim="800000"/>
                        <a:headEnd/>
                        <a:tailEnd/>
                      </a:ln>
                    </p:spPr>
                  </p:pic>
                </p:oleObj>
              </mc:Fallback>
            </mc:AlternateContent>
          </a:graphicData>
        </a:graphic>
      </p:graphicFrame>
      <p:sp>
        <p:nvSpPr>
          <p:cNvPr id="186384" name="文本框 186383"/>
          <p:cNvSpPr txBox="1">
            <a:spLocks noChangeArrowheads="1"/>
          </p:cNvSpPr>
          <p:nvPr/>
        </p:nvSpPr>
        <p:spPr bwMode="auto">
          <a:xfrm>
            <a:off x="5957517" y="5001857"/>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86385" name="文本框 186384"/>
          <p:cNvSpPr txBox="1">
            <a:spLocks noChangeArrowheads="1"/>
          </p:cNvSpPr>
          <p:nvPr/>
        </p:nvSpPr>
        <p:spPr bwMode="auto">
          <a:xfrm>
            <a:off x="7902205" y="5001857"/>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86386" name="文本框 186385"/>
          <p:cNvSpPr txBox="1">
            <a:spLocks noChangeArrowheads="1"/>
          </p:cNvSpPr>
          <p:nvPr/>
        </p:nvSpPr>
        <p:spPr bwMode="auto">
          <a:xfrm>
            <a:off x="6533780" y="4354157"/>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86387" name="文本框 186386"/>
          <p:cNvSpPr txBox="1">
            <a:spLocks noChangeArrowheads="1"/>
          </p:cNvSpPr>
          <p:nvPr/>
        </p:nvSpPr>
        <p:spPr bwMode="auto">
          <a:xfrm>
            <a:off x="7181480" y="4354157"/>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86388" name="文本框 186387"/>
          <p:cNvSpPr txBox="1">
            <a:spLocks noChangeArrowheads="1"/>
          </p:cNvSpPr>
          <p:nvPr/>
        </p:nvSpPr>
        <p:spPr bwMode="auto">
          <a:xfrm>
            <a:off x="7902205" y="4354157"/>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86389" name="文本框 186388"/>
          <p:cNvSpPr txBox="1">
            <a:spLocks noChangeArrowheads="1"/>
          </p:cNvSpPr>
          <p:nvPr/>
        </p:nvSpPr>
        <p:spPr bwMode="auto">
          <a:xfrm>
            <a:off x="6533780" y="5001857"/>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11304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p:cTn id="7" dur="500" fill="hold"/>
                                        <p:tgtEl>
                                          <p:spTgt spid="202754"/>
                                        </p:tgtEl>
                                        <p:attrNameLst>
                                          <p:attrName>ppt_x</p:attrName>
                                        </p:attrNameLst>
                                      </p:cBhvr>
                                      <p:tavLst>
                                        <p:tav tm="0">
                                          <p:val>
                                            <p:strVal val="0-#ppt_w/2"/>
                                          </p:val>
                                        </p:tav>
                                        <p:tav tm="100000">
                                          <p:val>
                                            <p:strVal val="#ppt_x"/>
                                          </p:val>
                                        </p:tav>
                                      </p:tavLst>
                                    </p:anim>
                                    <p:anim calcmode="lin" valueType="num">
                                      <p:cBhvr>
                                        <p:cTn id="8" dur="500" fill="hold"/>
                                        <p:tgtEl>
                                          <p:spTgt spid="202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86373"/>
                                        </p:tgtEl>
                                        <p:attrNameLst>
                                          <p:attrName>style.visibility</p:attrName>
                                        </p:attrNameLst>
                                      </p:cBhvr>
                                      <p:to>
                                        <p:strVal val="visible"/>
                                      </p:to>
                                    </p:set>
                                    <p:animEffect transition="in" filter="dissolve">
                                      <p:cBhvr>
                                        <p:cTn id="13" dur="500"/>
                                        <p:tgtEl>
                                          <p:spTgt spid="1863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6374"/>
                                        </p:tgtEl>
                                        <p:attrNameLst>
                                          <p:attrName>style.visibility</p:attrName>
                                        </p:attrNameLst>
                                      </p:cBhvr>
                                      <p:to>
                                        <p:strVal val="visible"/>
                                      </p:to>
                                    </p:set>
                                    <p:animEffect transition="in" filter="box(in)">
                                      <p:cBhvr>
                                        <p:cTn id="18" dur="500"/>
                                        <p:tgtEl>
                                          <p:spTgt spid="1863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86375"/>
                                        </p:tgtEl>
                                        <p:attrNameLst>
                                          <p:attrName>style.visibility</p:attrName>
                                        </p:attrNameLst>
                                      </p:cBhvr>
                                      <p:to>
                                        <p:strVal val="visible"/>
                                      </p:to>
                                    </p:set>
                                    <p:animEffect transition="in" filter="dissolve">
                                      <p:cBhvr>
                                        <p:cTn id="23" dur="500"/>
                                        <p:tgtEl>
                                          <p:spTgt spid="1863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72" fill="hold" grpId="0" nodeType="clickEffect">
                                  <p:stCondLst>
                                    <p:cond delay="0"/>
                                  </p:stCondLst>
                                  <p:childTnLst>
                                    <p:set>
                                      <p:cBhvr>
                                        <p:cTn id="27" dur="1" fill="hold">
                                          <p:stCondLst>
                                            <p:cond delay="0"/>
                                          </p:stCondLst>
                                        </p:cTn>
                                        <p:tgtEl>
                                          <p:spTgt spid="186384"/>
                                        </p:tgtEl>
                                        <p:attrNameLst>
                                          <p:attrName>style.visibility</p:attrName>
                                        </p:attrNameLst>
                                      </p:cBhvr>
                                      <p:to>
                                        <p:strVal val="visible"/>
                                      </p:to>
                                    </p:set>
                                    <p:anim calcmode="lin" valueType="num">
                                      <p:cBhvr>
                                        <p:cTn id="28" dur="500" fill="hold"/>
                                        <p:tgtEl>
                                          <p:spTgt spid="186384"/>
                                        </p:tgtEl>
                                        <p:attrNameLst>
                                          <p:attrName>ppt_w</p:attrName>
                                        </p:attrNameLst>
                                      </p:cBhvr>
                                      <p:tavLst>
                                        <p:tav tm="0">
                                          <p:val>
                                            <p:strVal val="2/3*#ppt_w"/>
                                          </p:val>
                                        </p:tav>
                                        <p:tav tm="100000">
                                          <p:val>
                                            <p:strVal val="#ppt_w"/>
                                          </p:val>
                                        </p:tav>
                                      </p:tavLst>
                                    </p:anim>
                                    <p:anim calcmode="lin" valueType="num">
                                      <p:cBhvr>
                                        <p:cTn id="29" dur="500" fill="hold"/>
                                        <p:tgtEl>
                                          <p:spTgt spid="186384"/>
                                        </p:tgtEl>
                                        <p:attrNameLst>
                                          <p:attrName>ppt_h</p:attrName>
                                        </p:attrNameLst>
                                      </p:cBhvr>
                                      <p:tavLst>
                                        <p:tav tm="0">
                                          <p:val>
                                            <p:strVal val="2/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272" fill="hold" grpId="0" nodeType="clickEffect">
                                  <p:stCondLst>
                                    <p:cond delay="0"/>
                                  </p:stCondLst>
                                  <p:childTnLst>
                                    <p:set>
                                      <p:cBhvr>
                                        <p:cTn id="33" dur="1" fill="hold">
                                          <p:stCondLst>
                                            <p:cond delay="0"/>
                                          </p:stCondLst>
                                        </p:cTn>
                                        <p:tgtEl>
                                          <p:spTgt spid="186385"/>
                                        </p:tgtEl>
                                        <p:attrNameLst>
                                          <p:attrName>style.visibility</p:attrName>
                                        </p:attrNameLst>
                                      </p:cBhvr>
                                      <p:to>
                                        <p:strVal val="visible"/>
                                      </p:to>
                                    </p:set>
                                    <p:anim calcmode="lin" valueType="num">
                                      <p:cBhvr>
                                        <p:cTn id="34" dur="500" fill="hold"/>
                                        <p:tgtEl>
                                          <p:spTgt spid="186385"/>
                                        </p:tgtEl>
                                        <p:attrNameLst>
                                          <p:attrName>ppt_w</p:attrName>
                                        </p:attrNameLst>
                                      </p:cBhvr>
                                      <p:tavLst>
                                        <p:tav tm="0">
                                          <p:val>
                                            <p:strVal val="2/3*#ppt_w"/>
                                          </p:val>
                                        </p:tav>
                                        <p:tav tm="100000">
                                          <p:val>
                                            <p:strVal val="#ppt_w"/>
                                          </p:val>
                                        </p:tav>
                                      </p:tavLst>
                                    </p:anim>
                                    <p:anim calcmode="lin" valueType="num">
                                      <p:cBhvr>
                                        <p:cTn id="35" dur="500" fill="hold"/>
                                        <p:tgtEl>
                                          <p:spTgt spid="186385"/>
                                        </p:tgtEl>
                                        <p:attrNameLst>
                                          <p:attrName>ppt_h</p:attrName>
                                        </p:attrNameLst>
                                      </p:cBhvr>
                                      <p:tavLst>
                                        <p:tav tm="0">
                                          <p:val>
                                            <p:strVal val="2/3*#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272" fill="hold" grpId="0" nodeType="clickEffect">
                                  <p:stCondLst>
                                    <p:cond delay="0"/>
                                  </p:stCondLst>
                                  <p:childTnLst>
                                    <p:set>
                                      <p:cBhvr>
                                        <p:cTn id="39" dur="1" fill="hold">
                                          <p:stCondLst>
                                            <p:cond delay="0"/>
                                          </p:stCondLst>
                                        </p:cTn>
                                        <p:tgtEl>
                                          <p:spTgt spid="186386"/>
                                        </p:tgtEl>
                                        <p:attrNameLst>
                                          <p:attrName>style.visibility</p:attrName>
                                        </p:attrNameLst>
                                      </p:cBhvr>
                                      <p:to>
                                        <p:strVal val="visible"/>
                                      </p:to>
                                    </p:set>
                                    <p:anim calcmode="lin" valueType="num">
                                      <p:cBhvr>
                                        <p:cTn id="40" dur="500" fill="hold"/>
                                        <p:tgtEl>
                                          <p:spTgt spid="186386"/>
                                        </p:tgtEl>
                                        <p:attrNameLst>
                                          <p:attrName>ppt_w</p:attrName>
                                        </p:attrNameLst>
                                      </p:cBhvr>
                                      <p:tavLst>
                                        <p:tav tm="0">
                                          <p:val>
                                            <p:strVal val="2/3*#ppt_w"/>
                                          </p:val>
                                        </p:tav>
                                        <p:tav tm="100000">
                                          <p:val>
                                            <p:strVal val="#ppt_w"/>
                                          </p:val>
                                        </p:tav>
                                      </p:tavLst>
                                    </p:anim>
                                    <p:anim calcmode="lin" valueType="num">
                                      <p:cBhvr>
                                        <p:cTn id="41" dur="500" fill="hold"/>
                                        <p:tgtEl>
                                          <p:spTgt spid="186386"/>
                                        </p:tgtEl>
                                        <p:attrNameLst>
                                          <p:attrName>ppt_h</p:attrName>
                                        </p:attrNameLst>
                                      </p:cBhvr>
                                      <p:tavLst>
                                        <p:tav tm="0">
                                          <p:val>
                                            <p:strVal val="2/3*#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272" fill="hold" grpId="0" nodeType="clickEffect">
                                  <p:stCondLst>
                                    <p:cond delay="0"/>
                                  </p:stCondLst>
                                  <p:childTnLst>
                                    <p:set>
                                      <p:cBhvr>
                                        <p:cTn id="45" dur="1" fill="hold">
                                          <p:stCondLst>
                                            <p:cond delay="0"/>
                                          </p:stCondLst>
                                        </p:cTn>
                                        <p:tgtEl>
                                          <p:spTgt spid="186387"/>
                                        </p:tgtEl>
                                        <p:attrNameLst>
                                          <p:attrName>style.visibility</p:attrName>
                                        </p:attrNameLst>
                                      </p:cBhvr>
                                      <p:to>
                                        <p:strVal val="visible"/>
                                      </p:to>
                                    </p:set>
                                    <p:anim calcmode="lin" valueType="num">
                                      <p:cBhvr>
                                        <p:cTn id="46" dur="500" fill="hold"/>
                                        <p:tgtEl>
                                          <p:spTgt spid="186387"/>
                                        </p:tgtEl>
                                        <p:attrNameLst>
                                          <p:attrName>ppt_w</p:attrName>
                                        </p:attrNameLst>
                                      </p:cBhvr>
                                      <p:tavLst>
                                        <p:tav tm="0">
                                          <p:val>
                                            <p:strVal val="2/3*#ppt_w"/>
                                          </p:val>
                                        </p:tav>
                                        <p:tav tm="100000">
                                          <p:val>
                                            <p:strVal val="#ppt_w"/>
                                          </p:val>
                                        </p:tav>
                                      </p:tavLst>
                                    </p:anim>
                                    <p:anim calcmode="lin" valueType="num">
                                      <p:cBhvr>
                                        <p:cTn id="47" dur="500" fill="hold"/>
                                        <p:tgtEl>
                                          <p:spTgt spid="186387"/>
                                        </p:tgtEl>
                                        <p:attrNameLst>
                                          <p:attrName>ppt_h</p:attrName>
                                        </p:attrNameLst>
                                      </p:cBhvr>
                                      <p:tavLst>
                                        <p:tav tm="0">
                                          <p:val>
                                            <p:strVal val="2/3*#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272" fill="hold" grpId="0" nodeType="clickEffect">
                                  <p:stCondLst>
                                    <p:cond delay="0"/>
                                  </p:stCondLst>
                                  <p:childTnLst>
                                    <p:set>
                                      <p:cBhvr>
                                        <p:cTn id="51" dur="1" fill="hold">
                                          <p:stCondLst>
                                            <p:cond delay="0"/>
                                          </p:stCondLst>
                                        </p:cTn>
                                        <p:tgtEl>
                                          <p:spTgt spid="186388"/>
                                        </p:tgtEl>
                                        <p:attrNameLst>
                                          <p:attrName>style.visibility</p:attrName>
                                        </p:attrNameLst>
                                      </p:cBhvr>
                                      <p:to>
                                        <p:strVal val="visible"/>
                                      </p:to>
                                    </p:set>
                                    <p:anim calcmode="lin" valueType="num">
                                      <p:cBhvr>
                                        <p:cTn id="52" dur="500" fill="hold"/>
                                        <p:tgtEl>
                                          <p:spTgt spid="186388"/>
                                        </p:tgtEl>
                                        <p:attrNameLst>
                                          <p:attrName>ppt_w</p:attrName>
                                        </p:attrNameLst>
                                      </p:cBhvr>
                                      <p:tavLst>
                                        <p:tav tm="0">
                                          <p:val>
                                            <p:strVal val="2/3*#ppt_w"/>
                                          </p:val>
                                        </p:tav>
                                        <p:tav tm="100000">
                                          <p:val>
                                            <p:strVal val="#ppt_w"/>
                                          </p:val>
                                        </p:tav>
                                      </p:tavLst>
                                    </p:anim>
                                    <p:anim calcmode="lin" valueType="num">
                                      <p:cBhvr>
                                        <p:cTn id="53" dur="500" fill="hold"/>
                                        <p:tgtEl>
                                          <p:spTgt spid="186388"/>
                                        </p:tgtEl>
                                        <p:attrNameLst>
                                          <p:attrName>ppt_h</p:attrName>
                                        </p:attrNameLst>
                                      </p:cBhvr>
                                      <p:tavLst>
                                        <p:tav tm="0">
                                          <p:val>
                                            <p:strVal val="2/3*#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272" fill="hold" grpId="1" nodeType="clickEffect">
                                  <p:stCondLst>
                                    <p:cond delay="0"/>
                                  </p:stCondLst>
                                  <p:childTnLst>
                                    <p:set>
                                      <p:cBhvr>
                                        <p:cTn id="57" dur="1" fill="hold">
                                          <p:stCondLst>
                                            <p:cond delay="0"/>
                                          </p:stCondLst>
                                        </p:cTn>
                                        <p:tgtEl>
                                          <p:spTgt spid="186385"/>
                                        </p:tgtEl>
                                        <p:attrNameLst>
                                          <p:attrName>style.visibility</p:attrName>
                                        </p:attrNameLst>
                                      </p:cBhvr>
                                      <p:to>
                                        <p:strVal val="visible"/>
                                      </p:to>
                                    </p:set>
                                    <p:anim calcmode="lin" valueType="num">
                                      <p:cBhvr>
                                        <p:cTn id="58" dur="500" fill="hold"/>
                                        <p:tgtEl>
                                          <p:spTgt spid="186385"/>
                                        </p:tgtEl>
                                        <p:attrNameLst>
                                          <p:attrName>ppt_w</p:attrName>
                                        </p:attrNameLst>
                                      </p:cBhvr>
                                      <p:tavLst>
                                        <p:tav tm="0">
                                          <p:val>
                                            <p:strVal val="2/3*#ppt_w"/>
                                          </p:val>
                                        </p:tav>
                                        <p:tav tm="100000">
                                          <p:val>
                                            <p:strVal val="#ppt_w"/>
                                          </p:val>
                                        </p:tav>
                                      </p:tavLst>
                                    </p:anim>
                                    <p:anim calcmode="lin" valueType="num">
                                      <p:cBhvr>
                                        <p:cTn id="59" dur="500" fill="hold"/>
                                        <p:tgtEl>
                                          <p:spTgt spid="186385"/>
                                        </p:tgtEl>
                                        <p:attrNameLst>
                                          <p:attrName>ppt_h</p:attrName>
                                        </p:attrNameLst>
                                      </p:cBhvr>
                                      <p:tavLst>
                                        <p:tav tm="0">
                                          <p:val>
                                            <p:strVal val="2/3*#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grpId="1" nodeType="clickEffect">
                                  <p:stCondLst>
                                    <p:cond delay="0"/>
                                  </p:stCondLst>
                                  <p:childTnLst>
                                    <p:set>
                                      <p:cBhvr>
                                        <p:cTn id="63" dur="1" fill="hold">
                                          <p:stCondLst>
                                            <p:cond delay="0"/>
                                          </p:stCondLst>
                                        </p:cTn>
                                        <p:tgtEl>
                                          <p:spTgt spid="186386"/>
                                        </p:tgtEl>
                                        <p:attrNameLst>
                                          <p:attrName>style.visibility</p:attrName>
                                        </p:attrNameLst>
                                      </p:cBhvr>
                                      <p:to>
                                        <p:strVal val="visible"/>
                                      </p:to>
                                    </p:set>
                                    <p:anim calcmode="lin" valueType="num">
                                      <p:cBhvr>
                                        <p:cTn id="64" dur="500" fill="hold"/>
                                        <p:tgtEl>
                                          <p:spTgt spid="186386"/>
                                        </p:tgtEl>
                                        <p:attrNameLst>
                                          <p:attrName>ppt_w</p:attrName>
                                        </p:attrNameLst>
                                      </p:cBhvr>
                                      <p:tavLst>
                                        <p:tav tm="0">
                                          <p:val>
                                            <p:strVal val="2/3*#ppt_w"/>
                                          </p:val>
                                        </p:tav>
                                        <p:tav tm="100000">
                                          <p:val>
                                            <p:strVal val="#ppt_w"/>
                                          </p:val>
                                        </p:tav>
                                      </p:tavLst>
                                    </p:anim>
                                    <p:anim calcmode="lin" valueType="num">
                                      <p:cBhvr>
                                        <p:cTn id="65" dur="500" fill="hold"/>
                                        <p:tgtEl>
                                          <p:spTgt spid="18638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272" fill="hold" grpId="0" nodeType="clickEffect">
                                  <p:stCondLst>
                                    <p:cond delay="0"/>
                                  </p:stCondLst>
                                  <p:childTnLst>
                                    <p:set>
                                      <p:cBhvr>
                                        <p:cTn id="69" dur="1" fill="hold">
                                          <p:stCondLst>
                                            <p:cond delay="0"/>
                                          </p:stCondLst>
                                        </p:cTn>
                                        <p:tgtEl>
                                          <p:spTgt spid="186389"/>
                                        </p:tgtEl>
                                        <p:attrNameLst>
                                          <p:attrName>style.visibility</p:attrName>
                                        </p:attrNameLst>
                                      </p:cBhvr>
                                      <p:to>
                                        <p:strVal val="visible"/>
                                      </p:to>
                                    </p:set>
                                    <p:anim calcmode="lin" valueType="num">
                                      <p:cBhvr>
                                        <p:cTn id="70" dur="500" fill="hold"/>
                                        <p:tgtEl>
                                          <p:spTgt spid="186389"/>
                                        </p:tgtEl>
                                        <p:attrNameLst>
                                          <p:attrName>ppt_w</p:attrName>
                                        </p:attrNameLst>
                                      </p:cBhvr>
                                      <p:tavLst>
                                        <p:tav tm="0">
                                          <p:val>
                                            <p:strVal val="2/3*#ppt_w"/>
                                          </p:val>
                                        </p:tav>
                                        <p:tav tm="100000">
                                          <p:val>
                                            <p:strVal val="#ppt_w"/>
                                          </p:val>
                                        </p:tav>
                                      </p:tavLst>
                                    </p:anim>
                                    <p:anim calcmode="lin" valueType="num">
                                      <p:cBhvr>
                                        <p:cTn id="71" dur="500" fill="hold"/>
                                        <p:tgtEl>
                                          <p:spTgt spid="186389"/>
                                        </p:tgtEl>
                                        <p:attrNameLst>
                                          <p:attrName>ppt_h</p:attrName>
                                        </p:attrNameLst>
                                      </p:cBhvr>
                                      <p:tavLst>
                                        <p:tav tm="0">
                                          <p:val>
                                            <p:strVal val="2/3*#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8" presetClass="entr" presetSubtype="16" fill="hold" grpId="0" nodeType="clickEffect">
                                  <p:stCondLst>
                                    <p:cond delay="0"/>
                                  </p:stCondLst>
                                  <p:childTnLst>
                                    <p:set>
                                      <p:cBhvr>
                                        <p:cTn id="75" dur="1" fill="hold">
                                          <p:stCondLst>
                                            <p:cond delay="0"/>
                                          </p:stCondLst>
                                        </p:cTn>
                                        <p:tgtEl>
                                          <p:spTgt spid="186376"/>
                                        </p:tgtEl>
                                        <p:attrNameLst>
                                          <p:attrName>style.visibility</p:attrName>
                                        </p:attrNameLst>
                                      </p:cBhvr>
                                      <p:to>
                                        <p:strVal val="visible"/>
                                      </p:to>
                                    </p:set>
                                    <p:animEffect transition="in" filter="diamond(in)">
                                      <p:cBhvr>
                                        <p:cTn id="76" dur="1000"/>
                                        <p:tgtEl>
                                          <p:spTgt spid="18637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186377"/>
                                        </p:tgtEl>
                                        <p:attrNameLst>
                                          <p:attrName>style.visibility</p:attrName>
                                        </p:attrNameLst>
                                      </p:cBhvr>
                                      <p:to>
                                        <p:strVal val="visible"/>
                                      </p:to>
                                    </p:set>
                                    <p:animEffect transition="in" filter="dissolve">
                                      <p:cBhvr>
                                        <p:cTn id="81" dur="500"/>
                                        <p:tgtEl>
                                          <p:spTgt spid="18637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86378"/>
                                        </p:tgtEl>
                                        <p:attrNameLst>
                                          <p:attrName>style.visibility</p:attrName>
                                        </p:attrNameLst>
                                      </p:cBhvr>
                                      <p:to>
                                        <p:strVal val="visible"/>
                                      </p:to>
                                    </p:set>
                                    <p:animEffect transition="in" filter="dissolve">
                                      <p:cBhvr>
                                        <p:cTn id="86" dur="500"/>
                                        <p:tgtEl>
                                          <p:spTgt spid="18637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86379"/>
                                        </p:tgtEl>
                                        <p:attrNameLst>
                                          <p:attrName>style.visibility</p:attrName>
                                        </p:attrNameLst>
                                      </p:cBhvr>
                                      <p:to>
                                        <p:strVal val="visible"/>
                                      </p:to>
                                    </p:set>
                                    <p:animEffect transition="in" filter="dissolve">
                                      <p:cBhvr>
                                        <p:cTn id="91" dur="500"/>
                                        <p:tgtEl>
                                          <p:spTgt spid="18637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186380"/>
                                        </p:tgtEl>
                                        <p:attrNameLst>
                                          <p:attrName>style.visibility</p:attrName>
                                        </p:attrNameLst>
                                      </p:cBhvr>
                                      <p:to>
                                        <p:strVal val="visible"/>
                                      </p:to>
                                    </p:set>
                                    <p:animEffect transition="in" filter="dissolve">
                                      <p:cBhvr>
                                        <p:cTn id="96" dur="500"/>
                                        <p:tgtEl>
                                          <p:spTgt spid="186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P spid="186374" grpId="0"/>
      <p:bldP spid="186376" grpId="0"/>
      <p:bldP spid="186384" grpId="0"/>
      <p:bldP spid="186385" grpId="0"/>
      <p:bldP spid="186385" grpId="1"/>
      <p:bldP spid="186386" grpId="0"/>
      <p:bldP spid="186386" grpId="1"/>
      <p:bldP spid="186387" grpId="0"/>
      <p:bldP spid="186388" grpId="0"/>
      <p:bldP spid="1863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09A0001"/>
          <p:cNvPicPr>
            <a:picLocks noGrp="1" noChangeAspect="1" noChangeArrowheads="1"/>
          </p:cNvPicPr>
          <p:nvPr/>
        </p:nvPicPr>
        <p:blipFill rotWithShape="1">
          <a:blip r:embed="rId3" cstate="print">
            <a:extLst>
              <a:ext uri="{28A0092B-C50C-407E-A947-70E740481C1C}">
                <a14:useLocalDpi xmlns:a14="http://schemas.microsoft.com/office/drawing/2010/main" val="0"/>
              </a:ext>
            </a:extLst>
          </a:blip>
          <a:srcRect b="19511"/>
          <a:stretch/>
        </p:blipFill>
        <p:spPr bwMode="auto">
          <a:xfrm>
            <a:off x="480476" y="1836677"/>
            <a:ext cx="8023196" cy="169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5"/>
          <p:cNvSpPr txBox="1">
            <a:spLocks noChangeArrowheads="1"/>
          </p:cNvSpPr>
          <p:nvPr/>
        </p:nvSpPr>
        <p:spPr bwMode="auto">
          <a:xfrm>
            <a:off x="731352" y="3491466"/>
            <a:ext cx="2161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与</a:t>
            </a:r>
            <a:r>
              <a:rPr lang="zh-CN" altLang="en-US" sz="2400" b="1" dirty="0">
                <a:latin typeface="楷体" panose="02010609060101010101" pitchFamily="49" charset="-122"/>
                <a:ea typeface="楷体" panose="02010609060101010101" pitchFamily="49" charset="-122"/>
                <a:sym typeface="宋体" panose="02010600030101010101" pitchFamily="2" charset="-122"/>
              </a:rPr>
              <a:t>的</a:t>
            </a:r>
            <a:r>
              <a:rPr lang="zh-CN" altLang="en-US" sz="2400" b="1" dirty="0">
                <a:latin typeface="楷体" panose="02010609060101010101" pitchFamily="49" charset="-122"/>
                <a:ea typeface="楷体" panose="02010609060101010101" pitchFamily="49" charset="-122"/>
              </a:rPr>
              <a:t>定义电路</a:t>
            </a:r>
          </a:p>
        </p:txBody>
      </p:sp>
      <p:sp>
        <p:nvSpPr>
          <p:cNvPr id="14" name="文本框 8"/>
          <p:cNvSpPr txBox="1">
            <a:spLocks noChangeArrowheads="1"/>
          </p:cNvSpPr>
          <p:nvPr/>
        </p:nvSpPr>
        <p:spPr bwMode="auto">
          <a:xfrm>
            <a:off x="3495675" y="3517641"/>
            <a:ext cx="20653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或</a:t>
            </a:r>
            <a:r>
              <a:rPr lang="zh-CN" altLang="en-US" sz="2400" b="1" dirty="0">
                <a:latin typeface="楷体" panose="02010609060101010101" pitchFamily="49" charset="-122"/>
                <a:ea typeface="楷体" panose="02010609060101010101" pitchFamily="49" charset="-122"/>
                <a:sym typeface="宋体" panose="02010600030101010101" pitchFamily="2" charset="-122"/>
              </a:rPr>
              <a:t>的</a:t>
            </a:r>
            <a:r>
              <a:rPr lang="zh-CN" altLang="en-US" sz="2400" b="1" dirty="0">
                <a:latin typeface="楷体" panose="02010609060101010101" pitchFamily="49" charset="-122"/>
                <a:ea typeface="楷体" panose="02010609060101010101" pitchFamily="49" charset="-122"/>
              </a:rPr>
              <a:t>定义电路</a:t>
            </a:r>
          </a:p>
        </p:txBody>
      </p:sp>
      <p:sp>
        <p:nvSpPr>
          <p:cNvPr id="15" name="文本框 12"/>
          <p:cNvSpPr txBox="1">
            <a:spLocks noChangeArrowheads="1"/>
          </p:cNvSpPr>
          <p:nvPr/>
        </p:nvSpPr>
        <p:spPr bwMode="auto">
          <a:xfrm>
            <a:off x="6217147" y="3536302"/>
            <a:ext cx="21150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sym typeface="宋体" panose="02010600030101010101" pitchFamily="2" charset="-122"/>
              </a:rPr>
              <a:t>非</a:t>
            </a:r>
            <a:r>
              <a:rPr lang="zh-CN" altLang="en-US" sz="2400" b="1" dirty="0">
                <a:latin typeface="楷体" panose="02010609060101010101" pitchFamily="49" charset="-122"/>
                <a:ea typeface="楷体" panose="02010609060101010101" pitchFamily="49" charset="-122"/>
                <a:sym typeface="宋体" panose="02010600030101010101" pitchFamily="2" charset="-122"/>
              </a:rPr>
              <a:t>的</a:t>
            </a:r>
            <a:r>
              <a:rPr lang="zh-CN" altLang="en-US" sz="2400" b="1" dirty="0">
                <a:latin typeface="楷体" panose="02010609060101010101" pitchFamily="49" charset="-122"/>
                <a:ea typeface="楷体" panose="02010609060101010101" pitchFamily="49" charset="-122"/>
              </a:rPr>
              <a:t>定义</a:t>
            </a:r>
            <a:r>
              <a:rPr lang="zh-CN" altLang="en-US" sz="2400" b="1" dirty="0">
                <a:latin typeface="楷体" panose="02010609060101010101" pitchFamily="49" charset="-122"/>
                <a:ea typeface="楷体" panose="02010609060101010101" pitchFamily="49" charset="-122"/>
                <a:sym typeface="宋体" panose="02010600030101010101" pitchFamily="2" charset="-122"/>
              </a:rPr>
              <a:t>电路</a:t>
            </a:r>
          </a:p>
        </p:txBody>
      </p:sp>
      <p:sp>
        <p:nvSpPr>
          <p:cNvPr id="11266" name="文本框 1"/>
          <p:cNvSpPr txBox="1">
            <a:spLocks noChangeArrowheads="1"/>
          </p:cNvSpPr>
          <p:nvPr/>
        </p:nvSpPr>
        <p:spPr bwMode="auto">
          <a:xfrm>
            <a:off x="479425" y="836215"/>
            <a:ext cx="8118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rPr>
              <a:t>二</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三种基本运算的真值表、表达式及逻辑符号</a:t>
            </a:r>
            <a:endParaRPr lang="zh-CN" altLang="en-US" sz="2800" b="1" dirty="0">
              <a:solidFill>
                <a:srgbClr val="FF0000"/>
              </a:solidFill>
              <a:latin typeface="楷体" panose="02010609060101010101" pitchFamily="49" charset="-122"/>
              <a:ea typeface="楷体" panose="02010609060101010101" pitchFamily="49" charset="-122"/>
            </a:endParaRPr>
          </a:p>
        </p:txBody>
      </p:sp>
      <p:graphicFrame>
        <p:nvGraphicFramePr>
          <p:cNvPr id="16392" name="对象 16391"/>
          <p:cNvGraphicFramePr>
            <a:graphicFrameLocks/>
          </p:cNvGraphicFramePr>
          <p:nvPr>
            <p:extLst>
              <p:ext uri="{D42A27DB-BD31-4B8C-83A1-F6EECF244321}">
                <p14:modId xmlns:p14="http://schemas.microsoft.com/office/powerpoint/2010/main" val="1069549786"/>
              </p:ext>
            </p:extLst>
          </p:nvPr>
        </p:nvGraphicFramePr>
        <p:xfrm>
          <a:off x="719203" y="4124129"/>
          <a:ext cx="2173287" cy="2514569"/>
        </p:xfrm>
        <a:graphic>
          <a:graphicData uri="http://schemas.openxmlformats.org/presentationml/2006/ole">
            <mc:AlternateContent xmlns:mc="http://schemas.openxmlformats.org/markup-compatibility/2006">
              <mc:Choice xmlns:v="urn:schemas-microsoft-com:vml" Requires="v">
                <p:oleObj spid="_x0000_s213446" name="Visio" r:id="rId4" imgW="1257473" imgH="1404313" progId="Visio.Drawing.11">
                  <p:embed/>
                </p:oleObj>
              </mc:Choice>
              <mc:Fallback>
                <p:oleObj name="Visio" r:id="rId4" imgW="1257473" imgH="1404313" progId="Visio.Drawing.11">
                  <p:embed/>
                  <p:pic>
                    <p:nvPicPr>
                      <p:cNvPr id="16392" name="对象 16391"/>
                      <p:cNvPicPr>
                        <a:picLocks noChangeArrowheads="1"/>
                      </p:cNvPicPr>
                      <p:nvPr/>
                    </p:nvPicPr>
                    <p:blipFill>
                      <a:blip r:embed="rId5"/>
                      <a:srcRect/>
                      <a:stretch>
                        <a:fillRect/>
                      </a:stretch>
                    </p:blipFill>
                    <p:spPr bwMode="auto">
                      <a:xfrm>
                        <a:off x="719203" y="4124129"/>
                        <a:ext cx="2173287" cy="2514569"/>
                      </a:xfrm>
                      <a:prstGeom prst="rect">
                        <a:avLst/>
                      </a:prstGeom>
                      <a:solidFill>
                        <a:srgbClr val="FFFFFF"/>
                      </a:solidFill>
                      <a:ln w="57150" cmpd="thickThin">
                        <a:solidFill>
                          <a:srgbClr val="FF3300"/>
                        </a:solidFill>
                        <a:miter lim="800000"/>
                        <a:headEnd type="none" w="sm" len="sm"/>
                        <a:tailEnd type="none" w="sm" len="sm"/>
                      </a:ln>
                    </p:spPr>
                  </p:pic>
                </p:oleObj>
              </mc:Fallback>
            </mc:AlternateContent>
          </a:graphicData>
        </a:graphic>
      </p:graphicFrame>
      <p:graphicFrame>
        <p:nvGraphicFramePr>
          <p:cNvPr id="37896" name="对象 37895"/>
          <p:cNvGraphicFramePr>
            <a:graphicFrameLocks/>
          </p:cNvGraphicFramePr>
          <p:nvPr>
            <p:extLst>
              <p:ext uri="{D42A27DB-BD31-4B8C-83A1-F6EECF244321}">
                <p14:modId xmlns:p14="http://schemas.microsoft.com/office/powerpoint/2010/main" val="231635775"/>
              </p:ext>
            </p:extLst>
          </p:nvPr>
        </p:nvGraphicFramePr>
        <p:xfrm>
          <a:off x="6350000" y="4320074"/>
          <a:ext cx="2153672" cy="2087854"/>
        </p:xfrm>
        <a:graphic>
          <a:graphicData uri="http://schemas.openxmlformats.org/presentationml/2006/ole">
            <mc:AlternateContent xmlns:mc="http://schemas.openxmlformats.org/markup-compatibility/2006">
              <mc:Choice xmlns:v="urn:schemas-microsoft-com:vml" Requires="v">
                <p:oleObj spid="_x0000_s213447" name="Visio" r:id="rId6" imgW="1085838" imgH="982586" progId="Visio.Drawing.11">
                  <p:embed/>
                </p:oleObj>
              </mc:Choice>
              <mc:Fallback>
                <p:oleObj name="Visio" r:id="rId6" imgW="1085838" imgH="982586" progId="Visio.Drawing.11">
                  <p:embed/>
                  <p:pic>
                    <p:nvPicPr>
                      <p:cNvPr id="37896" name="对象 37895"/>
                      <p:cNvPicPr>
                        <a:picLocks noChangeArrowheads="1"/>
                      </p:cNvPicPr>
                      <p:nvPr/>
                    </p:nvPicPr>
                    <p:blipFill>
                      <a:blip r:embed="rId7"/>
                      <a:srcRect r="6557" b="6284"/>
                      <a:stretch>
                        <a:fillRect/>
                      </a:stretch>
                    </p:blipFill>
                    <p:spPr bwMode="auto">
                      <a:xfrm>
                        <a:off x="6350000" y="4320074"/>
                        <a:ext cx="2153672" cy="2087854"/>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2" name="矩形 1"/>
          <p:cNvSpPr/>
          <p:nvPr/>
        </p:nvSpPr>
        <p:spPr>
          <a:xfrm>
            <a:off x="480476" y="1392057"/>
            <a:ext cx="7417415" cy="461665"/>
          </a:xfrm>
          <a:prstGeom prst="rect">
            <a:avLst/>
          </a:prstGeom>
        </p:spPr>
        <p:txBody>
          <a:bodyPr wrap="none">
            <a:spAutoFit/>
          </a:bodyPr>
          <a:lstStyle/>
          <a:p>
            <a:r>
              <a:rPr lang="zh-CN" altLang="en-US" sz="2400" u="sng" dirty="0" smtClean="0">
                <a:latin typeface="楷体" panose="02010609060101010101" pitchFamily="49" charset="-122"/>
                <a:ea typeface="楷体" panose="02010609060101010101" pitchFamily="49" charset="-122"/>
              </a:rPr>
              <a:t>真值表</a:t>
            </a:r>
            <a:r>
              <a:rPr lang="en-US" altLang="zh-CN" sz="2400" u="sng" dirty="0" smtClean="0">
                <a:latin typeface="楷体" panose="02010609060101010101" pitchFamily="49" charset="-122"/>
                <a:ea typeface="楷体" panose="02010609060101010101" pitchFamily="49" charset="-122"/>
              </a:rPr>
              <a:t>: </a:t>
            </a:r>
            <a:r>
              <a:rPr lang="zh-CN" altLang="en-US" sz="2400" u="sng" dirty="0" smtClean="0">
                <a:latin typeface="楷体" panose="02010609060101010101" pitchFamily="49" charset="-122"/>
                <a:ea typeface="楷体" panose="02010609060101010101" pitchFamily="49" charset="-122"/>
              </a:rPr>
              <a:t>以 </a:t>
            </a:r>
            <a:r>
              <a:rPr lang="en-US" altLang="zh-CN" sz="2400" u="sng" dirty="0" smtClean="0">
                <a:latin typeface="楷体" panose="02010609060101010101" pitchFamily="49" charset="-122"/>
                <a:ea typeface="楷体" panose="02010609060101010101" pitchFamily="49" charset="-122"/>
              </a:rPr>
              <a:t>0,1 </a:t>
            </a:r>
            <a:r>
              <a:rPr lang="zh-CN" altLang="en-US" sz="2400" u="sng" dirty="0" smtClean="0">
                <a:latin typeface="楷体" panose="02010609060101010101" pitchFamily="49" charset="-122"/>
                <a:ea typeface="楷体" panose="02010609060101010101" pitchFamily="49" charset="-122"/>
              </a:rPr>
              <a:t>表示的与、或、非逻辑关系的图表。</a:t>
            </a:r>
            <a:endParaRPr lang="x-none" sz="2400" u="sng" dirty="0"/>
          </a:p>
        </p:txBody>
      </p:sp>
      <p:graphicFrame>
        <p:nvGraphicFramePr>
          <p:cNvPr id="3" name="对象 2"/>
          <p:cNvGraphicFramePr>
            <a:graphicFrameLocks/>
          </p:cNvGraphicFramePr>
          <p:nvPr>
            <p:extLst>
              <p:ext uri="{D42A27DB-BD31-4B8C-83A1-F6EECF244321}">
                <p14:modId xmlns:p14="http://schemas.microsoft.com/office/powerpoint/2010/main" val="3833014487"/>
              </p:ext>
            </p:extLst>
          </p:nvPr>
        </p:nvGraphicFramePr>
        <p:xfrm>
          <a:off x="3495675" y="4118106"/>
          <a:ext cx="2251982" cy="2514600"/>
        </p:xfrm>
        <a:graphic>
          <a:graphicData uri="http://schemas.openxmlformats.org/presentationml/2006/ole">
            <mc:AlternateContent xmlns:mc="http://schemas.openxmlformats.org/markup-compatibility/2006">
              <mc:Choice xmlns:v="urn:schemas-microsoft-com:vml" Requires="v">
                <p:oleObj spid="_x0000_s213448" name="Visio" r:id="rId8" imgW="1257473" imgH="1404313" progId="Visio.Drawing.11">
                  <p:embed/>
                </p:oleObj>
              </mc:Choice>
              <mc:Fallback>
                <p:oleObj name="Visio" r:id="rId8" imgW="1257473" imgH="1404313" progId="Visio.Drawing.11">
                  <p:embed/>
                  <p:pic>
                    <p:nvPicPr>
                      <p:cNvPr id="0" name="对象 16391"/>
                      <p:cNvPicPr>
                        <a:picLocks noChangeArrowheads="1"/>
                      </p:cNvPicPr>
                      <p:nvPr/>
                    </p:nvPicPr>
                    <p:blipFill>
                      <a:blip r:embed="rId9"/>
                      <a:srcRect/>
                      <a:stretch>
                        <a:fillRect/>
                      </a:stretch>
                    </p:blipFill>
                    <p:spPr bwMode="auto">
                      <a:xfrm>
                        <a:off x="3495675" y="4118106"/>
                        <a:ext cx="2251982" cy="2514600"/>
                      </a:xfrm>
                      <a:prstGeom prst="rect">
                        <a:avLst/>
                      </a:prstGeom>
                      <a:solidFill>
                        <a:srgbClr val="FFFFFF"/>
                      </a:solidFill>
                      <a:ln w="57150" cmpd="thickThin">
                        <a:solidFill>
                          <a:srgbClr val="FF3300"/>
                        </a:solidFill>
                        <a:miter lim="800000"/>
                        <a:headEnd type="none" w="sm" len="sm"/>
                        <a:tailEnd type="none" w="sm" len="sm"/>
                      </a:ln>
                    </p:spPr>
                  </p:pic>
                </p:oleObj>
              </mc:Fallback>
            </mc:AlternateContent>
          </a:graphicData>
        </a:graphic>
      </p:graphicFrame>
    </p:spTree>
    <p:extLst>
      <p:ext uri="{BB962C8B-B14F-4D97-AF65-F5344CB8AC3E}">
        <p14:creationId xmlns:p14="http://schemas.microsoft.com/office/powerpoint/2010/main" val="421238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dissolve">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dissolve">
                                      <p:cBhvr>
                                        <p:cTn id="1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88417"/>
          <p:cNvSpPr>
            <a:spLocks noGrp="1" noChangeArrowheads="1"/>
          </p:cNvSpPr>
          <p:nvPr>
            <p:ph type="title"/>
          </p:nvPr>
        </p:nvSpPr>
        <p:spPr bwMode="auto">
          <a:xfrm>
            <a:off x="185366" y="988182"/>
            <a:ext cx="4321175"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dirty="0" smtClean="0">
                <a:solidFill>
                  <a:schemeClr val="tx1"/>
                </a:solidFill>
                <a:latin typeface="楷体" panose="02010609060101010101" pitchFamily="49" charset="-122"/>
                <a:ea typeface="楷体" panose="02010609060101010101" pitchFamily="49" charset="-122"/>
              </a:rPr>
              <a:t>或者</a:t>
            </a:r>
          </a:p>
        </p:txBody>
      </p:sp>
      <p:graphicFrame>
        <p:nvGraphicFramePr>
          <p:cNvPr id="188431" name="内容占位符 188430"/>
          <p:cNvGraphicFramePr>
            <a:graphicFrameLocks noGrp="1"/>
          </p:cNvGraphicFramePr>
          <p:nvPr>
            <p:ph idx="1"/>
            <p:extLst>
              <p:ext uri="{D42A27DB-BD31-4B8C-83A1-F6EECF244321}">
                <p14:modId xmlns:p14="http://schemas.microsoft.com/office/powerpoint/2010/main" val="2044986399"/>
              </p:ext>
            </p:extLst>
          </p:nvPr>
        </p:nvGraphicFramePr>
        <p:xfrm>
          <a:off x="4644654" y="975482"/>
          <a:ext cx="4098925" cy="2741612"/>
        </p:xfrm>
        <a:graphic>
          <a:graphicData uri="http://schemas.openxmlformats.org/presentationml/2006/ole">
            <mc:AlternateContent xmlns:mc="http://schemas.openxmlformats.org/markup-compatibility/2006">
              <mc:Choice xmlns:v="urn:schemas-microsoft-com:vml" Requires="v">
                <p:oleObj spid="_x0000_s268878" r:id="rId3" imgW="1201680" imgH="1069920" progId="Visio.Drawing.6">
                  <p:embed/>
                </p:oleObj>
              </mc:Choice>
              <mc:Fallback>
                <p:oleObj r:id="rId3" imgW="1201680" imgH="1069920" progId="Visio.Drawing.6">
                  <p:embed/>
                  <p:pic>
                    <p:nvPicPr>
                      <p:cNvPr id="188431" name="内容占位符 1884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654" y="975482"/>
                        <a:ext cx="4098925" cy="274161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8420" name="矩形 188419"/>
          <p:cNvSpPr>
            <a:spLocks noChangeArrowheads="1"/>
          </p:cNvSpPr>
          <p:nvPr/>
        </p:nvSpPr>
        <p:spPr bwMode="auto">
          <a:xfrm>
            <a:off x="7181479" y="2356607"/>
            <a:ext cx="1008062" cy="452437"/>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88421" name="矩形 188420"/>
          <p:cNvSpPr>
            <a:spLocks noChangeArrowheads="1"/>
          </p:cNvSpPr>
          <p:nvPr/>
        </p:nvSpPr>
        <p:spPr bwMode="auto">
          <a:xfrm>
            <a:off x="6389316" y="2428044"/>
            <a:ext cx="504825" cy="1081088"/>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88422" name="椭圆 188421"/>
          <p:cNvSpPr>
            <a:spLocks noChangeArrowheads="1"/>
          </p:cNvSpPr>
          <p:nvPr/>
        </p:nvSpPr>
        <p:spPr bwMode="auto">
          <a:xfrm>
            <a:off x="5668591" y="3075744"/>
            <a:ext cx="504825" cy="457200"/>
          </a:xfrm>
          <a:prstGeom prst="ellipse">
            <a:avLst/>
          </a:prstGeom>
          <a:noFill/>
          <a:ln w="57150" cap="rnd">
            <a:solidFill>
              <a:srgbClr val="FF33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88423" name="椭圆 188422"/>
          <p:cNvSpPr>
            <a:spLocks noChangeArrowheads="1"/>
          </p:cNvSpPr>
          <p:nvPr/>
        </p:nvSpPr>
        <p:spPr bwMode="auto">
          <a:xfrm>
            <a:off x="7829179" y="3075744"/>
            <a:ext cx="457200" cy="457200"/>
          </a:xfrm>
          <a:prstGeom prst="ellipse">
            <a:avLst/>
          </a:prstGeom>
          <a:noFill/>
          <a:ln w="57150" cap="rnd">
            <a:solidFill>
              <a:srgbClr val="FF33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aphicFrame>
        <p:nvGraphicFramePr>
          <p:cNvPr id="188424" name="对象 188423"/>
          <p:cNvGraphicFramePr>
            <a:graphicFrameLocks/>
          </p:cNvGraphicFramePr>
          <p:nvPr>
            <p:extLst>
              <p:ext uri="{D42A27DB-BD31-4B8C-83A1-F6EECF244321}">
                <p14:modId xmlns:p14="http://schemas.microsoft.com/office/powerpoint/2010/main" val="2929044975"/>
              </p:ext>
            </p:extLst>
          </p:nvPr>
        </p:nvGraphicFramePr>
        <p:xfrm>
          <a:off x="590179" y="2118482"/>
          <a:ext cx="3317875" cy="455612"/>
        </p:xfrm>
        <a:graphic>
          <a:graphicData uri="http://schemas.openxmlformats.org/presentationml/2006/ole">
            <mc:AlternateContent xmlns:mc="http://schemas.openxmlformats.org/markup-compatibility/2006">
              <mc:Choice xmlns:v="urn:schemas-microsoft-com:vml" Requires="v">
                <p:oleObj spid="_x0000_s268879" r:id="rId5" imgW="1293155" imgH="177492" progId="Equation.3">
                  <p:embed/>
                </p:oleObj>
              </mc:Choice>
              <mc:Fallback>
                <p:oleObj r:id="rId5" imgW="1293155" imgH="177492" progId="Equation.3">
                  <p:embed/>
                  <p:pic>
                    <p:nvPicPr>
                      <p:cNvPr id="188424" name="对象 1884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79" y="2118482"/>
                        <a:ext cx="3317875" cy="45561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8426" name="文本框 188425"/>
          <p:cNvSpPr txBox="1">
            <a:spLocks noChangeArrowheads="1"/>
          </p:cNvSpPr>
          <p:nvPr/>
        </p:nvSpPr>
        <p:spPr bwMode="auto">
          <a:xfrm>
            <a:off x="340941" y="5236332"/>
            <a:ext cx="424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故卡诺图简化不是唯一的</a:t>
            </a:r>
          </a:p>
        </p:txBody>
      </p:sp>
      <p:grpSp>
        <p:nvGrpSpPr>
          <p:cNvPr id="188438" name="组合 188437"/>
          <p:cNvGrpSpPr>
            <a:grpSpLocks/>
          </p:cNvGrpSpPr>
          <p:nvPr/>
        </p:nvGrpSpPr>
        <p:grpSpPr bwMode="auto">
          <a:xfrm>
            <a:off x="4536704" y="3926644"/>
            <a:ext cx="4210050" cy="2819400"/>
            <a:chOff x="2870" y="2206"/>
            <a:chExt cx="2652" cy="1776"/>
          </a:xfrm>
        </p:grpSpPr>
        <p:graphicFrame>
          <p:nvGraphicFramePr>
            <p:cNvPr id="88074" name="对象 188433"/>
            <p:cNvGraphicFramePr>
              <a:graphicFrameLocks/>
            </p:cNvGraphicFramePr>
            <p:nvPr/>
          </p:nvGraphicFramePr>
          <p:xfrm>
            <a:off x="2870" y="2206"/>
            <a:ext cx="2652" cy="1776"/>
          </p:xfrm>
          <a:graphic>
            <a:graphicData uri="http://schemas.openxmlformats.org/presentationml/2006/ole">
              <mc:AlternateContent xmlns:mc="http://schemas.openxmlformats.org/markup-compatibility/2006">
                <mc:Choice xmlns:v="urn:schemas-microsoft-com:vml" Requires="v">
                  <p:oleObj spid="_x0000_s268880" r:id="rId7" imgW="1201680" imgH="1069920" progId="Visio.Drawing.6">
                    <p:embed/>
                  </p:oleObj>
                </mc:Choice>
                <mc:Fallback>
                  <p:oleObj r:id="rId7" imgW="1201680" imgH="1069920" progId="Visio.Drawing.6">
                    <p:embed/>
                    <p:pic>
                      <p:nvPicPr>
                        <p:cNvPr id="88074" name="对象 1884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2206"/>
                          <a:ext cx="2652" cy="1776"/>
                        </a:xfrm>
                        <a:prstGeom prst="rect">
                          <a:avLst/>
                        </a:prstGeom>
                        <a:solidFill>
                          <a:srgbClr val="FFFFFF"/>
                        </a:solidFill>
                        <a:ln w="57150" cmpd="thickThin">
                          <a:solidFill>
                            <a:srgbClr val="FF3300"/>
                          </a:solidFill>
                          <a:miter lim="800000"/>
                          <a:headEnd type="none" w="sm" len="sm"/>
                          <a:tailEnd type="none" w="sm" len="sm"/>
                        </a:ln>
                      </p:spPr>
                    </p:pic>
                  </p:oleObj>
                </mc:Fallback>
              </mc:AlternateContent>
            </a:graphicData>
          </a:graphic>
        </p:graphicFrame>
        <p:sp>
          <p:nvSpPr>
            <p:cNvPr id="88075" name="矩形 188434"/>
            <p:cNvSpPr>
              <a:spLocks noChangeArrowheads="1"/>
            </p:cNvSpPr>
            <p:nvPr/>
          </p:nvSpPr>
          <p:spPr bwMode="auto">
            <a:xfrm>
              <a:off x="3560" y="3565"/>
              <a:ext cx="720" cy="301"/>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8076" name="矩形 188435"/>
            <p:cNvSpPr>
              <a:spLocks noChangeArrowheads="1"/>
            </p:cNvSpPr>
            <p:nvPr/>
          </p:nvSpPr>
          <p:spPr bwMode="auto">
            <a:xfrm>
              <a:off x="4059" y="3113"/>
              <a:ext cx="635" cy="272"/>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88077" name="矩形 188436"/>
            <p:cNvSpPr>
              <a:spLocks noChangeArrowheads="1"/>
            </p:cNvSpPr>
            <p:nvPr/>
          </p:nvSpPr>
          <p:spPr bwMode="auto">
            <a:xfrm>
              <a:off x="4921" y="3113"/>
              <a:ext cx="302" cy="718"/>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pSp>
      <p:graphicFrame>
        <p:nvGraphicFramePr>
          <p:cNvPr id="188439" name="对象 188438"/>
          <p:cNvGraphicFramePr>
            <a:graphicFrameLocks/>
          </p:cNvGraphicFramePr>
          <p:nvPr>
            <p:extLst>
              <p:ext uri="{D42A27DB-BD31-4B8C-83A1-F6EECF244321}">
                <p14:modId xmlns:p14="http://schemas.microsoft.com/office/powerpoint/2010/main" val="950367289"/>
              </p:ext>
            </p:extLst>
          </p:nvPr>
        </p:nvGraphicFramePr>
        <p:xfrm>
          <a:off x="701304" y="4353682"/>
          <a:ext cx="3529012" cy="484187"/>
        </p:xfrm>
        <a:graphic>
          <a:graphicData uri="http://schemas.openxmlformats.org/presentationml/2006/ole">
            <mc:AlternateContent xmlns:mc="http://schemas.openxmlformats.org/markup-compatibility/2006">
              <mc:Choice xmlns:v="urn:schemas-microsoft-com:vml" Requires="v">
                <p:oleObj spid="_x0000_s268881" r:id="rId9" imgW="1293155" imgH="177492" progId="Equation.3">
                  <p:embed/>
                </p:oleObj>
              </mc:Choice>
              <mc:Fallback>
                <p:oleObj r:id="rId9" imgW="1293155" imgH="177492" progId="Equation.3">
                  <p:embed/>
                  <p:pic>
                    <p:nvPicPr>
                      <p:cNvPr id="188439" name="对象 1884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304" y="4353682"/>
                        <a:ext cx="3529012" cy="48418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8441" name="文本框 188440"/>
          <p:cNvSpPr txBox="1">
            <a:spLocks noChangeArrowheads="1"/>
          </p:cNvSpPr>
          <p:nvPr/>
        </p:nvSpPr>
        <p:spPr bwMode="auto">
          <a:xfrm>
            <a:off x="439366" y="3271007"/>
            <a:ext cx="38163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与第一种圈法相比</a:t>
            </a:r>
          </a:p>
        </p:txBody>
      </p:sp>
      <p:sp>
        <p:nvSpPr>
          <p:cNvPr id="1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94778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8431"/>
                                        </p:tgtEl>
                                        <p:attrNameLst>
                                          <p:attrName>style.visibility</p:attrName>
                                        </p:attrNameLst>
                                      </p:cBhvr>
                                      <p:to>
                                        <p:strVal val="visible"/>
                                      </p:to>
                                    </p:set>
                                    <p:animEffect transition="in" filter="dissolve">
                                      <p:cBhvr>
                                        <p:cTn id="12" dur="500"/>
                                        <p:tgtEl>
                                          <p:spTgt spid="1884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8420"/>
                                        </p:tgtEl>
                                        <p:attrNameLst>
                                          <p:attrName>style.visibility</p:attrName>
                                        </p:attrNameLst>
                                      </p:cBhvr>
                                      <p:to>
                                        <p:strVal val="visible"/>
                                      </p:to>
                                    </p:set>
                                    <p:animEffect transition="in" filter="dissolve">
                                      <p:cBhvr>
                                        <p:cTn id="17" dur="500"/>
                                        <p:tgtEl>
                                          <p:spTgt spid="188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8421"/>
                                        </p:tgtEl>
                                        <p:attrNameLst>
                                          <p:attrName>style.visibility</p:attrName>
                                        </p:attrNameLst>
                                      </p:cBhvr>
                                      <p:to>
                                        <p:strVal val="visible"/>
                                      </p:to>
                                    </p:set>
                                    <p:animEffect transition="in" filter="dissolve">
                                      <p:cBhvr>
                                        <p:cTn id="22" dur="500"/>
                                        <p:tgtEl>
                                          <p:spTgt spid="188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8422"/>
                                        </p:tgtEl>
                                        <p:attrNameLst>
                                          <p:attrName>style.visibility</p:attrName>
                                        </p:attrNameLst>
                                      </p:cBhvr>
                                      <p:to>
                                        <p:strVal val="visible"/>
                                      </p:to>
                                    </p:set>
                                    <p:animEffect transition="in" filter="dissolve">
                                      <p:cBhvr>
                                        <p:cTn id="27" dur="500"/>
                                        <p:tgtEl>
                                          <p:spTgt spid="1884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8423"/>
                                        </p:tgtEl>
                                        <p:attrNameLst>
                                          <p:attrName>style.visibility</p:attrName>
                                        </p:attrNameLst>
                                      </p:cBhvr>
                                      <p:to>
                                        <p:strVal val="visible"/>
                                      </p:to>
                                    </p:set>
                                    <p:animEffect transition="in" filter="dissolve">
                                      <p:cBhvr>
                                        <p:cTn id="32" dur="500"/>
                                        <p:tgtEl>
                                          <p:spTgt spid="1884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88424"/>
                                        </p:tgtEl>
                                        <p:attrNameLst>
                                          <p:attrName>style.visibility</p:attrName>
                                        </p:attrNameLst>
                                      </p:cBhvr>
                                      <p:to>
                                        <p:strVal val="visible"/>
                                      </p:to>
                                    </p:set>
                                    <p:animEffect transition="in" filter="dissolve">
                                      <p:cBhvr>
                                        <p:cTn id="37" dur="500"/>
                                        <p:tgtEl>
                                          <p:spTgt spid="1884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8441"/>
                                        </p:tgtEl>
                                        <p:attrNameLst>
                                          <p:attrName>style.visibility</p:attrName>
                                        </p:attrNameLst>
                                      </p:cBhvr>
                                      <p:to>
                                        <p:strVal val="visible"/>
                                      </p:to>
                                    </p:set>
                                    <p:animEffect transition="in" filter="box(in)">
                                      <p:cBhvr>
                                        <p:cTn id="42" dur="500"/>
                                        <p:tgtEl>
                                          <p:spTgt spid="1884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88438"/>
                                        </p:tgtEl>
                                        <p:attrNameLst>
                                          <p:attrName>style.visibility</p:attrName>
                                        </p:attrNameLst>
                                      </p:cBhvr>
                                      <p:to>
                                        <p:strVal val="visible"/>
                                      </p:to>
                                    </p:set>
                                    <p:animEffect transition="in" filter="dissolve">
                                      <p:cBhvr>
                                        <p:cTn id="47" dur="500"/>
                                        <p:tgtEl>
                                          <p:spTgt spid="1884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88439"/>
                                        </p:tgtEl>
                                        <p:attrNameLst>
                                          <p:attrName>style.visibility</p:attrName>
                                        </p:attrNameLst>
                                      </p:cBhvr>
                                      <p:to>
                                        <p:strVal val="visible"/>
                                      </p:to>
                                    </p:set>
                                    <p:animEffect transition="in" filter="dissolve">
                                      <p:cBhvr>
                                        <p:cTn id="52" dur="500"/>
                                        <p:tgtEl>
                                          <p:spTgt spid="1884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88426"/>
                                        </p:tgtEl>
                                        <p:attrNameLst>
                                          <p:attrName>style.visibility</p:attrName>
                                        </p:attrNameLst>
                                      </p:cBhvr>
                                      <p:to>
                                        <p:strVal val="visible"/>
                                      </p:to>
                                    </p:set>
                                    <p:animEffect transition="in" filter="diamond(in)">
                                      <p:cBhvr>
                                        <p:cTn id="57" dur="1000"/>
                                        <p:tgtEl>
                                          <p:spTgt spid="188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26" grpId="0"/>
      <p:bldP spid="18844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466" name="对象 190465"/>
          <p:cNvGraphicFramePr>
            <a:graphicFrameLocks/>
          </p:cNvGraphicFramePr>
          <p:nvPr>
            <p:extLst>
              <p:ext uri="{D42A27DB-BD31-4B8C-83A1-F6EECF244321}">
                <p14:modId xmlns:p14="http://schemas.microsoft.com/office/powerpoint/2010/main" val="2217374338"/>
              </p:ext>
            </p:extLst>
          </p:nvPr>
        </p:nvGraphicFramePr>
        <p:xfrm>
          <a:off x="5167031" y="1976482"/>
          <a:ext cx="3689350" cy="4198938"/>
        </p:xfrm>
        <a:graphic>
          <a:graphicData uri="http://schemas.openxmlformats.org/presentationml/2006/ole">
            <mc:AlternateContent xmlns:mc="http://schemas.openxmlformats.org/markup-compatibility/2006">
              <mc:Choice xmlns:v="urn:schemas-microsoft-com:vml" Requires="v">
                <p:oleObj spid="_x0000_s270049" r:id="rId3" imgW="1201680" imgH="1713600" progId="Visio.Drawing.6">
                  <p:embed/>
                </p:oleObj>
              </mc:Choice>
              <mc:Fallback>
                <p:oleObj r:id="rId3" imgW="1201680" imgH="1713600" progId="Visio.Drawing.6">
                  <p:embed/>
                  <p:pic>
                    <p:nvPicPr>
                      <p:cNvPr id="190466" name="对象 190465"/>
                      <p:cNvPicPr>
                        <a:picLocks noChangeArrowheads="1"/>
                      </p:cNvPicPr>
                      <p:nvPr/>
                    </p:nvPicPr>
                    <p:blipFill>
                      <a:blip r:embed="rId4">
                        <a:extLst>
                          <a:ext uri="{28A0092B-C50C-407E-A947-70E740481C1C}">
                            <a14:useLocalDpi xmlns:a14="http://schemas.microsoft.com/office/drawing/2010/main" val="0"/>
                          </a:ext>
                        </a:extLst>
                      </a:blip>
                      <a:srcRect l="7587" r="2086" b="3635"/>
                      <a:stretch>
                        <a:fillRect/>
                      </a:stretch>
                    </p:blipFill>
                    <p:spPr bwMode="auto">
                      <a:xfrm>
                        <a:off x="5167031" y="1976482"/>
                        <a:ext cx="3689350" cy="4198938"/>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0467" name="标题 190466"/>
          <p:cNvSpPr>
            <a:spLocks noGrp="1" noChangeArrowheads="1"/>
          </p:cNvSpPr>
          <p:nvPr>
            <p:ph type="title"/>
          </p:nvPr>
        </p:nvSpPr>
        <p:spPr bwMode="auto">
          <a:xfrm>
            <a:off x="0" y="966832"/>
            <a:ext cx="7292975"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50000"/>
              </a:spcBef>
            </a:pPr>
            <a:r>
              <a:rPr lang="zh-CN" altLang="en-US" sz="2800" b="1" smtClean="0">
                <a:latin typeface="楷体" panose="02010609060101010101" pitchFamily="49" charset="-122"/>
                <a:ea typeface="楷体" panose="02010609060101010101" pitchFamily="49" charset="-122"/>
              </a:rPr>
              <a:t>【例</a:t>
            </a:r>
            <a:r>
              <a:rPr lang="en-US" altLang="zh-CN" sz="2800" b="1" smtClean="0">
                <a:latin typeface="楷体" panose="02010609060101010101" pitchFamily="49" charset="-122"/>
                <a:ea typeface="楷体" panose="02010609060101010101" pitchFamily="49" charset="-122"/>
              </a:rPr>
              <a:t>2.6.7</a:t>
            </a:r>
            <a:r>
              <a:rPr lang="zh-CN" altLang="en-US" sz="2800" b="1" smtClean="0">
                <a:latin typeface="楷体" panose="02010609060101010101" pitchFamily="49" charset="-122"/>
                <a:ea typeface="楷体" panose="02010609060101010101" pitchFamily="49" charset="-122"/>
              </a:rPr>
              <a:t>】</a:t>
            </a:r>
            <a:r>
              <a:rPr lang="zh-CN" altLang="en-US" sz="2800" b="1" smtClean="0">
                <a:solidFill>
                  <a:schemeClr val="tx1"/>
                </a:solidFill>
                <a:latin typeface="楷体" panose="02010609060101010101" pitchFamily="49" charset="-122"/>
                <a:ea typeface="楷体" panose="02010609060101010101" pitchFamily="49" charset="-122"/>
              </a:rPr>
              <a:t>用卡诺图简化下面逻辑函数</a:t>
            </a:r>
          </a:p>
        </p:txBody>
      </p:sp>
      <p:graphicFrame>
        <p:nvGraphicFramePr>
          <p:cNvPr id="190468" name="对象 190467"/>
          <p:cNvGraphicFramePr>
            <a:graphicFrameLocks/>
          </p:cNvGraphicFramePr>
          <p:nvPr>
            <p:extLst>
              <p:ext uri="{D42A27DB-BD31-4B8C-83A1-F6EECF244321}">
                <p14:modId xmlns:p14="http://schemas.microsoft.com/office/powerpoint/2010/main" val="370261829"/>
              </p:ext>
            </p:extLst>
          </p:nvPr>
        </p:nvGraphicFramePr>
        <p:xfrm>
          <a:off x="738188" y="1976482"/>
          <a:ext cx="4151312" cy="985838"/>
        </p:xfrm>
        <a:graphic>
          <a:graphicData uri="http://schemas.openxmlformats.org/presentationml/2006/ole">
            <mc:AlternateContent xmlns:mc="http://schemas.openxmlformats.org/markup-compatibility/2006">
              <mc:Choice xmlns:v="urn:schemas-microsoft-com:vml" Requires="v">
                <p:oleObj spid="_x0000_s270050" r:id="rId5" imgW="1954951" imgH="431613" progId="Equation.3">
                  <p:embed/>
                </p:oleObj>
              </mc:Choice>
              <mc:Fallback>
                <p:oleObj r:id="rId5" imgW="1954951" imgH="431613" progId="Equation.3">
                  <p:embed/>
                  <p:pic>
                    <p:nvPicPr>
                      <p:cNvPr id="190468" name="对象 1904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1976482"/>
                        <a:ext cx="4151312" cy="985838"/>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0469" name="文本框 190468"/>
          <p:cNvSpPr txBox="1">
            <a:spLocks noChangeArrowheads="1"/>
          </p:cNvSpPr>
          <p:nvPr/>
        </p:nvSpPr>
        <p:spPr bwMode="auto">
          <a:xfrm>
            <a:off x="738188" y="3121070"/>
            <a:ext cx="20050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解：</a:t>
            </a:r>
          </a:p>
        </p:txBody>
      </p:sp>
      <p:sp>
        <p:nvSpPr>
          <p:cNvPr id="190470" name="矩形 190469"/>
          <p:cNvSpPr>
            <a:spLocks noChangeArrowheads="1"/>
          </p:cNvSpPr>
          <p:nvPr/>
        </p:nvSpPr>
        <p:spPr bwMode="auto">
          <a:xfrm>
            <a:off x="6183031" y="4881607"/>
            <a:ext cx="2447925" cy="1079500"/>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0472" name="矩形 190471"/>
          <p:cNvSpPr>
            <a:spLocks noChangeArrowheads="1"/>
          </p:cNvSpPr>
          <p:nvPr/>
        </p:nvSpPr>
        <p:spPr bwMode="auto">
          <a:xfrm>
            <a:off x="8199156" y="3441745"/>
            <a:ext cx="431800" cy="2519362"/>
          </a:xfrm>
          <a:prstGeom prst="rect">
            <a:avLst/>
          </a:prstGeom>
          <a:noFill/>
          <a:ln w="57150">
            <a:solidFill>
              <a:schemeClr val="accent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0473" name="矩形 190472"/>
          <p:cNvSpPr>
            <a:spLocks noChangeArrowheads="1"/>
          </p:cNvSpPr>
          <p:nvPr/>
        </p:nvSpPr>
        <p:spPr bwMode="auto">
          <a:xfrm>
            <a:off x="6111594" y="3436982"/>
            <a:ext cx="468312" cy="2452688"/>
          </a:xfrm>
          <a:prstGeom prst="rect">
            <a:avLst/>
          </a:prstGeom>
          <a:noFill/>
          <a:ln w="57150">
            <a:solidFill>
              <a:schemeClr val="accent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aphicFrame>
        <p:nvGraphicFramePr>
          <p:cNvPr id="190479" name="对象 190478"/>
          <p:cNvGraphicFramePr>
            <a:graphicFrameLocks/>
          </p:cNvGraphicFramePr>
          <p:nvPr>
            <p:extLst>
              <p:ext uri="{D42A27DB-BD31-4B8C-83A1-F6EECF244321}">
                <p14:modId xmlns:p14="http://schemas.microsoft.com/office/powerpoint/2010/main" val="2472110588"/>
              </p:ext>
            </p:extLst>
          </p:nvPr>
        </p:nvGraphicFramePr>
        <p:xfrm>
          <a:off x="1722438" y="3198857"/>
          <a:ext cx="1839912" cy="444500"/>
        </p:xfrm>
        <a:graphic>
          <a:graphicData uri="http://schemas.openxmlformats.org/presentationml/2006/ole">
            <mc:AlternateContent xmlns:mc="http://schemas.openxmlformats.org/markup-compatibility/2006">
              <mc:Choice xmlns:v="urn:schemas-microsoft-com:vml" Requires="v">
                <p:oleObj spid="_x0000_s270051" r:id="rId7" imgW="685800" imgH="164880" progId="Equation.3">
                  <p:embed/>
                </p:oleObj>
              </mc:Choice>
              <mc:Fallback>
                <p:oleObj r:id="rId7" imgW="685800" imgH="164880" progId="Equation.3">
                  <p:embed/>
                  <p:pic>
                    <p:nvPicPr>
                      <p:cNvPr id="190479" name="对象 19047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2438" y="3198857"/>
                        <a:ext cx="1839912" cy="44450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0480" name="文本框 190479"/>
          <p:cNvSpPr txBox="1">
            <a:spLocks noChangeArrowheads="1"/>
          </p:cNvSpPr>
          <p:nvPr/>
        </p:nvSpPr>
        <p:spPr bwMode="auto">
          <a:xfrm>
            <a:off x="7478431" y="4808582"/>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2" name="文本框 190481"/>
          <p:cNvSpPr txBox="1">
            <a:spLocks noChangeArrowheads="1"/>
          </p:cNvSpPr>
          <p:nvPr/>
        </p:nvSpPr>
        <p:spPr bwMode="auto">
          <a:xfrm>
            <a:off x="8199156" y="4808582"/>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3" name="文本框 190482"/>
          <p:cNvSpPr txBox="1">
            <a:spLocks noChangeArrowheads="1"/>
          </p:cNvSpPr>
          <p:nvPr/>
        </p:nvSpPr>
        <p:spPr bwMode="auto">
          <a:xfrm>
            <a:off x="6830731" y="4808582"/>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4" name="文本框 190483"/>
          <p:cNvSpPr txBox="1">
            <a:spLocks noChangeArrowheads="1"/>
          </p:cNvSpPr>
          <p:nvPr/>
        </p:nvSpPr>
        <p:spPr bwMode="auto">
          <a:xfrm>
            <a:off x="6830731" y="5384845"/>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5" name="文本框 190484"/>
          <p:cNvSpPr txBox="1">
            <a:spLocks noChangeArrowheads="1"/>
          </p:cNvSpPr>
          <p:nvPr/>
        </p:nvSpPr>
        <p:spPr bwMode="auto">
          <a:xfrm>
            <a:off x="6183031" y="3441745"/>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6" name="文本框 190485"/>
          <p:cNvSpPr txBox="1">
            <a:spLocks noChangeArrowheads="1"/>
          </p:cNvSpPr>
          <p:nvPr/>
        </p:nvSpPr>
        <p:spPr bwMode="auto">
          <a:xfrm>
            <a:off x="6183031" y="4018007"/>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7" name="文本框 190486"/>
          <p:cNvSpPr txBox="1">
            <a:spLocks noChangeArrowheads="1"/>
          </p:cNvSpPr>
          <p:nvPr/>
        </p:nvSpPr>
        <p:spPr bwMode="auto">
          <a:xfrm>
            <a:off x="6183031" y="4808582"/>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88" name="文本框 190487"/>
          <p:cNvSpPr txBox="1">
            <a:spLocks noChangeArrowheads="1"/>
          </p:cNvSpPr>
          <p:nvPr/>
        </p:nvSpPr>
        <p:spPr bwMode="auto">
          <a:xfrm>
            <a:off x="6183031" y="5384845"/>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90" name="文本框 190489"/>
          <p:cNvSpPr txBox="1">
            <a:spLocks noChangeArrowheads="1"/>
          </p:cNvSpPr>
          <p:nvPr/>
        </p:nvSpPr>
        <p:spPr bwMode="auto">
          <a:xfrm>
            <a:off x="7478431" y="5384845"/>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91" name="文本框 190490"/>
          <p:cNvSpPr txBox="1">
            <a:spLocks noChangeArrowheads="1"/>
          </p:cNvSpPr>
          <p:nvPr/>
        </p:nvSpPr>
        <p:spPr bwMode="auto">
          <a:xfrm>
            <a:off x="8199156" y="5384845"/>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92" name="文本框 190491"/>
          <p:cNvSpPr txBox="1">
            <a:spLocks noChangeArrowheads="1"/>
          </p:cNvSpPr>
          <p:nvPr/>
        </p:nvSpPr>
        <p:spPr bwMode="auto">
          <a:xfrm>
            <a:off x="8270594" y="3441745"/>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0493" name="文本框 190492"/>
          <p:cNvSpPr txBox="1">
            <a:spLocks noChangeArrowheads="1"/>
          </p:cNvSpPr>
          <p:nvPr/>
        </p:nvSpPr>
        <p:spPr bwMode="auto">
          <a:xfrm>
            <a:off x="8199156" y="4089445"/>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02962" name="圆角矩形标注 202961"/>
          <p:cNvSpPr>
            <a:spLocks noChangeArrowheads="1"/>
          </p:cNvSpPr>
          <p:nvPr/>
        </p:nvSpPr>
        <p:spPr bwMode="auto">
          <a:xfrm>
            <a:off x="6111594" y="6262732"/>
            <a:ext cx="865187" cy="503238"/>
          </a:xfrm>
          <a:prstGeom prst="wedgeRoundRectCallout">
            <a:avLst>
              <a:gd name="adj1" fmla="val 46843"/>
              <a:gd name="adj2" fmla="val -215171"/>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202961" name="对象 202960"/>
          <p:cNvGraphicFramePr>
            <a:graphicFrameLocks noGrp="1"/>
          </p:cNvGraphicFramePr>
          <p:nvPr>
            <p:extLst>
              <p:ext uri="{D42A27DB-BD31-4B8C-83A1-F6EECF244321}">
                <p14:modId xmlns:p14="http://schemas.microsoft.com/office/powerpoint/2010/main" val="3377748277"/>
              </p:ext>
            </p:extLst>
          </p:nvPr>
        </p:nvGraphicFramePr>
        <p:xfrm>
          <a:off x="6379881" y="6330995"/>
          <a:ext cx="339725" cy="368300"/>
        </p:xfrm>
        <a:graphic>
          <a:graphicData uri="http://schemas.openxmlformats.org/presentationml/2006/ole">
            <mc:AlternateContent xmlns:mc="http://schemas.openxmlformats.org/markup-compatibility/2006">
              <mc:Choice xmlns:v="urn:schemas-microsoft-com:vml" Requires="v">
                <p:oleObj spid="_x0000_s270052" r:id="rId9" imgW="152280" imgH="164880" progId="Equation.3">
                  <p:embed/>
                </p:oleObj>
              </mc:Choice>
              <mc:Fallback>
                <p:oleObj r:id="rId9" imgW="152280" imgH="164880" progId="Equation.3">
                  <p:embed/>
                  <p:pic>
                    <p:nvPicPr>
                      <p:cNvPr id="202961" name="对象 202960"/>
                      <p:cNvPicPr>
                        <a:picLocks noGrp="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9881" y="6330995"/>
                        <a:ext cx="339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圆角矩形标注 3"/>
          <p:cNvSpPr>
            <a:spLocks noChangeArrowheads="1"/>
          </p:cNvSpPr>
          <p:nvPr/>
        </p:nvSpPr>
        <p:spPr bwMode="auto">
          <a:xfrm>
            <a:off x="4301844" y="3586207"/>
            <a:ext cx="865187" cy="503238"/>
          </a:xfrm>
          <a:prstGeom prst="wedgeRoundRectCallout">
            <a:avLst>
              <a:gd name="adj1" fmla="val 152458"/>
              <a:gd name="adj2" fmla="val 107222"/>
              <a:gd name="adj3" fmla="val 16667"/>
            </a:avLst>
          </a:prstGeom>
          <a:solidFill>
            <a:schemeClr val="bg1"/>
          </a:solidFill>
          <a:ln w="28575">
            <a:solidFill>
              <a:schemeClr val="accent1"/>
            </a:solidFill>
            <a:miter lim="800000"/>
            <a:headEnd/>
            <a:tailEnd/>
          </a:ln>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b="1">
              <a:solidFill>
                <a:srgbClr val="FF0000"/>
              </a:solidFill>
              <a:latin typeface="楷体" panose="02010609060101010101" pitchFamily="49" charset="-122"/>
              <a:ea typeface="楷体" panose="02010609060101010101" pitchFamily="49" charset="-122"/>
            </a:endParaRPr>
          </a:p>
        </p:txBody>
      </p:sp>
      <p:graphicFrame>
        <p:nvGraphicFramePr>
          <p:cNvPr id="5" name="对象 4"/>
          <p:cNvGraphicFramePr>
            <a:graphicFrameLocks noGrp="1"/>
          </p:cNvGraphicFramePr>
          <p:nvPr>
            <p:extLst>
              <p:ext uri="{D42A27DB-BD31-4B8C-83A1-F6EECF244321}">
                <p14:modId xmlns:p14="http://schemas.microsoft.com/office/powerpoint/2010/main" val="3766573948"/>
              </p:ext>
            </p:extLst>
          </p:nvPr>
        </p:nvGraphicFramePr>
        <p:xfrm>
          <a:off x="4508219" y="3651295"/>
          <a:ext cx="452437" cy="366712"/>
        </p:xfrm>
        <a:graphic>
          <a:graphicData uri="http://schemas.openxmlformats.org/presentationml/2006/ole">
            <mc:AlternateContent xmlns:mc="http://schemas.openxmlformats.org/markup-compatibility/2006">
              <mc:Choice xmlns:v="urn:schemas-microsoft-com:vml" Requires="v">
                <p:oleObj spid="_x0000_s270053" r:id="rId11" imgW="203040" imgH="164880" progId="Equation.3">
                  <p:embed/>
                </p:oleObj>
              </mc:Choice>
              <mc:Fallback>
                <p:oleObj r:id="rId11" imgW="203040" imgH="164880" progId="Equation.3">
                  <p:embed/>
                  <p:pic>
                    <p:nvPicPr>
                      <p:cNvPr id="5" name="对象 4"/>
                      <p:cNvPicPr>
                        <a:picLocks noGrp="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8219" y="3651295"/>
                        <a:ext cx="452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681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 calcmode="lin" valueType="num">
                                      <p:cBhvr>
                                        <p:cTn id="7" dur="500" fill="hold"/>
                                        <p:tgtEl>
                                          <p:spTgt spid="190467"/>
                                        </p:tgtEl>
                                        <p:attrNameLst>
                                          <p:attrName>ppt_x</p:attrName>
                                        </p:attrNameLst>
                                      </p:cBhvr>
                                      <p:tavLst>
                                        <p:tav tm="0">
                                          <p:val>
                                            <p:strVal val="0-#ppt_w/2"/>
                                          </p:val>
                                        </p:tav>
                                        <p:tav tm="100000">
                                          <p:val>
                                            <p:strVal val="#ppt_x"/>
                                          </p:val>
                                        </p:tav>
                                      </p:tavLst>
                                    </p:anim>
                                    <p:anim calcmode="lin" valueType="num">
                                      <p:cBhvr>
                                        <p:cTn id="8" dur="500" fill="hold"/>
                                        <p:tgtEl>
                                          <p:spTgt spid="1904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90468"/>
                                        </p:tgtEl>
                                        <p:attrNameLst>
                                          <p:attrName>style.visibility</p:attrName>
                                        </p:attrNameLst>
                                      </p:cBhvr>
                                      <p:to>
                                        <p:strVal val="visible"/>
                                      </p:to>
                                    </p:set>
                                    <p:animEffect transition="in" filter="dissolve">
                                      <p:cBhvr>
                                        <p:cTn id="13" dur="500"/>
                                        <p:tgtEl>
                                          <p:spTgt spid="1904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0469"/>
                                        </p:tgtEl>
                                        <p:attrNameLst>
                                          <p:attrName>style.visibility</p:attrName>
                                        </p:attrNameLst>
                                      </p:cBhvr>
                                      <p:to>
                                        <p:strVal val="visible"/>
                                      </p:to>
                                    </p:set>
                                    <p:anim calcmode="lin" valueType="num">
                                      <p:cBhvr>
                                        <p:cTn id="18" dur="500" fill="hold"/>
                                        <p:tgtEl>
                                          <p:spTgt spid="190469"/>
                                        </p:tgtEl>
                                        <p:attrNameLst>
                                          <p:attrName>ppt_x</p:attrName>
                                        </p:attrNameLst>
                                      </p:cBhvr>
                                      <p:tavLst>
                                        <p:tav tm="0">
                                          <p:val>
                                            <p:strVal val="0-#ppt_w/2"/>
                                          </p:val>
                                        </p:tav>
                                        <p:tav tm="100000">
                                          <p:val>
                                            <p:strVal val="#ppt_x"/>
                                          </p:val>
                                        </p:tav>
                                      </p:tavLst>
                                    </p:anim>
                                    <p:anim calcmode="lin" valueType="num">
                                      <p:cBhvr>
                                        <p:cTn id="19"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90466"/>
                                        </p:tgtEl>
                                        <p:attrNameLst>
                                          <p:attrName>style.visibility</p:attrName>
                                        </p:attrNameLst>
                                      </p:cBhvr>
                                      <p:to>
                                        <p:strVal val="visible"/>
                                      </p:to>
                                    </p:set>
                                    <p:animEffect transition="in" filter="dissolve">
                                      <p:cBhvr>
                                        <p:cTn id="24" dur="500"/>
                                        <p:tgtEl>
                                          <p:spTgt spid="1904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72" fill="hold" grpId="0" nodeType="clickEffect">
                                  <p:stCondLst>
                                    <p:cond delay="0"/>
                                  </p:stCondLst>
                                  <p:childTnLst>
                                    <p:set>
                                      <p:cBhvr>
                                        <p:cTn id="28" dur="1" fill="hold">
                                          <p:stCondLst>
                                            <p:cond delay="0"/>
                                          </p:stCondLst>
                                        </p:cTn>
                                        <p:tgtEl>
                                          <p:spTgt spid="190480"/>
                                        </p:tgtEl>
                                        <p:attrNameLst>
                                          <p:attrName>style.visibility</p:attrName>
                                        </p:attrNameLst>
                                      </p:cBhvr>
                                      <p:to>
                                        <p:strVal val="visible"/>
                                      </p:to>
                                    </p:set>
                                    <p:anim calcmode="lin" valueType="num">
                                      <p:cBhvr>
                                        <p:cTn id="29" dur="500" fill="hold"/>
                                        <p:tgtEl>
                                          <p:spTgt spid="190480"/>
                                        </p:tgtEl>
                                        <p:attrNameLst>
                                          <p:attrName>ppt_w</p:attrName>
                                        </p:attrNameLst>
                                      </p:cBhvr>
                                      <p:tavLst>
                                        <p:tav tm="0">
                                          <p:val>
                                            <p:strVal val="2/3*#ppt_w"/>
                                          </p:val>
                                        </p:tav>
                                        <p:tav tm="100000">
                                          <p:val>
                                            <p:strVal val="#ppt_w"/>
                                          </p:val>
                                        </p:tav>
                                      </p:tavLst>
                                    </p:anim>
                                    <p:anim calcmode="lin" valueType="num">
                                      <p:cBhvr>
                                        <p:cTn id="30" dur="500" fill="hold"/>
                                        <p:tgtEl>
                                          <p:spTgt spid="190480"/>
                                        </p:tgtEl>
                                        <p:attrNameLst>
                                          <p:attrName>ppt_h</p:attrName>
                                        </p:attrNameLst>
                                      </p:cBhvr>
                                      <p:tavLst>
                                        <p:tav tm="0">
                                          <p:val>
                                            <p:strVal val="2/3*#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grpId="0" nodeType="clickEffect">
                                  <p:stCondLst>
                                    <p:cond delay="0"/>
                                  </p:stCondLst>
                                  <p:childTnLst>
                                    <p:set>
                                      <p:cBhvr>
                                        <p:cTn id="34" dur="1" fill="hold">
                                          <p:stCondLst>
                                            <p:cond delay="0"/>
                                          </p:stCondLst>
                                        </p:cTn>
                                        <p:tgtEl>
                                          <p:spTgt spid="190482"/>
                                        </p:tgtEl>
                                        <p:attrNameLst>
                                          <p:attrName>style.visibility</p:attrName>
                                        </p:attrNameLst>
                                      </p:cBhvr>
                                      <p:to>
                                        <p:strVal val="visible"/>
                                      </p:to>
                                    </p:set>
                                    <p:anim calcmode="lin" valueType="num">
                                      <p:cBhvr>
                                        <p:cTn id="35" dur="500" fill="hold"/>
                                        <p:tgtEl>
                                          <p:spTgt spid="190482"/>
                                        </p:tgtEl>
                                        <p:attrNameLst>
                                          <p:attrName>ppt_w</p:attrName>
                                        </p:attrNameLst>
                                      </p:cBhvr>
                                      <p:tavLst>
                                        <p:tav tm="0">
                                          <p:val>
                                            <p:strVal val="2/3*#ppt_w"/>
                                          </p:val>
                                        </p:tav>
                                        <p:tav tm="100000">
                                          <p:val>
                                            <p:strVal val="#ppt_w"/>
                                          </p:val>
                                        </p:tav>
                                      </p:tavLst>
                                    </p:anim>
                                    <p:anim calcmode="lin" valueType="num">
                                      <p:cBhvr>
                                        <p:cTn id="36" dur="500" fill="hold"/>
                                        <p:tgtEl>
                                          <p:spTgt spid="190482"/>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272" fill="hold" grpId="0" nodeType="clickEffect">
                                  <p:stCondLst>
                                    <p:cond delay="0"/>
                                  </p:stCondLst>
                                  <p:childTnLst>
                                    <p:set>
                                      <p:cBhvr>
                                        <p:cTn id="40" dur="1" fill="hold">
                                          <p:stCondLst>
                                            <p:cond delay="0"/>
                                          </p:stCondLst>
                                        </p:cTn>
                                        <p:tgtEl>
                                          <p:spTgt spid="190483"/>
                                        </p:tgtEl>
                                        <p:attrNameLst>
                                          <p:attrName>style.visibility</p:attrName>
                                        </p:attrNameLst>
                                      </p:cBhvr>
                                      <p:to>
                                        <p:strVal val="visible"/>
                                      </p:to>
                                    </p:set>
                                    <p:anim calcmode="lin" valueType="num">
                                      <p:cBhvr>
                                        <p:cTn id="41" dur="500" fill="hold"/>
                                        <p:tgtEl>
                                          <p:spTgt spid="190483"/>
                                        </p:tgtEl>
                                        <p:attrNameLst>
                                          <p:attrName>ppt_w</p:attrName>
                                        </p:attrNameLst>
                                      </p:cBhvr>
                                      <p:tavLst>
                                        <p:tav tm="0">
                                          <p:val>
                                            <p:strVal val="2/3*#ppt_w"/>
                                          </p:val>
                                        </p:tav>
                                        <p:tav tm="100000">
                                          <p:val>
                                            <p:strVal val="#ppt_w"/>
                                          </p:val>
                                        </p:tav>
                                      </p:tavLst>
                                    </p:anim>
                                    <p:anim calcmode="lin" valueType="num">
                                      <p:cBhvr>
                                        <p:cTn id="42" dur="500" fill="hold"/>
                                        <p:tgtEl>
                                          <p:spTgt spid="190483"/>
                                        </p:tgtEl>
                                        <p:attrNameLst>
                                          <p:attrName>ppt_h</p:attrName>
                                        </p:attrNameLst>
                                      </p:cBhvr>
                                      <p:tavLst>
                                        <p:tav tm="0">
                                          <p:val>
                                            <p:strVal val="2/3*#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272" fill="hold" grpId="1" nodeType="clickEffect">
                                  <p:stCondLst>
                                    <p:cond delay="0"/>
                                  </p:stCondLst>
                                  <p:childTnLst>
                                    <p:set>
                                      <p:cBhvr>
                                        <p:cTn id="46" dur="1" fill="hold">
                                          <p:stCondLst>
                                            <p:cond delay="0"/>
                                          </p:stCondLst>
                                        </p:cTn>
                                        <p:tgtEl>
                                          <p:spTgt spid="190480"/>
                                        </p:tgtEl>
                                        <p:attrNameLst>
                                          <p:attrName>style.visibility</p:attrName>
                                        </p:attrNameLst>
                                      </p:cBhvr>
                                      <p:to>
                                        <p:strVal val="visible"/>
                                      </p:to>
                                    </p:set>
                                    <p:anim calcmode="lin" valueType="num">
                                      <p:cBhvr>
                                        <p:cTn id="47" dur="500" fill="hold"/>
                                        <p:tgtEl>
                                          <p:spTgt spid="190480"/>
                                        </p:tgtEl>
                                        <p:attrNameLst>
                                          <p:attrName>ppt_w</p:attrName>
                                        </p:attrNameLst>
                                      </p:cBhvr>
                                      <p:tavLst>
                                        <p:tav tm="0">
                                          <p:val>
                                            <p:strVal val="2/3*#ppt_w"/>
                                          </p:val>
                                        </p:tav>
                                        <p:tav tm="100000">
                                          <p:val>
                                            <p:strVal val="#ppt_w"/>
                                          </p:val>
                                        </p:tav>
                                      </p:tavLst>
                                    </p:anim>
                                    <p:anim calcmode="lin" valueType="num">
                                      <p:cBhvr>
                                        <p:cTn id="48" dur="500" fill="hold"/>
                                        <p:tgtEl>
                                          <p:spTgt spid="190480"/>
                                        </p:tgtEl>
                                        <p:attrNameLst>
                                          <p:attrName>ppt_h</p:attrName>
                                        </p:attrNameLst>
                                      </p:cBhvr>
                                      <p:tavLst>
                                        <p:tav tm="0">
                                          <p:val>
                                            <p:strVal val="2/3*#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272" fill="hold" grpId="1" nodeType="clickEffect">
                                  <p:stCondLst>
                                    <p:cond delay="0"/>
                                  </p:stCondLst>
                                  <p:childTnLst>
                                    <p:set>
                                      <p:cBhvr>
                                        <p:cTn id="52" dur="1" fill="hold">
                                          <p:stCondLst>
                                            <p:cond delay="0"/>
                                          </p:stCondLst>
                                        </p:cTn>
                                        <p:tgtEl>
                                          <p:spTgt spid="190483"/>
                                        </p:tgtEl>
                                        <p:attrNameLst>
                                          <p:attrName>style.visibility</p:attrName>
                                        </p:attrNameLst>
                                      </p:cBhvr>
                                      <p:to>
                                        <p:strVal val="visible"/>
                                      </p:to>
                                    </p:set>
                                    <p:anim calcmode="lin" valueType="num">
                                      <p:cBhvr>
                                        <p:cTn id="53" dur="500" fill="hold"/>
                                        <p:tgtEl>
                                          <p:spTgt spid="190483"/>
                                        </p:tgtEl>
                                        <p:attrNameLst>
                                          <p:attrName>ppt_w</p:attrName>
                                        </p:attrNameLst>
                                      </p:cBhvr>
                                      <p:tavLst>
                                        <p:tav tm="0">
                                          <p:val>
                                            <p:strVal val="2/3*#ppt_w"/>
                                          </p:val>
                                        </p:tav>
                                        <p:tav tm="100000">
                                          <p:val>
                                            <p:strVal val="#ppt_w"/>
                                          </p:val>
                                        </p:tav>
                                      </p:tavLst>
                                    </p:anim>
                                    <p:anim calcmode="lin" valueType="num">
                                      <p:cBhvr>
                                        <p:cTn id="54" dur="500" fill="hold"/>
                                        <p:tgtEl>
                                          <p:spTgt spid="190483"/>
                                        </p:tgtEl>
                                        <p:attrNameLst>
                                          <p:attrName>ppt_h</p:attrName>
                                        </p:attrNameLst>
                                      </p:cBhvr>
                                      <p:tavLst>
                                        <p:tav tm="0">
                                          <p:val>
                                            <p:strVal val="2/3*#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72" fill="hold" grpId="0" nodeType="clickEffect">
                                  <p:stCondLst>
                                    <p:cond delay="0"/>
                                  </p:stCondLst>
                                  <p:childTnLst>
                                    <p:set>
                                      <p:cBhvr>
                                        <p:cTn id="58" dur="1" fill="hold">
                                          <p:stCondLst>
                                            <p:cond delay="0"/>
                                          </p:stCondLst>
                                        </p:cTn>
                                        <p:tgtEl>
                                          <p:spTgt spid="190484"/>
                                        </p:tgtEl>
                                        <p:attrNameLst>
                                          <p:attrName>style.visibility</p:attrName>
                                        </p:attrNameLst>
                                      </p:cBhvr>
                                      <p:to>
                                        <p:strVal val="visible"/>
                                      </p:to>
                                    </p:set>
                                    <p:anim calcmode="lin" valueType="num">
                                      <p:cBhvr>
                                        <p:cTn id="59" dur="500" fill="hold"/>
                                        <p:tgtEl>
                                          <p:spTgt spid="190484"/>
                                        </p:tgtEl>
                                        <p:attrNameLst>
                                          <p:attrName>ppt_w</p:attrName>
                                        </p:attrNameLst>
                                      </p:cBhvr>
                                      <p:tavLst>
                                        <p:tav tm="0">
                                          <p:val>
                                            <p:strVal val="2/3*#ppt_w"/>
                                          </p:val>
                                        </p:tav>
                                        <p:tav tm="100000">
                                          <p:val>
                                            <p:strVal val="#ppt_w"/>
                                          </p:val>
                                        </p:tav>
                                      </p:tavLst>
                                    </p:anim>
                                    <p:anim calcmode="lin" valueType="num">
                                      <p:cBhvr>
                                        <p:cTn id="60" dur="500" fill="hold"/>
                                        <p:tgtEl>
                                          <p:spTgt spid="190484"/>
                                        </p:tgtEl>
                                        <p:attrNameLst>
                                          <p:attrName>ppt_h</p:attrName>
                                        </p:attrNameLst>
                                      </p:cBhvr>
                                      <p:tavLst>
                                        <p:tav tm="0">
                                          <p:val>
                                            <p:strVal val="2/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272" fill="hold" grpId="0" nodeType="clickEffect">
                                  <p:stCondLst>
                                    <p:cond delay="0"/>
                                  </p:stCondLst>
                                  <p:childTnLst>
                                    <p:set>
                                      <p:cBhvr>
                                        <p:cTn id="64" dur="1" fill="hold">
                                          <p:stCondLst>
                                            <p:cond delay="0"/>
                                          </p:stCondLst>
                                        </p:cTn>
                                        <p:tgtEl>
                                          <p:spTgt spid="190485"/>
                                        </p:tgtEl>
                                        <p:attrNameLst>
                                          <p:attrName>style.visibility</p:attrName>
                                        </p:attrNameLst>
                                      </p:cBhvr>
                                      <p:to>
                                        <p:strVal val="visible"/>
                                      </p:to>
                                    </p:set>
                                    <p:anim calcmode="lin" valueType="num">
                                      <p:cBhvr>
                                        <p:cTn id="65" dur="500" fill="hold"/>
                                        <p:tgtEl>
                                          <p:spTgt spid="190485"/>
                                        </p:tgtEl>
                                        <p:attrNameLst>
                                          <p:attrName>ppt_w</p:attrName>
                                        </p:attrNameLst>
                                      </p:cBhvr>
                                      <p:tavLst>
                                        <p:tav tm="0">
                                          <p:val>
                                            <p:strVal val="2/3*#ppt_w"/>
                                          </p:val>
                                        </p:tav>
                                        <p:tav tm="100000">
                                          <p:val>
                                            <p:strVal val="#ppt_w"/>
                                          </p:val>
                                        </p:tav>
                                      </p:tavLst>
                                    </p:anim>
                                    <p:anim calcmode="lin" valueType="num">
                                      <p:cBhvr>
                                        <p:cTn id="66" dur="500" fill="hold"/>
                                        <p:tgtEl>
                                          <p:spTgt spid="190485"/>
                                        </p:tgtEl>
                                        <p:attrNameLst>
                                          <p:attrName>ppt_h</p:attrName>
                                        </p:attrNameLst>
                                      </p:cBhvr>
                                      <p:tavLst>
                                        <p:tav tm="0">
                                          <p:val>
                                            <p:strVal val="2/3*#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272" fill="hold" grpId="0" nodeType="clickEffect">
                                  <p:stCondLst>
                                    <p:cond delay="0"/>
                                  </p:stCondLst>
                                  <p:childTnLst>
                                    <p:set>
                                      <p:cBhvr>
                                        <p:cTn id="70" dur="1" fill="hold">
                                          <p:stCondLst>
                                            <p:cond delay="0"/>
                                          </p:stCondLst>
                                        </p:cTn>
                                        <p:tgtEl>
                                          <p:spTgt spid="190486"/>
                                        </p:tgtEl>
                                        <p:attrNameLst>
                                          <p:attrName>style.visibility</p:attrName>
                                        </p:attrNameLst>
                                      </p:cBhvr>
                                      <p:to>
                                        <p:strVal val="visible"/>
                                      </p:to>
                                    </p:set>
                                    <p:anim calcmode="lin" valueType="num">
                                      <p:cBhvr>
                                        <p:cTn id="71" dur="500" fill="hold"/>
                                        <p:tgtEl>
                                          <p:spTgt spid="190486"/>
                                        </p:tgtEl>
                                        <p:attrNameLst>
                                          <p:attrName>ppt_w</p:attrName>
                                        </p:attrNameLst>
                                      </p:cBhvr>
                                      <p:tavLst>
                                        <p:tav tm="0">
                                          <p:val>
                                            <p:strVal val="2/3*#ppt_w"/>
                                          </p:val>
                                        </p:tav>
                                        <p:tav tm="100000">
                                          <p:val>
                                            <p:strVal val="#ppt_w"/>
                                          </p:val>
                                        </p:tav>
                                      </p:tavLst>
                                    </p:anim>
                                    <p:anim calcmode="lin" valueType="num">
                                      <p:cBhvr>
                                        <p:cTn id="72" dur="500" fill="hold"/>
                                        <p:tgtEl>
                                          <p:spTgt spid="190486"/>
                                        </p:tgtEl>
                                        <p:attrNameLst>
                                          <p:attrName>ppt_h</p:attrName>
                                        </p:attrNameLst>
                                      </p:cBhvr>
                                      <p:tavLst>
                                        <p:tav tm="0">
                                          <p:val>
                                            <p:strVal val="2/3*#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272" fill="hold" grpId="1" nodeType="clickEffect">
                                  <p:stCondLst>
                                    <p:cond delay="0"/>
                                  </p:stCondLst>
                                  <p:childTnLst>
                                    <p:set>
                                      <p:cBhvr>
                                        <p:cTn id="76" dur="1" fill="hold">
                                          <p:stCondLst>
                                            <p:cond delay="0"/>
                                          </p:stCondLst>
                                        </p:cTn>
                                        <p:tgtEl>
                                          <p:spTgt spid="190487"/>
                                        </p:tgtEl>
                                        <p:attrNameLst>
                                          <p:attrName>style.visibility</p:attrName>
                                        </p:attrNameLst>
                                      </p:cBhvr>
                                      <p:to>
                                        <p:strVal val="visible"/>
                                      </p:to>
                                    </p:set>
                                    <p:anim calcmode="lin" valueType="num">
                                      <p:cBhvr>
                                        <p:cTn id="77" dur="500" fill="hold"/>
                                        <p:tgtEl>
                                          <p:spTgt spid="190487"/>
                                        </p:tgtEl>
                                        <p:attrNameLst>
                                          <p:attrName>ppt_w</p:attrName>
                                        </p:attrNameLst>
                                      </p:cBhvr>
                                      <p:tavLst>
                                        <p:tav tm="0">
                                          <p:val>
                                            <p:strVal val="2/3*#ppt_w"/>
                                          </p:val>
                                        </p:tav>
                                        <p:tav tm="100000">
                                          <p:val>
                                            <p:strVal val="#ppt_w"/>
                                          </p:val>
                                        </p:tav>
                                      </p:tavLst>
                                    </p:anim>
                                    <p:anim calcmode="lin" valueType="num">
                                      <p:cBhvr>
                                        <p:cTn id="78" dur="500" fill="hold"/>
                                        <p:tgtEl>
                                          <p:spTgt spid="190487"/>
                                        </p:tgtEl>
                                        <p:attrNameLst>
                                          <p:attrName>ppt_h</p:attrName>
                                        </p:attrNameLst>
                                      </p:cBhvr>
                                      <p:tavLst>
                                        <p:tav tm="0">
                                          <p:val>
                                            <p:strVal val="2/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72" fill="hold" grpId="0" nodeType="clickEffect">
                                  <p:stCondLst>
                                    <p:cond delay="0"/>
                                  </p:stCondLst>
                                  <p:childTnLst>
                                    <p:set>
                                      <p:cBhvr>
                                        <p:cTn id="82" dur="1" fill="hold">
                                          <p:stCondLst>
                                            <p:cond delay="0"/>
                                          </p:stCondLst>
                                        </p:cTn>
                                        <p:tgtEl>
                                          <p:spTgt spid="190488"/>
                                        </p:tgtEl>
                                        <p:attrNameLst>
                                          <p:attrName>style.visibility</p:attrName>
                                        </p:attrNameLst>
                                      </p:cBhvr>
                                      <p:to>
                                        <p:strVal val="visible"/>
                                      </p:to>
                                    </p:set>
                                    <p:anim calcmode="lin" valueType="num">
                                      <p:cBhvr>
                                        <p:cTn id="83" dur="500" fill="hold"/>
                                        <p:tgtEl>
                                          <p:spTgt spid="190488"/>
                                        </p:tgtEl>
                                        <p:attrNameLst>
                                          <p:attrName>ppt_w</p:attrName>
                                        </p:attrNameLst>
                                      </p:cBhvr>
                                      <p:tavLst>
                                        <p:tav tm="0">
                                          <p:val>
                                            <p:strVal val="2/3*#ppt_w"/>
                                          </p:val>
                                        </p:tav>
                                        <p:tav tm="100000">
                                          <p:val>
                                            <p:strVal val="#ppt_w"/>
                                          </p:val>
                                        </p:tav>
                                      </p:tavLst>
                                    </p:anim>
                                    <p:anim calcmode="lin" valueType="num">
                                      <p:cBhvr>
                                        <p:cTn id="84" dur="500" fill="hold"/>
                                        <p:tgtEl>
                                          <p:spTgt spid="190488"/>
                                        </p:tgtEl>
                                        <p:attrNameLst>
                                          <p:attrName>ppt_h</p:attrName>
                                        </p:attrNameLst>
                                      </p:cBhvr>
                                      <p:tavLst>
                                        <p:tav tm="0">
                                          <p:val>
                                            <p:strVal val="2/3*#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272" fill="hold" grpId="0" nodeType="clickEffect">
                                  <p:stCondLst>
                                    <p:cond delay="0"/>
                                  </p:stCondLst>
                                  <p:childTnLst>
                                    <p:set>
                                      <p:cBhvr>
                                        <p:cTn id="88" dur="1" fill="hold">
                                          <p:stCondLst>
                                            <p:cond delay="0"/>
                                          </p:stCondLst>
                                        </p:cTn>
                                        <p:tgtEl>
                                          <p:spTgt spid="190490"/>
                                        </p:tgtEl>
                                        <p:attrNameLst>
                                          <p:attrName>style.visibility</p:attrName>
                                        </p:attrNameLst>
                                      </p:cBhvr>
                                      <p:to>
                                        <p:strVal val="visible"/>
                                      </p:to>
                                    </p:set>
                                    <p:anim calcmode="lin" valueType="num">
                                      <p:cBhvr>
                                        <p:cTn id="89" dur="500" fill="hold"/>
                                        <p:tgtEl>
                                          <p:spTgt spid="190490"/>
                                        </p:tgtEl>
                                        <p:attrNameLst>
                                          <p:attrName>ppt_w</p:attrName>
                                        </p:attrNameLst>
                                      </p:cBhvr>
                                      <p:tavLst>
                                        <p:tav tm="0">
                                          <p:val>
                                            <p:strVal val="2/3*#ppt_w"/>
                                          </p:val>
                                        </p:tav>
                                        <p:tav tm="100000">
                                          <p:val>
                                            <p:strVal val="#ppt_w"/>
                                          </p:val>
                                        </p:tav>
                                      </p:tavLst>
                                    </p:anim>
                                    <p:anim calcmode="lin" valueType="num">
                                      <p:cBhvr>
                                        <p:cTn id="90" dur="500" fill="hold"/>
                                        <p:tgtEl>
                                          <p:spTgt spid="190490"/>
                                        </p:tgtEl>
                                        <p:attrNameLst>
                                          <p:attrName>ppt_h</p:attrName>
                                        </p:attrNameLst>
                                      </p:cBhvr>
                                      <p:tavLst>
                                        <p:tav tm="0">
                                          <p:val>
                                            <p:strVal val="2/3*#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272" fill="hold" grpId="0" nodeType="clickEffect">
                                  <p:stCondLst>
                                    <p:cond delay="0"/>
                                  </p:stCondLst>
                                  <p:childTnLst>
                                    <p:set>
                                      <p:cBhvr>
                                        <p:cTn id="94" dur="1" fill="hold">
                                          <p:stCondLst>
                                            <p:cond delay="0"/>
                                          </p:stCondLst>
                                        </p:cTn>
                                        <p:tgtEl>
                                          <p:spTgt spid="190491"/>
                                        </p:tgtEl>
                                        <p:attrNameLst>
                                          <p:attrName>style.visibility</p:attrName>
                                        </p:attrNameLst>
                                      </p:cBhvr>
                                      <p:to>
                                        <p:strVal val="visible"/>
                                      </p:to>
                                    </p:set>
                                    <p:anim calcmode="lin" valueType="num">
                                      <p:cBhvr>
                                        <p:cTn id="95" dur="500" fill="hold"/>
                                        <p:tgtEl>
                                          <p:spTgt spid="190491"/>
                                        </p:tgtEl>
                                        <p:attrNameLst>
                                          <p:attrName>ppt_w</p:attrName>
                                        </p:attrNameLst>
                                      </p:cBhvr>
                                      <p:tavLst>
                                        <p:tav tm="0">
                                          <p:val>
                                            <p:strVal val="2/3*#ppt_w"/>
                                          </p:val>
                                        </p:tav>
                                        <p:tav tm="100000">
                                          <p:val>
                                            <p:strVal val="#ppt_w"/>
                                          </p:val>
                                        </p:tav>
                                      </p:tavLst>
                                    </p:anim>
                                    <p:anim calcmode="lin" valueType="num">
                                      <p:cBhvr>
                                        <p:cTn id="96" dur="500" fill="hold"/>
                                        <p:tgtEl>
                                          <p:spTgt spid="190491"/>
                                        </p:tgtEl>
                                        <p:attrNameLst>
                                          <p:attrName>ppt_h</p:attrName>
                                        </p:attrNameLst>
                                      </p:cBhvr>
                                      <p:tavLst>
                                        <p:tav tm="0">
                                          <p:val>
                                            <p:strVal val="2/3*#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272" fill="hold" grpId="0" nodeType="clickEffect">
                                  <p:stCondLst>
                                    <p:cond delay="0"/>
                                  </p:stCondLst>
                                  <p:childTnLst>
                                    <p:set>
                                      <p:cBhvr>
                                        <p:cTn id="100" dur="1" fill="hold">
                                          <p:stCondLst>
                                            <p:cond delay="0"/>
                                          </p:stCondLst>
                                        </p:cTn>
                                        <p:tgtEl>
                                          <p:spTgt spid="190492"/>
                                        </p:tgtEl>
                                        <p:attrNameLst>
                                          <p:attrName>style.visibility</p:attrName>
                                        </p:attrNameLst>
                                      </p:cBhvr>
                                      <p:to>
                                        <p:strVal val="visible"/>
                                      </p:to>
                                    </p:set>
                                    <p:anim calcmode="lin" valueType="num">
                                      <p:cBhvr>
                                        <p:cTn id="101" dur="500" fill="hold"/>
                                        <p:tgtEl>
                                          <p:spTgt spid="190492"/>
                                        </p:tgtEl>
                                        <p:attrNameLst>
                                          <p:attrName>ppt_w</p:attrName>
                                        </p:attrNameLst>
                                      </p:cBhvr>
                                      <p:tavLst>
                                        <p:tav tm="0">
                                          <p:val>
                                            <p:strVal val="2/3*#ppt_w"/>
                                          </p:val>
                                        </p:tav>
                                        <p:tav tm="100000">
                                          <p:val>
                                            <p:strVal val="#ppt_w"/>
                                          </p:val>
                                        </p:tav>
                                      </p:tavLst>
                                    </p:anim>
                                    <p:anim calcmode="lin" valueType="num">
                                      <p:cBhvr>
                                        <p:cTn id="102" dur="500" fill="hold"/>
                                        <p:tgtEl>
                                          <p:spTgt spid="190492"/>
                                        </p:tgtEl>
                                        <p:attrNameLst>
                                          <p:attrName>ppt_h</p:attrName>
                                        </p:attrNameLst>
                                      </p:cBhvr>
                                      <p:tavLst>
                                        <p:tav tm="0">
                                          <p:val>
                                            <p:strVal val="2/3*#ppt_h"/>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3" presetClass="entr" presetSubtype="272" fill="hold" grpId="0" nodeType="clickEffect">
                                  <p:stCondLst>
                                    <p:cond delay="0"/>
                                  </p:stCondLst>
                                  <p:childTnLst>
                                    <p:set>
                                      <p:cBhvr>
                                        <p:cTn id="106" dur="1" fill="hold">
                                          <p:stCondLst>
                                            <p:cond delay="0"/>
                                          </p:stCondLst>
                                        </p:cTn>
                                        <p:tgtEl>
                                          <p:spTgt spid="190493"/>
                                        </p:tgtEl>
                                        <p:attrNameLst>
                                          <p:attrName>style.visibility</p:attrName>
                                        </p:attrNameLst>
                                      </p:cBhvr>
                                      <p:to>
                                        <p:strVal val="visible"/>
                                      </p:to>
                                    </p:set>
                                    <p:anim calcmode="lin" valueType="num">
                                      <p:cBhvr>
                                        <p:cTn id="107" dur="500" fill="hold"/>
                                        <p:tgtEl>
                                          <p:spTgt spid="190493"/>
                                        </p:tgtEl>
                                        <p:attrNameLst>
                                          <p:attrName>ppt_w</p:attrName>
                                        </p:attrNameLst>
                                      </p:cBhvr>
                                      <p:tavLst>
                                        <p:tav tm="0">
                                          <p:val>
                                            <p:strVal val="2/3*#ppt_w"/>
                                          </p:val>
                                        </p:tav>
                                        <p:tav tm="100000">
                                          <p:val>
                                            <p:strVal val="#ppt_w"/>
                                          </p:val>
                                        </p:tav>
                                      </p:tavLst>
                                    </p:anim>
                                    <p:anim calcmode="lin" valueType="num">
                                      <p:cBhvr>
                                        <p:cTn id="108" dur="500" fill="hold"/>
                                        <p:tgtEl>
                                          <p:spTgt spid="190493"/>
                                        </p:tgtEl>
                                        <p:attrNameLst>
                                          <p:attrName>ppt_h</p:attrName>
                                        </p:attrNameLst>
                                      </p:cBhvr>
                                      <p:tavLst>
                                        <p:tav tm="0">
                                          <p:val>
                                            <p:strVal val="2/3*#ppt_h"/>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190473"/>
                                        </p:tgtEl>
                                        <p:attrNameLst>
                                          <p:attrName>style.visibility</p:attrName>
                                        </p:attrNameLst>
                                      </p:cBhvr>
                                      <p:to>
                                        <p:strVal val="visible"/>
                                      </p:to>
                                    </p:set>
                                    <p:animEffect transition="in" filter="dissolve">
                                      <p:cBhvr>
                                        <p:cTn id="113" dur="500"/>
                                        <p:tgtEl>
                                          <p:spTgt spid="19047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190472"/>
                                        </p:tgtEl>
                                        <p:attrNameLst>
                                          <p:attrName>style.visibility</p:attrName>
                                        </p:attrNameLst>
                                      </p:cBhvr>
                                      <p:to>
                                        <p:strVal val="visible"/>
                                      </p:to>
                                    </p:set>
                                    <p:animEffect transition="in" filter="dissolve">
                                      <p:cBhvr>
                                        <p:cTn id="118" dur="500"/>
                                        <p:tgtEl>
                                          <p:spTgt spid="19047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nodeType="clickEffect">
                                  <p:stCondLst>
                                    <p:cond delay="0"/>
                                  </p:stCondLst>
                                  <p:childTnLst>
                                    <p:set>
                                      <p:cBhvr>
                                        <p:cTn id="122" dur="1" fill="hold">
                                          <p:stCondLst>
                                            <p:cond delay="0"/>
                                          </p:stCondLst>
                                        </p:cTn>
                                        <p:tgtEl>
                                          <p:spTgt spid="190470"/>
                                        </p:tgtEl>
                                        <p:attrNameLst>
                                          <p:attrName>style.visibility</p:attrName>
                                        </p:attrNameLst>
                                      </p:cBhvr>
                                      <p:to>
                                        <p:strVal val="visible"/>
                                      </p:to>
                                    </p:set>
                                    <p:animEffect transition="in" filter="dissolve">
                                      <p:cBhvr>
                                        <p:cTn id="123" dur="500"/>
                                        <p:tgtEl>
                                          <p:spTgt spid="190470"/>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3" presetClass="entr" presetSubtype="272" fill="hold" grpId="0" nodeType="clickEffect">
                                  <p:stCondLst>
                                    <p:cond delay="0"/>
                                  </p:stCondLst>
                                  <p:childTnLst>
                                    <p:set>
                                      <p:cBhvr>
                                        <p:cTn id="127" dur="1" fill="hold">
                                          <p:stCondLst>
                                            <p:cond delay="0"/>
                                          </p:stCondLst>
                                        </p:cTn>
                                        <p:tgtEl>
                                          <p:spTgt spid="190487"/>
                                        </p:tgtEl>
                                        <p:attrNameLst>
                                          <p:attrName>style.visibility</p:attrName>
                                        </p:attrNameLst>
                                      </p:cBhvr>
                                      <p:to>
                                        <p:strVal val="visible"/>
                                      </p:to>
                                    </p:set>
                                    <p:anim calcmode="lin" valueType="num">
                                      <p:cBhvr>
                                        <p:cTn id="128" dur="500" fill="hold"/>
                                        <p:tgtEl>
                                          <p:spTgt spid="190487"/>
                                        </p:tgtEl>
                                        <p:attrNameLst>
                                          <p:attrName>ppt_w</p:attrName>
                                        </p:attrNameLst>
                                      </p:cBhvr>
                                      <p:tavLst>
                                        <p:tav tm="0">
                                          <p:val>
                                            <p:strVal val="2/3*#ppt_w"/>
                                          </p:val>
                                        </p:tav>
                                        <p:tav tm="100000">
                                          <p:val>
                                            <p:strVal val="#ppt_w"/>
                                          </p:val>
                                        </p:tav>
                                      </p:tavLst>
                                    </p:anim>
                                    <p:anim calcmode="lin" valueType="num">
                                      <p:cBhvr>
                                        <p:cTn id="129" dur="500" fill="hold"/>
                                        <p:tgtEl>
                                          <p:spTgt spid="190487"/>
                                        </p:tgtEl>
                                        <p:attrNameLst>
                                          <p:attrName>ppt_h</p:attrName>
                                        </p:attrNameLst>
                                      </p:cBhvr>
                                      <p:tavLst>
                                        <p:tav tm="0">
                                          <p:val>
                                            <p:strVal val="2/3*#ppt_h"/>
                                          </p:val>
                                        </p:tav>
                                        <p:tav tm="100000">
                                          <p:val>
                                            <p:strVal val="#ppt_h"/>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02962"/>
                                        </p:tgtEl>
                                        <p:attrNameLst>
                                          <p:attrName>style.visibility</p:attrName>
                                        </p:attrNameLst>
                                      </p:cBhvr>
                                      <p:to>
                                        <p:strVal val="visible"/>
                                      </p:to>
                                    </p:set>
                                    <p:animEffect transition="in" filter="wipe(left)">
                                      <p:cBhvr>
                                        <p:cTn id="134" dur="500"/>
                                        <p:tgtEl>
                                          <p:spTgt spid="20296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202961"/>
                                        </p:tgtEl>
                                        <p:attrNameLst>
                                          <p:attrName>style.visibility</p:attrName>
                                        </p:attrNameLst>
                                      </p:cBhvr>
                                      <p:to>
                                        <p:strVal val="visible"/>
                                      </p:to>
                                    </p:set>
                                    <p:animEffect transition="in" filter="wipe(left)">
                                      <p:cBhvr>
                                        <p:cTn id="139" dur="500"/>
                                        <p:tgtEl>
                                          <p:spTgt spid="202961"/>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4"/>
                                        </p:tgtEl>
                                        <p:attrNameLst>
                                          <p:attrName>style.visibility</p:attrName>
                                        </p:attrNameLst>
                                      </p:cBhvr>
                                      <p:to>
                                        <p:strVal val="visible"/>
                                      </p:to>
                                    </p:set>
                                    <p:animEffect transition="in" filter="wipe(left)">
                                      <p:cBhvr>
                                        <p:cTn id="144" dur="500"/>
                                        <p:tgtEl>
                                          <p:spTgt spid="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nodeType="clickEffect">
                                  <p:stCondLst>
                                    <p:cond delay="0"/>
                                  </p:stCondLst>
                                  <p:childTnLst>
                                    <p:set>
                                      <p:cBhvr>
                                        <p:cTn id="148" dur="1" fill="hold">
                                          <p:stCondLst>
                                            <p:cond delay="0"/>
                                          </p:stCondLst>
                                        </p:cTn>
                                        <p:tgtEl>
                                          <p:spTgt spid="5"/>
                                        </p:tgtEl>
                                        <p:attrNameLst>
                                          <p:attrName>style.visibility</p:attrName>
                                        </p:attrNameLst>
                                      </p:cBhvr>
                                      <p:to>
                                        <p:strVal val="visible"/>
                                      </p:to>
                                    </p:set>
                                    <p:animEffect transition="in" filter="wipe(left)">
                                      <p:cBhvr>
                                        <p:cTn id="149" dur="500"/>
                                        <p:tgtEl>
                                          <p:spTgt spid="5"/>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nodeType="clickEffect">
                                  <p:stCondLst>
                                    <p:cond delay="0"/>
                                  </p:stCondLst>
                                  <p:childTnLst>
                                    <p:set>
                                      <p:cBhvr>
                                        <p:cTn id="153" dur="1" fill="hold">
                                          <p:stCondLst>
                                            <p:cond delay="0"/>
                                          </p:stCondLst>
                                        </p:cTn>
                                        <p:tgtEl>
                                          <p:spTgt spid="190479"/>
                                        </p:tgtEl>
                                        <p:attrNameLst>
                                          <p:attrName>style.visibility</p:attrName>
                                        </p:attrNameLst>
                                      </p:cBhvr>
                                      <p:to>
                                        <p:strVal val="visible"/>
                                      </p:to>
                                    </p:set>
                                    <p:animEffect transition="in" filter="dissolve">
                                      <p:cBhvr>
                                        <p:cTn id="154" dur="500"/>
                                        <p:tgtEl>
                                          <p:spTgt spid="190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P spid="190469" grpId="0"/>
      <p:bldP spid="190480" grpId="0"/>
      <p:bldP spid="190480" grpId="1"/>
      <p:bldP spid="190482" grpId="0"/>
      <p:bldP spid="190483" grpId="0"/>
      <p:bldP spid="190483" grpId="1"/>
      <p:bldP spid="190484" grpId="0"/>
      <p:bldP spid="190485" grpId="0"/>
      <p:bldP spid="190486" grpId="0"/>
      <p:bldP spid="190487" grpId="0"/>
      <p:bldP spid="190487" grpId="1"/>
      <p:bldP spid="190488" grpId="0"/>
      <p:bldP spid="190490" grpId="0"/>
      <p:bldP spid="190491" grpId="0"/>
      <p:bldP spid="190492" grpId="0"/>
      <p:bldP spid="190493" grpId="0"/>
      <p:bldP spid="202962" grpId="0" bldLvl="0" animBg="1"/>
      <p:bldP spid="4"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文本框 192514"/>
          <p:cNvSpPr txBox="1">
            <a:spLocks noChangeArrowheads="1"/>
          </p:cNvSpPr>
          <p:nvPr/>
        </p:nvSpPr>
        <p:spPr bwMode="auto">
          <a:xfrm>
            <a:off x="378804" y="988687"/>
            <a:ext cx="8370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楷体" panose="02010609060101010101" pitchFamily="49" charset="-122"/>
                <a:ea typeface="楷体" panose="02010609060101010101" pitchFamily="49" charset="-122"/>
              </a:rPr>
              <a:t>注</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以上</a:t>
            </a:r>
            <a:r>
              <a:rPr lang="zh-CN" altLang="en-US" sz="2800" b="1" dirty="0">
                <a:latin typeface="楷体" panose="02010609060101010101" pitchFamily="49" charset="-122"/>
                <a:ea typeface="楷体" panose="02010609060101010101" pitchFamily="49" charset="-122"/>
              </a:rPr>
              <a:t>是通过合并卡诺图中的“</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项来简化逻辑函数的，有时也通过合并“</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项先求</a:t>
            </a:r>
            <a:r>
              <a:rPr lang="en-US" altLang="zh-CN" sz="2800" b="1" dirty="0">
                <a:latin typeface="楷体" panose="02010609060101010101" pitchFamily="49" charset="-122"/>
                <a:ea typeface="楷体" panose="02010609060101010101" pitchFamily="49" charset="-122"/>
              </a:rPr>
              <a:t>F</a:t>
            </a:r>
            <a:r>
              <a:rPr lang="zh-CN" altLang="en-US" sz="2800" b="1" dirty="0">
                <a:latin typeface="楷体" panose="02010609060101010101" pitchFamily="49" charset="-122"/>
                <a:ea typeface="楷体" panose="02010609060101010101" pitchFamily="49" charset="-122"/>
              </a:rPr>
              <a:t>的反函数，再求反得</a:t>
            </a:r>
            <a:r>
              <a:rPr lang="en-US" altLang="zh-CN" sz="2800" b="1" dirty="0">
                <a:latin typeface="楷体" panose="02010609060101010101" pitchFamily="49" charset="-122"/>
                <a:ea typeface="楷体" panose="02010609060101010101" pitchFamily="49" charset="-122"/>
              </a:rPr>
              <a:t>Y</a:t>
            </a:r>
          </a:p>
        </p:txBody>
      </p:sp>
      <p:sp>
        <p:nvSpPr>
          <p:cNvPr id="192516" name="文本框 192515"/>
          <p:cNvSpPr txBox="1">
            <a:spLocks noChangeArrowheads="1"/>
          </p:cNvSpPr>
          <p:nvPr/>
        </p:nvSpPr>
        <p:spPr bwMode="auto">
          <a:xfrm>
            <a:off x="315304" y="2728587"/>
            <a:ext cx="4648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例如上面的例题</a:t>
            </a:r>
            <a:r>
              <a:rPr lang="en-US" altLang="zh-CN" sz="2800">
                <a:latin typeface="楷体" panose="02010609060101010101" pitchFamily="49" charset="-122"/>
                <a:ea typeface="楷体" panose="02010609060101010101" pitchFamily="49" charset="-122"/>
              </a:rPr>
              <a:t>,</a:t>
            </a:r>
            <a:r>
              <a:rPr lang="zh-CN" altLang="en-US" sz="2800">
                <a:latin typeface="楷体" panose="02010609060101010101" pitchFamily="49" charset="-122"/>
                <a:ea typeface="楷体" panose="02010609060101010101" pitchFamily="49" charset="-122"/>
              </a:rPr>
              <a:t>圈“</a:t>
            </a:r>
            <a:r>
              <a:rPr lang="en-US" altLang="zh-CN" sz="2800">
                <a:latin typeface="楷体" panose="02010609060101010101" pitchFamily="49" charset="-122"/>
                <a:ea typeface="楷体" panose="02010609060101010101" pitchFamily="49" charset="-122"/>
              </a:rPr>
              <a:t>0”</a:t>
            </a:r>
            <a:r>
              <a:rPr lang="zh-CN" altLang="en-US" sz="2800">
                <a:latin typeface="楷体" panose="02010609060101010101" pitchFamily="49" charset="-122"/>
                <a:ea typeface="楷体" panose="02010609060101010101" pitchFamily="49" charset="-122"/>
              </a:rPr>
              <a:t>情况，可得</a:t>
            </a:r>
          </a:p>
        </p:txBody>
      </p:sp>
      <p:grpSp>
        <p:nvGrpSpPr>
          <p:cNvPr id="192537" name="组合 192536"/>
          <p:cNvGrpSpPr>
            <a:grpSpLocks/>
          </p:cNvGrpSpPr>
          <p:nvPr/>
        </p:nvGrpSpPr>
        <p:grpSpPr bwMode="auto">
          <a:xfrm>
            <a:off x="4980967" y="2501574"/>
            <a:ext cx="3689350" cy="4198938"/>
            <a:chOff x="3253" y="1200"/>
            <a:chExt cx="2324" cy="2645"/>
          </a:xfrm>
        </p:grpSpPr>
        <p:graphicFrame>
          <p:nvGraphicFramePr>
            <p:cNvPr id="90116" name="对象 192520"/>
            <p:cNvGraphicFramePr>
              <a:graphicFrameLocks/>
            </p:cNvGraphicFramePr>
            <p:nvPr/>
          </p:nvGraphicFramePr>
          <p:xfrm>
            <a:off x="3253" y="1200"/>
            <a:ext cx="2324" cy="2645"/>
          </p:xfrm>
          <a:graphic>
            <a:graphicData uri="http://schemas.openxmlformats.org/presentationml/2006/ole">
              <mc:AlternateContent xmlns:mc="http://schemas.openxmlformats.org/markup-compatibility/2006">
                <mc:Choice xmlns:v="urn:schemas-microsoft-com:vml" Requires="v">
                  <p:oleObj spid="_x0000_s270779" r:id="rId3" imgW="1201680" imgH="1713600" progId="Visio.Drawing.6">
                    <p:embed/>
                  </p:oleObj>
                </mc:Choice>
                <mc:Fallback>
                  <p:oleObj r:id="rId3" imgW="1201680" imgH="1713600" progId="Visio.Drawing.6">
                    <p:embed/>
                    <p:pic>
                      <p:nvPicPr>
                        <p:cNvPr id="90116" name="对象 192520"/>
                        <p:cNvPicPr>
                          <a:picLocks noChangeArrowheads="1"/>
                        </p:cNvPicPr>
                        <p:nvPr/>
                      </p:nvPicPr>
                      <p:blipFill>
                        <a:blip r:embed="rId4">
                          <a:extLst>
                            <a:ext uri="{28A0092B-C50C-407E-A947-70E740481C1C}">
                              <a14:useLocalDpi xmlns:a14="http://schemas.microsoft.com/office/drawing/2010/main" val="0"/>
                            </a:ext>
                          </a:extLst>
                        </a:blip>
                        <a:srcRect l="7587" r="2086" b="3635"/>
                        <a:stretch>
                          <a:fillRect/>
                        </a:stretch>
                      </p:blipFill>
                      <p:spPr bwMode="auto">
                        <a:xfrm>
                          <a:off x="3253" y="1200"/>
                          <a:ext cx="2324" cy="2645"/>
                        </a:xfrm>
                        <a:prstGeom prst="rect">
                          <a:avLst/>
                        </a:prstGeom>
                        <a:solidFill>
                          <a:srgbClr val="FFFFFF"/>
                        </a:solidFill>
                        <a:ln w="57150" cmpd="thickThin">
                          <a:solidFill>
                            <a:srgbClr val="FF3300"/>
                          </a:solidFill>
                          <a:miter lim="800000"/>
                          <a:headEnd type="none" w="sm" len="sm"/>
                          <a:tailEnd type="none" w="sm" len="sm"/>
                        </a:ln>
                      </p:spPr>
                    </p:pic>
                  </p:oleObj>
                </mc:Fallback>
              </mc:AlternateContent>
            </a:graphicData>
          </a:graphic>
        </p:graphicFrame>
        <p:sp>
          <p:nvSpPr>
            <p:cNvPr id="90117" name="文本框 192524"/>
            <p:cNvSpPr txBox="1">
              <a:spLocks noChangeArrowheads="1"/>
            </p:cNvSpPr>
            <p:nvPr/>
          </p:nvSpPr>
          <p:spPr bwMode="auto">
            <a:xfrm>
              <a:off x="4694" y="297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18" name="文本框 192525"/>
            <p:cNvSpPr txBox="1">
              <a:spLocks noChangeArrowheads="1"/>
            </p:cNvSpPr>
            <p:nvPr/>
          </p:nvSpPr>
          <p:spPr bwMode="auto">
            <a:xfrm>
              <a:off x="5148" y="297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19" name="文本框 192526"/>
            <p:cNvSpPr txBox="1">
              <a:spLocks noChangeArrowheads="1"/>
            </p:cNvSpPr>
            <p:nvPr/>
          </p:nvSpPr>
          <p:spPr bwMode="auto">
            <a:xfrm>
              <a:off x="4286" y="297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0" name="文本框 192527"/>
            <p:cNvSpPr txBox="1">
              <a:spLocks noChangeArrowheads="1"/>
            </p:cNvSpPr>
            <p:nvPr/>
          </p:nvSpPr>
          <p:spPr bwMode="auto">
            <a:xfrm>
              <a:off x="4286" y="3339"/>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1" name="文本框 192528"/>
            <p:cNvSpPr txBox="1">
              <a:spLocks noChangeArrowheads="1"/>
            </p:cNvSpPr>
            <p:nvPr/>
          </p:nvSpPr>
          <p:spPr bwMode="auto">
            <a:xfrm>
              <a:off x="3878" y="2115"/>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2" name="文本框 192529"/>
            <p:cNvSpPr txBox="1">
              <a:spLocks noChangeArrowheads="1"/>
            </p:cNvSpPr>
            <p:nvPr/>
          </p:nvSpPr>
          <p:spPr bwMode="auto">
            <a:xfrm>
              <a:off x="3878" y="2478"/>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3" name="文本框 192530"/>
            <p:cNvSpPr txBox="1">
              <a:spLocks noChangeArrowheads="1"/>
            </p:cNvSpPr>
            <p:nvPr/>
          </p:nvSpPr>
          <p:spPr bwMode="auto">
            <a:xfrm>
              <a:off x="3878" y="2976"/>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4" name="文本框 192531"/>
            <p:cNvSpPr txBox="1">
              <a:spLocks noChangeArrowheads="1"/>
            </p:cNvSpPr>
            <p:nvPr/>
          </p:nvSpPr>
          <p:spPr bwMode="auto">
            <a:xfrm>
              <a:off x="3878" y="3339"/>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5" name="文本框 192532"/>
            <p:cNvSpPr txBox="1">
              <a:spLocks noChangeArrowheads="1"/>
            </p:cNvSpPr>
            <p:nvPr/>
          </p:nvSpPr>
          <p:spPr bwMode="auto">
            <a:xfrm>
              <a:off x="4694" y="3339"/>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6" name="文本框 192533"/>
            <p:cNvSpPr txBox="1">
              <a:spLocks noChangeArrowheads="1"/>
            </p:cNvSpPr>
            <p:nvPr/>
          </p:nvSpPr>
          <p:spPr bwMode="auto">
            <a:xfrm>
              <a:off x="5148" y="3339"/>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7" name="文本框 192534"/>
            <p:cNvSpPr txBox="1">
              <a:spLocks noChangeArrowheads="1"/>
            </p:cNvSpPr>
            <p:nvPr/>
          </p:nvSpPr>
          <p:spPr bwMode="auto">
            <a:xfrm>
              <a:off x="5148" y="2115"/>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8" name="文本框 192535"/>
            <p:cNvSpPr txBox="1">
              <a:spLocks noChangeArrowheads="1"/>
            </p:cNvSpPr>
            <p:nvPr/>
          </p:nvSpPr>
          <p:spPr bwMode="auto">
            <a:xfrm>
              <a:off x="5148" y="2523"/>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90129" name="矩形 192517"/>
            <p:cNvSpPr>
              <a:spLocks noChangeArrowheads="1"/>
            </p:cNvSpPr>
            <p:nvPr/>
          </p:nvSpPr>
          <p:spPr bwMode="auto">
            <a:xfrm>
              <a:off x="4241" y="2115"/>
              <a:ext cx="726" cy="669"/>
            </a:xfrm>
            <a:prstGeom prst="rect">
              <a:avLst/>
            </a:prstGeom>
            <a:noFill/>
            <a:ln w="57150" cap="rnd">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ctr"/>
              <a:endParaRPr lang="zh-CN" altLang="zh-CN" sz="2800">
                <a:latin typeface="楷体" panose="02010609060101010101" pitchFamily="49" charset="-122"/>
                <a:ea typeface="楷体" panose="02010609060101010101" pitchFamily="49" charset="-122"/>
              </a:endParaRPr>
            </a:p>
          </p:txBody>
        </p:sp>
      </p:grpSp>
      <p:graphicFrame>
        <p:nvGraphicFramePr>
          <p:cNvPr id="192519" name="对象 192518"/>
          <p:cNvGraphicFramePr>
            <a:graphicFrameLocks/>
          </p:cNvGraphicFramePr>
          <p:nvPr>
            <p:extLst>
              <p:ext uri="{D42A27DB-BD31-4B8C-83A1-F6EECF244321}">
                <p14:modId xmlns:p14="http://schemas.microsoft.com/office/powerpoint/2010/main" val="793434368"/>
              </p:ext>
            </p:extLst>
          </p:nvPr>
        </p:nvGraphicFramePr>
        <p:xfrm>
          <a:off x="818542" y="3881112"/>
          <a:ext cx="1733550" cy="490537"/>
        </p:xfrm>
        <a:graphic>
          <a:graphicData uri="http://schemas.openxmlformats.org/presentationml/2006/ole">
            <mc:AlternateContent xmlns:mc="http://schemas.openxmlformats.org/markup-compatibility/2006">
              <mc:Choice xmlns:v="urn:schemas-microsoft-com:vml" Requires="v">
                <p:oleObj spid="_x0000_s270780" r:id="rId5" imgW="583440" imgH="164885" progId="Equation.3">
                  <p:embed/>
                </p:oleObj>
              </mc:Choice>
              <mc:Fallback>
                <p:oleObj r:id="rId5" imgW="583440" imgH="164885" progId="Equation.3">
                  <p:embed/>
                  <p:pic>
                    <p:nvPicPr>
                      <p:cNvPr id="192519" name="对象 1925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542" y="3881112"/>
                        <a:ext cx="1733550" cy="4905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2520" name="对象 192519"/>
          <p:cNvGraphicFramePr>
            <a:graphicFrameLocks/>
          </p:cNvGraphicFramePr>
          <p:nvPr>
            <p:extLst>
              <p:ext uri="{D42A27DB-BD31-4B8C-83A1-F6EECF244321}">
                <p14:modId xmlns:p14="http://schemas.microsoft.com/office/powerpoint/2010/main" val="3946796934"/>
              </p:ext>
            </p:extLst>
          </p:nvPr>
        </p:nvGraphicFramePr>
        <p:xfrm>
          <a:off x="747104" y="4600249"/>
          <a:ext cx="3600450" cy="595313"/>
        </p:xfrm>
        <a:graphic>
          <a:graphicData uri="http://schemas.openxmlformats.org/presentationml/2006/ole">
            <mc:AlternateContent xmlns:mc="http://schemas.openxmlformats.org/markup-compatibility/2006">
              <mc:Choice xmlns:v="urn:schemas-microsoft-com:vml" Requires="v">
                <p:oleObj spid="_x0000_s270781" r:id="rId7" imgW="1230832" imgH="203024" progId="Equation.3">
                  <p:embed/>
                </p:oleObj>
              </mc:Choice>
              <mc:Fallback>
                <p:oleObj r:id="rId7" imgW="1230832" imgH="203024" progId="Equation.3">
                  <p:embed/>
                  <p:pic>
                    <p:nvPicPr>
                      <p:cNvPr id="192520" name="对象 1925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104" y="4600249"/>
                        <a:ext cx="3600450" cy="595313"/>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12968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ox(in)">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6"/>
                                        </p:tgtEl>
                                        <p:attrNameLst>
                                          <p:attrName>style.visibility</p:attrName>
                                        </p:attrNameLst>
                                      </p:cBhvr>
                                      <p:to>
                                        <p:strVal val="visible"/>
                                      </p:to>
                                    </p:set>
                                    <p:animEffect transition="in" filter="wipe(left)">
                                      <p:cBhvr>
                                        <p:cTn id="12" dur="500"/>
                                        <p:tgtEl>
                                          <p:spTgt spid="192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37"/>
                                        </p:tgtEl>
                                        <p:attrNameLst>
                                          <p:attrName>style.visibility</p:attrName>
                                        </p:attrNameLst>
                                      </p:cBhvr>
                                      <p:to>
                                        <p:strVal val="visible"/>
                                      </p:to>
                                    </p:set>
                                    <p:animEffect transition="in" filter="dissolve">
                                      <p:cBhvr>
                                        <p:cTn id="17" dur="500"/>
                                        <p:tgtEl>
                                          <p:spTgt spid="1925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2519"/>
                                        </p:tgtEl>
                                        <p:attrNameLst>
                                          <p:attrName>style.visibility</p:attrName>
                                        </p:attrNameLst>
                                      </p:cBhvr>
                                      <p:to>
                                        <p:strVal val="visible"/>
                                      </p:to>
                                    </p:set>
                                    <p:animEffect transition="in" filter="dissolve">
                                      <p:cBhvr>
                                        <p:cTn id="22" dur="500"/>
                                        <p:tgtEl>
                                          <p:spTgt spid="1925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2520"/>
                                        </p:tgtEl>
                                        <p:attrNameLst>
                                          <p:attrName>style.visibility</p:attrName>
                                        </p:attrNameLst>
                                      </p:cBhvr>
                                      <p:to>
                                        <p:strVal val="visible"/>
                                      </p:to>
                                    </p:set>
                                    <p:animEffect transition="in" filter="dissolve">
                                      <p:cBhvr>
                                        <p:cTn id="27"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p:bldP spid="1925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94561"/>
          <p:cNvSpPr>
            <a:spLocks noGrp="1" noChangeArrowheads="1"/>
          </p:cNvSpPr>
          <p:nvPr>
            <p:ph type="title"/>
          </p:nvPr>
        </p:nvSpPr>
        <p:spPr bwMode="auto">
          <a:xfrm>
            <a:off x="359754" y="922071"/>
            <a:ext cx="6264275"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smtClean="0">
                <a:latin typeface="楷体" panose="02010609060101010101" pitchFamily="49" charset="-122"/>
                <a:ea typeface="楷体" panose="02010609060101010101" pitchFamily="49" charset="-122"/>
                <a:sym typeface="宋体" panose="02010600030101010101" pitchFamily="2" charset="-122"/>
              </a:rPr>
              <a:t>【练习】</a:t>
            </a:r>
            <a:r>
              <a:rPr lang="zh-CN" altLang="en-US" sz="2800" b="1" smtClean="0">
                <a:solidFill>
                  <a:schemeClr val="tx1"/>
                </a:solidFill>
                <a:latin typeface="楷体" panose="02010609060101010101" pitchFamily="49" charset="-122"/>
                <a:ea typeface="楷体" panose="02010609060101010101" pitchFamily="49" charset="-122"/>
              </a:rPr>
              <a:t>用卡诺图简化下面逻辑函数。</a:t>
            </a:r>
          </a:p>
        </p:txBody>
      </p:sp>
      <p:graphicFrame>
        <p:nvGraphicFramePr>
          <p:cNvPr id="194563" name="对象 194562"/>
          <p:cNvGraphicFramePr>
            <a:graphicFrameLocks/>
          </p:cNvGraphicFramePr>
          <p:nvPr>
            <p:extLst>
              <p:ext uri="{D42A27DB-BD31-4B8C-83A1-F6EECF244321}">
                <p14:modId xmlns:p14="http://schemas.microsoft.com/office/powerpoint/2010/main" val="602503279"/>
              </p:ext>
            </p:extLst>
          </p:nvPr>
        </p:nvGraphicFramePr>
        <p:xfrm>
          <a:off x="551842" y="1542783"/>
          <a:ext cx="6578600" cy="603250"/>
        </p:xfrm>
        <a:graphic>
          <a:graphicData uri="http://schemas.openxmlformats.org/presentationml/2006/ole">
            <mc:AlternateContent xmlns:mc="http://schemas.openxmlformats.org/markup-compatibility/2006">
              <mc:Choice xmlns:v="urn:schemas-microsoft-com:vml" Requires="v">
                <p:oleObj spid="_x0000_s271803" r:id="rId3" imgW="2766199" imgH="253780" progId="Equation.3">
                  <p:embed/>
                </p:oleObj>
              </mc:Choice>
              <mc:Fallback>
                <p:oleObj r:id="rId3" imgW="2766199" imgH="253780" progId="Equation.3">
                  <p:embed/>
                  <p:pic>
                    <p:nvPicPr>
                      <p:cNvPr id="194563" name="对象 1945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42" y="1542783"/>
                        <a:ext cx="6578600" cy="6032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64" name="对象 194563"/>
          <p:cNvGraphicFramePr>
            <a:graphicFrameLocks/>
          </p:cNvGraphicFramePr>
          <p:nvPr>
            <p:extLst>
              <p:ext uri="{D42A27DB-BD31-4B8C-83A1-F6EECF244321}">
                <p14:modId xmlns:p14="http://schemas.microsoft.com/office/powerpoint/2010/main" val="3101335944"/>
              </p:ext>
            </p:extLst>
          </p:nvPr>
        </p:nvGraphicFramePr>
        <p:xfrm>
          <a:off x="5257192" y="2866758"/>
          <a:ext cx="3348037" cy="3581400"/>
        </p:xfrm>
        <a:graphic>
          <a:graphicData uri="http://schemas.openxmlformats.org/presentationml/2006/ole">
            <mc:AlternateContent xmlns:mc="http://schemas.openxmlformats.org/markup-compatibility/2006">
              <mc:Choice xmlns:v="urn:schemas-microsoft-com:vml" Requires="v">
                <p:oleObj spid="_x0000_s271804" r:id="rId5" imgW="1351060" imgH="1449955" progId="Visio.Drawing.6">
                  <p:embed/>
                </p:oleObj>
              </mc:Choice>
              <mc:Fallback>
                <p:oleObj r:id="rId5" imgW="1351060" imgH="1449955" progId="Visio.Drawing.6">
                  <p:embed/>
                  <p:pic>
                    <p:nvPicPr>
                      <p:cNvPr id="194564" name="对象 1945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192" y="2866758"/>
                        <a:ext cx="3348037" cy="358140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565" name="矩形 194564"/>
          <p:cNvSpPr>
            <a:spLocks noChangeArrowheads="1"/>
          </p:cNvSpPr>
          <p:nvPr/>
        </p:nvSpPr>
        <p:spPr bwMode="auto">
          <a:xfrm>
            <a:off x="7921017" y="4019283"/>
            <a:ext cx="381000" cy="2057400"/>
          </a:xfrm>
          <a:prstGeom prst="rect">
            <a:avLst/>
          </a:prstGeom>
          <a:noFill/>
          <a:ln w="5715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4566" name="矩形 194565"/>
          <p:cNvSpPr>
            <a:spLocks noChangeArrowheads="1"/>
          </p:cNvSpPr>
          <p:nvPr/>
        </p:nvSpPr>
        <p:spPr bwMode="auto">
          <a:xfrm>
            <a:off x="6265254" y="4019283"/>
            <a:ext cx="381000" cy="2057400"/>
          </a:xfrm>
          <a:prstGeom prst="rect">
            <a:avLst/>
          </a:prstGeom>
          <a:noFill/>
          <a:ln w="5715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94570" name="文本框 194569"/>
          <p:cNvSpPr txBox="1">
            <a:spLocks noChangeArrowheads="1"/>
          </p:cNvSpPr>
          <p:nvPr/>
        </p:nvSpPr>
        <p:spPr bwMode="auto">
          <a:xfrm>
            <a:off x="432779" y="2434958"/>
            <a:ext cx="1266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解</a:t>
            </a:r>
            <a:r>
              <a:rPr lang="en-US" altLang="zh-CN" sz="2800">
                <a:latin typeface="楷体" panose="02010609060101010101" pitchFamily="49" charset="-122"/>
                <a:ea typeface="楷体" panose="02010609060101010101" pitchFamily="49" charset="-122"/>
              </a:rPr>
              <a:t>:</a:t>
            </a:r>
          </a:p>
        </p:txBody>
      </p:sp>
      <p:graphicFrame>
        <p:nvGraphicFramePr>
          <p:cNvPr id="194582" name="对象 194581"/>
          <p:cNvGraphicFramePr>
            <a:graphicFrameLocks/>
          </p:cNvGraphicFramePr>
          <p:nvPr>
            <p:extLst>
              <p:ext uri="{D42A27DB-BD31-4B8C-83A1-F6EECF244321}">
                <p14:modId xmlns:p14="http://schemas.microsoft.com/office/powerpoint/2010/main" val="2347971418"/>
              </p:ext>
            </p:extLst>
          </p:nvPr>
        </p:nvGraphicFramePr>
        <p:xfrm>
          <a:off x="551842" y="3274746"/>
          <a:ext cx="3413125" cy="477837"/>
        </p:xfrm>
        <a:graphic>
          <a:graphicData uri="http://schemas.openxmlformats.org/presentationml/2006/ole">
            <mc:AlternateContent xmlns:mc="http://schemas.openxmlformats.org/markup-compatibility/2006">
              <mc:Choice xmlns:v="urn:schemas-microsoft-com:vml" Requires="v">
                <p:oleObj spid="_x0000_s271805" r:id="rId7" imgW="1267799" imgH="177492" progId="Equation.3">
                  <p:embed/>
                </p:oleObj>
              </mc:Choice>
              <mc:Fallback>
                <p:oleObj r:id="rId7" imgW="1267799" imgH="177492" progId="Equation.3">
                  <p:embed/>
                  <p:pic>
                    <p:nvPicPr>
                      <p:cNvPr id="194582" name="对象 19458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42" y="3274746"/>
                        <a:ext cx="3413125" cy="4778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583" name="文本框 194582"/>
          <p:cNvSpPr txBox="1">
            <a:spLocks noChangeArrowheads="1"/>
          </p:cNvSpPr>
          <p:nvPr/>
        </p:nvSpPr>
        <p:spPr bwMode="auto">
          <a:xfrm>
            <a:off x="1096354" y="2434958"/>
            <a:ext cx="1600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可得</a:t>
            </a:r>
          </a:p>
        </p:txBody>
      </p:sp>
      <p:sp>
        <p:nvSpPr>
          <p:cNvPr id="194588" name="文本框 194587"/>
          <p:cNvSpPr txBox="1">
            <a:spLocks noChangeArrowheads="1"/>
          </p:cNvSpPr>
          <p:nvPr/>
        </p:nvSpPr>
        <p:spPr bwMode="auto">
          <a:xfrm>
            <a:off x="6265254" y="3946258"/>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89" name="文本框 194588"/>
          <p:cNvSpPr txBox="1">
            <a:spLocks noChangeArrowheads="1"/>
          </p:cNvSpPr>
          <p:nvPr/>
        </p:nvSpPr>
        <p:spPr bwMode="auto">
          <a:xfrm>
            <a:off x="6768492" y="3946258"/>
            <a:ext cx="360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0" name="文本框 194589"/>
          <p:cNvSpPr txBox="1">
            <a:spLocks noChangeArrowheads="1"/>
          </p:cNvSpPr>
          <p:nvPr/>
        </p:nvSpPr>
        <p:spPr bwMode="auto">
          <a:xfrm>
            <a:off x="7921017" y="3946258"/>
            <a:ext cx="360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1" name="文本框 194590"/>
          <p:cNvSpPr txBox="1">
            <a:spLocks noChangeArrowheads="1"/>
          </p:cNvSpPr>
          <p:nvPr/>
        </p:nvSpPr>
        <p:spPr bwMode="auto">
          <a:xfrm>
            <a:off x="7344754" y="3946258"/>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2" name="文本框 194591"/>
          <p:cNvSpPr txBox="1">
            <a:spLocks noChangeArrowheads="1"/>
          </p:cNvSpPr>
          <p:nvPr/>
        </p:nvSpPr>
        <p:spPr bwMode="auto">
          <a:xfrm>
            <a:off x="6265254" y="4522521"/>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3" name="文本框 194592"/>
          <p:cNvSpPr txBox="1">
            <a:spLocks noChangeArrowheads="1"/>
          </p:cNvSpPr>
          <p:nvPr/>
        </p:nvSpPr>
        <p:spPr bwMode="auto">
          <a:xfrm>
            <a:off x="7921017" y="4522521"/>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4" name="文本框 194593"/>
          <p:cNvSpPr txBox="1">
            <a:spLocks noChangeArrowheads="1"/>
          </p:cNvSpPr>
          <p:nvPr/>
        </p:nvSpPr>
        <p:spPr bwMode="auto">
          <a:xfrm>
            <a:off x="6265254" y="5602021"/>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5" name="文本框 194594"/>
          <p:cNvSpPr txBox="1">
            <a:spLocks noChangeArrowheads="1"/>
          </p:cNvSpPr>
          <p:nvPr/>
        </p:nvSpPr>
        <p:spPr bwMode="auto">
          <a:xfrm>
            <a:off x="6768492" y="5602021"/>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6" name="文本框 194595"/>
          <p:cNvSpPr txBox="1">
            <a:spLocks noChangeArrowheads="1"/>
          </p:cNvSpPr>
          <p:nvPr/>
        </p:nvSpPr>
        <p:spPr bwMode="auto">
          <a:xfrm>
            <a:off x="7921017" y="5602021"/>
            <a:ext cx="36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7" name="文本框 194596"/>
          <p:cNvSpPr txBox="1">
            <a:spLocks noChangeArrowheads="1"/>
          </p:cNvSpPr>
          <p:nvPr/>
        </p:nvSpPr>
        <p:spPr bwMode="auto">
          <a:xfrm>
            <a:off x="6265254" y="5027346"/>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8" name="文本框 194597"/>
          <p:cNvSpPr txBox="1">
            <a:spLocks noChangeArrowheads="1"/>
          </p:cNvSpPr>
          <p:nvPr/>
        </p:nvSpPr>
        <p:spPr bwMode="auto">
          <a:xfrm>
            <a:off x="7921017" y="5098783"/>
            <a:ext cx="360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194599" name="矩形 194598"/>
          <p:cNvSpPr>
            <a:spLocks noChangeArrowheads="1"/>
          </p:cNvSpPr>
          <p:nvPr/>
        </p:nvSpPr>
        <p:spPr bwMode="auto">
          <a:xfrm>
            <a:off x="6192229" y="4019283"/>
            <a:ext cx="2160588" cy="358775"/>
          </a:xfrm>
          <a:prstGeom prst="rect">
            <a:avLst/>
          </a:prstGeom>
          <a:noFill/>
          <a:ln w="57150">
            <a:solidFill>
              <a:schemeClr val="fo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pSp>
        <p:nvGrpSpPr>
          <p:cNvPr id="194603" name="组合 194602"/>
          <p:cNvGrpSpPr>
            <a:grpSpLocks/>
          </p:cNvGrpSpPr>
          <p:nvPr/>
        </p:nvGrpSpPr>
        <p:grpSpPr bwMode="auto">
          <a:xfrm>
            <a:off x="6265254" y="5602021"/>
            <a:ext cx="865188" cy="649287"/>
            <a:chOff x="3969" y="3475"/>
            <a:chExt cx="545" cy="409"/>
          </a:xfrm>
        </p:grpSpPr>
        <p:sp>
          <p:nvSpPr>
            <p:cNvPr id="91158" name="直接连接符 194599"/>
            <p:cNvSpPr>
              <a:spLocks noChangeShapeType="1"/>
            </p:cNvSpPr>
            <p:nvPr/>
          </p:nvSpPr>
          <p:spPr bwMode="auto">
            <a:xfrm flipV="1">
              <a:off x="3969" y="3475"/>
              <a:ext cx="0" cy="408"/>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91159" name="直接连接符 194600"/>
            <p:cNvSpPr>
              <a:spLocks noChangeShapeType="1"/>
            </p:cNvSpPr>
            <p:nvPr/>
          </p:nvSpPr>
          <p:spPr bwMode="auto">
            <a:xfrm>
              <a:off x="3969" y="3521"/>
              <a:ext cx="545" cy="0"/>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91160" name="直接连接符 194601"/>
            <p:cNvSpPr>
              <a:spLocks noChangeShapeType="1"/>
            </p:cNvSpPr>
            <p:nvPr/>
          </p:nvSpPr>
          <p:spPr bwMode="auto">
            <a:xfrm flipV="1">
              <a:off x="4514" y="3521"/>
              <a:ext cx="0" cy="363"/>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grpSp>
        <p:nvGrpSpPr>
          <p:cNvPr id="194608" name="组合 194607"/>
          <p:cNvGrpSpPr>
            <a:grpSpLocks/>
          </p:cNvGrpSpPr>
          <p:nvPr/>
        </p:nvGrpSpPr>
        <p:grpSpPr bwMode="auto">
          <a:xfrm>
            <a:off x="6265254" y="3801796"/>
            <a:ext cx="865188" cy="577850"/>
            <a:chOff x="1837" y="3294"/>
            <a:chExt cx="545" cy="364"/>
          </a:xfrm>
        </p:grpSpPr>
        <p:sp>
          <p:nvSpPr>
            <p:cNvPr id="91162" name="直接连接符 194604"/>
            <p:cNvSpPr>
              <a:spLocks noChangeShapeType="1"/>
            </p:cNvSpPr>
            <p:nvPr/>
          </p:nvSpPr>
          <p:spPr bwMode="auto">
            <a:xfrm flipV="1">
              <a:off x="1837" y="3294"/>
              <a:ext cx="0" cy="363"/>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91163" name="直接连接符 194605"/>
            <p:cNvSpPr>
              <a:spLocks noChangeShapeType="1"/>
            </p:cNvSpPr>
            <p:nvPr/>
          </p:nvSpPr>
          <p:spPr bwMode="auto">
            <a:xfrm>
              <a:off x="1837" y="3657"/>
              <a:ext cx="545" cy="0"/>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sp>
          <p:nvSpPr>
            <p:cNvPr id="91164" name="直接连接符 194606"/>
            <p:cNvSpPr>
              <a:spLocks noChangeShapeType="1"/>
            </p:cNvSpPr>
            <p:nvPr/>
          </p:nvSpPr>
          <p:spPr bwMode="auto">
            <a:xfrm flipV="1">
              <a:off x="2382" y="3295"/>
              <a:ext cx="0" cy="363"/>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latin typeface="楷体" panose="02010609060101010101" pitchFamily="49" charset="-122"/>
                <a:ea typeface="楷体" panose="02010609060101010101" pitchFamily="49" charset="-122"/>
              </a:endParaRPr>
            </a:p>
          </p:txBody>
        </p:sp>
      </p:grpSp>
      <p:sp>
        <p:nvSpPr>
          <p:cNvPr id="3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25826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box(in)">
                                      <p:cBhvr>
                                        <p:cTn id="7" dur="500"/>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563"/>
                                        </p:tgtEl>
                                        <p:attrNameLst>
                                          <p:attrName>style.visibility</p:attrName>
                                        </p:attrNameLst>
                                      </p:cBhvr>
                                      <p:to>
                                        <p:strVal val="visible"/>
                                      </p:to>
                                    </p:set>
                                    <p:animEffect transition="in" filter="dissolve">
                                      <p:cBhvr>
                                        <p:cTn id="12" dur="500"/>
                                        <p:tgtEl>
                                          <p:spTgt spid="194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70"/>
                                        </p:tgtEl>
                                        <p:attrNameLst>
                                          <p:attrName>style.visibility</p:attrName>
                                        </p:attrNameLst>
                                      </p:cBhvr>
                                      <p:to>
                                        <p:strVal val="visible"/>
                                      </p:to>
                                    </p:set>
                                    <p:animEffect transition="in" filter="wipe(left)">
                                      <p:cBhvr>
                                        <p:cTn id="17" dur="500"/>
                                        <p:tgtEl>
                                          <p:spTgt spid="1945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4564"/>
                                        </p:tgtEl>
                                        <p:attrNameLst>
                                          <p:attrName>style.visibility</p:attrName>
                                        </p:attrNameLst>
                                      </p:cBhvr>
                                      <p:to>
                                        <p:strVal val="visible"/>
                                      </p:to>
                                    </p:set>
                                    <p:animEffect transition="in" filter="dissolve">
                                      <p:cBhvr>
                                        <p:cTn id="22" dur="500"/>
                                        <p:tgtEl>
                                          <p:spTgt spid="194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72" fill="hold" grpId="0" nodeType="clickEffect">
                                  <p:stCondLst>
                                    <p:cond delay="0"/>
                                  </p:stCondLst>
                                  <p:childTnLst>
                                    <p:set>
                                      <p:cBhvr>
                                        <p:cTn id="26" dur="1" fill="hold">
                                          <p:stCondLst>
                                            <p:cond delay="0"/>
                                          </p:stCondLst>
                                        </p:cTn>
                                        <p:tgtEl>
                                          <p:spTgt spid="194588"/>
                                        </p:tgtEl>
                                        <p:attrNameLst>
                                          <p:attrName>style.visibility</p:attrName>
                                        </p:attrNameLst>
                                      </p:cBhvr>
                                      <p:to>
                                        <p:strVal val="visible"/>
                                      </p:to>
                                    </p:set>
                                    <p:anim calcmode="lin" valueType="num">
                                      <p:cBhvr>
                                        <p:cTn id="27" dur="500" fill="hold"/>
                                        <p:tgtEl>
                                          <p:spTgt spid="194588"/>
                                        </p:tgtEl>
                                        <p:attrNameLst>
                                          <p:attrName>ppt_w</p:attrName>
                                        </p:attrNameLst>
                                      </p:cBhvr>
                                      <p:tavLst>
                                        <p:tav tm="0">
                                          <p:val>
                                            <p:strVal val="2/3*#ppt_w"/>
                                          </p:val>
                                        </p:tav>
                                        <p:tav tm="100000">
                                          <p:val>
                                            <p:strVal val="#ppt_w"/>
                                          </p:val>
                                        </p:tav>
                                      </p:tavLst>
                                    </p:anim>
                                    <p:anim calcmode="lin" valueType="num">
                                      <p:cBhvr>
                                        <p:cTn id="28" dur="500" fill="hold"/>
                                        <p:tgtEl>
                                          <p:spTgt spid="194588"/>
                                        </p:tgtEl>
                                        <p:attrNameLst>
                                          <p:attrName>ppt_h</p:attrName>
                                        </p:attrNameLst>
                                      </p:cBhvr>
                                      <p:tavLst>
                                        <p:tav tm="0">
                                          <p:val>
                                            <p:strVal val="2/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72" fill="hold" grpId="0" nodeType="clickEffect">
                                  <p:stCondLst>
                                    <p:cond delay="0"/>
                                  </p:stCondLst>
                                  <p:childTnLst>
                                    <p:set>
                                      <p:cBhvr>
                                        <p:cTn id="32" dur="1" fill="hold">
                                          <p:stCondLst>
                                            <p:cond delay="0"/>
                                          </p:stCondLst>
                                        </p:cTn>
                                        <p:tgtEl>
                                          <p:spTgt spid="194589"/>
                                        </p:tgtEl>
                                        <p:attrNameLst>
                                          <p:attrName>style.visibility</p:attrName>
                                        </p:attrNameLst>
                                      </p:cBhvr>
                                      <p:to>
                                        <p:strVal val="visible"/>
                                      </p:to>
                                    </p:set>
                                    <p:anim calcmode="lin" valueType="num">
                                      <p:cBhvr>
                                        <p:cTn id="33" dur="500" fill="hold"/>
                                        <p:tgtEl>
                                          <p:spTgt spid="194589"/>
                                        </p:tgtEl>
                                        <p:attrNameLst>
                                          <p:attrName>ppt_w</p:attrName>
                                        </p:attrNameLst>
                                      </p:cBhvr>
                                      <p:tavLst>
                                        <p:tav tm="0">
                                          <p:val>
                                            <p:strVal val="2/3*#ppt_w"/>
                                          </p:val>
                                        </p:tav>
                                        <p:tav tm="100000">
                                          <p:val>
                                            <p:strVal val="#ppt_w"/>
                                          </p:val>
                                        </p:tav>
                                      </p:tavLst>
                                    </p:anim>
                                    <p:anim calcmode="lin" valueType="num">
                                      <p:cBhvr>
                                        <p:cTn id="34" dur="500" fill="hold"/>
                                        <p:tgtEl>
                                          <p:spTgt spid="194589"/>
                                        </p:tgtEl>
                                        <p:attrNameLst>
                                          <p:attrName>ppt_h</p:attrName>
                                        </p:attrNameLst>
                                      </p:cBhvr>
                                      <p:tavLst>
                                        <p:tav tm="0">
                                          <p:val>
                                            <p:strVal val="2/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272" fill="hold" grpId="0" nodeType="clickEffect">
                                  <p:stCondLst>
                                    <p:cond delay="0"/>
                                  </p:stCondLst>
                                  <p:childTnLst>
                                    <p:set>
                                      <p:cBhvr>
                                        <p:cTn id="38" dur="1" fill="hold">
                                          <p:stCondLst>
                                            <p:cond delay="0"/>
                                          </p:stCondLst>
                                        </p:cTn>
                                        <p:tgtEl>
                                          <p:spTgt spid="194590"/>
                                        </p:tgtEl>
                                        <p:attrNameLst>
                                          <p:attrName>style.visibility</p:attrName>
                                        </p:attrNameLst>
                                      </p:cBhvr>
                                      <p:to>
                                        <p:strVal val="visible"/>
                                      </p:to>
                                    </p:set>
                                    <p:anim calcmode="lin" valueType="num">
                                      <p:cBhvr>
                                        <p:cTn id="39" dur="500" fill="hold"/>
                                        <p:tgtEl>
                                          <p:spTgt spid="194590"/>
                                        </p:tgtEl>
                                        <p:attrNameLst>
                                          <p:attrName>ppt_w</p:attrName>
                                        </p:attrNameLst>
                                      </p:cBhvr>
                                      <p:tavLst>
                                        <p:tav tm="0">
                                          <p:val>
                                            <p:strVal val="2/3*#ppt_w"/>
                                          </p:val>
                                        </p:tav>
                                        <p:tav tm="100000">
                                          <p:val>
                                            <p:strVal val="#ppt_w"/>
                                          </p:val>
                                        </p:tav>
                                      </p:tavLst>
                                    </p:anim>
                                    <p:anim calcmode="lin" valueType="num">
                                      <p:cBhvr>
                                        <p:cTn id="40" dur="500" fill="hold"/>
                                        <p:tgtEl>
                                          <p:spTgt spid="194590"/>
                                        </p:tgtEl>
                                        <p:attrNameLst>
                                          <p:attrName>ppt_h</p:attrName>
                                        </p:attrNameLst>
                                      </p:cBhvr>
                                      <p:tavLst>
                                        <p:tav tm="0">
                                          <p:val>
                                            <p:strVal val="2/3*#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272" fill="hold" grpId="0" nodeType="clickEffect">
                                  <p:stCondLst>
                                    <p:cond delay="0"/>
                                  </p:stCondLst>
                                  <p:childTnLst>
                                    <p:set>
                                      <p:cBhvr>
                                        <p:cTn id="44" dur="1" fill="hold">
                                          <p:stCondLst>
                                            <p:cond delay="0"/>
                                          </p:stCondLst>
                                        </p:cTn>
                                        <p:tgtEl>
                                          <p:spTgt spid="194591"/>
                                        </p:tgtEl>
                                        <p:attrNameLst>
                                          <p:attrName>style.visibility</p:attrName>
                                        </p:attrNameLst>
                                      </p:cBhvr>
                                      <p:to>
                                        <p:strVal val="visible"/>
                                      </p:to>
                                    </p:set>
                                    <p:anim calcmode="lin" valueType="num">
                                      <p:cBhvr>
                                        <p:cTn id="45" dur="500" fill="hold"/>
                                        <p:tgtEl>
                                          <p:spTgt spid="194591"/>
                                        </p:tgtEl>
                                        <p:attrNameLst>
                                          <p:attrName>ppt_w</p:attrName>
                                        </p:attrNameLst>
                                      </p:cBhvr>
                                      <p:tavLst>
                                        <p:tav tm="0">
                                          <p:val>
                                            <p:strVal val="2/3*#ppt_w"/>
                                          </p:val>
                                        </p:tav>
                                        <p:tav tm="100000">
                                          <p:val>
                                            <p:strVal val="#ppt_w"/>
                                          </p:val>
                                        </p:tav>
                                      </p:tavLst>
                                    </p:anim>
                                    <p:anim calcmode="lin" valueType="num">
                                      <p:cBhvr>
                                        <p:cTn id="46" dur="500" fill="hold"/>
                                        <p:tgtEl>
                                          <p:spTgt spid="194591"/>
                                        </p:tgtEl>
                                        <p:attrNameLst>
                                          <p:attrName>ppt_h</p:attrName>
                                        </p:attrNameLst>
                                      </p:cBhvr>
                                      <p:tavLst>
                                        <p:tav tm="0">
                                          <p:val>
                                            <p:strVal val="2/3*#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72" fill="hold" grpId="0" nodeType="clickEffect">
                                  <p:stCondLst>
                                    <p:cond delay="0"/>
                                  </p:stCondLst>
                                  <p:childTnLst>
                                    <p:set>
                                      <p:cBhvr>
                                        <p:cTn id="50" dur="1" fill="hold">
                                          <p:stCondLst>
                                            <p:cond delay="0"/>
                                          </p:stCondLst>
                                        </p:cTn>
                                        <p:tgtEl>
                                          <p:spTgt spid="194592"/>
                                        </p:tgtEl>
                                        <p:attrNameLst>
                                          <p:attrName>style.visibility</p:attrName>
                                        </p:attrNameLst>
                                      </p:cBhvr>
                                      <p:to>
                                        <p:strVal val="visible"/>
                                      </p:to>
                                    </p:set>
                                    <p:anim calcmode="lin" valueType="num">
                                      <p:cBhvr>
                                        <p:cTn id="51" dur="500" fill="hold"/>
                                        <p:tgtEl>
                                          <p:spTgt spid="194592"/>
                                        </p:tgtEl>
                                        <p:attrNameLst>
                                          <p:attrName>ppt_w</p:attrName>
                                        </p:attrNameLst>
                                      </p:cBhvr>
                                      <p:tavLst>
                                        <p:tav tm="0">
                                          <p:val>
                                            <p:strVal val="2/3*#ppt_w"/>
                                          </p:val>
                                        </p:tav>
                                        <p:tav tm="100000">
                                          <p:val>
                                            <p:strVal val="#ppt_w"/>
                                          </p:val>
                                        </p:tav>
                                      </p:tavLst>
                                    </p:anim>
                                    <p:anim calcmode="lin" valueType="num">
                                      <p:cBhvr>
                                        <p:cTn id="52" dur="500" fill="hold"/>
                                        <p:tgtEl>
                                          <p:spTgt spid="194592"/>
                                        </p:tgtEl>
                                        <p:attrNameLst>
                                          <p:attrName>ppt_h</p:attrName>
                                        </p:attrNameLst>
                                      </p:cBhvr>
                                      <p:tavLst>
                                        <p:tav tm="0">
                                          <p:val>
                                            <p:strVal val="2/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72" fill="hold" grpId="0" nodeType="clickEffect">
                                  <p:stCondLst>
                                    <p:cond delay="0"/>
                                  </p:stCondLst>
                                  <p:childTnLst>
                                    <p:set>
                                      <p:cBhvr>
                                        <p:cTn id="56" dur="1" fill="hold">
                                          <p:stCondLst>
                                            <p:cond delay="0"/>
                                          </p:stCondLst>
                                        </p:cTn>
                                        <p:tgtEl>
                                          <p:spTgt spid="194593"/>
                                        </p:tgtEl>
                                        <p:attrNameLst>
                                          <p:attrName>style.visibility</p:attrName>
                                        </p:attrNameLst>
                                      </p:cBhvr>
                                      <p:to>
                                        <p:strVal val="visible"/>
                                      </p:to>
                                    </p:set>
                                    <p:anim calcmode="lin" valueType="num">
                                      <p:cBhvr>
                                        <p:cTn id="57" dur="500" fill="hold"/>
                                        <p:tgtEl>
                                          <p:spTgt spid="194593"/>
                                        </p:tgtEl>
                                        <p:attrNameLst>
                                          <p:attrName>ppt_w</p:attrName>
                                        </p:attrNameLst>
                                      </p:cBhvr>
                                      <p:tavLst>
                                        <p:tav tm="0">
                                          <p:val>
                                            <p:strVal val="2/3*#ppt_w"/>
                                          </p:val>
                                        </p:tav>
                                        <p:tav tm="100000">
                                          <p:val>
                                            <p:strVal val="#ppt_w"/>
                                          </p:val>
                                        </p:tav>
                                      </p:tavLst>
                                    </p:anim>
                                    <p:anim calcmode="lin" valueType="num">
                                      <p:cBhvr>
                                        <p:cTn id="58" dur="500" fill="hold"/>
                                        <p:tgtEl>
                                          <p:spTgt spid="194593"/>
                                        </p:tgtEl>
                                        <p:attrNameLst>
                                          <p:attrName>ppt_h</p:attrName>
                                        </p:attrNameLst>
                                      </p:cBhvr>
                                      <p:tavLst>
                                        <p:tav tm="0">
                                          <p:val>
                                            <p:strVal val="2/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272" fill="hold" grpId="0" nodeType="clickEffect">
                                  <p:stCondLst>
                                    <p:cond delay="0"/>
                                  </p:stCondLst>
                                  <p:childTnLst>
                                    <p:set>
                                      <p:cBhvr>
                                        <p:cTn id="62" dur="1" fill="hold">
                                          <p:stCondLst>
                                            <p:cond delay="0"/>
                                          </p:stCondLst>
                                        </p:cTn>
                                        <p:tgtEl>
                                          <p:spTgt spid="194594"/>
                                        </p:tgtEl>
                                        <p:attrNameLst>
                                          <p:attrName>style.visibility</p:attrName>
                                        </p:attrNameLst>
                                      </p:cBhvr>
                                      <p:to>
                                        <p:strVal val="visible"/>
                                      </p:to>
                                    </p:set>
                                    <p:anim calcmode="lin" valueType="num">
                                      <p:cBhvr>
                                        <p:cTn id="63" dur="500" fill="hold"/>
                                        <p:tgtEl>
                                          <p:spTgt spid="194594"/>
                                        </p:tgtEl>
                                        <p:attrNameLst>
                                          <p:attrName>ppt_w</p:attrName>
                                        </p:attrNameLst>
                                      </p:cBhvr>
                                      <p:tavLst>
                                        <p:tav tm="0">
                                          <p:val>
                                            <p:strVal val="2/3*#ppt_w"/>
                                          </p:val>
                                        </p:tav>
                                        <p:tav tm="100000">
                                          <p:val>
                                            <p:strVal val="#ppt_w"/>
                                          </p:val>
                                        </p:tav>
                                      </p:tavLst>
                                    </p:anim>
                                    <p:anim calcmode="lin" valueType="num">
                                      <p:cBhvr>
                                        <p:cTn id="64" dur="500" fill="hold"/>
                                        <p:tgtEl>
                                          <p:spTgt spid="194594"/>
                                        </p:tgtEl>
                                        <p:attrNameLst>
                                          <p:attrName>ppt_h</p:attrName>
                                        </p:attrNameLst>
                                      </p:cBhvr>
                                      <p:tavLst>
                                        <p:tav tm="0">
                                          <p:val>
                                            <p:strVal val="2/3*#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grpId="0" nodeType="clickEffect">
                                  <p:stCondLst>
                                    <p:cond delay="0"/>
                                  </p:stCondLst>
                                  <p:childTnLst>
                                    <p:set>
                                      <p:cBhvr>
                                        <p:cTn id="68" dur="1" fill="hold">
                                          <p:stCondLst>
                                            <p:cond delay="0"/>
                                          </p:stCondLst>
                                        </p:cTn>
                                        <p:tgtEl>
                                          <p:spTgt spid="194595"/>
                                        </p:tgtEl>
                                        <p:attrNameLst>
                                          <p:attrName>style.visibility</p:attrName>
                                        </p:attrNameLst>
                                      </p:cBhvr>
                                      <p:to>
                                        <p:strVal val="visible"/>
                                      </p:to>
                                    </p:set>
                                    <p:anim calcmode="lin" valueType="num">
                                      <p:cBhvr>
                                        <p:cTn id="69" dur="500" fill="hold"/>
                                        <p:tgtEl>
                                          <p:spTgt spid="194595"/>
                                        </p:tgtEl>
                                        <p:attrNameLst>
                                          <p:attrName>ppt_w</p:attrName>
                                        </p:attrNameLst>
                                      </p:cBhvr>
                                      <p:tavLst>
                                        <p:tav tm="0">
                                          <p:val>
                                            <p:strVal val="2/3*#ppt_w"/>
                                          </p:val>
                                        </p:tav>
                                        <p:tav tm="100000">
                                          <p:val>
                                            <p:strVal val="#ppt_w"/>
                                          </p:val>
                                        </p:tav>
                                      </p:tavLst>
                                    </p:anim>
                                    <p:anim calcmode="lin" valueType="num">
                                      <p:cBhvr>
                                        <p:cTn id="70" dur="500" fill="hold"/>
                                        <p:tgtEl>
                                          <p:spTgt spid="194595"/>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72" fill="hold" grpId="0" nodeType="clickEffect">
                                  <p:stCondLst>
                                    <p:cond delay="0"/>
                                  </p:stCondLst>
                                  <p:childTnLst>
                                    <p:set>
                                      <p:cBhvr>
                                        <p:cTn id="74" dur="1" fill="hold">
                                          <p:stCondLst>
                                            <p:cond delay="0"/>
                                          </p:stCondLst>
                                        </p:cTn>
                                        <p:tgtEl>
                                          <p:spTgt spid="194596"/>
                                        </p:tgtEl>
                                        <p:attrNameLst>
                                          <p:attrName>style.visibility</p:attrName>
                                        </p:attrNameLst>
                                      </p:cBhvr>
                                      <p:to>
                                        <p:strVal val="visible"/>
                                      </p:to>
                                    </p:set>
                                    <p:anim calcmode="lin" valueType="num">
                                      <p:cBhvr>
                                        <p:cTn id="75" dur="500" fill="hold"/>
                                        <p:tgtEl>
                                          <p:spTgt spid="194596"/>
                                        </p:tgtEl>
                                        <p:attrNameLst>
                                          <p:attrName>ppt_w</p:attrName>
                                        </p:attrNameLst>
                                      </p:cBhvr>
                                      <p:tavLst>
                                        <p:tav tm="0">
                                          <p:val>
                                            <p:strVal val="2/3*#ppt_w"/>
                                          </p:val>
                                        </p:tav>
                                        <p:tav tm="100000">
                                          <p:val>
                                            <p:strVal val="#ppt_w"/>
                                          </p:val>
                                        </p:tav>
                                      </p:tavLst>
                                    </p:anim>
                                    <p:anim calcmode="lin" valueType="num">
                                      <p:cBhvr>
                                        <p:cTn id="76" dur="500" fill="hold"/>
                                        <p:tgtEl>
                                          <p:spTgt spid="194596"/>
                                        </p:tgtEl>
                                        <p:attrNameLst>
                                          <p:attrName>ppt_h</p:attrName>
                                        </p:attrNameLst>
                                      </p:cBhvr>
                                      <p:tavLst>
                                        <p:tav tm="0">
                                          <p:val>
                                            <p:strVal val="2/3*#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272" fill="hold" grpId="0" nodeType="clickEffect">
                                  <p:stCondLst>
                                    <p:cond delay="0"/>
                                  </p:stCondLst>
                                  <p:childTnLst>
                                    <p:set>
                                      <p:cBhvr>
                                        <p:cTn id="80" dur="1" fill="hold">
                                          <p:stCondLst>
                                            <p:cond delay="0"/>
                                          </p:stCondLst>
                                        </p:cTn>
                                        <p:tgtEl>
                                          <p:spTgt spid="194597"/>
                                        </p:tgtEl>
                                        <p:attrNameLst>
                                          <p:attrName>style.visibility</p:attrName>
                                        </p:attrNameLst>
                                      </p:cBhvr>
                                      <p:to>
                                        <p:strVal val="visible"/>
                                      </p:to>
                                    </p:set>
                                    <p:anim calcmode="lin" valueType="num">
                                      <p:cBhvr>
                                        <p:cTn id="81" dur="500" fill="hold"/>
                                        <p:tgtEl>
                                          <p:spTgt spid="194597"/>
                                        </p:tgtEl>
                                        <p:attrNameLst>
                                          <p:attrName>ppt_w</p:attrName>
                                        </p:attrNameLst>
                                      </p:cBhvr>
                                      <p:tavLst>
                                        <p:tav tm="0">
                                          <p:val>
                                            <p:strVal val="2/3*#ppt_w"/>
                                          </p:val>
                                        </p:tav>
                                        <p:tav tm="100000">
                                          <p:val>
                                            <p:strVal val="#ppt_w"/>
                                          </p:val>
                                        </p:tav>
                                      </p:tavLst>
                                    </p:anim>
                                    <p:anim calcmode="lin" valueType="num">
                                      <p:cBhvr>
                                        <p:cTn id="82" dur="500" fill="hold"/>
                                        <p:tgtEl>
                                          <p:spTgt spid="194597"/>
                                        </p:tgtEl>
                                        <p:attrNameLst>
                                          <p:attrName>ppt_h</p:attrName>
                                        </p:attrNameLst>
                                      </p:cBhvr>
                                      <p:tavLst>
                                        <p:tav tm="0">
                                          <p:val>
                                            <p:strVal val="2/3*#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272" fill="hold" grpId="0" nodeType="clickEffect">
                                  <p:stCondLst>
                                    <p:cond delay="0"/>
                                  </p:stCondLst>
                                  <p:childTnLst>
                                    <p:set>
                                      <p:cBhvr>
                                        <p:cTn id="86" dur="1" fill="hold">
                                          <p:stCondLst>
                                            <p:cond delay="0"/>
                                          </p:stCondLst>
                                        </p:cTn>
                                        <p:tgtEl>
                                          <p:spTgt spid="194598"/>
                                        </p:tgtEl>
                                        <p:attrNameLst>
                                          <p:attrName>style.visibility</p:attrName>
                                        </p:attrNameLst>
                                      </p:cBhvr>
                                      <p:to>
                                        <p:strVal val="visible"/>
                                      </p:to>
                                    </p:set>
                                    <p:anim calcmode="lin" valueType="num">
                                      <p:cBhvr>
                                        <p:cTn id="87" dur="500" fill="hold"/>
                                        <p:tgtEl>
                                          <p:spTgt spid="194598"/>
                                        </p:tgtEl>
                                        <p:attrNameLst>
                                          <p:attrName>ppt_w</p:attrName>
                                        </p:attrNameLst>
                                      </p:cBhvr>
                                      <p:tavLst>
                                        <p:tav tm="0">
                                          <p:val>
                                            <p:strVal val="2/3*#ppt_w"/>
                                          </p:val>
                                        </p:tav>
                                        <p:tav tm="100000">
                                          <p:val>
                                            <p:strVal val="#ppt_w"/>
                                          </p:val>
                                        </p:tav>
                                      </p:tavLst>
                                    </p:anim>
                                    <p:anim calcmode="lin" valueType="num">
                                      <p:cBhvr>
                                        <p:cTn id="88" dur="500" fill="hold"/>
                                        <p:tgtEl>
                                          <p:spTgt spid="194598"/>
                                        </p:tgtEl>
                                        <p:attrNameLst>
                                          <p:attrName>ppt_h</p:attrName>
                                        </p:attrNameLst>
                                      </p:cBhvr>
                                      <p:tavLst>
                                        <p:tav tm="0">
                                          <p:val>
                                            <p:strVal val="2/3*#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194566"/>
                                        </p:tgtEl>
                                        <p:attrNameLst>
                                          <p:attrName>style.visibility</p:attrName>
                                        </p:attrNameLst>
                                      </p:cBhvr>
                                      <p:to>
                                        <p:strVal val="visible"/>
                                      </p:to>
                                    </p:set>
                                    <p:animEffect transition="in" filter="dissolve">
                                      <p:cBhvr>
                                        <p:cTn id="93" dur="500"/>
                                        <p:tgtEl>
                                          <p:spTgt spid="19456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nodeType="clickEffect">
                                  <p:stCondLst>
                                    <p:cond delay="0"/>
                                  </p:stCondLst>
                                  <p:childTnLst>
                                    <p:set>
                                      <p:cBhvr>
                                        <p:cTn id="97" dur="1" fill="hold">
                                          <p:stCondLst>
                                            <p:cond delay="0"/>
                                          </p:stCondLst>
                                        </p:cTn>
                                        <p:tgtEl>
                                          <p:spTgt spid="194565"/>
                                        </p:tgtEl>
                                        <p:attrNameLst>
                                          <p:attrName>style.visibility</p:attrName>
                                        </p:attrNameLst>
                                      </p:cBhvr>
                                      <p:to>
                                        <p:strVal val="visible"/>
                                      </p:to>
                                    </p:set>
                                    <p:animEffect transition="in" filter="dissolve">
                                      <p:cBhvr>
                                        <p:cTn id="98" dur="500"/>
                                        <p:tgtEl>
                                          <p:spTgt spid="19456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nodeType="clickEffect">
                                  <p:stCondLst>
                                    <p:cond delay="0"/>
                                  </p:stCondLst>
                                  <p:childTnLst>
                                    <p:set>
                                      <p:cBhvr>
                                        <p:cTn id="102" dur="1" fill="hold">
                                          <p:stCondLst>
                                            <p:cond delay="0"/>
                                          </p:stCondLst>
                                        </p:cTn>
                                        <p:tgtEl>
                                          <p:spTgt spid="194599"/>
                                        </p:tgtEl>
                                        <p:attrNameLst>
                                          <p:attrName>style.visibility</p:attrName>
                                        </p:attrNameLst>
                                      </p:cBhvr>
                                      <p:to>
                                        <p:strVal val="visible"/>
                                      </p:to>
                                    </p:set>
                                    <p:animEffect transition="in" filter="dissolve">
                                      <p:cBhvr>
                                        <p:cTn id="103" dur="500"/>
                                        <p:tgtEl>
                                          <p:spTgt spid="19459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nodeType="clickEffect">
                                  <p:stCondLst>
                                    <p:cond delay="0"/>
                                  </p:stCondLst>
                                  <p:childTnLst>
                                    <p:set>
                                      <p:cBhvr>
                                        <p:cTn id="107" dur="1" fill="hold">
                                          <p:stCondLst>
                                            <p:cond delay="0"/>
                                          </p:stCondLst>
                                        </p:cTn>
                                        <p:tgtEl>
                                          <p:spTgt spid="194603"/>
                                        </p:tgtEl>
                                        <p:attrNameLst>
                                          <p:attrName>style.visibility</p:attrName>
                                        </p:attrNameLst>
                                      </p:cBhvr>
                                      <p:to>
                                        <p:strVal val="visible"/>
                                      </p:to>
                                    </p:set>
                                    <p:animEffect transition="in" filter="dissolve">
                                      <p:cBhvr>
                                        <p:cTn id="108" dur="500"/>
                                        <p:tgtEl>
                                          <p:spTgt spid="19460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194608"/>
                                        </p:tgtEl>
                                        <p:attrNameLst>
                                          <p:attrName>style.visibility</p:attrName>
                                        </p:attrNameLst>
                                      </p:cBhvr>
                                      <p:to>
                                        <p:strVal val="visible"/>
                                      </p:to>
                                    </p:set>
                                    <p:animEffect transition="in" filter="dissolve">
                                      <p:cBhvr>
                                        <p:cTn id="113" dur="500"/>
                                        <p:tgtEl>
                                          <p:spTgt spid="19460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3" presetClass="entr" presetSubtype="272" fill="hold" grpId="0" nodeType="clickEffect">
                                  <p:stCondLst>
                                    <p:cond delay="0"/>
                                  </p:stCondLst>
                                  <p:childTnLst>
                                    <p:set>
                                      <p:cBhvr>
                                        <p:cTn id="117" dur="1" fill="hold">
                                          <p:stCondLst>
                                            <p:cond delay="0"/>
                                          </p:stCondLst>
                                        </p:cTn>
                                        <p:tgtEl>
                                          <p:spTgt spid="194583"/>
                                        </p:tgtEl>
                                        <p:attrNameLst>
                                          <p:attrName>style.visibility</p:attrName>
                                        </p:attrNameLst>
                                      </p:cBhvr>
                                      <p:to>
                                        <p:strVal val="visible"/>
                                      </p:to>
                                    </p:set>
                                    <p:anim calcmode="lin" valueType="num">
                                      <p:cBhvr>
                                        <p:cTn id="118" dur="500" fill="hold"/>
                                        <p:tgtEl>
                                          <p:spTgt spid="194583"/>
                                        </p:tgtEl>
                                        <p:attrNameLst>
                                          <p:attrName>ppt_w</p:attrName>
                                        </p:attrNameLst>
                                      </p:cBhvr>
                                      <p:tavLst>
                                        <p:tav tm="0">
                                          <p:val>
                                            <p:strVal val="2/3*#ppt_w"/>
                                          </p:val>
                                        </p:tav>
                                        <p:tav tm="100000">
                                          <p:val>
                                            <p:strVal val="#ppt_w"/>
                                          </p:val>
                                        </p:tav>
                                      </p:tavLst>
                                    </p:anim>
                                    <p:anim calcmode="lin" valueType="num">
                                      <p:cBhvr>
                                        <p:cTn id="119" dur="500" fill="hold"/>
                                        <p:tgtEl>
                                          <p:spTgt spid="194583"/>
                                        </p:tgtEl>
                                        <p:attrNameLst>
                                          <p:attrName>ppt_h</p:attrName>
                                        </p:attrNameLst>
                                      </p:cBhvr>
                                      <p:tavLst>
                                        <p:tav tm="0">
                                          <p:val>
                                            <p:strVal val="2/3*#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nodeType="clickEffect">
                                  <p:stCondLst>
                                    <p:cond delay="0"/>
                                  </p:stCondLst>
                                  <p:childTnLst>
                                    <p:set>
                                      <p:cBhvr>
                                        <p:cTn id="123" dur="1" fill="hold">
                                          <p:stCondLst>
                                            <p:cond delay="0"/>
                                          </p:stCondLst>
                                        </p:cTn>
                                        <p:tgtEl>
                                          <p:spTgt spid="194582"/>
                                        </p:tgtEl>
                                        <p:attrNameLst>
                                          <p:attrName>style.visibility</p:attrName>
                                        </p:attrNameLst>
                                      </p:cBhvr>
                                      <p:to>
                                        <p:strVal val="visible"/>
                                      </p:to>
                                    </p:set>
                                    <p:animEffect transition="in" filter="dissolve">
                                      <p:cBhvr>
                                        <p:cTn id="124" dur="500"/>
                                        <p:tgtEl>
                                          <p:spTgt spid="19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p:bldP spid="194570" grpId="0"/>
      <p:bldP spid="194583" grpId="0"/>
      <p:bldP spid="194588" grpId="0"/>
      <p:bldP spid="194589" grpId="0"/>
      <p:bldP spid="194590" grpId="0"/>
      <p:bldP spid="194591" grpId="0"/>
      <p:bldP spid="194592" grpId="0"/>
      <p:bldP spid="194593" grpId="0"/>
      <p:bldP spid="194594" grpId="0"/>
      <p:bldP spid="194595" grpId="0"/>
      <p:bldP spid="194596" grpId="0"/>
      <p:bldP spid="194597" grpId="0"/>
      <p:bldP spid="19459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图片 199681" descr="A13B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42" y="1767841"/>
            <a:ext cx="9083394" cy="317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7" name="标题 163841"/>
          <p:cNvSpPr>
            <a:spLocks noGrp="1" noChangeArrowheads="1"/>
          </p:cNvSpPr>
          <p:nvPr>
            <p:ph type="title"/>
          </p:nvPr>
        </p:nvSpPr>
        <p:spPr bwMode="auto">
          <a:xfrm>
            <a:off x="246938" y="5600330"/>
            <a:ext cx="8496300" cy="1071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2800" b="1" i="1" dirty="0" smtClean="0">
                <a:solidFill>
                  <a:schemeClr val="tx1"/>
                </a:solidFill>
                <a:latin typeface="楷体" panose="02010609060101010101" pitchFamily="49" charset="-122"/>
                <a:ea typeface="楷体" panose="02010609060101010101" pitchFamily="49" charset="-122"/>
              </a:rPr>
              <a:t>n</a:t>
            </a:r>
            <a:r>
              <a:rPr lang="zh-CN" altLang="en-US" sz="2800" b="1" dirty="0" smtClean="0">
                <a:solidFill>
                  <a:schemeClr val="tx1"/>
                </a:solidFill>
                <a:latin typeface="楷体" panose="02010609060101010101" pitchFamily="49" charset="-122"/>
                <a:ea typeface="楷体" panose="02010609060101010101" pitchFamily="49" charset="-122"/>
              </a:rPr>
              <a:t>变量的卡诺图可由</a:t>
            </a:r>
            <a:r>
              <a:rPr lang="en-US" altLang="zh-CN" sz="2800" b="1" i="1" dirty="0" smtClean="0">
                <a:solidFill>
                  <a:schemeClr val="tx1"/>
                </a:solidFill>
                <a:latin typeface="楷体" panose="02010609060101010101" pitchFamily="49" charset="-122"/>
                <a:ea typeface="楷体" panose="02010609060101010101" pitchFamily="49" charset="-122"/>
              </a:rPr>
              <a:t>n</a:t>
            </a:r>
            <a:r>
              <a:rPr lang="zh-CN" altLang="en-US" sz="2800" b="1" dirty="0" smtClean="0">
                <a:solidFill>
                  <a:schemeClr val="tx1"/>
                </a:solidFill>
                <a:latin typeface="楷体" panose="02010609060101010101" pitchFamily="49" charset="-122"/>
                <a:ea typeface="楷体" panose="02010609060101010101" pitchFamily="49" charset="-122"/>
              </a:rPr>
              <a:t>－</a:t>
            </a:r>
            <a:r>
              <a:rPr lang="en-US" altLang="zh-CN" sz="2800" b="1" dirty="0" smtClean="0">
                <a:solidFill>
                  <a:schemeClr val="tx1"/>
                </a:solidFill>
                <a:latin typeface="楷体" panose="02010609060101010101" pitchFamily="49" charset="-122"/>
                <a:ea typeface="楷体" panose="02010609060101010101" pitchFamily="49" charset="-122"/>
              </a:rPr>
              <a:t>1</a:t>
            </a:r>
            <a:r>
              <a:rPr lang="zh-CN" altLang="en-US" sz="2800" b="1" dirty="0" smtClean="0">
                <a:solidFill>
                  <a:schemeClr val="tx1"/>
                </a:solidFill>
                <a:latin typeface="楷体" panose="02010609060101010101" pitchFamily="49" charset="-122"/>
                <a:ea typeface="楷体" panose="02010609060101010101" pitchFamily="49" charset="-122"/>
              </a:rPr>
              <a:t>变量的卡诺图采用折叠法构成</a:t>
            </a:r>
            <a:r>
              <a:rPr lang="zh-CN" altLang="en-US" sz="2800" b="1" dirty="0">
                <a:latin typeface="楷体" panose="02010609060101010101" pitchFamily="49" charset="-122"/>
                <a:ea typeface="楷体" panose="02010609060101010101" pitchFamily="49" charset="-122"/>
              </a:rPr>
              <a:t>。</a:t>
            </a:r>
            <a:endParaRPr lang="en-US" altLang="zh-CN" sz="2800" b="1"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7054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wipe(left)">
                                      <p:cBhvr>
                                        <p:cTn id="7" dur="5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63841"/>
          <p:cNvSpPr>
            <a:spLocks noGrp="1" noChangeArrowheads="1"/>
          </p:cNvSpPr>
          <p:nvPr>
            <p:ph type="title"/>
          </p:nvPr>
        </p:nvSpPr>
        <p:spPr bwMode="auto">
          <a:xfrm>
            <a:off x="366579" y="1011832"/>
            <a:ext cx="8496300" cy="1071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zh-CN" altLang="en-US" sz="2800" b="1" dirty="0" smtClean="0">
                <a:solidFill>
                  <a:schemeClr val="tx1"/>
                </a:solidFill>
                <a:latin typeface="楷体" panose="02010609060101010101" pitchFamily="49" charset="-122"/>
                <a:ea typeface="楷体" panose="02010609060101010101" pitchFamily="49" charset="-122"/>
              </a:rPr>
              <a:t>五变量的卡诺图可由四变量的卡诺图折叠得到。</a:t>
            </a:r>
            <a:endParaRPr lang="en-US" altLang="zh-CN" sz="2800" b="1" dirty="0" smtClean="0">
              <a:solidFill>
                <a:schemeClr val="tx1"/>
              </a:solidFill>
              <a:latin typeface="楷体" panose="02010609060101010101" pitchFamily="49" charset="-122"/>
              <a:ea typeface="楷体" panose="02010609060101010101" pitchFamily="49" charset="-122"/>
            </a:endParaRPr>
          </a:p>
        </p:txBody>
      </p:sp>
      <p:graphicFrame>
        <p:nvGraphicFramePr>
          <p:cNvPr id="163844" name="对象 163843"/>
          <p:cNvGraphicFramePr>
            <a:graphicFrameLocks/>
          </p:cNvGraphicFramePr>
          <p:nvPr>
            <p:extLst>
              <p:ext uri="{D42A27DB-BD31-4B8C-83A1-F6EECF244321}">
                <p14:modId xmlns:p14="http://schemas.microsoft.com/office/powerpoint/2010/main" val="2374447866"/>
              </p:ext>
            </p:extLst>
          </p:nvPr>
        </p:nvGraphicFramePr>
        <p:xfrm>
          <a:off x="1189038" y="1901825"/>
          <a:ext cx="6391275" cy="4132263"/>
        </p:xfrm>
        <a:graphic>
          <a:graphicData uri="http://schemas.openxmlformats.org/presentationml/2006/ole">
            <mc:AlternateContent xmlns:mc="http://schemas.openxmlformats.org/markup-compatibility/2006">
              <mc:Choice xmlns:v="urn:schemas-microsoft-com:vml" Requires="v">
                <p:oleObj spid="_x0000_s281716" name="Visio" r:id="rId4" imgW="2191009" imgH="1505213" progId="Visio.Drawing.11">
                  <p:embed/>
                </p:oleObj>
              </mc:Choice>
              <mc:Fallback>
                <p:oleObj name="Visio" r:id="rId4" imgW="2191009" imgH="1505213" progId="Visio.Drawing.11">
                  <p:embed/>
                  <p:pic>
                    <p:nvPicPr>
                      <p:cNvPr id="163844" name="对象 163843"/>
                      <p:cNvPicPr>
                        <a:picLocks noChangeArrowheads="1"/>
                      </p:cNvPicPr>
                      <p:nvPr/>
                    </p:nvPicPr>
                    <p:blipFill>
                      <a:blip r:embed="rId5"/>
                      <a:srcRect t="3296" b="3079"/>
                      <a:stretch>
                        <a:fillRect/>
                      </a:stretch>
                    </p:blipFill>
                    <p:spPr bwMode="auto">
                      <a:xfrm>
                        <a:off x="1189038" y="1901825"/>
                        <a:ext cx="6391275" cy="41322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52301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ox(in)">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3844"/>
                                        </p:tgtEl>
                                        <p:attrNameLst>
                                          <p:attrName>style.visibility</p:attrName>
                                        </p:attrNameLst>
                                      </p:cBhvr>
                                      <p:to>
                                        <p:strVal val="visible"/>
                                      </p:to>
                                    </p:set>
                                    <p:animEffect transition="in" filter="dissolve">
                                      <p:cBhvr>
                                        <p:cTn id="12"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noChangeArrowheads="1"/>
          </p:cNvSpPr>
          <p:nvPr>
            <p:ph type="title"/>
          </p:nvPr>
        </p:nvSpPr>
        <p:spPr bwMode="auto">
          <a:xfrm>
            <a:off x="368063" y="886391"/>
            <a:ext cx="8001000" cy="671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pPr>
            <a:r>
              <a:rPr lang="en-US" altLang="zh-CN" sz="3200" b="1" dirty="0" smtClean="0">
                <a:solidFill>
                  <a:schemeClr val="tx1"/>
                </a:solidFill>
                <a:latin typeface="楷体" panose="02010609060101010101" pitchFamily="49" charset="-122"/>
                <a:ea typeface="楷体" panose="02010609060101010101" pitchFamily="49" charset="-122"/>
              </a:rPr>
              <a:t>2.7 </a:t>
            </a:r>
            <a:r>
              <a:rPr lang="zh-CN" altLang="en-US" sz="3200" b="1" dirty="0" smtClean="0">
                <a:solidFill>
                  <a:schemeClr val="tx1"/>
                </a:solidFill>
                <a:latin typeface="楷体" panose="02010609060101010101" pitchFamily="49" charset="-122"/>
                <a:ea typeface="楷体" panose="02010609060101010101" pitchFamily="49" charset="-122"/>
              </a:rPr>
              <a:t>具有无关项的逻辑函数及其化简</a:t>
            </a:r>
          </a:p>
        </p:txBody>
      </p:sp>
      <p:sp>
        <p:nvSpPr>
          <p:cNvPr id="421892" name="文本框 421891"/>
          <p:cNvSpPr txBox="1">
            <a:spLocks noChangeArrowheads="1"/>
          </p:cNvSpPr>
          <p:nvPr/>
        </p:nvSpPr>
        <p:spPr bwMode="auto">
          <a:xfrm>
            <a:off x="368063" y="1275520"/>
            <a:ext cx="8137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a:latin typeface="楷体" panose="02010609060101010101" pitchFamily="49" charset="-122"/>
                <a:ea typeface="楷体" panose="02010609060101010101" pitchFamily="49" charset="-122"/>
              </a:rPr>
              <a:t>2.7.1 </a:t>
            </a:r>
            <a:r>
              <a:rPr lang="zh-CN" altLang="en-US" sz="2800" b="1">
                <a:latin typeface="楷体" panose="02010609060101010101" pitchFamily="49" charset="-122"/>
                <a:ea typeface="楷体" panose="02010609060101010101" pitchFamily="49" charset="-122"/>
              </a:rPr>
              <a:t>约束项、任意项和逻辑函数式中的无关项</a:t>
            </a:r>
          </a:p>
        </p:txBody>
      </p:sp>
      <p:sp>
        <p:nvSpPr>
          <p:cNvPr id="421893" name="文本框 421892"/>
          <p:cNvSpPr txBox="1">
            <a:spLocks noChangeArrowheads="1"/>
          </p:cNvSpPr>
          <p:nvPr/>
        </p:nvSpPr>
        <p:spPr bwMode="auto">
          <a:xfrm>
            <a:off x="298213" y="1708908"/>
            <a:ext cx="19446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latinLnBrk="1">
              <a:lnSpc>
                <a:spcPct val="90000"/>
              </a:lnSpc>
              <a:spcBef>
                <a:spcPct val="20000"/>
              </a:spcBef>
              <a:buClr>
                <a:schemeClr val="tx2"/>
              </a:buClr>
              <a:buSzPct val="75000"/>
              <a:buFont typeface="Wingdings" panose="05000000000000000000" pitchFamily="2" charset="2"/>
              <a:buNone/>
            </a:pP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定义：</a:t>
            </a:r>
          </a:p>
        </p:txBody>
      </p:sp>
      <p:sp>
        <p:nvSpPr>
          <p:cNvPr id="421894" name="文本框 421893"/>
          <p:cNvSpPr txBox="1">
            <a:spLocks noChangeArrowheads="1"/>
          </p:cNvSpPr>
          <p:nvPr/>
        </p:nvSpPr>
        <p:spPr bwMode="auto">
          <a:xfrm>
            <a:off x="298213" y="2140708"/>
            <a:ext cx="84248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latin typeface="楷体" panose="02010609060101010101" pitchFamily="49" charset="-122"/>
                <a:ea typeface="楷体" panose="02010609060101010101" pitchFamily="49" charset="-122"/>
              </a:rPr>
              <a:t>a.</a:t>
            </a:r>
            <a:r>
              <a:rPr lang="zh-CN" altLang="en-US" sz="2800">
                <a:solidFill>
                  <a:srgbClr val="FF0000"/>
                </a:solidFill>
                <a:latin typeface="楷体" panose="02010609060101010101" pitchFamily="49" charset="-122"/>
                <a:ea typeface="楷体" panose="02010609060101010101" pitchFamily="49" charset="-122"/>
              </a:rPr>
              <a:t>约束项</a:t>
            </a:r>
            <a:r>
              <a:rPr lang="zh-CN" altLang="en-US" sz="2800">
                <a:latin typeface="楷体" panose="02010609060101010101" pitchFamily="49" charset="-122"/>
                <a:ea typeface="楷体" panose="02010609060101010101" pitchFamily="49" charset="-122"/>
              </a:rPr>
              <a:t> ：在逻辑函数中，输入变量的取值不是任意的，受到限制。对输入变量取值所加的限制称为约束，被约束的项叫做约束项。</a:t>
            </a:r>
          </a:p>
        </p:txBody>
      </p:sp>
      <p:sp>
        <p:nvSpPr>
          <p:cNvPr id="421895" name="文本框 421894"/>
          <p:cNvSpPr txBox="1">
            <a:spLocks noChangeArrowheads="1"/>
          </p:cNvSpPr>
          <p:nvPr/>
        </p:nvSpPr>
        <p:spPr bwMode="auto">
          <a:xfrm>
            <a:off x="298213" y="3509133"/>
            <a:ext cx="84963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dirty="0">
                <a:latin typeface="楷体" panose="02010609060101010101" pitchFamily="49" charset="-122"/>
                <a:ea typeface="楷体" panose="02010609060101010101" pitchFamily="49" charset="-122"/>
              </a:rPr>
              <a:t>例如：三个逻辑变量</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分别表示一台电动机的正转、反转和停止。</a:t>
            </a:r>
          </a:p>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表示电动机正转 ，</a:t>
            </a:r>
            <a:r>
              <a:rPr lang="en-US" altLang="zh-CN" sz="2800" dirty="0">
                <a:solidFill>
                  <a:srgbClr val="FF0000"/>
                </a:solidFill>
                <a:latin typeface="楷体" panose="02010609060101010101" pitchFamily="49" charset="-122"/>
                <a:ea typeface="楷体" panose="02010609060101010101" pitchFamily="49" charset="-122"/>
              </a:rPr>
              <a:t>100</a:t>
            </a:r>
          </a:p>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表示电动机反转， </a:t>
            </a:r>
            <a:r>
              <a:rPr lang="en-US" altLang="zh-CN" sz="2800" dirty="0">
                <a:solidFill>
                  <a:srgbClr val="FF0000"/>
                </a:solidFill>
                <a:latin typeface="楷体" panose="02010609060101010101" pitchFamily="49" charset="-122"/>
                <a:ea typeface="楷体" panose="02010609060101010101" pitchFamily="49" charset="-122"/>
              </a:rPr>
              <a:t>010</a:t>
            </a:r>
          </a:p>
          <a:p>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表示电动机停止， </a:t>
            </a:r>
            <a:r>
              <a:rPr lang="en-US" altLang="zh-CN" sz="2800" dirty="0">
                <a:solidFill>
                  <a:srgbClr val="FF0000"/>
                </a:solidFill>
                <a:latin typeface="楷体" panose="02010609060101010101" pitchFamily="49" charset="-122"/>
                <a:ea typeface="楷体" panose="02010609060101010101" pitchFamily="49" charset="-122"/>
              </a:rPr>
              <a:t>001</a:t>
            </a:r>
          </a:p>
          <a:p>
            <a:r>
              <a:rPr lang="zh-CN" altLang="en-US" sz="2800" dirty="0">
                <a:latin typeface="楷体" panose="02010609060101010101" pitchFamily="49" charset="-122"/>
                <a:ea typeface="楷体" panose="02010609060101010101" pitchFamily="49" charset="-122"/>
              </a:rPr>
              <a:t>故</a:t>
            </a:r>
            <a:r>
              <a:rPr lang="en-US" altLang="zh-CN" sz="2800" dirty="0">
                <a:latin typeface="楷体" panose="02010609060101010101" pitchFamily="49" charset="-122"/>
                <a:ea typeface="楷体" panose="02010609060101010101" pitchFamily="49" charset="-122"/>
              </a:rPr>
              <a:t>ABC</a:t>
            </a:r>
            <a:r>
              <a:rPr lang="zh-CN" altLang="en-US" sz="2800" dirty="0">
                <a:latin typeface="楷体" panose="02010609060101010101" pitchFamily="49" charset="-122"/>
                <a:ea typeface="楷体" panose="02010609060101010101" pitchFamily="49" charset="-122"/>
              </a:rPr>
              <a:t>是具有约束的变量，其约束项恒为</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。可写成</a:t>
            </a:r>
          </a:p>
        </p:txBody>
      </p:sp>
      <p:graphicFrame>
        <p:nvGraphicFramePr>
          <p:cNvPr id="421896" name="内容占位符 421895"/>
          <p:cNvGraphicFramePr>
            <a:graphicFrameLocks noGrp="1"/>
          </p:cNvGraphicFramePr>
          <p:nvPr>
            <p:ph idx="1"/>
            <p:extLst>
              <p:ext uri="{D42A27DB-BD31-4B8C-83A1-F6EECF244321}">
                <p14:modId xmlns:p14="http://schemas.microsoft.com/office/powerpoint/2010/main" val="1083183749"/>
              </p:ext>
            </p:extLst>
          </p:nvPr>
        </p:nvGraphicFramePr>
        <p:xfrm>
          <a:off x="930380" y="6256650"/>
          <a:ext cx="7200900" cy="498475"/>
        </p:xfrm>
        <a:graphic>
          <a:graphicData uri="http://schemas.openxmlformats.org/presentationml/2006/ole">
            <mc:AlternateContent xmlns:mc="http://schemas.openxmlformats.org/markup-compatibility/2006">
              <mc:Choice xmlns:v="urn:schemas-microsoft-com:vml" Requires="v">
                <p:oleObj spid="_x0000_s272535" r:id="rId4" imgW="2560954" imgH="177492" progId="Equation.3">
                  <p:embed/>
                </p:oleObj>
              </mc:Choice>
              <mc:Fallback>
                <p:oleObj r:id="rId4" imgW="2560954" imgH="177492" progId="Equation.3">
                  <p:embed/>
                  <p:pic>
                    <p:nvPicPr>
                      <p:cNvPr id="421896" name="内容占位符 42189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380" y="6256650"/>
                        <a:ext cx="7200900" cy="498475"/>
                      </a:xfrm>
                      <a:prstGeom prst="rect">
                        <a:avLst/>
                      </a:prstGeom>
                      <a:solidFill>
                        <a:srgbClr val="FFFFFF"/>
                      </a:solidFill>
                      <a:ln w="57150" cmpd="thickThin">
                        <a:solidFill>
                          <a:srgbClr val="FF3300"/>
                        </a:solidFill>
                        <a:miter lim="800000"/>
                        <a:headEnd/>
                        <a:tailEnd/>
                      </a:ln>
                    </p:spPr>
                  </p:pic>
                </p:oleObj>
              </mc:Fallback>
            </mc:AlternateContent>
          </a:graphicData>
        </a:graphic>
      </p:graphicFrame>
      <p:sp>
        <p:nvSpPr>
          <p:cNvPr id="421898" name="圆角矩形标注 421897"/>
          <p:cNvSpPr/>
          <p:nvPr/>
        </p:nvSpPr>
        <p:spPr>
          <a:xfrm>
            <a:off x="6135451" y="2069270"/>
            <a:ext cx="2808287" cy="1439863"/>
          </a:xfrm>
          <a:prstGeom prst="wedgeRoundRectCallout">
            <a:avLst>
              <a:gd name="adj1" fmla="val -29649"/>
              <a:gd name="adj2" fmla="val 114057"/>
              <a:gd name="adj3" fmla="val 16667"/>
            </a:avLst>
          </a:prstGeom>
          <a:solidFill>
            <a:schemeClr val="accent5">
              <a:lumMod val="75000"/>
            </a:schemeClr>
          </a:solidFill>
          <a:ln w="9525">
            <a:noFill/>
          </a:ln>
        </p:spPr>
        <p:txBody>
          <a:bodyPr/>
          <a:lstStyle/>
          <a:p>
            <a:pPr algn="ctr"/>
            <a:r>
              <a:rPr lang="zh-CN" altLang="en-US" sz="2800" b="1" noProof="1">
                <a:solidFill>
                  <a:schemeClr val="bg1"/>
                </a:solidFill>
                <a:latin typeface="楷体" panose="02010609060101010101" pitchFamily="49" charset="-122"/>
                <a:ea typeface="楷体" panose="02010609060101010101" pitchFamily="49" charset="-122"/>
              </a:rPr>
              <a:t>这些恒等于“</a:t>
            </a:r>
            <a:r>
              <a:rPr lang="en-US" altLang="zh-CN" sz="2800" b="1" noProof="1">
                <a:solidFill>
                  <a:schemeClr val="bg1"/>
                </a:solidFill>
                <a:latin typeface="楷体" panose="02010609060101010101" pitchFamily="49" charset="-122"/>
                <a:ea typeface="楷体" panose="02010609060101010101" pitchFamily="49" charset="-122"/>
              </a:rPr>
              <a:t>0”</a:t>
            </a:r>
            <a:r>
              <a:rPr lang="zh-CN" altLang="en-US" sz="2800" b="1" noProof="1">
                <a:solidFill>
                  <a:schemeClr val="bg1"/>
                </a:solidFill>
                <a:latin typeface="楷体" panose="02010609060101010101" pitchFamily="49" charset="-122"/>
                <a:ea typeface="楷体" panose="02010609060101010101" pitchFamily="49" charset="-122"/>
              </a:rPr>
              <a:t>的最小项称为约束项</a:t>
            </a:r>
          </a:p>
        </p:txBody>
      </p:sp>
      <p:sp>
        <p:nvSpPr>
          <p:cNvPr id="6" name="文本框 5"/>
          <p:cNvSpPr txBox="1">
            <a:spLocks noChangeArrowheads="1"/>
          </p:cNvSpPr>
          <p:nvPr/>
        </p:nvSpPr>
        <p:spPr bwMode="auto">
          <a:xfrm>
            <a:off x="5159138" y="4293358"/>
            <a:ext cx="26876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000</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011</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101</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110</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111</a:t>
            </a:r>
            <a:r>
              <a:rPr lang="zh-CN" altLang="en-US" sz="2800" dirty="0">
                <a:latin typeface="楷体" panose="02010609060101010101" pitchFamily="49" charset="-122"/>
                <a:ea typeface="楷体" panose="02010609060101010101" pitchFamily="49" charset="-122"/>
              </a:rPr>
              <a:t>是不能出现的状态</a:t>
            </a:r>
          </a:p>
        </p:txBody>
      </p:sp>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79531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21890"/>
                                        </p:tgtEl>
                                        <p:attrNameLst>
                                          <p:attrName>style.visibility</p:attrName>
                                        </p:attrNameLst>
                                      </p:cBhvr>
                                      <p:to>
                                        <p:strVal val="visible"/>
                                      </p:to>
                                    </p:set>
                                    <p:anim calcmode="lin" valueType="num">
                                      <p:cBhvr>
                                        <p:cTn id="7" dur="500" fill="hold"/>
                                        <p:tgtEl>
                                          <p:spTgt spid="421890"/>
                                        </p:tgtEl>
                                        <p:attrNameLst>
                                          <p:attrName>ppt_w</p:attrName>
                                        </p:attrNameLst>
                                      </p:cBhvr>
                                      <p:tavLst>
                                        <p:tav tm="0">
                                          <p:val>
                                            <p:fltVal val="0"/>
                                          </p:val>
                                        </p:tav>
                                        <p:tav tm="100000">
                                          <p:val>
                                            <p:strVal val="#ppt_w"/>
                                          </p:val>
                                        </p:tav>
                                      </p:tavLst>
                                    </p:anim>
                                    <p:anim calcmode="lin" valueType="num">
                                      <p:cBhvr>
                                        <p:cTn id="8" dur="500" fill="hold"/>
                                        <p:tgtEl>
                                          <p:spTgt spid="42189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1892"/>
                                        </p:tgtEl>
                                        <p:attrNameLst>
                                          <p:attrName>style.visibility</p:attrName>
                                        </p:attrNameLst>
                                      </p:cBhvr>
                                      <p:to>
                                        <p:strVal val="visible"/>
                                      </p:to>
                                    </p:set>
                                    <p:animEffect transition="in" filter="wipe(left)">
                                      <p:cBhvr>
                                        <p:cTn id="13" dur="500"/>
                                        <p:tgtEl>
                                          <p:spTgt spid="4218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421893"/>
                                        </p:tgtEl>
                                        <p:attrNameLst>
                                          <p:attrName>style.visibility</p:attrName>
                                        </p:attrNameLst>
                                      </p:cBhvr>
                                      <p:to>
                                        <p:strVal val="visible"/>
                                      </p:to>
                                    </p:set>
                                    <p:anim calcmode="lin" valueType="num">
                                      <p:cBhvr>
                                        <p:cTn id="18" dur="500" fill="hold"/>
                                        <p:tgtEl>
                                          <p:spTgt spid="421893"/>
                                        </p:tgtEl>
                                        <p:attrNameLst>
                                          <p:attrName>ppt_w</p:attrName>
                                        </p:attrNameLst>
                                      </p:cBhvr>
                                      <p:tavLst>
                                        <p:tav tm="0">
                                          <p:val>
                                            <p:strVal val="2/3*#ppt_w"/>
                                          </p:val>
                                        </p:tav>
                                        <p:tav tm="100000">
                                          <p:val>
                                            <p:strVal val="#ppt_w"/>
                                          </p:val>
                                        </p:tav>
                                      </p:tavLst>
                                    </p:anim>
                                    <p:anim calcmode="lin" valueType="num">
                                      <p:cBhvr>
                                        <p:cTn id="19" dur="500" fill="hold"/>
                                        <p:tgtEl>
                                          <p:spTgt spid="421893"/>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21894"/>
                                        </p:tgtEl>
                                        <p:attrNameLst>
                                          <p:attrName>style.visibility</p:attrName>
                                        </p:attrNameLst>
                                      </p:cBhvr>
                                      <p:to>
                                        <p:strVal val="visible"/>
                                      </p:to>
                                    </p:set>
                                    <p:animEffect transition="in" filter="box(in)">
                                      <p:cBhvr>
                                        <p:cTn id="24" dur="500"/>
                                        <p:tgtEl>
                                          <p:spTgt spid="421894"/>
                                        </p:tgtEl>
                                      </p:cBhvr>
                                    </p:animEffect>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21895">
                                            <p:txEl>
                                              <p:pRg st="0" end="0"/>
                                            </p:txEl>
                                          </p:spTgt>
                                        </p:tgtEl>
                                        <p:attrNameLst>
                                          <p:attrName>style.visibility</p:attrName>
                                        </p:attrNameLst>
                                      </p:cBhvr>
                                      <p:to>
                                        <p:strVal val="visible"/>
                                      </p:to>
                                    </p:set>
                                    <p:animEffect transition="in" filter="wipe(left)">
                                      <p:cBhvr>
                                        <p:cTn id="29" dur="500"/>
                                        <p:tgtEl>
                                          <p:spTgt spid="421895">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21895"/>
                                        </p:tgtEl>
                                        <p:attrNameLst>
                                          <p:attrName>style.visibility</p:attrName>
                                        </p:attrNameLst>
                                      </p:cBhvr>
                                      <p:to>
                                        <p:strVal val="visible"/>
                                      </p:to>
                                    </p:set>
                                    <p:animEffect transition="in" filter="blinds(horizontal)">
                                      <p:cBhvr>
                                        <p:cTn id="34" dur="500"/>
                                        <p:tgtEl>
                                          <p:spTgt spid="4218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21895">
                                            <p:txEl>
                                              <p:pRg st="1" end="1"/>
                                            </p:txEl>
                                          </p:spTgt>
                                        </p:tgtEl>
                                        <p:attrNameLst>
                                          <p:attrName>style.visibility</p:attrName>
                                        </p:attrNameLst>
                                      </p:cBhvr>
                                      <p:to>
                                        <p:strVal val="visible"/>
                                      </p:to>
                                    </p:set>
                                    <p:animEffect transition="in" filter="wipe(left)">
                                      <p:cBhvr>
                                        <p:cTn id="39" dur="500"/>
                                        <p:tgtEl>
                                          <p:spTgt spid="421895">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421895">
                                            <p:txEl>
                                              <p:pRg st="2" end="2"/>
                                            </p:txEl>
                                          </p:spTgt>
                                        </p:tgtEl>
                                        <p:attrNameLst>
                                          <p:attrName>style.visibility</p:attrName>
                                        </p:attrNameLst>
                                      </p:cBhvr>
                                      <p:to>
                                        <p:strVal val="visible"/>
                                      </p:to>
                                    </p:set>
                                    <p:animEffect transition="in" filter="wipe(left)">
                                      <p:cBhvr>
                                        <p:cTn id="44" dur="500"/>
                                        <p:tgtEl>
                                          <p:spTgt spid="421895">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21895">
                                            <p:txEl>
                                              <p:pRg st="3" end="3"/>
                                            </p:txEl>
                                          </p:spTgt>
                                        </p:tgtEl>
                                        <p:attrNameLst>
                                          <p:attrName>style.visibility</p:attrName>
                                        </p:attrNameLst>
                                      </p:cBhvr>
                                      <p:to>
                                        <p:strVal val="visible"/>
                                      </p:to>
                                    </p:set>
                                    <p:animEffect transition="in" filter="wipe(left)">
                                      <p:cBhvr>
                                        <p:cTn id="49" dur="500"/>
                                        <p:tgtEl>
                                          <p:spTgt spid="421895">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21895">
                                            <p:txEl>
                                              <p:pRg st="4" end="4"/>
                                            </p:txEl>
                                          </p:spTgt>
                                        </p:tgtEl>
                                        <p:attrNameLst>
                                          <p:attrName>style.visibility</p:attrName>
                                        </p:attrNameLst>
                                      </p:cBhvr>
                                      <p:to>
                                        <p:strVal val="visible"/>
                                      </p:to>
                                    </p:set>
                                    <p:animEffect transition="in" filter="wipe(down)">
                                      <p:cBhvr>
                                        <p:cTn id="59" dur="500"/>
                                        <p:tgtEl>
                                          <p:spTgt spid="421895">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421896"/>
                                        </p:tgtEl>
                                        <p:attrNameLst>
                                          <p:attrName>style.visibility</p:attrName>
                                        </p:attrNameLst>
                                      </p:cBhvr>
                                      <p:to>
                                        <p:strVal val="visible"/>
                                      </p:to>
                                    </p:set>
                                    <p:animEffect transition="in" filter="dissolve">
                                      <p:cBhvr>
                                        <p:cTn id="64" dur="500"/>
                                        <p:tgtEl>
                                          <p:spTgt spid="42189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21898"/>
                                        </p:tgtEl>
                                        <p:attrNameLst>
                                          <p:attrName>style.visibility</p:attrName>
                                        </p:attrNameLst>
                                      </p:cBhvr>
                                      <p:to>
                                        <p:strVal val="visible"/>
                                      </p:to>
                                    </p:set>
                                    <p:animEffect transition="in" filter="dissolve">
                                      <p:cBhvr>
                                        <p:cTn id="69" dur="500"/>
                                        <p:tgtEl>
                                          <p:spTgt spid="421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2" grpId="0"/>
      <p:bldP spid="421893" grpId="0"/>
      <p:bldP spid="421894" grpId="0"/>
      <p:bldP spid="421895" grpId="0"/>
      <p:bldP spid="421898" grpId="0" bldLvl="0" animBg="1"/>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212993"/>
          <p:cNvSpPr>
            <a:spLocks noGrp="1" noChangeArrowheads="1"/>
          </p:cNvSpPr>
          <p:nvPr>
            <p:ph type="title"/>
          </p:nvPr>
        </p:nvSpPr>
        <p:spPr bwMode="auto">
          <a:xfrm>
            <a:off x="380363" y="975607"/>
            <a:ext cx="8253412"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50000"/>
              </a:spcBef>
            </a:pPr>
            <a:r>
              <a:rPr lang="en-US" altLang="zh-CN" sz="2800" b="1" smtClean="0">
                <a:solidFill>
                  <a:srgbClr val="FF0000"/>
                </a:solidFill>
                <a:latin typeface="楷体" panose="02010609060101010101" pitchFamily="49" charset="-122"/>
                <a:ea typeface="楷体" panose="02010609060101010101" pitchFamily="49" charset="-122"/>
                <a:sym typeface="Wingdings" panose="05000000000000000000" pitchFamily="2" charset="2"/>
              </a:rPr>
              <a:t>b.</a:t>
            </a:r>
            <a:r>
              <a:rPr lang="zh-CN" altLang="en-US" sz="2800" b="1" smtClean="0">
                <a:solidFill>
                  <a:srgbClr val="FF0000"/>
                </a:solidFill>
                <a:latin typeface="楷体" panose="02010609060101010101" pitchFamily="49" charset="-122"/>
                <a:ea typeface="楷体" panose="02010609060101010101" pitchFamily="49" charset="-122"/>
              </a:rPr>
              <a:t>任意项：</a:t>
            </a:r>
            <a:r>
              <a:rPr lang="zh-CN" altLang="en-US" sz="2800" b="1" smtClean="0">
                <a:solidFill>
                  <a:schemeClr val="tx1"/>
                </a:solidFill>
                <a:latin typeface="楷体" panose="02010609060101010101" pitchFamily="49" charset="-122"/>
                <a:ea typeface="楷体" panose="02010609060101010101" pitchFamily="49" charset="-122"/>
              </a:rPr>
              <a:t>输入变量的某些取值对电路的功能没影响，这些项称为任意项 。            </a:t>
            </a:r>
          </a:p>
        </p:txBody>
      </p:sp>
      <p:sp>
        <p:nvSpPr>
          <p:cNvPr id="212995" name="文本框 212994"/>
          <p:cNvSpPr txBox="1">
            <a:spLocks noChangeArrowheads="1"/>
          </p:cNvSpPr>
          <p:nvPr/>
        </p:nvSpPr>
        <p:spPr bwMode="auto">
          <a:xfrm>
            <a:off x="407350" y="2055107"/>
            <a:ext cx="851535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zh-CN" altLang="en-US" sz="2800" dirty="0">
                <a:latin typeface="楷体" panose="02010609060101010101" pitchFamily="49" charset="-122"/>
                <a:ea typeface="楷体" panose="02010609060101010101" pitchFamily="49" charset="-122"/>
              </a:rPr>
              <a:t>例如</a:t>
            </a:r>
            <a:r>
              <a:rPr lang="en-US" altLang="zh-CN" sz="2800" dirty="0">
                <a:latin typeface="楷体" panose="02010609060101010101" pitchFamily="49" charset="-122"/>
                <a:ea typeface="楷体" panose="02010609060101010101" pitchFamily="49" charset="-122"/>
              </a:rPr>
              <a:t>8421BCD</a:t>
            </a:r>
            <a:r>
              <a:rPr lang="zh-CN" altLang="en-US" sz="2800" dirty="0">
                <a:latin typeface="楷体" panose="02010609060101010101" pitchFamily="49" charset="-122"/>
                <a:ea typeface="楷体" panose="02010609060101010101" pitchFamily="49" charset="-122"/>
              </a:rPr>
              <a:t>码取值为</a:t>
            </a:r>
            <a:r>
              <a:rPr lang="en-US" altLang="zh-CN" sz="2800" dirty="0">
                <a:latin typeface="楷体" panose="02010609060101010101" pitchFamily="49" charset="-122"/>
                <a:ea typeface="楷体" panose="02010609060101010101" pitchFamily="49" charset="-122"/>
              </a:rPr>
              <a:t>0000 ~ 1001</a:t>
            </a:r>
            <a:r>
              <a:rPr lang="zh-CN" altLang="en-US" sz="2800" dirty="0">
                <a:latin typeface="楷体" panose="02010609060101010101" pitchFamily="49" charset="-122"/>
                <a:ea typeface="楷体" panose="02010609060101010101" pitchFamily="49" charset="-122"/>
              </a:rPr>
              <a:t>十个状态，而</a:t>
            </a:r>
            <a:r>
              <a:rPr lang="en-US" altLang="zh-CN" sz="2800" dirty="0">
                <a:latin typeface="楷体" panose="02010609060101010101" pitchFamily="49" charset="-122"/>
                <a:ea typeface="楷体" panose="02010609060101010101" pitchFamily="49" charset="-122"/>
              </a:rPr>
              <a:t>1010~1111</a:t>
            </a:r>
            <a:r>
              <a:rPr lang="zh-CN" altLang="en-US" sz="2800" dirty="0">
                <a:latin typeface="楷体" panose="02010609060101010101" pitchFamily="49" charset="-122"/>
                <a:ea typeface="楷体" panose="02010609060101010101" pitchFamily="49" charset="-122"/>
              </a:rPr>
              <a:t>这六个状态不可能出现，故对应的函数取“</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或取“</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对函数没有影响，这些项就是任意项。</a:t>
            </a:r>
          </a:p>
        </p:txBody>
      </p:sp>
      <p:sp>
        <p:nvSpPr>
          <p:cNvPr id="212996" name="矩形 212995"/>
          <p:cNvSpPr>
            <a:spLocks noChangeArrowheads="1"/>
          </p:cNvSpPr>
          <p:nvPr/>
        </p:nvSpPr>
        <p:spPr bwMode="auto">
          <a:xfrm>
            <a:off x="426400" y="3493382"/>
            <a:ext cx="8497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en-US" altLang="zh-CN" sz="2800" b="1" dirty="0">
                <a:solidFill>
                  <a:srgbClr val="FF0000"/>
                </a:solidFill>
                <a:latin typeface="楷体" panose="02010609060101010101" pitchFamily="49" charset="-122"/>
                <a:ea typeface="楷体" panose="02010609060101010101" pitchFamily="49" charset="-122"/>
                <a:sym typeface="Wingdings" panose="05000000000000000000" pitchFamily="2" charset="2"/>
              </a:rPr>
              <a:t>c.</a:t>
            </a:r>
            <a:r>
              <a:rPr lang="zh-CN" altLang="en-US" sz="2800" b="1" dirty="0">
                <a:solidFill>
                  <a:srgbClr val="FF0000"/>
                </a:solidFill>
                <a:latin typeface="楷体" panose="02010609060101010101" pitchFamily="49" charset="-122"/>
                <a:ea typeface="楷体" panose="02010609060101010101" pitchFamily="49" charset="-122"/>
              </a:rPr>
              <a:t>无关项</a:t>
            </a:r>
            <a:r>
              <a:rPr lang="zh-CN" altLang="en-US" sz="2800" dirty="0">
                <a:solidFill>
                  <a:srgbClr val="FF0000"/>
                </a:solidFill>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将约束项和任意项统称为无关</a:t>
            </a:r>
            <a:r>
              <a:rPr lang="zh-CN" altLang="en-US" sz="2800" dirty="0" smtClean="0">
                <a:latin typeface="楷体" panose="02010609060101010101" pitchFamily="49" charset="-122"/>
                <a:ea typeface="楷体" panose="02010609060101010101" pitchFamily="49" charset="-122"/>
              </a:rPr>
              <a:t>项。</a:t>
            </a:r>
            <a:r>
              <a:rPr lang="zh-CN" altLang="en-US" sz="2800" dirty="0">
                <a:latin typeface="楷体" panose="02010609060101010101" pitchFamily="49" charset="-122"/>
                <a:ea typeface="楷体" panose="02010609060101010101" pitchFamily="49" charset="-122"/>
              </a:rPr>
              <a:t>即把这些最小项是否写入卡诺图对逻辑函数无</a:t>
            </a:r>
            <a:r>
              <a:rPr lang="zh-CN" altLang="en-US" sz="2800" dirty="0" smtClean="0">
                <a:latin typeface="楷体" panose="02010609060101010101" pitchFamily="49" charset="-122"/>
                <a:ea typeface="楷体" panose="02010609060101010101" pitchFamily="49" charset="-122"/>
              </a:rPr>
              <a:t>影响。</a:t>
            </a:r>
            <a:endParaRPr lang="zh-CN" altLang="en-US" sz="2800" dirty="0">
              <a:latin typeface="楷体" panose="02010609060101010101" pitchFamily="49" charset="-122"/>
              <a:ea typeface="楷体" panose="02010609060101010101" pitchFamily="49" charset="-122"/>
            </a:endParaRPr>
          </a:p>
        </p:txBody>
      </p:sp>
      <p:sp>
        <p:nvSpPr>
          <p:cNvPr id="212997" name="文本框 212996"/>
          <p:cNvSpPr txBox="1">
            <a:spLocks noChangeArrowheads="1"/>
          </p:cNvSpPr>
          <p:nvPr/>
        </p:nvSpPr>
        <p:spPr bwMode="auto">
          <a:xfrm>
            <a:off x="407350" y="4697396"/>
            <a:ext cx="6283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b="1">
                <a:latin typeface="楷体" panose="02010609060101010101" pitchFamily="49" charset="-122"/>
                <a:ea typeface="楷体" panose="02010609060101010101" pitchFamily="49" charset="-122"/>
              </a:rPr>
              <a:t>2. </a:t>
            </a:r>
            <a:r>
              <a:rPr lang="zh-CN" altLang="en-US" sz="2800" b="1">
                <a:latin typeface="楷体" panose="02010609060101010101" pitchFamily="49" charset="-122"/>
                <a:ea typeface="楷体" panose="02010609060101010101" pitchFamily="49" charset="-122"/>
              </a:rPr>
              <a:t>含有无关项的逻辑函数的表示方法</a:t>
            </a:r>
          </a:p>
        </p:txBody>
      </p:sp>
      <p:sp>
        <p:nvSpPr>
          <p:cNvPr id="212998" name="文本框 212997"/>
          <p:cNvSpPr txBox="1">
            <a:spLocks noChangeArrowheads="1"/>
          </p:cNvSpPr>
          <p:nvPr/>
        </p:nvSpPr>
        <p:spPr bwMode="auto">
          <a:xfrm>
            <a:off x="497838" y="5200633"/>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最小项的表达式为</a:t>
            </a:r>
          </a:p>
        </p:txBody>
      </p:sp>
      <p:graphicFrame>
        <p:nvGraphicFramePr>
          <p:cNvPr id="212999" name="对象 212998"/>
          <p:cNvGraphicFramePr>
            <a:graphicFrameLocks/>
          </p:cNvGraphicFramePr>
          <p:nvPr>
            <p:extLst>
              <p:ext uri="{D42A27DB-BD31-4B8C-83A1-F6EECF244321}">
                <p14:modId xmlns:p14="http://schemas.microsoft.com/office/powerpoint/2010/main" val="2666130964"/>
              </p:ext>
            </p:extLst>
          </p:nvPr>
        </p:nvGraphicFramePr>
        <p:xfrm>
          <a:off x="3810950" y="5273658"/>
          <a:ext cx="2057400" cy="520700"/>
        </p:xfrm>
        <a:graphic>
          <a:graphicData uri="http://schemas.openxmlformats.org/presentationml/2006/ole">
            <mc:AlternateContent xmlns:mc="http://schemas.openxmlformats.org/markup-compatibility/2006">
              <mc:Choice xmlns:v="urn:schemas-microsoft-com:vml" Requires="v">
                <p:oleObj spid="_x0000_s273655" r:id="rId3" imgW="1002430" imgH="253780" progId="Equation.3">
                  <p:embed/>
                </p:oleObj>
              </mc:Choice>
              <mc:Fallback>
                <p:oleObj r:id="rId3" imgW="1002430" imgH="253780" progId="Equation.3">
                  <p:embed/>
                  <p:pic>
                    <p:nvPicPr>
                      <p:cNvPr id="212999" name="对象 2129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950" y="5273658"/>
                        <a:ext cx="2057400" cy="520700"/>
                      </a:xfrm>
                      <a:prstGeom prst="rect">
                        <a:avLst/>
                      </a:prstGeom>
                      <a:solidFill>
                        <a:srgbClr val="FFFFFF"/>
                      </a:solidFill>
                      <a:ln w="57150" cmpd="thickThin">
                        <a:solidFill>
                          <a:srgbClr val="FF3300"/>
                        </a:solidFill>
                        <a:miter lim="800000"/>
                        <a:headEnd/>
                        <a:tailEnd/>
                      </a:ln>
                    </p:spPr>
                  </p:pic>
                </p:oleObj>
              </mc:Fallback>
            </mc:AlternateContent>
          </a:graphicData>
        </a:graphic>
      </p:graphicFrame>
      <p:sp>
        <p:nvSpPr>
          <p:cNvPr id="213000" name="文本框 212999"/>
          <p:cNvSpPr txBox="1">
            <a:spLocks noChangeArrowheads="1"/>
          </p:cNvSpPr>
          <p:nvPr/>
        </p:nvSpPr>
        <p:spPr bwMode="auto">
          <a:xfrm>
            <a:off x="5969950" y="5273658"/>
            <a:ext cx="29543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其中</a:t>
            </a:r>
            <a:r>
              <a:rPr lang="en-US" altLang="zh-CN" sz="2800">
                <a:latin typeface="楷体" panose="02010609060101010101" pitchFamily="49" charset="-122"/>
                <a:ea typeface="楷体" panose="02010609060101010101" pitchFamily="49" charset="-122"/>
              </a:rPr>
              <a:t>∑</a:t>
            </a:r>
            <a:r>
              <a:rPr lang="en-US" altLang="zh-CN" sz="2800" i="1">
                <a:latin typeface="楷体" panose="02010609060101010101" pitchFamily="49" charset="-122"/>
                <a:ea typeface="楷体" panose="02010609060101010101" pitchFamily="49" charset="-122"/>
              </a:rPr>
              <a:t>d</a:t>
            </a:r>
            <a:r>
              <a:rPr lang="zh-CN" altLang="en-US" sz="2800">
                <a:latin typeface="楷体" panose="02010609060101010101" pitchFamily="49" charset="-122"/>
                <a:ea typeface="楷体" panose="02010609060101010101" pitchFamily="49" charset="-122"/>
              </a:rPr>
              <a:t>为无关项</a:t>
            </a:r>
          </a:p>
        </p:txBody>
      </p:sp>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0" name="矩形 9"/>
          <p:cNvSpPr>
            <a:spLocks noChangeArrowheads="1"/>
          </p:cNvSpPr>
          <p:nvPr/>
        </p:nvSpPr>
        <p:spPr bwMode="auto">
          <a:xfrm>
            <a:off x="7680960" y="5200633"/>
            <a:ext cx="1097278" cy="595313"/>
          </a:xfrm>
          <a:prstGeom prst="rect">
            <a:avLst/>
          </a:prstGeom>
          <a:noFill/>
          <a:ln w="5715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 name="矩形 1"/>
          <p:cNvSpPr/>
          <p:nvPr/>
        </p:nvSpPr>
        <p:spPr>
          <a:xfrm>
            <a:off x="6237399" y="5795946"/>
            <a:ext cx="2686889" cy="523220"/>
          </a:xfrm>
          <a:prstGeom prst="rect">
            <a:avLst/>
          </a:prstGeom>
        </p:spPr>
        <p:txBody>
          <a:bodyPr wrap="none">
            <a:spAutoFit/>
          </a:bodyPr>
          <a:lstStyle/>
          <a:p>
            <a:r>
              <a:rPr lang="en-US" altLang="zh-CN" sz="2800" dirty="0" smtClean="0">
                <a:solidFill>
                  <a:srgbClr val="FF0000"/>
                </a:solidFill>
                <a:latin typeface="Times New Roman" pitchFamily="18" charset="0"/>
                <a:ea typeface="楷体" panose="02010609060101010101" pitchFamily="49" charset="-122"/>
                <a:cs typeface="Times New Roman" pitchFamily="18" charset="0"/>
              </a:rPr>
              <a:t>“don’t care term”</a:t>
            </a:r>
            <a:endParaRPr lang="zh-CN" alt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39891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box(in)">
                                      <p:cBhvr>
                                        <p:cTn id="7" dur="500"/>
                                        <p:tgtEl>
                                          <p:spTgt spid="212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5"/>
                                        </p:tgtEl>
                                        <p:attrNameLst>
                                          <p:attrName>style.visibility</p:attrName>
                                        </p:attrNameLst>
                                      </p:cBhvr>
                                      <p:to>
                                        <p:strVal val="visible"/>
                                      </p:to>
                                    </p:set>
                                    <p:animEffect transition="in" filter="blinds(horizontal)">
                                      <p:cBhvr>
                                        <p:cTn id="12" dur="500"/>
                                        <p:tgtEl>
                                          <p:spTgt spid="212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2996"/>
                                        </p:tgtEl>
                                        <p:attrNameLst>
                                          <p:attrName>style.visibility</p:attrName>
                                        </p:attrNameLst>
                                      </p:cBhvr>
                                      <p:to>
                                        <p:strVal val="visible"/>
                                      </p:to>
                                    </p:set>
                                    <p:animEffect transition="in" filter="box(in)">
                                      <p:cBhvr>
                                        <p:cTn id="17" dur="500"/>
                                        <p:tgtEl>
                                          <p:spTgt spid="212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2997"/>
                                        </p:tgtEl>
                                        <p:attrNameLst>
                                          <p:attrName>style.visibility</p:attrName>
                                        </p:attrNameLst>
                                      </p:cBhvr>
                                      <p:to>
                                        <p:strVal val="visible"/>
                                      </p:to>
                                    </p:set>
                                    <p:animEffect transition="in" filter="wipe(left)">
                                      <p:cBhvr>
                                        <p:cTn id="22" dur="500"/>
                                        <p:tgtEl>
                                          <p:spTgt spid="212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2998"/>
                                        </p:tgtEl>
                                        <p:attrNameLst>
                                          <p:attrName>style.visibility</p:attrName>
                                        </p:attrNameLst>
                                      </p:cBhvr>
                                      <p:to>
                                        <p:strVal val="visible"/>
                                      </p:to>
                                    </p:set>
                                    <p:animEffect transition="in" filter="box(out)">
                                      <p:cBhvr>
                                        <p:cTn id="27" dur="500"/>
                                        <p:tgtEl>
                                          <p:spTgt spid="2129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2999"/>
                                        </p:tgtEl>
                                        <p:attrNameLst>
                                          <p:attrName>style.visibility</p:attrName>
                                        </p:attrNameLst>
                                      </p:cBhvr>
                                      <p:to>
                                        <p:strVal val="visible"/>
                                      </p:to>
                                    </p:set>
                                    <p:animEffect transition="in" filter="dissolve">
                                      <p:cBhvr>
                                        <p:cTn id="32" dur="500"/>
                                        <p:tgtEl>
                                          <p:spTgt spid="212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213000"/>
                                        </p:tgtEl>
                                        <p:attrNameLst>
                                          <p:attrName>style.visibility</p:attrName>
                                        </p:attrNameLst>
                                      </p:cBhvr>
                                      <p:to>
                                        <p:strVal val="visible"/>
                                      </p:to>
                                    </p:set>
                                    <p:animEffect transition="in" filter="barn(inHorizontal)">
                                      <p:cBhvr>
                                        <p:cTn id="37" dur="500"/>
                                        <p:tgtEl>
                                          <p:spTgt spid="21300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p:bldP spid="212996" grpId="0"/>
      <p:bldP spid="212997" grpId="0"/>
      <p:bldP spid="212998" grpId="0"/>
      <p:bldP spid="213000" grpId="0"/>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文本框 215041"/>
          <p:cNvSpPr txBox="1">
            <a:spLocks noChangeArrowheads="1"/>
          </p:cNvSpPr>
          <p:nvPr/>
        </p:nvSpPr>
        <p:spPr bwMode="auto">
          <a:xfrm>
            <a:off x="298213" y="3925427"/>
            <a:ext cx="83518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lgn="just"/>
            <a:r>
              <a:rPr lang="en-US" altLang="zh-CN" sz="2800" dirty="0">
                <a:latin typeface="楷体" panose="02010609060101010101" pitchFamily="49" charset="-122"/>
                <a:ea typeface="楷体" panose="02010609060101010101" pitchFamily="49" charset="-122"/>
              </a:rPr>
              <a:t>③</a:t>
            </a:r>
            <a:r>
              <a:rPr lang="zh-CN" altLang="en-US" sz="2800" dirty="0">
                <a:latin typeface="楷体" panose="02010609060101010101" pitchFamily="49" charset="-122"/>
                <a:ea typeface="楷体" panose="02010609060101010101" pitchFamily="49" charset="-122"/>
              </a:rPr>
              <a:t>化简时，根据</a:t>
            </a:r>
            <a:r>
              <a:rPr lang="zh-CN" altLang="en-US" sz="2800" dirty="0">
                <a:solidFill>
                  <a:srgbClr val="FF0000"/>
                </a:solidFill>
                <a:latin typeface="楷体" panose="02010609060101010101" pitchFamily="49" charset="-122"/>
                <a:ea typeface="楷体" panose="02010609060101010101" pitchFamily="49" charset="-122"/>
              </a:rPr>
              <a:t>需要无关项可以作为“</a:t>
            </a:r>
            <a:r>
              <a:rPr lang="en-US" altLang="zh-CN" sz="2800" dirty="0">
                <a:solidFill>
                  <a:srgbClr val="FF0000"/>
                </a:solidFill>
                <a:latin typeface="楷体" panose="02010609060101010101" pitchFamily="49" charset="-122"/>
                <a:ea typeface="楷体" panose="02010609060101010101" pitchFamily="49" charset="-122"/>
              </a:rPr>
              <a:t>1”</a:t>
            </a:r>
            <a:r>
              <a:rPr lang="zh-CN" altLang="en-US" sz="2800" dirty="0">
                <a:solidFill>
                  <a:srgbClr val="FF0000"/>
                </a:solidFill>
                <a:latin typeface="楷体" panose="02010609060101010101" pitchFamily="49" charset="-122"/>
                <a:ea typeface="楷体" panose="02010609060101010101" pitchFamily="49" charset="-122"/>
              </a:rPr>
              <a:t>也可作“</a:t>
            </a:r>
            <a:r>
              <a:rPr lang="en-US" altLang="zh-CN" sz="2800" dirty="0">
                <a:solidFill>
                  <a:srgbClr val="FF0000"/>
                </a:solidFill>
                <a:latin typeface="楷体" panose="02010609060101010101" pitchFamily="49" charset="-122"/>
                <a:ea typeface="楷体" panose="02010609060101010101" pitchFamily="49" charset="-122"/>
              </a:rPr>
              <a:t>0”</a:t>
            </a:r>
            <a:r>
              <a:rPr lang="zh-CN" altLang="en-US" sz="2800" dirty="0">
                <a:solidFill>
                  <a:srgbClr val="FF0000"/>
                </a:solidFill>
                <a:latin typeface="楷体" panose="02010609060101010101" pitchFamily="49" charset="-122"/>
                <a:ea typeface="楷体" panose="02010609060101010101" pitchFamily="49" charset="-122"/>
              </a:rPr>
              <a:t>处理，以得到相邻最小项矩形组合最大（包含“</a:t>
            </a:r>
            <a:r>
              <a:rPr lang="en-US" altLang="zh-CN" sz="2800" dirty="0">
                <a:solidFill>
                  <a:srgbClr val="FF0000"/>
                </a:solidFill>
                <a:latin typeface="楷体" panose="02010609060101010101" pitchFamily="49" charset="-122"/>
                <a:ea typeface="楷体" panose="02010609060101010101" pitchFamily="49" charset="-122"/>
              </a:rPr>
              <a:t>1”</a:t>
            </a:r>
            <a:r>
              <a:rPr lang="zh-CN" altLang="en-US" sz="2800" dirty="0">
                <a:solidFill>
                  <a:srgbClr val="FF0000"/>
                </a:solidFill>
                <a:latin typeface="楷体" panose="02010609060101010101" pitchFamily="49" charset="-122"/>
                <a:ea typeface="楷体" panose="02010609060101010101" pitchFamily="49" charset="-122"/>
              </a:rPr>
              <a:t>的个数最多）为原则</a:t>
            </a:r>
            <a:r>
              <a:rPr lang="zh-CN" altLang="en-US" sz="2800" dirty="0">
                <a:latin typeface="楷体" panose="02010609060101010101" pitchFamily="49" charset="-122"/>
                <a:ea typeface="楷体" panose="02010609060101010101" pitchFamily="49" charset="-122"/>
              </a:rPr>
              <a:t>。</a:t>
            </a:r>
          </a:p>
        </p:txBody>
      </p:sp>
      <p:sp>
        <p:nvSpPr>
          <p:cNvPr id="215043" name="标题 215042"/>
          <p:cNvSpPr>
            <a:spLocks noGrp="1" noChangeArrowheads="1"/>
          </p:cNvSpPr>
          <p:nvPr>
            <p:ph type="title"/>
          </p:nvPr>
        </p:nvSpPr>
        <p:spPr bwMode="auto">
          <a:xfrm>
            <a:off x="369651" y="1044115"/>
            <a:ext cx="5870575"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50000"/>
              </a:spcBef>
            </a:pPr>
            <a:r>
              <a:rPr lang="en-US" altLang="zh-CN" sz="2800" b="1" smtClean="0">
                <a:solidFill>
                  <a:schemeClr val="tx1"/>
                </a:solidFill>
                <a:latin typeface="楷体" panose="02010609060101010101" pitchFamily="49" charset="-122"/>
                <a:ea typeface="楷体" panose="02010609060101010101" pitchFamily="49" charset="-122"/>
              </a:rPr>
              <a:t>3. </a:t>
            </a:r>
            <a:r>
              <a:rPr lang="zh-CN" altLang="en-US" sz="2800" b="1" smtClean="0">
                <a:solidFill>
                  <a:schemeClr val="tx1"/>
                </a:solidFill>
                <a:latin typeface="楷体" panose="02010609060101010101" pitchFamily="49" charset="-122"/>
                <a:ea typeface="楷体" panose="02010609060101010101" pitchFamily="49" charset="-122"/>
              </a:rPr>
              <a:t>无关项在化简逻辑函数中的应用</a:t>
            </a:r>
          </a:p>
        </p:txBody>
      </p:sp>
      <p:sp>
        <p:nvSpPr>
          <p:cNvPr id="215044" name="文本框 215043"/>
          <p:cNvSpPr txBox="1">
            <a:spLocks noChangeArrowheads="1"/>
          </p:cNvSpPr>
          <p:nvPr/>
        </p:nvSpPr>
        <p:spPr bwMode="auto">
          <a:xfrm>
            <a:off x="514113" y="5581190"/>
            <a:ext cx="7777163" cy="644525"/>
          </a:xfrm>
          <a:prstGeom prst="rect">
            <a:avLst/>
          </a:prstGeom>
          <a:noFill/>
          <a:ln w="76200" cmpd="tri">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3600">
                <a:latin typeface="楷体" panose="02010609060101010101" pitchFamily="49" charset="-122"/>
                <a:ea typeface="楷体" panose="02010609060101010101" pitchFamily="49" charset="-122"/>
              </a:rPr>
              <a:t>利用无关项可以使得函数进一步简化</a:t>
            </a:r>
          </a:p>
        </p:txBody>
      </p:sp>
      <p:sp>
        <p:nvSpPr>
          <p:cNvPr id="215045" name="矩形 215044"/>
          <p:cNvSpPr>
            <a:spLocks noChangeArrowheads="1"/>
          </p:cNvSpPr>
          <p:nvPr/>
        </p:nvSpPr>
        <p:spPr bwMode="auto">
          <a:xfrm>
            <a:off x="442676" y="1620377"/>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步骤：</a:t>
            </a:r>
          </a:p>
        </p:txBody>
      </p:sp>
      <p:sp>
        <p:nvSpPr>
          <p:cNvPr id="215046" name="矩形 215045"/>
          <p:cNvSpPr>
            <a:spLocks noChangeArrowheads="1"/>
          </p:cNvSpPr>
          <p:nvPr/>
        </p:nvSpPr>
        <p:spPr bwMode="auto">
          <a:xfrm>
            <a:off x="298213" y="2269665"/>
            <a:ext cx="64087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① </a:t>
            </a:r>
            <a:r>
              <a:rPr lang="zh-CN" altLang="en-US" sz="2800">
                <a:latin typeface="楷体" panose="02010609060101010101" pitchFamily="49" charset="-122"/>
                <a:ea typeface="楷体" panose="02010609060101010101" pitchFamily="49" charset="-122"/>
              </a:rPr>
              <a:t>将给定的逻辑函数的卡诺图画出来</a:t>
            </a:r>
            <a:r>
              <a:rPr lang="en-US" altLang="zh-CN" sz="2800">
                <a:latin typeface="楷体" panose="02010609060101010101" pitchFamily="49" charset="-122"/>
                <a:ea typeface="楷体" panose="02010609060101010101" pitchFamily="49" charset="-122"/>
              </a:rPr>
              <a:t>;</a:t>
            </a:r>
          </a:p>
        </p:txBody>
      </p:sp>
      <p:sp>
        <p:nvSpPr>
          <p:cNvPr id="215047" name="矩形 215046"/>
          <p:cNvSpPr>
            <a:spLocks noChangeArrowheads="1"/>
          </p:cNvSpPr>
          <p:nvPr/>
        </p:nvSpPr>
        <p:spPr bwMode="auto">
          <a:xfrm>
            <a:off x="298213" y="2845927"/>
            <a:ext cx="8280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②</a:t>
            </a:r>
            <a:r>
              <a:rPr lang="zh-CN" altLang="en-US" sz="2800" dirty="0">
                <a:latin typeface="楷体" panose="02010609060101010101" pitchFamily="49" charset="-122"/>
                <a:ea typeface="楷体" panose="02010609060101010101" pitchFamily="49" charset="-122"/>
              </a:rPr>
              <a:t>将无关项中的最小项在卡诺图相应位置用“</a:t>
            </a:r>
            <a:r>
              <a:rPr lang="en-US" altLang="zh-CN" sz="2800" dirty="0">
                <a:latin typeface="楷体" panose="02010609060101010101" pitchFamily="49" charset="-122"/>
                <a:ea typeface="楷体" panose="02010609060101010101" pitchFamily="49" charset="-122"/>
              </a:rPr>
              <a:t>×</a:t>
            </a:r>
            <a:r>
              <a:rPr lang="en-US" altLang="zh-CN" sz="2800" i="1"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表示出来；</a:t>
            </a:r>
          </a:p>
        </p:txBody>
      </p:sp>
      <p:sp>
        <p:nvSpPr>
          <p:cNvPr id="8"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39484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wipe(left)">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215045"/>
                                        </p:tgtEl>
                                        <p:attrNameLst>
                                          <p:attrName>style.visibility</p:attrName>
                                        </p:attrNameLst>
                                      </p:cBhvr>
                                      <p:to>
                                        <p:strVal val="visible"/>
                                      </p:to>
                                    </p:set>
                                    <p:anim calcmode="lin" valueType="num">
                                      <p:cBhvr>
                                        <p:cTn id="12" dur="500" fill="hold"/>
                                        <p:tgtEl>
                                          <p:spTgt spid="215045"/>
                                        </p:tgtEl>
                                        <p:attrNameLst>
                                          <p:attrName>ppt_w</p:attrName>
                                        </p:attrNameLst>
                                      </p:cBhvr>
                                      <p:tavLst>
                                        <p:tav tm="0">
                                          <p:val>
                                            <p:strVal val="2/3*#ppt_w"/>
                                          </p:val>
                                        </p:tav>
                                        <p:tav tm="100000">
                                          <p:val>
                                            <p:strVal val="#ppt_w"/>
                                          </p:val>
                                        </p:tav>
                                      </p:tavLst>
                                    </p:anim>
                                    <p:anim calcmode="lin" valueType="num">
                                      <p:cBhvr>
                                        <p:cTn id="13" dur="500" fill="hold"/>
                                        <p:tgtEl>
                                          <p:spTgt spid="215045"/>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5046"/>
                                        </p:tgtEl>
                                        <p:attrNameLst>
                                          <p:attrName>style.visibility</p:attrName>
                                        </p:attrNameLst>
                                      </p:cBhvr>
                                      <p:to>
                                        <p:strVal val="visible"/>
                                      </p:to>
                                    </p:set>
                                    <p:animEffect transition="in" filter="wipe(left)">
                                      <p:cBhvr>
                                        <p:cTn id="18" dur="500"/>
                                        <p:tgtEl>
                                          <p:spTgt spid="2150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5047"/>
                                        </p:tgtEl>
                                        <p:attrNameLst>
                                          <p:attrName>style.visibility</p:attrName>
                                        </p:attrNameLst>
                                      </p:cBhvr>
                                      <p:to>
                                        <p:strVal val="visible"/>
                                      </p:to>
                                    </p:set>
                                    <p:animEffect transition="in" filter="wipe(left)">
                                      <p:cBhvr>
                                        <p:cTn id="23" dur="500"/>
                                        <p:tgtEl>
                                          <p:spTgt spid="2150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5042"/>
                                        </p:tgtEl>
                                        <p:attrNameLst>
                                          <p:attrName>style.visibility</p:attrName>
                                        </p:attrNameLst>
                                      </p:cBhvr>
                                      <p:to>
                                        <p:strVal val="visible"/>
                                      </p:to>
                                    </p:set>
                                    <p:animEffect transition="in" filter="wipe(left)">
                                      <p:cBhvr>
                                        <p:cTn id="28" dur="500"/>
                                        <p:tgtEl>
                                          <p:spTgt spid="2150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215044"/>
                                        </p:tgtEl>
                                        <p:attrNameLst>
                                          <p:attrName>style.visibility</p:attrName>
                                        </p:attrNameLst>
                                      </p:cBhvr>
                                      <p:to>
                                        <p:strVal val="visible"/>
                                      </p:to>
                                    </p:set>
                                    <p:animEffect transition="in" filter="barn(inHorizontal)">
                                      <p:cBhvr>
                                        <p:cTn id="33"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3" grpId="0"/>
      <p:bldP spid="215044" grpId="0" bldLvl="0" animBg="1"/>
      <p:bldP spid="215045" grpId="0"/>
      <p:bldP spid="215046" grpId="0"/>
      <p:bldP spid="21504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217089"/>
          <p:cNvSpPr>
            <a:spLocks noGrp="1" noChangeArrowheads="1"/>
          </p:cNvSpPr>
          <p:nvPr>
            <p:ph type="title"/>
          </p:nvPr>
        </p:nvSpPr>
        <p:spPr bwMode="auto">
          <a:xfrm>
            <a:off x="228600" y="981892"/>
            <a:ext cx="8915400" cy="62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smtClean="0">
                <a:latin typeface="楷体" panose="02010609060101010101" pitchFamily="49" charset="-122"/>
                <a:ea typeface="楷体" panose="02010609060101010101" pitchFamily="49" charset="-122"/>
                <a:sym typeface="宋体" panose="02010600030101010101" pitchFamily="2" charset="-122"/>
              </a:rPr>
              <a:t>【例</a:t>
            </a:r>
            <a:r>
              <a:rPr lang="en-US" altLang="zh-CN" sz="2800" b="1" smtClean="0">
                <a:latin typeface="楷体" panose="02010609060101010101" pitchFamily="49" charset="-122"/>
                <a:ea typeface="楷体" panose="02010609060101010101" pitchFamily="49" charset="-122"/>
                <a:sym typeface="宋体" panose="02010600030101010101" pitchFamily="2" charset="-122"/>
              </a:rPr>
              <a:t>2.7.1</a:t>
            </a:r>
            <a:r>
              <a:rPr lang="zh-CN" altLang="en-US" sz="2800" b="1" smtClean="0">
                <a:latin typeface="楷体" panose="02010609060101010101" pitchFamily="49" charset="-122"/>
                <a:ea typeface="楷体" panose="02010609060101010101" pitchFamily="49" charset="-122"/>
                <a:sym typeface="宋体" panose="02010600030101010101" pitchFamily="2" charset="-122"/>
              </a:rPr>
              <a:t>】</a:t>
            </a:r>
            <a:r>
              <a:rPr lang="en-US" altLang="zh-CN" sz="2800" b="1" smtClean="0">
                <a:solidFill>
                  <a:schemeClr val="tx1"/>
                </a:solidFill>
                <a:latin typeface="楷体" panose="02010609060101010101" pitchFamily="49" charset="-122"/>
                <a:ea typeface="楷体" panose="02010609060101010101" pitchFamily="49" charset="-122"/>
              </a:rPr>
              <a:t> </a:t>
            </a:r>
            <a:r>
              <a:rPr lang="zh-CN" altLang="en-US" sz="2800" b="1" smtClean="0">
                <a:solidFill>
                  <a:schemeClr val="tx1"/>
                </a:solidFill>
                <a:latin typeface="楷体" panose="02010609060101010101" pitchFamily="49" charset="-122"/>
                <a:ea typeface="楷体" panose="02010609060101010101" pitchFamily="49" charset="-122"/>
              </a:rPr>
              <a:t>将下列逻辑函数用卡诺图简化为最简式。</a:t>
            </a:r>
          </a:p>
        </p:txBody>
      </p:sp>
      <p:graphicFrame>
        <p:nvGraphicFramePr>
          <p:cNvPr id="217091" name="对象 217090"/>
          <p:cNvGraphicFramePr>
            <a:graphicFrameLocks/>
          </p:cNvGraphicFramePr>
          <p:nvPr>
            <p:extLst>
              <p:ext uri="{D42A27DB-BD31-4B8C-83A1-F6EECF244321}">
                <p14:modId xmlns:p14="http://schemas.microsoft.com/office/powerpoint/2010/main" val="2241625912"/>
              </p:ext>
            </p:extLst>
          </p:nvPr>
        </p:nvGraphicFramePr>
        <p:xfrm>
          <a:off x="649288" y="1875654"/>
          <a:ext cx="7883525" cy="552450"/>
        </p:xfrm>
        <a:graphic>
          <a:graphicData uri="http://schemas.openxmlformats.org/presentationml/2006/ole">
            <mc:AlternateContent xmlns:mc="http://schemas.openxmlformats.org/markup-compatibility/2006">
              <mc:Choice xmlns:v="urn:schemas-microsoft-com:vml" Requires="v">
                <p:oleObj spid="_x0000_s274875" r:id="rId3" imgW="3616361" imgH="253780" progId="Equation.3">
                  <p:embed/>
                </p:oleObj>
              </mc:Choice>
              <mc:Fallback>
                <p:oleObj r:id="rId3" imgW="3616361" imgH="253780" progId="Equation.3">
                  <p:embed/>
                  <p:pic>
                    <p:nvPicPr>
                      <p:cNvPr id="217091" name="对象 2170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1875654"/>
                        <a:ext cx="7883525" cy="5524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7092" name="文本框 217091"/>
          <p:cNvSpPr txBox="1">
            <a:spLocks noChangeArrowheads="1"/>
          </p:cNvSpPr>
          <p:nvPr/>
        </p:nvSpPr>
        <p:spPr bwMode="auto">
          <a:xfrm>
            <a:off x="323850" y="2782117"/>
            <a:ext cx="4876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解：</a:t>
            </a:r>
            <a:r>
              <a:rPr lang="en-US" altLang="zh-CN" sz="2800">
                <a:latin typeface="楷体" panose="02010609060101010101" pitchFamily="49" charset="-122"/>
                <a:ea typeface="楷体" panose="02010609060101010101" pitchFamily="49" charset="-122"/>
              </a:rPr>
              <a:t>Y</a:t>
            </a:r>
            <a:r>
              <a:rPr lang="zh-CN" altLang="en-US" sz="2800">
                <a:latin typeface="楷体" panose="02010609060101010101" pitchFamily="49" charset="-122"/>
                <a:ea typeface="楷体" panose="02010609060101010101" pitchFamily="49" charset="-122"/>
              </a:rPr>
              <a:t>的卡诺图为</a:t>
            </a:r>
          </a:p>
        </p:txBody>
      </p:sp>
      <p:graphicFrame>
        <p:nvGraphicFramePr>
          <p:cNvPr id="217093" name="对象 217092"/>
          <p:cNvGraphicFramePr>
            <a:graphicFrameLocks/>
          </p:cNvGraphicFramePr>
          <p:nvPr>
            <p:extLst>
              <p:ext uri="{D42A27DB-BD31-4B8C-83A1-F6EECF244321}">
                <p14:modId xmlns:p14="http://schemas.microsoft.com/office/powerpoint/2010/main" val="1001925275"/>
              </p:ext>
            </p:extLst>
          </p:nvPr>
        </p:nvGraphicFramePr>
        <p:xfrm>
          <a:off x="5205413" y="2917054"/>
          <a:ext cx="3503612" cy="3617913"/>
        </p:xfrm>
        <a:graphic>
          <a:graphicData uri="http://schemas.openxmlformats.org/presentationml/2006/ole">
            <mc:AlternateContent xmlns:mc="http://schemas.openxmlformats.org/markup-compatibility/2006">
              <mc:Choice xmlns:v="urn:schemas-microsoft-com:vml" Requires="v">
                <p:oleObj spid="_x0000_s274876" r:id="rId5" imgW="1201680" imgH="1713600" progId="Visio.Drawing.6">
                  <p:embed/>
                </p:oleObj>
              </mc:Choice>
              <mc:Fallback>
                <p:oleObj r:id="rId5" imgW="1201680" imgH="1713600" progId="Visio.Drawing.6">
                  <p:embed/>
                  <p:pic>
                    <p:nvPicPr>
                      <p:cNvPr id="217093" name="对象 217092"/>
                      <p:cNvPicPr>
                        <a:picLocks noChangeArrowheads="1"/>
                      </p:cNvPicPr>
                      <p:nvPr/>
                    </p:nvPicPr>
                    <p:blipFill>
                      <a:blip r:embed="rId6">
                        <a:extLst>
                          <a:ext uri="{28A0092B-C50C-407E-A947-70E740481C1C}">
                            <a14:useLocalDpi xmlns:a14="http://schemas.microsoft.com/office/drawing/2010/main" val="0"/>
                          </a:ext>
                        </a:extLst>
                      </a:blip>
                      <a:srcRect l="6448" t="7024" r="3224" b="5496"/>
                      <a:stretch>
                        <a:fillRect/>
                      </a:stretch>
                    </p:blipFill>
                    <p:spPr bwMode="auto">
                      <a:xfrm>
                        <a:off x="5205413" y="2917054"/>
                        <a:ext cx="3503612" cy="3617913"/>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7094" name="矩形 217093"/>
          <p:cNvSpPr>
            <a:spLocks noChangeArrowheads="1"/>
          </p:cNvSpPr>
          <p:nvPr/>
        </p:nvSpPr>
        <p:spPr bwMode="auto">
          <a:xfrm>
            <a:off x="6067425" y="4006079"/>
            <a:ext cx="520700" cy="2305050"/>
          </a:xfrm>
          <a:prstGeom prst="rect">
            <a:avLst/>
          </a:prstGeom>
          <a:noFill/>
          <a:ln w="7620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17095" name="矩形 217094"/>
          <p:cNvSpPr>
            <a:spLocks noChangeArrowheads="1"/>
          </p:cNvSpPr>
          <p:nvPr/>
        </p:nvSpPr>
        <p:spPr bwMode="auto">
          <a:xfrm>
            <a:off x="8027988" y="3934642"/>
            <a:ext cx="504825" cy="2447925"/>
          </a:xfrm>
          <a:prstGeom prst="rect">
            <a:avLst/>
          </a:prstGeom>
          <a:noFill/>
          <a:ln w="7620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17096" name="矩形 217095"/>
          <p:cNvSpPr>
            <a:spLocks noChangeArrowheads="1"/>
          </p:cNvSpPr>
          <p:nvPr/>
        </p:nvSpPr>
        <p:spPr bwMode="auto">
          <a:xfrm>
            <a:off x="6084888" y="5303067"/>
            <a:ext cx="2374900" cy="1008062"/>
          </a:xfrm>
          <a:prstGeom prst="rect">
            <a:avLst/>
          </a:prstGeom>
          <a:noFill/>
          <a:ln w="76200">
            <a:solidFill>
              <a:srgbClr val="993366"/>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17097" name="矩形 217096"/>
          <p:cNvSpPr/>
          <p:nvPr/>
        </p:nvSpPr>
        <p:spPr>
          <a:xfrm>
            <a:off x="6067425" y="4006079"/>
            <a:ext cx="1096963" cy="444500"/>
          </a:xfrm>
          <a:prstGeom prst="rect">
            <a:avLst/>
          </a:prstGeom>
          <a:noFill/>
          <a:ln w="76200" cap="flat" cmpd="sng">
            <a:solidFill>
              <a:schemeClr val="accent5">
                <a:lumMod val="50000"/>
              </a:schemeClr>
            </a:solidFill>
            <a:prstDash val="sysDot"/>
            <a:miter/>
            <a:headEnd type="none" w="sm" len="sm"/>
            <a:tailEnd type="none" w="sm" len="sm"/>
          </a:ln>
        </p:spPr>
        <p:txBody>
          <a:bodyPr/>
          <a:lstStyle/>
          <a:p>
            <a:endParaRPr lang="zh-CN" altLang="en-US" noProof="1">
              <a:latin typeface="楷体" panose="02010609060101010101" pitchFamily="49" charset="-122"/>
              <a:ea typeface="楷体" panose="02010609060101010101" pitchFamily="49" charset="-122"/>
            </a:endParaRPr>
          </a:p>
        </p:txBody>
      </p:sp>
      <p:sp>
        <p:nvSpPr>
          <p:cNvPr id="217098" name="矩形 217097"/>
          <p:cNvSpPr/>
          <p:nvPr/>
        </p:nvSpPr>
        <p:spPr>
          <a:xfrm>
            <a:off x="6067425" y="5879329"/>
            <a:ext cx="1096963" cy="503238"/>
          </a:xfrm>
          <a:prstGeom prst="rect">
            <a:avLst/>
          </a:prstGeom>
          <a:noFill/>
          <a:ln w="76200" cap="flat" cmpd="sng">
            <a:solidFill>
              <a:schemeClr val="accent5">
                <a:lumMod val="50000"/>
              </a:schemeClr>
            </a:solidFill>
            <a:prstDash val="sysDot"/>
            <a:miter/>
            <a:headEnd type="none" w="sm" len="sm"/>
            <a:tailEnd type="none" w="sm" len="sm"/>
          </a:ln>
        </p:spPr>
        <p:txBody>
          <a:bodyPr/>
          <a:lstStyle/>
          <a:p>
            <a:endParaRPr lang="zh-CN" altLang="en-US" noProof="1">
              <a:latin typeface="楷体" panose="02010609060101010101" pitchFamily="49" charset="-122"/>
              <a:ea typeface="楷体" panose="02010609060101010101" pitchFamily="49" charset="-122"/>
            </a:endParaRPr>
          </a:p>
        </p:txBody>
      </p:sp>
      <p:sp>
        <p:nvSpPr>
          <p:cNvPr id="217099" name="文本框 217098"/>
          <p:cNvSpPr txBox="1">
            <a:spLocks noChangeArrowheads="1"/>
          </p:cNvSpPr>
          <p:nvPr/>
        </p:nvSpPr>
        <p:spPr bwMode="auto">
          <a:xfrm>
            <a:off x="684213" y="3429817"/>
            <a:ext cx="2819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则最简与或式为</a:t>
            </a:r>
          </a:p>
        </p:txBody>
      </p:sp>
      <p:graphicFrame>
        <p:nvGraphicFramePr>
          <p:cNvPr id="217100" name="对象 217099"/>
          <p:cNvGraphicFramePr>
            <a:graphicFrameLocks/>
          </p:cNvGraphicFramePr>
          <p:nvPr>
            <p:extLst>
              <p:ext uri="{D42A27DB-BD31-4B8C-83A1-F6EECF244321}">
                <p14:modId xmlns:p14="http://schemas.microsoft.com/office/powerpoint/2010/main" val="1478046328"/>
              </p:ext>
            </p:extLst>
          </p:nvPr>
        </p:nvGraphicFramePr>
        <p:xfrm>
          <a:off x="774700" y="4185467"/>
          <a:ext cx="3078163" cy="501650"/>
        </p:xfrm>
        <a:graphic>
          <a:graphicData uri="http://schemas.openxmlformats.org/presentationml/2006/ole">
            <mc:AlternateContent xmlns:mc="http://schemas.openxmlformats.org/markup-compatibility/2006">
              <mc:Choice xmlns:v="urn:schemas-microsoft-com:vml" Requires="v">
                <p:oleObj spid="_x0000_s274877" r:id="rId7" imgW="1090307" imgH="177492" progId="Equation.3">
                  <p:embed/>
                </p:oleObj>
              </mc:Choice>
              <mc:Fallback>
                <p:oleObj r:id="rId7" imgW="1090307" imgH="177492" progId="Equation.3">
                  <p:embed/>
                  <p:pic>
                    <p:nvPicPr>
                      <p:cNvPr id="217100" name="对象 21709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700" y="4185467"/>
                        <a:ext cx="3078163" cy="5016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7102" name="文本框 217101"/>
          <p:cNvSpPr txBox="1">
            <a:spLocks noChangeArrowheads="1"/>
          </p:cNvSpPr>
          <p:nvPr/>
        </p:nvSpPr>
        <p:spPr bwMode="auto">
          <a:xfrm>
            <a:off x="6084888" y="3934642"/>
            <a:ext cx="43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17103" name="文本框 217102"/>
          <p:cNvSpPr txBox="1">
            <a:spLocks noChangeArrowheads="1"/>
          </p:cNvSpPr>
          <p:nvPr/>
        </p:nvSpPr>
        <p:spPr bwMode="auto">
          <a:xfrm>
            <a:off x="6804025" y="3934642"/>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17104" name="文本框 217103"/>
          <p:cNvSpPr txBox="1">
            <a:spLocks noChangeArrowheads="1"/>
          </p:cNvSpPr>
          <p:nvPr/>
        </p:nvSpPr>
        <p:spPr bwMode="auto">
          <a:xfrm>
            <a:off x="8101013" y="4582342"/>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17105" name="文本框 217104"/>
          <p:cNvSpPr txBox="1">
            <a:spLocks noChangeArrowheads="1"/>
          </p:cNvSpPr>
          <p:nvPr/>
        </p:nvSpPr>
        <p:spPr bwMode="auto">
          <a:xfrm>
            <a:off x="6804025" y="5879329"/>
            <a:ext cx="28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17106" name="文本框 217105"/>
          <p:cNvSpPr txBox="1">
            <a:spLocks noChangeArrowheads="1"/>
          </p:cNvSpPr>
          <p:nvPr/>
        </p:nvSpPr>
        <p:spPr bwMode="auto">
          <a:xfrm>
            <a:off x="8101013" y="5230042"/>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17107" name="文本框 217106"/>
          <p:cNvSpPr txBox="1">
            <a:spLocks noChangeArrowheads="1"/>
          </p:cNvSpPr>
          <p:nvPr/>
        </p:nvSpPr>
        <p:spPr bwMode="auto">
          <a:xfrm>
            <a:off x="7451725" y="5230042"/>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latin typeface="楷体" panose="02010609060101010101" pitchFamily="49" charset="-122"/>
                <a:ea typeface="楷体" panose="02010609060101010101" pitchFamily="49" charset="-122"/>
              </a:rPr>
              <a:t>1</a:t>
            </a:r>
          </a:p>
        </p:txBody>
      </p:sp>
      <p:sp>
        <p:nvSpPr>
          <p:cNvPr id="217108" name="文本框 217107"/>
          <p:cNvSpPr txBox="1">
            <a:spLocks noChangeArrowheads="1"/>
          </p:cNvSpPr>
          <p:nvPr/>
        </p:nvSpPr>
        <p:spPr bwMode="auto">
          <a:xfrm>
            <a:off x="7956550" y="3861617"/>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09" name="文本框 217108"/>
          <p:cNvSpPr txBox="1">
            <a:spLocks noChangeArrowheads="1"/>
          </p:cNvSpPr>
          <p:nvPr/>
        </p:nvSpPr>
        <p:spPr bwMode="auto">
          <a:xfrm>
            <a:off x="6011863" y="4510904"/>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10" name="文本框 217109"/>
          <p:cNvSpPr txBox="1">
            <a:spLocks noChangeArrowheads="1"/>
          </p:cNvSpPr>
          <p:nvPr/>
        </p:nvSpPr>
        <p:spPr bwMode="auto">
          <a:xfrm>
            <a:off x="7308850" y="4510904"/>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11" name="文本框 217110"/>
          <p:cNvSpPr txBox="1">
            <a:spLocks noChangeArrowheads="1"/>
          </p:cNvSpPr>
          <p:nvPr/>
        </p:nvSpPr>
        <p:spPr bwMode="auto">
          <a:xfrm>
            <a:off x="6011863" y="5806304"/>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12" name="文本框 217111"/>
          <p:cNvSpPr txBox="1">
            <a:spLocks noChangeArrowheads="1"/>
          </p:cNvSpPr>
          <p:nvPr/>
        </p:nvSpPr>
        <p:spPr bwMode="auto">
          <a:xfrm>
            <a:off x="7956550" y="5806304"/>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13" name="文本框 217112"/>
          <p:cNvSpPr txBox="1">
            <a:spLocks noChangeArrowheads="1"/>
          </p:cNvSpPr>
          <p:nvPr/>
        </p:nvSpPr>
        <p:spPr bwMode="auto">
          <a:xfrm>
            <a:off x="7308850" y="5806304"/>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14" name="文本框 217113"/>
          <p:cNvSpPr txBox="1">
            <a:spLocks noChangeArrowheads="1"/>
          </p:cNvSpPr>
          <p:nvPr/>
        </p:nvSpPr>
        <p:spPr bwMode="auto">
          <a:xfrm>
            <a:off x="6011863" y="5230042"/>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17115" name="文本框 217114"/>
          <p:cNvSpPr txBox="1">
            <a:spLocks noChangeArrowheads="1"/>
          </p:cNvSpPr>
          <p:nvPr/>
        </p:nvSpPr>
        <p:spPr bwMode="auto">
          <a:xfrm>
            <a:off x="6659563" y="5230042"/>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27"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09025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wipe(left)">
                                      <p:cBhvr>
                                        <p:cTn id="7" dur="500"/>
                                        <p:tgtEl>
                                          <p:spTgt spid="217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1"/>
                                        </p:tgtEl>
                                        <p:attrNameLst>
                                          <p:attrName>style.visibility</p:attrName>
                                        </p:attrNameLst>
                                      </p:cBhvr>
                                      <p:to>
                                        <p:strVal val="visible"/>
                                      </p:to>
                                    </p:set>
                                    <p:animEffect transition="in" filter="dissolve">
                                      <p:cBhvr>
                                        <p:cTn id="12" dur="500"/>
                                        <p:tgtEl>
                                          <p:spTgt spid="217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7092"/>
                                        </p:tgtEl>
                                        <p:attrNameLst>
                                          <p:attrName>style.visibility</p:attrName>
                                        </p:attrNameLst>
                                      </p:cBhvr>
                                      <p:to>
                                        <p:strVal val="visible"/>
                                      </p:to>
                                    </p:set>
                                    <p:animEffect transition="in" filter="diamond(in)">
                                      <p:cBhvr>
                                        <p:cTn id="17" dur="1000"/>
                                        <p:tgtEl>
                                          <p:spTgt spid="217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3"/>
                                        </p:tgtEl>
                                        <p:attrNameLst>
                                          <p:attrName>style.visibility</p:attrName>
                                        </p:attrNameLst>
                                      </p:cBhvr>
                                      <p:to>
                                        <p:strVal val="visible"/>
                                      </p:to>
                                    </p:set>
                                    <p:animEffect transition="in" filter="dissolve">
                                      <p:cBhvr>
                                        <p:cTn id="22" dur="500"/>
                                        <p:tgtEl>
                                          <p:spTgt spid="2170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72" fill="hold" grpId="0" nodeType="clickEffect">
                                  <p:stCondLst>
                                    <p:cond delay="0"/>
                                  </p:stCondLst>
                                  <p:childTnLst>
                                    <p:set>
                                      <p:cBhvr>
                                        <p:cTn id="26" dur="1" fill="hold">
                                          <p:stCondLst>
                                            <p:cond delay="0"/>
                                          </p:stCondLst>
                                        </p:cTn>
                                        <p:tgtEl>
                                          <p:spTgt spid="217102"/>
                                        </p:tgtEl>
                                        <p:attrNameLst>
                                          <p:attrName>style.visibility</p:attrName>
                                        </p:attrNameLst>
                                      </p:cBhvr>
                                      <p:to>
                                        <p:strVal val="visible"/>
                                      </p:to>
                                    </p:set>
                                    <p:anim calcmode="lin" valueType="num">
                                      <p:cBhvr>
                                        <p:cTn id="27" dur="500" fill="hold"/>
                                        <p:tgtEl>
                                          <p:spTgt spid="217102"/>
                                        </p:tgtEl>
                                        <p:attrNameLst>
                                          <p:attrName>ppt_w</p:attrName>
                                        </p:attrNameLst>
                                      </p:cBhvr>
                                      <p:tavLst>
                                        <p:tav tm="0">
                                          <p:val>
                                            <p:strVal val="2/3*#ppt_w"/>
                                          </p:val>
                                        </p:tav>
                                        <p:tav tm="100000">
                                          <p:val>
                                            <p:strVal val="#ppt_w"/>
                                          </p:val>
                                        </p:tav>
                                      </p:tavLst>
                                    </p:anim>
                                    <p:anim calcmode="lin" valueType="num">
                                      <p:cBhvr>
                                        <p:cTn id="28" dur="500" fill="hold"/>
                                        <p:tgtEl>
                                          <p:spTgt spid="217102"/>
                                        </p:tgtEl>
                                        <p:attrNameLst>
                                          <p:attrName>ppt_h</p:attrName>
                                        </p:attrNameLst>
                                      </p:cBhvr>
                                      <p:tavLst>
                                        <p:tav tm="0">
                                          <p:val>
                                            <p:strVal val="2/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72" fill="hold" grpId="0" nodeType="clickEffect">
                                  <p:stCondLst>
                                    <p:cond delay="0"/>
                                  </p:stCondLst>
                                  <p:childTnLst>
                                    <p:set>
                                      <p:cBhvr>
                                        <p:cTn id="32" dur="1" fill="hold">
                                          <p:stCondLst>
                                            <p:cond delay="0"/>
                                          </p:stCondLst>
                                        </p:cTn>
                                        <p:tgtEl>
                                          <p:spTgt spid="217103"/>
                                        </p:tgtEl>
                                        <p:attrNameLst>
                                          <p:attrName>style.visibility</p:attrName>
                                        </p:attrNameLst>
                                      </p:cBhvr>
                                      <p:to>
                                        <p:strVal val="visible"/>
                                      </p:to>
                                    </p:set>
                                    <p:anim calcmode="lin" valueType="num">
                                      <p:cBhvr>
                                        <p:cTn id="33" dur="500" fill="hold"/>
                                        <p:tgtEl>
                                          <p:spTgt spid="217103"/>
                                        </p:tgtEl>
                                        <p:attrNameLst>
                                          <p:attrName>ppt_w</p:attrName>
                                        </p:attrNameLst>
                                      </p:cBhvr>
                                      <p:tavLst>
                                        <p:tav tm="0">
                                          <p:val>
                                            <p:strVal val="2/3*#ppt_w"/>
                                          </p:val>
                                        </p:tav>
                                        <p:tav tm="100000">
                                          <p:val>
                                            <p:strVal val="#ppt_w"/>
                                          </p:val>
                                        </p:tav>
                                      </p:tavLst>
                                    </p:anim>
                                    <p:anim calcmode="lin" valueType="num">
                                      <p:cBhvr>
                                        <p:cTn id="34" dur="500" fill="hold"/>
                                        <p:tgtEl>
                                          <p:spTgt spid="217103"/>
                                        </p:tgtEl>
                                        <p:attrNameLst>
                                          <p:attrName>ppt_h</p:attrName>
                                        </p:attrNameLst>
                                      </p:cBhvr>
                                      <p:tavLst>
                                        <p:tav tm="0">
                                          <p:val>
                                            <p:strVal val="2/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272" fill="hold" grpId="0" nodeType="clickEffect">
                                  <p:stCondLst>
                                    <p:cond delay="0"/>
                                  </p:stCondLst>
                                  <p:childTnLst>
                                    <p:set>
                                      <p:cBhvr>
                                        <p:cTn id="38" dur="1" fill="hold">
                                          <p:stCondLst>
                                            <p:cond delay="0"/>
                                          </p:stCondLst>
                                        </p:cTn>
                                        <p:tgtEl>
                                          <p:spTgt spid="217104"/>
                                        </p:tgtEl>
                                        <p:attrNameLst>
                                          <p:attrName>style.visibility</p:attrName>
                                        </p:attrNameLst>
                                      </p:cBhvr>
                                      <p:to>
                                        <p:strVal val="visible"/>
                                      </p:to>
                                    </p:set>
                                    <p:anim calcmode="lin" valueType="num">
                                      <p:cBhvr>
                                        <p:cTn id="39" dur="500" fill="hold"/>
                                        <p:tgtEl>
                                          <p:spTgt spid="217104"/>
                                        </p:tgtEl>
                                        <p:attrNameLst>
                                          <p:attrName>ppt_w</p:attrName>
                                        </p:attrNameLst>
                                      </p:cBhvr>
                                      <p:tavLst>
                                        <p:tav tm="0">
                                          <p:val>
                                            <p:strVal val="2/3*#ppt_w"/>
                                          </p:val>
                                        </p:tav>
                                        <p:tav tm="100000">
                                          <p:val>
                                            <p:strVal val="#ppt_w"/>
                                          </p:val>
                                        </p:tav>
                                      </p:tavLst>
                                    </p:anim>
                                    <p:anim calcmode="lin" valueType="num">
                                      <p:cBhvr>
                                        <p:cTn id="40" dur="500" fill="hold"/>
                                        <p:tgtEl>
                                          <p:spTgt spid="217104"/>
                                        </p:tgtEl>
                                        <p:attrNameLst>
                                          <p:attrName>ppt_h</p:attrName>
                                        </p:attrNameLst>
                                      </p:cBhvr>
                                      <p:tavLst>
                                        <p:tav tm="0">
                                          <p:val>
                                            <p:strVal val="2/3*#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272" fill="hold" grpId="0" nodeType="clickEffect">
                                  <p:stCondLst>
                                    <p:cond delay="0"/>
                                  </p:stCondLst>
                                  <p:childTnLst>
                                    <p:set>
                                      <p:cBhvr>
                                        <p:cTn id="44" dur="1" fill="hold">
                                          <p:stCondLst>
                                            <p:cond delay="0"/>
                                          </p:stCondLst>
                                        </p:cTn>
                                        <p:tgtEl>
                                          <p:spTgt spid="217105"/>
                                        </p:tgtEl>
                                        <p:attrNameLst>
                                          <p:attrName>style.visibility</p:attrName>
                                        </p:attrNameLst>
                                      </p:cBhvr>
                                      <p:to>
                                        <p:strVal val="visible"/>
                                      </p:to>
                                    </p:set>
                                    <p:anim calcmode="lin" valueType="num">
                                      <p:cBhvr>
                                        <p:cTn id="45" dur="500" fill="hold"/>
                                        <p:tgtEl>
                                          <p:spTgt spid="217105"/>
                                        </p:tgtEl>
                                        <p:attrNameLst>
                                          <p:attrName>ppt_w</p:attrName>
                                        </p:attrNameLst>
                                      </p:cBhvr>
                                      <p:tavLst>
                                        <p:tav tm="0">
                                          <p:val>
                                            <p:strVal val="2/3*#ppt_w"/>
                                          </p:val>
                                        </p:tav>
                                        <p:tav tm="100000">
                                          <p:val>
                                            <p:strVal val="#ppt_w"/>
                                          </p:val>
                                        </p:tav>
                                      </p:tavLst>
                                    </p:anim>
                                    <p:anim calcmode="lin" valueType="num">
                                      <p:cBhvr>
                                        <p:cTn id="46" dur="500" fill="hold"/>
                                        <p:tgtEl>
                                          <p:spTgt spid="217105"/>
                                        </p:tgtEl>
                                        <p:attrNameLst>
                                          <p:attrName>ppt_h</p:attrName>
                                        </p:attrNameLst>
                                      </p:cBhvr>
                                      <p:tavLst>
                                        <p:tav tm="0">
                                          <p:val>
                                            <p:strVal val="2/3*#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72" fill="hold" grpId="0" nodeType="clickEffect">
                                  <p:stCondLst>
                                    <p:cond delay="0"/>
                                  </p:stCondLst>
                                  <p:childTnLst>
                                    <p:set>
                                      <p:cBhvr>
                                        <p:cTn id="50" dur="1" fill="hold">
                                          <p:stCondLst>
                                            <p:cond delay="0"/>
                                          </p:stCondLst>
                                        </p:cTn>
                                        <p:tgtEl>
                                          <p:spTgt spid="217106"/>
                                        </p:tgtEl>
                                        <p:attrNameLst>
                                          <p:attrName>style.visibility</p:attrName>
                                        </p:attrNameLst>
                                      </p:cBhvr>
                                      <p:to>
                                        <p:strVal val="visible"/>
                                      </p:to>
                                    </p:set>
                                    <p:anim calcmode="lin" valueType="num">
                                      <p:cBhvr>
                                        <p:cTn id="51" dur="500" fill="hold"/>
                                        <p:tgtEl>
                                          <p:spTgt spid="217106"/>
                                        </p:tgtEl>
                                        <p:attrNameLst>
                                          <p:attrName>ppt_w</p:attrName>
                                        </p:attrNameLst>
                                      </p:cBhvr>
                                      <p:tavLst>
                                        <p:tav tm="0">
                                          <p:val>
                                            <p:strVal val="2/3*#ppt_w"/>
                                          </p:val>
                                        </p:tav>
                                        <p:tav tm="100000">
                                          <p:val>
                                            <p:strVal val="#ppt_w"/>
                                          </p:val>
                                        </p:tav>
                                      </p:tavLst>
                                    </p:anim>
                                    <p:anim calcmode="lin" valueType="num">
                                      <p:cBhvr>
                                        <p:cTn id="52" dur="500" fill="hold"/>
                                        <p:tgtEl>
                                          <p:spTgt spid="217106"/>
                                        </p:tgtEl>
                                        <p:attrNameLst>
                                          <p:attrName>ppt_h</p:attrName>
                                        </p:attrNameLst>
                                      </p:cBhvr>
                                      <p:tavLst>
                                        <p:tav tm="0">
                                          <p:val>
                                            <p:strVal val="2/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72" fill="hold" grpId="0" nodeType="clickEffect">
                                  <p:stCondLst>
                                    <p:cond delay="0"/>
                                  </p:stCondLst>
                                  <p:childTnLst>
                                    <p:set>
                                      <p:cBhvr>
                                        <p:cTn id="56" dur="1" fill="hold">
                                          <p:stCondLst>
                                            <p:cond delay="0"/>
                                          </p:stCondLst>
                                        </p:cTn>
                                        <p:tgtEl>
                                          <p:spTgt spid="217107"/>
                                        </p:tgtEl>
                                        <p:attrNameLst>
                                          <p:attrName>style.visibility</p:attrName>
                                        </p:attrNameLst>
                                      </p:cBhvr>
                                      <p:to>
                                        <p:strVal val="visible"/>
                                      </p:to>
                                    </p:set>
                                    <p:anim calcmode="lin" valueType="num">
                                      <p:cBhvr>
                                        <p:cTn id="57" dur="500" fill="hold"/>
                                        <p:tgtEl>
                                          <p:spTgt spid="217107"/>
                                        </p:tgtEl>
                                        <p:attrNameLst>
                                          <p:attrName>ppt_w</p:attrName>
                                        </p:attrNameLst>
                                      </p:cBhvr>
                                      <p:tavLst>
                                        <p:tav tm="0">
                                          <p:val>
                                            <p:strVal val="2/3*#ppt_w"/>
                                          </p:val>
                                        </p:tav>
                                        <p:tav tm="100000">
                                          <p:val>
                                            <p:strVal val="#ppt_w"/>
                                          </p:val>
                                        </p:tav>
                                      </p:tavLst>
                                    </p:anim>
                                    <p:anim calcmode="lin" valueType="num">
                                      <p:cBhvr>
                                        <p:cTn id="58" dur="500" fill="hold"/>
                                        <p:tgtEl>
                                          <p:spTgt spid="217107"/>
                                        </p:tgtEl>
                                        <p:attrNameLst>
                                          <p:attrName>ppt_h</p:attrName>
                                        </p:attrNameLst>
                                      </p:cBhvr>
                                      <p:tavLst>
                                        <p:tav tm="0">
                                          <p:val>
                                            <p:strVal val="2/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272" fill="hold" grpId="0" nodeType="clickEffect">
                                  <p:stCondLst>
                                    <p:cond delay="0"/>
                                  </p:stCondLst>
                                  <p:childTnLst>
                                    <p:set>
                                      <p:cBhvr>
                                        <p:cTn id="62" dur="1" fill="hold">
                                          <p:stCondLst>
                                            <p:cond delay="0"/>
                                          </p:stCondLst>
                                        </p:cTn>
                                        <p:tgtEl>
                                          <p:spTgt spid="217108"/>
                                        </p:tgtEl>
                                        <p:attrNameLst>
                                          <p:attrName>style.visibility</p:attrName>
                                        </p:attrNameLst>
                                      </p:cBhvr>
                                      <p:to>
                                        <p:strVal val="visible"/>
                                      </p:to>
                                    </p:set>
                                    <p:anim calcmode="lin" valueType="num">
                                      <p:cBhvr>
                                        <p:cTn id="63" dur="500" fill="hold"/>
                                        <p:tgtEl>
                                          <p:spTgt spid="217108"/>
                                        </p:tgtEl>
                                        <p:attrNameLst>
                                          <p:attrName>ppt_w</p:attrName>
                                        </p:attrNameLst>
                                      </p:cBhvr>
                                      <p:tavLst>
                                        <p:tav tm="0">
                                          <p:val>
                                            <p:strVal val="2/3*#ppt_w"/>
                                          </p:val>
                                        </p:tav>
                                        <p:tav tm="100000">
                                          <p:val>
                                            <p:strVal val="#ppt_w"/>
                                          </p:val>
                                        </p:tav>
                                      </p:tavLst>
                                    </p:anim>
                                    <p:anim calcmode="lin" valueType="num">
                                      <p:cBhvr>
                                        <p:cTn id="64" dur="500" fill="hold"/>
                                        <p:tgtEl>
                                          <p:spTgt spid="217108"/>
                                        </p:tgtEl>
                                        <p:attrNameLst>
                                          <p:attrName>ppt_h</p:attrName>
                                        </p:attrNameLst>
                                      </p:cBhvr>
                                      <p:tavLst>
                                        <p:tav tm="0">
                                          <p:val>
                                            <p:strVal val="2/3*#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grpId="0" nodeType="clickEffect">
                                  <p:stCondLst>
                                    <p:cond delay="0"/>
                                  </p:stCondLst>
                                  <p:childTnLst>
                                    <p:set>
                                      <p:cBhvr>
                                        <p:cTn id="68" dur="1" fill="hold">
                                          <p:stCondLst>
                                            <p:cond delay="0"/>
                                          </p:stCondLst>
                                        </p:cTn>
                                        <p:tgtEl>
                                          <p:spTgt spid="217109"/>
                                        </p:tgtEl>
                                        <p:attrNameLst>
                                          <p:attrName>style.visibility</p:attrName>
                                        </p:attrNameLst>
                                      </p:cBhvr>
                                      <p:to>
                                        <p:strVal val="visible"/>
                                      </p:to>
                                    </p:set>
                                    <p:anim calcmode="lin" valueType="num">
                                      <p:cBhvr>
                                        <p:cTn id="69" dur="500" fill="hold"/>
                                        <p:tgtEl>
                                          <p:spTgt spid="217109"/>
                                        </p:tgtEl>
                                        <p:attrNameLst>
                                          <p:attrName>ppt_w</p:attrName>
                                        </p:attrNameLst>
                                      </p:cBhvr>
                                      <p:tavLst>
                                        <p:tav tm="0">
                                          <p:val>
                                            <p:strVal val="2/3*#ppt_w"/>
                                          </p:val>
                                        </p:tav>
                                        <p:tav tm="100000">
                                          <p:val>
                                            <p:strVal val="#ppt_w"/>
                                          </p:val>
                                        </p:tav>
                                      </p:tavLst>
                                    </p:anim>
                                    <p:anim calcmode="lin" valueType="num">
                                      <p:cBhvr>
                                        <p:cTn id="70" dur="500" fill="hold"/>
                                        <p:tgtEl>
                                          <p:spTgt spid="217109"/>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72" fill="hold" grpId="0" nodeType="clickEffect">
                                  <p:stCondLst>
                                    <p:cond delay="0"/>
                                  </p:stCondLst>
                                  <p:childTnLst>
                                    <p:set>
                                      <p:cBhvr>
                                        <p:cTn id="74" dur="1" fill="hold">
                                          <p:stCondLst>
                                            <p:cond delay="0"/>
                                          </p:stCondLst>
                                        </p:cTn>
                                        <p:tgtEl>
                                          <p:spTgt spid="217110"/>
                                        </p:tgtEl>
                                        <p:attrNameLst>
                                          <p:attrName>style.visibility</p:attrName>
                                        </p:attrNameLst>
                                      </p:cBhvr>
                                      <p:to>
                                        <p:strVal val="visible"/>
                                      </p:to>
                                    </p:set>
                                    <p:anim calcmode="lin" valueType="num">
                                      <p:cBhvr>
                                        <p:cTn id="75" dur="500" fill="hold"/>
                                        <p:tgtEl>
                                          <p:spTgt spid="217110"/>
                                        </p:tgtEl>
                                        <p:attrNameLst>
                                          <p:attrName>ppt_w</p:attrName>
                                        </p:attrNameLst>
                                      </p:cBhvr>
                                      <p:tavLst>
                                        <p:tav tm="0">
                                          <p:val>
                                            <p:strVal val="2/3*#ppt_w"/>
                                          </p:val>
                                        </p:tav>
                                        <p:tav tm="100000">
                                          <p:val>
                                            <p:strVal val="#ppt_w"/>
                                          </p:val>
                                        </p:tav>
                                      </p:tavLst>
                                    </p:anim>
                                    <p:anim calcmode="lin" valueType="num">
                                      <p:cBhvr>
                                        <p:cTn id="76" dur="500" fill="hold"/>
                                        <p:tgtEl>
                                          <p:spTgt spid="217110"/>
                                        </p:tgtEl>
                                        <p:attrNameLst>
                                          <p:attrName>ppt_h</p:attrName>
                                        </p:attrNameLst>
                                      </p:cBhvr>
                                      <p:tavLst>
                                        <p:tav tm="0">
                                          <p:val>
                                            <p:strVal val="2/3*#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272" fill="hold" grpId="0" nodeType="clickEffect">
                                  <p:stCondLst>
                                    <p:cond delay="0"/>
                                  </p:stCondLst>
                                  <p:childTnLst>
                                    <p:set>
                                      <p:cBhvr>
                                        <p:cTn id="80" dur="1" fill="hold">
                                          <p:stCondLst>
                                            <p:cond delay="0"/>
                                          </p:stCondLst>
                                        </p:cTn>
                                        <p:tgtEl>
                                          <p:spTgt spid="217111"/>
                                        </p:tgtEl>
                                        <p:attrNameLst>
                                          <p:attrName>style.visibility</p:attrName>
                                        </p:attrNameLst>
                                      </p:cBhvr>
                                      <p:to>
                                        <p:strVal val="visible"/>
                                      </p:to>
                                    </p:set>
                                    <p:anim calcmode="lin" valueType="num">
                                      <p:cBhvr>
                                        <p:cTn id="81" dur="500" fill="hold"/>
                                        <p:tgtEl>
                                          <p:spTgt spid="217111"/>
                                        </p:tgtEl>
                                        <p:attrNameLst>
                                          <p:attrName>ppt_w</p:attrName>
                                        </p:attrNameLst>
                                      </p:cBhvr>
                                      <p:tavLst>
                                        <p:tav tm="0">
                                          <p:val>
                                            <p:strVal val="2/3*#ppt_w"/>
                                          </p:val>
                                        </p:tav>
                                        <p:tav tm="100000">
                                          <p:val>
                                            <p:strVal val="#ppt_w"/>
                                          </p:val>
                                        </p:tav>
                                      </p:tavLst>
                                    </p:anim>
                                    <p:anim calcmode="lin" valueType="num">
                                      <p:cBhvr>
                                        <p:cTn id="82" dur="500" fill="hold"/>
                                        <p:tgtEl>
                                          <p:spTgt spid="217111"/>
                                        </p:tgtEl>
                                        <p:attrNameLst>
                                          <p:attrName>ppt_h</p:attrName>
                                        </p:attrNameLst>
                                      </p:cBhvr>
                                      <p:tavLst>
                                        <p:tav tm="0">
                                          <p:val>
                                            <p:strVal val="2/3*#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272" fill="hold" grpId="0" nodeType="clickEffect">
                                  <p:stCondLst>
                                    <p:cond delay="0"/>
                                  </p:stCondLst>
                                  <p:childTnLst>
                                    <p:set>
                                      <p:cBhvr>
                                        <p:cTn id="86" dur="1" fill="hold">
                                          <p:stCondLst>
                                            <p:cond delay="0"/>
                                          </p:stCondLst>
                                        </p:cTn>
                                        <p:tgtEl>
                                          <p:spTgt spid="217112"/>
                                        </p:tgtEl>
                                        <p:attrNameLst>
                                          <p:attrName>style.visibility</p:attrName>
                                        </p:attrNameLst>
                                      </p:cBhvr>
                                      <p:to>
                                        <p:strVal val="visible"/>
                                      </p:to>
                                    </p:set>
                                    <p:anim calcmode="lin" valueType="num">
                                      <p:cBhvr>
                                        <p:cTn id="87" dur="500" fill="hold"/>
                                        <p:tgtEl>
                                          <p:spTgt spid="217112"/>
                                        </p:tgtEl>
                                        <p:attrNameLst>
                                          <p:attrName>ppt_w</p:attrName>
                                        </p:attrNameLst>
                                      </p:cBhvr>
                                      <p:tavLst>
                                        <p:tav tm="0">
                                          <p:val>
                                            <p:strVal val="2/3*#ppt_w"/>
                                          </p:val>
                                        </p:tav>
                                        <p:tav tm="100000">
                                          <p:val>
                                            <p:strVal val="#ppt_w"/>
                                          </p:val>
                                        </p:tav>
                                      </p:tavLst>
                                    </p:anim>
                                    <p:anim calcmode="lin" valueType="num">
                                      <p:cBhvr>
                                        <p:cTn id="88" dur="500" fill="hold"/>
                                        <p:tgtEl>
                                          <p:spTgt spid="217112"/>
                                        </p:tgtEl>
                                        <p:attrNameLst>
                                          <p:attrName>ppt_h</p:attrName>
                                        </p:attrNameLst>
                                      </p:cBhvr>
                                      <p:tavLst>
                                        <p:tav tm="0">
                                          <p:val>
                                            <p:strVal val="2/3*#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272" fill="hold" grpId="0" nodeType="clickEffect">
                                  <p:stCondLst>
                                    <p:cond delay="0"/>
                                  </p:stCondLst>
                                  <p:childTnLst>
                                    <p:set>
                                      <p:cBhvr>
                                        <p:cTn id="92" dur="1" fill="hold">
                                          <p:stCondLst>
                                            <p:cond delay="0"/>
                                          </p:stCondLst>
                                        </p:cTn>
                                        <p:tgtEl>
                                          <p:spTgt spid="217113"/>
                                        </p:tgtEl>
                                        <p:attrNameLst>
                                          <p:attrName>style.visibility</p:attrName>
                                        </p:attrNameLst>
                                      </p:cBhvr>
                                      <p:to>
                                        <p:strVal val="visible"/>
                                      </p:to>
                                    </p:set>
                                    <p:anim calcmode="lin" valueType="num">
                                      <p:cBhvr>
                                        <p:cTn id="93" dur="500" fill="hold"/>
                                        <p:tgtEl>
                                          <p:spTgt spid="217113"/>
                                        </p:tgtEl>
                                        <p:attrNameLst>
                                          <p:attrName>ppt_w</p:attrName>
                                        </p:attrNameLst>
                                      </p:cBhvr>
                                      <p:tavLst>
                                        <p:tav tm="0">
                                          <p:val>
                                            <p:strVal val="2/3*#ppt_w"/>
                                          </p:val>
                                        </p:tav>
                                        <p:tav tm="100000">
                                          <p:val>
                                            <p:strVal val="#ppt_w"/>
                                          </p:val>
                                        </p:tav>
                                      </p:tavLst>
                                    </p:anim>
                                    <p:anim calcmode="lin" valueType="num">
                                      <p:cBhvr>
                                        <p:cTn id="94" dur="500" fill="hold"/>
                                        <p:tgtEl>
                                          <p:spTgt spid="217113"/>
                                        </p:tgtEl>
                                        <p:attrNameLst>
                                          <p:attrName>ppt_h</p:attrName>
                                        </p:attrNameLst>
                                      </p:cBhvr>
                                      <p:tavLst>
                                        <p:tav tm="0">
                                          <p:val>
                                            <p:strVal val="2/3*#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3" presetClass="entr" presetSubtype="272" fill="hold" grpId="0" nodeType="clickEffect">
                                  <p:stCondLst>
                                    <p:cond delay="0"/>
                                  </p:stCondLst>
                                  <p:childTnLst>
                                    <p:set>
                                      <p:cBhvr>
                                        <p:cTn id="98" dur="1" fill="hold">
                                          <p:stCondLst>
                                            <p:cond delay="0"/>
                                          </p:stCondLst>
                                        </p:cTn>
                                        <p:tgtEl>
                                          <p:spTgt spid="217114"/>
                                        </p:tgtEl>
                                        <p:attrNameLst>
                                          <p:attrName>style.visibility</p:attrName>
                                        </p:attrNameLst>
                                      </p:cBhvr>
                                      <p:to>
                                        <p:strVal val="visible"/>
                                      </p:to>
                                    </p:set>
                                    <p:anim calcmode="lin" valueType="num">
                                      <p:cBhvr>
                                        <p:cTn id="99" dur="500" fill="hold"/>
                                        <p:tgtEl>
                                          <p:spTgt spid="217114"/>
                                        </p:tgtEl>
                                        <p:attrNameLst>
                                          <p:attrName>ppt_w</p:attrName>
                                        </p:attrNameLst>
                                      </p:cBhvr>
                                      <p:tavLst>
                                        <p:tav tm="0">
                                          <p:val>
                                            <p:strVal val="2/3*#ppt_w"/>
                                          </p:val>
                                        </p:tav>
                                        <p:tav tm="100000">
                                          <p:val>
                                            <p:strVal val="#ppt_w"/>
                                          </p:val>
                                        </p:tav>
                                      </p:tavLst>
                                    </p:anim>
                                    <p:anim calcmode="lin" valueType="num">
                                      <p:cBhvr>
                                        <p:cTn id="100" dur="500" fill="hold"/>
                                        <p:tgtEl>
                                          <p:spTgt spid="217114"/>
                                        </p:tgtEl>
                                        <p:attrNameLst>
                                          <p:attrName>ppt_h</p:attrName>
                                        </p:attrNameLst>
                                      </p:cBhvr>
                                      <p:tavLst>
                                        <p:tav tm="0">
                                          <p:val>
                                            <p:strVal val="2/3*#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272" fill="hold" grpId="0" nodeType="clickEffect">
                                  <p:stCondLst>
                                    <p:cond delay="0"/>
                                  </p:stCondLst>
                                  <p:childTnLst>
                                    <p:set>
                                      <p:cBhvr>
                                        <p:cTn id="104" dur="1" fill="hold">
                                          <p:stCondLst>
                                            <p:cond delay="0"/>
                                          </p:stCondLst>
                                        </p:cTn>
                                        <p:tgtEl>
                                          <p:spTgt spid="217115"/>
                                        </p:tgtEl>
                                        <p:attrNameLst>
                                          <p:attrName>style.visibility</p:attrName>
                                        </p:attrNameLst>
                                      </p:cBhvr>
                                      <p:to>
                                        <p:strVal val="visible"/>
                                      </p:to>
                                    </p:set>
                                    <p:anim calcmode="lin" valueType="num">
                                      <p:cBhvr>
                                        <p:cTn id="105" dur="500" fill="hold"/>
                                        <p:tgtEl>
                                          <p:spTgt spid="217115"/>
                                        </p:tgtEl>
                                        <p:attrNameLst>
                                          <p:attrName>ppt_w</p:attrName>
                                        </p:attrNameLst>
                                      </p:cBhvr>
                                      <p:tavLst>
                                        <p:tav tm="0">
                                          <p:val>
                                            <p:strVal val="2/3*#ppt_w"/>
                                          </p:val>
                                        </p:tav>
                                        <p:tav tm="100000">
                                          <p:val>
                                            <p:strVal val="#ppt_w"/>
                                          </p:val>
                                        </p:tav>
                                      </p:tavLst>
                                    </p:anim>
                                    <p:anim calcmode="lin" valueType="num">
                                      <p:cBhvr>
                                        <p:cTn id="106" dur="500" fill="hold"/>
                                        <p:tgtEl>
                                          <p:spTgt spid="217115"/>
                                        </p:tgtEl>
                                        <p:attrNameLst>
                                          <p:attrName>ppt_h</p:attrName>
                                        </p:attrNameLst>
                                      </p:cBhvr>
                                      <p:tavLst>
                                        <p:tav tm="0">
                                          <p:val>
                                            <p:strVal val="2/3*#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217096"/>
                                        </p:tgtEl>
                                        <p:attrNameLst>
                                          <p:attrName>style.visibility</p:attrName>
                                        </p:attrNameLst>
                                      </p:cBhvr>
                                      <p:to>
                                        <p:strVal val="visible"/>
                                      </p:to>
                                    </p:set>
                                    <p:animEffect transition="in" filter="dissolve">
                                      <p:cBhvr>
                                        <p:cTn id="111" dur="500"/>
                                        <p:tgtEl>
                                          <p:spTgt spid="21709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217094"/>
                                        </p:tgtEl>
                                        <p:attrNameLst>
                                          <p:attrName>style.visibility</p:attrName>
                                        </p:attrNameLst>
                                      </p:cBhvr>
                                      <p:to>
                                        <p:strVal val="visible"/>
                                      </p:to>
                                    </p:set>
                                    <p:animEffect transition="in" filter="dissolve">
                                      <p:cBhvr>
                                        <p:cTn id="116" dur="500"/>
                                        <p:tgtEl>
                                          <p:spTgt spid="21709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217095"/>
                                        </p:tgtEl>
                                        <p:attrNameLst>
                                          <p:attrName>style.visibility</p:attrName>
                                        </p:attrNameLst>
                                      </p:cBhvr>
                                      <p:to>
                                        <p:strVal val="visible"/>
                                      </p:to>
                                    </p:set>
                                    <p:animEffect transition="in" filter="dissolve">
                                      <p:cBhvr>
                                        <p:cTn id="121" dur="500"/>
                                        <p:tgtEl>
                                          <p:spTgt spid="21709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nodeType="clickEffect">
                                  <p:stCondLst>
                                    <p:cond delay="0"/>
                                  </p:stCondLst>
                                  <p:childTnLst>
                                    <p:set>
                                      <p:cBhvr>
                                        <p:cTn id="125" dur="1" fill="hold">
                                          <p:stCondLst>
                                            <p:cond delay="0"/>
                                          </p:stCondLst>
                                        </p:cTn>
                                        <p:tgtEl>
                                          <p:spTgt spid="217097"/>
                                        </p:tgtEl>
                                        <p:attrNameLst>
                                          <p:attrName>style.visibility</p:attrName>
                                        </p:attrNameLst>
                                      </p:cBhvr>
                                      <p:to>
                                        <p:strVal val="visible"/>
                                      </p:to>
                                    </p:set>
                                    <p:animEffect transition="in" filter="dissolve">
                                      <p:cBhvr>
                                        <p:cTn id="126" dur="500"/>
                                        <p:tgtEl>
                                          <p:spTgt spid="21709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nodeType="clickEffect">
                                  <p:stCondLst>
                                    <p:cond delay="0"/>
                                  </p:stCondLst>
                                  <p:childTnLst>
                                    <p:set>
                                      <p:cBhvr>
                                        <p:cTn id="130" dur="1" fill="hold">
                                          <p:stCondLst>
                                            <p:cond delay="0"/>
                                          </p:stCondLst>
                                        </p:cTn>
                                        <p:tgtEl>
                                          <p:spTgt spid="217098"/>
                                        </p:tgtEl>
                                        <p:attrNameLst>
                                          <p:attrName>style.visibility</p:attrName>
                                        </p:attrNameLst>
                                      </p:cBhvr>
                                      <p:to>
                                        <p:strVal val="visible"/>
                                      </p:to>
                                    </p:set>
                                    <p:animEffect transition="in" filter="dissolve">
                                      <p:cBhvr>
                                        <p:cTn id="131" dur="500"/>
                                        <p:tgtEl>
                                          <p:spTgt spid="21709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17099"/>
                                        </p:tgtEl>
                                        <p:attrNameLst>
                                          <p:attrName>style.visibility</p:attrName>
                                        </p:attrNameLst>
                                      </p:cBhvr>
                                      <p:to>
                                        <p:strVal val="visible"/>
                                      </p:to>
                                    </p:set>
                                    <p:animEffect transition="in" filter="wipe(left)">
                                      <p:cBhvr>
                                        <p:cTn id="136" dur="500"/>
                                        <p:tgtEl>
                                          <p:spTgt spid="21709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nodeType="clickEffect">
                                  <p:stCondLst>
                                    <p:cond delay="0"/>
                                  </p:stCondLst>
                                  <p:childTnLst>
                                    <p:set>
                                      <p:cBhvr>
                                        <p:cTn id="140" dur="1" fill="hold">
                                          <p:stCondLst>
                                            <p:cond delay="0"/>
                                          </p:stCondLst>
                                        </p:cTn>
                                        <p:tgtEl>
                                          <p:spTgt spid="217100"/>
                                        </p:tgtEl>
                                        <p:attrNameLst>
                                          <p:attrName>style.visibility</p:attrName>
                                        </p:attrNameLst>
                                      </p:cBhvr>
                                      <p:to>
                                        <p:strVal val="visible"/>
                                      </p:to>
                                    </p:set>
                                    <p:animEffect transition="in" filter="dissolve">
                                      <p:cBhvr>
                                        <p:cTn id="141" dur="500"/>
                                        <p:tgtEl>
                                          <p:spTgt spid="217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217092" grpId="0"/>
      <p:bldP spid="217099" grpId="0"/>
      <p:bldP spid="217102" grpId="0"/>
      <p:bldP spid="217103" grpId="0"/>
      <p:bldP spid="217104" grpId="0"/>
      <p:bldP spid="217105" grpId="0"/>
      <p:bldP spid="217106" grpId="0"/>
      <p:bldP spid="217107" grpId="0"/>
      <p:bldP spid="217108" grpId="0"/>
      <p:bldP spid="217109" grpId="0"/>
      <p:bldP spid="217110" grpId="0"/>
      <p:bldP spid="217111" grpId="0"/>
      <p:bldP spid="217112" grpId="0"/>
      <p:bldP spid="217113" grpId="0"/>
      <p:bldP spid="217114" grpId="0"/>
      <p:bldP spid="2171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01650" y="3879850"/>
            <a:ext cx="2543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逻辑表达式</a:t>
            </a:r>
          </a:p>
        </p:txBody>
      </p:sp>
      <p:graphicFrame>
        <p:nvGraphicFramePr>
          <p:cNvPr id="16398" name="对象 16397"/>
          <p:cNvGraphicFramePr>
            <a:graphicFrameLocks/>
          </p:cNvGraphicFramePr>
          <p:nvPr>
            <p:extLst>
              <p:ext uri="{D42A27DB-BD31-4B8C-83A1-F6EECF244321}">
                <p14:modId xmlns:p14="http://schemas.microsoft.com/office/powerpoint/2010/main" val="1798227648"/>
              </p:ext>
            </p:extLst>
          </p:nvPr>
        </p:nvGraphicFramePr>
        <p:xfrm>
          <a:off x="757433" y="4630997"/>
          <a:ext cx="1573212" cy="457200"/>
        </p:xfrm>
        <a:graphic>
          <a:graphicData uri="http://schemas.openxmlformats.org/presentationml/2006/ole">
            <mc:AlternateContent xmlns:mc="http://schemas.openxmlformats.org/markup-compatibility/2006">
              <mc:Choice xmlns:v="urn:schemas-microsoft-com:vml" Requires="v">
                <p:oleObj spid="_x0000_s295953" r:id="rId4" imgW="571320" imgH="164880" progId="Equation.3">
                  <p:embed/>
                </p:oleObj>
              </mc:Choice>
              <mc:Fallback>
                <p:oleObj r:id="rId4" imgW="571320" imgH="164880" progId="Equation.3">
                  <p:embed/>
                  <p:pic>
                    <p:nvPicPr>
                      <p:cNvPr id="16398" name="对象 1639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33" y="4630997"/>
                        <a:ext cx="1573212" cy="457200"/>
                      </a:xfrm>
                      <a:prstGeom prst="rect">
                        <a:avLst/>
                      </a:prstGeom>
                      <a:solidFill>
                        <a:srgbClr val="FFFFFF"/>
                      </a:solidFill>
                      <a:ln w="57150" cmpd="thickThin">
                        <a:solidFill>
                          <a:srgbClr val="E14413"/>
                        </a:solidFill>
                        <a:miter lim="800000"/>
                        <a:headEnd/>
                        <a:tailEnd/>
                      </a:ln>
                    </p:spPr>
                  </p:pic>
                </p:oleObj>
              </mc:Fallback>
            </mc:AlternateContent>
          </a:graphicData>
        </a:graphic>
      </p:graphicFrame>
      <p:graphicFrame>
        <p:nvGraphicFramePr>
          <p:cNvPr id="34826" name="对象 34825"/>
          <p:cNvGraphicFramePr>
            <a:graphicFrameLocks/>
          </p:cNvGraphicFramePr>
          <p:nvPr>
            <p:extLst>
              <p:ext uri="{D42A27DB-BD31-4B8C-83A1-F6EECF244321}">
                <p14:modId xmlns:p14="http://schemas.microsoft.com/office/powerpoint/2010/main" val="4069271574"/>
              </p:ext>
            </p:extLst>
          </p:nvPr>
        </p:nvGraphicFramePr>
        <p:xfrm>
          <a:off x="3682206" y="4585542"/>
          <a:ext cx="1828800" cy="476250"/>
        </p:xfrm>
        <a:graphic>
          <a:graphicData uri="http://schemas.openxmlformats.org/presentationml/2006/ole">
            <mc:AlternateContent xmlns:mc="http://schemas.openxmlformats.org/markup-compatibility/2006">
              <mc:Choice xmlns:v="urn:schemas-microsoft-com:vml" Requires="v">
                <p:oleObj spid="_x0000_s295954" r:id="rId6" imgW="634174" imgH="164885" progId="Equation.3">
                  <p:embed/>
                </p:oleObj>
              </mc:Choice>
              <mc:Fallback>
                <p:oleObj r:id="rId6" imgW="634174" imgH="164885" progId="Equation.3">
                  <p:embed/>
                  <p:pic>
                    <p:nvPicPr>
                      <p:cNvPr id="34826" name="对象 348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2206" y="4585542"/>
                        <a:ext cx="1828800" cy="476250"/>
                      </a:xfrm>
                      <a:prstGeom prst="rect">
                        <a:avLst/>
                      </a:prstGeom>
                      <a:solidFill>
                        <a:srgbClr val="FFFFFF"/>
                      </a:solidFill>
                      <a:ln w="57150" cmpd="thickThin">
                        <a:solidFill>
                          <a:srgbClr val="E14413"/>
                        </a:solidFill>
                        <a:miter lim="800000"/>
                        <a:headEnd/>
                        <a:tailEnd/>
                      </a:ln>
                    </p:spPr>
                  </p:pic>
                </p:oleObj>
              </mc:Fallback>
            </mc:AlternateContent>
          </a:graphicData>
        </a:graphic>
      </p:graphicFrame>
      <p:graphicFrame>
        <p:nvGraphicFramePr>
          <p:cNvPr id="37897" name="对象 37896"/>
          <p:cNvGraphicFramePr>
            <a:graphicFrameLocks/>
          </p:cNvGraphicFramePr>
          <p:nvPr>
            <p:extLst>
              <p:ext uri="{D42A27DB-BD31-4B8C-83A1-F6EECF244321}">
                <p14:modId xmlns:p14="http://schemas.microsoft.com/office/powerpoint/2010/main" val="1124968000"/>
              </p:ext>
            </p:extLst>
          </p:nvPr>
        </p:nvGraphicFramePr>
        <p:xfrm>
          <a:off x="7023856" y="5818188"/>
          <a:ext cx="1059899" cy="495462"/>
        </p:xfrm>
        <a:graphic>
          <a:graphicData uri="http://schemas.openxmlformats.org/presentationml/2006/ole">
            <mc:AlternateContent xmlns:mc="http://schemas.openxmlformats.org/markup-compatibility/2006">
              <mc:Choice xmlns:v="urn:schemas-microsoft-com:vml" Requires="v">
                <p:oleObj spid="_x0000_s295955" r:id="rId8" imgW="406080" imgH="190440" progId="Equation.3">
                  <p:embed/>
                </p:oleObj>
              </mc:Choice>
              <mc:Fallback>
                <p:oleObj r:id="rId8" imgW="406080" imgH="190440" progId="Equation.3">
                  <p:embed/>
                  <p:pic>
                    <p:nvPicPr>
                      <p:cNvPr id="37897" name="对象 3789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3856" y="5818188"/>
                        <a:ext cx="1059899" cy="495462"/>
                      </a:xfrm>
                      <a:prstGeom prst="rect">
                        <a:avLst/>
                      </a:prstGeom>
                      <a:solidFill>
                        <a:schemeClr val="bg1"/>
                      </a:solidFill>
                      <a:ln>
                        <a:noFill/>
                      </a:ln>
                      <a:extLst/>
                    </p:spPr>
                  </p:pic>
                </p:oleObj>
              </mc:Fallback>
            </mc:AlternateContent>
          </a:graphicData>
        </a:graphic>
      </p:graphicFrame>
      <p:sp>
        <p:nvSpPr>
          <p:cNvPr id="5" name="文本框 4"/>
          <p:cNvSpPr txBox="1">
            <a:spLocks noChangeArrowheads="1"/>
          </p:cNvSpPr>
          <p:nvPr/>
        </p:nvSpPr>
        <p:spPr bwMode="auto">
          <a:xfrm>
            <a:off x="527050" y="5343525"/>
            <a:ext cx="2387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有</a:t>
            </a:r>
            <a:r>
              <a:rPr lang="en-US" altLang="zh-CN" sz="2400">
                <a:latin typeface="楷体" panose="02010609060101010101" pitchFamily="49" charset="-122"/>
                <a:ea typeface="楷体" panose="02010609060101010101" pitchFamily="49" charset="-122"/>
              </a:rPr>
              <a:t>0</a:t>
            </a:r>
            <a:r>
              <a:rPr lang="zh-CN" altLang="en-US" sz="2400">
                <a:latin typeface="楷体" panose="02010609060101010101" pitchFamily="49" charset="-122"/>
                <a:ea typeface="楷体" panose="02010609060101010101" pitchFamily="49" charset="-122"/>
              </a:rPr>
              <a:t>出</a:t>
            </a:r>
            <a:r>
              <a:rPr lang="en-US" altLang="zh-CN" sz="2400">
                <a:latin typeface="楷体" panose="02010609060101010101" pitchFamily="49" charset="-122"/>
                <a:ea typeface="楷体" panose="02010609060101010101" pitchFamily="49" charset="-122"/>
              </a:rPr>
              <a:t>0</a:t>
            </a:r>
            <a:r>
              <a:rPr lang="zh-CN" altLang="en-US" sz="2400">
                <a:latin typeface="楷体" panose="02010609060101010101" pitchFamily="49" charset="-122"/>
                <a:ea typeface="楷体" panose="02010609060101010101" pitchFamily="49" charset="-122"/>
              </a:rPr>
              <a:t>，全</a:t>
            </a:r>
            <a:r>
              <a:rPr lang="en-US" altLang="zh-CN" sz="2400">
                <a:latin typeface="楷体" panose="02010609060101010101" pitchFamily="49" charset="-122"/>
                <a:ea typeface="楷体" panose="02010609060101010101" pitchFamily="49" charset="-122"/>
              </a:rPr>
              <a:t>1</a:t>
            </a:r>
            <a:r>
              <a:rPr lang="zh-CN" altLang="en-US" sz="2400">
                <a:latin typeface="楷体" panose="02010609060101010101" pitchFamily="49" charset="-122"/>
                <a:ea typeface="楷体" panose="02010609060101010101" pitchFamily="49" charset="-122"/>
              </a:rPr>
              <a:t>出</a:t>
            </a:r>
            <a:r>
              <a:rPr lang="en-US" altLang="zh-CN" sz="2400">
                <a:latin typeface="楷体" panose="02010609060101010101" pitchFamily="49" charset="-122"/>
                <a:ea typeface="楷体" panose="02010609060101010101" pitchFamily="49" charset="-122"/>
              </a:rPr>
              <a:t>1</a:t>
            </a:r>
          </a:p>
        </p:txBody>
      </p:sp>
      <p:sp>
        <p:nvSpPr>
          <p:cNvPr id="7" name="文本框 6"/>
          <p:cNvSpPr txBox="1">
            <a:spLocks noChangeArrowheads="1"/>
          </p:cNvSpPr>
          <p:nvPr/>
        </p:nvSpPr>
        <p:spPr bwMode="auto">
          <a:xfrm>
            <a:off x="3402013" y="5357813"/>
            <a:ext cx="2389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有</a:t>
            </a:r>
            <a:r>
              <a:rPr lang="en-US" altLang="zh-CN" sz="2400">
                <a:latin typeface="楷体" panose="02010609060101010101" pitchFamily="49" charset="-122"/>
                <a:ea typeface="楷体" panose="02010609060101010101" pitchFamily="49" charset="-122"/>
              </a:rPr>
              <a:t>1</a:t>
            </a:r>
            <a:r>
              <a:rPr lang="zh-CN" altLang="en-US" sz="2400">
                <a:latin typeface="楷体" panose="02010609060101010101" pitchFamily="49" charset="-122"/>
                <a:ea typeface="楷体" panose="02010609060101010101" pitchFamily="49" charset="-122"/>
              </a:rPr>
              <a:t>出</a:t>
            </a:r>
            <a:r>
              <a:rPr lang="en-US" altLang="zh-CN" sz="2400">
                <a:latin typeface="楷体" panose="02010609060101010101" pitchFamily="49" charset="-122"/>
                <a:ea typeface="楷体" panose="02010609060101010101" pitchFamily="49" charset="-122"/>
              </a:rPr>
              <a:t>1</a:t>
            </a:r>
            <a:r>
              <a:rPr lang="zh-CN" altLang="en-US" sz="2400">
                <a:latin typeface="楷体" panose="02010609060101010101" pitchFamily="49" charset="-122"/>
                <a:ea typeface="楷体" panose="02010609060101010101" pitchFamily="49" charset="-122"/>
              </a:rPr>
              <a:t>，全</a:t>
            </a:r>
            <a:r>
              <a:rPr lang="en-US" altLang="zh-CN" sz="2400">
                <a:latin typeface="楷体" panose="02010609060101010101" pitchFamily="49" charset="-122"/>
                <a:ea typeface="楷体" panose="02010609060101010101" pitchFamily="49" charset="-122"/>
              </a:rPr>
              <a:t>0</a:t>
            </a:r>
            <a:r>
              <a:rPr lang="zh-CN" altLang="en-US" sz="2400">
                <a:latin typeface="楷体" panose="02010609060101010101" pitchFamily="49" charset="-122"/>
                <a:ea typeface="楷体" panose="02010609060101010101" pitchFamily="49" charset="-122"/>
              </a:rPr>
              <a:t>出</a:t>
            </a:r>
            <a:r>
              <a:rPr lang="en-US" altLang="zh-CN" sz="2400">
                <a:latin typeface="楷体" panose="02010609060101010101" pitchFamily="49" charset="-122"/>
                <a:ea typeface="楷体" panose="02010609060101010101" pitchFamily="49" charset="-122"/>
              </a:rPr>
              <a:t>0</a:t>
            </a:r>
          </a:p>
        </p:txBody>
      </p:sp>
      <p:sp>
        <p:nvSpPr>
          <p:cNvPr id="9" name="文本框 8"/>
          <p:cNvSpPr txBox="1">
            <a:spLocks noChangeArrowheads="1"/>
          </p:cNvSpPr>
          <p:nvPr/>
        </p:nvSpPr>
        <p:spPr bwMode="auto">
          <a:xfrm>
            <a:off x="6545263" y="5343525"/>
            <a:ext cx="2441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输出与输入反相</a:t>
            </a:r>
          </a:p>
        </p:txBody>
      </p:sp>
      <p:graphicFrame>
        <p:nvGraphicFramePr>
          <p:cNvPr id="10" name="对象 9"/>
          <p:cNvGraphicFramePr>
            <a:graphicFrameLocks/>
          </p:cNvGraphicFramePr>
          <p:nvPr>
            <p:extLst>
              <p:ext uri="{D42A27DB-BD31-4B8C-83A1-F6EECF244321}">
                <p14:modId xmlns:p14="http://schemas.microsoft.com/office/powerpoint/2010/main" val="1879203528"/>
              </p:ext>
            </p:extLst>
          </p:nvPr>
        </p:nvGraphicFramePr>
        <p:xfrm>
          <a:off x="6852460" y="4585153"/>
          <a:ext cx="1295400" cy="493713"/>
        </p:xfrm>
        <a:graphic>
          <a:graphicData uri="http://schemas.openxmlformats.org/presentationml/2006/ole">
            <mc:AlternateContent xmlns:mc="http://schemas.openxmlformats.org/markup-compatibility/2006">
              <mc:Choice xmlns:v="urn:schemas-microsoft-com:vml" Requires="v">
                <p:oleObj spid="_x0000_s295956" r:id="rId10" imgW="431238" imgH="164885" progId="Equation.3">
                  <p:embed/>
                </p:oleObj>
              </mc:Choice>
              <mc:Fallback>
                <p:oleObj r:id="rId10" imgW="431238" imgH="164885" progId="Equation.3">
                  <p:embed/>
                  <p:pic>
                    <p:nvPicPr>
                      <p:cNvPr id="10" name="对象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2460" y="4585153"/>
                        <a:ext cx="1295400" cy="493713"/>
                      </a:xfrm>
                      <a:prstGeom prst="rect">
                        <a:avLst/>
                      </a:prstGeom>
                      <a:solidFill>
                        <a:schemeClr val="bg1"/>
                      </a:solidFill>
                      <a:ln w="57150" cmpd="thickThin">
                        <a:solidFill>
                          <a:srgbClr val="FF3300"/>
                        </a:solidFill>
                        <a:miter lim="800000"/>
                        <a:headEnd/>
                        <a:tailEnd/>
                      </a:ln>
                    </p:spPr>
                  </p:pic>
                </p:oleObj>
              </mc:Fallback>
            </mc:AlternateContent>
          </a:graphicData>
        </a:graphic>
      </p:graphicFrame>
      <p:sp>
        <p:nvSpPr>
          <p:cNvPr id="14"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graphicFrame>
        <p:nvGraphicFramePr>
          <p:cNvPr id="3" name="对象 2"/>
          <p:cNvGraphicFramePr>
            <a:graphicFrameLocks/>
          </p:cNvGraphicFramePr>
          <p:nvPr>
            <p:extLst>
              <p:ext uri="{D42A27DB-BD31-4B8C-83A1-F6EECF244321}">
                <p14:modId xmlns:p14="http://schemas.microsoft.com/office/powerpoint/2010/main" val="2315347602"/>
              </p:ext>
            </p:extLst>
          </p:nvPr>
        </p:nvGraphicFramePr>
        <p:xfrm>
          <a:off x="625476" y="1269158"/>
          <a:ext cx="2173287" cy="2514600"/>
        </p:xfrm>
        <a:graphic>
          <a:graphicData uri="http://schemas.openxmlformats.org/presentationml/2006/ole">
            <mc:AlternateContent xmlns:mc="http://schemas.openxmlformats.org/markup-compatibility/2006">
              <mc:Choice xmlns:v="urn:schemas-microsoft-com:vml" Requires="v">
                <p:oleObj spid="_x0000_s295957" name="Visio" r:id="rId12" imgW="1257473" imgH="1404313" progId="Visio.Drawing.11">
                  <p:embed/>
                </p:oleObj>
              </mc:Choice>
              <mc:Fallback>
                <p:oleObj name="Visio" r:id="rId12" imgW="1257473" imgH="1404313" progId="Visio.Drawing.11">
                  <p:embed/>
                  <p:pic>
                    <p:nvPicPr>
                      <p:cNvPr id="0" name="对象 1639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5476" y="1269158"/>
                        <a:ext cx="2173287" cy="2514600"/>
                      </a:xfrm>
                      <a:prstGeom prst="rect">
                        <a:avLst/>
                      </a:prstGeom>
                      <a:solidFill>
                        <a:srgbClr val="FFFFFF"/>
                      </a:solidFill>
                      <a:ln w="57150" cmpd="thickThin">
                        <a:solidFill>
                          <a:srgbClr val="FF3300"/>
                        </a:solidFill>
                        <a:miter lim="800000"/>
                        <a:headEnd type="none" w="sm" len="sm"/>
                        <a:tailEnd type="none" w="sm" len="sm"/>
                      </a:ln>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112274365"/>
              </p:ext>
            </p:extLst>
          </p:nvPr>
        </p:nvGraphicFramePr>
        <p:xfrm>
          <a:off x="6256338" y="1464421"/>
          <a:ext cx="2154238" cy="2087562"/>
        </p:xfrm>
        <a:graphic>
          <a:graphicData uri="http://schemas.openxmlformats.org/presentationml/2006/ole">
            <mc:AlternateContent xmlns:mc="http://schemas.openxmlformats.org/markup-compatibility/2006">
              <mc:Choice xmlns:v="urn:schemas-microsoft-com:vml" Requires="v">
                <p:oleObj spid="_x0000_s295958" name="Visio" r:id="rId14" imgW="1085838" imgH="982586" progId="Visio.Drawing.11">
                  <p:embed/>
                </p:oleObj>
              </mc:Choice>
              <mc:Fallback>
                <p:oleObj name="Visio" r:id="rId14" imgW="1085838" imgH="982586" progId="Visio.Drawing.11">
                  <p:embed/>
                  <p:pic>
                    <p:nvPicPr>
                      <p:cNvPr id="0" name="对象 37895"/>
                      <p:cNvPicPr>
                        <a:picLocks noChangeArrowheads="1"/>
                      </p:cNvPicPr>
                      <p:nvPr/>
                    </p:nvPicPr>
                    <p:blipFill>
                      <a:blip r:embed="rId15">
                        <a:extLst>
                          <a:ext uri="{28A0092B-C50C-407E-A947-70E740481C1C}">
                            <a14:useLocalDpi xmlns:a14="http://schemas.microsoft.com/office/drawing/2010/main" val="0"/>
                          </a:ext>
                        </a:extLst>
                      </a:blip>
                      <a:srcRect r="6557" b="6284"/>
                      <a:stretch>
                        <a:fillRect/>
                      </a:stretch>
                    </p:blipFill>
                    <p:spPr bwMode="auto">
                      <a:xfrm>
                        <a:off x="6256338" y="1464421"/>
                        <a:ext cx="2154238" cy="2087562"/>
                      </a:xfrm>
                      <a:prstGeom prst="rect">
                        <a:avLst/>
                      </a:prstGeom>
                      <a:solidFill>
                        <a:schemeClr val="bg1"/>
                      </a:solidFill>
                      <a:ln w="57150" cmpd="thickThin">
                        <a:solidFill>
                          <a:srgbClr val="FF3300"/>
                        </a:solidFill>
                        <a:miter lim="800000"/>
                        <a:headEnd type="none" w="sm" len="sm"/>
                        <a:tailEnd type="none" w="sm" len="sm"/>
                      </a:ln>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1225566735"/>
              </p:ext>
            </p:extLst>
          </p:nvPr>
        </p:nvGraphicFramePr>
        <p:xfrm>
          <a:off x="3402013" y="1262808"/>
          <a:ext cx="2252663" cy="2514600"/>
        </p:xfrm>
        <a:graphic>
          <a:graphicData uri="http://schemas.openxmlformats.org/presentationml/2006/ole">
            <mc:AlternateContent xmlns:mc="http://schemas.openxmlformats.org/markup-compatibility/2006">
              <mc:Choice xmlns:v="urn:schemas-microsoft-com:vml" Requires="v">
                <p:oleObj spid="_x0000_s295959" name="Visio" r:id="rId16" imgW="1257473" imgH="1404313" progId="Visio.Drawing.11">
                  <p:embed/>
                </p:oleObj>
              </mc:Choice>
              <mc:Fallback>
                <p:oleObj name="Visio" r:id="rId16" imgW="1257473" imgH="1404313" progId="Visio.Drawing.11">
                  <p:embed/>
                  <p:pic>
                    <p:nvPicPr>
                      <p:cNvPr id="0" name="对象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2013" y="1262808"/>
                        <a:ext cx="2252663" cy="2514600"/>
                      </a:xfrm>
                      <a:prstGeom prst="rect">
                        <a:avLst/>
                      </a:prstGeom>
                      <a:solidFill>
                        <a:srgbClr val="FFFFFF"/>
                      </a:solidFill>
                      <a:ln w="57150" cmpd="thickThin">
                        <a:solidFill>
                          <a:srgbClr val="FF3300"/>
                        </a:solidFill>
                        <a:miter lim="800000"/>
                        <a:headEnd type="none" w="sm" len="sm"/>
                        <a:tailEnd type="none" w="sm" len="sm"/>
                      </a:ln>
                    </p:spPr>
                  </p:pic>
                </p:oleObj>
              </mc:Fallback>
            </mc:AlternateContent>
          </a:graphicData>
        </a:graphic>
      </p:graphicFrame>
    </p:spTree>
    <p:extLst>
      <p:ext uri="{BB962C8B-B14F-4D97-AF65-F5344CB8AC3E}">
        <p14:creationId xmlns:p14="http://schemas.microsoft.com/office/powerpoint/2010/main" val="4241914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398"/>
                                        </p:tgtEl>
                                        <p:attrNameLst>
                                          <p:attrName>style.visibility</p:attrName>
                                        </p:attrNameLst>
                                      </p:cBhvr>
                                      <p:to>
                                        <p:strVal val="visible"/>
                                      </p:to>
                                    </p:set>
                                    <p:animEffect transition="in" filter="dissolve">
                                      <p:cBhvr>
                                        <p:cTn id="12" dur="500"/>
                                        <p:tgtEl>
                                          <p:spTgt spid="16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826"/>
                                        </p:tgtEl>
                                        <p:attrNameLst>
                                          <p:attrName>style.visibility</p:attrName>
                                        </p:attrNameLst>
                                      </p:cBhvr>
                                      <p:to>
                                        <p:strVal val="visible"/>
                                      </p:to>
                                    </p:set>
                                    <p:animEffect transition="in" filter="dissolve">
                                      <p:cBhvr>
                                        <p:cTn id="17" dur="500"/>
                                        <p:tgtEl>
                                          <p:spTgt spid="34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7897"/>
                                        </p:tgtEl>
                                        <p:attrNameLst>
                                          <p:attrName>style.visibility</p:attrName>
                                        </p:attrNameLst>
                                      </p:cBhvr>
                                      <p:to>
                                        <p:strVal val="visible"/>
                                      </p:to>
                                    </p:set>
                                    <p:animEffect transition="in" filter="dissolve">
                                      <p:cBhvr>
                                        <p:cTn id="42"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91" name="Object 61"/>
          <p:cNvGraphicFramePr>
            <a:graphicFrameLocks/>
          </p:cNvGraphicFramePr>
          <p:nvPr>
            <p:extLst>
              <p:ext uri="{D42A27DB-BD31-4B8C-83A1-F6EECF244321}">
                <p14:modId xmlns:p14="http://schemas.microsoft.com/office/powerpoint/2010/main" val="1089530919"/>
              </p:ext>
            </p:extLst>
          </p:nvPr>
        </p:nvGraphicFramePr>
        <p:xfrm>
          <a:off x="352425" y="1538287"/>
          <a:ext cx="8480425" cy="1408113"/>
        </p:xfrm>
        <a:graphic>
          <a:graphicData uri="http://schemas.openxmlformats.org/presentationml/2006/ole">
            <mc:AlternateContent xmlns:mc="http://schemas.openxmlformats.org/markup-compatibility/2006">
              <mc:Choice xmlns:v="urn:schemas-microsoft-com:vml" Requires="v">
                <p:oleObj spid="_x0000_s275899" r:id="rId3" imgW="4012920" imgH="647640" progId="Equation.3">
                  <p:embed/>
                </p:oleObj>
              </mc:Choice>
              <mc:Fallback>
                <p:oleObj r:id="rId3" imgW="4012920" imgH="647640" progId="Equation.3">
                  <p:embed/>
                  <p:pic>
                    <p:nvPicPr>
                      <p:cNvPr id="82991" name="Object 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1538287"/>
                        <a:ext cx="848042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7093" name="对象 217092"/>
          <p:cNvGraphicFramePr>
            <a:graphicFrameLocks/>
          </p:cNvGraphicFramePr>
          <p:nvPr>
            <p:extLst>
              <p:ext uri="{D42A27DB-BD31-4B8C-83A1-F6EECF244321}">
                <p14:modId xmlns:p14="http://schemas.microsoft.com/office/powerpoint/2010/main" val="1624507578"/>
              </p:ext>
            </p:extLst>
          </p:nvPr>
        </p:nvGraphicFramePr>
        <p:xfrm>
          <a:off x="5238275" y="3070878"/>
          <a:ext cx="3502025" cy="3617913"/>
        </p:xfrm>
        <a:graphic>
          <a:graphicData uri="http://schemas.openxmlformats.org/presentationml/2006/ole">
            <mc:AlternateContent xmlns:mc="http://schemas.openxmlformats.org/markup-compatibility/2006">
              <mc:Choice xmlns:v="urn:schemas-microsoft-com:vml" Requires="v">
                <p:oleObj spid="_x0000_s275900" r:id="rId5" imgW="1201680" imgH="1713600" progId="Visio.Drawing.6">
                  <p:embed/>
                </p:oleObj>
              </mc:Choice>
              <mc:Fallback>
                <p:oleObj r:id="rId5" imgW="1201680" imgH="1713600" progId="Visio.Drawing.6">
                  <p:embed/>
                  <p:pic>
                    <p:nvPicPr>
                      <p:cNvPr id="217093" name="对象 217092"/>
                      <p:cNvPicPr>
                        <a:picLocks noChangeArrowheads="1"/>
                      </p:cNvPicPr>
                      <p:nvPr/>
                    </p:nvPicPr>
                    <p:blipFill>
                      <a:blip r:embed="rId6">
                        <a:extLst>
                          <a:ext uri="{28A0092B-C50C-407E-A947-70E740481C1C}">
                            <a14:useLocalDpi xmlns:a14="http://schemas.microsoft.com/office/drawing/2010/main" val="0"/>
                          </a:ext>
                        </a:extLst>
                      </a:blip>
                      <a:srcRect l="6448" t="7024" r="3224" b="5496"/>
                      <a:stretch>
                        <a:fillRect/>
                      </a:stretch>
                    </p:blipFill>
                    <p:spPr bwMode="auto">
                      <a:xfrm>
                        <a:off x="5238275" y="3070878"/>
                        <a:ext cx="3502025" cy="3617913"/>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7094" name="矩形 217093"/>
          <p:cNvSpPr>
            <a:spLocks noChangeArrowheads="1"/>
          </p:cNvSpPr>
          <p:nvPr/>
        </p:nvSpPr>
        <p:spPr bwMode="auto">
          <a:xfrm>
            <a:off x="6065363" y="5328303"/>
            <a:ext cx="533400" cy="1284288"/>
          </a:xfrm>
          <a:prstGeom prst="rect">
            <a:avLst/>
          </a:prstGeom>
          <a:noFill/>
          <a:ln w="7620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17095" name="矩形 217094"/>
          <p:cNvSpPr/>
          <p:nvPr/>
        </p:nvSpPr>
        <p:spPr>
          <a:xfrm>
            <a:off x="6684488" y="4042428"/>
            <a:ext cx="1247775" cy="1257300"/>
          </a:xfrm>
          <a:prstGeom prst="rect">
            <a:avLst/>
          </a:prstGeom>
          <a:noFill/>
          <a:ln w="76200" cap="flat" cmpd="sng">
            <a:solidFill>
              <a:schemeClr val="accent5">
                <a:lumMod val="50000"/>
              </a:schemeClr>
            </a:solidFill>
            <a:prstDash val="sysDot"/>
            <a:miter/>
            <a:headEnd type="none" w="sm" len="sm"/>
            <a:tailEnd type="none" w="sm" len="sm"/>
          </a:ln>
        </p:spPr>
        <p:txBody>
          <a:bodyPr/>
          <a:lstStyle/>
          <a:p>
            <a:endParaRPr lang="zh-CN" altLang="en-US" noProof="1">
              <a:latin typeface="楷体" panose="02010609060101010101" pitchFamily="49" charset="-122"/>
              <a:ea typeface="楷体" panose="02010609060101010101" pitchFamily="49" charset="-122"/>
            </a:endParaRPr>
          </a:p>
        </p:txBody>
      </p:sp>
      <p:sp>
        <p:nvSpPr>
          <p:cNvPr id="217103" name="文本框 217102"/>
          <p:cNvSpPr txBox="1">
            <a:spLocks noChangeArrowheads="1"/>
          </p:cNvSpPr>
          <p:nvPr/>
        </p:nvSpPr>
        <p:spPr bwMode="auto">
          <a:xfrm>
            <a:off x="6844825" y="4042428"/>
            <a:ext cx="28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latin typeface="楷体" panose="02010609060101010101" pitchFamily="49" charset="-122"/>
                <a:ea typeface="楷体" panose="02010609060101010101" pitchFamily="49" charset="-122"/>
              </a:rPr>
              <a:t>1</a:t>
            </a:r>
          </a:p>
        </p:txBody>
      </p:sp>
      <p:sp>
        <p:nvSpPr>
          <p:cNvPr id="217090" name="标题 217089"/>
          <p:cNvSpPr>
            <a:spLocks noGrp="1" noChangeArrowheads="1"/>
          </p:cNvSpPr>
          <p:nvPr>
            <p:ph type="title"/>
          </p:nvPr>
        </p:nvSpPr>
        <p:spPr bwMode="auto">
          <a:xfrm>
            <a:off x="0" y="912812"/>
            <a:ext cx="89154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smtClean="0">
                <a:latin typeface="楷体" panose="02010609060101010101" pitchFamily="49" charset="-122"/>
                <a:ea typeface="楷体" panose="02010609060101010101" pitchFamily="49" charset="-122"/>
                <a:sym typeface="宋体" panose="02010600030101010101" pitchFamily="2" charset="-122"/>
              </a:rPr>
              <a:t>【例</a:t>
            </a:r>
            <a:r>
              <a:rPr lang="en-US" altLang="zh-CN" sz="2800" b="1" smtClean="0">
                <a:latin typeface="楷体" panose="02010609060101010101" pitchFamily="49" charset="-122"/>
                <a:ea typeface="楷体" panose="02010609060101010101" pitchFamily="49" charset="-122"/>
                <a:sym typeface="宋体" panose="02010600030101010101" pitchFamily="2" charset="-122"/>
              </a:rPr>
              <a:t>2.7.2</a:t>
            </a:r>
            <a:r>
              <a:rPr lang="zh-CN" altLang="en-US" sz="2800" b="1" smtClean="0">
                <a:latin typeface="楷体" panose="02010609060101010101" pitchFamily="49" charset="-122"/>
                <a:ea typeface="楷体" panose="02010609060101010101" pitchFamily="49" charset="-122"/>
                <a:sym typeface="宋体" panose="02010600030101010101" pitchFamily="2" charset="-122"/>
              </a:rPr>
              <a:t>】</a:t>
            </a:r>
            <a:r>
              <a:rPr lang="en-US" altLang="zh-CN" sz="2800" b="1" smtClean="0">
                <a:solidFill>
                  <a:schemeClr val="tx1"/>
                </a:solidFill>
                <a:latin typeface="楷体" panose="02010609060101010101" pitchFamily="49" charset="-122"/>
                <a:ea typeface="楷体" panose="02010609060101010101" pitchFamily="49" charset="-122"/>
              </a:rPr>
              <a:t> </a:t>
            </a:r>
            <a:r>
              <a:rPr lang="zh-CN" altLang="en-US" sz="2800" b="1" smtClean="0">
                <a:solidFill>
                  <a:schemeClr val="tx1"/>
                </a:solidFill>
                <a:latin typeface="楷体" panose="02010609060101010101" pitchFamily="49" charset="-122"/>
                <a:ea typeface="楷体" panose="02010609060101010101" pitchFamily="49" charset="-122"/>
              </a:rPr>
              <a:t>将</a:t>
            </a:r>
            <a:r>
              <a:rPr lang="zh-CN" altLang="en-US" sz="2800" b="1" smtClean="0">
                <a:solidFill>
                  <a:schemeClr val="tx1"/>
                </a:solidFill>
                <a:latin typeface="楷体" panose="02010609060101010101" pitchFamily="49" charset="-122"/>
                <a:ea typeface="楷体" panose="02010609060101010101" pitchFamily="49" charset="-122"/>
                <a:sym typeface="宋体" panose="02010600030101010101" pitchFamily="2" charset="-122"/>
              </a:rPr>
              <a:t>下列逻辑函数用</a:t>
            </a:r>
            <a:r>
              <a:rPr lang="zh-CN" altLang="en-US" sz="2800" b="1" smtClean="0">
                <a:solidFill>
                  <a:schemeClr val="tx1"/>
                </a:solidFill>
                <a:latin typeface="楷体" panose="02010609060101010101" pitchFamily="49" charset="-122"/>
                <a:ea typeface="楷体" panose="02010609060101010101" pitchFamily="49" charset="-122"/>
              </a:rPr>
              <a:t>卡诺图简化为最简式。</a:t>
            </a:r>
          </a:p>
        </p:txBody>
      </p:sp>
      <p:sp>
        <p:nvSpPr>
          <p:cNvPr id="4" name="文本框 3"/>
          <p:cNvSpPr txBox="1">
            <a:spLocks noChangeArrowheads="1"/>
          </p:cNvSpPr>
          <p:nvPr/>
        </p:nvSpPr>
        <p:spPr bwMode="auto">
          <a:xfrm>
            <a:off x="7498875" y="4710766"/>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latin typeface="楷体" panose="02010609060101010101" pitchFamily="49" charset="-122"/>
                <a:ea typeface="楷体" panose="02010609060101010101" pitchFamily="49" charset="-122"/>
              </a:rPr>
              <a:t>1</a:t>
            </a:r>
          </a:p>
        </p:txBody>
      </p:sp>
      <p:sp>
        <p:nvSpPr>
          <p:cNvPr id="5" name="文本框 4"/>
          <p:cNvSpPr txBox="1">
            <a:spLocks noChangeArrowheads="1"/>
          </p:cNvSpPr>
          <p:nvPr/>
        </p:nvSpPr>
        <p:spPr bwMode="auto">
          <a:xfrm>
            <a:off x="6259038" y="6033153"/>
            <a:ext cx="28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latin typeface="楷体" panose="02010609060101010101" pitchFamily="49" charset="-122"/>
                <a:ea typeface="楷体" panose="02010609060101010101" pitchFamily="49" charset="-122"/>
              </a:rPr>
              <a:t>1</a:t>
            </a:r>
          </a:p>
        </p:txBody>
      </p:sp>
      <p:sp>
        <p:nvSpPr>
          <p:cNvPr id="6" name="文本框 5"/>
          <p:cNvSpPr txBox="1">
            <a:spLocks noChangeArrowheads="1"/>
          </p:cNvSpPr>
          <p:nvPr/>
        </p:nvSpPr>
        <p:spPr bwMode="auto">
          <a:xfrm>
            <a:off x="7356000" y="4042428"/>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7" name="文本框 6"/>
          <p:cNvSpPr txBox="1">
            <a:spLocks noChangeArrowheads="1"/>
          </p:cNvSpPr>
          <p:nvPr/>
        </p:nvSpPr>
        <p:spPr bwMode="auto">
          <a:xfrm>
            <a:off x="6773388" y="4680603"/>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8" name="文本框 7"/>
          <p:cNvSpPr txBox="1">
            <a:spLocks noChangeArrowheads="1"/>
          </p:cNvSpPr>
          <p:nvPr/>
        </p:nvSpPr>
        <p:spPr bwMode="auto">
          <a:xfrm>
            <a:off x="6116163" y="5269566"/>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9" name="文本框 8"/>
          <p:cNvSpPr txBox="1">
            <a:spLocks noChangeArrowheads="1"/>
          </p:cNvSpPr>
          <p:nvPr/>
        </p:nvSpPr>
        <p:spPr bwMode="auto">
          <a:xfrm>
            <a:off x="6773388" y="5972828"/>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10" name="文本框 9"/>
          <p:cNvSpPr txBox="1">
            <a:spLocks noChangeArrowheads="1"/>
          </p:cNvSpPr>
          <p:nvPr/>
        </p:nvSpPr>
        <p:spPr bwMode="auto">
          <a:xfrm>
            <a:off x="7427438" y="5269566"/>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11" name="文本框 10"/>
          <p:cNvSpPr txBox="1">
            <a:spLocks noChangeArrowheads="1"/>
          </p:cNvSpPr>
          <p:nvPr/>
        </p:nvSpPr>
        <p:spPr bwMode="auto">
          <a:xfrm>
            <a:off x="8068788" y="5269566"/>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12" name="文本框 11"/>
          <p:cNvSpPr txBox="1">
            <a:spLocks noChangeArrowheads="1"/>
          </p:cNvSpPr>
          <p:nvPr/>
        </p:nvSpPr>
        <p:spPr bwMode="auto">
          <a:xfrm>
            <a:off x="8054500" y="6033153"/>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en-US" altLang="zh-CN" sz="3200">
                <a:latin typeface="楷体" panose="02010609060101010101" pitchFamily="49" charset="-122"/>
                <a:ea typeface="楷体" panose="02010609060101010101" pitchFamily="49" charset="-122"/>
              </a:rPr>
              <a:t>×</a:t>
            </a:r>
          </a:p>
        </p:txBody>
      </p:sp>
      <p:sp>
        <p:nvSpPr>
          <p:cNvPr id="13" name="矩形 12"/>
          <p:cNvSpPr>
            <a:spLocks noChangeArrowheads="1"/>
          </p:cNvSpPr>
          <p:nvPr/>
        </p:nvSpPr>
        <p:spPr bwMode="auto">
          <a:xfrm>
            <a:off x="8054500" y="5328303"/>
            <a:ext cx="533400" cy="1284288"/>
          </a:xfrm>
          <a:prstGeom prst="rect">
            <a:avLst/>
          </a:prstGeom>
          <a:noFill/>
          <a:ln w="76200">
            <a:solidFill>
              <a:srgbClr val="FF3300"/>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aphicFrame>
        <p:nvGraphicFramePr>
          <p:cNvPr id="14" name="Object 61"/>
          <p:cNvGraphicFramePr>
            <a:graphicFrameLocks/>
          </p:cNvGraphicFramePr>
          <p:nvPr>
            <p:extLst>
              <p:ext uri="{D42A27DB-BD31-4B8C-83A1-F6EECF244321}">
                <p14:modId xmlns:p14="http://schemas.microsoft.com/office/powerpoint/2010/main" val="1533842741"/>
              </p:ext>
            </p:extLst>
          </p:nvPr>
        </p:nvGraphicFramePr>
        <p:xfrm>
          <a:off x="1016000" y="3182937"/>
          <a:ext cx="1987550" cy="358775"/>
        </p:xfrm>
        <a:graphic>
          <a:graphicData uri="http://schemas.openxmlformats.org/presentationml/2006/ole">
            <mc:AlternateContent xmlns:mc="http://schemas.openxmlformats.org/markup-compatibility/2006">
              <mc:Choice xmlns:v="urn:schemas-microsoft-com:vml" Requires="v">
                <p:oleObj spid="_x0000_s275901" r:id="rId7" imgW="939600" imgH="164880" progId="Equation.3">
                  <p:embed/>
                </p:oleObj>
              </mc:Choice>
              <mc:Fallback>
                <p:oleObj r:id="rId7" imgW="939600" imgH="164880" progId="Equation.3">
                  <p:embed/>
                  <p:pic>
                    <p:nvPicPr>
                      <p:cNvPr id="14" name="Object 6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 y="3182937"/>
                        <a:ext cx="19875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8140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wipe(left)">
                                      <p:cBhvr>
                                        <p:cTn id="7" dur="500"/>
                                        <p:tgtEl>
                                          <p:spTgt spid="217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991"/>
                                        </p:tgtEl>
                                        <p:attrNameLst>
                                          <p:attrName>style.visibility</p:attrName>
                                        </p:attrNameLst>
                                      </p:cBhvr>
                                      <p:to>
                                        <p:strVal val="visible"/>
                                      </p:to>
                                    </p:set>
                                    <p:animEffect transition="in" filter="wipe(left)">
                                      <p:cBhvr>
                                        <p:cTn id="12" dur="500"/>
                                        <p:tgtEl>
                                          <p:spTgt spid="82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animEffect transition="in" filter="wipe(left)">
                                      <p:cBhvr>
                                        <p:cTn id="17" dur="500"/>
                                        <p:tgtEl>
                                          <p:spTgt spid="217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103"/>
                                        </p:tgtEl>
                                        <p:attrNameLst>
                                          <p:attrName>style.visibility</p:attrName>
                                        </p:attrNameLst>
                                      </p:cBhvr>
                                      <p:to>
                                        <p:strVal val="visible"/>
                                      </p:to>
                                    </p:set>
                                    <p:animEffect transition="in" filter="wipe(left)">
                                      <p:cBhvr>
                                        <p:cTn id="22" dur="500"/>
                                        <p:tgtEl>
                                          <p:spTgt spid="2171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7095"/>
                                        </p:tgtEl>
                                        <p:attrNameLst>
                                          <p:attrName>style.visibility</p:attrName>
                                        </p:attrNameLst>
                                      </p:cBhvr>
                                      <p:to>
                                        <p:strVal val="visible"/>
                                      </p:to>
                                    </p:set>
                                    <p:animEffect transition="in" filter="wipe(left)">
                                      <p:cBhvr>
                                        <p:cTn id="72" dur="500"/>
                                        <p:tgtEl>
                                          <p:spTgt spid="21709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7094"/>
                                        </p:tgtEl>
                                        <p:attrNameLst>
                                          <p:attrName>style.visibility</p:attrName>
                                        </p:attrNameLst>
                                      </p:cBhvr>
                                      <p:to>
                                        <p:strVal val="visible"/>
                                      </p:to>
                                    </p:set>
                                    <p:animEffect transition="in" filter="wipe(left)">
                                      <p:cBhvr>
                                        <p:cTn id="77" dur="500"/>
                                        <p:tgtEl>
                                          <p:spTgt spid="21709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left)">
                                      <p:cBhvr>
                                        <p:cTn id="82" dur="500"/>
                                        <p:tgtEl>
                                          <p:spTgt spid="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left)">
                                      <p:cBhvr>
                                        <p:cTn id="8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ldLvl="0" animBg="1"/>
      <p:bldP spid="217095" grpId="0" bldLvl="0" animBg="1"/>
      <p:bldP spid="217103" grpId="0"/>
      <p:bldP spid="217090" grpId="0"/>
      <p:bldP spid="4" grpId="0"/>
      <p:bldP spid="5" grpId="0"/>
      <p:bldP spid="6" grpId="0"/>
      <p:bldP spid="7" grpId="0"/>
      <p:bldP spid="8" grpId="0"/>
      <p:bldP spid="9" grpId="0"/>
      <p:bldP spid="10" grpId="0"/>
      <p:bldP spid="11" grpId="0"/>
      <p:bldP spid="12" grpId="0"/>
      <p:bldP spid="13"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1" name="Object 3"/>
          <p:cNvGraphicFramePr>
            <a:graphicFrameLocks noGrp="1"/>
          </p:cNvGraphicFramePr>
          <p:nvPr>
            <p:ph idx="1"/>
            <p:extLst>
              <p:ext uri="{D42A27DB-BD31-4B8C-83A1-F6EECF244321}">
                <p14:modId xmlns:p14="http://schemas.microsoft.com/office/powerpoint/2010/main" val="1216831665"/>
              </p:ext>
            </p:extLst>
          </p:nvPr>
        </p:nvGraphicFramePr>
        <p:xfrm>
          <a:off x="1250342" y="1389063"/>
          <a:ext cx="7273925" cy="1085850"/>
        </p:xfrm>
        <a:graphic>
          <a:graphicData uri="http://schemas.openxmlformats.org/presentationml/2006/ole">
            <mc:AlternateContent xmlns:mc="http://schemas.openxmlformats.org/markup-compatibility/2006">
              <mc:Choice xmlns:v="urn:schemas-microsoft-com:vml" Requires="v">
                <p:oleObj spid="_x0000_s276776" r:id="rId3" imgW="2806700" imgH="419100" progId="Equation.3">
                  <p:embed/>
                </p:oleObj>
              </mc:Choice>
              <mc:Fallback>
                <p:oleObj r:id="rId3" imgW="2806700" imgH="419100" progId="Equation.3">
                  <p:embed/>
                  <p:pic>
                    <p:nvPicPr>
                      <p:cNvPr id="9728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342" y="1389063"/>
                        <a:ext cx="72739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017" name="表格 84016"/>
          <p:cNvGraphicFramePr/>
          <p:nvPr>
            <p:extLst>
              <p:ext uri="{D42A27DB-BD31-4B8C-83A1-F6EECF244321}">
                <p14:modId xmlns:p14="http://schemas.microsoft.com/office/powerpoint/2010/main" val="1688994733"/>
              </p:ext>
            </p:extLst>
          </p:nvPr>
        </p:nvGraphicFramePr>
        <p:xfrm>
          <a:off x="2618767" y="3109913"/>
          <a:ext cx="3889375" cy="2936964"/>
        </p:xfrm>
        <a:graphic>
          <a:graphicData uri="http://schemas.openxmlformats.org/drawingml/2006/table">
            <a:tbl>
              <a:tblPr/>
              <a:tblGrid>
                <a:gridCol w="574675">
                  <a:extLst>
                    <a:ext uri="{9D8B030D-6E8A-4147-A177-3AD203B41FA5}">
                      <a16:colId xmlns:a16="http://schemas.microsoft.com/office/drawing/2014/main" xmlns="" val="20000"/>
                    </a:ext>
                  </a:extLst>
                </a:gridCol>
                <a:gridCol w="793750">
                  <a:extLst>
                    <a:ext uri="{9D8B030D-6E8A-4147-A177-3AD203B41FA5}">
                      <a16:colId xmlns:a16="http://schemas.microsoft.com/office/drawing/2014/main" xmlns="" val="20001"/>
                    </a:ext>
                  </a:extLst>
                </a:gridCol>
                <a:gridCol w="792163">
                  <a:extLst>
                    <a:ext uri="{9D8B030D-6E8A-4147-A177-3AD203B41FA5}">
                      <a16:colId xmlns:a16="http://schemas.microsoft.com/office/drawing/2014/main" xmlns="" val="20002"/>
                    </a:ext>
                  </a:extLst>
                </a:gridCol>
                <a:gridCol w="957262">
                  <a:extLst>
                    <a:ext uri="{9D8B030D-6E8A-4147-A177-3AD203B41FA5}">
                      <a16:colId xmlns:a16="http://schemas.microsoft.com/office/drawing/2014/main" xmlns="" val="20003"/>
                    </a:ext>
                  </a:extLst>
                </a:gridCol>
                <a:gridCol w="771525">
                  <a:extLst>
                    <a:ext uri="{9D8B030D-6E8A-4147-A177-3AD203B41FA5}">
                      <a16:colId xmlns:a16="http://schemas.microsoft.com/office/drawing/2014/main" xmlns="" val="20004"/>
                    </a:ext>
                  </a:extLst>
                </a:gridCol>
              </a:tblGrid>
              <a:tr h="518030">
                <a:tc>
                  <a:txBody>
                    <a:bodyPr/>
                    <a:lstStyle/>
                    <a:p>
                      <a:pPr marL="0" lvl="0" indent="0" eaLnBrk="1" hangingPunct="1">
                        <a:buNone/>
                      </a:pPr>
                      <a:endParaRPr lang="zh-CN" altLang="en-US" sz="2800" b="0" dirty="0">
                        <a:effectLst>
                          <a:outerShdw blurRad="38100" dist="38100" dir="2700000">
                            <a:srgbClr val="C0C0C0"/>
                          </a:outerShdw>
                        </a:effectLst>
                      </a:endParaRPr>
                    </a:p>
                  </a:txBody>
                  <a:tcPr marT="45699" marB="45699">
                    <a:lnL>
                      <a:noFill/>
                    </a:lnL>
                    <a:lnR>
                      <a:noFill/>
                    </a:lnR>
                    <a:lnT>
                      <a:noFill/>
                    </a:lnT>
                    <a:lnB>
                      <a:noFill/>
                    </a:lnB>
                    <a:lnTlToBr w="12700" cap="flat" cmpd="sng">
                      <a:solidFill>
                        <a:schemeClr val="tx1"/>
                      </a:solidFill>
                      <a:prstDash val="solid"/>
                      <a:headEnd type="none" w="med" len="med"/>
                      <a:tailEnd type="none" w="med" len="med"/>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00</a:t>
                      </a:r>
                    </a:p>
                  </a:txBody>
                  <a:tcPr marT="45699" marB="45699">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01</a:t>
                      </a:r>
                    </a:p>
                  </a:txBody>
                  <a:tcPr marT="45699" marB="45699">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11</a:t>
                      </a:r>
                    </a:p>
                  </a:txBody>
                  <a:tcPr marT="45699" marB="45699">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10</a:t>
                      </a:r>
                    </a:p>
                  </a:txBody>
                  <a:tcPr marT="45699" marB="45699">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4712">
                <a:tc>
                  <a:txBody>
                    <a:bodyPr/>
                    <a:lstStyle/>
                    <a:p>
                      <a:pPr marL="0" lvl="0" indent="0" eaLnBrk="1" hangingPunct="1">
                        <a:buNone/>
                      </a:pPr>
                      <a:r>
                        <a:rPr lang="en-US" altLang="zh-CN" sz="2800" b="0" dirty="0">
                          <a:effectLst>
                            <a:outerShdw blurRad="38100" dist="38100" dir="2700000">
                              <a:srgbClr val="C0C0C0"/>
                            </a:outerShdw>
                          </a:effectLst>
                        </a:rPr>
                        <a:t>00</a:t>
                      </a:r>
                    </a:p>
                  </a:txBody>
                  <a:tcPr marT="45699" marB="45699">
                    <a:lnL>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0</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chemeClr val="tx1"/>
                          </a:solidFill>
                          <a:effectLst>
                            <a:outerShdw blurRad="38100" dist="38100" dir="2700000">
                              <a:srgbClr val="C0C0C0"/>
                            </a:outerShdw>
                          </a:effectLst>
                        </a:rPr>
                        <a:t>0</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0</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1</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711">
                <a:tc>
                  <a:txBody>
                    <a:bodyPr/>
                    <a:lstStyle/>
                    <a:p>
                      <a:pPr marL="0" lvl="0" indent="0" eaLnBrk="1" hangingPunct="1">
                        <a:buNone/>
                      </a:pPr>
                      <a:r>
                        <a:rPr lang="en-US" altLang="zh-CN" sz="2800" b="0" dirty="0">
                          <a:effectLst>
                            <a:outerShdw blurRad="38100" dist="38100" dir="2700000">
                              <a:srgbClr val="C0C0C0"/>
                            </a:outerShdw>
                          </a:effectLst>
                        </a:rPr>
                        <a:t>01</a:t>
                      </a:r>
                    </a:p>
                  </a:txBody>
                  <a:tcPr marT="45699" marB="45699">
                    <a:lnL>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1</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chemeClr val="tx1"/>
                          </a:solidFill>
                          <a:effectLst>
                            <a:outerShdw blurRad="38100" dist="38100" dir="2700000">
                              <a:srgbClr val="C0C0C0"/>
                            </a:outerShdw>
                          </a:effectLst>
                        </a:rPr>
                        <a:t>0</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1</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712">
                <a:tc>
                  <a:txBody>
                    <a:bodyPr/>
                    <a:lstStyle/>
                    <a:p>
                      <a:pPr marL="0" lvl="0" indent="0" eaLnBrk="1" hangingPunct="1">
                        <a:buNone/>
                      </a:pPr>
                      <a:r>
                        <a:rPr lang="en-US" altLang="zh-CN" sz="2800" b="0" dirty="0">
                          <a:effectLst>
                            <a:outerShdw blurRad="38100" dist="38100" dir="2700000">
                              <a:srgbClr val="C0C0C0"/>
                            </a:outerShdw>
                          </a:effectLst>
                        </a:rPr>
                        <a:t>11</a:t>
                      </a:r>
                    </a:p>
                  </a:txBody>
                  <a:tcPr marT="45699" marB="45699">
                    <a:lnL>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711">
                <a:tc>
                  <a:txBody>
                    <a:bodyPr/>
                    <a:lstStyle/>
                    <a:p>
                      <a:pPr marL="0" lvl="0" indent="0" eaLnBrk="1" hangingPunct="1">
                        <a:buNone/>
                      </a:pPr>
                      <a:r>
                        <a:rPr lang="en-US" altLang="zh-CN" sz="2800" b="0" dirty="0">
                          <a:effectLst>
                            <a:outerShdw blurRad="38100" dist="38100" dir="2700000">
                              <a:srgbClr val="C0C0C0"/>
                            </a:outerShdw>
                          </a:effectLst>
                        </a:rPr>
                        <a:t>10</a:t>
                      </a:r>
                    </a:p>
                  </a:txBody>
                  <a:tcPr marT="45699" marB="45699">
                    <a:lnL>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1</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effectLst>
                            <a:outerShdw blurRad="38100" dist="38100" dir="2700000">
                              <a:srgbClr val="C0C0C0"/>
                            </a:outerShdw>
                          </a:effectLst>
                        </a:rPr>
                        <a:t>0</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eaLnBrk="1" hangingPunct="1">
                        <a:buNone/>
                      </a:pPr>
                      <a:r>
                        <a:rPr lang="en-US" altLang="zh-CN" sz="2800" b="0" dirty="0">
                          <a:solidFill>
                            <a:srgbClr val="FF0000"/>
                          </a:solidFill>
                          <a:effectLst>
                            <a:outerShdw blurRad="38100" dist="38100" dir="2700000">
                              <a:srgbClr val="C0C0C0"/>
                            </a:outerShdw>
                          </a:effectLst>
                        </a:rPr>
                        <a:t>x</a:t>
                      </a:r>
                    </a:p>
                  </a:txBody>
                  <a:tcPr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97331" name="Text Box 53"/>
          <p:cNvSpPr txBox="1">
            <a:spLocks noChangeArrowheads="1"/>
          </p:cNvSpPr>
          <p:nvPr/>
        </p:nvSpPr>
        <p:spPr bwMode="auto">
          <a:xfrm>
            <a:off x="2258404" y="325437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楷体" panose="02010609060101010101" pitchFamily="49" charset="-122"/>
                <a:ea typeface="楷体" panose="02010609060101010101" pitchFamily="49" charset="-122"/>
              </a:rPr>
              <a:t>AB</a:t>
            </a:r>
          </a:p>
        </p:txBody>
      </p:sp>
      <p:sp>
        <p:nvSpPr>
          <p:cNvPr id="97332" name="Text Box 54"/>
          <p:cNvSpPr txBox="1">
            <a:spLocks noChangeArrowheads="1"/>
          </p:cNvSpPr>
          <p:nvPr/>
        </p:nvSpPr>
        <p:spPr bwMode="auto">
          <a:xfrm>
            <a:off x="2763229" y="28940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楷体" panose="02010609060101010101" pitchFamily="49" charset="-122"/>
                <a:ea typeface="楷体" panose="02010609060101010101" pitchFamily="49" charset="-122"/>
              </a:rPr>
              <a:t>CD</a:t>
            </a:r>
          </a:p>
        </p:txBody>
      </p:sp>
      <p:sp>
        <p:nvSpPr>
          <p:cNvPr id="240695" name="Oval 55"/>
          <p:cNvSpPr>
            <a:spLocks noChangeArrowheads="1"/>
          </p:cNvSpPr>
          <p:nvPr/>
        </p:nvSpPr>
        <p:spPr bwMode="auto">
          <a:xfrm>
            <a:off x="5715979" y="3598863"/>
            <a:ext cx="647700" cy="24479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40696" name="Freeform 56"/>
          <p:cNvSpPr>
            <a:spLocks noChangeArrowheads="1"/>
          </p:cNvSpPr>
          <p:nvPr/>
        </p:nvSpPr>
        <p:spPr bwMode="auto">
          <a:xfrm>
            <a:off x="2907692" y="4175125"/>
            <a:ext cx="1079500" cy="1379538"/>
          </a:xfrm>
          <a:custGeom>
            <a:avLst/>
            <a:gdLst>
              <a:gd name="T0" fmla="*/ 0 w 680"/>
              <a:gd name="T1" fmla="*/ 0 h 869"/>
              <a:gd name="T2" fmla="*/ 589 w 680"/>
              <a:gd name="T3" fmla="*/ 136 h 869"/>
              <a:gd name="T4" fmla="*/ 544 w 680"/>
              <a:gd name="T5" fmla="*/ 771 h 869"/>
              <a:gd name="T6" fmla="*/ 90 w 680"/>
              <a:gd name="T7" fmla="*/ 726 h 869"/>
            </a:gdLst>
            <a:ahLst/>
            <a:cxnLst>
              <a:cxn ang="0">
                <a:pos x="T0" y="T1"/>
              </a:cxn>
              <a:cxn ang="0">
                <a:pos x="T2" y="T3"/>
              </a:cxn>
              <a:cxn ang="0">
                <a:pos x="T4" y="T5"/>
              </a:cxn>
              <a:cxn ang="0">
                <a:pos x="T6" y="T7"/>
              </a:cxn>
            </a:cxnLst>
            <a:rect l="0" t="0" r="r" b="b"/>
            <a:pathLst>
              <a:path w="680" h="869">
                <a:moveTo>
                  <a:pt x="0" y="0"/>
                </a:moveTo>
                <a:cubicBezTo>
                  <a:pt x="249" y="3"/>
                  <a:pt x="498" y="7"/>
                  <a:pt x="589" y="136"/>
                </a:cubicBezTo>
                <a:cubicBezTo>
                  <a:pt x="680" y="265"/>
                  <a:pt x="627" y="673"/>
                  <a:pt x="544" y="771"/>
                </a:cubicBezTo>
                <a:cubicBezTo>
                  <a:pt x="461" y="869"/>
                  <a:pt x="275" y="797"/>
                  <a:pt x="90" y="72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40697" name="Freeform 57"/>
          <p:cNvSpPr>
            <a:spLocks noChangeArrowheads="1"/>
          </p:cNvSpPr>
          <p:nvPr/>
        </p:nvSpPr>
        <p:spPr bwMode="auto">
          <a:xfrm>
            <a:off x="5655654" y="4140200"/>
            <a:ext cx="1068388" cy="1427163"/>
          </a:xfrm>
          <a:custGeom>
            <a:avLst/>
            <a:gdLst>
              <a:gd name="T0" fmla="*/ 627 w 673"/>
              <a:gd name="T1" fmla="*/ 113 h 899"/>
              <a:gd name="T2" fmla="*/ 83 w 673"/>
              <a:gd name="T3" fmla="*/ 113 h 899"/>
              <a:gd name="T4" fmla="*/ 128 w 673"/>
              <a:gd name="T5" fmla="*/ 793 h 899"/>
              <a:gd name="T6" fmla="*/ 673 w 673"/>
              <a:gd name="T7" fmla="*/ 748 h 899"/>
            </a:gdLst>
            <a:ahLst/>
            <a:cxnLst>
              <a:cxn ang="0">
                <a:pos x="T0" y="T1"/>
              </a:cxn>
              <a:cxn ang="0">
                <a:pos x="T2" y="T3"/>
              </a:cxn>
              <a:cxn ang="0">
                <a:pos x="T4" y="T5"/>
              </a:cxn>
              <a:cxn ang="0">
                <a:pos x="T6" y="T7"/>
              </a:cxn>
            </a:cxnLst>
            <a:rect l="0" t="0" r="r" b="b"/>
            <a:pathLst>
              <a:path w="673" h="899">
                <a:moveTo>
                  <a:pt x="627" y="113"/>
                </a:moveTo>
                <a:cubicBezTo>
                  <a:pt x="396" y="56"/>
                  <a:pt x="166" y="0"/>
                  <a:pt x="83" y="113"/>
                </a:cubicBezTo>
                <a:cubicBezTo>
                  <a:pt x="0" y="226"/>
                  <a:pt x="30" y="687"/>
                  <a:pt x="128" y="793"/>
                </a:cubicBezTo>
                <a:cubicBezTo>
                  <a:pt x="226" y="899"/>
                  <a:pt x="590" y="755"/>
                  <a:pt x="673" y="7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40698" name="Freeform 58"/>
          <p:cNvSpPr>
            <a:spLocks noChangeArrowheads="1"/>
          </p:cNvSpPr>
          <p:nvPr/>
        </p:nvSpPr>
        <p:spPr bwMode="auto">
          <a:xfrm>
            <a:off x="2979129" y="4811713"/>
            <a:ext cx="912813" cy="1247775"/>
          </a:xfrm>
          <a:custGeom>
            <a:avLst/>
            <a:gdLst>
              <a:gd name="T0" fmla="*/ 45 w 575"/>
              <a:gd name="T1" fmla="*/ 98 h 786"/>
              <a:gd name="T2" fmla="*/ 454 w 575"/>
              <a:gd name="T3" fmla="*/ 98 h 786"/>
              <a:gd name="T4" fmla="*/ 499 w 575"/>
              <a:gd name="T5" fmla="*/ 688 h 786"/>
              <a:gd name="T6" fmla="*/ 0 w 575"/>
              <a:gd name="T7" fmla="*/ 688 h 786"/>
            </a:gdLst>
            <a:ahLst/>
            <a:cxnLst>
              <a:cxn ang="0">
                <a:pos x="T0" y="T1"/>
              </a:cxn>
              <a:cxn ang="0">
                <a:pos x="T2" y="T3"/>
              </a:cxn>
              <a:cxn ang="0">
                <a:pos x="T4" y="T5"/>
              </a:cxn>
              <a:cxn ang="0">
                <a:pos x="T6" y="T7"/>
              </a:cxn>
            </a:cxnLst>
            <a:rect l="0" t="0" r="r" b="b"/>
            <a:pathLst>
              <a:path w="575" h="786">
                <a:moveTo>
                  <a:pt x="45" y="98"/>
                </a:moveTo>
                <a:cubicBezTo>
                  <a:pt x="211" y="49"/>
                  <a:pt x="378" y="0"/>
                  <a:pt x="454" y="98"/>
                </a:cubicBezTo>
                <a:cubicBezTo>
                  <a:pt x="530" y="196"/>
                  <a:pt x="575" y="590"/>
                  <a:pt x="499" y="688"/>
                </a:cubicBezTo>
                <a:cubicBezTo>
                  <a:pt x="423" y="786"/>
                  <a:pt x="211" y="737"/>
                  <a:pt x="0" y="6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240699" name="Freeform 59"/>
          <p:cNvSpPr>
            <a:spLocks noChangeArrowheads="1"/>
          </p:cNvSpPr>
          <p:nvPr/>
        </p:nvSpPr>
        <p:spPr bwMode="auto">
          <a:xfrm>
            <a:off x="5642954" y="4811713"/>
            <a:ext cx="1008063" cy="1247775"/>
          </a:xfrm>
          <a:custGeom>
            <a:avLst/>
            <a:gdLst>
              <a:gd name="T0" fmla="*/ 590 w 635"/>
              <a:gd name="T1" fmla="*/ 98 h 786"/>
              <a:gd name="T2" fmla="*/ 91 w 635"/>
              <a:gd name="T3" fmla="*/ 98 h 786"/>
              <a:gd name="T4" fmla="*/ 91 w 635"/>
              <a:gd name="T5" fmla="*/ 688 h 786"/>
              <a:gd name="T6" fmla="*/ 635 w 635"/>
              <a:gd name="T7" fmla="*/ 688 h 786"/>
            </a:gdLst>
            <a:ahLst/>
            <a:cxnLst>
              <a:cxn ang="0">
                <a:pos x="T0" y="T1"/>
              </a:cxn>
              <a:cxn ang="0">
                <a:pos x="T2" y="T3"/>
              </a:cxn>
              <a:cxn ang="0">
                <a:pos x="T4" y="T5"/>
              </a:cxn>
              <a:cxn ang="0">
                <a:pos x="T6" y="T7"/>
              </a:cxn>
            </a:cxnLst>
            <a:rect l="0" t="0" r="r" b="b"/>
            <a:pathLst>
              <a:path w="635" h="786">
                <a:moveTo>
                  <a:pt x="590" y="98"/>
                </a:moveTo>
                <a:cubicBezTo>
                  <a:pt x="382" y="49"/>
                  <a:pt x="174" y="0"/>
                  <a:pt x="91" y="98"/>
                </a:cubicBezTo>
                <a:cubicBezTo>
                  <a:pt x="8" y="196"/>
                  <a:pt x="0" y="590"/>
                  <a:pt x="91" y="688"/>
                </a:cubicBezTo>
                <a:cubicBezTo>
                  <a:pt x="182" y="786"/>
                  <a:pt x="408" y="737"/>
                  <a:pt x="635" y="6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graphicFrame>
        <p:nvGraphicFramePr>
          <p:cNvPr id="240700" name="Object 60"/>
          <p:cNvGraphicFramePr>
            <a:graphicFrameLocks/>
          </p:cNvGraphicFramePr>
          <p:nvPr>
            <p:extLst>
              <p:ext uri="{D42A27DB-BD31-4B8C-83A1-F6EECF244321}">
                <p14:modId xmlns:p14="http://schemas.microsoft.com/office/powerpoint/2010/main" val="4260403508"/>
              </p:ext>
            </p:extLst>
          </p:nvPr>
        </p:nvGraphicFramePr>
        <p:xfrm>
          <a:off x="2874354" y="6350000"/>
          <a:ext cx="3352800" cy="508000"/>
        </p:xfrm>
        <a:graphic>
          <a:graphicData uri="http://schemas.openxmlformats.org/presentationml/2006/ole">
            <mc:AlternateContent xmlns:mc="http://schemas.openxmlformats.org/markup-compatibility/2006">
              <mc:Choice xmlns:v="urn:schemas-microsoft-com:vml" Requires="v">
                <p:oleObj spid="_x0000_s276777" r:id="rId5" imgW="1422400" imgH="215900" progId="Equation.3">
                  <p:embed/>
                </p:oleObj>
              </mc:Choice>
              <mc:Fallback>
                <p:oleObj r:id="rId5" imgW="1422400" imgH="215900" progId="Equation.3">
                  <p:embed/>
                  <p:pic>
                    <p:nvPicPr>
                      <p:cNvPr id="240700" name="Object 6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4354" y="6350000"/>
                        <a:ext cx="3352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339" name="文本框 3"/>
          <p:cNvSpPr txBox="1">
            <a:spLocks noChangeArrowheads="1"/>
          </p:cNvSpPr>
          <p:nvPr/>
        </p:nvSpPr>
        <p:spPr bwMode="auto">
          <a:xfrm>
            <a:off x="1093179" y="815975"/>
            <a:ext cx="2101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b="1" dirty="0">
                <a:latin typeface="楷体" panose="02010609060101010101" pitchFamily="49" charset="-122"/>
                <a:ea typeface="楷体" panose="02010609060101010101" pitchFamily="49" charset="-122"/>
                <a:sym typeface="宋体" panose="02010600030101010101" pitchFamily="2" charset="-122"/>
              </a:rPr>
              <a:t>【例</a:t>
            </a:r>
            <a:r>
              <a:rPr lang="en-US" altLang="zh-CN" sz="2800" b="1" dirty="0">
                <a:latin typeface="楷体" panose="02010609060101010101" pitchFamily="49" charset="-122"/>
                <a:ea typeface="楷体" panose="02010609060101010101" pitchFamily="49" charset="-122"/>
                <a:sym typeface="宋体" panose="02010600030101010101" pitchFamily="2" charset="-122"/>
              </a:rPr>
              <a:t>2.7.3</a:t>
            </a:r>
            <a:r>
              <a:rPr lang="zh-CN" altLang="en-US" sz="2800" b="1" dirty="0">
                <a:latin typeface="楷体" panose="02010609060101010101" pitchFamily="49" charset="-122"/>
                <a:ea typeface="楷体" panose="02010609060101010101" pitchFamily="49" charset="-122"/>
                <a:sym typeface="宋体" panose="02010600030101010101" pitchFamily="2" charset="-122"/>
              </a:rPr>
              <a:t>】</a:t>
            </a:r>
            <a:endParaRPr lang="zh-CN" altLang="en-US" sz="2800" dirty="0">
              <a:latin typeface="楷体" panose="02010609060101010101" pitchFamily="49" charset="-122"/>
              <a:ea typeface="楷体" panose="02010609060101010101" pitchFamily="49" charset="-122"/>
            </a:endParaRPr>
          </a:p>
        </p:txBody>
      </p:sp>
      <p:sp>
        <p:nvSpPr>
          <p:cNvPr id="13"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7978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339"/>
                                        </p:tgtEl>
                                        <p:attrNameLst>
                                          <p:attrName>style.visibility</p:attrName>
                                        </p:attrNameLst>
                                      </p:cBhvr>
                                      <p:to>
                                        <p:strVal val="visible"/>
                                      </p:to>
                                    </p:set>
                                    <p:animEffect transition="in" filter="wipe(down)">
                                      <p:cBhvr>
                                        <p:cTn id="7" dur="500"/>
                                        <p:tgtEl>
                                          <p:spTgt spid="97339"/>
                                        </p:tgtEl>
                                      </p:cBhvr>
                                    </p:animEffect>
                                  </p:childTnLst>
                                </p:cTn>
                              </p:par>
                              <p:par>
                                <p:cTn id="8" presetID="22" presetClass="entr" presetSubtype="4" fill="hold" nodeType="withEffect">
                                  <p:stCondLst>
                                    <p:cond delay="0"/>
                                  </p:stCondLst>
                                  <p:childTnLst>
                                    <p:set>
                                      <p:cBhvr>
                                        <p:cTn id="9" dur="1" fill="hold">
                                          <p:stCondLst>
                                            <p:cond delay="0"/>
                                          </p:stCondLst>
                                        </p:cTn>
                                        <p:tgtEl>
                                          <p:spTgt spid="97281"/>
                                        </p:tgtEl>
                                        <p:attrNameLst>
                                          <p:attrName>style.visibility</p:attrName>
                                        </p:attrNameLst>
                                      </p:cBhvr>
                                      <p:to>
                                        <p:strVal val="visible"/>
                                      </p:to>
                                    </p:set>
                                    <p:animEffect transition="in" filter="wipe(down)">
                                      <p:cBhvr>
                                        <p:cTn id="10" dur="500"/>
                                        <p:tgtEl>
                                          <p:spTgt spid="972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017"/>
                                        </p:tgtEl>
                                        <p:attrNameLst>
                                          <p:attrName>style.visibility</p:attrName>
                                        </p:attrNameLst>
                                      </p:cBhvr>
                                      <p:to>
                                        <p:strVal val="visible"/>
                                      </p:to>
                                    </p:set>
                                    <p:animEffect transition="in" filter="wipe(down)">
                                      <p:cBhvr>
                                        <p:cTn id="15" dur="500"/>
                                        <p:tgtEl>
                                          <p:spTgt spid="840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332"/>
                                        </p:tgtEl>
                                        <p:attrNameLst>
                                          <p:attrName>style.visibility</p:attrName>
                                        </p:attrNameLst>
                                      </p:cBhvr>
                                      <p:to>
                                        <p:strVal val="visible"/>
                                      </p:to>
                                    </p:set>
                                    <p:animEffect transition="in" filter="wipe(down)">
                                      <p:cBhvr>
                                        <p:cTn id="18" dur="500"/>
                                        <p:tgtEl>
                                          <p:spTgt spid="9733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7331"/>
                                        </p:tgtEl>
                                        <p:attrNameLst>
                                          <p:attrName>style.visibility</p:attrName>
                                        </p:attrNameLst>
                                      </p:cBhvr>
                                      <p:to>
                                        <p:strVal val="visible"/>
                                      </p:to>
                                    </p:set>
                                    <p:animEffect transition="in" filter="wipe(down)">
                                      <p:cBhvr>
                                        <p:cTn id="21" dur="500"/>
                                        <p:tgtEl>
                                          <p:spTgt spid="9733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0695"/>
                                        </p:tgtEl>
                                        <p:attrNameLst>
                                          <p:attrName>style.visibility</p:attrName>
                                        </p:attrNameLst>
                                      </p:cBhvr>
                                      <p:to>
                                        <p:strVal val="visible"/>
                                      </p:to>
                                    </p:set>
                                    <p:anim calcmode="lin" valueType="num">
                                      <p:cBhvr>
                                        <p:cTn id="26" dur="500" fill="hold"/>
                                        <p:tgtEl>
                                          <p:spTgt spid="240695"/>
                                        </p:tgtEl>
                                        <p:attrNameLst>
                                          <p:attrName>ppt_x</p:attrName>
                                        </p:attrNameLst>
                                      </p:cBhvr>
                                      <p:tavLst>
                                        <p:tav tm="0">
                                          <p:val>
                                            <p:strVal val="#ppt_x"/>
                                          </p:val>
                                        </p:tav>
                                        <p:tav tm="100000">
                                          <p:val>
                                            <p:strVal val="#ppt_x"/>
                                          </p:val>
                                        </p:tav>
                                      </p:tavLst>
                                    </p:anim>
                                    <p:anim calcmode="lin" valueType="num">
                                      <p:cBhvr>
                                        <p:cTn id="27" dur="500" fill="hold"/>
                                        <p:tgtEl>
                                          <p:spTgt spid="24069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40697"/>
                                        </p:tgtEl>
                                        <p:attrNameLst>
                                          <p:attrName>style.visibility</p:attrName>
                                        </p:attrNameLst>
                                      </p:cBhvr>
                                      <p:to>
                                        <p:strVal val="visible"/>
                                      </p:to>
                                    </p:set>
                                    <p:anim calcmode="lin" valueType="num">
                                      <p:cBhvr>
                                        <p:cTn id="32" dur="500" fill="hold"/>
                                        <p:tgtEl>
                                          <p:spTgt spid="240697"/>
                                        </p:tgtEl>
                                        <p:attrNameLst>
                                          <p:attrName>ppt_x</p:attrName>
                                        </p:attrNameLst>
                                      </p:cBhvr>
                                      <p:tavLst>
                                        <p:tav tm="0">
                                          <p:val>
                                            <p:strVal val="#ppt_x"/>
                                          </p:val>
                                        </p:tav>
                                        <p:tav tm="100000">
                                          <p:val>
                                            <p:strVal val="#ppt_x"/>
                                          </p:val>
                                        </p:tav>
                                      </p:tavLst>
                                    </p:anim>
                                    <p:anim calcmode="lin" valueType="num">
                                      <p:cBhvr>
                                        <p:cTn id="33" dur="500" fill="hold"/>
                                        <p:tgtEl>
                                          <p:spTgt spid="24069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0696"/>
                                        </p:tgtEl>
                                        <p:attrNameLst>
                                          <p:attrName>style.visibility</p:attrName>
                                        </p:attrNameLst>
                                      </p:cBhvr>
                                      <p:to>
                                        <p:strVal val="visible"/>
                                      </p:to>
                                    </p:set>
                                    <p:anim calcmode="lin" valueType="num">
                                      <p:cBhvr>
                                        <p:cTn id="36" dur="500" fill="hold"/>
                                        <p:tgtEl>
                                          <p:spTgt spid="240696"/>
                                        </p:tgtEl>
                                        <p:attrNameLst>
                                          <p:attrName>ppt_x</p:attrName>
                                        </p:attrNameLst>
                                      </p:cBhvr>
                                      <p:tavLst>
                                        <p:tav tm="0">
                                          <p:val>
                                            <p:strVal val="#ppt_x"/>
                                          </p:val>
                                        </p:tav>
                                        <p:tav tm="100000">
                                          <p:val>
                                            <p:strVal val="#ppt_x"/>
                                          </p:val>
                                        </p:tav>
                                      </p:tavLst>
                                    </p:anim>
                                    <p:anim calcmode="lin" valueType="num">
                                      <p:cBhvr>
                                        <p:cTn id="37" dur="500" fill="hold"/>
                                        <p:tgtEl>
                                          <p:spTgt spid="24069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40698"/>
                                        </p:tgtEl>
                                        <p:attrNameLst>
                                          <p:attrName>style.visibility</p:attrName>
                                        </p:attrNameLst>
                                      </p:cBhvr>
                                      <p:to>
                                        <p:strVal val="visible"/>
                                      </p:to>
                                    </p:set>
                                    <p:anim calcmode="lin" valueType="num">
                                      <p:cBhvr>
                                        <p:cTn id="42" dur="500" fill="hold"/>
                                        <p:tgtEl>
                                          <p:spTgt spid="240698"/>
                                        </p:tgtEl>
                                        <p:attrNameLst>
                                          <p:attrName>ppt_x</p:attrName>
                                        </p:attrNameLst>
                                      </p:cBhvr>
                                      <p:tavLst>
                                        <p:tav tm="0">
                                          <p:val>
                                            <p:strVal val="#ppt_x"/>
                                          </p:val>
                                        </p:tav>
                                        <p:tav tm="100000">
                                          <p:val>
                                            <p:strVal val="#ppt_x"/>
                                          </p:val>
                                        </p:tav>
                                      </p:tavLst>
                                    </p:anim>
                                    <p:anim calcmode="lin" valueType="num">
                                      <p:cBhvr>
                                        <p:cTn id="43" dur="500" fill="hold"/>
                                        <p:tgtEl>
                                          <p:spTgt spid="24069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40699"/>
                                        </p:tgtEl>
                                        <p:attrNameLst>
                                          <p:attrName>style.visibility</p:attrName>
                                        </p:attrNameLst>
                                      </p:cBhvr>
                                      <p:to>
                                        <p:strVal val="visible"/>
                                      </p:to>
                                    </p:set>
                                    <p:anim calcmode="lin" valueType="num">
                                      <p:cBhvr>
                                        <p:cTn id="46" dur="500" fill="hold"/>
                                        <p:tgtEl>
                                          <p:spTgt spid="240699"/>
                                        </p:tgtEl>
                                        <p:attrNameLst>
                                          <p:attrName>ppt_x</p:attrName>
                                        </p:attrNameLst>
                                      </p:cBhvr>
                                      <p:tavLst>
                                        <p:tav tm="0">
                                          <p:val>
                                            <p:strVal val="#ppt_x"/>
                                          </p:val>
                                        </p:tav>
                                        <p:tav tm="100000">
                                          <p:val>
                                            <p:strVal val="#ppt_x"/>
                                          </p:val>
                                        </p:tav>
                                      </p:tavLst>
                                    </p:anim>
                                    <p:anim calcmode="lin" valueType="num">
                                      <p:cBhvr>
                                        <p:cTn id="47" dur="500" fill="hold"/>
                                        <p:tgtEl>
                                          <p:spTgt spid="24069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240700"/>
                                        </p:tgtEl>
                                        <p:attrNameLst>
                                          <p:attrName>style.visibility</p:attrName>
                                        </p:attrNameLst>
                                      </p:cBhvr>
                                      <p:to>
                                        <p:strVal val="visible"/>
                                      </p:to>
                                    </p:set>
                                    <p:anim calcmode="lin" valueType="num">
                                      <p:cBhvr>
                                        <p:cTn id="52" dur="500" fill="hold"/>
                                        <p:tgtEl>
                                          <p:spTgt spid="240700"/>
                                        </p:tgtEl>
                                        <p:attrNameLst>
                                          <p:attrName>ppt_x</p:attrName>
                                        </p:attrNameLst>
                                      </p:cBhvr>
                                      <p:tavLst>
                                        <p:tav tm="0">
                                          <p:val>
                                            <p:strVal val="#ppt_x"/>
                                          </p:val>
                                        </p:tav>
                                        <p:tav tm="100000">
                                          <p:val>
                                            <p:strVal val="#ppt_x"/>
                                          </p:val>
                                        </p:tav>
                                      </p:tavLst>
                                    </p:anim>
                                    <p:anim calcmode="lin" valueType="num">
                                      <p:cBhvr>
                                        <p:cTn id="53" dur="500" fill="hold"/>
                                        <p:tgtEl>
                                          <p:spTgt spid="240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31" grpId="0"/>
      <p:bldP spid="97332" grpId="0"/>
      <p:bldP spid="240695" grpId="0" bldLvl="0" animBg="1"/>
      <p:bldP spid="9733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3329670"/>
            <a:ext cx="4006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514" name="Rectangle 2"/>
          <p:cNvSpPr>
            <a:spLocks noGrp="1" noChangeArrowheads="1"/>
          </p:cNvSpPr>
          <p:nvPr>
            <p:ph type="title"/>
          </p:nvPr>
        </p:nvSpPr>
        <p:spPr>
          <a:xfrm>
            <a:off x="520700" y="553133"/>
            <a:ext cx="7886700" cy="1325563"/>
          </a:xfrm>
        </p:spPr>
        <p:txBody>
          <a:bodyPr vert="horz" wrap="square" lIns="91440" tIns="45720" rIns="91440" bIns="45720" numCol="1" anchor="ctr" anchorCtr="0" compatLnSpc="1"/>
          <a:lstStyle/>
          <a:p>
            <a:pPr algn="l" eaLnBrk="1" hangingPunct="1">
              <a:defRPr/>
            </a:pPr>
            <a:r>
              <a:rPr lang="en-US" altLang="zh-CN" sz="32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2.8 </a:t>
            </a:r>
            <a:r>
              <a:rPr lang="zh-CN" altLang="en-US" sz="32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多输出逻辑函数的化简</a:t>
            </a:r>
          </a:p>
        </p:txBody>
      </p:sp>
      <p:sp>
        <p:nvSpPr>
          <p:cNvPr id="320516" name="Rectangle 4"/>
          <p:cNvSpPr>
            <a:spLocks noGrp="1" noChangeArrowheads="1"/>
          </p:cNvSpPr>
          <p:nvPr>
            <p:ph idx="1"/>
          </p:nvPr>
        </p:nvSpPr>
        <p:spPr>
          <a:xfrm>
            <a:off x="-247828" y="1615845"/>
            <a:ext cx="7632700" cy="1039813"/>
          </a:xfrm>
        </p:spPr>
        <p:txBody>
          <a:bodyPr vert="horz" wrap="square" lIns="91440" tIns="45720" rIns="91440" bIns="45720" numCol="1" anchor="t" anchorCtr="0" compatLnSpc="1"/>
          <a:lstStyle/>
          <a:p>
            <a:pPr eaLnBrk="1" hangingPunct="1">
              <a:buFontTx/>
              <a:buNone/>
              <a:defRPr/>
            </a:pPr>
            <a:r>
              <a:rPr lang="en-US" altLang="zh-CN" sz="24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     </a:t>
            </a:r>
            <a:r>
              <a:rPr lang="zh-CN" altLang="en-US" sz="24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例</a:t>
            </a:r>
            <a:r>
              <a:rPr lang="en-US" altLang="zh-CN" sz="24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zh-CN" altLang="en-US" sz="24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graphicFrame>
        <p:nvGraphicFramePr>
          <p:cNvPr id="98308" name="Object 3"/>
          <p:cNvGraphicFramePr>
            <a:graphicFrameLocks/>
          </p:cNvGraphicFramePr>
          <p:nvPr>
            <p:extLst>
              <p:ext uri="{D42A27DB-BD31-4B8C-83A1-F6EECF244321}">
                <p14:modId xmlns:p14="http://schemas.microsoft.com/office/powerpoint/2010/main" val="2463533301"/>
              </p:ext>
            </p:extLst>
          </p:nvPr>
        </p:nvGraphicFramePr>
        <p:xfrm>
          <a:off x="1081088" y="1783445"/>
          <a:ext cx="5853112" cy="1473200"/>
        </p:xfrm>
        <a:graphic>
          <a:graphicData uri="http://schemas.openxmlformats.org/presentationml/2006/ole">
            <mc:AlternateContent xmlns:mc="http://schemas.openxmlformats.org/markup-compatibility/2006">
              <mc:Choice xmlns:v="urn:schemas-microsoft-com:vml" Requires="v">
                <p:oleObj spid="_x0000_s277800" name="Equation" r:id="rId4" imgW="2730240" imgH="685800" progId="Equation.3">
                  <p:embed/>
                </p:oleObj>
              </mc:Choice>
              <mc:Fallback>
                <p:oleObj name="Equation" r:id="rId4" imgW="2730240" imgH="685800" progId="Equation.3">
                  <p:embed/>
                  <p:pic>
                    <p:nvPicPr>
                      <p:cNvPr id="98308" name="Object 3"/>
                      <p:cNvPicPr>
                        <a:picLocks noChangeArrowheads="1"/>
                      </p:cNvPicPr>
                      <p:nvPr/>
                    </p:nvPicPr>
                    <p:blipFill>
                      <a:blip r:embed="rId5"/>
                      <a:srcRect/>
                      <a:stretch>
                        <a:fillRect/>
                      </a:stretch>
                    </p:blipFill>
                    <p:spPr bwMode="auto">
                      <a:xfrm>
                        <a:off x="1081088" y="1783445"/>
                        <a:ext cx="5853112"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8309" name="对象 108546"/>
          <p:cNvGraphicFramePr>
            <a:graphicFrameLocks/>
          </p:cNvGraphicFramePr>
          <p:nvPr>
            <p:extLst>
              <p:ext uri="{D42A27DB-BD31-4B8C-83A1-F6EECF244321}">
                <p14:modId xmlns:p14="http://schemas.microsoft.com/office/powerpoint/2010/main" val="1411965608"/>
              </p:ext>
            </p:extLst>
          </p:nvPr>
        </p:nvGraphicFramePr>
        <p:xfrm>
          <a:off x="187325" y="4432982"/>
          <a:ext cx="4275138" cy="1473200"/>
        </p:xfrm>
        <a:graphic>
          <a:graphicData uri="http://schemas.openxmlformats.org/presentationml/2006/ole">
            <mc:AlternateContent xmlns:mc="http://schemas.openxmlformats.org/markup-compatibility/2006">
              <mc:Choice xmlns:v="urn:schemas-microsoft-com:vml" Requires="v">
                <p:oleObj spid="_x0000_s277801" r:id="rId6" imgW="1993900" imgH="685800" progId="Equation.3">
                  <p:embed/>
                </p:oleObj>
              </mc:Choice>
              <mc:Fallback>
                <p:oleObj r:id="rId6" imgW="1993900" imgH="685800" progId="Equation.3">
                  <p:embed/>
                  <p:pic>
                    <p:nvPicPr>
                      <p:cNvPr id="98309" name="对象 10854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325" y="4432982"/>
                        <a:ext cx="427513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10" name="AutoShape 5"/>
          <p:cNvSpPr>
            <a:spLocks noChangeArrowheads="1"/>
          </p:cNvSpPr>
          <p:nvPr/>
        </p:nvSpPr>
        <p:spPr bwMode="auto">
          <a:xfrm>
            <a:off x="1511300" y="3256645"/>
            <a:ext cx="576263" cy="1008062"/>
          </a:xfrm>
          <a:prstGeom prst="downArrow">
            <a:avLst>
              <a:gd name="adj1" fmla="val 50000"/>
              <a:gd name="adj2" fmla="val 43692"/>
            </a:avLst>
          </a:prstGeom>
          <a:solidFill>
            <a:schemeClr val="accent1"/>
          </a:solidFill>
          <a:ln w="9525">
            <a:solidFill>
              <a:schemeClr val="tx1"/>
            </a:solidFill>
            <a:miter lim="800000"/>
            <a:headEnd/>
            <a:tailEnd/>
          </a:ln>
        </p:spPr>
        <p:txBody>
          <a:bodyPr vert="eaVert"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1" name="Rectangle 9"/>
          <p:cNvSpPr>
            <a:spLocks noChangeArrowheads="1"/>
          </p:cNvSpPr>
          <p:nvPr/>
        </p:nvSpPr>
        <p:spPr bwMode="auto">
          <a:xfrm>
            <a:off x="2016125" y="3309032"/>
            <a:ext cx="1892300" cy="884238"/>
          </a:xfrm>
          <a:prstGeom prst="rect">
            <a:avLst/>
          </a:prstGeom>
          <a:noFill/>
          <a:ln>
            <a:noFill/>
          </a:ln>
          <a:effectLst/>
        </p:spPr>
        <p:txBody>
          <a:bodyPr anchor="ctr"/>
          <a:lstStyle/>
          <a:p>
            <a:pPr algn="ctr">
              <a:buFontTx/>
              <a:buNone/>
              <a:defRPr/>
            </a:pPr>
            <a:r>
              <a:rPr lang="zh-CN" altLang="en-US" sz="2400" b="1" dirty="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卡诺图化简</a:t>
            </a:r>
          </a:p>
        </p:txBody>
      </p:sp>
      <p:sp>
        <p:nvSpPr>
          <p:cNvPr id="98312" name="AutoShape 5"/>
          <p:cNvSpPr>
            <a:spLocks noChangeArrowheads="1"/>
          </p:cNvSpPr>
          <p:nvPr/>
        </p:nvSpPr>
        <p:spPr bwMode="auto">
          <a:xfrm rot="16200000">
            <a:off x="4678362" y="4769533"/>
            <a:ext cx="576263" cy="1008062"/>
          </a:xfrm>
          <a:prstGeom prst="downArrow">
            <a:avLst>
              <a:gd name="adj1" fmla="val 50000"/>
              <a:gd name="adj2" fmla="val 43692"/>
            </a:avLst>
          </a:prstGeom>
          <a:solidFill>
            <a:schemeClr val="accent1"/>
          </a:solidFill>
          <a:ln w="9525">
            <a:solidFill>
              <a:schemeClr val="tx1"/>
            </a:solidFill>
            <a:miter lim="800000"/>
            <a:headEnd/>
            <a:tailEnd/>
          </a:ln>
        </p:spPr>
        <p:txBody>
          <a:bodyPr vert="eaVert"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3" name="Rectangle 9"/>
          <p:cNvSpPr>
            <a:spLocks noChangeArrowheads="1"/>
          </p:cNvSpPr>
          <p:nvPr/>
        </p:nvSpPr>
        <p:spPr bwMode="auto">
          <a:xfrm>
            <a:off x="4103688" y="5488670"/>
            <a:ext cx="1892300" cy="884237"/>
          </a:xfrm>
          <a:prstGeom prst="rect">
            <a:avLst/>
          </a:prstGeom>
          <a:noFill/>
          <a:ln>
            <a:noFill/>
          </a:ln>
          <a:effectLst/>
        </p:spPr>
        <p:txBody>
          <a:bodyPr anchor="ctr"/>
          <a:lstStyle/>
          <a:p>
            <a:pPr algn="ctr">
              <a:buFontTx/>
              <a:buNone/>
              <a:defRPr/>
            </a:pPr>
            <a:r>
              <a:rPr lang="zh-CN" altLang="en-US" sz="2400" b="1" dirty="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逻辑图</a:t>
            </a:r>
          </a:p>
        </p:txBody>
      </p:sp>
      <p:sp>
        <p:nvSpPr>
          <p:cNvPr id="12"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9445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wipe(down)">
                                      <p:cBhvr>
                                        <p:cTn id="7" dur="500"/>
                                        <p:tgtEl>
                                          <p:spTgt spid="320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0516">
                                            <p:txEl>
                                              <p:pRg st="0" end="0"/>
                                            </p:txEl>
                                          </p:spTgt>
                                        </p:tgtEl>
                                        <p:attrNameLst>
                                          <p:attrName>style.visibility</p:attrName>
                                        </p:attrNameLst>
                                      </p:cBhvr>
                                      <p:to>
                                        <p:strVal val="visible"/>
                                      </p:to>
                                    </p:set>
                                    <p:animEffect transition="in" filter="wipe(down)">
                                      <p:cBhvr>
                                        <p:cTn id="12" dur="500"/>
                                        <p:tgtEl>
                                          <p:spTgt spid="320516">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8308"/>
                                        </p:tgtEl>
                                        <p:attrNameLst>
                                          <p:attrName>style.visibility</p:attrName>
                                        </p:attrNameLst>
                                      </p:cBhvr>
                                      <p:to>
                                        <p:strVal val="visible"/>
                                      </p:to>
                                    </p:set>
                                    <p:animEffect transition="in" filter="wipe(down)">
                                      <p:cBhvr>
                                        <p:cTn id="15" dur="500"/>
                                        <p:tgtEl>
                                          <p:spTgt spid="9830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8310"/>
                                        </p:tgtEl>
                                        <p:attrNameLst>
                                          <p:attrName>style.visibility</p:attrName>
                                        </p:attrNameLst>
                                      </p:cBhvr>
                                      <p:to>
                                        <p:strVal val="visible"/>
                                      </p:to>
                                    </p:set>
                                    <p:animEffect transition="in" filter="wipe(down)">
                                      <p:cBhvr>
                                        <p:cTn id="20" dur="500"/>
                                        <p:tgtEl>
                                          <p:spTgt spid="983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8309"/>
                                        </p:tgtEl>
                                        <p:attrNameLst>
                                          <p:attrName>style.visibility</p:attrName>
                                        </p:attrNameLst>
                                      </p:cBhvr>
                                      <p:to>
                                        <p:strVal val="visible"/>
                                      </p:to>
                                    </p:set>
                                    <p:animEffect transition="in" filter="wipe(down)">
                                      <p:cBhvr>
                                        <p:cTn id="28" dur="500"/>
                                        <p:tgtEl>
                                          <p:spTgt spid="983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8312"/>
                                        </p:tgtEl>
                                        <p:attrNameLst>
                                          <p:attrName>style.visibility</p:attrName>
                                        </p:attrNameLst>
                                      </p:cBhvr>
                                      <p:to>
                                        <p:strVal val="visible"/>
                                      </p:to>
                                    </p:set>
                                    <p:animEffect transition="in" filter="wipe(down)">
                                      <p:cBhvr>
                                        <p:cTn id="36" dur="500"/>
                                        <p:tgtEl>
                                          <p:spTgt spid="983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8305"/>
                                        </p:tgtEl>
                                        <p:attrNameLst>
                                          <p:attrName>style.visibility</p:attrName>
                                        </p:attrNameLst>
                                      </p:cBhvr>
                                      <p:to>
                                        <p:strVal val="visible"/>
                                      </p:to>
                                    </p:set>
                                    <p:animEffect transition="in" filter="wipe(down)">
                                      <p:cBhvr>
                                        <p:cTn id="41" dur="500"/>
                                        <p:tgtEl>
                                          <p:spTgt spid="98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6" grpId="0" build="p"/>
      <p:bldP spid="98310" grpId="0" animBg="1"/>
      <p:bldP spid="11" grpId="0"/>
      <p:bldP spid="98312" grpId="0" animBg="1"/>
      <p:bldP spid="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206625"/>
            <a:ext cx="400685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516" name="Rectangle 4"/>
          <p:cNvSpPr>
            <a:spLocks noGrp="1" noChangeArrowheads="1"/>
          </p:cNvSpPr>
          <p:nvPr>
            <p:ph idx="1"/>
          </p:nvPr>
        </p:nvSpPr>
        <p:spPr>
          <a:xfrm>
            <a:off x="179388" y="982663"/>
            <a:ext cx="7632700" cy="1039812"/>
          </a:xfrm>
        </p:spPr>
        <p:txBody>
          <a:bodyPr vert="horz" wrap="square" lIns="91440" tIns="45720" rIns="91440" bIns="45720" numCol="1" anchor="t" anchorCtr="0" compatLnSpc="1"/>
          <a:lstStyle/>
          <a:p>
            <a:pPr eaLnBrk="1" hangingPunct="1">
              <a:buFontTx/>
              <a:buNone/>
              <a:defRPr/>
            </a:pPr>
            <a:r>
              <a:rPr lang="zh-CN" altLang="en-US" sz="24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另一种化简方式：</a:t>
            </a:r>
            <a:endParaRPr lang="en-US" altLang="zh-CN" sz="24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endParaRPr>
          </a:p>
          <a:p>
            <a:pPr eaLnBrk="1" hangingPunct="1">
              <a:buFontTx/>
              <a:buNone/>
              <a:defRPr/>
            </a:pPr>
            <a:r>
              <a:rPr lang="zh-CN" altLang="en-US" sz="2400" b="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通过卡诺图化简找出</a:t>
            </a:r>
            <a:r>
              <a:rPr lang="en-US" altLang="zh-CN" sz="2400" b="1" i="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Y</a:t>
            </a:r>
            <a:r>
              <a:rPr lang="en-US" altLang="zh-CN" sz="2400" b="1" baseline="-25000"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sz="2400" b="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en-US" altLang="zh-CN" sz="2400" b="1" i="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Y</a:t>
            </a:r>
            <a:r>
              <a:rPr lang="en-US" altLang="zh-CN" sz="2400" b="1" baseline="-25000"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2 </a:t>
            </a:r>
            <a:r>
              <a:rPr lang="zh-CN" altLang="en-US" sz="2400" b="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en-US" altLang="zh-CN" sz="2400" b="1" i="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Y</a:t>
            </a:r>
            <a:r>
              <a:rPr lang="en-US" altLang="zh-CN" sz="2400" b="1" baseline="-25000"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3 </a:t>
            </a:r>
            <a:r>
              <a:rPr lang="zh-CN" altLang="en-US" sz="2400" b="1" dirty="0" smtClean="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之间的共用项</a:t>
            </a:r>
          </a:p>
        </p:txBody>
      </p:sp>
      <p:graphicFrame>
        <p:nvGraphicFramePr>
          <p:cNvPr id="99331" name="对象 109570"/>
          <p:cNvGraphicFramePr>
            <a:graphicFrameLocks/>
          </p:cNvGraphicFramePr>
          <p:nvPr>
            <p:extLst>
              <p:ext uri="{D42A27DB-BD31-4B8C-83A1-F6EECF244321}">
                <p14:modId xmlns:p14="http://schemas.microsoft.com/office/powerpoint/2010/main" val="1559921363"/>
              </p:ext>
            </p:extLst>
          </p:nvPr>
        </p:nvGraphicFramePr>
        <p:xfrm>
          <a:off x="179388" y="3141663"/>
          <a:ext cx="4929187" cy="1473200"/>
        </p:xfrm>
        <a:graphic>
          <a:graphicData uri="http://schemas.openxmlformats.org/presentationml/2006/ole">
            <mc:AlternateContent xmlns:mc="http://schemas.openxmlformats.org/markup-compatibility/2006">
              <mc:Choice xmlns:v="urn:schemas-microsoft-com:vml" Requires="v">
                <p:oleObj spid="_x0000_s278677" r:id="rId4" imgW="2298700" imgH="685800" progId="Equation.3">
                  <p:embed/>
                </p:oleObj>
              </mc:Choice>
              <mc:Fallback>
                <p:oleObj r:id="rId4" imgW="2298700" imgH="685800" progId="Equation.3">
                  <p:embed/>
                  <p:pic>
                    <p:nvPicPr>
                      <p:cNvPr id="99331" name="对象 1095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141663"/>
                        <a:ext cx="4929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2" name="AutoShape 5"/>
          <p:cNvSpPr>
            <a:spLocks noChangeArrowheads="1"/>
          </p:cNvSpPr>
          <p:nvPr/>
        </p:nvSpPr>
        <p:spPr bwMode="auto">
          <a:xfrm>
            <a:off x="1763713" y="2062163"/>
            <a:ext cx="576262" cy="1008062"/>
          </a:xfrm>
          <a:prstGeom prst="downArrow">
            <a:avLst>
              <a:gd name="adj1" fmla="val 50000"/>
              <a:gd name="adj2" fmla="val 43692"/>
            </a:avLst>
          </a:prstGeom>
          <a:solidFill>
            <a:schemeClr val="accent1"/>
          </a:solidFill>
          <a:ln w="9525">
            <a:solidFill>
              <a:schemeClr val="tx1"/>
            </a:solidFill>
            <a:miter lim="800000"/>
            <a:headEnd/>
            <a:tailEnd/>
          </a:ln>
        </p:spPr>
        <p:txBody>
          <a:bodyPr vert="eaVert"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1" name="Rectangle 9"/>
          <p:cNvSpPr>
            <a:spLocks noChangeArrowheads="1"/>
          </p:cNvSpPr>
          <p:nvPr/>
        </p:nvSpPr>
        <p:spPr bwMode="auto">
          <a:xfrm>
            <a:off x="2195513" y="2062163"/>
            <a:ext cx="1893887" cy="884237"/>
          </a:xfrm>
          <a:prstGeom prst="rect">
            <a:avLst/>
          </a:prstGeom>
          <a:noFill/>
          <a:ln>
            <a:noFill/>
          </a:ln>
          <a:effectLst/>
        </p:spPr>
        <p:txBody>
          <a:bodyPr anchor="ctr"/>
          <a:lstStyle/>
          <a:p>
            <a:pPr algn="ctr">
              <a:buFontTx/>
              <a:buNone/>
              <a:defRPr/>
            </a:pPr>
            <a:r>
              <a:rPr lang="zh-CN" altLang="en-US" sz="2400" dirty="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卡诺图化简</a:t>
            </a:r>
          </a:p>
        </p:txBody>
      </p:sp>
      <p:sp>
        <p:nvSpPr>
          <p:cNvPr id="99334" name="AutoShape 5"/>
          <p:cNvSpPr>
            <a:spLocks noChangeArrowheads="1"/>
          </p:cNvSpPr>
          <p:nvPr/>
        </p:nvSpPr>
        <p:spPr bwMode="auto">
          <a:xfrm rot="-5400000">
            <a:off x="4859338" y="3862388"/>
            <a:ext cx="576262" cy="1008062"/>
          </a:xfrm>
          <a:prstGeom prst="downArrow">
            <a:avLst>
              <a:gd name="adj1" fmla="val 50000"/>
              <a:gd name="adj2" fmla="val 43692"/>
            </a:avLst>
          </a:prstGeom>
          <a:solidFill>
            <a:schemeClr val="accent1"/>
          </a:solidFill>
          <a:ln w="9525">
            <a:solidFill>
              <a:schemeClr val="tx1"/>
            </a:solidFill>
            <a:miter lim="800000"/>
            <a:headEnd/>
            <a:tailEnd/>
          </a:ln>
        </p:spPr>
        <p:txBody>
          <a:bodyPr vert="eaVert"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13" name="Rectangle 9"/>
          <p:cNvSpPr>
            <a:spLocks noChangeArrowheads="1"/>
          </p:cNvSpPr>
          <p:nvPr/>
        </p:nvSpPr>
        <p:spPr bwMode="auto">
          <a:xfrm>
            <a:off x="4211638" y="4583113"/>
            <a:ext cx="1893887" cy="884237"/>
          </a:xfrm>
          <a:prstGeom prst="rect">
            <a:avLst/>
          </a:prstGeom>
          <a:noFill/>
          <a:ln>
            <a:noFill/>
          </a:ln>
          <a:effectLst/>
        </p:spPr>
        <p:txBody>
          <a:bodyPr anchor="ctr"/>
          <a:lstStyle/>
          <a:p>
            <a:pPr algn="ctr">
              <a:buFontTx/>
              <a:buNone/>
              <a:defRPr/>
            </a:pPr>
            <a:r>
              <a:rPr lang="zh-CN" altLang="en-US" sz="2400" dirty="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逻辑图</a:t>
            </a:r>
          </a:p>
        </p:txBody>
      </p:sp>
      <p:sp>
        <p:nvSpPr>
          <p:cNvPr id="14" name="Rectangle 9"/>
          <p:cNvSpPr>
            <a:spLocks noChangeArrowheads="1"/>
          </p:cNvSpPr>
          <p:nvPr/>
        </p:nvSpPr>
        <p:spPr bwMode="auto">
          <a:xfrm>
            <a:off x="528638" y="5277611"/>
            <a:ext cx="8229600" cy="442119"/>
          </a:xfrm>
          <a:prstGeom prst="rect">
            <a:avLst/>
          </a:prstGeom>
          <a:noFill/>
          <a:ln>
            <a:noFill/>
          </a:ln>
          <a:effectLst/>
        </p:spPr>
        <p:txBody>
          <a:bodyPr anchor="ctr"/>
          <a:lstStyle/>
          <a:p>
            <a:pPr algn="ctr">
              <a:buFontTx/>
              <a:buNone/>
              <a:defRPr/>
            </a:pPr>
            <a:r>
              <a:rPr lang="zh-CN" altLang="en-US" sz="2800" dirty="0" smtClean="0">
                <a:solidFill>
                  <a:srgbClr val="FF3300"/>
                </a:solidFill>
                <a:effectLst>
                  <a:outerShdw blurRad="38100" dist="38100" dir="2700000" algn="tl">
                    <a:srgbClr val="DDDDDD"/>
                  </a:outerShdw>
                </a:effectLst>
                <a:latin typeface="楷体" panose="02010609060101010101" pitchFamily="49" charset="-122"/>
                <a:ea typeface="楷体" panose="02010609060101010101" pitchFamily="49" charset="-122"/>
              </a:rPr>
              <a:t>减少了所需门电路数目和总的连线数目。</a:t>
            </a:r>
            <a:endParaRPr lang="en-US" altLang="zh-CN" sz="2800" dirty="0" smtClean="0">
              <a:solidFill>
                <a:srgbClr val="FF3300"/>
              </a:solidFill>
              <a:effectLst>
                <a:outerShdw blurRad="38100" dist="38100" dir="2700000" algn="tl">
                  <a:srgbClr val="DDDDDD"/>
                </a:outerShdw>
              </a:effectLst>
              <a:latin typeface="楷体" panose="02010609060101010101" pitchFamily="49" charset="-122"/>
              <a:ea typeface="楷体" panose="02010609060101010101" pitchFamily="49" charset="-122"/>
            </a:endParaRPr>
          </a:p>
        </p:txBody>
      </p:sp>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2" name="Rectangle 9"/>
          <p:cNvSpPr>
            <a:spLocks noChangeArrowheads="1"/>
          </p:cNvSpPr>
          <p:nvPr/>
        </p:nvSpPr>
        <p:spPr bwMode="auto">
          <a:xfrm>
            <a:off x="397129" y="6032610"/>
            <a:ext cx="8229600" cy="442119"/>
          </a:xfrm>
          <a:prstGeom prst="rect">
            <a:avLst/>
          </a:prstGeom>
          <a:noFill/>
          <a:ln>
            <a:noFill/>
          </a:ln>
          <a:effectLst/>
        </p:spPr>
        <p:txBody>
          <a:bodyPr anchor="ctr"/>
          <a:lstStyle/>
          <a:p>
            <a:pPr algn="ctr">
              <a:buFontTx/>
              <a:buNone/>
              <a:defRPr/>
            </a:pPr>
            <a:r>
              <a:rPr lang="zh-CN" altLang="en-US" sz="2800" b="1" dirty="0" smtClean="0">
                <a:solidFill>
                  <a:srgbClr val="FF0000"/>
                </a:solidFill>
                <a:latin typeface="楷体" panose="02010609060101010101" pitchFamily="49" charset="-122"/>
                <a:ea typeface="楷体" panose="02010609060101010101" pitchFamily="49" charset="-122"/>
              </a:rPr>
              <a:t>找出</a:t>
            </a:r>
            <a:r>
              <a:rPr lang="zh-CN" altLang="en-US" sz="2800" b="1" dirty="0">
                <a:solidFill>
                  <a:srgbClr val="FF0000"/>
                </a:solidFill>
                <a:latin typeface="楷体" panose="02010609060101010101" pitchFamily="49" charset="-122"/>
                <a:ea typeface="楷体" panose="02010609060101010101" pitchFamily="49" charset="-122"/>
              </a:rPr>
              <a:t>并合理利用共用项，得到总体最简的化简结果。</a:t>
            </a:r>
          </a:p>
        </p:txBody>
      </p:sp>
    </p:spTree>
    <p:extLst>
      <p:ext uri="{BB962C8B-B14F-4D97-AF65-F5344CB8AC3E}">
        <p14:creationId xmlns:p14="http://schemas.microsoft.com/office/powerpoint/2010/main" val="264987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82837" y="616034"/>
            <a:ext cx="8229600" cy="1143000"/>
          </a:xfrm>
        </p:spPr>
        <p:txBody>
          <a:bodyPr vert="horz" wrap="square" lIns="91440" tIns="45720" rIns="91440" bIns="45720" numCol="1" anchor="ctr" anchorCtr="0" compatLnSpc="1"/>
          <a:lstStyle/>
          <a:p>
            <a:pPr algn="l" eaLnBrk="1" hangingPunct="1">
              <a:defRPr/>
            </a:pPr>
            <a:r>
              <a:rPr lang="en-US" altLang="zh-CN" sz="32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2.9 </a:t>
            </a:r>
            <a:r>
              <a:rPr lang="zh-CN" altLang="en-US" sz="3200" b="1" dirty="0" smtClean="0">
                <a:solidFill>
                  <a:srgbClr val="000000"/>
                </a:solidFill>
                <a:effectLst>
                  <a:outerShdw blurRad="38100" dist="38100" dir="2700000" algn="tl">
                    <a:srgbClr val="C0C0C0"/>
                  </a:outerShdw>
                </a:effectLst>
                <a:latin typeface="楷体" panose="02010609060101010101" pitchFamily="49" charset="-122"/>
                <a:ea typeface="楷体" panose="02010609060101010101" pitchFamily="49" charset="-122"/>
              </a:rPr>
              <a:t>逻辑函数形式的变换</a:t>
            </a:r>
          </a:p>
        </p:txBody>
      </p:sp>
      <p:sp>
        <p:nvSpPr>
          <p:cNvPr id="7" name="内容占位符 6"/>
          <p:cNvSpPr>
            <a:spLocks noGrp="1"/>
          </p:cNvSpPr>
          <p:nvPr>
            <p:ph idx="1"/>
          </p:nvPr>
        </p:nvSpPr>
        <p:spPr>
          <a:xfrm>
            <a:off x="411667" y="1406867"/>
            <a:ext cx="8137525" cy="4176712"/>
          </a:xfrm>
        </p:spPr>
        <p:txBody>
          <a:bodyPr vert="horz" wrap="square" lIns="91440" tIns="45720" rIns="91440" bIns="45720" numCol="1" anchor="t" anchorCtr="0" compatLnSpc="1"/>
          <a:lstStyle/>
          <a:p>
            <a:pPr marL="0" indent="0" eaLnBrk="1" hangingPunct="1">
              <a:buFontTx/>
              <a:buNone/>
              <a:defRPr/>
            </a:pPr>
            <a:r>
              <a:rPr kumimoji="1"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将逻辑函数形式变换为与所用器件逻辑类型相适应的形式</a:t>
            </a:r>
            <a:endParaRPr kumimoji="1"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endParaRPr>
          </a:p>
          <a:p>
            <a:pPr eaLnBrk="1" hangingPunct="1">
              <a:buFontTx/>
              <a:buNone/>
              <a:defRPr/>
            </a:pPr>
            <a:r>
              <a:rPr kumimoji="1" lang="zh-CN" altLang="en-US"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rPr>
              <a:t>例：</a:t>
            </a:r>
            <a:endParaRPr kumimoji="1" lang="en-US" altLang="zh-CN" sz="2800" b="1" dirty="0" smtClean="0">
              <a:solidFill>
                <a:srgbClr val="000000"/>
              </a:solidFill>
              <a:effectLst>
                <a:outerShdw blurRad="38100" dist="38100" dir="2700000" algn="tl">
                  <a:srgbClr val="DDDDDD"/>
                </a:outerShdw>
              </a:effectLst>
              <a:latin typeface="楷体" panose="02010609060101010101" pitchFamily="49" charset="-122"/>
              <a:ea typeface="楷体" panose="02010609060101010101" pitchFamily="49" charset="-122"/>
            </a:endParaRPr>
          </a:p>
          <a:p>
            <a:pPr marL="514350" indent="-514350" eaLnBrk="1" hangingPunct="1">
              <a:buFontTx/>
              <a:buAutoNum type="arabicPeriod"/>
              <a:defRPr/>
            </a:pPr>
            <a:r>
              <a:rPr kumimoji="1" lang="en-US" altLang="zh-CN" sz="2800" dirty="0" smtClean="0">
                <a:solidFill>
                  <a:srgbClr val="000000"/>
                </a:solidFill>
                <a:latin typeface="楷体" panose="02010609060101010101" pitchFamily="49" charset="-122"/>
                <a:ea typeface="楷体" panose="02010609060101010101" pitchFamily="49" charset="-122"/>
              </a:rPr>
              <a:t>3</a:t>
            </a:r>
            <a:r>
              <a:rPr kumimoji="1" lang="zh-CN" altLang="en-US" sz="2800" dirty="0" smtClean="0">
                <a:solidFill>
                  <a:srgbClr val="000000"/>
                </a:solidFill>
                <a:latin typeface="楷体" panose="02010609060101010101" pitchFamily="49" charset="-122"/>
                <a:ea typeface="楷体" panose="02010609060101010101" pitchFamily="49" charset="-122"/>
              </a:rPr>
              <a:t>输入与门和</a:t>
            </a:r>
            <a:r>
              <a:rPr kumimoji="1" lang="en-US" altLang="zh-CN" sz="2800" dirty="0" smtClean="0">
                <a:solidFill>
                  <a:srgbClr val="000000"/>
                </a:solidFill>
                <a:latin typeface="楷体" panose="02010609060101010101" pitchFamily="49" charset="-122"/>
                <a:ea typeface="楷体" panose="02010609060101010101" pitchFamily="49" charset="-122"/>
              </a:rPr>
              <a:t>2</a:t>
            </a:r>
            <a:r>
              <a:rPr kumimoji="1" lang="zh-CN" altLang="en-US" sz="2800" dirty="0" smtClean="0">
                <a:solidFill>
                  <a:srgbClr val="000000"/>
                </a:solidFill>
                <a:latin typeface="楷体" panose="02010609060101010101" pitchFamily="49" charset="-122"/>
                <a:ea typeface="楷体" panose="02010609060101010101" pitchFamily="49" charset="-122"/>
              </a:rPr>
              <a:t>输入或门</a:t>
            </a:r>
            <a:endParaRPr kumimoji="1" lang="en-US" altLang="zh-CN" sz="2800" dirty="0" smtClean="0">
              <a:solidFill>
                <a:srgbClr val="000000"/>
              </a:solidFill>
              <a:latin typeface="楷体" panose="02010609060101010101" pitchFamily="49" charset="-122"/>
              <a:ea typeface="楷体" panose="02010609060101010101" pitchFamily="49" charset="-122"/>
            </a:endParaRPr>
          </a:p>
          <a:p>
            <a:pPr marL="514350" indent="-514350" eaLnBrk="1" hangingPunct="1">
              <a:buFontTx/>
              <a:buAutoNum type="arabicPeriod"/>
              <a:defRPr/>
            </a:pPr>
            <a:endParaRPr kumimoji="1" lang="en-US" altLang="zh-CN" sz="2800" dirty="0" smtClean="0">
              <a:solidFill>
                <a:srgbClr val="000000"/>
              </a:solidFill>
              <a:latin typeface="楷体" panose="02010609060101010101" pitchFamily="49" charset="-122"/>
              <a:ea typeface="楷体" panose="02010609060101010101" pitchFamily="49" charset="-122"/>
            </a:endParaRPr>
          </a:p>
          <a:p>
            <a:pPr marL="514350" indent="-514350" eaLnBrk="1" hangingPunct="1">
              <a:buFontTx/>
              <a:buAutoNum type="arabicPeriod"/>
              <a:defRPr/>
            </a:pPr>
            <a:r>
              <a:rPr kumimoji="1" lang="en-US" altLang="zh-CN" sz="2800" dirty="0" smtClean="0">
                <a:solidFill>
                  <a:srgbClr val="000000"/>
                </a:solidFill>
                <a:latin typeface="楷体" panose="02010609060101010101" pitchFamily="49" charset="-122"/>
                <a:ea typeface="楷体" panose="02010609060101010101" pitchFamily="49" charset="-122"/>
              </a:rPr>
              <a:t>2</a:t>
            </a:r>
            <a:r>
              <a:rPr kumimoji="1" lang="zh-CN" altLang="en-US" sz="2800" dirty="0" smtClean="0">
                <a:solidFill>
                  <a:srgbClr val="000000"/>
                </a:solidFill>
                <a:latin typeface="楷体" panose="02010609060101010101" pitchFamily="49" charset="-122"/>
                <a:ea typeface="楷体" panose="02010609060101010101" pitchFamily="49" charset="-122"/>
              </a:rPr>
              <a:t>输入与非门</a:t>
            </a:r>
            <a:endParaRPr kumimoji="1" lang="en-US" altLang="zh-CN" sz="2800" dirty="0" smtClean="0">
              <a:solidFill>
                <a:srgbClr val="000000"/>
              </a:solidFill>
              <a:latin typeface="楷体" panose="02010609060101010101" pitchFamily="49" charset="-122"/>
              <a:ea typeface="楷体" panose="02010609060101010101" pitchFamily="49" charset="-122"/>
            </a:endParaRPr>
          </a:p>
          <a:p>
            <a:pPr marL="514350" indent="-514350" eaLnBrk="1" hangingPunct="1">
              <a:buFontTx/>
              <a:buAutoNum type="arabicPeriod"/>
              <a:defRPr/>
            </a:pPr>
            <a:endParaRPr kumimoji="1" lang="zh-CN" altLang="en-US" sz="2800" dirty="0">
              <a:solidFill>
                <a:srgbClr val="000000"/>
              </a:solidFill>
              <a:latin typeface="楷体" panose="02010609060101010101" pitchFamily="49" charset="-122"/>
              <a:ea typeface="楷体" panose="02010609060101010101" pitchFamily="49" charset="-122"/>
            </a:endParaRPr>
          </a:p>
        </p:txBody>
      </p:sp>
      <p:graphicFrame>
        <p:nvGraphicFramePr>
          <p:cNvPr id="100355" name="Object 3"/>
          <p:cNvGraphicFramePr>
            <a:graphicFrameLocks/>
          </p:cNvGraphicFramePr>
          <p:nvPr>
            <p:extLst>
              <p:ext uri="{D42A27DB-BD31-4B8C-83A1-F6EECF244321}">
                <p14:modId xmlns:p14="http://schemas.microsoft.com/office/powerpoint/2010/main" val="572599759"/>
              </p:ext>
            </p:extLst>
          </p:nvPr>
        </p:nvGraphicFramePr>
        <p:xfrm>
          <a:off x="1237909" y="2465388"/>
          <a:ext cx="2095500" cy="314325"/>
        </p:xfrm>
        <a:graphic>
          <a:graphicData uri="http://schemas.openxmlformats.org/presentationml/2006/ole">
            <mc:AlternateContent xmlns:mc="http://schemas.openxmlformats.org/markup-compatibility/2006">
              <mc:Choice xmlns:v="urn:schemas-microsoft-com:vml" Requires="v">
                <p:oleObj spid="_x0000_s279998" r:id="rId3" imgW="1179053" imgH="177492" progId="Equation.3">
                  <p:embed/>
                </p:oleObj>
              </mc:Choice>
              <mc:Fallback>
                <p:oleObj r:id="rId3" imgW="1179053" imgH="177492" progId="Equation.3">
                  <p:embed/>
                  <p:pic>
                    <p:nvPicPr>
                      <p:cNvPr id="10035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7909" y="2465388"/>
                        <a:ext cx="20955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56" name="对象 111618"/>
          <p:cNvGraphicFramePr>
            <a:graphicFrameLocks/>
          </p:cNvGraphicFramePr>
          <p:nvPr>
            <p:extLst>
              <p:ext uri="{D42A27DB-BD31-4B8C-83A1-F6EECF244321}">
                <p14:modId xmlns:p14="http://schemas.microsoft.com/office/powerpoint/2010/main" val="3437926990"/>
              </p:ext>
            </p:extLst>
          </p:nvPr>
        </p:nvGraphicFramePr>
        <p:xfrm>
          <a:off x="997187" y="4629067"/>
          <a:ext cx="2095500" cy="314325"/>
        </p:xfrm>
        <a:graphic>
          <a:graphicData uri="http://schemas.openxmlformats.org/presentationml/2006/ole">
            <mc:AlternateContent xmlns:mc="http://schemas.openxmlformats.org/markup-compatibility/2006">
              <mc:Choice xmlns:v="urn:schemas-microsoft-com:vml" Requires="v">
                <p:oleObj spid="_x0000_s279999" r:id="rId5" imgW="1179053" imgH="177492" progId="Equation.3">
                  <p:embed/>
                </p:oleObj>
              </mc:Choice>
              <mc:Fallback>
                <p:oleObj r:id="rId5" imgW="1179053" imgH="177492" progId="Equation.3">
                  <p:embed/>
                  <p:pic>
                    <p:nvPicPr>
                      <p:cNvPr id="100356" name="对象 1116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187" y="4629067"/>
                        <a:ext cx="20955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57" name="对象 111619"/>
          <p:cNvGraphicFramePr>
            <a:graphicFrameLocks/>
          </p:cNvGraphicFramePr>
          <p:nvPr>
            <p:extLst>
              <p:ext uri="{D42A27DB-BD31-4B8C-83A1-F6EECF244321}">
                <p14:modId xmlns:p14="http://schemas.microsoft.com/office/powerpoint/2010/main" val="3963208510"/>
              </p:ext>
            </p:extLst>
          </p:nvPr>
        </p:nvGraphicFramePr>
        <p:xfrm>
          <a:off x="4597637" y="4557630"/>
          <a:ext cx="3535363" cy="358775"/>
        </p:xfrm>
        <a:graphic>
          <a:graphicData uri="http://schemas.openxmlformats.org/presentationml/2006/ole">
            <mc:AlternateContent xmlns:mc="http://schemas.openxmlformats.org/markup-compatibility/2006">
              <mc:Choice xmlns:v="urn:schemas-microsoft-com:vml" Requires="v">
                <p:oleObj spid="_x0000_s280000" r:id="rId6" imgW="1992171" imgH="203024" progId="Equation.3">
                  <p:embed/>
                </p:oleObj>
              </mc:Choice>
              <mc:Fallback>
                <p:oleObj r:id="rId6" imgW="1992171" imgH="203024" progId="Equation.3">
                  <p:embed/>
                  <p:pic>
                    <p:nvPicPr>
                      <p:cNvPr id="100357" name="对象 1116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7637" y="4557630"/>
                        <a:ext cx="3535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AutoShape 5"/>
          <p:cNvSpPr>
            <a:spLocks noChangeArrowheads="1"/>
          </p:cNvSpPr>
          <p:nvPr/>
        </p:nvSpPr>
        <p:spPr bwMode="auto">
          <a:xfrm rot="16200000">
            <a:off x="3445112" y="4270292"/>
            <a:ext cx="576263" cy="1008063"/>
          </a:xfrm>
          <a:prstGeom prst="downArrow">
            <a:avLst>
              <a:gd name="adj1" fmla="val 50000"/>
              <a:gd name="adj2" fmla="val 43692"/>
            </a:avLst>
          </a:prstGeom>
          <a:solidFill>
            <a:schemeClr val="accent1"/>
          </a:solidFill>
          <a:ln w="9525">
            <a:solidFill>
              <a:schemeClr val="tx1"/>
            </a:solidFill>
            <a:miter lim="800000"/>
            <a:headEnd/>
            <a:tailEnd/>
          </a:ln>
        </p:spPr>
        <p:txBody>
          <a:bodyPr vert="eaVert"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pic>
        <p:nvPicPr>
          <p:cNvPr id="10035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1088" y="2465388"/>
            <a:ext cx="3352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0" name="Picture 9"/>
          <p:cNvPicPr>
            <a:picLocks noChangeAspect="1" noChangeArrowheads="1"/>
          </p:cNvPicPr>
          <p:nvPr/>
        </p:nvPicPr>
        <p:blipFill>
          <a:blip r:embed="rId9">
            <a:extLst>
              <a:ext uri="{28A0092B-C50C-407E-A947-70E740481C1C}">
                <a14:useLocalDpi xmlns:a14="http://schemas.microsoft.com/office/drawing/2010/main" val="0"/>
              </a:ext>
            </a:extLst>
          </a:blip>
          <a:srcRect t="3516" b="8578"/>
          <a:stretch>
            <a:fillRect/>
          </a:stretch>
        </p:blipFill>
        <p:spPr bwMode="auto">
          <a:xfrm>
            <a:off x="2195513" y="5057775"/>
            <a:ext cx="487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2" name="矩形 1"/>
          <p:cNvSpPr/>
          <p:nvPr/>
        </p:nvSpPr>
        <p:spPr>
          <a:xfrm>
            <a:off x="6682242" y="4877789"/>
            <a:ext cx="1638590" cy="461665"/>
          </a:xfrm>
          <a:prstGeom prst="rect">
            <a:avLst/>
          </a:prstGeom>
        </p:spPr>
        <p:txBody>
          <a:bodyPr wrap="none">
            <a:spAutoFit/>
          </a:bodyPr>
          <a:lstStyle/>
          <a:p>
            <a:r>
              <a:rPr kumimoji="1" lang="en-US" altLang="zh-CN" sz="2400" dirty="0" smtClean="0">
                <a:solidFill>
                  <a:srgbClr val="FF0000"/>
                </a:solidFill>
                <a:latin typeface="Times New Roman" pitchFamily="18" charset="0"/>
                <a:ea typeface="楷体" panose="02010609060101010101" pitchFamily="49" charset="-122"/>
                <a:cs typeface="Times New Roman" pitchFamily="18" charset="0"/>
              </a:rPr>
              <a:t>P53, (2.9.2)</a:t>
            </a:r>
            <a:endParaRPr lang="zh-CN" alt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639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0355"/>
                                        </p:tgtEl>
                                        <p:attrNameLst>
                                          <p:attrName>style.visibility</p:attrName>
                                        </p:attrNameLst>
                                      </p:cBhvr>
                                      <p:to>
                                        <p:strVal val="visible"/>
                                      </p:to>
                                    </p:set>
                                    <p:animEffect transition="in" filter="wipe(down)">
                                      <p:cBhvr>
                                        <p:cTn id="22" dur="500"/>
                                        <p:tgtEl>
                                          <p:spTgt spid="100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down)">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0359"/>
                                        </p:tgtEl>
                                        <p:attrNameLst>
                                          <p:attrName>style.visibility</p:attrName>
                                        </p:attrNameLst>
                                      </p:cBhvr>
                                      <p:to>
                                        <p:strVal val="visible"/>
                                      </p:to>
                                    </p:set>
                                    <p:animEffect transition="in" filter="wipe(down)">
                                      <p:cBhvr>
                                        <p:cTn id="32" dur="500"/>
                                        <p:tgtEl>
                                          <p:spTgt spid="1003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down)">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0356"/>
                                        </p:tgtEl>
                                        <p:attrNameLst>
                                          <p:attrName>style.visibility</p:attrName>
                                        </p:attrNameLst>
                                      </p:cBhvr>
                                      <p:to>
                                        <p:strVal val="visible"/>
                                      </p:to>
                                    </p:set>
                                    <p:animEffect transition="in" filter="wipe(down)">
                                      <p:cBhvr>
                                        <p:cTn id="42" dur="500"/>
                                        <p:tgtEl>
                                          <p:spTgt spid="10035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00357"/>
                                        </p:tgtEl>
                                        <p:attrNameLst>
                                          <p:attrName>style.visibility</p:attrName>
                                        </p:attrNameLst>
                                      </p:cBhvr>
                                      <p:to>
                                        <p:strVal val="visible"/>
                                      </p:to>
                                    </p:set>
                                    <p:animEffect transition="in" filter="wipe(down)">
                                      <p:cBhvr>
                                        <p:cTn id="53" dur="500"/>
                                        <p:tgtEl>
                                          <p:spTgt spid="10035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ppt_x"/>
                                          </p:val>
                                        </p:tav>
                                        <p:tav tm="100000">
                                          <p:val>
                                            <p:strVal val="#ppt_x"/>
                                          </p:val>
                                        </p:tav>
                                      </p:tavLst>
                                    </p:anim>
                                    <p:anim calcmode="lin" valueType="num">
                                      <p:cBhvr additive="base">
                                        <p:cTn id="5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00360"/>
                                        </p:tgtEl>
                                        <p:attrNameLst>
                                          <p:attrName>style.visibility</p:attrName>
                                        </p:attrNameLst>
                                      </p:cBhvr>
                                      <p:to>
                                        <p:strVal val="visible"/>
                                      </p:to>
                                    </p:set>
                                    <p:animEffect transition="in" filter="wipe(down)">
                                      <p:cBhvr>
                                        <p:cTn id="64" dur="500"/>
                                        <p:tgtEl>
                                          <p:spTgt spid="10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P spid="8" grpId="0" bldLvl="0" animBg="1"/>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7" name="对象 112642"/>
          <p:cNvGraphicFramePr>
            <a:graphicFrameLocks/>
          </p:cNvGraphicFramePr>
          <p:nvPr>
            <p:extLst>
              <p:ext uri="{D42A27DB-BD31-4B8C-83A1-F6EECF244321}">
                <p14:modId xmlns:p14="http://schemas.microsoft.com/office/powerpoint/2010/main" val="3374361878"/>
              </p:ext>
            </p:extLst>
          </p:nvPr>
        </p:nvGraphicFramePr>
        <p:xfrm>
          <a:off x="875291" y="1239912"/>
          <a:ext cx="2095500" cy="314325"/>
        </p:xfrm>
        <a:graphic>
          <a:graphicData uri="http://schemas.openxmlformats.org/presentationml/2006/ole">
            <mc:AlternateContent xmlns:mc="http://schemas.openxmlformats.org/markup-compatibility/2006">
              <mc:Choice xmlns:v="urn:schemas-microsoft-com:vml" Requires="v">
                <p:oleObj spid="_x0000_s280874" r:id="rId3" imgW="1179053" imgH="177492" progId="Equation.3">
                  <p:embed/>
                </p:oleObj>
              </mc:Choice>
              <mc:Fallback>
                <p:oleObj r:id="rId3" imgW="1179053" imgH="177492" progId="Equation.3">
                  <p:embed/>
                  <p:pic>
                    <p:nvPicPr>
                      <p:cNvPr id="101377" name="对象 1126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291" y="1239912"/>
                        <a:ext cx="20955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78" name="对象 112643"/>
          <p:cNvGraphicFramePr>
            <a:graphicFrameLocks/>
          </p:cNvGraphicFramePr>
          <p:nvPr>
            <p:extLst>
              <p:ext uri="{D42A27DB-BD31-4B8C-83A1-F6EECF244321}">
                <p14:modId xmlns:p14="http://schemas.microsoft.com/office/powerpoint/2010/main" val="3189011042"/>
              </p:ext>
            </p:extLst>
          </p:nvPr>
        </p:nvGraphicFramePr>
        <p:xfrm>
          <a:off x="4869441" y="1168475"/>
          <a:ext cx="1622425" cy="358775"/>
        </p:xfrm>
        <a:graphic>
          <a:graphicData uri="http://schemas.openxmlformats.org/presentationml/2006/ole">
            <mc:AlternateContent xmlns:mc="http://schemas.openxmlformats.org/markup-compatibility/2006">
              <mc:Choice xmlns:v="urn:schemas-microsoft-com:vml" Requires="v">
                <p:oleObj spid="_x0000_s280875" r:id="rId5" imgW="913607" imgH="203024" progId="Equation.3">
                  <p:embed/>
                </p:oleObj>
              </mc:Choice>
              <mc:Fallback>
                <p:oleObj r:id="rId5" imgW="913607" imgH="203024" progId="Equation.3">
                  <p:embed/>
                  <p:pic>
                    <p:nvPicPr>
                      <p:cNvPr id="101378" name="对象 1126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9441" y="1168475"/>
                        <a:ext cx="16224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AutoShape 5"/>
          <p:cNvSpPr>
            <a:spLocks noChangeArrowheads="1"/>
          </p:cNvSpPr>
          <p:nvPr/>
        </p:nvSpPr>
        <p:spPr bwMode="auto">
          <a:xfrm rot="16200000">
            <a:off x="3467678" y="881138"/>
            <a:ext cx="576263" cy="1008062"/>
          </a:xfrm>
          <a:prstGeom prst="downArrow">
            <a:avLst>
              <a:gd name="adj1" fmla="val 50000"/>
              <a:gd name="adj2" fmla="val 43692"/>
            </a:avLst>
          </a:prstGeom>
          <a:solidFill>
            <a:schemeClr val="accent1"/>
          </a:solidFill>
          <a:ln w="9525">
            <a:solidFill>
              <a:schemeClr val="tx1"/>
            </a:solidFill>
            <a:miter lim="800000"/>
            <a:headEnd/>
            <a:tailEnd/>
          </a:ln>
        </p:spPr>
        <p:txBody>
          <a:bodyPr vert="eaVert" wrap="none" anchor="ct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pic>
        <p:nvPicPr>
          <p:cNvPr id="10138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1054" y="2105100"/>
            <a:ext cx="2876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矩形 3"/>
          <p:cNvSpPr>
            <a:spLocks noChangeArrowheads="1"/>
          </p:cNvSpPr>
          <p:nvPr/>
        </p:nvSpPr>
        <p:spPr bwMode="auto">
          <a:xfrm>
            <a:off x="4767841" y="2821062"/>
            <a:ext cx="101600" cy="171450"/>
          </a:xfrm>
          <a:prstGeom prst="rect">
            <a:avLst/>
          </a:prstGeom>
          <a:solidFill>
            <a:schemeClr val="bg1"/>
          </a:solidFill>
          <a:ln w="9525">
            <a:solidFill>
              <a:schemeClr val="bg1"/>
            </a:solidFill>
            <a:round/>
            <a:headEnd/>
            <a:tailEnd/>
          </a:ln>
          <a:effectLst>
            <a:prstShdw prst="shdw17" dist="17961" dir="2700000">
              <a:schemeClr val="bg2"/>
            </a:prstShdw>
          </a:effectLst>
        </p:spPr>
        <p:txBody>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endParaRPr lang="zh-CN" altLang="zh-CN">
              <a:latin typeface="楷体" panose="02010609060101010101" pitchFamily="49" charset="-122"/>
              <a:ea typeface="楷体" panose="02010609060101010101" pitchFamily="49" charset="-122"/>
            </a:endParaRPr>
          </a:p>
        </p:txBody>
      </p:sp>
      <p:cxnSp>
        <p:nvCxnSpPr>
          <p:cNvPr id="101382" name="直接连接符 6"/>
          <p:cNvCxnSpPr>
            <a:cxnSpLocks noChangeShapeType="1"/>
          </p:cNvCxnSpPr>
          <p:nvPr/>
        </p:nvCxnSpPr>
        <p:spPr bwMode="auto">
          <a:xfrm flipV="1">
            <a:off x="4798004" y="2913137"/>
            <a:ext cx="398462" cy="3175"/>
          </a:xfrm>
          <a:prstGeom prst="line">
            <a:avLst/>
          </a:prstGeom>
          <a:noFill/>
          <a:ln w="28575">
            <a:solidFill>
              <a:schemeClr val="tx1"/>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sp>
        <p:nvSpPr>
          <p:cNvPr id="8" name="文本框 7"/>
          <p:cNvSpPr txBox="1">
            <a:spLocks noChangeArrowheads="1"/>
          </p:cNvSpPr>
          <p:nvPr/>
        </p:nvSpPr>
        <p:spPr bwMode="auto">
          <a:xfrm>
            <a:off x="749879" y="3559250"/>
            <a:ext cx="7727950" cy="954087"/>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实际应用中，常采用一种逻辑门组成逻辑电路，如与非门和或非门。</a:t>
            </a:r>
          </a:p>
        </p:txBody>
      </p:sp>
      <p:sp>
        <p:nvSpPr>
          <p:cNvPr id="10" name="文本框 9"/>
          <p:cNvSpPr txBox="1">
            <a:spLocks noChangeArrowheads="1"/>
          </p:cNvSpPr>
          <p:nvPr/>
        </p:nvSpPr>
        <p:spPr bwMode="auto">
          <a:xfrm>
            <a:off x="749879" y="4718125"/>
            <a:ext cx="7605712" cy="954087"/>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6000">
                <a:solidFill>
                  <a:schemeClr val="tx1"/>
                </a:solidFill>
                <a:latin typeface="Arial" panose="020B0604020202020204" pitchFamily="34" charset="0"/>
                <a:ea typeface="宋体" panose="02010600030101010101" pitchFamily="2" charset="-122"/>
              </a:defRPr>
            </a:lvl1pPr>
            <a:lvl2pPr>
              <a:defRPr sz="6000">
                <a:solidFill>
                  <a:schemeClr val="tx1"/>
                </a:solidFill>
                <a:latin typeface="Arial" panose="020B0604020202020204" pitchFamily="34" charset="0"/>
                <a:ea typeface="宋体" panose="02010600030101010101" pitchFamily="2" charset="-122"/>
              </a:defRPr>
            </a:lvl2pPr>
            <a:lvl3pPr>
              <a:defRPr sz="6000">
                <a:solidFill>
                  <a:schemeClr val="tx1"/>
                </a:solidFill>
                <a:latin typeface="Arial" panose="020B0604020202020204" pitchFamily="34" charset="0"/>
                <a:ea typeface="宋体" panose="02010600030101010101" pitchFamily="2" charset="-122"/>
              </a:defRPr>
            </a:lvl3pPr>
            <a:lvl4pPr>
              <a:defRPr sz="6000">
                <a:solidFill>
                  <a:schemeClr val="tx1"/>
                </a:solidFill>
                <a:latin typeface="Arial" panose="020B0604020202020204" pitchFamily="34" charset="0"/>
                <a:ea typeface="宋体" panose="02010600030101010101" pitchFamily="2" charset="-122"/>
              </a:defRPr>
            </a:lvl4pPr>
            <a:lvl5pPr>
              <a:defRPr sz="6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6000">
                <a:solidFill>
                  <a:schemeClr val="tx1"/>
                </a:solidFill>
                <a:latin typeface="Arial" panose="020B0604020202020204" pitchFamily="34" charset="0"/>
                <a:ea typeface="宋体" panose="02010600030101010101" pitchFamily="2" charset="-122"/>
              </a:defRPr>
            </a:lvl9pPr>
          </a:lstStyle>
          <a:p>
            <a:r>
              <a:rPr lang="zh-CN" altLang="en-US" sz="2800">
                <a:latin typeface="楷体" panose="02010609060101010101" pitchFamily="49" charset="-122"/>
                <a:ea typeface="楷体" panose="02010609060101010101" pitchFamily="49" charset="-122"/>
              </a:rPr>
              <a:t>利用反演率将与或表达式变换成与非</a:t>
            </a:r>
            <a:r>
              <a:rPr lang="en-US" altLang="zh-CN" sz="2800">
                <a:latin typeface="楷体" panose="02010609060101010101" pitchFamily="49" charset="-122"/>
                <a:ea typeface="楷体" panose="02010609060101010101" pitchFamily="49" charset="-122"/>
              </a:rPr>
              <a:t>-</a:t>
            </a:r>
            <a:r>
              <a:rPr lang="zh-CN" altLang="en-US" sz="2800">
                <a:latin typeface="楷体" panose="02010609060101010101" pitchFamily="49" charset="-122"/>
                <a:ea typeface="楷体" panose="02010609060101010101" pitchFamily="49" charset="-122"/>
              </a:rPr>
              <a:t>与非表达式和或非</a:t>
            </a:r>
            <a:r>
              <a:rPr lang="en-US" altLang="zh-CN" sz="2800">
                <a:latin typeface="楷体" panose="02010609060101010101" pitchFamily="49" charset="-122"/>
                <a:ea typeface="楷体" panose="02010609060101010101" pitchFamily="49" charset="-122"/>
              </a:rPr>
              <a:t>-</a:t>
            </a:r>
            <a:r>
              <a:rPr lang="zh-CN" altLang="en-US" sz="2800">
                <a:latin typeface="楷体" panose="02010609060101010101" pitchFamily="49" charset="-122"/>
                <a:ea typeface="楷体" panose="02010609060101010101" pitchFamily="49" charset="-122"/>
              </a:rPr>
              <a:t>或非表达式。</a:t>
            </a:r>
          </a:p>
        </p:txBody>
      </p:sp>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68363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1377"/>
                                        </p:tgtEl>
                                        <p:attrNameLst>
                                          <p:attrName>style.visibility</p:attrName>
                                        </p:attrNameLst>
                                      </p:cBhvr>
                                      <p:to>
                                        <p:strVal val="visible"/>
                                      </p:to>
                                    </p:set>
                                    <p:animEffect transition="in" filter="wipe(down)">
                                      <p:cBhvr>
                                        <p:cTn id="7" dur="500"/>
                                        <p:tgtEl>
                                          <p:spTgt spid="1013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01378"/>
                                        </p:tgtEl>
                                        <p:attrNameLst>
                                          <p:attrName>style.visibility</p:attrName>
                                        </p:attrNameLst>
                                      </p:cBhvr>
                                      <p:to>
                                        <p:strVal val="visible"/>
                                      </p:to>
                                    </p:set>
                                    <p:animEffect transition="in" filter="wipe(down)">
                                      <p:cBhvr>
                                        <p:cTn id="18" dur="500"/>
                                        <p:tgtEl>
                                          <p:spTgt spid="10137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1380"/>
                                        </p:tgtEl>
                                        <p:attrNameLst>
                                          <p:attrName>style.visibility</p:attrName>
                                        </p:attrNameLst>
                                      </p:cBhvr>
                                      <p:to>
                                        <p:strVal val="visible"/>
                                      </p:to>
                                    </p:set>
                                    <p:animEffect transition="in" filter="wipe(down)">
                                      <p:cBhvr>
                                        <p:cTn id="23" dur="500"/>
                                        <p:tgtEl>
                                          <p:spTgt spid="10138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1381"/>
                                        </p:tgtEl>
                                        <p:attrNameLst>
                                          <p:attrName>style.visibility</p:attrName>
                                        </p:attrNameLst>
                                      </p:cBhvr>
                                      <p:to>
                                        <p:strVal val="visible"/>
                                      </p:to>
                                    </p:set>
                                    <p:animEffect transition="in" filter="wipe(down)">
                                      <p:cBhvr>
                                        <p:cTn id="26" dur="500"/>
                                        <p:tgtEl>
                                          <p:spTgt spid="101381"/>
                                        </p:tgtEl>
                                      </p:cBhvr>
                                    </p:animEffect>
                                  </p:childTnLst>
                                </p:cTn>
                              </p:par>
                              <p:par>
                                <p:cTn id="27" presetID="22" presetClass="entr" presetSubtype="4" fill="hold" nodeType="withEffect">
                                  <p:stCondLst>
                                    <p:cond delay="0"/>
                                  </p:stCondLst>
                                  <p:childTnLst>
                                    <p:set>
                                      <p:cBhvr>
                                        <p:cTn id="28" dur="1" fill="hold">
                                          <p:stCondLst>
                                            <p:cond delay="0"/>
                                          </p:stCondLst>
                                        </p:cTn>
                                        <p:tgtEl>
                                          <p:spTgt spid="101382"/>
                                        </p:tgtEl>
                                        <p:attrNameLst>
                                          <p:attrName>style.visibility</p:attrName>
                                        </p:attrNameLst>
                                      </p:cBhvr>
                                      <p:to>
                                        <p:strVal val="visible"/>
                                      </p:to>
                                    </p:set>
                                    <p:animEffect transition="in" filter="wipe(down)">
                                      <p:cBhvr>
                                        <p:cTn id="29" dur="500"/>
                                        <p:tgtEl>
                                          <p:spTgt spid="10138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1381" grpId="0" animBg="1"/>
      <p:bldP spid="8" grpId="0" bldLvl="0" animBg="1"/>
      <p:bldP spid="10"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3774244" y="85711"/>
            <a:ext cx="6499225" cy="707886"/>
          </a:xfrm>
          <a:prstGeom prst="rect">
            <a:avLst/>
          </a:prstGeom>
          <a:noFill/>
          <a:ln w="57150">
            <a:noFill/>
          </a:ln>
        </p:spPr>
        <p:txBody>
          <a:bodyPr>
            <a:spAutoFit/>
          </a:bodyPr>
          <a:lstStyle/>
          <a:p>
            <a:r>
              <a:rPr lang="zh-CN" altLang="en-US" sz="4000" b="1" noProof="1">
                <a:effectLst>
                  <a:outerShdw blurRad="38100" dist="38100" dir="2700000">
                    <a:srgbClr val="C0C0C0"/>
                  </a:outerShdw>
                </a:effectLst>
                <a:latin typeface="楷体" panose="02010609060101010101" pitchFamily="49" charset="-122"/>
                <a:ea typeface="楷体" panose="02010609060101010101" pitchFamily="49" charset="-122"/>
              </a:rPr>
              <a:t>第二章 逻辑代数基础</a:t>
            </a:r>
            <a:endParaRPr lang="zh-CN" altLang="en-US" sz="2400" u="sng" noProof="1">
              <a:solidFill>
                <a:schemeClr val="bg2"/>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2" name="文本框 50179"/>
          <p:cNvSpPr txBox="1"/>
          <p:nvPr/>
        </p:nvSpPr>
        <p:spPr>
          <a:xfrm>
            <a:off x="538771" y="1287997"/>
            <a:ext cx="2876550" cy="644525"/>
          </a:xfrm>
          <a:prstGeom prst="rect">
            <a:avLst/>
          </a:prstGeom>
          <a:noFill/>
          <a:ln w="57150">
            <a:noFill/>
          </a:ln>
        </p:spPr>
        <p:txBody>
          <a:bodyPr>
            <a:spAutoFit/>
          </a:bodyPr>
          <a:lstStyle/>
          <a:p>
            <a:r>
              <a:rPr lang="en-US" altLang="zh-CN" sz="3600" b="1" noProof="1">
                <a:effectLst>
                  <a:outerShdw blurRad="38100" dist="38100" dir="2700000">
                    <a:srgbClr val="C0C0C0"/>
                  </a:outerShdw>
                </a:effectLst>
                <a:latin typeface="楷体" panose="02010609060101010101" pitchFamily="49" charset="-122"/>
                <a:ea typeface="楷体" panose="02010609060101010101" pitchFamily="49" charset="-122"/>
              </a:rPr>
              <a:t> </a:t>
            </a:r>
            <a:r>
              <a:rPr lang="zh-CN" altLang="en-US" sz="3600" b="1" noProof="1" smtClean="0">
                <a:effectLst>
                  <a:outerShdw blurRad="38100" dist="38100" dir="2700000">
                    <a:srgbClr val="C0C0C0"/>
                  </a:outerShdw>
                </a:effectLst>
                <a:latin typeface="楷体" panose="02010609060101010101" pitchFamily="49" charset="-122"/>
                <a:ea typeface="楷体" panose="02010609060101010101" pitchFamily="49" charset="-122"/>
              </a:rPr>
              <a:t>本章重难点</a:t>
            </a:r>
            <a:endParaRPr lang="zh-CN" altLang="en-US" sz="3600" b="1" noProof="1">
              <a:effectLst>
                <a:outerShdw blurRad="38100" dist="38100" dir="2700000">
                  <a:srgbClr val="C0C0C0"/>
                </a:outerShdw>
              </a:effectLst>
              <a:latin typeface="楷体" panose="02010609060101010101" pitchFamily="49" charset="-122"/>
              <a:ea typeface="楷体" panose="02010609060101010101" pitchFamily="49" charset="-122"/>
            </a:endParaRPr>
          </a:p>
        </p:txBody>
      </p:sp>
      <p:pic>
        <p:nvPicPr>
          <p:cNvPr id="14" name="Picture 132"/>
          <p:cNvPicPr>
            <a:picLocks noChangeAspect="1" noChangeArrowheads="1"/>
          </p:cNvPicPr>
          <p:nvPr/>
        </p:nvPicPr>
        <p:blipFill rotWithShape="1">
          <a:blip r:embed="rId2">
            <a:extLst>
              <a:ext uri="{28A0092B-C50C-407E-A947-70E740481C1C}">
                <a14:useLocalDpi xmlns:a14="http://schemas.microsoft.com/office/drawing/2010/main" val="0"/>
              </a:ext>
            </a:extLst>
          </a:blip>
          <a:srcRect l="8411" r="15934"/>
          <a:stretch/>
        </p:blipFill>
        <p:spPr bwMode="auto">
          <a:xfrm>
            <a:off x="2854548" y="2246075"/>
            <a:ext cx="2189696" cy="9107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134"/>
          <p:cNvPicPr>
            <a:picLocks noChangeAspect="1" noChangeArrowheads="1"/>
          </p:cNvPicPr>
          <p:nvPr/>
        </p:nvPicPr>
        <p:blipFill rotWithShape="1">
          <a:blip r:embed="rId3">
            <a:extLst>
              <a:ext uri="{28A0092B-C50C-407E-A947-70E740481C1C}">
                <a14:useLocalDpi xmlns:a14="http://schemas.microsoft.com/office/drawing/2010/main" val="0"/>
              </a:ext>
            </a:extLst>
          </a:blip>
          <a:srcRect l="3524" r="4215"/>
          <a:stretch/>
        </p:blipFill>
        <p:spPr bwMode="auto">
          <a:xfrm>
            <a:off x="5289531" y="2174687"/>
            <a:ext cx="2897736" cy="98217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25" y="3348023"/>
            <a:ext cx="4487612" cy="84549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矩形 1"/>
          <p:cNvSpPr/>
          <p:nvPr/>
        </p:nvSpPr>
        <p:spPr>
          <a:xfrm>
            <a:off x="991250" y="2217656"/>
            <a:ext cx="1261884" cy="461665"/>
          </a:xfrm>
          <a:prstGeom prst="rect">
            <a:avLst/>
          </a:prstGeom>
        </p:spPr>
        <p:txBody>
          <a:bodyPr wrap="none">
            <a:spAutoFit/>
          </a:bodyPr>
          <a:lstStyle/>
          <a:p>
            <a:r>
              <a:rPr lang="en-US" altLang="zh-CN" sz="2400" b="1" dirty="0" smtClean="0">
                <a:latin typeface="楷体" pitchFamily="49" charset="-122"/>
                <a:ea typeface="楷体" pitchFamily="49" charset="-122"/>
                <a:cs typeface="Times New Roman" pitchFamily="18" charset="0"/>
              </a:rPr>
              <a:t>1. </a:t>
            </a:r>
            <a:r>
              <a:rPr lang="zh-CN" altLang="en-US" sz="2400" b="1" dirty="0" smtClean="0">
                <a:latin typeface="楷体" pitchFamily="49" charset="-122"/>
                <a:ea typeface="楷体" pitchFamily="49" charset="-122"/>
                <a:cs typeface="Times New Roman" pitchFamily="18" charset="0"/>
              </a:rPr>
              <a:t>公式</a:t>
            </a:r>
            <a:endParaRPr lang="zh-CN" altLang="en-US" sz="2400" b="1" dirty="0">
              <a:latin typeface="楷体" pitchFamily="49" charset="-122"/>
              <a:ea typeface="楷体" pitchFamily="49" charset="-122"/>
              <a:cs typeface="Times New Roman" pitchFamily="18" charset="0"/>
            </a:endParaRPr>
          </a:p>
        </p:txBody>
      </p:sp>
      <p:sp>
        <p:nvSpPr>
          <p:cNvPr id="17" name="矩形 16"/>
          <p:cNvSpPr/>
          <p:nvPr/>
        </p:nvSpPr>
        <p:spPr>
          <a:xfrm>
            <a:off x="991250" y="4508203"/>
            <a:ext cx="3416320" cy="461665"/>
          </a:xfrm>
          <a:prstGeom prst="rect">
            <a:avLst/>
          </a:prstGeom>
        </p:spPr>
        <p:txBody>
          <a:bodyPr wrap="none">
            <a:spAutoFit/>
          </a:bodyPr>
          <a:lstStyle/>
          <a:p>
            <a:r>
              <a:rPr lang="en-US" altLang="zh-CN" sz="2400" b="1" dirty="0" smtClean="0">
                <a:latin typeface="楷体" pitchFamily="49" charset="-122"/>
                <a:ea typeface="楷体" pitchFamily="49" charset="-122"/>
                <a:cs typeface="Times New Roman" pitchFamily="18" charset="0"/>
              </a:rPr>
              <a:t>2. </a:t>
            </a:r>
            <a:r>
              <a:rPr lang="zh-CN" altLang="en-US" sz="2400" b="1" dirty="0">
                <a:latin typeface="楷体" pitchFamily="49" charset="-122"/>
                <a:ea typeface="楷体" pitchFamily="49" charset="-122"/>
                <a:cs typeface="Times New Roman" pitchFamily="18" charset="0"/>
              </a:rPr>
              <a:t>反演</a:t>
            </a:r>
            <a:r>
              <a:rPr lang="zh-CN" altLang="en-US" sz="2400" b="1" dirty="0" smtClean="0">
                <a:latin typeface="楷体" pitchFamily="49" charset="-122"/>
                <a:ea typeface="楷体" pitchFamily="49" charset="-122"/>
                <a:cs typeface="Times New Roman" pitchFamily="18" charset="0"/>
              </a:rPr>
              <a:t>定理，对偶定理</a:t>
            </a:r>
            <a:endParaRPr lang="zh-CN" altLang="en-US" sz="2400" b="1" dirty="0">
              <a:latin typeface="楷体" pitchFamily="49" charset="-122"/>
              <a:ea typeface="楷体" pitchFamily="49" charset="-122"/>
              <a:cs typeface="Times New Roman" pitchFamily="18" charset="0"/>
            </a:endParaRPr>
          </a:p>
        </p:txBody>
      </p:sp>
      <p:sp>
        <p:nvSpPr>
          <p:cNvPr id="18" name="矩形 17"/>
          <p:cNvSpPr/>
          <p:nvPr/>
        </p:nvSpPr>
        <p:spPr>
          <a:xfrm>
            <a:off x="979997" y="5196498"/>
            <a:ext cx="1569660" cy="461665"/>
          </a:xfrm>
          <a:prstGeom prst="rect">
            <a:avLst/>
          </a:prstGeom>
        </p:spPr>
        <p:txBody>
          <a:bodyPr wrap="none">
            <a:spAutoFit/>
          </a:bodyPr>
          <a:lstStyle/>
          <a:p>
            <a:r>
              <a:rPr lang="en-US" altLang="zh-CN" sz="2400" b="1" dirty="0" smtClean="0">
                <a:latin typeface="楷体" pitchFamily="49" charset="-122"/>
                <a:ea typeface="楷体" pitchFamily="49" charset="-122"/>
                <a:cs typeface="Times New Roman" pitchFamily="18" charset="0"/>
              </a:rPr>
              <a:t>3. </a:t>
            </a:r>
            <a:r>
              <a:rPr lang="zh-CN" altLang="en-US" sz="2400" b="1" dirty="0" smtClean="0">
                <a:latin typeface="楷体" pitchFamily="49" charset="-122"/>
                <a:ea typeface="楷体" pitchFamily="49" charset="-122"/>
                <a:cs typeface="Times New Roman" pitchFamily="18" charset="0"/>
              </a:rPr>
              <a:t>最小项</a:t>
            </a:r>
            <a:endParaRPr lang="zh-CN" altLang="en-US" sz="2400" b="1" dirty="0">
              <a:latin typeface="楷体" pitchFamily="49" charset="-122"/>
              <a:ea typeface="楷体" pitchFamily="49" charset="-122"/>
              <a:cs typeface="Times New Roman" pitchFamily="18" charset="0"/>
            </a:endParaRPr>
          </a:p>
        </p:txBody>
      </p:sp>
      <p:sp>
        <p:nvSpPr>
          <p:cNvPr id="19" name="矩形 18"/>
          <p:cNvSpPr/>
          <p:nvPr/>
        </p:nvSpPr>
        <p:spPr>
          <a:xfrm>
            <a:off x="991250" y="5851450"/>
            <a:ext cx="2185214" cy="461665"/>
          </a:xfrm>
          <a:prstGeom prst="rect">
            <a:avLst/>
          </a:prstGeom>
        </p:spPr>
        <p:txBody>
          <a:bodyPr wrap="none">
            <a:spAutoFit/>
          </a:bodyPr>
          <a:lstStyle/>
          <a:p>
            <a:r>
              <a:rPr lang="en-US" altLang="zh-CN" sz="2400" b="1" dirty="0" smtClean="0">
                <a:latin typeface="楷体" pitchFamily="49" charset="-122"/>
                <a:ea typeface="楷体" pitchFamily="49" charset="-122"/>
                <a:cs typeface="Times New Roman" pitchFamily="18" charset="0"/>
              </a:rPr>
              <a:t>4. </a:t>
            </a:r>
            <a:r>
              <a:rPr lang="zh-CN" altLang="en-US" sz="2400" b="1" dirty="0" smtClean="0">
                <a:latin typeface="楷体" pitchFamily="49" charset="-122"/>
                <a:ea typeface="楷体" pitchFamily="49" charset="-122"/>
                <a:cs typeface="Times New Roman" pitchFamily="18" charset="0"/>
              </a:rPr>
              <a:t>卡诺图化简</a:t>
            </a:r>
            <a:endParaRPr lang="zh-CN" altLang="en-US" sz="2400" b="1" dirty="0">
              <a:latin typeface="楷体" pitchFamily="49" charset="-122"/>
              <a:ea typeface="楷体" pitchFamily="49" charset="-122"/>
              <a:cs typeface="Times New Roman" pitchFamily="18" charset="0"/>
            </a:endParaRPr>
          </a:p>
        </p:txBody>
      </p:sp>
      <p:cxnSp>
        <p:nvCxnSpPr>
          <p:cNvPr id="4" name="直接连接符 3"/>
          <p:cNvCxnSpPr/>
          <p:nvPr/>
        </p:nvCxnSpPr>
        <p:spPr>
          <a:xfrm>
            <a:off x="741145" y="2377440"/>
            <a:ext cx="28876" cy="3792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4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7" grpId="0"/>
      <p:bldP spid="18" grpId="0"/>
      <p:bldP spid="1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873" y="2027089"/>
            <a:ext cx="4733925" cy="3046412"/>
          </a:xfrm>
          <a:prstGeom prst="rect">
            <a:avLst/>
          </a:prstGeom>
          <a:noFill/>
        </p:spPr>
        <p:txBody>
          <a:bodyPr>
            <a:spAutoFit/>
          </a:bodyPr>
          <a:lstStyle/>
          <a:p>
            <a:r>
              <a:rPr lang="zh-CN" altLang="en-US" sz="9600" noProof="1">
                <a:solidFill>
                  <a:schemeClr val="accent5">
                    <a:lumMod val="50000"/>
                  </a:schemeClr>
                </a:solidFill>
                <a:latin typeface="楷体" panose="02010609060101010101" pitchFamily="49" charset="-122"/>
                <a:ea typeface="楷体" panose="02010609060101010101" pitchFamily="49" charset="-122"/>
              </a:rPr>
              <a:t>第二章</a:t>
            </a:r>
          </a:p>
          <a:p>
            <a:r>
              <a:rPr lang="zh-CN" altLang="en-US" sz="9600" noProof="1">
                <a:solidFill>
                  <a:schemeClr val="accent5">
                    <a:lumMod val="50000"/>
                  </a:schemeClr>
                </a:solidFill>
                <a:latin typeface="楷体" panose="02010609060101010101" pitchFamily="49" charset="-122"/>
                <a:ea typeface="楷体" panose="02010609060101010101" pitchFamily="49" charset="-122"/>
              </a:rPr>
              <a:t> 结束</a:t>
            </a:r>
          </a:p>
        </p:txBody>
      </p:sp>
    </p:spTree>
    <p:extLst>
      <p:ext uri="{BB962C8B-B14F-4D97-AF65-F5344CB8AC3E}">
        <p14:creationId xmlns:p14="http://schemas.microsoft.com/office/powerpoint/2010/main" val="9941527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2987675" y="1045594"/>
            <a:ext cx="2963863" cy="1143000"/>
          </a:xfrm>
          <a:ln w="76200" cmpd="tri">
            <a:solidFill>
              <a:srgbClr val="FFFF00"/>
            </a:solidFill>
            <a:miter lim="800000"/>
            <a:headEnd/>
            <a:tailEnd/>
          </a:ln>
        </p:spPr>
        <p:txBody>
          <a:bodyPr/>
          <a:lstStyle/>
          <a:p>
            <a:r>
              <a:rPr lang="zh-CN" altLang="en-US" sz="6000" b="1" dirty="0">
                <a:latin typeface="华文彩云" panose="02010800040101010101" pitchFamily="2" charset="-122"/>
                <a:ea typeface="华文彩云" panose="02010800040101010101" pitchFamily="2" charset="-122"/>
              </a:rPr>
              <a:t>作      业</a:t>
            </a:r>
          </a:p>
        </p:txBody>
      </p:sp>
      <p:sp>
        <p:nvSpPr>
          <p:cNvPr id="437251" name="Rectangle 3"/>
          <p:cNvSpPr>
            <a:spLocks noChangeArrowheads="1"/>
          </p:cNvSpPr>
          <p:nvPr/>
        </p:nvSpPr>
        <p:spPr bwMode="auto">
          <a:xfrm>
            <a:off x="131109" y="3239666"/>
            <a:ext cx="847189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2.2</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a:t>
            </a:r>
          </a:p>
          <a:p>
            <a:r>
              <a:rPr lang="en-US" altLang="zh-CN" sz="2400" dirty="0"/>
              <a:t>2.6</a:t>
            </a:r>
          </a:p>
          <a:p>
            <a:r>
              <a:rPr lang="en-US" altLang="zh-CN" sz="2400" dirty="0"/>
              <a:t>2.8</a:t>
            </a:r>
          </a:p>
          <a:p>
            <a:r>
              <a:rPr lang="en-US" altLang="zh-CN" sz="2400" dirty="0"/>
              <a:t>2.10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p>
          <a:p>
            <a:r>
              <a:rPr lang="en-US" altLang="zh-CN" sz="2400" dirty="0" smtClean="0"/>
              <a:t>2.13</a:t>
            </a:r>
            <a:r>
              <a:rPr lang="zh-CN" altLang="en-US" sz="2400" dirty="0" smtClean="0"/>
              <a:t>（</a:t>
            </a:r>
            <a:r>
              <a:rPr lang="en-US" altLang="zh-CN" sz="2400" dirty="0" smtClean="0"/>
              <a:t>2</a:t>
            </a:r>
            <a:r>
              <a:rPr lang="zh-CN" altLang="en-US" sz="2400" dirty="0" smtClean="0"/>
              <a:t>），（</a:t>
            </a:r>
            <a:r>
              <a:rPr lang="en-US" altLang="zh-CN" sz="2400" dirty="0" smtClean="0"/>
              <a:t>4</a:t>
            </a:r>
            <a:r>
              <a:rPr lang="zh-CN" altLang="en-US" sz="2400" dirty="0" smtClean="0"/>
              <a:t>），（</a:t>
            </a:r>
            <a:r>
              <a:rPr lang="en-US" altLang="zh-CN" sz="2400" dirty="0" smtClean="0"/>
              <a:t>6</a:t>
            </a:r>
            <a:r>
              <a:rPr lang="zh-CN" altLang="en-US" sz="2400" dirty="0" smtClean="0"/>
              <a:t>），（</a:t>
            </a:r>
            <a:r>
              <a:rPr lang="en-US" altLang="zh-CN" sz="2400" dirty="0" smtClean="0"/>
              <a:t>8</a:t>
            </a:r>
            <a:r>
              <a:rPr lang="zh-CN" altLang="en-US" sz="2400" dirty="0" smtClean="0"/>
              <a:t>），（</a:t>
            </a:r>
            <a:r>
              <a:rPr lang="en-US" altLang="zh-CN" sz="2400" dirty="0" smtClean="0"/>
              <a:t>10</a:t>
            </a:r>
            <a:r>
              <a:rPr lang="zh-CN" altLang="en-US" sz="2400" dirty="0" smtClean="0"/>
              <a:t>）</a:t>
            </a:r>
            <a:endParaRPr lang="en-US" altLang="zh-CN" sz="2400" dirty="0" smtClean="0"/>
          </a:p>
        </p:txBody>
      </p:sp>
      <p:sp>
        <p:nvSpPr>
          <p:cNvPr id="2" name="Rectangle 1"/>
          <p:cNvSpPr/>
          <p:nvPr/>
        </p:nvSpPr>
        <p:spPr>
          <a:xfrm>
            <a:off x="6171724" y="2839557"/>
            <a:ext cx="4572000" cy="2677656"/>
          </a:xfrm>
          <a:prstGeom prst="rect">
            <a:avLst/>
          </a:prstGeom>
        </p:spPr>
        <p:txBody>
          <a:bodyPr>
            <a:spAutoFit/>
          </a:bodyPr>
          <a:lstStyle/>
          <a:p>
            <a:r>
              <a:rPr lang="en-US" altLang="zh-CN" sz="2800" dirty="0"/>
              <a:t>2.15</a:t>
            </a:r>
          </a:p>
          <a:p>
            <a:r>
              <a:rPr lang="en-US" altLang="zh-CN" sz="2800" dirty="0"/>
              <a:t>2.16</a:t>
            </a:r>
            <a:r>
              <a:rPr lang="zh-CN" altLang="en-US" sz="2800" dirty="0"/>
              <a:t>（</a:t>
            </a:r>
            <a:r>
              <a:rPr lang="en-US" altLang="zh-CN" sz="2800" dirty="0"/>
              <a:t>3</a:t>
            </a:r>
            <a:r>
              <a:rPr lang="zh-CN" altLang="en-US" sz="2800" dirty="0"/>
              <a:t>），（</a:t>
            </a:r>
            <a:r>
              <a:rPr lang="en-US" altLang="zh-CN" sz="2800" dirty="0"/>
              <a:t>5</a:t>
            </a:r>
            <a:r>
              <a:rPr lang="zh-CN" altLang="en-US" sz="2800" dirty="0"/>
              <a:t>）</a:t>
            </a:r>
            <a:endParaRPr lang="en-US" altLang="zh-CN" sz="2800" dirty="0"/>
          </a:p>
          <a:p>
            <a:r>
              <a:rPr lang="en-US" altLang="zh-CN" sz="2800" dirty="0" smtClean="0"/>
              <a:t>2.20</a:t>
            </a:r>
            <a:r>
              <a:rPr lang="zh-CN" altLang="en-US" sz="2800" dirty="0"/>
              <a:t>（</a:t>
            </a:r>
            <a:r>
              <a:rPr lang="en-US" altLang="zh-CN" sz="2800" dirty="0"/>
              <a:t>1</a:t>
            </a:r>
            <a:r>
              <a:rPr lang="zh-CN" altLang="en-US" sz="2800" dirty="0"/>
              <a:t>）</a:t>
            </a:r>
            <a:endParaRPr lang="en-US" altLang="zh-CN" sz="2800" dirty="0"/>
          </a:p>
          <a:p>
            <a:r>
              <a:rPr lang="en-US" altLang="zh-CN" sz="2800" dirty="0"/>
              <a:t>2.21</a:t>
            </a:r>
            <a:r>
              <a:rPr lang="zh-CN" altLang="en-US" sz="2800" dirty="0"/>
              <a:t>（</a:t>
            </a:r>
            <a:r>
              <a:rPr lang="en-US" altLang="zh-CN" sz="2800" dirty="0"/>
              <a:t>1</a:t>
            </a:r>
            <a:r>
              <a:rPr lang="zh-CN" altLang="en-US" sz="2800" dirty="0" smtClean="0"/>
              <a:t>）</a:t>
            </a:r>
            <a:endParaRPr lang="en-US" altLang="zh-CN" sz="2800" dirty="0"/>
          </a:p>
          <a:p>
            <a:r>
              <a:rPr lang="en-US" altLang="zh-CN" sz="2800" dirty="0"/>
              <a:t>2.24</a:t>
            </a:r>
          </a:p>
          <a:p>
            <a:r>
              <a:rPr lang="en-US" altLang="zh-CN" sz="2800" dirty="0"/>
              <a:t>2.26</a:t>
            </a:r>
          </a:p>
        </p:txBody>
      </p:sp>
      <p:pic>
        <p:nvPicPr>
          <p:cNvPr id="2979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914" y="0"/>
            <a:ext cx="2561957" cy="288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029243" y="2428108"/>
            <a:ext cx="4142481" cy="461665"/>
          </a:xfrm>
          <a:prstGeom prst="rect">
            <a:avLst/>
          </a:prstGeom>
        </p:spPr>
        <p:txBody>
          <a:bodyPr wrap="none">
            <a:spAutoFit/>
          </a:bodyPr>
          <a:lstStyle/>
          <a:p>
            <a:r>
              <a:rPr lang="zh-CN" altLang="en-US" sz="2400" b="1" dirty="0" smtClean="0">
                <a:solidFill>
                  <a:srgbClr val="FF0000"/>
                </a:solidFill>
              </a:rPr>
              <a:t>本周末</a:t>
            </a:r>
            <a:r>
              <a:rPr lang="en-US" altLang="zh-CN" sz="2400" b="1" dirty="0" smtClean="0">
                <a:solidFill>
                  <a:srgbClr val="FF0000"/>
                </a:solidFill>
              </a:rPr>
              <a:t>(18</a:t>
            </a:r>
            <a:r>
              <a:rPr lang="zh-CN" altLang="en-US" sz="2400" b="1" dirty="0" smtClean="0">
                <a:solidFill>
                  <a:srgbClr val="FF0000"/>
                </a:solidFill>
              </a:rPr>
              <a:t>号</a:t>
            </a:r>
            <a:r>
              <a:rPr lang="en-US" altLang="zh-CN" sz="2400" b="1" dirty="0" smtClean="0">
                <a:solidFill>
                  <a:srgbClr val="FF0000"/>
                </a:solidFill>
              </a:rPr>
              <a:t>) </a:t>
            </a:r>
            <a:r>
              <a:rPr lang="zh-CN" altLang="en-US" sz="2400" b="1" dirty="0" smtClean="0">
                <a:solidFill>
                  <a:srgbClr val="FF0000"/>
                </a:solidFill>
              </a:rPr>
              <a:t>前交各班学委</a:t>
            </a:r>
            <a:r>
              <a:rPr lang="en-US" altLang="zh-CN" sz="2400" b="1" dirty="0" smtClean="0">
                <a:solidFill>
                  <a:srgbClr val="FF0000"/>
                </a:solidFill>
              </a:rPr>
              <a:t>~~</a:t>
            </a:r>
            <a:endParaRPr lang="en-US" altLang="zh-CN" sz="2400" b="1" dirty="0">
              <a:solidFill>
                <a:srgbClr val="FF0000"/>
              </a:solidFill>
            </a:endParaRPr>
          </a:p>
        </p:txBody>
      </p:sp>
    </p:spTree>
    <p:extLst>
      <p:ext uri="{BB962C8B-B14F-4D97-AF65-F5344CB8AC3E}">
        <p14:creationId xmlns:p14="http://schemas.microsoft.com/office/powerpoint/2010/main" val="1534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97986"/>
                                        </p:tgtEl>
                                        <p:attrNameLst>
                                          <p:attrName>style.visibility</p:attrName>
                                        </p:attrNameLst>
                                      </p:cBhvr>
                                      <p:to>
                                        <p:strVal val="visible"/>
                                      </p:to>
                                    </p:set>
                                    <p:animEffect transition="in" filter="fade">
                                      <p:cBhvr>
                                        <p:cTn id="14"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7811</TotalTime>
  <Words>5288</Words>
  <Application>Microsoft Office PowerPoint</Application>
  <PresentationFormat>全屏显示(4:3)</PresentationFormat>
  <Paragraphs>778</Paragraphs>
  <Slides>98</Slides>
  <Notes>23</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98</vt:i4>
      </vt:variant>
    </vt:vector>
  </HeadingPairs>
  <TitlesOfParts>
    <vt:vector size="106" baseType="lpstr">
      <vt:lpstr>Office Theme</vt:lpstr>
      <vt:lpstr>Visio</vt:lpstr>
      <vt:lpstr>Equation.3</vt:lpstr>
      <vt:lpstr>公式</vt:lpstr>
      <vt:lpstr>Microsoft Visio 2000/2002 Drawing</vt:lpstr>
      <vt:lpstr>Equation</vt:lpstr>
      <vt:lpstr>Microsoft Visio 绘图</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若两个逻辑函数具有完全相同的真值表，则这两个逻辑函数相等。</vt:lpstr>
      <vt:lpstr>PowerPoint 演示文稿</vt:lpstr>
      <vt:lpstr>2.3.2 若干常用公式</vt:lpstr>
      <vt:lpstr>PowerPoint 演示文稿</vt:lpstr>
      <vt:lpstr>PowerPoint 演示文稿</vt:lpstr>
      <vt:lpstr>PowerPoint 演示文稿</vt:lpstr>
      <vt:lpstr>PowerPoint 演示文稿</vt:lpstr>
      <vt:lpstr>  2. 4  逻辑代数的基本定理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5. 2 逻辑函数的描述方法</vt:lpstr>
      <vt:lpstr>PowerPoint 演示文稿</vt:lpstr>
      <vt:lpstr>PowerPoint 演示文稿</vt:lpstr>
      <vt:lpstr>PowerPoint 演示文稿</vt:lpstr>
      <vt:lpstr>PowerPoint 演示文稿</vt:lpstr>
      <vt:lpstr>PowerPoint 演示文稿</vt:lpstr>
      <vt:lpstr>例2.5.1 已知真值表，写出输出的逻辑函数式</vt:lpstr>
      <vt:lpstr>(2) 由逻辑函数式写出真值表</vt:lpstr>
      <vt:lpstr>2. 逻辑函数式与逻辑图的相互转换</vt:lpstr>
      <vt:lpstr>PowerPoint 演示文稿</vt:lpstr>
      <vt:lpstr>(2) 由逻辑图写出逻辑函数式</vt:lpstr>
      <vt:lpstr>PowerPoint 演示文稿</vt:lpstr>
      <vt:lpstr>3.波形图与真值表的相互转换</vt:lpstr>
      <vt:lpstr>由真值表可知，当输入变量A、B取值相同时，输出Y＝1； A、B取值不同时，输出Y＝0。故输出和输入是同或关系。其逻辑函数式为</vt:lpstr>
      <vt:lpstr>例2.5.7 已知某个数字逻辑电路的输入输出波形如图所示，试列出真值表。</vt:lpstr>
      <vt:lpstr>2.5.3 逻辑函数的两种标准型</vt:lpstr>
      <vt:lpstr>表1、表2分别为二变量、三变量的最小项编号</vt:lpstr>
      <vt:lpstr>表3为四变量的最小项编号</vt:lpstr>
      <vt:lpstr>b. 最小项的性质</vt:lpstr>
      <vt:lpstr>PowerPoint 演示文稿</vt:lpstr>
      <vt:lpstr>2.最大项(自学）</vt:lpstr>
      <vt:lpstr>表4、表5分别为二变量、三变量的最大项编号。</vt:lpstr>
      <vt:lpstr>b. 最大项的性质 </vt:lpstr>
      <vt:lpstr>PowerPoint 演示文稿</vt:lpstr>
      <vt:lpstr>二、 逻辑函数最小项之和的标准形式</vt:lpstr>
      <vt:lpstr>PowerPoint 演示文稿</vt:lpstr>
      <vt:lpstr>例2.5.9 将下面逻辑函数转化成最小项标准式。</vt:lpstr>
      <vt:lpstr>2.6   逻辑函数的化简方法</vt:lpstr>
      <vt:lpstr>2.6.1  公式化简法</vt:lpstr>
      <vt:lpstr> 与或式的简化方法</vt:lpstr>
      <vt:lpstr>例2.6.1 将下式化为最简与或式</vt:lpstr>
      <vt:lpstr>解法二：用吸收法和消去法</vt:lpstr>
      <vt:lpstr>例2.6.2 试将下面的逻辑函数简化为最简与或式</vt:lpstr>
      <vt:lpstr>例2.6.3 试将下面逻辑函数简化成最简与或式</vt:lpstr>
      <vt:lpstr>PowerPoint 演示文稿</vt:lpstr>
      <vt:lpstr>2.6.2  卡诺图化简法</vt:lpstr>
      <vt:lpstr>PowerPoint 演示文稿</vt:lpstr>
      <vt:lpstr>从上面卡诺图可以看出</vt:lpstr>
      <vt:lpstr>PowerPoint 演示文稿</vt:lpstr>
      <vt:lpstr>PowerPoint 演示文稿</vt:lpstr>
      <vt:lpstr>PowerPoint 演示文稿</vt:lpstr>
      <vt:lpstr>PowerPoint 演示文稿</vt:lpstr>
      <vt:lpstr>PowerPoint 演示文稿</vt:lpstr>
      <vt:lpstr>PowerPoint 演示文稿</vt:lpstr>
      <vt:lpstr>或者</vt:lpstr>
      <vt:lpstr>【例2.6.7】用卡诺图简化下面逻辑函数</vt:lpstr>
      <vt:lpstr>PowerPoint 演示文稿</vt:lpstr>
      <vt:lpstr>【练习】用卡诺图简化下面逻辑函数。</vt:lpstr>
      <vt:lpstr>n变量的卡诺图可由n－1变量的卡诺图采用折叠法构成。</vt:lpstr>
      <vt:lpstr>五变量的卡诺图可由四变量的卡诺图折叠得到。</vt:lpstr>
      <vt:lpstr>2.7 具有无关项的逻辑函数及其化简</vt:lpstr>
      <vt:lpstr>b.任意项：输入变量的某些取值对电路的功能没影响，这些项称为任意项 。            </vt:lpstr>
      <vt:lpstr>3. 无关项在化简逻辑函数中的应用</vt:lpstr>
      <vt:lpstr>【例2.7.1】 将下列逻辑函数用卡诺图简化为最简式。</vt:lpstr>
      <vt:lpstr>【例2.7.2】 将下列逻辑函数用卡诺图简化为最简式。</vt:lpstr>
      <vt:lpstr>PowerPoint 演示文稿</vt:lpstr>
      <vt:lpstr>2.8 多输出逻辑函数的化简</vt:lpstr>
      <vt:lpstr>PowerPoint 演示文稿</vt:lpstr>
      <vt:lpstr>2.9 逻辑函数形式的变换</vt:lpstr>
      <vt:lpstr>PowerPoint 演示文稿</vt:lpstr>
      <vt:lpstr>PowerPoint 演示文稿</vt:lpstr>
      <vt:lpstr>PowerPoint 演示文稿</vt:lpstr>
      <vt:lpstr>作      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Realliang</dc:creator>
  <cp:lastModifiedBy>Administrator</cp:lastModifiedBy>
  <cp:revision>446</cp:revision>
  <dcterms:created xsi:type="dcterms:W3CDTF">2018-11-23T06:48:36Z</dcterms:created>
  <dcterms:modified xsi:type="dcterms:W3CDTF">2023-03-01T05:45:52Z</dcterms:modified>
</cp:coreProperties>
</file>