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80" r:id="rId4"/>
    <p:sldId id="282" r:id="rId5"/>
    <p:sldId id="257" r:id="rId6"/>
    <p:sldId id="258" r:id="rId7"/>
    <p:sldId id="283" r:id="rId8"/>
    <p:sldId id="284" r:id="rId9"/>
    <p:sldId id="286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8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1" i="0" u="none" strike="noStrike" cap="none" spc="0" normalizeH="0" baseline="0">
        <a:ln>
          <a:noFill/>
        </a:ln>
        <a:solidFill>
          <a:srgbClr val="FAE061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默认节" id="{6C82AB11-3F0D-4B01-A961-689D76FF2771}">
          <p14:sldIdLst>
            <p14:sldId id="256"/>
            <p14:sldId id="259"/>
            <p14:sldId id="280"/>
            <p14:sldId id="282"/>
            <p14:sldId id="257"/>
            <p14:sldId id="258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4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25961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3" name="白色logo.png" descr="白色logo.png"/>
          <p:cNvPicPr>
            <a:picLocks noChangeAspect="1"/>
          </p:cNvPicPr>
          <p:nvPr/>
        </p:nvPicPr>
        <p:blipFill>
          <a:blip r:embed="rId2">
            <a:alphaModFix amt="11398"/>
            <a:extLst/>
          </a:blip>
          <a:stretch>
            <a:fillRect/>
          </a:stretch>
        </p:blipFill>
        <p:spPr>
          <a:xfrm>
            <a:off x="11011348" y="12783780"/>
            <a:ext cx="2361304" cy="43357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6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TypeSearch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s.xcatliu.com/basics/declaration-files" TargetMode="External"/><Relationship Id="rId4" Type="http://schemas.openxmlformats.org/officeDocument/2006/relationships/hyperlink" Target="https://github.com/Microsoft/dts-ge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ianshu.com/p/ec5dcdeed550" TargetMode="External"/><Relationship Id="rId3" Type="http://schemas.openxmlformats.org/officeDocument/2006/relationships/hyperlink" Target="https://ts.xcatliu.com/" TargetMode="External"/><Relationship Id="rId7" Type="http://schemas.openxmlformats.org/officeDocument/2006/relationships/hyperlink" Target="https://www.imooc.com/article/41842" TargetMode="External"/><Relationship Id="rId2" Type="http://schemas.openxmlformats.org/officeDocument/2006/relationships/hyperlink" Target="https://typescript.bootcs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icrosoft.github.io/TypeSearch/" TargetMode="External"/><Relationship Id="rId5" Type="http://schemas.openxmlformats.org/officeDocument/2006/relationships/hyperlink" Target="https://www.cnblogs.com/ys-ys/p/5241783.html" TargetMode="External"/><Relationship Id="rId4" Type="http://schemas.openxmlformats.org/officeDocument/2006/relationships/hyperlink" Target="https://www.runoob.com/typescript/ts-tutorial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37"/>
          <p:cNvGrpSpPr/>
          <p:nvPr/>
        </p:nvGrpSpPr>
        <p:grpSpPr>
          <a:xfrm>
            <a:off x="7832045" y="8348133"/>
            <a:ext cx="1752368" cy="23272"/>
            <a:chOff x="0" y="0"/>
            <a:chExt cx="1752366" cy="23270"/>
          </a:xfrm>
        </p:grpSpPr>
        <p:sp>
          <p:nvSpPr>
            <p:cNvPr id="111" name="Shape 35"/>
            <p:cNvSpPr/>
            <p:nvPr/>
          </p:nvSpPr>
          <p:spPr>
            <a:xfrm>
              <a:off x="-1" y="5817"/>
              <a:ext cx="1740733" cy="11637"/>
            </a:xfrm>
            <a:prstGeom prst="rect">
              <a:avLst/>
            </a:prstGeom>
            <a:gradFill flip="none" rotWithShape="1">
              <a:gsLst>
                <a:gs pos="0">
                  <a:srgbClr val="C6DCFF">
                    <a:alpha val="30000"/>
                  </a:srgbClr>
                </a:gs>
                <a:gs pos="100000">
                  <a:srgbClr val="DCFDD4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2" name="Shape 36"/>
            <p:cNvSpPr/>
            <p:nvPr/>
          </p:nvSpPr>
          <p:spPr>
            <a:xfrm>
              <a:off x="1729095" y="-1"/>
              <a:ext cx="23272" cy="232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14" name="组 202.png" descr="组 202.png"/>
          <p:cNvPicPr>
            <a:picLocks noChangeAspect="1"/>
          </p:cNvPicPr>
          <p:nvPr/>
        </p:nvPicPr>
        <p:blipFill>
          <a:blip r:embed="rId2">
            <a:extLst/>
          </a:blip>
          <a:srcRect b="21494"/>
          <a:stretch>
            <a:fillRect/>
          </a:stretch>
        </p:blipFill>
        <p:spPr>
          <a:xfrm>
            <a:off x="9588371" y="2243402"/>
            <a:ext cx="5207259" cy="3310829"/>
          </a:xfrm>
          <a:prstGeom prst="rect">
            <a:avLst/>
          </a:prstGeom>
          <a:ln w="12700">
            <a:miter lim="400000"/>
          </a:ln>
          <a:effectLst>
            <a:outerShdw blurRad="571500" dist="419100" dir="5400000" rotWithShape="0">
              <a:srgbClr val="000000">
                <a:alpha val="36163"/>
              </a:srgbClr>
            </a:outerShdw>
          </a:effectLst>
        </p:spPr>
      </p:pic>
      <p:sp>
        <p:nvSpPr>
          <p:cNvPr id="115" name="Shape 33"/>
          <p:cNvSpPr txBox="1"/>
          <p:nvPr/>
        </p:nvSpPr>
        <p:spPr>
          <a:xfrm>
            <a:off x="5909733" y="6581849"/>
            <a:ext cx="12564533" cy="738664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/>
            </a:lvl1pPr>
          </a:lstStyle>
          <a:p>
            <a:pPr algn="ctr"/>
            <a:r>
              <a:rPr lang="zh-CN" altLang="en-US" sz="4800" b="0" dirty="0"/>
              <a:t>走进 </a:t>
            </a:r>
            <a:r>
              <a:rPr lang="en-US" altLang="zh-CN" sz="4800" b="0" dirty="0" err="1"/>
              <a:t>TypeScript</a:t>
            </a:r>
            <a:r>
              <a:rPr lang="en-US" altLang="zh-CN" sz="4800" b="0" dirty="0"/>
              <a:t> </a:t>
            </a:r>
            <a:r>
              <a:rPr lang="zh-CN" altLang="en-US" sz="4800" b="0" dirty="0"/>
              <a:t>让你把前端代码写的更爽！</a:t>
            </a:r>
            <a:endParaRPr sz="4800" dirty="0"/>
          </a:p>
        </p:txBody>
      </p:sp>
      <p:sp>
        <p:nvSpPr>
          <p:cNvPr id="116" name="Shape 41"/>
          <p:cNvSpPr txBox="1"/>
          <p:nvPr/>
        </p:nvSpPr>
        <p:spPr>
          <a:xfrm>
            <a:off x="10215067" y="8035227"/>
            <a:ext cx="4026743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时间：</a:t>
            </a:r>
            <a:r>
              <a:rPr dirty="0" smtClean="0"/>
              <a:t>201</a:t>
            </a:r>
            <a:r>
              <a:rPr lang="en-US" altLang="zh-CN" dirty="0" smtClean="0"/>
              <a:t>9</a:t>
            </a:r>
            <a:r>
              <a:rPr dirty="0" smtClean="0"/>
              <a:t>年</a:t>
            </a:r>
            <a:r>
              <a:rPr lang="en-US" dirty="0" smtClean="0"/>
              <a:t>0</a:t>
            </a:r>
            <a:r>
              <a:rPr lang="en-US" altLang="zh-CN" dirty="0" smtClean="0"/>
              <a:t>8</a:t>
            </a:r>
            <a:r>
              <a:rPr dirty="0" smtClean="0"/>
              <a:t>月</a:t>
            </a:r>
            <a:r>
              <a:rPr lang="en-US" dirty="0" smtClean="0"/>
              <a:t>0</a:t>
            </a:r>
            <a:r>
              <a:rPr lang="en-US" altLang="zh-CN" dirty="0" smtClean="0"/>
              <a:t>9</a:t>
            </a:r>
            <a:endParaRPr dirty="0"/>
          </a:p>
        </p:txBody>
      </p:sp>
      <p:grpSp>
        <p:nvGrpSpPr>
          <p:cNvPr id="119" name="Group 37"/>
          <p:cNvGrpSpPr/>
          <p:nvPr/>
        </p:nvGrpSpPr>
        <p:grpSpPr>
          <a:xfrm flipH="1">
            <a:off x="14799588" y="8348133"/>
            <a:ext cx="1752367" cy="23272"/>
            <a:chOff x="0" y="0"/>
            <a:chExt cx="1752366" cy="23270"/>
          </a:xfrm>
        </p:grpSpPr>
        <p:sp>
          <p:nvSpPr>
            <p:cNvPr id="117" name="Shape 35"/>
            <p:cNvSpPr/>
            <p:nvPr/>
          </p:nvSpPr>
          <p:spPr>
            <a:xfrm>
              <a:off x="-1" y="5817"/>
              <a:ext cx="1740733" cy="11637"/>
            </a:xfrm>
            <a:prstGeom prst="rect">
              <a:avLst/>
            </a:prstGeom>
            <a:gradFill flip="none" rotWithShape="1">
              <a:gsLst>
                <a:gs pos="0">
                  <a:srgbClr val="C6DCFF">
                    <a:alpha val="30000"/>
                  </a:srgbClr>
                </a:gs>
                <a:gs pos="100000">
                  <a:srgbClr val="DCFDD4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18" name="Shape 36"/>
            <p:cNvSpPr/>
            <p:nvPr/>
          </p:nvSpPr>
          <p:spPr>
            <a:xfrm>
              <a:off x="1729095" y="-1"/>
              <a:ext cx="23272" cy="2327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20" name="白色logo.png" descr="白色logo.png"/>
          <p:cNvPicPr>
            <a:picLocks noChangeAspect="1"/>
          </p:cNvPicPr>
          <p:nvPr/>
        </p:nvPicPr>
        <p:blipFill>
          <a:blip r:embed="rId3">
            <a:alphaModFix amt="11398"/>
            <a:extLst/>
          </a:blip>
          <a:stretch>
            <a:fillRect/>
          </a:stretch>
        </p:blipFill>
        <p:spPr>
          <a:xfrm>
            <a:off x="11011348" y="12783780"/>
            <a:ext cx="2361304" cy="4335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5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402353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 smtClean="0"/>
              <a:t>类    </a:t>
            </a:r>
            <a:r>
              <a:rPr lang="zh-CN" altLang="en-US" dirty="0" smtClean="0">
                <a:solidFill>
                  <a:schemeClr val="bg1"/>
                </a:solidFill>
              </a:rPr>
              <a:t>例：类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33124" y="4816099"/>
            <a:ext cx="1419535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类</a:t>
            </a:r>
            <a:r>
              <a:rPr lang="zh-CN" altLang="en-US" b="0" dirty="0"/>
              <a:t>实现</a:t>
            </a:r>
            <a:r>
              <a:rPr lang="zh-CN" altLang="en-US" b="0" dirty="0" smtClean="0"/>
              <a:t>接口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AutoNum type="arabicPeriod" startAt="2"/>
            </a:pPr>
            <a:r>
              <a:rPr lang="en-US" altLang="zh-CN" b="0" dirty="0" smtClean="0"/>
              <a:t>public </a:t>
            </a:r>
            <a:r>
              <a:rPr lang="en-US" altLang="zh-CN" b="0" dirty="0"/>
              <a:t>private </a:t>
            </a:r>
            <a:r>
              <a:rPr lang="zh-CN" altLang="en-US" b="0" dirty="0"/>
              <a:t>和 </a:t>
            </a:r>
            <a:r>
              <a:rPr lang="en-US" altLang="zh-CN" b="0" dirty="0" smtClean="0"/>
              <a:t>protected</a:t>
            </a:r>
          </a:p>
          <a:p>
            <a:pPr marL="914400" indent="-914400">
              <a:lnSpc>
                <a:spcPct val="150000"/>
              </a:lnSpc>
              <a:buFontTx/>
              <a:buAutoNum type="arabicPeriod" startAt="2"/>
            </a:pPr>
            <a:r>
              <a:rPr lang="en-US" altLang="zh-CN" b="0" dirty="0"/>
              <a:t>abstract</a:t>
            </a:r>
            <a:r>
              <a:rPr lang="zh-CN" altLang="en-US" b="0" dirty="0"/>
              <a:t> 抽象类</a:t>
            </a:r>
            <a:endParaRPr lang="en-US" altLang="zh-CN" b="0" dirty="0"/>
          </a:p>
          <a:p>
            <a:pPr marL="914400" indent="-914400">
              <a:lnSpc>
                <a:spcPct val="150000"/>
              </a:lnSpc>
              <a:buFontTx/>
              <a:buAutoNum type="arabicPeriod" startAt="2"/>
            </a:pPr>
            <a:r>
              <a:rPr lang="zh-CN" altLang="en-US" b="0" dirty="0"/>
              <a:t>混合</a:t>
            </a:r>
            <a:r>
              <a:rPr lang="zh-CN" altLang="en-US" b="0" dirty="0" smtClean="0"/>
              <a:t>类型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905834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5305940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    </a:t>
            </a:r>
            <a:r>
              <a:rPr lang="zh-CN" altLang="en-US" dirty="0" smtClean="0">
                <a:solidFill>
                  <a:schemeClr val="bg1"/>
                </a:solidFill>
              </a:rPr>
              <a:t>例：泛型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56857" y="4901428"/>
            <a:ext cx="1730828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泛型（</a:t>
            </a:r>
            <a:r>
              <a:rPr lang="en-US" altLang="zh-CN" b="0" dirty="0"/>
              <a:t>Generics</a:t>
            </a:r>
            <a:r>
              <a:rPr lang="zh-CN" altLang="en-US" b="0" dirty="0"/>
              <a:t>）是指在定义函数、接口或类的时候，不预先指定具体的类型，而在使用的时候再指定类型的一种特性。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80963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7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78707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声明</a:t>
            </a:r>
            <a:r>
              <a:rPr lang="zh-CN" altLang="en-US" dirty="0" smtClean="0"/>
              <a:t>合并    </a:t>
            </a:r>
            <a:r>
              <a:rPr lang="zh-CN" altLang="en-US" dirty="0" smtClean="0">
                <a:solidFill>
                  <a:schemeClr val="bg1"/>
                </a:solidFill>
              </a:rPr>
              <a:t>例：声明合并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990524" y="5010141"/>
            <a:ext cx="1419535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函数重载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接口</a:t>
            </a:r>
            <a:r>
              <a:rPr lang="zh-CN" altLang="en-US" b="0" dirty="0" smtClean="0"/>
              <a:t>重载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40763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声明文件</a:t>
            </a:r>
          </a:p>
        </p:txBody>
      </p:sp>
      <p:sp>
        <p:nvSpPr>
          <p:cNvPr id="6" name="Shape 46"/>
          <p:cNvSpPr/>
          <p:nvPr/>
        </p:nvSpPr>
        <p:spPr>
          <a:xfrm>
            <a:off x="1644919" y="244147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46"/>
          <p:cNvSpPr/>
          <p:nvPr/>
        </p:nvSpPr>
        <p:spPr>
          <a:xfrm>
            <a:off x="1629072" y="448155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6"/>
          <p:cNvSpPr/>
          <p:nvPr/>
        </p:nvSpPr>
        <p:spPr>
          <a:xfrm>
            <a:off x="1677738" y="6565835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6"/>
          <p:cNvSpPr/>
          <p:nvPr/>
        </p:nvSpPr>
        <p:spPr>
          <a:xfrm>
            <a:off x="1629072" y="8605918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46"/>
          <p:cNvSpPr/>
          <p:nvPr/>
        </p:nvSpPr>
        <p:spPr>
          <a:xfrm>
            <a:off x="1629072" y="1056253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4049741" y="2189224"/>
            <a:ext cx="18516600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当我们使用第三方库时</a:t>
            </a:r>
            <a:r>
              <a:rPr lang="en-US" altLang="zh-CN" b="0" dirty="0"/>
              <a:t>,</a:t>
            </a:r>
            <a:r>
              <a:rPr lang="zh-CN" altLang="en-US" b="0" dirty="0"/>
              <a:t>需要引用它的声明文件</a:t>
            </a:r>
            <a:r>
              <a:rPr lang="en-US" altLang="zh-CN" b="0" dirty="0"/>
              <a:t>,</a:t>
            </a:r>
            <a:r>
              <a:rPr lang="zh-CN" altLang="en-US" b="0" dirty="0"/>
              <a:t>才能获得对应的代码不全</a:t>
            </a:r>
            <a:r>
              <a:rPr lang="en-US" altLang="zh-CN" b="0" dirty="0"/>
              <a:t>,</a:t>
            </a:r>
            <a:r>
              <a:rPr lang="zh-CN" altLang="en-US" b="0" dirty="0"/>
              <a:t>接口提示等功能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49741" y="4241823"/>
            <a:ext cx="18695959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当我们项目使用</a:t>
            </a:r>
            <a:r>
              <a:rPr lang="en-US" altLang="zh-CN" b="0" dirty="0"/>
              <a:t>$('#foo').</a:t>
            </a:r>
            <a:r>
              <a:rPr lang="en-US" altLang="zh-CN" b="0" dirty="0" err="1"/>
              <a:t>ts</a:t>
            </a:r>
            <a:r>
              <a:rPr lang="zh-CN" altLang="en-US" b="0" dirty="0"/>
              <a:t>不能识别什么是</a:t>
            </a:r>
            <a:r>
              <a:rPr lang="en-US" altLang="zh-CN" b="0" dirty="0"/>
              <a:t>$,</a:t>
            </a:r>
            <a:r>
              <a:rPr lang="zh-CN" altLang="en-US" b="0" dirty="0"/>
              <a:t>我们需要一个单独的声明文件</a:t>
            </a:r>
            <a:r>
              <a:rPr lang="en-US" altLang="zh-CN" b="0" dirty="0" err="1"/>
              <a:t>jquery.d.ts</a:t>
            </a:r>
            <a:r>
              <a:rPr lang="en-US" altLang="zh-CN" b="0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049741" y="6652739"/>
            <a:ext cx="15026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我们可以在</a:t>
            </a:r>
            <a:r>
              <a:rPr lang="zh-CN" altLang="en-US" b="0" dirty="0">
                <a:hlinkClick r:id="rId3"/>
              </a:rPr>
              <a:t>这里</a:t>
            </a:r>
            <a:r>
              <a:rPr lang="zh-CN" altLang="en-US" b="0" dirty="0"/>
              <a:t>面搜索能够使用的第三方库</a:t>
            </a:r>
          </a:p>
        </p:txBody>
      </p:sp>
      <p:sp>
        <p:nvSpPr>
          <p:cNvPr id="11" name="矩形 10"/>
          <p:cNvSpPr/>
          <p:nvPr/>
        </p:nvSpPr>
        <p:spPr>
          <a:xfrm>
            <a:off x="4049741" y="8683019"/>
            <a:ext cx="136438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有一些</a:t>
            </a:r>
            <a:r>
              <a:rPr lang="zh-CN" altLang="en-US" b="0" dirty="0">
                <a:hlinkClick r:id="rId4"/>
              </a:rPr>
              <a:t>工具</a:t>
            </a:r>
            <a:r>
              <a:rPr lang="zh-CN" altLang="en-US" b="0" dirty="0"/>
              <a:t>能够帮助我们自动生成声明文件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32621" y="10634507"/>
            <a:ext cx="822607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自己</a:t>
            </a:r>
            <a:r>
              <a:rPr lang="zh-CN" altLang="en-US" b="0" dirty="0">
                <a:hlinkClick r:id="rId5"/>
              </a:rPr>
              <a:t>编写声明</a:t>
            </a:r>
            <a:r>
              <a:rPr lang="zh-CN" altLang="en-US" b="0" dirty="0" smtClean="0">
                <a:hlinkClick r:id="rId5"/>
              </a:rPr>
              <a:t>文件</a:t>
            </a:r>
            <a:endParaRPr lang="zh-CN" altLang="en-US" b="0" dirty="0"/>
          </a:p>
        </p:txBody>
      </p:sp>
      <p:sp>
        <p:nvSpPr>
          <p:cNvPr id="13" name="文本框 12"/>
          <p:cNvSpPr txBox="1"/>
          <p:nvPr/>
        </p:nvSpPr>
        <p:spPr>
          <a:xfrm>
            <a:off x="1899844" y="2464904"/>
            <a:ext cx="11860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99844" y="4553527"/>
            <a:ext cx="4071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48018" y="6652739"/>
            <a:ext cx="52577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3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99844" y="8683019"/>
            <a:ext cx="745204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4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75511" y="10693256"/>
            <a:ext cx="793870" cy="885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393041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9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1189588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类型别名</a:t>
            </a:r>
            <a:r>
              <a:rPr lang="en-US" altLang="zh-CN" dirty="0"/>
              <a:t>/</a:t>
            </a:r>
            <a:r>
              <a:rPr lang="zh-CN" altLang="en-US" dirty="0"/>
              <a:t>字符串字面量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例：类型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3158" y="5033002"/>
            <a:ext cx="14195356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给</a:t>
            </a:r>
            <a:r>
              <a:rPr lang="zh-CN" altLang="en-US" b="0" dirty="0"/>
              <a:t>类型起一个新</a:t>
            </a:r>
            <a:r>
              <a:rPr lang="zh-CN" altLang="en-US" b="0" dirty="0" smtClean="0"/>
              <a:t>名字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使用字符串自定义</a:t>
            </a:r>
            <a:r>
              <a:rPr lang="zh-CN" altLang="en-US" b="0" dirty="0" smtClean="0"/>
              <a:t>类型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808891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10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10320133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dirty="0"/>
              <a:t>tsconfig.js</a:t>
            </a:r>
            <a:r>
              <a:rPr lang="zh-CN" altLang="en-US" dirty="0"/>
              <a:t>文件的</a:t>
            </a:r>
            <a:r>
              <a:rPr lang="zh-CN" altLang="en-US" dirty="0" smtClean="0"/>
              <a:t>作用    </a:t>
            </a:r>
            <a:r>
              <a:rPr lang="en-US" altLang="zh-CN" dirty="0" smtClean="0">
                <a:solidFill>
                  <a:schemeClr val="bg1"/>
                </a:solidFill>
              </a:rPr>
              <a:t>tsconfig.js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8700" y="2023917"/>
            <a:ext cx="22402800" cy="9659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不带任何输入文件调用</a:t>
            </a:r>
            <a:r>
              <a:rPr lang="en-US" altLang="zh-CN" b="0" dirty="0" err="1"/>
              <a:t>tsc</a:t>
            </a:r>
            <a:r>
              <a:rPr lang="en-US" altLang="zh-CN" b="0" dirty="0"/>
              <a:t> </a:t>
            </a:r>
            <a:r>
              <a:rPr lang="zh-CN" altLang="en-US" b="0" dirty="0"/>
              <a:t>会先查找</a:t>
            </a:r>
            <a:r>
              <a:rPr lang="en-US" altLang="zh-CN" b="0" dirty="0" err="1"/>
              <a:t>tsconfig.json</a:t>
            </a:r>
            <a:r>
              <a:rPr lang="zh-CN" altLang="en-US" b="0" dirty="0"/>
              <a:t>文件，逐级向上搜索</a:t>
            </a:r>
            <a:r>
              <a:rPr lang="zh-CN" altLang="en-US" b="0" dirty="0" smtClean="0"/>
              <a:t>父目录</a:t>
            </a:r>
            <a:endParaRPr lang="en-US" altLang="zh-CN" b="0" dirty="0" smtClean="0"/>
          </a:p>
          <a:p>
            <a:r>
              <a:rPr lang="zh-CN" altLang="en-US" b="0" dirty="0"/>
              <a:t>带</a:t>
            </a:r>
            <a:r>
              <a:rPr lang="en-US" altLang="zh-CN" b="0" dirty="0"/>
              <a:t>--project</a:t>
            </a:r>
            <a:r>
              <a:rPr lang="zh-CN" altLang="en-US" b="0" dirty="0"/>
              <a:t>（或</a:t>
            </a:r>
            <a:r>
              <a:rPr lang="en-US" altLang="zh-CN" b="0" dirty="0"/>
              <a:t>-p</a:t>
            </a:r>
            <a:r>
              <a:rPr lang="zh-CN" altLang="en-US" b="0" dirty="0"/>
              <a:t>）指定一个包含</a:t>
            </a:r>
            <a:r>
              <a:rPr lang="en-US" altLang="zh-CN" b="0" dirty="0" err="1"/>
              <a:t>tsconfig.json</a:t>
            </a:r>
            <a:r>
              <a:rPr lang="zh-CN" altLang="en-US" b="0" dirty="0"/>
              <a:t>的目录</a:t>
            </a:r>
          </a:p>
          <a:p>
            <a:r>
              <a:rPr lang="zh-CN" altLang="en-US" b="0" dirty="0"/>
              <a:t>配置</a:t>
            </a:r>
          </a:p>
          <a:p>
            <a:r>
              <a:rPr lang="en-US" altLang="zh-CN" b="0" dirty="0" smtClean="0"/>
              <a:t>	</a:t>
            </a:r>
            <a:r>
              <a:rPr lang="en-US" altLang="zh-CN" sz="3600" b="0" dirty="0" err="1"/>
              <a:t>compilerOptions</a:t>
            </a:r>
            <a:r>
              <a:rPr lang="en-US" altLang="zh-CN" sz="3600" b="0" dirty="0"/>
              <a:t> </a:t>
            </a:r>
            <a:r>
              <a:rPr lang="zh-CN" altLang="en-US" sz="3600" b="0" dirty="0"/>
              <a:t>编译器选项，可以被忽略有默认值</a:t>
            </a:r>
          </a:p>
          <a:p>
            <a:r>
              <a:rPr lang="en-US" altLang="zh-CN" sz="3600" b="0" dirty="0"/>
              <a:t>	</a:t>
            </a:r>
            <a:r>
              <a:rPr lang="en-US" altLang="zh-CN" sz="3600" b="0" dirty="0" smtClean="0"/>
              <a:t>	</a:t>
            </a:r>
            <a:r>
              <a:rPr lang="zh-CN" altLang="en-US" sz="3600" b="0" dirty="0"/>
              <a:t>基本设置</a:t>
            </a:r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检验配置选项</a:t>
            </a:r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附加检查</a:t>
            </a:r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模块检查</a:t>
            </a:r>
          </a:p>
          <a:p>
            <a:r>
              <a:rPr lang="en-US" altLang="zh-CN" sz="3600" b="0" dirty="0"/>
              <a:t>		</a:t>
            </a:r>
            <a:r>
              <a:rPr lang="en-US" altLang="zh-CN" sz="3600" b="0" dirty="0" err="1"/>
              <a:t>SourceMap</a:t>
            </a:r>
            <a:r>
              <a:rPr lang="zh-CN" altLang="en-US" sz="3600" b="0" dirty="0"/>
              <a:t>生成</a:t>
            </a:r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实验性配型</a:t>
            </a:r>
            <a:endParaRPr lang="en-US" altLang="zh-CN" sz="3600" b="0" dirty="0"/>
          </a:p>
          <a:p>
            <a:r>
              <a:rPr lang="en-US" altLang="zh-CN" sz="3600" b="0" dirty="0"/>
              <a:t>		</a:t>
            </a:r>
            <a:r>
              <a:rPr lang="zh-CN" altLang="en-US" sz="3600" b="0" dirty="0"/>
              <a:t>其他</a:t>
            </a:r>
          </a:p>
          <a:p>
            <a:r>
              <a:rPr lang="en-US" altLang="zh-CN" sz="3600" b="0" dirty="0" smtClean="0"/>
              <a:t>	</a:t>
            </a:r>
            <a:r>
              <a:rPr lang="en-US" altLang="zh-CN" sz="3600" b="0" dirty="0"/>
              <a:t>files</a:t>
            </a:r>
            <a:r>
              <a:rPr lang="zh-CN" altLang="en-US" sz="3600" b="0" dirty="0"/>
              <a:t>和</a:t>
            </a:r>
            <a:r>
              <a:rPr lang="en-US" altLang="zh-CN" sz="3600" b="0" dirty="0"/>
              <a:t>include</a:t>
            </a:r>
            <a:r>
              <a:rPr lang="zh-CN" altLang="en-US" sz="3600" b="0" dirty="0"/>
              <a:t>是指定编译的目录和文件</a:t>
            </a:r>
          </a:p>
          <a:p>
            <a:r>
              <a:rPr lang="en-US" altLang="zh-CN" sz="3600" b="0" dirty="0"/>
              <a:t>	exclude</a:t>
            </a:r>
            <a:r>
              <a:rPr lang="zh-CN" altLang="en-US" sz="3600" b="0" dirty="0"/>
              <a:t>排除指定文件</a:t>
            </a:r>
          </a:p>
          <a:p>
            <a:r>
              <a:rPr lang="en-US" altLang="zh-CN" sz="3600" b="0" dirty="0"/>
              <a:t>	extends</a:t>
            </a:r>
            <a:r>
              <a:rPr lang="zh-CN" altLang="en-US" sz="3600" b="0" dirty="0"/>
              <a:t>继承的配置</a:t>
            </a:r>
          </a:p>
          <a:p>
            <a:r>
              <a:rPr lang="en-US" altLang="zh-CN" sz="3600" b="0" dirty="0"/>
              <a:t>	</a:t>
            </a:r>
            <a:r>
              <a:rPr lang="en-US" altLang="zh-CN" sz="3600" b="0" dirty="0" err="1"/>
              <a:t>compileOnSave</a:t>
            </a:r>
            <a:r>
              <a:rPr lang="en-US" altLang="zh-CN" sz="3600" b="0" dirty="0"/>
              <a:t> IDE</a:t>
            </a:r>
            <a:r>
              <a:rPr lang="zh-CN" altLang="en-US" sz="3600" b="0" dirty="0"/>
              <a:t>保存文件时根据</a:t>
            </a:r>
            <a:r>
              <a:rPr lang="en-US" altLang="zh-CN" sz="3600" b="0" dirty="0" err="1"/>
              <a:t>tsconfig.json</a:t>
            </a:r>
            <a:r>
              <a:rPr lang="zh-CN" altLang="en-US" sz="3600" b="0" dirty="0"/>
              <a:t>重新生成</a:t>
            </a:r>
            <a:r>
              <a:rPr lang="zh-CN" altLang="en-US" sz="3600" b="0" dirty="0" smtClean="0"/>
              <a:t>文件</a:t>
            </a:r>
            <a:endParaRPr lang="zh-CN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642190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 smtClean="0"/>
              <a:t>11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384720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项目中的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139318" y="2256668"/>
            <a:ext cx="22402800" cy="40729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配置</a:t>
            </a:r>
            <a:r>
              <a:rPr lang="en-US" altLang="zh-CN" b="0" dirty="0" err="1"/>
              <a:t>webpack</a:t>
            </a:r>
            <a:endParaRPr lang="en-US" altLang="zh-CN" b="0" dirty="0"/>
          </a:p>
          <a:p>
            <a:r>
              <a:rPr lang="en-US" altLang="zh-CN" b="0" dirty="0"/>
              <a:t>	</a:t>
            </a:r>
            <a:r>
              <a:rPr lang="zh-CN" altLang="en-US" sz="3600" b="0" dirty="0"/>
              <a:t>入口变成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后缀</a:t>
            </a:r>
            <a:endParaRPr lang="en-US" altLang="zh-CN" sz="3600" b="0" dirty="0"/>
          </a:p>
          <a:p>
            <a:r>
              <a:rPr lang="en-US" altLang="zh-CN" sz="3600" b="0" dirty="0"/>
              <a:t>	</a:t>
            </a:r>
            <a:r>
              <a:rPr lang="zh-CN" altLang="en-US" sz="3600" b="0" dirty="0"/>
              <a:t>加入</a:t>
            </a:r>
            <a:r>
              <a:rPr lang="en-US" altLang="zh-CN" sz="3600" b="0" dirty="0" err="1"/>
              <a:t>ts</a:t>
            </a:r>
            <a:r>
              <a:rPr lang="en-US" altLang="zh-CN" sz="3600" b="0" dirty="0"/>
              <a:t>-loader</a:t>
            </a:r>
            <a:r>
              <a:rPr lang="zh-CN" altLang="en-US" sz="3600" b="0" dirty="0"/>
              <a:t>解析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文件</a:t>
            </a:r>
            <a:endParaRPr lang="en-US" altLang="zh-CN" sz="3600" b="0" dirty="0"/>
          </a:p>
          <a:p>
            <a:r>
              <a:rPr lang="en-US" altLang="zh-CN" sz="3600" b="0" dirty="0"/>
              <a:t>	</a:t>
            </a:r>
            <a:r>
              <a:rPr lang="zh-CN" altLang="en-US" sz="3600" b="0" dirty="0"/>
              <a:t>修改</a:t>
            </a:r>
            <a:r>
              <a:rPr lang="en-US" altLang="zh-CN" sz="3600" b="0" dirty="0" err="1"/>
              <a:t>resolve.extensions</a:t>
            </a:r>
            <a:r>
              <a:rPr lang="zh-CN" altLang="en-US" sz="3600" b="0" dirty="0"/>
              <a:t>加入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</a:t>
            </a:r>
            <a:r>
              <a:rPr lang="zh-CN" altLang="en-US" sz="3600" b="0" dirty="0" smtClean="0"/>
              <a:t>后缀</a:t>
            </a:r>
            <a:endParaRPr lang="en-US" altLang="zh-CN" sz="3600" b="0" dirty="0" smtClean="0"/>
          </a:p>
          <a:p>
            <a:endParaRPr lang="en-US" altLang="zh-CN" sz="3600" b="0" dirty="0" smtClean="0"/>
          </a:p>
          <a:p>
            <a:r>
              <a:rPr lang="zh-CN" altLang="en-US" b="0" dirty="0"/>
              <a:t>在</a:t>
            </a:r>
            <a:r>
              <a:rPr lang="en-US" altLang="zh-CN" b="0" dirty="0"/>
              <a:t>script</a:t>
            </a:r>
            <a:r>
              <a:rPr lang="zh-CN" altLang="en-US" b="0" dirty="0"/>
              <a:t>标签上加上</a:t>
            </a:r>
            <a:r>
              <a:rPr lang="en-US" altLang="zh-CN" b="0" dirty="0" err="1"/>
              <a:t>lang</a:t>
            </a:r>
            <a:r>
              <a:rPr lang="en-US" altLang="zh-CN" b="0" dirty="0"/>
              <a:t>=“</a:t>
            </a:r>
            <a:r>
              <a:rPr lang="en-US" altLang="zh-CN" b="0" dirty="0" err="1"/>
              <a:t>ts</a:t>
            </a:r>
            <a:r>
              <a:rPr lang="en-US" altLang="zh-CN" b="0" dirty="0" smtClean="0"/>
              <a:t>”</a:t>
            </a:r>
            <a:endParaRPr lang="zh-CN" altLang="en-US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88" y="6722283"/>
            <a:ext cx="14987872" cy="52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85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2126089" y="831281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/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34540" y="2113067"/>
            <a:ext cx="20787359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优点：编译期解决大量的错误避免一些线上问题、团队协作更加便捷减少沟通成本、学习方便、适合长期维护项目和大型项目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/>
              <a:t>缺点：有一定的学习成本、短期内会增加一些开发成本、可能和一些库结合不是很完美需要自己生成声明文件。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4540" y="7214761"/>
            <a:ext cx="18036540" cy="47500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相关链接</a:t>
            </a:r>
            <a:endParaRPr lang="en-US" altLang="zh-CN" b="0" dirty="0"/>
          </a:p>
          <a:p>
            <a:r>
              <a:rPr lang="en-US" altLang="zh-CN" sz="3600" b="0" dirty="0">
                <a:hlinkClick r:id="rId2"/>
              </a:rPr>
              <a:t>https://typescript.bootcss.com/</a:t>
            </a:r>
            <a:endParaRPr lang="en-US" altLang="zh-CN" sz="3600" b="0" dirty="0"/>
          </a:p>
          <a:p>
            <a:r>
              <a:rPr lang="en-US" altLang="zh-CN" sz="3600" b="0" dirty="0">
                <a:hlinkClick r:id="rId3"/>
              </a:rPr>
              <a:t>https://ts.xcatliu.com/</a:t>
            </a:r>
            <a:endParaRPr lang="en-US" altLang="zh-CN" sz="3600" b="0" dirty="0"/>
          </a:p>
          <a:p>
            <a:r>
              <a:rPr lang="en-US" altLang="zh-CN" sz="3600" b="0" dirty="0">
                <a:hlinkClick r:id="rId4"/>
              </a:rPr>
              <a:t>https://www.runoob.com/typescript/ts-tutorial.html</a:t>
            </a:r>
            <a:endParaRPr lang="en-US" altLang="zh-CN" sz="3600" b="0" dirty="0"/>
          </a:p>
          <a:p>
            <a:r>
              <a:rPr lang="en-US" altLang="zh-CN" sz="3600" b="0" dirty="0">
                <a:hlinkClick r:id="rId5"/>
              </a:rPr>
              <a:t>https://www.cnblogs.com/ys-ys/p/5241783.html</a:t>
            </a:r>
            <a:endParaRPr lang="en-US" altLang="zh-CN" sz="3600" b="0" dirty="0"/>
          </a:p>
          <a:p>
            <a:r>
              <a:rPr lang="en-US" altLang="zh-CN" sz="3600" b="0" dirty="0">
                <a:hlinkClick r:id="rId6"/>
              </a:rPr>
              <a:t>https://microsoft.github.io/TypeSearch/</a:t>
            </a:r>
            <a:endParaRPr lang="en-US" altLang="zh-CN" sz="3600" b="0" dirty="0"/>
          </a:p>
          <a:p>
            <a:r>
              <a:rPr lang="en-US" altLang="zh-CN" sz="3600" b="0" dirty="0">
                <a:hlinkClick r:id="rId7"/>
              </a:rPr>
              <a:t>https://www.imooc.com/article/41842</a:t>
            </a:r>
            <a:endParaRPr lang="en-US" altLang="zh-CN" sz="3600" b="0" dirty="0"/>
          </a:p>
          <a:p>
            <a:r>
              <a:rPr lang="en-US" altLang="zh-CN" sz="3600" b="0" dirty="0">
                <a:hlinkClick r:id="rId8"/>
              </a:rPr>
              <a:t>https://</a:t>
            </a:r>
            <a:r>
              <a:rPr lang="en-US" altLang="zh-CN" sz="3600" b="0" dirty="0" smtClean="0">
                <a:hlinkClick r:id="rId8"/>
              </a:rPr>
              <a:t>www.jianshu.com/p/ec5dcdeed550</a:t>
            </a:r>
            <a:endParaRPr lang="en-US" altLang="zh-CN" sz="3600" b="0" dirty="0"/>
          </a:p>
        </p:txBody>
      </p:sp>
    </p:spTree>
    <p:extLst>
      <p:ext uri="{BB962C8B-B14F-4D97-AF65-F5344CB8AC3E}">
        <p14:creationId xmlns:p14="http://schemas.microsoft.com/office/powerpoint/2010/main" val="246980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65"/>
          <p:cNvSpPr txBox="1"/>
          <p:nvPr/>
        </p:nvSpPr>
        <p:spPr>
          <a:xfrm>
            <a:off x="4836087" y="4260014"/>
            <a:ext cx="7655942" cy="3062377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000" b="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sz="19900" dirty="0"/>
              <a:t>THANKS</a:t>
            </a:r>
          </a:p>
        </p:txBody>
      </p:sp>
      <p:pic>
        <p:nvPicPr>
          <p:cNvPr id="396" name="组 206.png" descr="组 2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75270" y="8757071"/>
            <a:ext cx="4958501" cy="40553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3132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9753647" y="922721"/>
            <a:ext cx="64684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err="1" smtClean="0"/>
              <a:t>TypeScript</a:t>
            </a:r>
            <a:r>
              <a:rPr lang="zh-CN" altLang="en-US" sz="6000" dirty="0"/>
              <a:t>的</a:t>
            </a:r>
            <a:r>
              <a:rPr lang="zh-CN" altLang="en-US" sz="6000" dirty="0" smtClean="0"/>
              <a:t>简介</a:t>
            </a:r>
            <a:endParaRPr lang="zh-CN" altLang="en-US" sz="6000" dirty="0"/>
          </a:p>
        </p:txBody>
      </p:sp>
      <p:sp>
        <p:nvSpPr>
          <p:cNvPr id="3" name="文本框 2"/>
          <p:cNvSpPr txBox="1"/>
          <p:nvPr/>
        </p:nvSpPr>
        <p:spPr>
          <a:xfrm>
            <a:off x="3268131" y="4851549"/>
            <a:ext cx="19439467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b="0" dirty="0" err="1"/>
              <a:t>TypeScript</a:t>
            </a:r>
            <a:r>
              <a:rPr lang="zh-CN" altLang="en-US" b="0" dirty="0"/>
              <a:t>是</a:t>
            </a:r>
            <a:r>
              <a:rPr lang="en-US" altLang="zh-CN" b="0" dirty="0"/>
              <a:t>JavaScript </a:t>
            </a:r>
            <a:r>
              <a:rPr lang="zh-CN" altLang="en-US" b="0" dirty="0"/>
              <a:t>的一个超</a:t>
            </a:r>
            <a:r>
              <a:rPr lang="zh-CN" altLang="en-US" b="0" dirty="0" smtClean="0"/>
              <a:t>集，主要</a:t>
            </a:r>
            <a:r>
              <a:rPr lang="zh-CN" altLang="en-US" b="0" dirty="0"/>
              <a:t>提供了类型系统和对</a:t>
            </a:r>
            <a:r>
              <a:rPr lang="en-US" altLang="zh-CN" b="0" dirty="0" smtClean="0"/>
              <a:t>ES6</a:t>
            </a:r>
          </a:p>
          <a:p>
            <a:endParaRPr lang="en-US" altLang="zh-CN" b="0" dirty="0"/>
          </a:p>
          <a:p>
            <a:r>
              <a:rPr lang="zh-CN" altLang="en-US" b="0" dirty="0" smtClean="0"/>
              <a:t>的</a:t>
            </a:r>
            <a:r>
              <a:rPr lang="zh-CN" altLang="en-US" b="0" dirty="0"/>
              <a:t>支持。它可以编译成纯 </a:t>
            </a:r>
            <a:r>
              <a:rPr lang="en-US" altLang="zh-CN" b="0" dirty="0"/>
              <a:t>JavaScript</a:t>
            </a:r>
            <a:r>
              <a:rPr lang="zh-CN" altLang="en-US" b="0" dirty="0"/>
              <a:t>。编译出来的 </a:t>
            </a:r>
            <a:r>
              <a:rPr lang="en-US" altLang="zh-CN" b="0" dirty="0"/>
              <a:t>JavaScript </a:t>
            </a:r>
            <a:r>
              <a:rPr lang="zh-CN" altLang="en-US" b="0" dirty="0" smtClean="0"/>
              <a:t>可以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运行</a:t>
            </a:r>
            <a:r>
              <a:rPr lang="zh-CN" altLang="en-US" b="0" dirty="0"/>
              <a:t>在任何浏览器上。由</a:t>
            </a:r>
            <a:r>
              <a:rPr lang="en-US" altLang="zh-CN" b="0" dirty="0"/>
              <a:t>Microsoft</a:t>
            </a:r>
            <a:r>
              <a:rPr lang="zh-CN" altLang="en-US" b="0" dirty="0"/>
              <a:t>开发</a:t>
            </a:r>
            <a:r>
              <a:rPr lang="en-US" altLang="zh-CN" b="0" dirty="0"/>
              <a:t>,</a:t>
            </a:r>
            <a:r>
              <a:rPr lang="zh-CN" altLang="en-US" b="0" dirty="0"/>
              <a:t>并开源于</a:t>
            </a:r>
            <a:r>
              <a:rPr lang="en-US" altLang="zh-CN" b="0" dirty="0" err="1">
                <a:hlinkClick r:id="rId2"/>
              </a:rPr>
              <a:t>GitHub</a:t>
            </a:r>
            <a:r>
              <a:rPr lang="zh-CN" altLang="en-US" b="0" dirty="0"/>
              <a:t>上</a:t>
            </a:r>
            <a:r>
              <a:rPr lang="en-US" altLang="zh-CN" b="0" dirty="0"/>
              <a:t>.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5883996" y="684977"/>
            <a:ext cx="142077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 err="1"/>
              <a:t>TypeScript</a:t>
            </a:r>
            <a:r>
              <a:rPr lang="zh-CN" altLang="en-US" sz="6000" dirty="0"/>
              <a:t>与</a:t>
            </a:r>
            <a:r>
              <a:rPr lang="en-US" altLang="zh-CN" sz="6000" dirty="0"/>
              <a:t>JavaScript</a:t>
            </a:r>
            <a:r>
              <a:rPr lang="zh-CN" altLang="en-US" sz="6000" dirty="0"/>
              <a:t>相比优势在哪</a:t>
            </a:r>
            <a:r>
              <a:rPr lang="zh-CN" altLang="en-US" sz="6000" dirty="0" smtClean="0"/>
              <a:t>？</a:t>
            </a:r>
            <a:endParaRPr lang="zh-CN" altLang="en-US" sz="6000" dirty="0"/>
          </a:p>
        </p:txBody>
      </p:sp>
      <p:sp>
        <p:nvSpPr>
          <p:cNvPr id="4" name="文本框 3"/>
          <p:cNvSpPr txBox="1"/>
          <p:nvPr/>
        </p:nvSpPr>
        <p:spPr>
          <a:xfrm>
            <a:off x="1536192" y="3179156"/>
            <a:ext cx="20793456" cy="1093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600" b="0" dirty="0" smtClean="0"/>
              <a:t>1. </a:t>
            </a:r>
            <a:r>
              <a:rPr lang="zh-CN" altLang="en-US" sz="3600" b="0" dirty="0" smtClean="0"/>
              <a:t>静态</a:t>
            </a:r>
            <a:r>
              <a:rPr lang="zh-CN" altLang="en-US" sz="3600" b="0" dirty="0"/>
              <a:t>类型化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类型系统就是最好的文档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大部分函数看类型定义就知道如何使用了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能在编译期发现更多的</a:t>
            </a:r>
            <a:r>
              <a:rPr lang="zh-CN" altLang="en-US" sz="3600" b="0" dirty="0" smtClean="0"/>
              <a:t>错误</a:t>
            </a:r>
            <a:endParaRPr lang="en-US" altLang="zh-CN" sz="3600" b="0" dirty="0" smtClean="0"/>
          </a:p>
          <a:p>
            <a:endParaRPr lang="en-US" altLang="zh-CN" sz="3600" b="0" dirty="0" smtClean="0"/>
          </a:p>
          <a:p>
            <a:r>
              <a:rPr lang="en-US" altLang="zh-CN" sz="3600" b="0" dirty="0" smtClean="0"/>
              <a:t>2. </a:t>
            </a:r>
            <a:r>
              <a:rPr lang="en-US" altLang="zh-CN" sz="3600" b="0" dirty="0" err="1" smtClean="0"/>
              <a:t>TypeScript</a:t>
            </a:r>
            <a:r>
              <a:rPr lang="zh-CN" altLang="en-US" sz="3600" b="0" dirty="0"/>
              <a:t>是</a:t>
            </a:r>
            <a:r>
              <a:rPr lang="en-US" altLang="zh-CN" sz="3600" b="0" dirty="0"/>
              <a:t>JavaScript</a:t>
            </a:r>
            <a:r>
              <a:rPr lang="zh-CN" altLang="en-US" sz="3600" b="0" dirty="0"/>
              <a:t>的超集</a:t>
            </a:r>
            <a:r>
              <a:rPr lang="en-US" altLang="zh-CN" sz="3600" b="0" dirty="0"/>
              <a:t>,.js</a:t>
            </a:r>
            <a:r>
              <a:rPr lang="zh-CN" altLang="en-US" sz="3600" b="0" dirty="0"/>
              <a:t>文件直接命名为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即</a:t>
            </a:r>
            <a:r>
              <a:rPr lang="zh-CN" altLang="en-US" sz="3600" b="0" dirty="0" smtClean="0"/>
              <a:t>可</a:t>
            </a:r>
            <a:endParaRPr lang="en-US" altLang="zh-CN" sz="3600" b="0" dirty="0" smtClean="0"/>
          </a:p>
          <a:p>
            <a:pPr marL="914400" indent="-914400">
              <a:buFontTx/>
              <a:buAutoNum type="arabicPeriod"/>
            </a:pPr>
            <a:endParaRPr lang="en-US" altLang="zh-CN" sz="3600" b="0" dirty="0" smtClean="0"/>
          </a:p>
          <a:p>
            <a:r>
              <a:rPr lang="en-US" altLang="zh-CN" sz="3600" b="0" dirty="0" smtClean="0"/>
              <a:t>3. </a:t>
            </a:r>
            <a:r>
              <a:rPr lang="zh-CN" altLang="en-US" sz="3600" b="0" dirty="0" smtClean="0"/>
              <a:t>即使</a:t>
            </a:r>
            <a:r>
              <a:rPr lang="zh-CN" altLang="en-US" sz="3600" b="0" dirty="0"/>
              <a:t>编译报错也能生成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js</a:t>
            </a:r>
            <a:r>
              <a:rPr lang="zh-CN" altLang="en-US" sz="3600" b="0" dirty="0" smtClean="0"/>
              <a:t>文件</a:t>
            </a:r>
            <a:endParaRPr lang="en-US" altLang="zh-CN" sz="3600" b="0" dirty="0" smtClean="0"/>
          </a:p>
          <a:p>
            <a:endParaRPr lang="en-US" altLang="zh-CN" sz="3600" b="0" dirty="0"/>
          </a:p>
          <a:p>
            <a:r>
              <a:rPr lang="en-US" altLang="zh-CN" sz="3600" b="0" dirty="0" smtClean="0"/>
              <a:t>4. </a:t>
            </a:r>
            <a:r>
              <a:rPr lang="zh-CN" altLang="en-US" sz="3600" b="0" dirty="0" smtClean="0"/>
              <a:t>兼容</a:t>
            </a:r>
            <a:r>
              <a:rPr lang="zh-CN" altLang="en-US" sz="3600" b="0" dirty="0"/>
              <a:t>第三方库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即使不是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写的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只要有类型文件也能够</a:t>
            </a:r>
            <a:r>
              <a:rPr lang="zh-CN" altLang="en-US" sz="3600" b="0" dirty="0" smtClean="0"/>
              <a:t>使用</a:t>
            </a:r>
            <a:endParaRPr lang="en-US" altLang="zh-CN" sz="3600" b="0" dirty="0" smtClean="0"/>
          </a:p>
          <a:p>
            <a:endParaRPr lang="en-US" altLang="zh-CN" sz="3600" b="0" dirty="0" smtClean="0"/>
          </a:p>
          <a:p>
            <a:r>
              <a:rPr lang="en-US" altLang="zh-CN" sz="3600" b="0" dirty="0" smtClean="0"/>
              <a:t>5. </a:t>
            </a:r>
            <a:r>
              <a:rPr lang="zh-CN" altLang="en-US" sz="3600" b="0" dirty="0" smtClean="0"/>
              <a:t>社区</a:t>
            </a:r>
            <a:r>
              <a:rPr lang="zh-CN" altLang="en-US" sz="3600" b="0" dirty="0"/>
              <a:t>活跃</a:t>
            </a:r>
            <a:r>
              <a:rPr lang="en-US" altLang="zh-CN" sz="3600" b="0" dirty="0"/>
              <a:t>,Angular2+</a:t>
            </a:r>
            <a:r>
              <a:rPr lang="zh-CN" altLang="en-US" sz="3600" b="0" dirty="0"/>
              <a:t>就是使用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编写的</a:t>
            </a:r>
            <a:r>
              <a:rPr lang="en-US" altLang="zh-CN" sz="3600" b="0" dirty="0"/>
              <a:t>,Vue3</a:t>
            </a:r>
            <a:r>
              <a:rPr lang="zh-CN" altLang="en-US" sz="3600" b="0" dirty="0"/>
              <a:t>也大力推</a:t>
            </a:r>
            <a:r>
              <a:rPr lang="en-US" altLang="zh-CN" sz="3600" b="0" dirty="0" err="1"/>
              <a:t>TypeScript</a:t>
            </a:r>
            <a:endParaRPr lang="en-US" altLang="zh-CN" sz="3600" b="0" dirty="0"/>
          </a:p>
          <a:p>
            <a:endParaRPr lang="en-US" altLang="zh-CN" sz="3600" b="0" dirty="0" smtClean="0"/>
          </a:p>
          <a:p>
            <a:r>
              <a:rPr lang="en-US" altLang="zh-CN" sz="3600" b="0" dirty="0" smtClean="0"/>
              <a:t>6. </a:t>
            </a:r>
            <a:r>
              <a:rPr lang="zh-CN" altLang="en-US" sz="3600" b="0" dirty="0" smtClean="0"/>
              <a:t>开发</a:t>
            </a:r>
            <a:r>
              <a:rPr lang="zh-CN" altLang="en-US" sz="3600" b="0" dirty="0"/>
              <a:t>大型项目对代码库很小的改进对整个项目影响可能很严重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使用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重构变得更加</a:t>
            </a:r>
            <a:r>
              <a:rPr lang="zh-CN" altLang="en-US" sz="3600" b="0" dirty="0" smtClean="0"/>
              <a:t>容易</a:t>
            </a:r>
            <a:endParaRPr lang="en-US" altLang="zh-CN" sz="3600" b="0" dirty="0" smtClean="0"/>
          </a:p>
          <a:p>
            <a:endParaRPr lang="en-US" altLang="zh-CN" sz="3600" b="0" dirty="0" smtClean="0"/>
          </a:p>
          <a:p>
            <a:r>
              <a:rPr lang="en-US" altLang="zh-CN" sz="3600" b="0" dirty="0" smtClean="0"/>
              <a:t>7. </a:t>
            </a:r>
            <a:r>
              <a:rPr lang="zh-CN" altLang="en-US" sz="3600" b="0" dirty="0" smtClean="0"/>
              <a:t>干净</a:t>
            </a:r>
            <a:r>
              <a:rPr lang="zh-CN" altLang="en-US" sz="3600" b="0" dirty="0"/>
              <a:t>的</a:t>
            </a:r>
            <a:r>
              <a:rPr lang="en-US" altLang="zh-CN" sz="3600" b="0" dirty="0"/>
              <a:t>ES6</a:t>
            </a:r>
            <a:r>
              <a:rPr lang="zh-CN" altLang="en-US" sz="3600" b="0" dirty="0"/>
              <a:t>代码</a:t>
            </a:r>
            <a:r>
              <a:rPr lang="en-US" altLang="zh-CN" sz="3600" b="0" dirty="0"/>
              <a:t>,</a:t>
            </a:r>
            <a:r>
              <a:rPr lang="zh-CN" altLang="en-US" sz="3600" b="0" dirty="0"/>
              <a:t>自动完成和动态输入有助于提高开发人员的工作效率</a:t>
            </a:r>
          </a:p>
          <a:p>
            <a:endParaRPr lang="zh-CN" altLang="en-US" dirty="0"/>
          </a:p>
          <a:p>
            <a:pPr marL="914400" indent="-914400">
              <a:buFontTx/>
              <a:buAutoNum type="arabicPeriod"/>
            </a:pPr>
            <a:endParaRPr lang="zh-CN" altLang="en-US" dirty="0"/>
          </a:p>
          <a:p>
            <a:pPr marL="914400" indent="-914400">
              <a:buAutoNum type="arabicPeriod"/>
            </a:pPr>
            <a:endParaRPr lang="zh-CN" altLang="en-US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3406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83"/>
          <p:cNvSpPr txBox="1"/>
          <p:nvPr/>
        </p:nvSpPr>
        <p:spPr>
          <a:xfrm>
            <a:off x="10547350" y="5341937"/>
            <a:ext cx="102657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10301704" y="844997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/>
              <a:t>安装使用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9656" y="2965793"/>
            <a:ext cx="20793456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/>
              <a:t>安装（使用</a:t>
            </a:r>
            <a:r>
              <a:rPr lang="en-US" altLang="zh-CN" sz="3600" b="0" dirty="0" err="1"/>
              <a:t>npm</a:t>
            </a:r>
            <a:r>
              <a:rPr lang="zh-CN" altLang="en-US" sz="3600" b="0" dirty="0"/>
              <a:t>或</a:t>
            </a:r>
            <a:r>
              <a:rPr lang="en-US" altLang="zh-CN" sz="3600" b="0" dirty="0"/>
              <a:t>yarn</a:t>
            </a:r>
            <a:r>
              <a:rPr lang="zh-CN" altLang="en-US" sz="3600" b="0" dirty="0"/>
              <a:t>都可以安装</a:t>
            </a:r>
            <a:r>
              <a:rPr lang="zh-CN" altLang="en-US" sz="3600" b="0" dirty="0" smtClean="0"/>
              <a:t>）</a:t>
            </a:r>
            <a:endParaRPr lang="zh-CN" altLang="en-US" b="0" dirty="0"/>
          </a:p>
          <a:p>
            <a:endParaRPr lang="zh-CN" altLang="en-US" b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92" y="4158613"/>
            <a:ext cx="6742200" cy="8725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6405" y="5496957"/>
            <a:ext cx="21931884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/>
              <a:t>使用（使用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编写得文件使用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</a:t>
            </a:r>
            <a:r>
              <a:rPr lang="zh-CN" altLang="en-US" sz="3600" b="0" dirty="0"/>
              <a:t>后缀，用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编写</a:t>
            </a:r>
            <a:r>
              <a:rPr lang="en-US" altLang="zh-CN" sz="3600" b="0" dirty="0"/>
              <a:t>React</a:t>
            </a:r>
            <a:r>
              <a:rPr lang="zh-CN" altLang="en-US" sz="3600" b="0" dirty="0"/>
              <a:t>时以</a:t>
            </a:r>
            <a:r>
              <a:rPr lang="en-US" altLang="zh-CN" sz="3600" b="0" dirty="0"/>
              <a:t>.</a:t>
            </a:r>
            <a:r>
              <a:rPr lang="en-US" altLang="zh-CN" sz="3600" b="0" dirty="0" err="1"/>
              <a:t>tsx</a:t>
            </a:r>
            <a:r>
              <a:rPr lang="zh-CN" altLang="en-US" sz="3600" b="0" dirty="0"/>
              <a:t>后缀</a:t>
            </a:r>
            <a:r>
              <a:rPr lang="zh-CN" altLang="en-US" sz="3600" b="0" dirty="0" smtClean="0"/>
              <a:t>） </a:t>
            </a:r>
            <a:r>
              <a:rPr lang="zh-CN" altLang="en-US" sz="3600" b="0" dirty="0" smtClean="0">
                <a:solidFill>
                  <a:schemeClr val="bg1"/>
                </a:solidFill>
              </a:rPr>
              <a:t>例：</a:t>
            </a:r>
            <a:r>
              <a:rPr lang="en-US" altLang="zh-CN" sz="3600" b="0" dirty="0" err="1" smtClean="0">
                <a:solidFill>
                  <a:schemeClr val="bg1"/>
                </a:solidFill>
              </a:rPr>
              <a:t>hello.ts</a:t>
            </a:r>
            <a:endParaRPr lang="en-US" altLang="zh-CN" sz="3600" b="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0" dirty="0" smtClean="0">
                <a:solidFill>
                  <a:schemeClr val="bg1"/>
                </a:solidFill>
              </a:rPr>
              <a:t>编译参数</a:t>
            </a:r>
            <a:r>
              <a:rPr lang="en-US" altLang="zh-CN" sz="3600" b="0" dirty="0" smtClean="0">
                <a:solidFill>
                  <a:schemeClr val="bg1"/>
                </a:solidFill>
              </a:rPr>
              <a:t>.</a:t>
            </a:r>
            <a:r>
              <a:rPr lang="en-US" altLang="zh-CN" sz="3600" b="0" dirty="0" err="1" smtClean="0">
                <a:solidFill>
                  <a:schemeClr val="bg1"/>
                </a:solidFill>
              </a:rPr>
              <a:t>png</a:t>
            </a:r>
            <a:endParaRPr lang="en-US" altLang="zh-CN" sz="3600" b="0" dirty="0" smtClean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92" y="7354361"/>
            <a:ext cx="6557327" cy="1089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79092" y="8968026"/>
            <a:ext cx="730148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/>
              <a:t>编辑器</a:t>
            </a:r>
            <a:r>
              <a:rPr lang="zh-CN" altLang="en-US" sz="3600" b="0" dirty="0" smtClean="0"/>
              <a:t>支持</a:t>
            </a:r>
            <a:endParaRPr lang="zh-CN" altLang="en-US" sz="3600" b="0" dirty="0"/>
          </a:p>
        </p:txBody>
      </p:sp>
      <p:sp>
        <p:nvSpPr>
          <p:cNvPr id="9" name="文本框 8"/>
          <p:cNvSpPr txBox="1"/>
          <p:nvPr/>
        </p:nvSpPr>
        <p:spPr>
          <a:xfrm>
            <a:off x="1879092" y="10149256"/>
            <a:ext cx="1970074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/>
              <a:t>所有的主流都支持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，推荐使用</a:t>
            </a:r>
            <a:r>
              <a:rPr lang="en-US" altLang="zh-CN" sz="3600" b="0" dirty="0">
                <a:hlinkClick r:id="rId4"/>
              </a:rPr>
              <a:t>Visual Studio Code</a:t>
            </a:r>
            <a:r>
              <a:rPr lang="zh-CN" altLang="en-US" sz="3600" b="0" dirty="0"/>
              <a:t>内置了</a:t>
            </a:r>
            <a:r>
              <a:rPr lang="en-US" altLang="zh-CN" sz="3600" b="0" dirty="0" err="1"/>
              <a:t>TypeScript</a:t>
            </a:r>
            <a:r>
              <a:rPr lang="zh-CN" altLang="en-US" sz="3600" b="0" dirty="0"/>
              <a:t>的</a:t>
            </a:r>
            <a:r>
              <a:rPr lang="zh-CN" altLang="en-US" sz="3600" b="0" dirty="0" smtClean="0"/>
              <a:t>支持</a:t>
            </a:r>
            <a:endParaRPr lang="zh-CN" alt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40235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45"/>
          <p:cNvSpPr txBox="1"/>
          <p:nvPr/>
        </p:nvSpPr>
        <p:spPr>
          <a:xfrm>
            <a:off x="4106875" y="5028183"/>
            <a:ext cx="1502570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rPr dirty="0" err="1"/>
              <a:t>目录</a:t>
            </a:r>
            <a:endParaRPr dirty="0"/>
          </a:p>
        </p:txBody>
      </p:sp>
      <p:sp>
        <p:nvSpPr>
          <p:cNvPr id="123" name="Shape 46"/>
          <p:cNvSpPr/>
          <p:nvPr/>
        </p:nvSpPr>
        <p:spPr>
          <a:xfrm>
            <a:off x="6481389" y="117298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4" name="Shape 47"/>
          <p:cNvSpPr txBox="1"/>
          <p:nvPr/>
        </p:nvSpPr>
        <p:spPr>
          <a:xfrm>
            <a:off x="6755648" y="1172983"/>
            <a:ext cx="467458" cy="96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</a:t>
            </a:r>
          </a:p>
        </p:txBody>
      </p:sp>
      <p:sp>
        <p:nvSpPr>
          <p:cNvPr id="125" name="Shape 48"/>
          <p:cNvSpPr txBox="1"/>
          <p:nvPr/>
        </p:nvSpPr>
        <p:spPr>
          <a:xfrm>
            <a:off x="8400372" y="1296250"/>
            <a:ext cx="2742739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b="0" dirty="0"/>
              <a:t>基础类型 </a:t>
            </a:r>
          </a:p>
        </p:txBody>
      </p:sp>
      <p:sp>
        <p:nvSpPr>
          <p:cNvPr id="126" name="Shape 49"/>
          <p:cNvSpPr/>
          <p:nvPr/>
        </p:nvSpPr>
        <p:spPr>
          <a:xfrm>
            <a:off x="6481389" y="4271244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7" name="Shape 50"/>
          <p:cNvSpPr txBox="1"/>
          <p:nvPr/>
        </p:nvSpPr>
        <p:spPr>
          <a:xfrm>
            <a:off x="6755648" y="2563347"/>
            <a:ext cx="467458" cy="96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2</a:t>
            </a:r>
          </a:p>
        </p:txBody>
      </p:sp>
      <p:sp>
        <p:nvSpPr>
          <p:cNvPr id="128" name="Shape 51"/>
          <p:cNvSpPr txBox="1"/>
          <p:nvPr/>
        </p:nvSpPr>
        <p:spPr>
          <a:xfrm>
            <a:off x="8400372" y="2718129"/>
            <a:ext cx="406040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b="0" dirty="0"/>
              <a:t>对象类型</a:t>
            </a:r>
            <a:r>
              <a:rPr lang="en-US" altLang="zh-CN" b="0" dirty="0"/>
              <a:t>-</a:t>
            </a:r>
            <a:r>
              <a:rPr lang="zh-CN" altLang="en-US" b="0" dirty="0" smtClean="0"/>
              <a:t>接口</a:t>
            </a:r>
            <a:endParaRPr lang="zh-CN" altLang="en-US" b="0" dirty="0"/>
          </a:p>
        </p:txBody>
      </p:sp>
      <p:sp>
        <p:nvSpPr>
          <p:cNvPr id="129" name="Shape 52"/>
          <p:cNvSpPr/>
          <p:nvPr/>
        </p:nvSpPr>
        <p:spPr>
          <a:xfrm>
            <a:off x="6481389" y="588510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0" name="Shape 53"/>
          <p:cNvSpPr txBox="1"/>
          <p:nvPr/>
        </p:nvSpPr>
        <p:spPr>
          <a:xfrm>
            <a:off x="6755648" y="4297872"/>
            <a:ext cx="467458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3</a:t>
            </a:r>
          </a:p>
        </p:txBody>
      </p:sp>
      <p:sp>
        <p:nvSpPr>
          <p:cNvPr id="131" name="Shape 54"/>
          <p:cNvSpPr txBox="1"/>
          <p:nvPr/>
        </p:nvSpPr>
        <p:spPr>
          <a:xfrm>
            <a:off x="8400372" y="4406802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b="0" dirty="0"/>
              <a:t>数组</a:t>
            </a:r>
            <a:r>
              <a:rPr lang="zh-CN" altLang="en-US" b="0" dirty="0" smtClean="0"/>
              <a:t>类型</a:t>
            </a:r>
            <a:endParaRPr lang="zh-CN" altLang="en-US" b="0" dirty="0"/>
          </a:p>
        </p:txBody>
      </p:sp>
      <p:sp>
        <p:nvSpPr>
          <p:cNvPr id="132" name="Shape 55"/>
          <p:cNvSpPr/>
          <p:nvPr/>
        </p:nvSpPr>
        <p:spPr>
          <a:xfrm>
            <a:off x="6481389" y="746659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56"/>
          <p:cNvSpPr txBox="1"/>
          <p:nvPr/>
        </p:nvSpPr>
        <p:spPr>
          <a:xfrm>
            <a:off x="6755648" y="5852737"/>
            <a:ext cx="467458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4</a:t>
            </a:r>
          </a:p>
        </p:txBody>
      </p:sp>
      <p:sp>
        <p:nvSpPr>
          <p:cNvPr id="134" name="Shape 57"/>
          <p:cNvSpPr txBox="1"/>
          <p:nvPr/>
        </p:nvSpPr>
        <p:spPr>
          <a:xfrm>
            <a:off x="8369309" y="6008370"/>
            <a:ext cx="2564805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b="0" dirty="0" smtClean="0"/>
              <a:t>函数类型</a:t>
            </a:r>
            <a:endParaRPr lang="zh-CN" altLang="en-US" b="0" dirty="0"/>
          </a:p>
        </p:txBody>
      </p:sp>
      <p:pic>
        <p:nvPicPr>
          <p:cNvPr id="135" name="招呼.png" descr="招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487" y="4584687"/>
            <a:ext cx="2425701" cy="3111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46"/>
          <p:cNvSpPr/>
          <p:nvPr/>
        </p:nvSpPr>
        <p:spPr>
          <a:xfrm>
            <a:off x="6481389" y="2616223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57"/>
          <p:cNvSpPr txBox="1"/>
          <p:nvPr/>
        </p:nvSpPr>
        <p:spPr>
          <a:xfrm>
            <a:off x="8369309" y="7589863"/>
            <a:ext cx="3067347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0" dirty="0" smtClean="0"/>
              <a:t>类</a:t>
            </a:r>
            <a:endParaRPr lang="zh-CN" altLang="en-US" b="0" dirty="0"/>
          </a:p>
        </p:txBody>
      </p:sp>
      <p:sp>
        <p:nvSpPr>
          <p:cNvPr id="18" name="Shape 55"/>
          <p:cNvSpPr/>
          <p:nvPr/>
        </p:nvSpPr>
        <p:spPr>
          <a:xfrm>
            <a:off x="6481389" y="9031489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55"/>
          <p:cNvSpPr/>
          <p:nvPr/>
        </p:nvSpPr>
        <p:spPr>
          <a:xfrm>
            <a:off x="6481389" y="10596382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Shape 55"/>
          <p:cNvSpPr/>
          <p:nvPr/>
        </p:nvSpPr>
        <p:spPr>
          <a:xfrm>
            <a:off x="14224455" y="1119728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3" name="Shape 55"/>
          <p:cNvSpPr/>
          <p:nvPr/>
        </p:nvSpPr>
        <p:spPr>
          <a:xfrm>
            <a:off x="14224455" y="2594861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" name="Shape 55"/>
          <p:cNvSpPr/>
          <p:nvPr/>
        </p:nvSpPr>
        <p:spPr>
          <a:xfrm>
            <a:off x="14224455" y="4244616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" name="Shape 55"/>
          <p:cNvSpPr/>
          <p:nvPr/>
        </p:nvSpPr>
        <p:spPr>
          <a:xfrm>
            <a:off x="14224455" y="6008370"/>
            <a:ext cx="1015976" cy="1015976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文本框 1"/>
          <p:cNvSpPr txBox="1"/>
          <p:nvPr/>
        </p:nvSpPr>
        <p:spPr>
          <a:xfrm>
            <a:off x="6755648" y="7502498"/>
            <a:ext cx="233729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5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55648" y="9103460"/>
            <a:ext cx="467458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6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55648" y="10673088"/>
            <a:ext cx="74171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21184" y="1172983"/>
            <a:ext cx="50292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8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21184" y="2666832"/>
            <a:ext cx="708347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9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14286" y="4297872"/>
            <a:ext cx="1419636" cy="887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10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41071" y="6080341"/>
            <a:ext cx="121633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000" b="1" i="0" u="none" strike="noStrike" cap="none" spc="0" normalizeH="0" baseline="0" dirty="0" smtClean="0">
                <a:ln>
                  <a:noFill/>
                </a:ln>
                <a:solidFill>
                  <a:srgbClr val="FAE06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11</a:t>
            </a: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7201" y="9094582"/>
            <a:ext cx="232917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泛</a:t>
            </a:r>
            <a:r>
              <a:rPr lang="zh-CN" altLang="en-US" b="0" dirty="0" smtClean="0"/>
              <a:t>型</a:t>
            </a:r>
            <a:endParaRPr lang="zh-CN" altLang="en-US" b="0" dirty="0"/>
          </a:p>
        </p:txBody>
      </p:sp>
      <p:sp>
        <p:nvSpPr>
          <p:cNvPr id="10" name="文本框 9"/>
          <p:cNvSpPr txBox="1"/>
          <p:nvPr/>
        </p:nvSpPr>
        <p:spPr>
          <a:xfrm>
            <a:off x="8334341" y="10701894"/>
            <a:ext cx="3079455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声明</a:t>
            </a:r>
            <a:r>
              <a:rPr lang="zh-CN" altLang="en-US" b="0" dirty="0" smtClean="0"/>
              <a:t>合并</a:t>
            </a:r>
            <a:endParaRPr lang="zh-CN" altLang="en-US" b="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265359" y="1172983"/>
            <a:ext cx="3474720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 smtClean="0"/>
              <a:t>声明文件</a:t>
            </a:r>
            <a:endParaRPr lang="zh-CN" altLang="en-US" b="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265359" y="2708769"/>
            <a:ext cx="8161020" cy="16414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类型别名</a:t>
            </a:r>
            <a:r>
              <a:rPr lang="en-US" altLang="zh-CN" b="0" dirty="0"/>
              <a:t>/</a:t>
            </a:r>
            <a:r>
              <a:rPr lang="zh-CN" altLang="en-US" b="0" dirty="0"/>
              <a:t>字符串字面量类型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FAE06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265359" y="4343215"/>
            <a:ext cx="774306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b="0" dirty="0"/>
              <a:t>tsconfig.js</a:t>
            </a:r>
            <a:r>
              <a:rPr lang="zh-CN" altLang="en-US" b="0" dirty="0"/>
              <a:t>文件的</a:t>
            </a:r>
            <a:r>
              <a:rPr lang="zh-CN" altLang="en-US" b="0" dirty="0" smtClean="0"/>
              <a:t>作用</a:t>
            </a:r>
            <a:endParaRPr lang="zh-CN" altLang="en-US" b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277258" y="6065366"/>
            <a:ext cx="4628681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zh-CN" altLang="en-US" b="0" dirty="0"/>
              <a:t>项目中的</a:t>
            </a:r>
            <a:r>
              <a:rPr lang="zh-CN" altLang="en-US" b="0" dirty="0" smtClean="0"/>
              <a:t>使用</a:t>
            </a:r>
            <a:endParaRPr lang="zh-CN" altLang="en-US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38593"/>
            <a:ext cx="820615" cy="962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01</a:t>
            </a:r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78707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例：基本类型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2080" y="2434691"/>
            <a:ext cx="15179039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布尔类型</a:t>
            </a:r>
            <a:r>
              <a:rPr lang="zh-CN" altLang="en-US" b="0" dirty="0"/>
              <a:t>，数值类型，字符串</a:t>
            </a:r>
            <a:r>
              <a:rPr lang="zh-CN" altLang="en-US" b="0" dirty="0" smtClean="0"/>
              <a:t>类型</a:t>
            </a:r>
            <a:endParaRPr lang="en-US" altLang="zh-CN" b="0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b="0" dirty="0"/>
              <a:t>null</a:t>
            </a:r>
            <a:r>
              <a:rPr lang="zh-CN" altLang="en-US" b="0" dirty="0"/>
              <a:t>、</a:t>
            </a:r>
            <a:r>
              <a:rPr lang="en-US" altLang="zh-CN" b="0" dirty="0"/>
              <a:t>undefined</a:t>
            </a:r>
            <a:r>
              <a:rPr lang="zh-CN" altLang="en-US" b="0" dirty="0"/>
              <a:t>任何类型的子</a:t>
            </a:r>
            <a:r>
              <a:rPr lang="zh-CN" altLang="en-US" b="0" dirty="0" smtClean="0"/>
              <a:t>类</a:t>
            </a:r>
            <a:endParaRPr lang="zh-CN" altLang="en-US" b="0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b="0" dirty="0"/>
              <a:t>never </a:t>
            </a:r>
            <a:r>
              <a:rPr lang="zh-CN" altLang="en-US" b="0" dirty="0"/>
              <a:t>抛出异常或者无法执行到的终点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b="0" dirty="0"/>
              <a:t>any </a:t>
            </a:r>
            <a:r>
              <a:rPr lang="zh-CN" altLang="en-US" b="0" dirty="0"/>
              <a:t>任意类型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联合类型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枚举类型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类型推断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类型</a:t>
            </a:r>
            <a:r>
              <a:rPr lang="zh-CN" altLang="en-US" b="0" dirty="0" smtClean="0"/>
              <a:t>断言</a:t>
            </a:r>
            <a:endParaRPr lang="zh-CN" altLang="en-US" b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8083944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对象类型</a:t>
            </a:r>
            <a:r>
              <a:rPr lang="en-US" altLang="zh-CN" dirty="0"/>
              <a:t>-</a:t>
            </a:r>
            <a:r>
              <a:rPr lang="zh-CN" altLang="en-US" dirty="0" smtClean="0"/>
              <a:t>接口    </a:t>
            </a:r>
            <a:r>
              <a:rPr lang="zh-CN" altLang="en-US" dirty="0" smtClean="0">
                <a:solidFill>
                  <a:schemeClr val="bg1"/>
                </a:solidFill>
              </a:rPr>
              <a:t>例：接口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3040" y="2302576"/>
            <a:ext cx="21831300" cy="3565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面向对象语言中接口是很重要得概念，是对行为得抽象，类（</a:t>
            </a:r>
            <a:r>
              <a:rPr lang="en-US" altLang="zh-CN" b="0" dirty="0"/>
              <a:t>classes</a:t>
            </a:r>
            <a:r>
              <a:rPr lang="zh-CN" altLang="en-US" b="0" dirty="0"/>
              <a:t>）去实现（</a:t>
            </a:r>
            <a:r>
              <a:rPr lang="en-US" altLang="zh-CN" b="0" dirty="0"/>
              <a:t>implement</a:t>
            </a:r>
            <a:r>
              <a:rPr lang="zh-CN" altLang="en-US" b="0" dirty="0"/>
              <a:t>）接口（</a:t>
            </a:r>
            <a:r>
              <a:rPr lang="en-US" altLang="zh-CN" b="0" dirty="0"/>
              <a:t>Interfaces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93244" y="5867655"/>
            <a:ext cx="14195356" cy="4719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可选属性</a:t>
            </a:r>
            <a:endParaRPr lang="en-US" altLang="zh-CN" b="0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只读属性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可选属性</a:t>
            </a:r>
            <a:endParaRPr lang="en-US" altLang="zh-CN" b="0" dirty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接口继承</a:t>
            </a:r>
            <a:r>
              <a:rPr lang="zh-CN" altLang="en-US" b="0" dirty="0" smtClean="0"/>
              <a:t>接口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547194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6588342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类型    </a:t>
            </a:r>
            <a:r>
              <a:rPr lang="zh-CN" altLang="en-US" dirty="0" smtClean="0">
                <a:solidFill>
                  <a:schemeClr val="bg1"/>
                </a:solidFill>
              </a:rPr>
              <a:t>例：数组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3344" y="3021855"/>
            <a:ext cx="14195356" cy="7027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联合</a:t>
            </a:r>
            <a:r>
              <a:rPr lang="zh-CN" altLang="en-US" b="0" dirty="0" smtClean="0"/>
              <a:t>类型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zh-CN" b="0" dirty="0" smtClean="0"/>
              <a:t>Any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数组泛</a:t>
            </a:r>
            <a:r>
              <a:rPr lang="zh-CN" altLang="en-US" b="0" dirty="0" smtClean="0"/>
              <a:t>型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接口表示泛型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类数组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元组</a:t>
            </a:r>
          </a:p>
        </p:txBody>
      </p:sp>
    </p:spTree>
    <p:extLst>
      <p:ext uri="{BB962C8B-B14F-4D97-AF65-F5344CB8AC3E}">
        <p14:creationId xmlns:p14="http://schemas.microsoft.com/office/powerpoint/2010/main" val="3090051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1_02.png" descr="1_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59903" y="186822"/>
            <a:ext cx="4809644" cy="153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77"/>
          <p:cNvSpPr txBox="1"/>
          <p:nvPr/>
        </p:nvSpPr>
        <p:spPr>
          <a:xfrm>
            <a:off x="2018452" y="483936"/>
            <a:ext cx="814325" cy="87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smtClean="0"/>
              <a:t>0</a:t>
            </a:r>
            <a:r>
              <a:rPr lang="en-US" dirty="0" smtClean="0"/>
              <a:t>4</a:t>
            </a:r>
            <a:endParaRPr dirty="0"/>
          </a:p>
        </p:txBody>
      </p:sp>
      <p:sp>
        <p:nvSpPr>
          <p:cNvPr id="154" name="Shape 78"/>
          <p:cNvSpPr txBox="1"/>
          <p:nvPr/>
        </p:nvSpPr>
        <p:spPr>
          <a:xfrm>
            <a:off x="4526984" y="577645"/>
            <a:ext cx="5305940" cy="769441"/>
          </a:xfrm>
          <a:prstGeom prst="rect">
            <a:avLst/>
          </a:prstGeom>
          <a:ln w="12700">
            <a:miter lim="400000"/>
          </a:ln>
          <a:effectLst>
            <a:outerShdw blurRad="152400" rotWithShape="0">
              <a:srgbClr val="4F9EFF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 smtClean="0"/>
              <a:t>函数    </a:t>
            </a:r>
            <a:r>
              <a:rPr lang="zh-CN" altLang="en-US" dirty="0" smtClean="0">
                <a:solidFill>
                  <a:schemeClr val="bg1"/>
                </a:solidFill>
              </a:rPr>
              <a:t>例：函数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en-US" altLang="zh-CN" dirty="0" err="1" smtClean="0">
                <a:solidFill>
                  <a:schemeClr val="bg1"/>
                </a:solidFill>
              </a:rPr>
              <a:t>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47524" y="2421916"/>
            <a:ext cx="14195356" cy="81817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 smtClean="0"/>
              <a:t>简单使用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en-US" altLang="zh-CN" b="0" dirty="0"/>
              <a:t>void</a:t>
            </a:r>
            <a:endParaRPr lang="zh-CN" altLang="en-US" b="0" dirty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可选</a:t>
            </a:r>
            <a:r>
              <a:rPr lang="zh-CN" altLang="en-US" b="0" dirty="0" smtClean="0"/>
              <a:t>参数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zh-CN" altLang="en-US" b="0" dirty="0"/>
              <a:t>默认</a:t>
            </a:r>
            <a:r>
              <a:rPr lang="zh-CN" altLang="en-US" b="0" dirty="0" smtClean="0"/>
              <a:t>参数</a:t>
            </a:r>
            <a:endParaRPr lang="en-US" altLang="zh-CN" b="0" dirty="0" smtClean="0"/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剩余参数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函数重载</a:t>
            </a:r>
          </a:p>
          <a:p>
            <a:pPr marL="914400" indent="-914400">
              <a:lnSpc>
                <a:spcPct val="150000"/>
              </a:lnSpc>
              <a:buFontTx/>
              <a:buAutoNum type="arabicPeriod"/>
            </a:pPr>
            <a:r>
              <a:rPr lang="zh-CN" altLang="en-US" b="0" dirty="0"/>
              <a:t>接口表示函数返回</a:t>
            </a:r>
            <a:r>
              <a:rPr lang="zh-CN" altLang="en-US" b="0" dirty="0" smtClean="0"/>
              <a:t>对象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6303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AE061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1" i="0" u="none" strike="noStrike" cap="none" spc="0" normalizeH="0" baseline="0">
            <a:ln>
              <a:noFill/>
            </a:ln>
            <a:solidFill>
              <a:srgbClr val="FAE06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1" i="0" u="none" strike="noStrike" cap="none" spc="0" normalizeH="0" baseline="0">
            <a:ln>
              <a:noFill/>
            </a:ln>
            <a:solidFill>
              <a:srgbClr val="FAE061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793</Words>
  <Application>Microsoft Office PowerPoint</Application>
  <PresentationFormat>自定义</PresentationFormat>
  <Paragraphs>154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 Light</vt:lpstr>
      <vt:lpstr>Helvetica Neue</vt:lpstr>
      <vt:lpstr>PingFang SC Semibold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zuoyebang</cp:lastModifiedBy>
  <cp:revision>29</cp:revision>
  <dcterms:modified xsi:type="dcterms:W3CDTF">2019-08-08T12:01:29Z</dcterms:modified>
</cp:coreProperties>
</file>