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
  </p:notesMasterIdLst>
  <p:sldIdLst>
    <p:sldId id="257" r:id="rId2"/>
    <p:sldId id="265"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6357" autoAdjust="0"/>
  </p:normalViewPr>
  <p:slideViewPr>
    <p:cSldViewPr snapToGrid="0">
      <p:cViewPr>
        <p:scale>
          <a:sx n="100" d="100"/>
          <a:sy n="100" d="100"/>
        </p:scale>
        <p:origin x="25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C2C53-3735-4FB5-B498-8C7352241CD2}" type="datetimeFigureOut">
              <a:rPr lang="en-US" smtClean="0"/>
              <a:pPr/>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DED1A-EB44-41B1-B806-1778B43CDEC9}" type="slidenum">
              <a:rPr lang="en-US" smtClean="0"/>
              <a:pPr/>
              <a:t>‹#›</a:t>
            </a:fld>
            <a:endParaRPr lang="en-US"/>
          </a:p>
        </p:txBody>
      </p:sp>
    </p:spTree>
    <p:extLst>
      <p:ext uri="{BB962C8B-B14F-4D97-AF65-F5344CB8AC3E}">
        <p14:creationId xmlns:p14="http://schemas.microsoft.com/office/powerpoint/2010/main" val="242240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3DED1A-EB44-41B1-B806-1778B43CDEC9}" type="slidenum">
              <a:rPr lang="en-US" smtClean="0"/>
              <a:pPr/>
              <a:t>5</a:t>
            </a:fld>
            <a:endParaRPr lang="en-US"/>
          </a:p>
        </p:txBody>
      </p:sp>
    </p:spTree>
    <p:extLst>
      <p:ext uri="{BB962C8B-B14F-4D97-AF65-F5344CB8AC3E}">
        <p14:creationId xmlns:p14="http://schemas.microsoft.com/office/powerpoint/2010/main" val="220703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3DED1A-EB44-41B1-B806-1778B43CDEC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pPr/>
              <a:t>12/3/2021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02782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79694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4098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73700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2039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0588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98970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00058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5106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21875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pPr/>
              <a:t>12/3/2021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125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12/3/2021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7255834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 name="Rectangle 24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4" name="Freeform: Shape 24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46" name="Freeform: Shape 24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48" name="Freeform: Shape 24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1" name="Freeform: Shape 25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2" name="Freeform: Shape 25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3" name="Freeform: Shape 25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4" name="Freeform: Shape 25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5" name="Freeform: Shape 25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5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0" name="Freeform: Shape 25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68" name="Rectangle 26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0" name="Rectangle 26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73" name="Freeform: Shape 27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4" name="Freeform: Shape 27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6" name="Freeform: Shape 27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77" name="Freeform: Shape 27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8" name="Freeform: Shape 27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79" name="Freeform: Shape 27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80" name="Freeform: Shape 27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0B4D00C-5010-481C-839E-57AF30382D38}"/>
              </a:ext>
            </a:extLst>
          </p:cNvPr>
          <p:cNvSpPr>
            <a:spLocks noGrp="1"/>
          </p:cNvSpPr>
          <p:nvPr>
            <p:ph type="title"/>
          </p:nvPr>
        </p:nvSpPr>
        <p:spPr>
          <a:xfrm>
            <a:off x="979371" y="3230569"/>
            <a:ext cx="8591349" cy="1473512"/>
          </a:xfrm>
        </p:spPr>
        <p:txBody>
          <a:bodyPr vert="horz" lIns="91440" tIns="45720" rIns="91440" bIns="45720" rtlCol="0" anchor="b">
            <a:normAutofit/>
          </a:bodyPr>
          <a:lstStyle/>
          <a:p>
            <a:pPr>
              <a:lnSpc>
                <a:spcPct val="90000"/>
              </a:lnSpc>
            </a:pPr>
            <a:r>
              <a:rPr lang="en-US" sz="3000" kern="1200" dirty="0">
                <a:solidFill>
                  <a:schemeClr val="tx2"/>
                </a:solidFill>
                <a:latin typeface="Algerian" panose="04020705040A02060702" pitchFamily="82" charset="0"/>
              </a:rPr>
              <a:t>         </a:t>
            </a:r>
            <a:r>
              <a:rPr lang="en-US" sz="3000" u="sng" kern="1200" dirty="0">
                <a:solidFill>
                  <a:schemeClr val="accent1"/>
                </a:solidFill>
                <a:latin typeface="Algerian" panose="04020705040A02060702" pitchFamily="82" charset="0"/>
              </a:rPr>
              <a:t>EDA ON : VIDEO-STATS DATA</a:t>
            </a:r>
            <a:br>
              <a:rPr lang="en-US" sz="3000" kern="1200" dirty="0">
                <a:solidFill>
                  <a:schemeClr val="accent1"/>
                </a:solidFill>
                <a:latin typeface="Algerian" panose="04020705040A02060702" pitchFamily="82" charset="0"/>
              </a:rPr>
            </a:br>
            <a:r>
              <a:rPr lang="en-US" sz="3000" kern="1200" dirty="0">
                <a:solidFill>
                  <a:schemeClr val="accent1"/>
                </a:solidFill>
                <a:latin typeface="Algerian" panose="04020705040A02060702" pitchFamily="82" charset="0"/>
              </a:rPr>
              <a:t>                                  of.</a:t>
            </a:r>
            <a:br>
              <a:rPr lang="en-US" sz="3000" kern="1200" dirty="0">
                <a:solidFill>
                  <a:schemeClr val="accent1"/>
                </a:solidFill>
                <a:latin typeface="Algerian" panose="04020705040A02060702" pitchFamily="82" charset="0"/>
              </a:rPr>
            </a:br>
            <a:r>
              <a:rPr lang="en-US" sz="3000" kern="1200" dirty="0">
                <a:solidFill>
                  <a:schemeClr val="accent1"/>
                </a:solidFill>
                <a:latin typeface="Algerian" panose="04020705040A02060702" pitchFamily="82" charset="0"/>
              </a:rPr>
              <a:t>            </a:t>
            </a:r>
            <a:r>
              <a:rPr lang="en-US" sz="3000" u="sng" kern="1200" dirty="0">
                <a:solidFill>
                  <a:schemeClr val="accent1"/>
                </a:solidFill>
                <a:latin typeface="Algerian" panose="04020705040A02060702" pitchFamily="82" charset="0"/>
              </a:rPr>
              <a:t>CYBER_SECURITY COURSE</a:t>
            </a:r>
          </a:p>
        </p:txBody>
      </p:sp>
      <p:grpSp>
        <p:nvGrpSpPr>
          <p:cNvPr id="28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83" name="Straight Connector 28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39" name="Straight Connector 28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3" name="Picture 2">
            <a:extLst>
              <a:ext uri="{FF2B5EF4-FFF2-40B4-BE49-F238E27FC236}">
                <a16:creationId xmlns:a16="http://schemas.microsoft.com/office/drawing/2014/main" id="{D85EDDAE-984E-4B7B-87FD-854DD7FC0AB0}"/>
              </a:ext>
            </a:extLst>
          </p:cNvPr>
          <p:cNvPicPr>
            <a:picLocks noChangeAspect="1"/>
          </p:cNvPicPr>
          <p:nvPr/>
        </p:nvPicPr>
        <p:blipFill>
          <a:blip r:embed="rId2">
            <a:extLst>
              <a:ext uri="{28A0092B-C50C-407E-A947-70E740481C1C}">
                <a14:useLocalDpi xmlns:a14="http://schemas.microsoft.com/office/drawing/2010/main" val="0"/>
              </a:ext>
            </a:extLst>
          </a:blip>
          <a:srcRect t="33408" b="33408"/>
          <a:stretch/>
        </p:blipFill>
        <p:spPr>
          <a:xfrm>
            <a:off x="5181112" y="982997"/>
            <a:ext cx="6402214" cy="2124505"/>
          </a:xfrm>
          <a:prstGeom prst="rect">
            <a:avLst/>
          </a:prstGeom>
        </p:spPr>
      </p:pic>
      <p:grpSp>
        <p:nvGrpSpPr>
          <p:cNvPr id="28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87" name="Freeform: Shape 28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40"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0" name="Freeform: Shape 28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1" name="Freeform: Shape 29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2" name="Freeform: Shape 29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3" name="Freeform: Shape 29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4" name="Freeform: Shape 29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5" name="Freeform: Shape 29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6" name="Freeform: Shape 29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9" name="Freeform: Shape 28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6924D163-05A1-4129-AF06-504A4FC2C3F7}"/>
              </a:ext>
            </a:extLst>
          </p:cNvPr>
          <p:cNvSpPr txBox="1"/>
          <p:nvPr/>
        </p:nvSpPr>
        <p:spPr>
          <a:xfrm>
            <a:off x="7354112" y="4907281"/>
            <a:ext cx="3647872" cy="830997"/>
          </a:xfrm>
          <a:prstGeom prst="rect">
            <a:avLst/>
          </a:prstGeom>
          <a:noFill/>
        </p:spPr>
        <p:txBody>
          <a:bodyPr wrap="square" rtlCol="0">
            <a:spAutoFit/>
          </a:bodyPr>
          <a:lstStyle/>
          <a:p>
            <a:r>
              <a:rPr lang="en-US" sz="2400" dirty="0">
                <a:highlight>
                  <a:srgbClr val="00FFFF"/>
                </a:highlight>
                <a:latin typeface="Bahnschrift Condensed" panose="020B0502040204020203" pitchFamily="34" charset="0"/>
                <a:cs typeface="Arabic Typesetting" panose="020B0604020202020204" pitchFamily="66" charset="-78"/>
              </a:rPr>
              <a:t>PARTH UMESHKUMAR SHAH</a:t>
            </a:r>
          </a:p>
          <a:p>
            <a:r>
              <a:rPr lang="en-US" sz="2400" dirty="0">
                <a:highlight>
                  <a:srgbClr val="00FFFF"/>
                </a:highlight>
                <a:latin typeface="Bahnschrift Condensed" panose="020B0502040204020203" pitchFamily="34" charset="0"/>
                <a:cs typeface="Arabic Typesetting" panose="020B0604020202020204" pitchFamily="66" charset="-78"/>
              </a:rPr>
              <a:t>STUDENT ID: 210468180</a:t>
            </a:r>
            <a:endParaRPr lang="en-IN" sz="2400" dirty="0">
              <a:highlight>
                <a:srgbClr val="00FFFF"/>
              </a:highlight>
              <a:latin typeface="Bahnschrift Condensed" panose="020B0502040204020203" pitchFamily="34" charset="0"/>
              <a:cs typeface="Arabic Typesetting" panose="020B0604020202020204" pitchFamily="66" charset="-78"/>
            </a:endParaRPr>
          </a:p>
        </p:txBody>
      </p:sp>
    </p:spTree>
    <p:extLst>
      <p:ext uri="{BB962C8B-B14F-4D97-AF65-F5344CB8AC3E}">
        <p14:creationId xmlns:p14="http://schemas.microsoft.com/office/powerpoint/2010/main" val="417212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6" name="Freeform: Shape 1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18" name="Freeform: Shape 1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20" name="Freeform: Shape 1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23" name="Freeform: Shape 1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26" name="Freeform: Shape 1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7" name="Freeform: Shape 1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28" name="Freeform: Shape 1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32" name="Freeform: Shape 1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40" name="Rectangle 1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2" name="Rectangle 1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4"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5" name="Freeform: Shape 144">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6" name="Freeform: Shape 145">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6B238A0-CB23-42CA-91F5-7251276F4A6B}"/>
              </a:ext>
            </a:extLst>
          </p:cNvPr>
          <p:cNvSpPr>
            <a:spLocks noGrp="1"/>
          </p:cNvSpPr>
          <p:nvPr>
            <p:ph type="title"/>
          </p:nvPr>
        </p:nvSpPr>
        <p:spPr>
          <a:xfrm>
            <a:off x="1198181" y="168425"/>
            <a:ext cx="4166671" cy="1772135"/>
          </a:xfrm>
        </p:spPr>
        <p:txBody>
          <a:bodyPr vert="horz" lIns="91440" tIns="45720" rIns="91440" bIns="45720" rtlCol="0" anchor="ctr">
            <a:normAutofit/>
          </a:bodyPr>
          <a:lstStyle/>
          <a:p>
            <a:r>
              <a:rPr lang="en-US" sz="4400" kern="1200" dirty="0">
                <a:solidFill>
                  <a:schemeClr val="accent3"/>
                </a:solidFill>
                <a:latin typeface="+mj-lt"/>
                <a:ea typeface="+mj-ea"/>
                <a:cs typeface="+mj-cs"/>
              </a:rPr>
              <a:t>Sample Data	</a:t>
            </a:r>
          </a:p>
        </p:txBody>
      </p:sp>
      <p:sp>
        <p:nvSpPr>
          <p:cNvPr id="7" name="Text Placeholder 6"/>
          <p:cNvSpPr>
            <a:spLocks noGrp="1"/>
          </p:cNvSpPr>
          <p:nvPr>
            <p:ph type="body" sz="half" idx="2"/>
          </p:nvPr>
        </p:nvSpPr>
        <p:spPr>
          <a:xfrm>
            <a:off x="5870190" y="488071"/>
            <a:ext cx="5303088" cy="1772136"/>
          </a:xfrm>
        </p:spPr>
        <p:txBody>
          <a:bodyPr vert="horz" lIns="91440" tIns="45720" rIns="91440" bIns="45720" rtlCol="0" anchor="ctr">
            <a:normAutofit fontScale="92500"/>
          </a:bodyPr>
          <a:lstStyle/>
          <a:p>
            <a:pPr indent="-228600">
              <a:lnSpc>
                <a:spcPct val="100000"/>
              </a:lnSpc>
              <a:buFont typeface="Avenir Next LT Pro" panose="020B0504020202020204" pitchFamily="34" charset="0"/>
              <a:buChar char="+"/>
            </a:pPr>
            <a:r>
              <a:rPr lang="en-US" sz="1100" b="1" dirty="0"/>
              <a:t>The observations made on these data are developed based on different simulations on a particular period of time. </a:t>
            </a:r>
          </a:p>
          <a:p>
            <a:pPr indent="-228600">
              <a:lnSpc>
                <a:spcPct val="100000"/>
              </a:lnSpc>
              <a:buFont typeface="Avenir Next LT Pro" panose="020B0504020202020204" pitchFamily="34" charset="0"/>
              <a:buChar char="+"/>
            </a:pPr>
            <a:r>
              <a:rPr lang="en-US" sz="1100" b="1" dirty="0"/>
              <a:t>This report consists of an analysis that is made on the statistics of viewing of the videos.</a:t>
            </a:r>
          </a:p>
          <a:p>
            <a:pPr indent="-228600">
              <a:lnSpc>
                <a:spcPct val="100000"/>
              </a:lnSpc>
              <a:buFont typeface="Avenir Next LT Pro" panose="020B0504020202020204" pitchFamily="34" charset="0"/>
              <a:buChar char="+"/>
            </a:pPr>
            <a:r>
              <a:rPr lang="en-US" sz="1100" b="1" dirty="0"/>
              <a:t> The data consists of various responses of different course modules like video duration, total views of the course views based on the hardware devices views based on the regions and much more. With these responses an exploratory data analysis is prepared here to get a better insight of the statistics of viewing of the videos using different numerical and graphical analogies. </a:t>
            </a:r>
          </a:p>
        </p:txBody>
      </p:sp>
      <p:pic>
        <p:nvPicPr>
          <p:cNvPr id="15" name="Picture Placeholder 14" descr="Table&#10;&#10;Description automatically generated">
            <a:extLst>
              <a:ext uri="{FF2B5EF4-FFF2-40B4-BE49-F238E27FC236}">
                <a16:creationId xmlns:a16="http://schemas.microsoft.com/office/drawing/2014/main" id="{64C11183-6D91-48E2-8DBE-1DC3BD27B4D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581" b="9986"/>
          <a:stretch/>
        </p:blipFill>
        <p:spPr>
          <a:xfrm>
            <a:off x="862903" y="2809820"/>
            <a:ext cx="10515600" cy="3489491"/>
          </a:xfrm>
          <a:prstGeom prst="rect">
            <a:avLst/>
          </a:prstGeom>
        </p:spPr>
      </p:pic>
      <p:grpSp>
        <p:nvGrpSpPr>
          <p:cNvPr id="154"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55" name="Freeform: Shape 154">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6"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58" name="Freeform: Shape 157">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0" name="Freeform: Shape 159">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1" name="Freeform: Shape 160">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57" name="Freeform: Shape 156">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714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0F58-7260-46B2-8D14-5A84DFA63D9B}"/>
              </a:ext>
            </a:extLst>
          </p:cNvPr>
          <p:cNvSpPr>
            <a:spLocks noGrp="1"/>
          </p:cNvSpPr>
          <p:nvPr>
            <p:ph type="title"/>
          </p:nvPr>
        </p:nvSpPr>
        <p:spPr>
          <a:xfrm>
            <a:off x="3035030" y="161366"/>
            <a:ext cx="6306194" cy="490387"/>
          </a:xfrm>
        </p:spPr>
        <p:txBody>
          <a:bodyPr>
            <a:normAutofit/>
          </a:bodyPr>
          <a:lstStyle/>
          <a:p>
            <a:r>
              <a:rPr lang="en-US" sz="2000" dirty="0">
                <a:solidFill>
                  <a:schemeClr val="accent5">
                    <a:lumMod val="50000"/>
                  </a:schemeClr>
                </a:solidFill>
              </a:rPr>
              <a:t>01-Finding the average drop in viewership. </a:t>
            </a:r>
          </a:p>
        </p:txBody>
      </p:sp>
      <p:sp>
        <p:nvSpPr>
          <p:cNvPr id="10" name="Text Placeholder 9"/>
          <p:cNvSpPr>
            <a:spLocks noGrp="1"/>
          </p:cNvSpPr>
          <p:nvPr>
            <p:ph type="body" sz="half" idx="2"/>
          </p:nvPr>
        </p:nvSpPr>
        <p:spPr>
          <a:xfrm>
            <a:off x="839787" y="1335741"/>
            <a:ext cx="6179577" cy="5199530"/>
          </a:xfrm>
        </p:spPr>
        <p:txBody>
          <a:bodyPr>
            <a:normAutofit fontScale="92500"/>
          </a:bodyPr>
          <a:lstStyle/>
          <a:p>
            <a:r>
              <a:rPr lang="en-US" sz="1200" dirty="0"/>
              <a:t>• Top plot represents of total views based on courses for 2 different months with a gap of a year was inserted for visualization purpose. </a:t>
            </a:r>
          </a:p>
          <a:p>
            <a:r>
              <a:rPr lang="en-US" sz="1200" dirty="0"/>
              <a:t>• Created a data frame named drop-percentage and initialized a for-loop for calculation of drop percentage such that the data of it is stored in a 2-column data frame consisting of drop percentage for each step-position. </a:t>
            </a:r>
          </a:p>
          <a:p>
            <a:r>
              <a:rPr lang="en-US" sz="1200" dirty="0"/>
              <a:t>• Through the use of drop percentage, average drop is calculated for the explored data file and was viewed that the viewership is dropped 47.35927% in september,2018 in comparison to september,2017</a:t>
            </a:r>
          </a:p>
          <a:p>
            <a:endParaRPr lang="en-US" sz="1200" dirty="0"/>
          </a:p>
          <a:p>
            <a:r>
              <a:rPr lang="en-US" sz="1200" dirty="0"/>
              <a:t>• Lower plot represents of total views based on courses for 2 different months with a gap of a 5 months(approx = half year period) was inserted for visualization purpose. • Created a data frame initialized a for-loop for calculation of drop-percentage for files half year apart such that the data of it is stored in a 2-column data frame consisting of drop percentage for each step-position. </a:t>
            </a:r>
          </a:p>
          <a:p>
            <a:r>
              <a:rPr lang="en-US" sz="1200" dirty="0"/>
              <a:t>• Through the use of drop percentage, average drop is calculated for the explored data file and was viewed that the viewership was rosed 10.46227 in February,2018 in comparison to september,2017</a:t>
            </a:r>
          </a:p>
          <a:p>
            <a:r>
              <a:rPr lang="en-US" sz="1200" dirty="0"/>
              <a:t>• </a:t>
            </a:r>
            <a:r>
              <a:rPr lang="en-US" sz="1200" b="1" dirty="0"/>
              <a:t>From this two exploration it can be assumed that in comparison to Sept,2017 the viewership increased in feb,2018 which shows the increasing interest of people in Cyber Security field and the drop in sept,2018 in comparison to sept,2017 shows that maybe people who want to perceive further in Cyber Security has already enrolled and completed the course or also it can be assumed that the content available has been moved to a saturated zone where people who has interest in this filed are already known to this much of information.</a:t>
            </a:r>
          </a:p>
        </p:txBody>
      </p:sp>
      <p:pic>
        <p:nvPicPr>
          <p:cNvPr id="2050" name="Picture 2" descr="C:\Users\Parth Shah 7\Pictures\Screenshots\Screenshot (354).png"/>
          <p:cNvPicPr>
            <a:picLocks noChangeAspect="1" noChangeArrowheads="1"/>
          </p:cNvPicPr>
          <p:nvPr/>
        </p:nvPicPr>
        <p:blipFill>
          <a:blip r:embed="rId2"/>
          <a:srcRect/>
          <a:stretch>
            <a:fillRect/>
          </a:stretch>
        </p:blipFill>
        <p:spPr bwMode="auto">
          <a:xfrm>
            <a:off x="7201833" y="1344707"/>
            <a:ext cx="4789580" cy="1783975"/>
          </a:xfrm>
          <a:prstGeom prst="rect">
            <a:avLst/>
          </a:prstGeom>
          <a:noFill/>
        </p:spPr>
      </p:pic>
      <p:pic>
        <p:nvPicPr>
          <p:cNvPr id="2053" name="Picture 5" descr="C:\Users\Parth Shah 7\Pictures\Screenshots\Screenshot (355).png"/>
          <p:cNvPicPr>
            <a:picLocks noChangeAspect="1" noChangeArrowheads="1"/>
          </p:cNvPicPr>
          <p:nvPr/>
        </p:nvPicPr>
        <p:blipFill>
          <a:blip r:embed="rId3"/>
          <a:srcRect/>
          <a:stretch>
            <a:fillRect/>
          </a:stretch>
        </p:blipFill>
        <p:spPr bwMode="auto">
          <a:xfrm>
            <a:off x="7212479" y="3596618"/>
            <a:ext cx="4809191" cy="1802095"/>
          </a:xfrm>
          <a:prstGeom prst="rect">
            <a:avLst/>
          </a:prstGeom>
          <a:noFill/>
        </p:spPr>
      </p:pic>
    </p:spTree>
    <p:extLst>
      <p:ext uri="{BB962C8B-B14F-4D97-AF65-F5344CB8AC3E}">
        <p14:creationId xmlns:p14="http://schemas.microsoft.com/office/powerpoint/2010/main" val="380598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AFD9-81FA-409B-BBD5-67C52232392D}"/>
              </a:ext>
            </a:extLst>
          </p:cNvPr>
          <p:cNvSpPr>
            <a:spLocks noGrp="1"/>
          </p:cNvSpPr>
          <p:nvPr>
            <p:ph type="title"/>
          </p:nvPr>
        </p:nvSpPr>
        <p:spPr>
          <a:xfrm>
            <a:off x="2169269" y="133516"/>
            <a:ext cx="9788409" cy="1040860"/>
          </a:xfrm>
        </p:spPr>
        <p:txBody>
          <a:bodyPr>
            <a:normAutofit/>
          </a:bodyPr>
          <a:lstStyle/>
          <a:p>
            <a:r>
              <a:rPr lang="en-US" sz="1800" b="1" dirty="0">
                <a:solidFill>
                  <a:schemeClr val="accent1">
                    <a:lumMod val="75000"/>
                  </a:schemeClr>
                </a:solidFill>
              </a:rPr>
              <a:t>02 Have more people left at less percentage because of the length of the VIDEO? </a:t>
            </a:r>
          </a:p>
        </p:txBody>
      </p:sp>
      <p:sp>
        <p:nvSpPr>
          <p:cNvPr id="9" name="Content Placeholder 8"/>
          <p:cNvSpPr>
            <a:spLocks noGrp="1"/>
          </p:cNvSpPr>
          <p:nvPr>
            <p:ph idx="1"/>
          </p:nvPr>
        </p:nvSpPr>
        <p:spPr>
          <a:xfrm>
            <a:off x="838199" y="3971365"/>
            <a:ext cx="10762130" cy="2205597"/>
          </a:xfrm>
        </p:spPr>
        <p:txBody>
          <a:bodyPr>
            <a:normAutofit/>
          </a:bodyPr>
          <a:lstStyle/>
          <a:p>
            <a:r>
              <a:rPr lang="en-US" sz="1600" dirty="0"/>
              <a:t>This negative Co-relation stats that as the video duration increases the video-viewed percentage is dropped and it proves that yes the video duration is a major consideration across all files </a:t>
            </a:r>
          </a:p>
          <a:p>
            <a:r>
              <a:rPr lang="en-US" sz="1600" dirty="0"/>
              <a:t>Hence it can be assumed that if we make more creative short individual topic </a:t>
            </a:r>
            <a:r>
              <a:rPr lang="en-US" sz="1600" dirty="0" err="1"/>
              <a:t>videos,it</a:t>
            </a:r>
            <a:r>
              <a:rPr lang="en-US" sz="1600" dirty="0"/>
              <a:t> might help people to continue with the course as many people who have started have never reached the end of particular video.</a:t>
            </a:r>
          </a:p>
        </p:txBody>
      </p:sp>
      <p:pic>
        <p:nvPicPr>
          <p:cNvPr id="3074" name="Picture 2" descr="C:\Users\Parth Shah 7\Pictures\Screenshots\Screenshot (357).png"/>
          <p:cNvPicPr>
            <a:picLocks noChangeAspect="1" noChangeArrowheads="1"/>
          </p:cNvPicPr>
          <p:nvPr/>
        </p:nvPicPr>
        <p:blipFill>
          <a:blip r:embed="rId2"/>
          <a:srcRect/>
          <a:stretch>
            <a:fillRect/>
          </a:stretch>
        </p:blipFill>
        <p:spPr bwMode="auto">
          <a:xfrm>
            <a:off x="2501153" y="1174376"/>
            <a:ext cx="7817223" cy="2492189"/>
          </a:xfrm>
          <a:prstGeom prst="rect">
            <a:avLst/>
          </a:prstGeom>
          <a:noFill/>
        </p:spPr>
      </p:pic>
    </p:spTree>
    <p:extLst>
      <p:ext uri="{BB962C8B-B14F-4D97-AF65-F5344CB8AC3E}">
        <p14:creationId xmlns:p14="http://schemas.microsoft.com/office/powerpoint/2010/main" val="344204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2993-F2D8-4FD9-965D-995589F7C4BB}"/>
              </a:ext>
            </a:extLst>
          </p:cNvPr>
          <p:cNvSpPr>
            <a:spLocks noGrp="1"/>
          </p:cNvSpPr>
          <p:nvPr>
            <p:ph type="title"/>
          </p:nvPr>
        </p:nvSpPr>
        <p:spPr>
          <a:xfrm>
            <a:off x="2422187" y="418288"/>
            <a:ext cx="8685084" cy="531971"/>
          </a:xfrm>
        </p:spPr>
        <p:txBody>
          <a:bodyPr>
            <a:normAutofit fontScale="90000"/>
          </a:bodyPr>
          <a:lstStyle/>
          <a:p>
            <a:r>
              <a:rPr lang="en-US" sz="1800" b="1" dirty="0">
                <a:solidFill>
                  <a:schemeClr val="accent6">
                    <a:lumMod val="50000"/>
                  </a:schemeClr>
                </a:solidFill>
              </a:rPr>
              <a:t>03. Conclusions  from  Correlation of </a:t>
            </a:r>
            <a:br>
              <a:rPr lang="en-US" sz="1800" b="1" dirty="0">
                <a:solidFill>
                  <a:schemeClr val="accent6">
                    <a:lumMod val="50000"/>
                  </a:schemeClr>
                </a:solidFill>
              </a:rPr>
            </a:br>
            <a:r>
              <a:rPr lang="en-US" sz="1800" b="1" dirty="0">
                <a:solidFill>
                  <a:schemeClr val="accent6">
                    <a:lumMod val="50000"/>
                  </a:schemeClr>
                </a:solidFill>
              </a:rPr>
              <a:t>Step-Position and Video-Viewed-Percentage-wise Datasets.</a:t>
            </a:r>
          </a:p>
        </p:txBody>
      </p:sp>
      <p:sp>
        <p:nvSpPr>
          <p:cNvPr id="5" name="Content Placeholder 4"/>
          <p:cNvSpPr>
            <a:spLocks noGrp="1"/>
          </p:cNvSpPr>
          <p:nvPr>
            <p:ph idx="1"/>
          </p:nvPr>
        </p:nvSpPr>
        <p:spPr>
          <a:xfrm>
            <a:off x="838199" y="1470212"/>
            <a:ext cx="5293659" cy="4706751"/>
          </a:xfrm>
        </p:spPr>
        <p:txBody>
          <a:bodyPr>
            <a:normAutofit fontScale="47500" lnSpcReduction="20000"/>
          </a:bodyPr>
          <a:lstStyle/>
          <a:p>
            <a:r>
              <a:rPr lang="en-US" dirty="0"/>
              <a:t>• As analyzed running the above specified code across the 3 loaded data files we can draw attention on the trend that with increase in step-position the video-viewed-percentage-wise of less percent data decreases for example according to data -with increase in step-position the 5% viewed data decreases, hence generally people who are interested in watching watches more and people who are less interested leave in the early step-positioned videos only. </a:t>
            </a:r>
          </a:p>
          <a:p>
            <a:r>
              <a:rPr lang="en-US" dirty="0"/>
              <a:t>• This assumption grows strong by seeing the correlation data trends of increase in step-position leads to increase in the video-viewed-percentage-wise of more percent data column. for example, according to data -with increase in step-position the 50%,75%,95%,100% viewed data generally found increasing, hence the assumption that generally people who are interested in watching watches more and people who are less interested leave in the early step-positioned videos only grows strong. </a:t>
            </a:r>
          </a:p>
          <a:p>
            <a:r>
              <a:rPr lang="en-US" b="1" dirty="0"/>
              <a:t>From business perspective: it can be stated that Company providing online sessions have a good content and keeping this type of content level will benefit the people who are deeply interested in learnings like Cyber-security and simultaneously the company will also grow.</a:t>
            </a:r>
          </a:p>
        </p:txBody>
      </p:sp>
      <p:pic>
        <p:nvPicPr>
          <p:cNvPr id="4098" name="Picture 2" descr="C:\Users\Parth Shah 7\Pictures\Screenshots\Screenshot (359).png"/>
          <p:cNvPicPr>
            <a:picLocks noChangeAspect="1" noChangeArrowheads="1"/>
          </p:cNvPicPr>
          <p:nvPr/>
        </p:nvPicPr>
        <p:blipFill>
          <a:blip r:embed="rId3"/>
          <a:srcRect/>
          <a:stretch>
            <a:fillRect/>
          </a:stretch>
        </p:blipFill>
        <p:spPr bwMode="auto">
          <a:xfrm>
            <a:off x="6649279" y="1631577"/>
            <a:ext cx="5094486" cy="3607276"/>
          </a:xfrm>
          <a:prstGeom prst="rect">
            <a:avLst/>
          </a:prstGeom>
          <a:noFill/>
        </p:spPr>
      </p:pic>
    </p:spTree>
    <p:extLst>
      <p:ext uri="{BB962C8B-B14F-4D97-AF65-F5344CB8AC3E}">
        <p14:creationId xmlns:p14="http://schemas.microsoft.com/office/powerpoint/2010/main" val="190002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F70C-3140-4BCD-A224-49C1AF428BFA}"/>
              </a:ext>
            </a:extLst>
          </p:cNvPr>
          <p:cNvSpPr>
            <a:spLocks noGrp="1"/>
          </p:cNvSpPr>
          <p:nvPr>
            <p:ph type="title"/>
          </p:nvPr>
        </p:nvSpPr>
        <p:spPr>
          <a:xfrm>
            <a:off x="3863788" y="134690"/>
            <a:ext cx="7216588" cy="555812"/>
          </a:xfrm>
        </p:spPr>
        <p:txBody>
          <a:bodyPr>
            <a:normAutofit/>
          </a:bodyPr>
          <a:lstStyle/>
          <a:p>
            <a:r>
              <a:rPr lang="en-US" sz="2000" b="1" dirty="0">
                <a:solidFill>
                  <a:schemeClr val="accent5">
                    <a:lumMod val="75000"/>
                  </a:schemeClr>
                </a:solidFill>
              </a:rPr>
              <a:t>04 . Analysis of modules downloaded</a:t>
            </a:r>
          </a:p>
        </p:txBody>
      </p:sp>
      <p:sp>
        <p:nvSpPr>
          <p:cNvPr id="9" name="Content Placeholder 8"/>
          <p:cNvSpPr>
            <a:spLocks noGrp="1"/>
          </p:cNvSpPr>
          <p:nvPr>
            <p:ph idx="1"/>
          </p:nvPr>
        </p:nvSpPr>
        <p:spPr>
          <a:xfrm>
            <a:off x="6289040" y="4897120"/>
            <a:ext cx="5730240" cy="1828800"/>
          </a:xfrm>
          <a:solidFill>
            <a:schemeClr val="bg1"/>
          </a:solidFill>
        </p:spPr>
        <p:txBody>
          <a:bodyPr>
            <a:normAutofit fontScale="47500" lnSpcReduction="20000"/>
          </a:bodyPr>
          <a:lstStyle/>
          <a:p>
            <a:r>
              <a:rPr lang="en-US" dirty="0"/>
              <a:t>This bar chart clearly shows that there is a decrement in course downloads in sept,2018 month compared to that of the sept,2017 month. </a:t>
            </a:r>
          </a:p>
          <a:p>
            <a:r>
              <a:rPr lang="en-US" dirty="0"/>
              <a:t> This clearly represents that the learners who wanted to perceive this course have already enrolled and completed the course before sept,2018 run or else learners are less interested in the contents of the course as compared to period of sept,2017 </a:t>
            </a:r>
          </a:p>
          <a:p>
            <a:r>
              <a:rPr lang="en-US" dirty="0"/>
              <a:t> There was depletion in every topic-course that was being downloaded.</a:t>
            </a:r>
          </a:p>
          <a:p>
            <a:endParaRPr lang="en-US" dirty="0"/>
          </a:p>
        </p:txBody>
      </p:sp>
      <p:pic>
        <p:nvPicPr>
          <p:cNvPr id="5122" name="Picture 2" descr="C:\Users\Parth Shah 7\Pictures\Screenshots\Screenshot (363).png"/>
          <p:cNvPicPr>
            <a:picLocks noChangeAspect="1" noChangeArrowheads="1"/>
          </p:cNvPicPr>
          <p:nvPr/>
        </p:nvPicPr>
        <p:blipFill>
          <a:blip r:embed="rId3"/>
          <a:srcRect/>
          <a:stretch>
            <a:fillRect/>
          </a:stretch>
        </p:blipFill>
        <p:spPr bwMode="auto">
          <a:xfrm>
            <a:off x="629920" y="1089318"/>
            <a:ext cx="5384799" cy="3743865"/>
          </a:xfrm>
          <a:prstGeom prst="rect">
            <a:avLst/>
          </a:prstGeom>
          <a:noFill/>
        </p:spPr>
      </p:pic>
      <p:pic>
        <p:nvPicPr>
          <p:cNvPr id="5125" name="Picture 5" descr="C:\Users\Parth Shah 7\Pictures\Screenshots\Screenshot (367).png"/>
          <p:cNvPicPr>
            <a:picLocks noChangeAspect="1" noChangeArrowheads="1"/>
          </p:cNvPicPr>
          <p:nvPr/>
        </p:nvPicPr>
        <p:blipFill>
          <a:blip r:embed="rId4"/>
          <a:srcRect/>
          <a:stretch>
            <a:fillRect/>
          </a:stretch>
        </p:blipFill>
        <p:spPr bwMode="auto">
          <a:xfrm>
            <a:off x="6284259" y="1088440"/>
            <a:ext cx="5664854" cy="3794942"/>
          </a:xfrm>
          <a:prstGeom prst="rect">
            <a:avLst/>
          </a:prstGeom>
          <a:noFill/>
        </p:spPr>
      </p:pic>
      <p:sp>
        <p:nvSpPr>
          <p:cNvPr id="12" name="Rectangle 11"/>
          <p:cNvSpPr/>
          <p:nvPr/>
        </p:nvSpPr>
        <p:spPr>
          <a:xfrm>
            <a:off x="619759" y="4795520"/>
            <a:ext cx="5399741" cy="1877437"/>
          </a:xfrm>
          <a:prstGeom prst="rect">
            <a:avLst/>
          </a:prstGeom>
          <a:solidFill>
            <a:schemeClr val="bg1"/>
          </a:solidFill>
        </p:spPr>
        <p:txBody>
          <a:bodyPr wrap="square">
            <a:spAutoFit/>
          </a:bodyPr>
          <a:lstStyle/>
          <a:p>
            <a:r>
              <a:rPr lang="en-US" sz="1400" dirty="0"/>
              <a:t>This bar chart clearly shows that there is a relative increase in course downloads in </a:t>
            </a:r>
            <a:r>
              <a:rPr lang="en-US" sz="1400" dirty="0" err="1"/>
              <a:t>feb</a:t>
            </a:r>
            <a:r>
              <a:rPr lang="en-US" sz="1400" dirty="0"/>
              <a:t>, 2018 month compared to that of the sept, 2017 month.</a:t>
            </a:r>
          </a:p>
          <a:p>
            <a:endParaRPr lang="en-US" sz="1400" dirty="0"/>
          </a:p>
          <a:p>
            <a:r>
              <a:rPr lang="en-US" sz="1400" dirty="0"/>
              <a:t>This clearly represents that the learners are interested in the contents of the course and they downloaded the contents for further usage purposes.</a:t>
            </a:r>
          </a:p>
          <a:p>
            <a:r>
              <a:rPr lang="en-US" dirty="0"/>
              <a:t> </a:t>
            </a:r>
          </a:p>
        </p:txBody>
      </p:sp>
    </p:spTree>
    <p:extLst>
      <p:ext uri="{BB962C8B-B14F-4D97-AF65-F5344CB8AC3E}">
        <p14:creationId xmlns:p14="http://schemas.microsoft.com/office/powerpoint/2010/main" val="400808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E2F-34F7-48F7-ABD3-3BCCE35EAE39}"/>
              </a:ext>
            </a:extLst>
          </p:cNvPr>
          <p:cNvSpPr>
            <a:spLocks noGrp="1"/>
          </p:cNvSpPr>
          <p:nvPr>
            <p:ph type="title"/>
          </p:nvPr>
        </p:nvSpPr>
        <p:spPr/>
        <p:txBody>
          <a:bodyPr>
            <a:normAutofit/>
          </a:bodyPr>
          <a:lstStyle/>
          <a:p>
            <a:r>
              <a:rPr lang="en-US" dirty="0">
                <a:latin typeface="Algerian" pitchFamily="82" charset="0"/>
              </a:rPr>
              <a:t>                        </a:t>
            </a:r>
            <a:r>
              <a:rPr lang="en-US" u="sng" dirty="0">
                <a:latin typeface="Algerian" pitchFamily="82" charset="0"/>
              </a:rPr>
              <a:t>Conclusion</a:t>
            </a:r>
          </a:p>
        </p:txBody>
      </p:sp>
      <p:sp>
        <p:nvSpPr>
          <p:cNvPr id="9" name="Content Placeholder 8"/>
          <p:cNvSpPr>
            <a:spLocks noGrp="1"/>
          </p:cNvSpPr>
          <p:nvPr>
            <p:ph idx="1"/>
          </p:nvPr>
        </p:nvSpPr>
        <p:spPr>
          <a:xfrm>
            <a:off x="838200" y="1883990"/>
            <a:ext cx="10515600" cy="4351338"/>
          </a:xfrm>
        </p:spPr>
        <p:txBody>
          <a:bodyPr>
            <a:normAutofit/>
          </a:bodyPr>
          <a:lstStyle/>
          <a:p>
            <a:r>
              <a:rPr lang="en-US" sz="2000" dirty="0"/>
              <a:t>After a brief analysis and exploration of the data sets available, it can be said that the course modules are quite engaging for the learners considering the number of downloads of the course materials and other aspects. </a:t>
            </a:r>
          </a:p>
          <a:p>
            <a:r>
              <a:rPr lang="en-US" sz="2000" dirty="0"/>
              <a:t>The downloads depicts that the learners want to use it for reference later or share with other people. </a:t>
            </a:r>
          </a:p>
          <a:p>
            <a:r>
              <a:rPr lang="en-US" sz="2000" dirty="0"/>
              <a:t>The length of video however, at times makes the content lose it’s appeal on the viewers and they tend to not finish the course till the very end. </a:t>
            </a:r>
          </a:p>
          <a:p>
            <a:r>
              <a:rPr lang="en-US" sz="2000" dirty="0"/>
              <a:t>More information about the leaving responses of such learner or </a:t>
            </a:r>
            <a:r>
              <a:rPr lang="en-US" sz="2000" dirty="0" err="1"/>
              <a:t>enrollement</a:t>
            </a:r>
            <a:r>
              <a:rPr lang="en-US" sz="2000" dirty="0"/>
              <a:t> of the learners from time to time can be gained through the leaving response surveys and enrollment surveys conducted which is for now out of the scope of this particular analysis</a:t>
            </a:r>
          </a:p>
        </p:txBody>
      </p:sp>
    </p:spTree>
    <p:extLst>
      <p:ext uri="{BB962C8B-B14F-4D97-AF65-F5344CB8AC3E}">
        <p14:creationId xmlns:p14="http://schemas.microsoft.com/office/powerpoint/2010/main" val="172126085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1024</Words>
  <Application>Microsoft Office PowerPoint</Application>
  <PresentationFormat>Widescreen</PresentationFormat>
  <Paragraphs>41</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Avenir Next LT Pro</vt:lpstr>
      <vt:lpstr>AvenirNext LT Pro Medium</vt:lpstr>
      <vt:lpstr>Bahnschrift Condensed</vt:lpstr>
      <vt:lpstr>Calibri</vt:lpstr>
      <vt:lpstr>Sagona Book</vt:lpstr>
      <vt:lpstr>ExploreVTI</vt:lpstr>
      <vt:lpstr>         EDA ON : VIDEO-STATS DATA                                   of.             CYBER_SECURITY COURSE</vt:lpstr>
      <vt:lpstr>Sample Data </vt:lpstr>
      <vt:lpstr>01-Finding the average drop in viewership. </vt:lpstr>
      <vt:lpstr>02 Have more people left at less percentage because of the length of the VIDEO? </vt:lpstr>
      <vt:lpstr>03. Conclusions  from  Correlation of  Step-Position and Video-Viewed-Percentage-wise Datasets.</vt:lpstr>
      <vt:lpstr>04 . Analysis of modules downloaded</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reasons to leave cyber security course</dc:title>
  <dc:creator>Teja Kanteti</dc:creator>
  <cp:lastModifiedBy>parth shah</cp:lastModifiedBy>
  <cp:revision>16</cp:revision>
  <dcterms:created xsi:type="dcterms:W3CDTF">2020-12-04T14:10:23Z</dcterms:created>
  <dcterms:modified xsi:type="dcterms:W3CDTF">2021-12-03T03:51:35Z</dcterms:modified>
</cp:coreProperties>
</file>