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93" r:id="rId5"/>
    <p:sldId id="295" r:id="rId6"/>
    <p:sldId id="296" r:id="rId7"/>
    <p:sldId id="298" r:id="rId8"/>
    <p:sldId id="299" r:id="rId9"/>
    <p:sldId id="302" r:id="rId10"/>
    <p:sldId id="303" r:id="rId11"/>
    <p:sldId id="304" r:id="rId12"/>
    <p:sldId id="301" r:id="rId13"/>
    <p:sldId id="300" r:id="rId14"/>
    <p:sldId id="297"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9" d="100"/>
          <a:sy n="89" d="100"/>
        </p:scale>
        <p:origin x="1440" y="570"/>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rtlCol="0"/>
        <a:lstStyle/>
        <a:p>
          <a:pPr rtl="0"/>
          <a:endParaRPr lang="en-US"/>
        </a:p>
      </dgm:t>
    </dgm:pt>
    <dgm:pt modelId="{E5E4D699-C3CF-4415-B32C-A18B48AFE2A3}">
      <dgm:prSet/>
      <dgm:spPr/>
      <dgm:t>
        <a:bodyPr rtlCol="0"/>
        <a:lstStyle/>
        <a:p>
          <a:pPr rtl="0"/>
          <a:r>
            <a:rPr lang="fr-FR" noProof="0" dirty="0"/>
            <a:t>2015</a:t>
          </a:r>
        </a:p>
      </dgm:t>
    </dgm:pt>
    <dgm:pt modelId="{C7C70553-EB1A-4554-849D-8153CC4AFCEB}" type="parTrans" cxnId="{A2DF84EA-DA42-4F03-BD6F-8E8D9966CB10}">
      <dgm:prSet/>
      <dgm:spPr/>
      <dgm:t>
        <a:bodyPr rtlCol="0"/>
        <a:lstStyle/>
        <a:p>
          <a:pPr rtl="0"/>
          <a:endParaRPr lang="fr-FR" noProof="0" dirty="0"/>
        </a:p>
      </dgm:t>
    </dgm:pt>
    <dgm:pt modelId="{61990FFE-20A5-4112-BACD-16BA28C36EBA}" type="sibTrans" cxnId="{A2DF84EA-DA42-4F03-BD6F-8E8D9966CB10}">
      <dgm:prSet/>
      <dgm:spPr/>
      <dgm:t>
        <a:bodyPr rtlCol="0"/>
        <a:lstStyle/>
        <a:p>
          <a:pPr rtl="0"/>
          <a:endParaRPr lang="fr-FR" noProof="0" dirty="0"/>
        </a:p>
      </dgm:t>
    </dgm:pt>
    <dgm:pt modelId="{9DB38719-EEF9-4638-91CE-8E8C646CC52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2D70C797-29DD-498F-9D71-4F6A2362408D}" type="parTrans" cxnId="{82C2E40D-9BC0-4ADA-915E-708000D2737D}">
      <dgm:prSet/>
      <dgm:spPr/>
      <dgm:t>
        <a:bodyPr rtlCol="0"/>
        <a:lstStyle/>
        <a:p>
          <a:pPr rtl="0"/>
          <a:endParaRPr lang="fr-FR" noProof="0" dirty="0"/>
        </a:p>
      </dgm:t>
    </dgm:pt>
    <dgm:pt modelId="{B8EFC625-D79E-4B16-A077-46ABEB1913DC}" type="sibTrans" cxnId="{82C2E40D-9BC0-4ADA-915E-708000D2737D}">
      <dgm:prSet/>
      <dgm:spPr/>
      <dgm:t>
        <a:bodyPr rtlCol="0"/>
        <a:lstStyle/>
        <a:p>
          <a:pPr rtl="0"/>
          <a:endParaRPr lang="fr-FR" noProof="0" dirty="0"/>
        </a:p>
      </dgm:t>
    </dgm:pt>
    <dgm:pt modelId="{5FC34D3A-C8D4-483C-8695-507470E74D50}">
      <dgm:prSet/>
      <dgm:spPr/>
      <dgm:t>
        <a:bodyPr rtlCol="0"/>
        <a:lstStyle/>
        <a:p>
          <a:pPr rtl="0"/>
          <a:r>
            <a:rPr lang="fr-FR" noProof="0" dirty="0"/>
            <a:t>2016</a:t>
          </a:r>
        </a:p>
      </dgm:t>
    </dgm:pt>
    <dgm:pt modelId="{9978A89C-C2F1-4241-807C-13619E6D6376}" type="parTrans" cxnId="{277179CE-E2F5-4733-8D23-9E37CACB7B9E}">
      <dgm:prSet/>
      <dgm:spPr/>
      <dgm:t>
        <a:bodyPr rtlCol="0"/>
        <a:lstStyle/>
        <a:p>
          <a:pPr rtl="0"/>
          <a:endParaRPr lang="fr-FR" noProof="0" dirty="0"/>
        </a:p>
      </dgm:t>
    </dgm:pt>
    <dgm:pt modelId="{1DECF9F5-40C0-4379-BCCE-7BCAAD54807B}" type="sibTrans" cxnId="{277179CE-E2F5-4733-8D23-9E37CACB7B9E}">
      <dgm:prSet/>
      <dgm:spPr/>
      <dgm:t>
        <a:bodyPr rtlCol="0"/>
        <a:lstStyle/>
        <a:p>
          <a:pPr rtl="0"/>
          <a:endParaRPr lang="fr-FR" noProof="0" dirty="0"/>
        </a:p>
      </dgm:t>
    </dgm:pt>
    <dgm:pt modelId="{C057D6ED-8F49-42DC-B8A7-C07F68F0F73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131D11D9-3030-4E3B-8F84-0108E6497B2A}" type="parTrans" cxnId="{FB0FA082-3950-4822-951F-05A1A9548F18}">
      <dgm:prSet/>
      <dgm:spPr/>
      <dgm:t>
        <a:bodyPr rtlCol="0"/>
        <a:lstStyle/>
        <a:p>
          <a:pPr rtl="0"/>
          <a:endParaRPr lang="fr-FR" noProof="0" dirty="0"/>
        </a:p>
      </dgm:t>
    </dgm:pt>
    <dgm:pt modelId="{6E885013-4246-43E1-A818-2251A99C8FD2}" type="sibTrans" cxnId="{FB0FA082-3950-4822-951F-05A1A9548F18}">
      <dgm:prSet/>
      <dgm:spPr/>
      <dgm:t>
        <a:bodyPr rtlCol="0"/>
        <a:lstStyle/>
        <a:p>
          <a:pPr rtl="0"/>
          <a:endParaRPr lang="fr-FR" noProof="0" dirty="0"/>
        </a:p>
      </dgm:t>
    </dgm:pt>
    <dgm:pt modelId="{9845D52A-E054-4EB0-A5A3-32AE7DC6D645}">
      <dgm:prSet/>
      <dgm:spPr/>
      <dgm:t>
        <a:bodyPr rtlCol="0"/>
        <a:lstStyle/>
        <a:p>
          <a:pPr rtl="0"/>
          <a:r>
            <a:rPr lang="fr-FR" noProof="0" dirty="0"/>
            <a:t>2017</a:t>
          </a:r>
        </a:p>
      </dgm:t>
    </dgm:pt>
    <dgm:pt modelId="{952EE001-86C3-4022-96EE-ABDB540B8A78}" type="parTrans" cxnId="{B04C6215-C46D-4282-963F-02A26E25C8AB}">
      <dgm:prSet/>
      <dgm:spPr/>
      <dgm:t>
        <a:bodyPr rtlCol="0"/>
        <a:lstStyle/>
        <a:p>
          <a:pPr rtl="0"/>
          <a:endParaRPr lang="fr-FR" noProof="0" dirty="0"/>
        </a:p>
      </dgm:t>
    </dgm:pt>
    <dgm:pt modelId="{796364FD-7651-493A-AEE5-8DD45DF8EEAC}" type="sibTrans" cxnId="{B04C6215-C46D-4282-963F-02A26E25C8AB}">
      <dgm:prSet/>
      <dgm:spPr/>
      <dgm:t>
        <a:bodyPr rtlCol="0"/>
        <a:lstStyle/>
        <a:p>
          <a:pPr rtl="0"/>
          <a:endParaRPr lang="fr-FR" noProof="0" dirty="0"/>
        </a:p>
      </dgm:t>
    </dgm:pt>
    <dgm:pt modelId="{566C4A8F-CE66-4FF5-AF11-6C385F74A275}">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375C5A5E-5F04-4FE8-98F8-795867C18A18}" type="parTrans" cxnId="{66E8CE3C-459F-4648-B4D7-5039298A0E92}">
      <dgm:prSet/>
      <dgm:spPr/>
      <dgm:t>
        <a:bodyPr rtlCol="0"/>
        <a:lstStyle/>
        <a:p>
          <a:pPr rtl="0"/>
          <a:endParaRPr lang="fr-FR" noProof="0" dirty="0"/>
        </a:p>
      </dgm:t>
    </dgm:pt>
    <dgm:pt modelId="{E74B8A5E-78D9-4E5B-86E1-203DE271581F}" type="sibTrans" cxnId="{66E8CE3C-459F-4648-B4D7-5039298A0E92}">
      <dgm:prSet/>
      <dgm:spPr/>
      <dgm:t>
        <a:bodyPr rtlCol="0"/>
        <a:lstStyle/>
        <a:p>
          <a:pPr rtl="0"/>
          <a:endParaRPr lang="fr-FR" noProof="0" dirty="0"/>
        </a:p>
      </dgm:t>
    </dgm:pt>
    <dgm:pt modelId="{9AC77E87-FC4D-4F04-889B-73358514DC0D}">
      <dgm:prSet/>
      <dgm:spPr/>
      <dgm:t>
        <a:bodyPr rtlCol="0"/>
        <a:lstStyle/>
        <a:p>
          <a:pPr rtl="0"/>
          <a:r>
            <a:rPr lang="fr-FR" noProof="0" dirty="0"/>
            <a:t>2018</a:t>
          </a:r>
        </a:p>
      </dgm:t>
    </dgm:pt>
    <dgm:pt modelId="{B29F90F6-921F-42B9-A496-5D121F61821E}" type="parTrans" cxnId="{04774158-8FAB-47B4-A2EE-D3D3A7E958BE}">
      <dgm:prSet/>
      <dgm:spPr/>
      <dgm:t>
        <a:bodyPr rtlCol="0"/>
        <a:lstStyle/>
        <a:p>
          <a:pPr rtl="0"/>
          <a:endParaRPr lang="fr-FR" noProof="0" dirty="0"/>
        </a:p>
      </dgm:t>
    </dgm:pt>
    <dgm:pt modelId="{3A77AB9A-DF29-465E-A0A5-D4FA3D0C537F}" type="sibTrans" cxnId="{04774158-8FAB-47B4-A2EE-D3D3A7E958BE}">
      <dgm:prSet/>
      <dgm:spPr/>
      <dgm:t>
        <a:bodyPr rtlCol="0"/>
        <a:lstStyle/>
        <a:p>
          <a:pPr rtl="0"/>
          <a:endParaRPr lang="fr-FR" noProof="0" dirty="0"/>
        </a:p>
      </dgm:t>
    </dgm:pt>
    <dgm:pt modelId="{C2F0E5C9-2943-4A9B-872F-ECF6B159E9F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8FBB852D-32B7-4273-9DE3-951F1CFE69EC}" type="parTrans" cxnId="{F7608388-5A1F-4FE9-96E5-520EA7B1F725}">
      <dgm:prSet/>
      <dgm:spPr/>
      <dgm:t>
        <a:bodyPr rtlCol="0"/>
        <a:lstStyle/>
        <a:p>
          <a:pPr rtl="0"/>
          <a:endParaRPr lang="fr-FR" noProof="0" dirty="0"/>
        </a:p>
      </dgm:t>
    </dgm:pt>
    <dgm:pt modelId="{1A62CB6F-38D7-44F2-AFAB-0C4382E3DA24}" type="sibTrans" cxnId="{F7608388-5A1F-4FE9-96E5-520EA7B1F725}">
      <dgm:prSet/>
      <dgm:spPr/>
      <dgm:t>
        <a:bodyPr rtlCol="0"/>
        <a:lstStyle/>
        <a:p>
          <a:pPr rtl="0"/>
          <a:endParaRPr lang="fr-FR" noProof="0" dirty="0"/>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2015</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2016</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2017</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2018</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Chronologie en hexagones"/>
  <dgm:desc val="Permet de représenter une liste d’événements dans l’ordre chronologique. Une zone invisible contient la description, tandis que la date apparaît dans les hexagones, à l’exception du premier et du dernier nœud dans lequel la date apparaît dans une forme de maison. Il peut afficher une grande quantité de texte avec un format de date de taille moyenne."/>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29378B-22B1-4588-9740-DF5103B13F80}" type="datetimeFigureOut">
              <a:rPr lang="fr-FR" smtClean="0"/>
              <a:t>07/09/2023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6EF8D-B4ED-4503-AC0C-4866D952D05B}" type="slidenum">
              <a:rPr lang="fr-FR" smtClean="0"/>
              <a:t>‹N°›</a:t>
            </a:fld>
            <a:endParaRPr lang="fr-FR" dirty="0"/>
          </a:p>
        </p:txBody>
      </p:sp>
    </p:spTree>
    <p:extLst>
      <p:ext uri="{BB962C8B-B14F-4D97-AF65-F5344CB8AC3E}">
        <p14:creationId xmlns:p14="http://schemas.microsoft.com/office/powerpoint/2010/main" val="2646994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F5A51-7AD1-4F6A-BA60-8AF72EB7A855}" type="datetimeFigureOut">
              <a:rPr lang="fr-FR" noProof="0" smtClean="0"/>
              <a:t>07/09/2023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06EC4-24F6-4D00-BF5E-EA6796A76C61}" type="slidenum">
              <a:rPr lang="fr-FR" noProof="0" smtClean="0"/>
              <a:t>‹N°›</a:t>
            </a:fld>
            <a:endParaRPr lang="fr-FR" noProof="0" dirty="0"/>
          </a:p>
        </p:txBody>
      </p:sp>
    </p:spTree>
    <p:extLst>
      <p:ext uri="{BB962C8B-B14F-4D97-AF65-F5344CB8AC3E}">
        <p14:creationId xmlns:p14="http://schemas.microsoft.com/office/powerpoint/2010/main" val="412299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C506EC4-24F6-4D00-BF5E-EA6796A76C61}" type="slidenum">
              <a:rPr lang="fr-FR" smtClean="0"/>
              <a:t>1</a:t>
            </a:fld>
            <a:endParaRPr lang="fr-FR" dirty="0"/>
          </a:p>
        </p:txBody>
      </p:sp>
    </p:spTree>
    <p:extLst>
      <p:ext uri="{BB962C8B-B14F-4D97-AF65-F5344CB8AC3E}">
        <p14:creationId xmlns:p14="http://schemas.microsoft.com/office/powerpoint/2010/main" val="190225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C506EC4-24F6-4D00-BF5E-EA6796A76C61}" type="slidenum">
              <a:rPr lang="fr-FR" smtClean="0"/>
              <a:t>2</a:t>
            </a:fld>
            <a:endParaRPr lang="fr-FR" dirty="0"/>
          </a:p>
        </p:txBody>
      </p:sp>
    </p:spTree>
    <p:extLst>
      <p:ext uri="{BB962C8B-B14F-4D97-AF65-F5344CB8AC3E}">
        <p14:creationId xmlns:p14="http://schemas.microsoft.com/office/powerpoint/2010/main" val="258631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B7F610D7-475A-479D-B6A3-83CC46A64A41}" type="datetime1">
              <a:rPr lang="fr-FR" noProof="0" smtClean="0"/>
              <a:t>07/09/2023</a:t>
            </a:fld>
            <a:endParaRPr lang="fr-FR" noProof="0"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fr-FR" noProof="0"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4FB8DD61-8EF0-4049-889D-E9128A9C9813}" type="datetime1">
              <a:rPr lang="fr-FR" noProof="0" smtClean="0"/>
              <a:t>07/09/2023</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991600" y="762000"/>
            <a:ext cx="2362200" cy="5257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365586C5-0823-4332-9E11-A72AAA6FDF94}" type="datetime1">
              <a:rPr lang="fr-FR" noProof="0" smtClean="0"/>
              <a:t>07/09/2023</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AD528031-0E0D-4788-8247-5022B17E025F}" type="datetime1">
              <a:rPr lang="fr-FR" noProof="0" smtClean="0"/>
              <a:t>07/09/2023</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FR" noProof="0"/>
              <a:t>Modifiez le style du titre</a:t>
            </a:r>
            <a:endParaRPr lang="fr-FR" noProof="0"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E29B734-0A7D-4010-ACAB-EE34BCE3D2A7}" type="datetime1">
              <a:rPr lang="fr-FR" noProof="0" smtClean="0"/>
              <a:t>07/09/2023</a:t>
            </a:fld>
            <a:endParaRPr lang="fr-FR" noProof="0"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fr-FR" noProof="0"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p>
            <a:pPr rtl="0"/>
            <a:fld id="{8D6397E1-94C5-4F9F-B858-2B2904BEBC28}" type="datetime1">
              <a:rPr lang="fr-FR" noProof="0" smtClean="0"/>
              <a:t>07/09/2023</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C222DF5F-E4BE-4466-A7A0-C61E58FEFC9F}" type="datetime1">
              <a:rPr lang="fr-FR" noProof="0" smtClean="0"/>
              <a:t>07/09/2023</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8D58B373-175C-4769-A0D9-859F23B39FDB}" type="datetime1">
              <a:rPr lang="fr-FR" noProof="0" smtClean="0"/>
              <a:t>07/09/2023</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A9CAEE99-E858-4436-BAF5-1ACF2EFC4104}" type="datetime1">
              <a:rPr lang="fr-FR" noProof="0" smtClean="0"/>
              <a:t>07/09/2023</a:t>
            </a:fld>
            <a:endParaRPr lang="fr-FR" noProof="0"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8458200" y="2336800"/>
            <a:ext cx="3161963" cy="3606800"/>
          </a:xfrm>
        </p:spPr>
        <p:txBody>
          <a:bodyPr rtlCol="0">
            <a:normAutofit/>
          </a:bodyPr>
          <a:lstStyle>
            <a:lvl1pPr marL="0" indent="0" rtl="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EABDF2FA-915F-493A-9BD8-70C144109E70}" type="datetime1">
              <a:rPr lang="fr-FR" noProof="0" smtClean="0"/>
              <a:t>07/09/2023</a:t>
            </a:fld>
            <a:endParaRPr lang="fr-FR" noProof="0" dirty="0"/>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fr-FR" noProof="0" dirty="0"/>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9CD434C9-D3F3-4C7B-AC63-3168A5838220}" type="datetime1">
              <a:rPr lang="fr-FR" noProof="0" smtClean="0"/>
              <a:t>07/09/2023</a:t>
            </a:fld>
            <a:endParaRPr lang="fr-FR" noProof="0"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fr-FR" noProof="0"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fr-FR" noProof="0" smtClean="0"/>
              <a:t>‹N°›</a:t>
            </a:fld>
            <a:endParaRPr lang="fr-FR" noProof="0"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53FF608E-7797-42AF-8413-6DB790AA3E20}" type="datetime1">
              <a:rPr lang="fr-FR" noProof="0" smtClean="0"/>
              <a:t>07/09/2023</a:t>
            </a:fld>
            <a:endParaRPr lang="fr-FR" noProof="0"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fr-FR"/>
          </a:p>
        </p:txBody>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fr-FR"/>
          </a:p>
        </p:txBody>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r>
              <a:rPr lang="fr-FR" sz="4400" dirty="0">
                <a:solidFill>
                  <a:schemeClr val="tx1"/>
                </a:solidFill>
              </a:rPr>
              <a:t>Titre </a:t>
            </a:r>
            <a:r>
              <a:rPr lang="fr-FR" sz="4400" dirty="0" err="1">
                <a:solidFill>
                  <a:schemeClr val="tx1"/>
                </a:solidFill>
              </a:rPr>
              <a:t>Lorem</a:t>
            </a:r>
            <a:r>
              <a:rPr lang="fr-FR" sz="4400" dirty="0">
                <a:solidFill>
                  <a:schemeClr val="tx1"/>
                </a:solidFill>
              </a:rPr>
              <a:t> </a:t>
            </a:r>
            <a:r>
              <a:rPr lang="fr-FR" sz="4400" dirty="0" err="1">
                <a:solidFill>
                  <a:schemeClr val="tx1"/>
                </a:solidFill>
              </a:rPr>
              <a:t>Ipsum</a:t>
            </a:r>
            <a:endParaRPr lang="fr-FR" sz="4400" dirty="0">
              <a:solidFill>
                <a:schemeClr val="tx1"/>
              </a:solidFill>
            </a:endParaRP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fr-FR" dirty="0" err="1">
                <a:solidFill>
                  <a:schemeClr val="tx1"/>
                </a:solidFill>
              </a:rPr>
              <a:t>Sit</a:t>
            </a:r>
            <a:r>
              <a:rPr lang="fr-FR" dirty="0">
                <a:solidFill>
                  <a:schemeClr val="tx1"/>
                </a:solidFill>
              </a:rPr>
              <a:t> </a:t>
            </a:r>
            <a:r>
              <a:rPr lang="fr-FR" dirty="0" err="1">
                <a:solidFill>
                  <a:schemeClr val="tx1"/>
                </a:solidFill>
              </a:rPr>
              <a:t>Dolor</a:t>
            </a:r>
            <a:r>
              <a:rPr lang="fr-FR" dirty="0">
                <a:solidFill>
                  <a:schemeClr val="tx1"/>
                </a:solidFill>
              </a:rPr>
              <a:t> Amet</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5AB753-B61A-B05B-D049-FF098DC8234C}"/>
              </a:ext>
            </a:extLst>
          </p:cNvPr>
          <p:cNvSpPr>
            <a:spLocks noGrp="1"/>
          </p:cNvSpPr>
          <p:nvPr>
            <p:ph type="title"/>
          </p:nvPr>
        </p:nvSpPr>
        <p:spPr/>
        <p:txBody>
          <a:bodyPr/>
          <a:lstStyle/>
          <a:p>
            <a:r>
              <a:rPr lang="fr-FR" dirty="0"/>
              <a:t>Machine </a:t>
            </a:r>
            <a:r>
              <a:rPr lang="fr-FR" dirty="0" err="1"/>
              <a:t>learning</a:t>
            </a:r>
            <a:endParaRPr lang="fr-FR" dirty="0"/>
          </a:p>
        </p:txBody>
      </p:sp>
      <p:sp>
        <p:nvSpPr>
          <p:cNvPr id="3" name="Espace réservé du contenu 2">
            <a:extLst>
              <a:ext uri="{FF2B5EF4-FFF2-40B4-BE49-F238E27FC236}">
                <a16:creationId xmlns:a16="http://schemas.microsoft.com/office/drawing/2014/main" id="{718EA176-EDF2-11CB-A614-B0A136E0C6D5}"/>
              </a:ext>
            </a:extLst>
          </p:cNvPr>
          <p:cNvSpPr>
            <a:spLocks noGrp="1"/>
          </p:cNvSpPr>
          <p:nvPr>
            <p:ph idx="1"/>
          </p:nvPr>
        </p:nvSpPr>
        <p:spPr/>
        <p:txBody>
          <a:bodyPr/>
          <a:lstStyle/>
          <a:p>
            <a:r>
              <a:rPr lang="fr-FR" dirty="0"/>
              <a:t>"Étant donné que notre formation est axée sur le Data Engineering, notre priorité a été d'établir des flux de données fiables et des interactions systèmes optimisées. Bien que le modèle de Machine Learning soit fonctionnel, l'accent a été mis sur les aspects d'ingénierie des données du projet."</a:t>
            </a:r>
          </a:p>
        </p:txBody>
      </p:sp>
    </p:spTree>
    <p:extLst>
      <p:ext uri="{BB962C8B-B14F-4D97-AF65-F5344CB8AC3E}">
        <p14:creationId xmlns:p14="http://schemas.microsoft.com/office/powerpoint/2010/main" val="318556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616A9-F63E-1A66-5D60-2D0E87BC2344}"/>
              </a:ext>
            </a:extLst>
          </p:cNvPr>
          <p:cNvSpPr>
            <a:spLocks noGrp="1"/>
          </p:cNvSpPr>
          <p:nvPr>
            <p:ph type="title"/>
          </p:nvPr>
        </p:nvSpPr>
        <p:spPr/>
        <p:txBody>
          <a:bodyPr/>
          <a:lstStyle/>
          <a:p>
            <a:r>
              <a:rPr lang="fr-FR" dirty="0"/>
              <a:t>Anticipation questions</a:t>
            </a:r>
          </a:p>
        </p:txBody>
      </p:sp>
      <p:sp>
        <p:nvSpPr>
          <p:cNvPr id="3" name="Espace réservé du contenu 2">
            <a:extLst>
              <a:ext uri="{FF2B5EF4-FFF2-40B4-BE49-F238E27FC236}">
                <a16:creationId xmlns:a16="http://schemas.microsoft.com/office/drawing/2014/main" id="{82B92A68-C73A-BD82-3D1D-EF0C187ABF6F}"/>
              </a:ext>
            </a:extLst>
          </p:cNvPr>
          <p:cNvSpPr>
            <a:spLocks noGrp="1"/>
          </p:cNvSpPr>
          <p:nvPr>
            <p:ph idx="1"/>
          </p:nvPr>
        </p:nvSpPr>
        <p:spPr/>
        <p:txBody>
          <a:bodyPr/>
          <a:lstStyle/>
          <a:p>
            <a:pPr>
              <a:buFont typeface="+mj-lt"/>
              <a:buAutoNum type="arabicPeriod"/>
            </a:pPr>
            <a:r>
              <a:rPr lang="fr-FR" b="1" dirty="0"/>
              <a:t>Pour la Récolte des données</a:t>
            </a:r>
            <a:r>
              <a:rPr lang="fr-FR" dirty="0"/>
              <a:t> : Pourquoi avoir choisi l'API </a:t>
            </a:r>
            <a:r>
              <a:rPr lang="fr-FR" dirty="0" err="1"/>
              <a:t>Binance</a:t>
            </a:r>
            <a:r>
              <a:rPr lang="fr-FR" dirty="0"/>
              <a:t> ? Y avait-il des défis particuliers à utiliser une architecture de streaming ?</a:t>
            </a:r>
          </a:p>
          <a:p>
            <a:pPr>
              <a:buFont typeface="+mj-lt"/>
              <a:buAutoNum type="arabicPeriod"/>
            </a:pPr>
            <a:r>
              <a:rPr lang="fr-FR" b="1" dirty="0"/>
              <a:t>Pour le Stockage des données</a:t>
            </a:r>
            <a:r>
              <a:rPr lang="fr-FR" dirty="0"/>
              <a:t> : Quels ont été les critères pour choisir entre SQL et MongoDB ?</a:t>
            </a:r>
          </a:p>
          <a:p>
            <a:pPr>
              <a:buFont typeface="+mj-lt"/>
              <a:buAutoNum type="arabicPeriod"/>
            </a:pPr>
            <a:r>
              <a:rPr lang="fr-FR" b="1" dirty="0"/>
              <a:t>Pour le Machine Learning</a:t>
            </a:r>
            <a:r>
              <a:rPr lang="fr-FR" dirty="0"/>
              <a:t> : Quelle stratégie de trading avez-vous utilisée ? Est-ce que vous avez envisagé d'autres algorithmes ?</a:t>
            </a:r>
          </a:p>
          <a:p>
            <a:pPr>
              <a:buFont typeface="+mj-lt"/>
              <a:buAutoNum type="arabicPeriod"/>
            </a:pPr>
            <a:r>
              <a:rPr lang="fr-FR" b="1" dirty="0"/>
              <a:t>Pour la Mise en production</a:t>
            </a:r>
            <a:r>
              <a:rPr lang="fr-FR" dirty="0"/>
              <a:t> : Pourquoi avoir choisi Docker et </a:t>
            </a:r>
            <a:r>
              <a:rPr lang="fr-FR" dirty="0" err="1"/>
              <a:t>FastAPI</a:t>
            </a:r>
            <a:r>
              <a:rPr lang="fr-FR" dirty="0"/>
              <a:t> ?</a:t>
            </a:r>
          </a:p>
          <a:p>
            <a:pPr>
              <a:buFont typeface="+mj-lt"/>
              <a:buAutoNum type="arabicPeriod"/>
            </a:pPr>
            <a:r>
              <a:rPr lang="fr-FR" b="1" dirty="0"/>
              <a:t>Pour l'Orchestration et Scalabilité</a:t>
            </a:r>
            <a:r>
              <a:rPr lang="fr-FR" dirty="0"/>
              <a:t> : En quoi l'utilisation de </a:t>
            </a:r>
            <a:r>
              <a:rPr lang="fr-FR" dirty="0" err="1"/>
              <a:t>Kubernetes</a:t>
            </a:r>
            <a:r>
              <a:rPr lang="fr-FR" dirty="0"/>
              <a:t> a-t-elle amélioré votre projet ? Avez-vous rencontré des défis ?</a:t>
            </a:r>
          </a:p>
          <a:p>
            <a:pPr>
              <a:buFont typeface="+mj-lt"/>
              <a:buAutoNum type="arabicPeriod"/>
            </a:pPr>
            <a:r>
              <a:rPr lang="fr-FR" b="1" dirty="0"/>
              <a:t>Pour l'Automatisation des flux</a:t>
            </a:r>
            <a:r>
              <a:rPr lang="fr-FR" dirty="0"/>
              <a:t> : Pourquoi avoir choisi </a:t>
            </a:r>
            <a:r>
              <a:rPr lang="fr-FR" dirty="0" err="1"/>
              <a:t>Airflow</a:t>
            </a:r>
            <a:r>
              <a:rPr lang="fr-FR" dirty="0"/>
              <a:t> pour l'automatisation et quelles ont été les limitations ?</a:t>
            </a:r>
          </a:p>
          <a:p>
            <a:endParaRPr lang="fr-FR" dirty="0"/>
          </a:p>
        </p:txBody>
      </p:sp>
    </p:spTree>
    <p:extLst>
      <p:ext uri="{BB962C8B-B14F-4D97-AF65-F5344CB8AC3E}">
        <p14:creationId xmlns:p14="http://schemas.microsoft.com/office/powerpoint/2010/main" val="203392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rtlCol="0">
            <a:normAutofit/>
          </a:bodyPr>
          <a:lstStyle/>
          <a:p>
            <a:pPr algn="ctr" rtl="0"/>
            <a:r>
              <a:rPr lang="fr-FR" dirty="0"/>
              <a:t>Chronologie </a:t>
            </a:r>
            <a:r>
              <a:rPr lang="fr-FR" dirty="0" err="1"/>
              <a:t>Lorem</a:t>
            </a:r>
            <a:r>
              <a:rPr lang="fr-FR" dirty="0"/>
              <a:t> </a:t>
            </a:r>
            <a:r>
              <a:rPr lang="fr-FR" dirty="0" err="1"/>
              <a:t>Ipsum</a:t>
            </a:r>
            <a:r>
              <a:rPr lang="fr-FR" dirty="0"/>
              <a:t> </a:t>
            </a:r>
            <a:r>
              <a:rPr lang="fr-FR" dirty="0" err="1"/>
              <a:t>Dolor</a:t>
            </a:r>
            <a:endParaRPr lang="fr-FR" dirty="0"/>
          </a:p>
        </p:txBody>
      </p:sp>
      <p:graphicFrame>
        <p:nvGraphicFramePr>
          <p:cNvPr id="31" name="Espace réservé du contenu 2" descr="Chronologie SmartArt">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2784220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1B601-AB55-0B61-E8A0-3253560E0982}"/>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3CAC7BA3-B76F-45F8-FE74-B6AC4A836769}"/>
              </a:ext>
            </a:extLst>
          </p:cNvPr>
          <p:cNvSpPr>
            <a:spLocks noGrp="1"/>
          </p:cNvSpPr>
          <p:nvPr>
            <p:ph idx="1"/>
          </p:nvPr>
        </p:nvSpPr>
        <p:spPr/>
        <p:txBody>
          <a:bodyPr/>
          <a:lstStyle/>
          <a:p>
            <a:pPr>
              <a:buFont typeface="+mj-lt"/>
              <a:buAutoNum type="arabicPeriod"/>
            </a:pPr>
            <a:r>
              <a:rPr lang="fr-FR" dirty="0"/>
              <a:t>Introduction : Présentation de l'équipe et du sujet</a:t>
            </a:r>
          </a:p>
          <a:p>
            <a:pPr>
              <a:buFont typeface="+mj-lt"/>
              <a:buAutoNum type="arabicPeriod"/>
            </a:pPr>
            <a:r>
              <a:rPr lang="fr-FR" dirty="0"/>
              <a:t>Objectifs du projet</a:t>
            </a:r>
          </a:p>
          <a:p>
            <a:pPr>
              <a:buFont typeface="+mj-lt"/>
              <a:buAutoNum type="arabicPeriod"/>
            </a:pPr>
            <a:r>
              <a:rPr lang="fr-FR" dirty="0"/>
              <a:t>Récolte des données : Architecture, streaming et pré-</a:t>
            </a:r>
            <a:r>
              <a:rPr lang="fr-FR" dirty="0" err="1"/>
              <a:t>processing</a:t>
            </a:r>
            <a:endParaRPr lang="fr-FR" dirty="0"/>
          </a:p>
          <a:p>
            <a:pPr>
              <a:buFont typeface="+mj-lt"/>
              <a:buAutoNum type="arabicPeriod"/>
            </a:pPr>
            <a:r>
              <a:rPr lang="fr-FR" dirty="0"/>
              <a:t>Stockage des données : SQL ou MongoDB, pourquoi ce choix</a:t>
            </a:r>
          </a:p>
          <a:p>
            <a:pPr>
              <a:buFont typeface="+mj-lt"/>
              <a:buAutoNum type="arabicPeriod"/>
            </a:pPr>
            <a:r>
              <a:rPr lang="fr-FR" dirty="0"/>
              <a:t>Machine Learning : L'algorithme et la stratégie de trading</a:t>
            </a:r>
          </a:p>
          <a:p>
            <a:pPr>
              <a:buFont typeface="+mj-lt"/>
              <a:buAutoNum type="arabicPeriod"/>
            </a:pPr>
            <a:r>
              <a:rPr lang="fr-FR" dirty="0"/>
              <a:t>Mise en production : Docker, </a:t>
            </a:r>
            <a:r>
              <a:rPr lang="fr-FR" dirty="0" err="1"/>
              <a:t>FastAPI</a:t>
            </a:r>
            <a:endParaRPr lang="fr-FR" dirty="0"/>
          </a:p>
          <a:p>
            <a:pPr>
              <a:buFont typeface="+mj-lt"/>
              <a:buAutoNum type="arabicPeriod"/>
            </a:pPr>
            <a:r>
              <a:rPr lang="fr-FR" dirty="0"/>
              <a:t>Orchestration et Scalabilité : </a:t>
            </a:r>
            <a:r>
              <a:rPr lang="fr-FR" dirty="0" err="1"/>
              <a:t>Kubernetes</a:t>
            </a:r>
            <a:endParaRPr lang="fr-FR" dirty="0"/>
          </a:p>
          <a:p>
            <a:pPr>
              <a:buFont typeface="+mj-lt"/>
              <a:buAutoNum type="arabicPeriod"/>
            </a:pPr>
            <a:r>
              <a:rPr lang="fr-FR" dirty="0"/>
              <a:t>(Facultatif) Automatisation des flux : </a:t>
            </a:r>
            <a:r>
              <a:rPr lang="fr-FR" dirty="0" err="1"/>
              <a:t>Airflow</a:t>
            </a:r>
            <a:endParaRPr lang="fr-FR" dirty="0"/>
          </a:p>
          <a:p>
            <a:pPr>
              <a:buFont typeface="+mj-lt"/>
              <a:buAutoNum type="arabicPeriod"/>
            </a:pPr>
            <a:r>
              <a:rPr lang="fr-FR" dirty="0"/>
              <a:t>Conclusion</a:t>
            </a:r>
          </a:p>
          <a:p>
            <a:pPr>
              <a:buFont typeface="+mj-lt"/>
              <a:buAutoNum type="arabicPeriod"/>
            </a:pPr>
            <a:r>
              <a:rPr lang="fr-FR" dirty="0"/>
              <a:t>Questions/Réponses</a:t>
            </a:r>
          </a:p>
          <a:p>
            <a:endParaRPr lang="fr-FR" dirty="0"/>
          </a:p>
        </p:txBody>
      </p:sp>
    </p:spTree>
    <p:extLst>
      <p:ext uri="{BB962C8B-B14F-4D97-AF65-F5344CB8AC3E}">
        <p14:creationId xmlns:p14="http://schemas.microsoft.com/office/powerpoint/2010/main" val="252336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781AD3-8257-785F-311D-7CEAA3B1E5E0}"/>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E77748EC-CA16-A0E2-49E7-60EEDC0586E9}"/>
              </a:ext>
            </a:extLst>
          </p:cNvPr>
          <p:cNvSpPr>
            <a:spLocks noGrp="1"/>
          </p:cNvSpPr>
          <p:nvPr>
            <p:ph idx="1"/>
          </p:nvPr>
        </p:nvSpPr>
        <p:spPr/>
        <p:txBody>
          <a:bodyPr/>
          <a:lstStyle/>
          <a:p>
            <a:pPr>
              <a:buFont typeface="Arial" panose="020B0604020202020204" pitchFamily="34" charset="0"/>
              <a:buChar char="•"/>
            </a:pPr>
            <a:r>
              <a:rPr lang="fr-FR" b="1" dirty="0"/>
              <a:t>Titre</a:t>
            </a:r>
            <a:r>
              <a:rPr lang="fr-FR" dirty="0"/>
              <a:t>: Bot de Trading de Crypto-Monnaies</a:t>
            </a:r>
          </a:p>
          <a:p>
            <a:pPr>
              <a:buFont typeface="Arial" panose="020B0604020202020204" pitchFamily="34" charset="0"/>
              <a:buChar char="•"/>
            </a:pPr>
            <a:r>
              <a:rPr lang="fr-FR" b="1" dirty="0"/>
              <a:t>Sous-titre</a:t>
            </a:r>
            <a:r>
              <a:rPr lang="fr-FR" dirty="0"/>
              <a:t>: Utilisation du Machine Learning pour des investissements intelligents sur le marché de la crypto-monnaie.</a:t>
            </a:r>
          </a:p>
          <a:p>
            <a:pPr>
              <a:buFont typeface="Arial" panose="020B0604020202020204" pitchFamily="34" charset="0"/>
              <a:buChar char="•"/>
            </a:pPr>
            <a:r>
              <a:rPr lang="fr-FR" b="1" dirty="0"/>
              <a:t>Membres de l'équipe</a:t>
            </a:r>
            <a:r>
              <a:rPr lang="fr-FR" dirty="0"/>
              <a:t>: Benjamin (Data Engineer), Loïc (Data </a:t>
            </a:r>
            <a:r>
              <a:rPr lang="fr-FR" dirty="0" err="1"/>
              <a:t>Scientist</a:t>
            </a:r>
            <a:r>
              <a:rPr lang="fr-FR" dirty="0"/>
              <a:t>), Bertrand (DevOps)</a:t>
            </a:r>
          </a:p>
          <a:p>
            <a:endParaRPr lang="fr-FR" dirty="0"/>
          </a:p>
        </p:txBody>
      </p:sp>
    </p:spTree>
    <p:extLst>
      <p:ext uri="{BB962C8B-B14F-4D97-AF65-F5344CB8AC3E}">
        <p14:creationId xmlns:p14="http://schemas.microsoft.com/office/powerpoint/2010/main" val="391940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732F3-8EA7-9665-820E-4239259BCE05}"/>
              </a:ext>
            </a:extLst>
          </p:cNvPr>
          <p:cNvSpPr>
            <a:spLocks noGrp="1"/>
          </p:cNvSpPr>
          <p:nvPr>
            <p:ph type="title"/>
          </p:nvPr>
        </p:nvSpPr>
        <p:spPr/>
        <p:txBody>
          <a:bodyPr/>
          <a:lstStyle/>
          <a:p>
            <a:r>
              <a:rPr lang="fr-FR" dirty="0"/>
              <a:t>Objectifs du projet</a:t>
            </a:r>
          </a:p>
        </p:txBody>
      </p:sp>
      <p:sp>
        <p:nvSpPr>
          <p:cNvPr id="3" name="Espace réservé du contenu 2">
            <a:extLst>
              <a:ext uri="{FF2B5EF4-FFF2-40B4-BE49-F238E27FC236}">
                <a16:creationId xmlns:a16="http://schemas.microsoft.com/office/drawing/2014/main" id="{697D557B-574B-4A26-AD40-0B4B0C170D64}"/>
              </a:ext>
            </a:extLst>
          </p:cNvPr>
          <p:cNvSpPr>
            <a:spLocks noGrp="1"/>
          </p:cNvSpPr>
          <p:nvPr>
            <p:ph idx="1"/>
          </p:nvPr>
        </p:nvSpPr>
        <p:spPr/>
        <p:txBody>
          <a:bodyPr/>
          <a:lstStyle/>
          <a:p>
            <a:pPr>
              <a:buFont typeface="Arial" panose="020B0604020202020204" pitchFamily="34" charset="0"/>
              <a:buChar char="•"/>
            </a:pPr>
            <a:r>
              <a:rPr lang="fr-FR" dirty="0"/>
              <a:t>Récolter des données de marché de cryptomonnaies en temps réel et historiques</a:t>
            </a:r>
          </a:p>
          <a:p>
            <a:pPr>
              <a:buFont typeface="Arial" panose="020B0604020202020204" pitchFamily="34" charset="0"/>
              <a:buChar char="•"/>
            </a:pPr>
            <a:r>
              <a:rPr lang="fr-FR" dirty="0"/>
              <a:t>Stocker les données de manière organisée et efficace</a:t>
            </a:r>
          </a:p>
          <a:p>
            <a:pPr>
              <a:buFont typeface="Arial" panose="020B0604020202020204" pitchFamily="34" charset="0"/>
              <a:buChar char="•"/>
            </a:pPr>
            <a:r>
              <a:rPr lang="fr-FR" dirty="0"/>
              <a:t>Créer un modèle de Machine Learning pour guider les décisions d'achat/vente</a:t>
            </a:r>
          </a:p>
          <a:p>
            <a:pPr>
              <a:buFont typeface="Arial" panose="020B0604020202020204" pitchFamily="34" charset="0"/>
              <a:buChar char="•"/>
            </a:pPr>
            <a:r>
              <a:rPr lang="fr-FR" dirty="0"/>
              <a:t>Mettre le modèle en production via une API</a:t>
            </a:r>
          </a:p>
          <a:p>
            <a:pPr>
              <a:buFont typeface="Arial" panose="020B0604020202020204" pitchFamily="34" charset="0"/>
              <a:buChar char="•"/>
            </a:pPr>
            <a:r>
              <a:rPr lang="fr-FR" dirty="0"/>
              <a:t>(Facultatif) Automatiser le flux de données</a:t>
            </a:r>
          </a:p>
          <a:p>
            <a:pPr>
              <a:buFont typeface="Arial" panose="020B0604020202020204" pitchFamily="34" charset="0"/>
              <a:buChar char="•"/>
            </a:pPr>
            <a:r>
              <a:rPr lang="fr-FR" dirty="0"/>
              <a:t>(Facultatif) Assurer la scalabilité et la robustesse avec </a:t>
            </a:r>
            <a:r>
              <a:rPr lang="fr-FR" dirty="0" err="1"/>
              <a:t>Kubernetes</a:t>
            </a:r>
            <a:endParaRPr lang="fr-FR" dirty="0"/>
          </a:p>
          <a:p>
            <a:endParaRPr lang="fr-FR" dirty="0"/>
          </a:p>
        </p:txBody>
      </p:sp>
    </p:spTree>
    <p:extLst>
      <p:ext uri="{BB962C8B-B14F-4D97-AF65-F5344CB8AC3E}">
        <p14:creationId xmlns:p14="http://schemas.microsoft.com/office/powerpoint/2010/main" val="187929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23420-D8EB-0F90-6B97-E2C1FD637A3D}"/>
              </a:ext>
            </a:extLst>
          </p:cNvPr>
          <p:cNvSpPr>
            <a:spLocks noGrp="1"/>
          </p:cNvSpPr>
          <p:nvPr>
            <p:ph type="title"/>
          </p:nvPr>
        </p:nvSpPr>
        <p:spPr/>
        <p:txBody>
          <a:bodyPr/>
          <a:lstStyle/>
          <a:p>
            <a:r>
              <a:rPr lang="fr-FR" b="1" dirty="0"/>
              <a:t>Récolte</a:t>
            </a:r>
            <a:r>
              <a:rPr lang="fr-FR" dirty="0"/>
              <a:t> des données</a:t>
            </a:r>
          </a:p>
        </p:txBody>
      </p:sp>
      <p:sp>
        <p:nvSpPr>
          <p:cNvPr id="3" name="Espace réservé du contenu 2">
            <a:extLst>
              <a:ext uri="{FF2B5EF4-FFF2-40B4-BE49-F238E27FC236}">
                <a16:creationId xmlns:a16="http://schemas.microsoft.com/office/drawing/2014/main" id="{8FCE740D-4291-8F8C-8962-0FE98AADC9F6}"/>
              </a:ext>
            </a:extLst>
          </p:cNvPr>
          <p:cNvSpPr>
            <a:spLocks noGrp="1"/>
          </p:cNvSpPr>
          <p:nvPr>
            <p:ph idx="1"/>
          </p:nvPr>
        </p:nvSpPr>
        <p:spPr/>
        <p:txBody>
          <a:bodyPr/>
          <a:lstStyle/>
          <a:p>
            <a:pPr>
              <a:buFont typeface="+mj-lt"/>
              <a:buAutoNum type="arabicPeriod"/>
            </a:pPr>
            <a:r>
              <a:rPr lang="fr-FR" b="1" dirty="0"/>
              <a:t>Données historiques - API </a:t>
            </a:r>
            <a:r>
              <a:rPr lang="fr-FR" b="1" dirty="0" err="1"/>
              <a:t>Binance</a:t>
            </a:r>
            <a:r>
              <a:rPr lang="fr-FR" b="1" dirty="0"/>
              <a:t>/PostgreSQL</a:t>
            </a:r>
            <a:r>
              <a:rPr lang="fr-FR" dirty="0"/>
              <a:t>: Expliquez comment et pourquoi vous collectez des données historiques, et pourquoi vous les stockez dans une base de données PostgreSQL.</a:t>
            </a:r>
          </a:p>
          <a:p>
            <a:pPr>
              <a:buFont typeface="+mj-lt"/>
              <a:buAutoNum type="arabicPeriod"/>
            </a:pPr>
            <a:r>
              <a:rPr lang="fr-FR" b="1" dirty="0"/>
              <a:t>Données en temps réel - API </a:t>
            </a:r>
            <a:r>
              <a:rPr lang="fr-FR" b="1" dirty="0" err="1"/>
              <a:t>Binance</a:t>
            </a:r>
            <a:r>
              <a:rPr lang="fr-FR" b="1" dirty="0"/>
              <a:t>/PostgreSQL</a:t>
            </a:r>
            <a:r>
              <a:rPr lang="fr-FR" dirty="0"/>
              <a:t>: Parlez du flux en temps réel, de la raison pour laquelle vous avez également choisi PostgreSQL pour ces données et comment elles sont différentes des données historiques.</a:t>
            </a:r>
          </a:p>
          <a:p>
            <a:pPr>
              <a:buFont typeface="+mj-lt"/>
              <a:buAutoNum type="arabicPeriod"/>
            </a:pPr>
            <a:r>
              <a:rPr lang="fr-FR" b="1" dirty="0" err="1"/>
              <a:t>Scrapping</a:t>
            </a:r>
            <a:r>
              <a:rPr lang="fr-FR" b="1" dirty="0"/>
              <a:t> Wikipédia - MongoDB</a:t>
            </a:r>
            <a:r>
              <a:rPr lang="fr-FR" dirty="0"/>
              <a:t>: Expliquez que vous faites du </a:t>
            </a:r>
            <a:r>
              <a:rPr lang="fr-FR" dirty="0" err="1"/>
              <a:t>scrapping</a:t>
            </a:r>
            <a:r>
              <a:rPr lang="fr-FR" dirty="0"/>
              <a:t> de données sur la page Wikipédia des cryptomonnaies et une analyse de sentiment, et pourquoi ces données sont stockées dans MongoDB (données non-relationnelles).</a:t>
            </a:r>
          </a:p>
          <a:p>
            <a:pPr>
              <a:buFont typeface="+mj-lt"/>
              <a:buAutoNum type="arabicPeriod"/>
            </a:pPr>
            <a:r>
              <a:rPr lang="fr-FR" b="1" dirty="0" err="1"/>
              <a:t>Scrapping</a:t>
            </a:r>
            <a:r>
              <a:rPr lang="fr-FR" b="1" dirty="0"/>
              <a:t> </a:t>
            </a:r>
            <a:r>
              <a:rPr lang="fr-FR" b="1" dirty="0" err="1"/>
              <a:t>TradingView</a:t>
            </a:r>
            <a:r>
              <a:rPr lang="fr-FR" b="1" dirty="0"/>
              <a:t> - Volatilité</a:t>
            </a:r>
            <a:r>
              <a:rPr lang="fr-FR" dirty="0"/>
              <a:t>: Mentionnez que vous scrappiez également la page </a:t>
            </a:r>
            <a:r>
              <a:rPr lang="fr-FR" dirty="0" err="1"/>
              <a:t>TradingView</a:t>
            </a:r>
            <a:r>
              <a:rPr lang="fr-FR" dirty="0"/>
              <a:t> pour identifier les cryptomonnaies les plus volatiles, et comment cela pourrait être utilisé dans une future itération du projet pour la stratégie de trading à court terme.</a:t>
            </a:r>
          </a:p>
          <a:p>
            <a:endParaRPr lang="fr-FR" dirty="0"/>
          </a:p>
        </p:txBody>
      </p:sp>
    </p:spTree>
    <p:extLst>
      <p:ext uri="{BB962C8B-B14F-4D97-AF65-F5344CB8AC3E}">
        <p14:creationId xmlns:p14="http://schemas.microsoft.com/office/powerpoint/2010/main" val="225794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23420-D8EB-0F90-6B97-E2C1FD637A3D}"/>
              </a:ext>
            </a:extLst>
          </p:cNvPr>
          <p:cNvSpPr>
            <a:spLocks noGrp="1"/>
          </p:cNvSpPr>
          <p:nvPr>
            <p:ph type="title"/>
          </p:nvPr>
        </p:nvSpPr>
        <p:spPr/>
        <p:txBody>
          <a:bodyPr/>
          <a:lstStyle/>
          <a:p>
            <a:r>
              <a:rPr lang="fr-FR" b="1" dirty="0"/>
              <a:t>Données historiques - API </a:t>
            </a:r>
            <a:r>
              <a:rPr lang="fr-FR" b="1" dirty="0" err="1"/>
              <a:t>Binance</a:t>
            </a:r>
            <a:r>
              <a:rPr lang="fr-FR" b="1" dirty="0"/>
              <a:t>/PostgreSQL</a:t>
            </a:r>
            <a:endParaRPr lang="fr-FR" dirty="0"/>
          </a:p>
        </p:txBody>
      </p:sp>
      <p:sp>
        <p:nvSpPr>
          <p:cNvPr id="3" name="Espace réservé du contenu 2">
            <a:extLst>
              <a:ext uri="{FF2B5EF4-FFF2-40B4-BE49-F238E27FC236}">
                <a16:creationId xmlns:a16="http://schemas.microsoft.com/office/drawing/2014/main" id="{8FCE740D-4291-8F8C-8962-0FE98AADC9F6}"/>
              </a:ext>
            </a:extLst>
          </p:cNvPr>
          <p:cNvSpPr>
            <a:spLocks noGrp="1"/>
          </p:cNvSpPr>
          <p:nvPr>
            <p:ph idx="1"/>
          </p:nvPr>
        </p:nvSpPr>
        <p:spPr/>
        <p:txBody>
          <a:bodyPr>
            <a:normAutofit fontScale="77500" lnSpcReduction="20000"/>
          </a:bodyPr>
          <a:lstStyle/>
          <a:p>
            <a:pPr>
              <a:buFont typeface="+mj-lt"/>
              <a:buAutoNum type="arabicPeriod"/>
            </a:pPr>
            <a:r>
              <a:rPr lang="fr-FR" b="1" dirty="0"/>
              <a:t>Utilisation de la librairie </a:t>
            </a:r>
            <a:r>
              <a:rPr lang="fr-FR" b="1" dirty="0" err="1"/>
              <a:t>Binance</a:t>
            </a:r>
            <a:r>
              <a:rPr lang="fr-FR" b="1" dirty="0"/>
              <a:t> Python</a:t>
            </a:r>
            <a:r>
              <a:rPr lang="fr-FR" dirty="0"/>
              <a:t>: Vous pouvez préciser que vous avez utilisé la bibliothèque Python pour interagir avec l'API </a:t>
            </a:r>
            <a:r>
              <a:rPr lang="fr-FR" dirty="0" err="1"/>
              <a:t>Binance</a:t>
            </a:r>
            <a:r>
              <a:rPr lang="fr-FR" dirty="0"/>
              <a:t>, ce qui a facilité le processus.</a:t>
            </a:r>
          </a:p>
          <a:p>
            <a:pPr>
              <a:buFont typeface="+mj-lt"/>
              <a:buAutoNum type="arabicPeriod"/>
            </a:pPr>
            <a:r>
              <a:rPr lang="fr-FR" b="1" dirty="0"/>
              <a:t>Récupération des </a:t>
            </a:r>
            <a:r>
              <a:rPr lang="fr-FR" b="1" dirty="0" err="1"/>
              <a:t>tickers</a:t>
            </a:r>
            <a:r>
              <a:rPr lang="fr-FR" dirty="0"/>
              <a:t>: Mentionnez que votre script est capable de récupérer tous les </a:t>
            </a:r>
            <a:r>
              <a:rPr lang="fr-FR" dirty="0" err="1"/>
              <a:t>tickers</a:t>
            </a:r>
            <a:r>
              <a:rPr lang="fr-FR" dirty="0"/>
              <a:t> disponibles, ce qui donne une grande flexibilité à votre système.</a:t>
            </a:r>
          </a:p>
          <a:p>
            <a:pPr>
              <a:buFont typeface="+mj-lt"/>
              <a:buAutoNum type="arabicPeriod"/>
            </a:pPr>
            <a:r>
              <a:rPr lang="fr-FR" b="1" dirty="0"/>
              <a:t>Formatage des données</a:t>
            </a:r>
            <a:r>
              <a:rPr lang="fr-FR" dirty="0"/>
              <a:t>: Parlez du fait que vous transformez les données récupérées en un </a:t>
            </a:r>
            <a:r>
              <a:rPr lang="fr-FR" dirty="0" err="1"/>
              <a:t>DataFrame</a:t>
            </a:r>
            <a:r>
              <a:rPr lang="fr-FR" dirty="0"/>
              <a:t> pour un traitement plus facile et que vous ajoutez une colonne "</a:t>
            </a:r>
            <a:r>
              <a:rPr lang="fr-FR" dirty="0" err="1"/>
              <a:t>data_origin</a:t>
            </a:r>
            <a:r>
              <a:rPr lang="fr-FR" dirty="0"/>
              <a:t>" pour indiquer qu'il s'agit de données historiques.</a:t>
            </a:r>
          </a:p>
          <a:p>
            <a:pPr>
              <a:buFont typeface="+mj-lt"/>
              <a:buAutoNum type="arabicPeriod"/>
            </a:pPr>
            <a:r>
              <a:rPr lang="fr-FR" b="1" dirty="0"/>
              <a:t>Export en JSON</a:t>
            </a:r>
            <a:r>
              <a:rPr lang="fr-FR" dirty="0"/>
              <a:t>: Enfin, expliquez que vous exportez ces données dans un fichier JSON, qui servira ensuite pour l'étape de stockage dans PostgreSQL.</a:t>
            </a:r>
          </a:p>
          <a:p>
            <a:pPr>
              <a:buFont typeface="+mj-lt"/>
              <a:buAutoNum type="arabicPeriod"/>
            </a:pPr>
            <a:r>
              <a:rPr lang="fr-FR" b="1" dirty="0"/>
              <a:t>Code </a:t>
            </a:r>
            <a:r>
              <a:rPr lang="fr-FR" b="1" dirty="0" err="1"/>
              <a:t>snippet</a:t>
            </a:r>
            <a:r>
              <a:rPr lang="fr-FR" dirty="0"/>
              <a:t>: Vous pouvez également montrer un petit extrait de code ou une capture d'écran du script pour illustrer votre explication.</a:t>
            </a:r>
          </a:p>
          <a:p>
            <a:pPr>
              <a:buFont typeface="+mj-lt"/>
              <a:buAutoNum type="arabicPeriod"/>
            </a:pPr>
            <a:r>
              <a:rPr lang="fr-FR" dirty="0"/>
              <a:t> Initialisation de la BDD PostgreSQL: Indiquez que ce second script est utilisé pour peupler la base de données PostgreSQL à partir du fichier JSON généré par le premier script.</a:t>
            </a:r>
          </a:p>
          <a:p>
            <a:pPr>
              <a:buFont typeface="+mj-lt"/>
              <a:buAutoNum type="arabicPeriod"/>
            </a:pPr>
            <a:r>
              <a:rPr lang="fr-FR" dirty="0"/>
              <a:t>    Configuration modulaire: Soulignez que les informations de configuration sont stockées de manière externe, ce qui rend le script facile à adapter pour d'autres utilisateurs ou environnements.</a:t>
            </a:r>
          </a:p>
          <a:p>
            <a:pPr>
              <a:buFont typeface="+mj-lt"/>
              <a:buAutoNum type="arabicPeriod"/>
            </a:pPr>
            <a:r>
              <a:rPr lang="fr-FR" dirty="0"/>
              <a:t>    Fermeture de la connexion à la BDD: Il peut être utile de mentionner que votre code prend en charge la gestion correcte des ressources en fermant explicitement la connexion à la base de données une fois l'opération terminée.</a:t>
            </a:r>
          </a:p>
          <a:p>
            <a:pPr>
              <a:buFont typeface="+mj-lt"/>
              <a:buAutoNum type="arabicPeriod"/>
            </a:pPr>
            <a:r>
              <a:rPr lang="fr-FR" dirty="0"/>
              <a:t>    Réinitialisation de la BDD: Vous pouvez évoquer que le paramètre reset=</a:t>
            </a:r>
            <a:r>
              <a:rPr lang="fr-FR" dirty="0" err="1"/>
              <a:t>True</a:t>
            </a:r>
            <a:r>
              <a:rPr lang="fr-FR" dirty="0"/>
              <a:t> permet de réinitialiser la base de données, ce qui pourrait être utile pour des tests ou des mises à jour de données.</a:t>
            </a:r>
          </a:p>
        </p:txBody>
      </p:sp>
    </p:spTree>
    <p:extLst>
      <p:ext uri="{BB962C8B-B14F-4D97-AF65-F5344CB8AC3E}">
        <p14:creationId xmlns:p14="http://schemas.microsoft.com/office/powerpoint/2010/main" val="344056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F1F4E3-D02A-1DF6-7BE2-43E31956271F}"/>
              </a:ext>
            </a:extLst>
          </p:cNvPr>
          <p:cNvSpPr>
            <a:spLocks noGrp="1"/>
          </p:cNvSpPr>
          <p:nvPr>
            <p:ph type="title"/>
          </p:nvPr>
        </p:nvSpPr>
        <p:spPr/>
        <p:txBody>
          <a:bodyPr/>
          <a:lstStyle/>
          <a:p>
            <a:r>
              <a:rPr lang="fr-FR" b="1" dirty="0"/>
              <a:t>Données en temps réel - API </a:t>
            </a:r>
            <a:r>
              <a:rPr lang="fr-FR" b="1" dirty="0" err="1"/>
              <a:t>Binance</a:t>
            </a:r>
            <a:r>
              <a:rPr lang="fr-FR" b="1" dirty="0"/>
              <a:t>/PostgreSQL</a:t>
            </a:r>
            <a:endParaRPr lang="fr-FR" dirty="0"/>
          </a:p>
        </p:txBody>
      </p:sp>
      <p:sp>
        <p:nvSpPr>
          <p:cNvPr id="4" name="Rectangle 1">
            <a:extLst>
              <a:ext uri="{FF2B5EF4-FFF2-40B4-BE49-F238E27FC236}">
                <a16:creationId xmlns:a16="http://schemas.microsoft.com/office/drawing/2014/main" id="{CC0E743E-FF2E-0EC1-60EB-CF09F4BE056C}"/>
              </a:ext>
            </a:extLst>
          </p:cNvPr>
          <p:cNvSpPr>
            <a:spLocks noGrp="1" noChangeArrowheads="1"/>
          </p:cNvSpPr>
          <p:nvPr>
            <p:ph idx="1"/>
          </p:nvPr>
        </p:nvSpPr>
        <p:spPr bwMode="auto">
          <a:xfrm>
            <a:off x="942975" y="2382940"/>
            <a:ext cx="9448800" cy="3328091"/>
          </a:xfrm>
          <a:prstGeom prst="rect">
            <a:avLst/>
          </a:prstGeom>
        </p:spPr>
        <p:txBody>
          <a:bodyPr vert="horz" lIns="91440" tIns="45720" rIns="91440" bIns="45720" rtlCol="0">
            <a:normAutofit fontScale="77500" lnSpcReduction="20000"/>
          </a:bodyPr>
          <a:lstStyle/>
          <a:p>
            <a:pPr>
              <a:buFont typeface="+mj-lt"/>
              <a:buAutoNum type="arabicPeriod"/>
            </a:pPr>
            <a:endParaRPr lang="fr-FR" altLang="fr-FR" b="1" dirty="0"/>
          </a:p>
          <a:p>
            <a:pPr>
              <a:buFont typeface="+mj-lt"/>
              <a:buAutoNum type="arabicPeriod"/>
            </a:pPr>
            <a:r>
              <a:rPr lang="fr-FR" altLang="fr-FR" b="1" dirty="0" err="1"/>
              <a:t>Websocket</a:t>
            </a:r>
            <a:r>
              <a:rPr lang="fr-FR" altLang="fr-FR" b="1" dirty="0"/>
              <a:t> pour Streaming: Expliquez que vous utilisez l'API </a:t>
            </a:r>
            <a:r>
              <a:rPr lang="fr-FR" altLang="fr-FR" b="1" dirty="0" err="1"/>
              <a:t>Binance</a:t>
            </a:r>
            <a:r>
              <a:rPr lang="fr-FR" altLang="fr-FR" b="1" dirty="0"/>
              <a:t> pour récupérer les données en temps réel grâce à un </a:t>
            </a:r>
            <a:r>
              <a:rPr lang="fr-FR" altLang="fr-FR" b="1" dirty="0" err="1"/>
              <a:t>websocket</a:t>
            </a:r>
            <a:r>
              <a:rPr lang="fr-FR" altLang="fr-FR" b="1" dirty="0"/>
              <a:t>.</a:t>
            </a:r>
          </a:p>
          <a:p>
            <a:pPr>
              <a:buFont typeface="+mj-lt"/>
              <a:buAutoNum type="arabicPeriod"/>
            </a:pPr>
            <a:r>
              <a:rPr lang="fr-FR" altLang="fr-FR" b="1" dirty="0" err="1"/>
              <a:t>ThreadedWebsocketManager</a:t>
            </a:r>
            <a:r>
              <a:rPr lang="fr-FR" altLang="fr-FR" b="1" dirty="0"/>
              <a:t>: Mentionnez que cette classe permet de gérer les </a:t>
            </a:r>
            <a:r>
              <a:rPr lang="fr-FR" altLang="fr-FR" b="1" dirty="0" err="1"/>
              <a:t>websockets</a:t>
            </a:r>
            <a:r>
              <a:rPr lang="fr-FR" altLang="fr-FR" b="1" dirty="0"/>
              <a:t> dans différents threads, ce qui rend le processus plus efficace et réactif.</a:t>
            </a:r>
          </a:p>
          <a:p>
            <a:pPr>
              <a:buFont typeface="+mj-lt"/>
              <a:buAutoNum type="arabicPeriod"/>
            </a:pPr>
            <a:r>
              <a:rPr lang="fr-FR" altLang="fr-FR" b="1" dirty="0"/>
              <a:t>Sélection des </a:t>
            </a:r>
            <a:r>
              <a:rPr lang="fr-FR" altLang="fr-FR" b="1" dirty="0" err="1"/>
              <a:t>Tickers</a:t>
            </a:r>
            <a:r>
              <a:rPr lang="fr-FR" altLang="fr-FR" b="1" dirty="0"/>
              <a:t>: Indiquez que les </a:t>
            </a:r>
            <a:r>
              <a:rPr lang="fr-FR" altLang="fr-FR" b="1" dirty="0" err="1"/>
              <a:t>tickers</a:t>
            </a:r>
            <a:r>
              <a:rPr lang="fr-FR" altLang="fr-FR" b="1" dirty="0"/>
              <a:t> sont récupérés via une fonction de configuration, ce qui permet une flexibilité quant aux marchés sur lesquels vous souhaitez récupérer des données.</a:t>
            </a:r>
          </a:p>
          <a:p>
            <a:pPr>
              <a:buFont typeface="+mj-lt"/>
              <a:buAutoNum type="arabicPeriod"/>
            </a:pPr>
            <a:r>
              <a:rPr lang="fr-FR" altLang="fr-FR" b="1" dirty="0"/>
              <a:t>Création des Tables: Soulignez que le script crée dynamiquement des tables pour chaque </a:t>
            </a:r>
            <a:r>
              <a:rPr lang="fr-FR" altLang="fr-FR" b="1" dirty="0" err="1"/>
              <a:t>ticker</a:t>
            </a:r>
            <a:r>
              <a:rPr lang="fr-FR" altLang="fr-FR" b="1" dirty="0"/>
              <a:t> en utilisant le paramètre reset=</a:t>
            </a:r>
            <a:r>
              <a:rPr lang="fr-FR" altLang="fr-FR" b="1" dirty="0" err="1"/>
              <a:t>True</a:t>
            </a:r>
            <a:r>
              <a:rPr lang="fr-FR" altLang="fr-FR" b="1" dirty="0"/>
              <a:t> pour réinitialiser la base de données si nécessaire.</a:t>
            </a:r>
          </a:p>
          <a:p>
            <a:pPr>
              <a:buFont typeface="+mj-lt"/>
              <a:buAutoNum type="arabicPeriod"/>
            </a:pPr>
            <a:r>
              <a:rPr lang="fr-FR" altLang="fr-FR" b="1" dirty="0"/>
              <a:t>Gestion des Callbacks: Précisez que la méthode </a:t>
            </a:r>
            <a:r>
              <a:rPr lang="fr-FR" altLang="fr-FR" b="1" dirty="0" err="1"/>
              <a:t>callback_stream_msg</a:t>
            </a:r>
            <a:r>
              <a:rPr lang="fr-FR" altLang="fr-FR" b="1" dirty="0"/>
              <a:t> est appelée chaque fois qu'un nouveau message arrive du </a:t>
            </a:r>
            <a:r>
              <a:rPr lang="fr-FR" altLang="fr-FR" b="1" dirty="0" err="1"/>
              <a:t>websocket</a:t>
            </a:r>
            <a:r>
              <a:rPr lang="fr-FR" altLang="fr-FR" b="1" dirty="0"/>
              <a:t>, et qu'elle gère l'insertion de ces données dans la base de données PostgreSQL.</a:t>
            </a:r>
          </a:p>
          <a:p>
            <a:pPr>
              <a:buFont typeface="+mj-lt"/>
              <a:buAutoNum type="arabicPeriod"/>
            </a:pPr>
            <a:r>
              <a:rPr lang="fr-FR" altLang="fr-FR" b="1" dirty="0"/>
              <a:t>Durée du Streaming: Vous pouvez mentionner que ce script est configuré pour dormir pendant 5 secondes (comme indiqué par </a:t>
            </a:r>
            <a:r>
              <a:rPr lang="fr-FR" altLang="fr-FR" b="1" dirty="0" err="1"/>
              <a:t>sleep</a:t>
            </a:r>
            <a:r>
              <a:rPr lang="fr-FR" altLang="fr-FR" b="1" dirty="0"/>
              <a:t>(5)), mais cela peut être adapté selon les besoins.</a:t>
            </a:r>
          </a:p>
          <a:p>
            <a:pPr>
              <a:buFont typeface="+mj-lt"/>
              <a:buAutoNum type="arabicPeriod"/>
            </a:pPr>
            <a:r>
              <a:rPr lang="fr-FR" altLang="fr-FR" b="1" dirty="0"/>
              <a:t>Arrêt du </a:t>
            </a:r>
            <a:r>
              <a:rPr lang="fr-FR" altLang="fr-FR" b="1" dirty="0" err="1"/>
              <a:t>Websocket</a:t>
            </a:r>
            <a:r>
              <a:rPr lang="fr-FR" altLang="fr-FR" b="1" dirty="0"/>
              <a:t> et Fermeture de la BDD: Comme pour le script précédent, notez que le </a:t>
            </a:r>
            <a:r>
              <a:rPr lang="fr-FR" altLang="fr-FR" b="1" dirty="0" err="1"/>
              <a:t>websocket</a:t>
            </a:r>
            <a:r>
              <a:rPr lang="fr-FR" altLang="fr-FR" b="1" dirty="0"/>
              <a:t> et la connexion à la base de données sont correctement fermés à la fin du script.</a:t>
            </a:r>
          </a:p>
          <a:p>
            <a:pPr>
              <a:buFont typeface="+mj-lt"/>
              <a:buAutoNum type="arabicPeriod"/>
            </a:pPr>
            <a:endParaRPr lang="fr-FR" altLang="fr-FR" b="1" dirty="0"/>
          </a:p>
        </p:txBody>
      </p:sp>
    </p:spTree>
    <p:extLst>
      <p:ext uri="{BB962C8B-B14F-4D97-AF65-F5344CB8AC3E}">
        <p14:creationId xmlns:p14="http://schemas.microsoft.com/office/powerpoint/2010/main" val="148306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8AA0F9-208F-470F-F658-040EC463173F}"/>
              </a:ext>
            </a:extLst>
          </p:cNvPr>
          <p:cNvSpPr>
            <a:spLocks noGrp="1"/>
          </p:cNvSpPr>
          <p:nvPr>
            <p:ph type="title"/>
          </p:nvPr>
        </p:nvSpPr>
        <p:spPr/>
        <p:txBody>
          <a:bodyPr/>
          <a:lstStyle/>
          <a:p>
            <a:r>
              <a:rPr lang="fr-FR" dirty="0" err="1"/>
              <a:t>StratégieS</a:t>
            </a:r>
            <a:r>
              <a:rPr lang="fr-FR" dirty="0"/>
              <a:t> de trading</a:t>
            </a:r>
          </a:p>
        </p:txBody>
      </p:sp>
      <p:sp>
        <p:nvSpPr>
          <p:cNvPr id="3" name="Espace réservé du contenu 2">
            <a:extLst>
              <a:ext uri="{FF2B5EF4-FFF2-40B4-BE49-F238E27FC236}">
                <a16:creationId xmlns:a16="http://schemas.microsoft.com/office/drawing/2014/main" id="{827BFFBA-964A-0CD5-A503-B41FB8B1900F}"/>
              </a:ext>
            </a:extLst>
          </p:cNvPr>
          <p:cNvSpPr>
            <a:spLocks noGrp="1"/>
          </p:cNvSpPr>
          <p:nvPr>
            <p:ph idx="1"/>
          </p:nvPr>
        </p:nvSpPr>
        <p:spPr/>
        <p:txBody>
          <a:bodyPr/>
          <a:lstStyle/>
          <a:p>
            <a:pPr>
              <a:buFont typeface="+mj-lt"/>
              <a:buAutoNum type="arabicPeriod"/>
            </a:pPr>
            <a:r>
              <a:rPr lang="fr-FR" b="1" dirty="0"/>
              <a:t>Stratégie Long Terme</a:t>
            </a:r>
            <a:r>
              <a:rPr lang="fr-FR" dirty="0"/>
              <a:t>: Utilisation des moyennes mobiles pour identifier les opportunités d'investissement à long terme basées sur les données historiques.</a:t>
            </a:r>
          </a:p>
          <a:p>
            <a:pPr>
              <a:buFont typeface="+mj-lt"/>
              <a:buAutoNum type="arabicPeriod"/>
            </a:pPr>
            <a:r>
              <a:rPr lang="fr-FR" b="1" dirty="0"/>
              <a:t>Stratégie Moyen Terme</a:t>
            </a:r>
            <a:r>
              <a:rPr lang="fr-FR" dirty="0"/>
              <a:t>: Utilisation d'un modèle de Machine Learning pour prédire la 90e valeur sur la base des 59 dernières valeurs.</a:t>
            </a:r>
          </a:p>
          <a:p>
            <a:pPr>
              <a:buFont typeface="+mj-lt"/>
              <a:buAutoNum type="arabicPeriod"/>
            </a:pPr>
            <a:r>
              <a:rPr lang="fr-FR" b="1" dirty="0"/>
              <a:t>Stratégie Court Terme</a:t>
            </a:r>
            <a:r>
              <a:rPr lang="fr-FR" dirty="0"/>
              <a:t>: Focus sur les cryptomonnaies les plus volatiles avec un script de flux de données en streaming.</a:t>
            </a:r>
          </a:p>
          <a:p>
            <a:r>
              <a:rPr lang="fr-FR" dirty="0"/>
              <a:t>Chaque point pourrait être accompagné d'un petit graphique ou d'une capture d'écran pour illustrer la stratégie.</a:t>
            </a:r>
          </a:p>
          <a:p>
            <a:r>
              <a:rPr lang="fr-FR" dirty="0"/>
              <a:t>Vous pourriez aussi dire : "Nous avons choisi de présenter ces différentes stratégies non pas pour leur efficacité en tant que robots de trading, mais pour montrer la robustesse et la flexibilité de notre architecture de données."</a:t>
            </a:r>
          </a:p>
          <a:p>
            <a:endParaRPr lang="fr-FR" dirty="0"/>
          </a:p>
        </p:txBody>
      </p:sp>
    </p:spTree>
    <p:extLst>
      <p:ext uri="{BB962C8B-B14F-4D97-AF65-F5344CB8AC3E}">
        <p14:creationId xmlns:p14="http://schemas.microsoft.com/office/powerpoint/2010/main" val="3899732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4285935_TF56219246.potx" id="{8F840B30-69DA-400A-87AC-4164E6BD9D8E}" vid="{A45A904E-BEE4-48A3-A5E9-5F27A465CFD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{23428987-6423-4B60-A513-86F7CBA56B42}tf56219246_win32</Template>
  <TotalTime>34</TotalTime>
  <Words>1176</Words>
  <Application>Microsoft Office PowerPoint</Application>
  <PresentationFormat>Grand écran</PresentationFormat>
  <Paragraphs>74</Paragraphs>
  <Slides>11</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Avenir Next LT Pro</vt:lpstr>
      <vt:lpstr>Avenir Next LT Pro Light</vt:lpstr>
      <vt:lpstr>Calibri</vt:lpstr>
      <vt:lpstr>Garamond</vt:lpstr>
      <vt:lpstr>SavonVTI</vt:lpstr>
      <vt:lpstr>Titre Lorem Ipsum</vt:lpstr>
      <vt:lpstr>Chronologie Lorem Ipsum Dolor</vt:lpstr>
      <vt:lpstr>SOMMAIRE</vt:lpstr>
      <vt:lpstr>Introduction</vt:lpstr>
      <vt:lpstr>Objectifs du projet</vt:lpstr>
      <vt:lpstr>Récolte des données</vt:lpstr>
      <vt:lpstr>Données historiques - API Binance/PostgreSQL</vt:lpstr>
      <vt:lpstr>Données en temps réel - API Binance/PostgreSQL</vt:lpstr>
      <vt:lpstr>StratégieS de trading</vt:lpstr>
      <vt:lpstr>Machine learning</vt:lpstr>
      <vt:lpstr>Anticipation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Lorem Ipsum</dc:title>
  <dc:creator>Bertrand WULFF</dc:creator>
  <cp:lastModifiedBy>Bertrand WULFF</cp:lastModifiedBy>
  <cp:revision>13</cp:revision>
  <dcterms:created xsi:type="dcterms:W3CDTF">2023-09-07T11:49:58Z</dcterms:created>
  <dcterms:modified xsi:type="dcterms:W3CDTF">2023-09-07T12:24:44Z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