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2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C0BEFD-991C-440F-98D2-2AA592CB0DB8}">
          <p14:sldIdLst>
            <p14:sldId id="256"/>
          </p14:sldIdLst>
        </p14:section>
        <p14:section name="Untitled Section" id="{05016F52-BE2F-4B05-AADC-271B78C3397F}">
          <p14:sldIdLst>
            <p14:sldId id="257"/>
            <p14:sldId id="258"/>
            <p14:sldId id="259"/>
            <p14:sldId id="260"/>
            <p14:sldId id="264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72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0ADF-BC9A-4168-ADEF-646595CF5CA9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E064-DA87-4890-838B-33C9ECF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7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0ADF-BC9A-4168-ADEF-646595CF5CA9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E064-DA87-4890-838B-33C9ECF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0ADF-BC9A-4168-ADEF-646595CF5CA9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E064-DA87-4890-838B-33C9ECF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0ADF-BC9A-4168-ADEF-646595CF5CA9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E064-DA87-4890-838B-33C9ECF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0ADF-BC9A-4168-ADEF-646595CF5CA9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E064-DA87-4890-838B-33C9ECF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0ADF-BC9A-4168-ADEF-646595CF5CA9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E064-DA87-4890-838B-33C9ECF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4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0ADF-BC9A-4168-ADEF-646595CF5CA9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E064-DA87-4890-838B-33C9ECF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0ADF-BC9A-4168-ADEF-646595CF5CA9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E064-DA87-4890-838B-33C9ECF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3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0ADF-BC9A-4168-ADEF-646595CF5CA9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E064-DA87-4890-838B-33C9ECF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0ADF-BC9A-4168-ADEF-646595CF5CA9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E064-DA87-4890-838B-33C9ECF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5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0ADF-BC9A-4168-ADEF-646595CF5CA9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E064-DA87-4890-838B-33C9ECF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4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0ADF-BC9A-4168-ADEF-646595CF5CA9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E064-DA87-4890-838B-33C9ECF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1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of Knowledge Tracing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Swire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1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P(Guess) – Probability you don’t know the skill but will get a question right.</a:t>
            </a:r>
          </a:p>
          <a:p>
            <a:endParaRPr lang="en-US" dirty="0"/>
          </a:p>
          <a:p>
            <a:r>
              <a:rPr lang="en-US" dirty="0" smtClean="0"/>
              <a:t>P(Slip) – Probability you know a skill and will get it wrong.  (Corresponds to “trickier”)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7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numbers is a lot of numbers</a:t>
            </a:r>
          </a:p>
          <a:p>
            <a:r>
              <a:rPr lang="en-US" dirty="0" smtClean="0"/>
              <a:t>Not all of those probabilities make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3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numbers is a lot</a:t>
            </a:r>
          </a:p>
          <a:p>
            <a:pPr lvl="1"/>
            <a:r>
              <a:rPr lang="en-US" dirty="0" smtClean="0"/>
              <a:t>Four parameters to be set using EM</a:t>
            </a:r>
          </a:p>
          <a:p>
            <a:pPr lvl="1"/>
            <a:r>
              <a:rPr lang="en-US" dirty="0" smtClean="0"/>
              <a:t>(Remember, there’s a latent)</a:t>
            </a:r>
          </a:p>
          <a:p>
            <a:pPr lvl="1"/>
            <a:endParaRPr lang="en-US" dirty="0" smtClean="0"/>
          </a:p>
          <a:p>
            <a:pPr marL="457200" lvl="1" indent="0" algn="ctr">
              <a:buNone/>
            </a:pPr>
            <a:r>
              <a:rPr lang="en-US" b="1" dirty="0" smtClean="0"/>
              <a:t>Four Parameters   * Hundreds of Skills</a:t>
            </a:r>
          </a:p>
          <a:p>
            <a:pPr marL="457200" lvl="1" indent="0" algn="ctr">
              <a:buNone/>
            </a:pPr>
            <a:r>
              <a:rPr lang="en-US" b="1" dirty="0"/>
              <a:t>	</a:t>
            </a:r>
            <a:r>
              <a:rPr lang="en-US" b="1" dirty="0" smtClean="0"/>
              <a:t>=  How much data do you need?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530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of those numbers make sense</a:t>
            </a:r>
          </a:p>
          <a:p>
            <a:r>
              <a:rPr lang="en-US" dirty="0" smtClean="0"/>
              <a:t>“Degenerate Cases” and the Identification problem– Beck, et. 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9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all of those numbers make sense</a:t>
            </a:r>
          </a:p>
          <a:p>
            <a:r>
              <a:rPr lang="en-US" dirty="0" smtClean="0"/>
              <a:t>“Degenerate Cases” and the Identification problem– Beck, et. al.</a:t>
            </a:r>
          </a:p>
          <a:p>
            <a:endParaRPr lang="en-US" dirty="0"/>
          </a:p>
          <a:p>
            <a:r>
              <a:rPr lang="en-US" dirty="0" smtClean="0"/>
              <a:t>P(Guess) &gt; P(Slip) means you’d be better off not knowing a skill.</a:t>
            </a:r>
          </a:p>
          <a:p>
            <a:r>
              <a:rPr lang="en-US" dirty="0" smtClean="0"/>
              <a:t>Situations where many different models can give the same result, with nonsense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0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Using All of Knowledge Tracing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precise do you have to be?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 7 pages of math, ending with a closed-form equation for knowledge and performance curves, </a:t>
            </a:r>
            <a:r>
              <a:rPr lang="en-US" dirty="0" err="1" smtClean="0"/>
              <a:t>ie</a:t>
            </a:r>
            <a:r>
              <a:rPr lang="en-US" dirty="0" smtClean="0"/>
              <a:t> how KT behaves over time&gt;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4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precise do you have to be?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 7 pages of math, ending with a closed-form equation for knowledge and performance curves, </a:t>
            </a:r>
            <a:r>
              <a:rPr lang="en-US" dirty="0" err="1" smtClean="0"/>
              <a:t>ie</a:t>
            </a:r>
            <a:r>
              <a:rPr lang="en-US" dirty="0" smtClean="0"/>
              <a:t> how KT behaves over time&gt;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&lt;not super interesting&gt;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0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precise do you have to be?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&lt;a series of experiments involving purposely changing the parameters of a knowledge tracing model, and noting how that affects model fit&gt;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66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precise do you have to be?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&lt;a series of experiments involving purposely changing the parameters of a knowledge tracing model, and noting how that affects model fit&gt;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&lt;a little more interesting, more applicable&gt;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6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github.com/</a:t>
            </a:r>
            <a:r>
              <a:rPr lang="en-US" dirty="0" err="1" smtClean="0"/>
              <a:t>swirepe</a:t>
            </a:r>
            <a:r>
              <a:rPr lang="en-US" dirty="0" smtClean="0"/>
              <a:t>/</a:t>
            </a:r>
            <a:r>
              <a:rPr lang="en-US" dirty="0" err="1" smtClean="0"/>
              <a:t>allkt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37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precise do you have to be?</a:t>
            </a:r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Leveraging Interpretability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0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precise do you have to be?</a:t>
            </a:r>
          </a:p>
          <a:p>
            <a:r>
              <a:rPr lang="en-US" dirty="0" smtClean="0"/>
              <a:t>Leveraging Interpretability</a:t>
            </a:r>
          </a:p>
          <a:p>
            <a:pPr lvl="1"/>
            <a:r>
              <a:rPr lang="en-US" dirty="0" smtClean="0"/>
              <a:t>These models meant to be understood by humans</a:t>
            </a:r>
          </a:p>
          <a:p>
            <a:pPr lvl="1"/>
            <a:r>
              <a:rPr lang="en-US" dirty="0" smtClean="0"/>
              <a:t>I’m 100% sure an </a:t>
            </a:r>
            <a:r>
              <a:rPr lang="en-US" dirty="0" err="1" smtClean="0"/>
              <a:t>uninterpretable</a:t>
            </a:r>
            <a:r>
              <a:rPr lang="en-US" dirty="0" smtClean="0"/>
              <a:t> model 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/>
              <a:t>perceptrons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Would do better than knowledge tracing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69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Decimal Points are enough.</a:t>
            </a:r>
          </a:p>
          <a:p>
            <a:endParaRPr lang="en-US" dirty="0"/>
          </a:p>
          <a:p>
            <a:r>
              <a:rPr lang="en-US" dirty="0" smtClean="0"/>
              <a:t>P(learn) = 0.31            </a:t>
            </a:r>
            <a:r>
              <a:rPr lang="en-US" dirty="0" err="1" smtClean="0"/>
              <a:t>vs</a:t>
            </a:r>
            <a:r>
              <a:rPr lang="en-US" dirty="0" smtClean="0"/>
              <a:t>     P(learn) = 0.314688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74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meaning constrains KT Parameters</a:t>
            </a:r>
          </a:p>
          <a:p>
            <a:endParaRPr lang="en-US" dirty="0"/>
          </a:p>
          <a:p>
            <a:r>
              <a:rPr lang="en-US" dirty="0" smtClean="0"/>
              <a:t>I decided</a:t>
            </a:r>
          </a:p>
          <a:p>
            <a:r>
              <a:rPr lang="en-US" dirty="0" smtClean="0"/>
              <a:t>P(Initial) in [0,1]</a:t>
            </a:r>
          </a:p>
          <a:p>
            <a:pPr lvl="1"/>
            <a:r>
              <a:rPr lang="en-US" dirty="0" smtClean="0"/>
              <a:t>Some skills they will definitely know, and some they won’t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45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meaning constrains KT Parameters</a:t>
            </a:r>
          </a:p>
          <a:p>
            <a:endParaRPr lang="en-US" dirty="0"/>
          </a:p>
          <a:p>
            <a:r>
              <a:rPr lang="en-US" dirty="0" smtClean="0"/>
              <a:t>I decided</a:t>
            </a:r>
          </a:p>
          <a:p>
            <a:r>
              <a:rPr lang="en-US" dirty="0" smtClean="0"/>
              <a:t>P(Initial) in [0,1]</a:t>
            </a:r>
          </a:p>
          <a:p>
            <a:r>
              <a:rPr lang="en-US" dirty="0" smtClean="0"/>
              <a:t>P(Learn) in [0,1]</a:t>
            </a:r>
          </a:p>
          <a:p>
            <a:pPr lvl="1"/>
            <a:r>
              <a:rPr lang="en-US" dirty="0" smtClean="0"/>
              <a:t>Try to learn this random noise, </a:t>
            </a:r>
            <a:r>
              <a:rPr lang="en-US" dirty="0" err="1" smtClean="0"/>
              <a:t>vs</a:t>
            </a:r>
            <a:r>
              <a:rPr lang="en-US" dirty="0" smtClean="0"/>
              <a:t> try to learn this simple pattern</a:t>
            </a:r>
          </a:p>
        </p:txBody>
      </p:sp>
    </p:spTree>
    <p:extLst>
      <p:ext uri="{BB962C8B-B14F-4D97-AF65-F5344CB8AC3E}">
        <p14:creationId xmlns:p14="http://schemas.microsoft.com/office/powerpoint/2010/main" val="2694648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meaning constrains KT Parameters</a:t>
            </a:r>
          </a:p>
          <a:p>
            <a:endParaRPr lang="en-US" dirty="0"/>
          </a:p>
          <a:p>
            <a:r>
              <a:rPr lang="en-US" dirty="0" smtClean="0"/>
              <a:t>P(Initial) in [0,1]</a:t>
            </a:r>
          </a:p>
          <a:p>
            <a:r>
              <a:rPr lang="en-US" dirty="0" smtClean="0"/>
              <a:t>P(Learn) in [0,1]</a:t>
            </a:r>
          </a:p>
          <a:p>
            <a:r>
              <a:rPr lang="en-US" dirty="0" smtClean="0"/>
              <a:t>P(Guess) in [0, 0.5]</a:t>
            </a:r>
          </a:p>
          <a:p>
            <a:pPr lvl="1"/>
            <a:r>
              <a:rPr lang="en-US" dirty="0" smtClean="0"/>
              <a:t>True/false multiple choice </a:t>
            </a:r>
            <a:r>
              <a:rPr lang="en-US" dirty="0" err="1" smtClean="0"/>
              <a:t>vs</a:t>
            </a:r>
            <a:r>
              <a:rPr lang="en-US" dirty="0" smtClean="0"/>
              <a:t> open response</a:t>
            </a:r>
          </a:p>
        </p:txBody>
      </p:sp>
    </p:spTree>
    <p:extLst>
      <p:ext uri="{BB962C8B-B14F-4D97-AF65-F5344CB8AC3E}">
        <p14:creationId xmlns:p14="http://schemas.microsoft.com/office/powerpoint/2010/main" val="2903445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meaning constrains KT Parameters</a:t>
            </a:r>
          </a:p>
          <a:p>
            <a:endParaRPr lang="en-US" dirty="0"/>
          </a:p>
          <a:p>
            <a:r>
              <a:rPr lang="en-US" dirty="0" smtClean="0"/>
              <a:t>P(Initial) in [0,1]</a:t>
            </a:r>
          </a:p>
          <a:p>
            <a:r>
              <a:rPr lang="en-US" dirty="0" smtClean="0"/>
              <a:t>P(Learn) in [0,1]</a:t>
            </a:r>
          </a:p>
          <a:p>
            <a:r>
              <a:rPr lang="en-US" dirty="0" smtClean="0"/>
              <a:t>P(Guess) in [0, 0.5]</a:t>
            </a:r>
          </a:p>
          <a:p>
            <a:r>
              <a:rPr lang="en-US" dirty="0" smtClean="0"/>
              <a:t>P(Slip) in [0, 0.5]</a:t>
            </a:r>
          </a:p>
        </p:txBody>
      </p:sp>
    </p:spTree>
    <p:extLst>
      <p:ext uri="{BB962C8B-B14F-4D97-AF65-F5344CB8AC3E}">
        <p14:creationId xmlns:p14="http://schemas.microsoft.com/office/powerpoint/2010/main" val="2334205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meaning constrains KT Parameters</a:t>
            </a:r>
          </a:p>
          <a:p>
            <a:endParaRPr lang="en-US" dirty="0"/>
          </a:p>
          <a:p>
            <a:r>
              <a:rPr lang="en-US" dirty="0" smtClean="0"/>
              <a:t>P(Initial) in [0,1]</a:t>
            </a:r>
          </a:p>
          <a:p>
            <a:r>
              <a:rPr lang="en-US" dirty="0" smtClean="0"/>
              <a:t>P(Learn) in [0,1]</a:t>
            </a:r>
          </a:p>
          <a:p>
            <a:r>
              <a:rPr lang="en-US" dirty="0" smtClean="0"/>
              <a:t>P(Guess) in [0, 0.5]</a:t>
            </a:r>
          </a:p>
          <a:p>
            <a:r>
              <a:rPr lang="en-US" dirty="0" smtClean="0"/>
              <a:t>P(Slip) in [0, 0.5]</a:t>
            </a:r>
          </a:p>
          <a:p>
            <a:r>
              <a:rPr lang="en-US" dirty="0" smtClean="0"/>
              <a:t>P(Guess) always less than 1 – P(Slip)</a:t>
            </a:r>
          </a:p>
        </p:txBody>
      </p:sp>
    </p:spTree>
    <p:extLst>
      <p:ext uri="{BB962C8B-B14F-4D97-AF65-F5344CB8AC3E}">
        <p14:creationId xmlns:p14="http://schemas.microsoft.com/office/powerpoint/2010/main" val="3164458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Cromwell’s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time you see a 0, replace it with 0.00001</a:t>
            </a:r>
          </a:p>
          <a:p>
            <a:r>
              <a:rPr lang="en-US" dirty="0" smtClean="0"/>
              <a:t>Replace 1 with 0.99999</a:t>
            </a:r>
          </a:p>
          <a:p>
            <a:endParaRPr lang="en-US" dirty="0"/>
          </a:p>
          <a:p>
            <a:r>
              <a:rPr lang="en-US" dirty="0" smtClean="0"/>
              <a:t>Bayes does weird things with zeros.</a:t>
            </a:r>
          </a:p>
        </p:txBody>
      </p:sp>
    </p:spTree>
    <p:extLst>
      <p:ext uri="{BB962C8B-B14F-4D97-AF65-F5344CB8AC3E}">
        <p14:creationId xmlns:p14="http://schemas.microsoft.com/office/powerpoint/2010/main" val="3065742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 Using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DO NOT TRAIN THE MODELS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8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89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 Using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1500" dirty="0" smtClean="0"/>
              <a:t>1. DO NOT TRAIN THE MODELS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58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Using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entire search space instead</a:t>
            </a:r>
          </a:p>
          <a:p>
            <a:r>
              <a:rPr lang="en-US" dirty="0" smtClean="0"/>
              <a:t>Computers are fast</a:t>
            </a:r>
          </a:p>
          <a:p>
            <a:r>
              <a:rPr lang="en-US" dirty="0" smtClean="0"/>
              <a:t>Everybody’s </a:t>
            </a:r>
            <a:r>
              <a:rPr lang="en-US" dirty="0" err="1" smtClean="0"/>
              <a:t>ensembling</a:t>
            </a:r>
            <a:r>
              <a:rPr lang="en-US" dirty="0" smtClean="0"/>
              <a:t> these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4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Using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No free parameters </a:t>
            </a:r>
            <a:r>
              <a:rPr lang="en-US" dirty="0" smtClean="0"/>
              <a:t>to fit means no EM</a:t>
            </a:r>
          </a:p>
          <a:p>
            <a:r>
              <a:rPr lang="en-US" dirty="0" smtClean="0"/>
              <a:t>Bayesian combination of the predictions that each “reasonable” KT model emits.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7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Using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model|data</a:t>
            </a:r>
            <a:r>
              <a:rPr lang="en-US" dirty="0" smtClean="0"/>
              <a:t>) = p(</a:t>
            </a:r>
            <a:r>
              <a:rPr lang="en-US" dirty="0" err="1" smtClean="0"/>
              <a:t>data|model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model worth the same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model|data</a:t>
            </a:r>
            <a:r>
              <a:rPr lang="en-US" dirty="0" smtClean="0"/>
              <a:t>) = p(</a:t>
            </a:r>
            <a:r>
              <a:rPr lang="en-US" dirty="0" err="1" smtClean="0"/>
              <a:t>data|model</a:t>
            </a:r>
            <a:r>
              <a:rPr lang="en-US" dirty="0" smtClean="0"/>
              <a:t>)*p(model)</a:t>
            </a:r>
          </a:p>
          <a:p>
            <a:pPr lvl="1"/>
            <a:r>
              <a:rPr lang="en-US" dirty="0" smtClean="0"/>
              <a:t>Bias the search space with a training set</a:t>
            </a:r>
          </a:p>
          <a:p>
            <a:pPr lvl="1"/>
            <a:r>
              <a:rPr lang="en-US" dirty="0" smtClean="0"/>
              <a:t>(still not fitting any parameters)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55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</a:t>
            </a:r>
            <a:r>
              <a:rPr lang="en-US" dirty="0" err="1" smtClean="0"/>
              <a:t>precompute</a:t>
            </a:r>
            <a:r>
              <a:rPr lang="en-US" dirty="0" smtClean="0"/>
              <a:t> predictions/</a:t>
            </a:r>
            <a:r>
              <a:rPr lang="en-US" dirty="0" err="1" smtClean="0"/>
              <a:t>probabilites</a:t>
            </a:r>
            <a:r>
              <a:rPr lang="en-US" dirty="0" smtClean="0"/>
              <a:t> for strings you might see in the future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Similar to idea behind rainbow tables</a:t>
            </a:r>
          </a:p>
          <a:p>
            <a:pPr marL="0" indent="0">
              <a:buNone/>
            </a:pPr>
            <a:r>
              <a:rPr lang="en-US" dirty="0" smtClean="0"/>
              <a:t>Time/Space Tradeoff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7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Glops – the easy set</a:t>
            </a:r>
          </a:p>
          <a:p>
            <a:pPr lvl="1"/>
            <a:r>
              <a:rPr lang="en-US" dirty="0" smtClean="0"/>
              <a:t>Does better.  Surprise!</a:t>
            </a:r>
          </a:p>
          <a:p>
            <a:pPr lvl="1"/>
            <a:r>
              <a:rPr lang="en-US" dirty="0" smtClean="0"/>
              <a:t>Does pretty okay in skill with little data</a:t>
            </a:r>
          </a:p>
          <a:p>
            <a:pPr lvl="1"/>
            <a:r>
              <a:rPr lang="en-US" dirty="0" smtClean="0"/>
              <a:t>Much Slower</a:t>
            </a:r>
          </a:p>
          <a:p>
            <a:pPr lvl="1"/>
            <a:r>
              <a:rPr lang="en-US" dirty="0" smtClean="0"/>
              <a:t>Much Slower</a:t>
            </a:r>
          </a:p>
          <a:p>
            <a:pPr lvl="1"/>
            <a:r>
              <a:rPr lang="en-US" dirty="0" smtClean="0"/>
              <a:t>I brought down big16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62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interesting patterns exist in those </a:t>
            </a:r>
            <a:r>
              <a:rPr lang="en-US" dirty="0" err="1" smtClean="0"/>
              <a:t>precomputed</a:t>
            </a:r>
            <a:r>
              <a:rPr lang="en-US" dirty="0" smtClean="0"/>
              <a:t> rainbow tables?</a:t>
            </a:r>
          </a:p>
          <a:p>
            <a:r>
              <a:rPr lang="en-US" dirty="0" smtClean="0"/>
              <a:t>How much more can that search space be narrowed?</a:t>
            </a:r>
          </a:p>
          <a:p>
            <a:r>
              <a:rPr lang="en-US" dirty="0" smtClean="0"/>
              <a:t>What does this say about knowledge tracing?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10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Models are interpretable</a:t>
            </a:r>
          </a:p>
          <a:p>
            <a:r>
              <a:rPr lang="en-US" dirty="0" smtClean="0"/>
              <a:t>Used that interpretability as the basis of a new model</a:t>
            </a:r>
          </a:p>
          <a:p>
            <a:r>
              <a:rPr lang="en-US" dirty="0" smtClean="0"/>
              <a:t>New model more complex, but retains some interpretability:</a:t>
            </a:r>
          </a:p>
          <a:p>
            <a:pPr lvl="1"/>
            <a:r>
              <a:rPr lang="en-US" dirty="0" smtClean="0"/>
              <a:t>“What is the probability he knew it?” becomes</a:t>
            </a:r>
          </a:p>
          <a:p>
            <a:pPr lvl="1"/>
            <a:r>
              <a:rPr lang="en-US" dirty="0" smtClean="0"/>
              <a:t>“Which models agreed that he </a:t>
            </a:r>
            <a:r>
              <a:rPr lang="en-US" smtClean="0"/>
              <a:t>knew it?”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2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Interpretable</a:t>
            </a:r>
          </a:p>
          <a:p>
            <a:r>
              <a:rPr lang="en-US" dirty="0" smtClean="0"/>
              <a:t>Some insight into kids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5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Interpretable</a:t>
            </a:r>
          </a:p>
          <a:p>
            <a:r>
              <a:rPr lang="en-US" dirty="0" smtClean="0"/>
              <a:t>Some insight into kids</a:t>
            </a:r>
          </a:p>
          <a:p>
            <a:r>
              <a:rPr lang="en-US" i="1" dirty="0" smtClean="0"/>
              <a:t>Unreasonably 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8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Tracing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4400" y="4267200"/>
            <a:ext cx="990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4267200"/>
            <a:ext cx="1066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4191000"/>
            <a:ext cx="1066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6300" y="2133600"/>
            <a:ext cx="1066800" cy="1143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08745" y="2110509"/>
            <a:ext cx="1066800" cy="1143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2133600"/>
            <a:ext cx="1066800" cy="1143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057400" y="25908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154055" y="2529609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308100" y="3398982"/>
            <a:ext cx="1905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409950" y="3398982"/>
            <a:ext cx="1905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467350" y="3352800"/>
            <a:ext cx="1905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6292273" y="1988127"/>
            <a:ext cx="762000" cy="1600200"/>
          </a:xfrm>
          <a:prstGeom prst="rightBrac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6248400" y="3962400"/>
            <a:ext cx="762000" cy="1600200"/>
          </a:xfrm>
          <a:prstGeom prst="rightBrac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54273" y="2465061"/>
            <a:ext cx="148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Knowledge</a:t>
            </a:r>
          </a:p>
          <a:p>
            <a:pPr algn="ctr"/>
            <a:r>
              <a:rPr lang="en-US" dirty="0" smtClean="0"/>
              <a:t>(latent)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15200" y="443933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Responses</a:t>
            </a:r>
          </a:p>
          <a:p>
            <a:pPr algn="ctr"/>
            <a:r>
              <a:rPr lang="en-US" dirty="0" smtClean="0"/>
              <a:t>(observed)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7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P(Initial)</a:t>
            </a:r>
          </a:p>
          <a:p>
            <a:r>
              <a:rPr lang="en-US" dirty="0" smtClean="0"/>
              <a:t>P(Learn)</a:t>
            </a:r>
          </a:p>
          <a:p>
            <a:r>
              <a:rPr lang="en-US" dirty="0" smtClean="0"/>
              <a:t>P(Guess)</a:t>
            </a:r>
          </a:p>
          <a:p>
            <a:r>
              <a:rPr lang="en-US" dirty="0" smtClean="0"/>
              <a:t>P(Slip)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7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P(Initial) – Probability they knew the skill before attempting the first problem</a:t>
            </a:r>
          </a:p>
          <a:p>
            <a:endParaRPr lang="en-US" dirty="0"/>
          </a:p>
          <a:p>
            <a:r>
              <a:rPr lang="en-US" dirty="0" smtClean="0"/>
              <a:t>In 7</a:t>
            </a:r>
            <a:r>
              <a:rPr lang="en-US" baseline="30000" dirty="0" smtClean="0"/>
              <a:t>th</a:t>
            </a:r>
            <a:r>
              <a:rPr lang="en-US" dirty="0" smtClean="0"/>
              <a:t> Grade,</a:t>
            </a:r>
          </a:p>
          <a:p>
            <a:pPr lvl="1"/>
            <a:r>
              <a:rPr lang="en-US" dirty="0" smtClean="0"/>
              <a:t>for Addition:  0.9 … 1.0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Thermocalc</a:t>
            </a:r>
            <a:r>
              <a:rPr lang="en-US" dirty="0" smtClean="0"/>
              <a:t>:  0.1 … 0.0</a:t>
            </a:r>
          </a:p>
          <a:p>
            <a:pPr lvl="1"/>
            <a:r>
              <a:rPr lang="en-US" dirty="0" smtClean="0"/>
              <a:t>Most things: 0.2 – 0.4</a:t>
            </a:r>
          </a:p>
        </p:txBody>
      </p:sp>
    </p:spTree>
    <p:extLst>
      <p:ext uri="{BB962C8B-B14F-4D97-AF65-F5344CB8AC3E}">
        <p14:creationId xmlns:p14="http://schemas.microsoft.com/office/powerpoint/2010/main" val="148201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P(Learn) – The probability you will have an “aha!” moment between any two questions, and learn the skill.</a:t>
            </a:r>
          </a:p>
          <a:p>
            <a:endParaRPr lang="en-US" dirty="0"/>
          </a:p>
          <a:p>
            <a:r>
              <a:rPr lang="en-US" dirty="0" smtClean="0"/>
              <a:t>Lower corresponds to “harder.”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9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939</Words>
  <Application>Microsoft Office PowerPoint</Application>
  <PresentationFormat>On-screen Show (4:3)</PresentationFormat>
  <Paragraphs>174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All of Knowledge Tracing</vt:lpstr>
      <vt:lpstr>github.com/swirepe/allkt</vt:lpstr>
      <vt:lpstr>Knowledge Tracing</vt:lpstr>
      <vt:lpstr>Knowledge Tracing</vt:lpstr>
      <vt:lpstr>Knowledge Tracing</vt:lpstr>
      <vt:lpstr>Knowledge Tracing</vt:lpstr>
      <vt:lpstr>Four Numbers</vt:lpstr>
      <vt:lpstr>Four Numbers</vt:lpstr>
      <vt:lpstr>Four Numbers</vt:lpstr>
      <vt:lpstr>Four Numbers</vt:lpstr>
      <vt:lpstr>Problems</vt:lpstr>
      <vt:lpstr>Problems</vt:lpstr>
      <vt:lpstr>Problems</vt:lpstr>
      <vt:lpstr>Problems</vt:lpstr>
      <vt:lpstr>Using All of Knowledge Tracing</vt:lpstr>
      <vt:lpstr>1. Sensitivity Analysis</vt:lpstr>
      <vt:lpstr>1. Sensitivity Analysis</vt:lpstr>
      <vt:lpstr>1. Sensitivity Analysis</vt:lpstr>
      <vt:lpstr>1. Sensitivity Analysis</vt:lpstr>
      <vt:lpstr>1. Sensitivity Analysis</vt:lpstr>
      <vt:lpstr>1. Sensitivity Analysis</vt:lpstr>
      <vt:lpstr>1. Sensitivity Analysis</vt:lpstr>
      <vt:lpstr>2. Boundaries</vt:lpstr>
      <vt:lpstr>2. Boundaries</vt:lpstr>
      <vt:lpstr>2. Boundaries</vt:lpstr>
      <vt:lpstr>2. Boundaries</vt:lpstr>
      <vt:lpstr>2. Boundaries</vt:lpstr>
      <vt:lpstr>Cromwell’s Rule</vt:lpstr>
      <vt:lpstr>3.  Using the Models</vt:lpstr>
      <vt:lpstr>3.  Using the Models</vt:lpstr>
      <vt:lpstr>3. Using the Models</vt:lpstr>
      <vt:lpstr>3. Using the Models</vt:lpstr>
      <vt:lpstr>3. Using the Models</vt:lpstr>
      <vt:lpstr>Rainbow Tables</vt:lpstr>
      <vt:lpstr>Results</vt:lpstr>
      <vt:lpstr>Future Work</vt:lpstr>
      <vt:lpstr>Takeaway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of Knowledge Tracing</dc:title>
  <dc:creator>swirepe</dc:creator>
  <cp:lastModifiedBy>swirepe</cp:lastModifiedBy>
  <cp:revision>9</cp:revision>
  <dcterms:created xsi:type="dcterms:W3CDTF">2012-05-01T14:16:53Z</dcterms:created>
  <dcterms:modified xsi:type="dcterms:W3CDTF">2012-05-01T14:52:19Z</dcterms:modified>
</cp:coreProperties>
</file>