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308" autoAdjust="0"/>
  </p:normalViewPr>
  <p:slideViewPr>
    <p:cSldViewPr snapToGrid="0">
      <p:cViewPr>
        <p:scale>
          <a:sx n="106" d="100"/>
          <a:sy n="106" d="100"/>
        </p:scale>
        <p:origin x="741" y="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461C7-1186-417B-8E89-595AA728BCF3}" type="datetimeFigureOut">
              <a:rPr lang="en-ID" smtClean="0"/>
              <a:t>22/08/2023</a:t>
            </a:fld>
            <a:endParaRPr lang="en-ID"/>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08C4B9-9217-4F12-824E-EE7F4F934234}" type="slidenum">
              <a:rPr lang="en-ID" smtClean="0"/>
              <a:t>‹#›</a:t>
            </a:fld>
            <a:endParaRPr lang="en-ID"/>
          </a:p>
        </p:txBody>
      </p:sp>
    </p:spTree>
    <p:extLst>
      <p:ext uri="{BB962C8B-B14F-4D97-AF65-F5344CB8AC3E}">
        <p14:creationId xmlns:p14="http://schemas.microsoft.com/office/powerpoint/2010/main" val="2177837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Talking </a:t>
            </a:r>
            <a:r>
              <a:rPr lang="en-US" sz="1200" b="0" i="0" kern="1200" dirty="0" err="1" smtClean="0">
                <a:solidFill>
                  <a:schemeClr val="tx1"/>
                </a:solidFill>
                <a:effectLst/>
                <a:latin typeface="+mn-lt"/>
                <a:ea typeface="+mn-ea"/>
                <a:cs typeface="+mn-cs"/>
              </a:rPr>
              <a:t>Point:"Good</a:t>
            </a:r>
            <a:r>
              <a:rPr lang="en-US" sz="1200" b="0" i="0" kern="1200" dirty="0" smtClean="0">
                <a:solidFill>
                  <a:schemeClr val="tx1"/>
                </a:solidFill>
                <a:effectLst/>
                <a:latin typeface="+mn-lt"/>
                <a:ea typeface="+mn-ea"/>
                <a:cs typeface="+mn-cs"/>
              </a:rPr>
              <a:t> [morning/afternoon/evening] everyone. Today, we're embarking on a journey towards embracing the future of work, focusing on creating a purpose-driven, agile, and flexible environment. To kick things off, let's delve into the definition of 'leading with purpose'."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708C4B9-9217-4F12-824E-EE7F4F934234}" type="slidenum">
              <a:rPr lang="en-ID" smtClean="0"/>
              <a:t>2</a:t>
            </a:fld>
            <a:endParaRPr lang="en-ID"/>
          </a:p>
        </p:txBody>
      </p:sp>
    </p:spTree>
    <p:extLst>
      <p:ext uri="{BB962C8B-B14F-4D97-AF65-F5344CB8AC3E}">
        <p14:creationId xmlns:p14="http://schemas.microsoft.com/office/powerpoint/2010/main" val="288448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Talking Point (Current State):</a:t>
            </a:r>
          </a:p>
          <a:p>
            <a:pPr lvl="1"/>
            <a:r>
              <a:rPr lang="en-US" sz="1200" b="0" i="0" kern="1200" dirty="0" smtClean="0">
                <a:solidFill>
                  <a:schemeClr val="tx1"/>
                </a:solidFill>
                <a:effectLst/>
                <a:latin typeface="+mn-lt"/>
                <a:ea typeface="+mn-ea"/>
                <a:cs typeface="+mn-cs"/>
              </a:rPr>
              <a:t>"In the current state, our work environment is a blend of hybrid, agile, and waterfall methodologies. However, we've noticed certain challenges stemming from a fixed mindset and a lack of clear accountability regarding flexible working hours. To provide a concrete example, consider how a fixed mindset can hamper innovation and agility within our teams."</a:t>
            </a:r>
          </a:p>
          <a:p>
            <a:r>
              <a:rPr lang="en-US" sz="1200" b="0" i="0" kern="1200" dirty="0" smtClean="0">
                <a:solidFill>
                  <a:schemeClr val="tx1"/>
                </a:solidFill>
                <a:effectLst/>
                <a:latin typeface="+mn-lt"/>
                <a:ea typeface="+mn-ea"/>
                <a:cs typeface="+mn-cs"/>
              </a:rPr>
              <a:t>Talking Point (Desired State):</a:t>
            </a:r>
          </a:p>
          <a:p>
            <a:pPr lvl="1"/>
            <a:r>
              <a:rPr lang="en-US" sz="1200" b="0" i="0" kern="1200" dirty="0" smtClean="0">
                <a:solidFill>
                  <a:schemeClr val="tx1"/>
                </a:solidFill>
                <a:effectLst/>
                <a:latin typeface="+mn-lt"/>
                <a:ea typeface="+mn-ea"/>
                <a:cs typeface="+mn-cs"/>
              </a:rPr>
              <a:t>"Our desired state envisions a transformative shift. We aim to nurture a hybrid model that blends flexibility with a strong sense of accountability, propelled by investments in technology. But how does an agile environment truly amplify results over physical presence? Let's dive into a real case to illustrate this."</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708C4B9-9217-4F12-824E-EE7F4F934234}" type="slidenum">
              <a:rPr lang="en-ID" smtClean="0"/>
              <a:t>3</a:t>
            </a:fld>
            <a:endParaRPr lang="en-ID"/>
          </a:p>
        </p:txBody>
      </p:sp>
    </p:spTree>
    <p:extLst>
      <p:ext uri="{BB962C8B-B14F-4D97-AF65-F5344CB8AC3E}">
        <p14:creationId xmlns:p14="http://schemas.microsoft.com/office/powerpoint/2010/main" val="2520919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Talking </a:t>
            </a:r>
            <a:r>
              <a:rPr lang="en-US" sz="1200" b="0" i="0" kern="1200" dirty="0" err="1" smtClean="0">
                <a:solidFill>
                  <a:schemeClr val="tx1"/>
                </a:solidFill>
                <a:effectLst/>
                <a:latin typeface="+mn-lt"/>
                <a:ea typeface="+mn-ea"/>
                <a:cs typeface="+mn-cs"/>
              </a:rPr>
              <a:t>Point:"As</a:t>
            </a:r>
            <a:r>
              <a:rPr lang="en-US" sz="1200" b="0" i="0" kern="1200" dirty="0" smtClean="0">
                <a:solidFill>
                  <a:schemeClr val="tx1"/>
                </a:solidFill>
                <a:effectLst/>
                <a:latin typeface="+mn-lt"/>
                <a:ea typeface="+mn-ea"/>
                <a:cs typeface="+mn-cs"/>
              </a:rPr>
              <a:t> we move forward, we recognize several challenges that we need to address. One notable challenge is navigating and managing the expectations of Gen Z employees. This generation brings unique expectations and preferences compared to previous generations. Let's explore this in detail with a concrete example."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708C4B9-9217-4F12-824E-EE7F4F934234}" type="slidenum">
              <a:rPr lang="en-ID" smtClean="0"/>
              <a:t>4</a:t>
            </a:fld>
            <a:endParaRPr lang="en-ID"/>
          </a:p>
        </p:txBody>
      </p:sp>
    </p:spTree>
    <p:extLst>
      <p:ext uri="{BB962C8B-B14F-4D97-AF65-F5344CB8AC3E}">
        <p14:creationId xmlns:p14="http://schemas.microsoft.com/office/powerpoint/2010/main" val="1224170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Talking Point (Leverage Technology):</a:t>
            </a:r>
          </a:p>
          <a:p>
            <a:pPr lvl="1"/>
            <a:r>
              <a:rPr lang="en-US" sz="1200" b="0" i="0" kern="1200" dirty="0" smtClean="0">
                <a:solidFill>
                  <a:schemeClr val="tx1"/>
                </a:solidFill>
                <a:effectLst/>
                <a:latin typeface="+mn-lt"/>
                <a:ea typeface="+mn-ea"/>
                <a:cs typeface="+mn-cs"/>
              </a:rPr>
              <a:t>"Now that we're aware of the challenges, it's time to seize the opportunities. One key avenue is leveraging technology. Cloud-based collaboration tools, such as Microsoft Teams, can empower us to work seamlessly across geographies. For instance, let's consider how these tools have enabled a project team to collaborate effectively."</a:t>
            </a:r>
          </a:p>
          <a:p>
            <a:r>
              <a:rPr lang="en-US" sz="1200" b="0" i="0" kern="1200" dirty="0" smtClean="0">
                <a:solidFill>
                  <a:schemeClr val="tx1"/>
                </a:solidFill>
                <a:effectLst/>
                <a:latin typeface="+mn-lt"/>
                <a:ea typeface="+mn-ea"/>
                <a:cs typeface="+mn-cs"/>
              </a:rPr>
              <a:t>Talking Point (Nurture Trust Culture):</a:t>
            </a:r>
          </a:p>
          <a:p>
            <a:pPr lvl="1"/>
            <a:r>
              <a:rPr lang="en-US" sz="1200" b="0" i="0" kern="1200" dirty="0" smtClean="0">
                <a:solidFill>
                  <a:schemeClr val="tx1"/>
                </a:solidFill>
                <a:effectLst/>
                <a:latin typeface="+mn-lt"/>
                <a:ea typeface="+mn-ea"/>
                <a:cs typeface="+mn-cs"/>
              </a:rPr>
              <a:t>"Cultivating a culture of trust and autonomy is paramount. Our proposed hybrid working arrangement, with 3 days in the office and 2 days working from home, exemplifies this. How does this model play out? Let's take a closer look at a real case."</a:t>
            </a:r>
          </a:p>
          <a:p>
            <a:r>
              <a:rPr lang="en-US" sz="1200" b="0" i="0" kern="1200" dirty="0" smtClean="0">
                <a:solidFill>
                  <a:schemeClr val="tx1"/>
                </a:solidFill>
                <a:effectLst/>
                <a:latin typeface="+mn-lt"/>
                <a:ea typeface="+mn-ea"/>
                <a:cs typeface="+mn-cs"/>
              </a:rPr>
              <a:t>Talking Point (Effective Communication):</a:t>
            </a:r>
          </a:p>
          <a:p>
            <a:pPr lvl="1"/>
            <a:r>
              <a:rPr lang="en-US" sz="1200" b="0" i="0" kern="1200" dirty="0" smtClean="0">
                <a:solidFill>
                  <a:schemeClr val="tx1"/>
                </a:solidFill>
                <a:effectLst/>
                <a:latin typeface="+mn-lt"/>
                <a:ea typeface="+mn-ea"/>
                <a:cs typeface="+mn-cs"/>
              </a:rPr>
              <a:t>"Effective communication plays a pivotal role in our journey. Sharing both the benefits and challenges of new ways of working is essential. But how do we achieve this? Let's explore how regular communication and feedback channels contribute to our transition."</a:t>
            </a:r>
          </a:p>
          <a:p>
            <a:r>
              <a:rPr lang="en-US" sz="1200" b="0" i="0" kern="1200" dirty="0" smtClean="0">
                <a:solidFill>
                  <a:schemeClr val="tx1"/>
                </a:solidFill>
                <a:effectLst/>
                <a:latin typeface="+mn-lt"/>
                <a:ea typeface="+mn-ea"/>
                <a:cs typeface="+mn-cs"/>
              </a:rPr>
              <a:t>Talking Point (Guiding Boundaries):</a:t>
            </a:r>
          </a:p>
          <a:p>
            <a:pPr lvl="1"/>
            <a:r>
              <a:rPr lang="en-US" sz="1200" b="0" i="0" kern="1200" dirty="0" smtClean="0">
                <a:solidFill>
                  <a:schemeClr val="tx1"/>
                </a:solidFill>
                <a:effectLst/>
                <a:latin typeface="+mn-lt"/>
                <a:ea typeface="+mn-ea"/>
                <a:cs typeface="+mn-cs"/>
              </a:rPr>
              <a:t>"Setting clear guidelines and policies is crucial for success. How do these guidelines help our employees navigate the changing landscape? We'll delve into this with a practical example."</a:t>
            </a:r>
          </a:p>
          <a:p>
            <a:endParaRPr lang="en-ID" dirty="0"/>
          </a:p>
        </p:txBody>
      </p:sp>
      <p:sp>
        <p:nvSpPr>
          <p:cNvPr id="4" name="Slide Number Placeholder 3"/>
          <p:cNvSpPr>
            <a:spLocks noGrp="1"/>
          </p:cNvSpPr>
          <p:nvPr>
            <p:ph type="sldNum" sz="quarter" idx="10"/>
          </p:nvPr>
        </p:nvSpPr>
        <p:spPr/>
        <p:txBody>
          <a:bodyPr/>
          <a:lstStyle/>
          <a:p>
            <a:fld id="{5708C4B9-9217-4F12-824E-EE7F4F934234}" type="slidenum">
              <a:rPr lang="en-ID" smtClean="0"/>
              <a:t>5</a:t>
            </a:fld>
            <a:endParaRPr lang="en-ID"/>
          </a:p>
        </p:txBody>
      </p:sp>
    </p:spTree>
    <p:extLst>
      <p:ext uri="{BB962C8B-B14F-4D97-AF65-F5344CB8AC3E}">
        <p14:creationId xmlns:p14="http://schemas.microsoft.com/office/powerpoint/2010/main" val="35184616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Talking Point (Secure Management Buy-In):</a:t>
            </a:r>
          </a:p>
          <a:p>
            <a:pPr lvl="1"/>
            <a:r>
              <a:rPr lang="en-US" sz="1200" b="0" i="0" kern="1200" dirty="0" smtClean="0">
                <a:solidFill>
                  <a:schemeClr val="tx1"/>
                </a:solidFill>
                <a:effectLst/>
                <a:latin typeface="+mn-lt"/>
                <a:ea typeface="+mn-ea"/>
                <a:cs typeface="+mn-cs"/>
              </a:rPr>
              <a:t>"As we move forward, Prudential plays a vital role in ensuring a smooth transition. Gaining management buy-in is a critical first step. Why is this so important? Let's discuss this through a tangible example."</a:t>
            </a:r>
          </a:p>
          <a:p>
            <a:r>
              <a:rPr lang="en-US" sz="1200" b="0" i="0" kern="1200" dirty="0" smtClean="0">
                <a:solidFill>
                  <a:schemeClr val="tx1"/>
                </a:solidFill>
                <a:effectLst/>
                <a:latin typeface="+mn-lt"/>
                <a:ea typeface="+mn-ea"/>
                <a:cs typeface="+mn-cs"/>
              </a:rPr>
              <a:t>Talking Point (Allocate Resources):</a:t>
            </a:r>
          </a:p>
          <a:p>
            <a:pPr lvl="1"/>
            <a:r>
              <a:rPr lang="en-US" sz="1200" b="0" i="0" kern="1200" dirty="0" smtClean="0">
                <a:solidFill>
                  <a:schemeClr val="tx1"/>
                </a:solidFill>
                <a:effectLst/>
                <a:latin typeface="+mn-lt"/>
                <a:ea typeface="+mn-ea"/>
                <a:cs typeface="+mn-cs"/>
              </a:rPr>
              <a:t>"Allocating resources is key to supporting this journey. Consider how investing in technology upgrades can yield tangible benefits. I'll share a real case that showcases the impact of resource allocation."</a:t>
            </a:r>
          </a:p>
          <a:p>
            <a:r>
              <a:rPr lang="en-US" sz="1200" b="0" i="0" kern="1200" dirty="0" smtClean="0">
                <a:solidFill>
                  <a:schemeClr val="tx1"/>
                </a:solidFill>
                <a:effectLst/>
                <a:latin typeface="+mn-lt"/>
                <a:ea typeface="+mn-ea"/>
                <a:cs typeface="+mn-cs"/>
              </a:rPr>
              <a:t>Talking Point (Technological Revamp):</a:t>
            </a:r>
          </a:p>
          <a:p>
            <a:pPr lvl="1"/>
            <a:r>
              <a:rPr lang="en-US" sz="1200" b="0" i="0" kern="1200" dirty="0" smtClean="0">
                <a:solidFill>
                  <a:schemeClr val="tx1"/>
                </a:solidFill>
                <a:effectLst/>
                <a:latin typeface="+mn-lt"/>
                <a:ea typeface="+mn-ea"/>
                <a:cs typeface="+mn-cs"/>
              </a:rPr>
              <a:t>"Refreshed technology is a cornerstone of our transformation. What results can we achieve through technological upgrades? Let's explore how enhancing collaboration tools has made a difference."</a:t>
            </a:r>
          </a:p>
          <a:p>
            <a:r>
              <a:rPr lang="en-US" sz="1200" b="0" i="0" kern="1200" dirty="0" smtClean="0">
                <a:solidFill>
                  <a:schemeClr val="tx1"/>
                </a:solidFill>
                <a:effectLst/>
                <a:latin typeface="+mn-lt"/>
                <a:ea typeface="+mn-ea"/>
                <a:cs typeface="+mn-cs"/>
              </a:rPr>
              <a:t>Talking Point (Standardize Practices):</a:t>
            </a:r>
          </a:p>
          <a:p>
            <a:pPr lvl="1"/>
            <a:r>
              <a:rPr lang="en-US" sz="1200" b="0" i="0" kern="1200" dirty="0" smtClean="0">
                <a:solidFill>
                  <a:schemeClr val="tx1"/>
                </a:solidFill>
                <a:effectLst/>
                <a:latin typeface="+mn-lt"/>
                <a:ea typeface="+mn-ea"/>
                <a:cs typeface="+mn-cs"/>
              </a:rPr>
              <a:t>"Standardized practices enhance coordination and productivity. But how do they manifest in real scenarios? I'll walk you through a practical case that demonstrates the power of standardized agile practices."</a:t>
            </a:r>
          </a:p>
          <a:p>
            <a:r>
              <a:rPr lang="en-US" sz="1200" b="0" i="0" kern="1200" dirty="0" smtClean="0">
                <a:solidFill>
                  <a:schemeClr val="tx1"/>
                </a:solidFill>
                <a:effectLst/>
                <a:latin typeface="+mn-lt"/>
                <a:ea typeface="+mn-ea"/>
                <a:cs typeface="+mn-cs"/>
              </a:rPr>
              <a:t>Talking Point (Empower Employees):</a:t>
            </a:r>
          </a:p>
          <a:p>
            <a:pPr lvl="1"/>
            <a:r>
              <a:rPr lang="en-US" sz="1200" b="0" i="0" kern="1200" dirty="0" smtClean="0">
                <a:solidFill>
                  <a:schemeClr val="tx1"/>
                </a:solidFill>
                <a:effectLst/>
                <a:latin typeface="+mn-lt"/>
                <a:ea typeface="+mn-ea"/>
                <a:cs typeface="+mn-cs"/>
              </a:rPr>
              <a:t>"Empowering our employees is essential for sustained progress. Let's see how knowledge-sharing sessions can lead to increased innovation and engagement, resulting in concrete outcomes."</a:t>
            </a:r>
          </a:p>
          <a:p>
            <a:endParaRPr lang="en-ID" dirty="0"/>
          </a:p>
        </p:txBody>
      </p:sp>
      <p:sp>
        <p:nvSpPr>
          <p:cNvPr id="4" name="Slide Number Placeholder 3"/>
          <p:cNvSpPr>
            <a:spLocks noGrp="1"/>
          </p:cNvSpPr>
          <p:nvPr>
            <p:ph type="sldNum" sz="quarter" idx="10"/>
          </p:nvPr>
        </p:nvSpPr>
        <p:spPr/>
        <p:txBody>
          <a:bodyPr/>
          <a:lstStyle/>
          <a:p>
            <a:fld id="{5708C4B9-9217-4F12-824E-EE7F4F934234}" type="slidenum">
              <a:rPr lang="en-ID" smtClean="0"/>
              <a:t>6</a:t>
            </a:fld>
            <a:endParaRPr lang="en-ID"/>
          </a:p>
        </p:txBody>
      </p:sp>
    </p:spTree>
    <p:extLst>
      <p:ext uri="{BB962C8B-B14F-4D97-AF65-F5344CB8AC3E}">
        <p14:creationId xmlns:p14="http://schemas.microsoft.com/office/powerpoint/2010/main" val="1861175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Talking Point (Assess Organizational Culture):</a:t>
            </a:r>
          </a:p>
          <a:p>
            <a:pPr lvl="1"/>
            <a:r>
              <a:rPr lang="en-US" sz="1200" b="0" i="0" kern="1200" dirty="0" smtClean="0">
                <a:solidFill>
                  <a:schemeClr val="tx1"/>
                </a:solidFill>
                <a:effectLst/>
                <a:latin typeface="+mn-lt"/>
                <a:ea typeface="+mn-ea"/>
                <a:cs typeface="+mn-cs"/>
              </a:rPr>
              <a:t>"As we move to the next steps, assessing our organizational culture becomes crucial. How can we gauge employee sentiment and identify areas for improvement? I'll provide insights using a real-world example."</a:t>
            </a:r>
          </a:p>
          <a:p>
            <a:r>
              <a:rPr lang="en-US" sz="1200" b="0" i="0" kern="1200" dirty="0" smtClean="0">
                <a:solidFill>
                  <a:schemeClr val="tx1"/>
                </a:solidFill>
                <a:effectLst/>
                <a:latin typeface="+mn-lt"/>
                <a:ea typeface="+mn-ea"/>
                <a:cs typeface="+mn-cs"/>
              </a:rPr>
              <a:t>Talking Point (Define Purpose and Values):</a:t>
            </a:r>
          </a:p>
          <a:p>
            <a:pPr lvl="1"/>
            <a:r>
              <a:rPr lang="en-US" sz="1200" b="0" i="0" kern="1200" dirty="0" smtClean="0">
                <a:solidFill>
                  <a:schemeClr val="tx1"/>
                </a:solidFill>
                <a:effectLst/>
                <a:latin typeface="+mn-lt"/>
                <a:ea typeface="+mn-ea"/>
                <a:cs typeface="+mn-cs"/>
              </a:rPr>
              <a:t>"Defining our purpose and values anchors our transformation. How does this process look in action? I'll share how cross-functional teams collaboratively craft our core values."</a:t>
            </a:r>
          </a:p>
          <a:p>
            <a:r>
              <a:rPr lang="en-US" sz="1200" b="0" i="0" kern="1200" dirty="0" smtClean="0">
                <a:solidFill>
                  <a:schemeClr val="tx1"/>
                </a:solidFill>
                <a:effectLst/>
                <a:latin typeface="+mn-lt"/>
                <a:ea typeface="+mn-ea"/>
                <a:cs typeface="+mn-cs"/>
              </a:rPr>
              <a:t>Talking Point (Pilot New Approaches):</a:t>
            </a:r>
          </a:p>
          <a:p>
            <a:pPr lvl="1"/>
            <a:r>
              <a:rPr lang="en-US" sz="1200" b="0" i="0" kern="1200" dirty="0" smtClean="0">
                <a:solidFill>
                  <a:schemeClr val="tx1"/>
                </a:solidFill>
                <a:effectLst/>
                <a:latin typeface="+mn-lt"/>
                <a:ea typeface="+mn-ea"/>
                <a:cs typeface="+mn-cs"/>
              </a:rPr>
              <a:t>"Piloting new approaches allows us to test and learn. How does this work in practice? I'll walk you through a pilot program example that resulted in measurable improvements."</a:t>
            </a:r>
          </a:p>
          <a:p>
            <a:r>
              <a:rPr lang="en-US" sz="1200" b="0" i="0" kern="1200" dirty="0" smtClean="0">
                <a:solidFill>
                  <a:schemeClr val="tx1"/>
                </a:solidFill>
                <a:effectLst/>
                <a:latin typeface="+mn-lt"/>
                <a:ea typeface="+mn-ea"/>
                <a:cs typeface="+mn-cs"/>
              </a:rPr>
              <a:t>Talking Point (Feedback and Adaptation):</a:t>
            </a:r>
          </a:p>
          <a:p>
            <a:pPr lvl="1"/>
            <a:r>
              <a:rPr lang="en-US" sz="1200" b="0" i="0" kern="1200" dirty="0" smtClean="0">
                <a:solidFill>
                  <a:schemeClr val="tx1"/>
                </a:solidFill>
                <a:effectLst/>
                <a:latin typeface="+mn-lt"/>
                <a:ea typeface="+mn-ea"/>
                <a:cs typeface="+mn-cs"/>
              </a:rPr>
              <a:t>"Feedback and adaptation are integral to our journey. I'll share a case study that highlights how gathering participant feedback led to adaptive changes in our approach."</a:t>
            </a:r>
          </a:p>
          <a:p>
            <a:r>
              <a:rPr lang="en-US" sz="1200" b="0" i="0" kern="1200" dirty="0" smtClean="0">
                <a:solidFill>
                  <a:schemeClr val="tx1"/>
                </a:solidFill>
                <a:effectLst/>
                <a:latin typeface="+mn-lt"/>
                <a:ea typeface="+mn-ea"/>
                <a:cs typeface="+mn-cs"/>
              </a:rPr>
              <a:t>Talking Point (Gradual Rollout):</a:t>
            </a:r>
          </a:p>
          <a:p>
            <a:pPr lvl="1"/>
            <a:r>
              <a:rPr lang="en-US" sz="1200" b="0" i="0" kern="1200" dirty="0" smtClean="0">
                <a:solidFill>
                  <a:schemeClr val="tx1"/>
                </a:solidFill>
                <a:effectLst/>
                <a:latin typeface="+mn-lt"/>
                <a:ea typeface="+mn-ea"/>
                <a:cs typeface="+mn-cs"/>
              </a:rPr>
              <a:t>"Gradually rolling out changes is strategic. How have other departments successfully embraced the hybrid model? I'll delve into a specific example to illustrate this."</a:t>
            </a:r>
          </a:p>
          <a:p>
            <a:r>
              <a:rPr lang="en-US" sz="1200" b="0" i="0" kern="1200" dirty="0" smtClean="0">
                <a:solidFill>
                  <a:schemeClr val="tx1"/>
                </a:solidFill>
                <a:effectLst/>
                <a:latin typeface="+mn-lt"/>
                <a:ea typeface="+mn-ea"/>
                <a:cs typeface="+mn-cs"/>
              </a:rPr>
              <a:t>Talking Point (Monitor and Adapt):</a:t>
            </a:r>
          </a:p>
          <a:p>
            <a:pPr lvl="1"/>
            <a:r>
              <a:rPr lang="en-US" sz="1200" b="0" i="0" kern="1200" dirty="0" smtClean="0">
                <a:solidFill>
                  <a:schemeClr val="tx1"/>
                </a:solidFill>
                <a:effectLst/>
                <a:latin typeface="+mn-lt"/>
                <a:ea typeface="+mn-ea"/>
                <a:cs typeface="+mn-cs"/>
              </a:rPr>
              <a:t>"Continuous monitoring and adaptation ensure sustained success. How can we stay agile in our approach? I'll discuss how tracking key performance indicators guides our way forward."</a:t>
            </a:r>
          </a:p>
          <a:p>
            <a:endParaRPr lang="en-ID" dirty="0"/>
          </a:p>
        </p:txBody>
      </p:sp>
      <p:sp>
        <p:nvSpPr>
          <p:cNvPr id="4" name="Slide Number Placeholder 3"/>
          <p:cNvSpPr>
            <a:spLocks noGrp="1"/>
          </p:cNvSpPr>
          <p:nvPr>
            <p:ph type="sldNum" sz="quarter" idx="10"/>
          </p:nvPr>
        </p:nvSpPr>
        <p:spPr/>
        <p:txBody>
          <a:bodyPr/>
          <a:lstStyle/>
          <a:p>
            <a:fld id="{5708C4B9-9217-4F12-824E-EE7F4F934234}" type="slidenum">
              <a:rPr lang="en-ID" smtClean="0"/>
              <a:t>7</a:t>
            </a:fld>
            <a:endParaRPr lang="en-ID"/>
          </a:p>
        </p:txBody>
      </p:sp>
    </p:spTree>
    <p:extLst>
      <p:ext uri="{BB962C8B-B14F-4D97-AF65-F5344CB8AC3E}">
        <p14:creationId xmlns:p14="http://schemas.microsoft.com/office/powerpoint/2010/main" val="28193910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Talking </a:t>
            </a:r>
            <a:r>
              <a:rPr lang="en-US" sz="1200" b="0" i="0" kern="1200" dirty="0" err="1" smtClean="0">
                <a:solidFill>
                  <a:schemeClr val="tx1"/>
                </a:solidFill>
                <a:effectLst/>
                <a:latin typeface="+mn-lt"/>
                <a:ea typeface="+mn-ea"/>
                <a:cs typeface="+mn-cs"/>
              </a:rPr>
              <a:t>Point:"As</a:t>
            </a:r>
            <a:r>
              <a:rPr lang="en-US" sz="1200" b="0" i="0" kern="1200" dirty="0" smtClean="0">
                <a:solidFill>
                  <a:schemeClr val="tx1"/>
                </a:solidFill>
                <a:effectLst/>
                <a:latin typeface="+mn-lt"/>
                <a:ea typeface="+mn-ea"/>
                <a:cs typeface="+mn-cs"/>
              </a:rPr>
              <a:t> we progress, let's understand the benefits of this transformation. Enhanced employee satisfaction and increased productivity are just the beginning. But what about increased innovation? Allow me to share a concrete scenario."</a:t>
            </a:r>
          </a:p>
          <a:p>
            <a:endParaRPr lang="en-ID" dirty="0"/>
          </a:p>
        </p:txBody>
      </p:sp>
      <p:sp>
        <p:nvSpPr>
          <p:cNvPr id="4" name="Slide Number Placeholder 3"/>
          <p:cNvSpPr>
            <a:spLocks noGrp="1"/>
          </p:cNvSpPr>
          <p:nvPr>
            <p:ph type="sldNum" sz="quarter" idx="10"/>
          </p:nvPr>
        </p:nvSpPr>
        <p:spPr/>
        <p:txBody>
          <a:bodyPr/>
          <a:lstStyle/>
          <a:p>
            <a:fld id="{5708C4B9-9217-4F12-824E-EE7F4F934234}" type="slidenum">
              <a:rPr lang="en-ID" smtClean="0"/>
              <a:t>8</a:t>
            </a:fld>
            <a:endParaRPr lang="en-ID"/>
          </a:p>
        </p:txBody>
      </p:sp>
    </p:spTree>
    <p:extLst>
      <p:ext uri="{BB962C8B-B14F-4D97-AF65-F5344CB8AC3E}">
        <p14:creationId xmlns:p14="http://schemas.microsoft.com/office/powerpoint/2010/main" val="2865365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D"/>
          </a:p>
        </p:txBody>
      </p:sp>
      <p:sp>
        <p:nvSpPr>
          <p:cNvPr id="4" name="Date Placeholder 3"/>
          <p:cNvSpPr>
            <a:spLocks noGrp="1"/>
          </p:cNvSpPr>
          <p:nvPr>
            <p:ph type="dt" sz="half" idx="10"/>
          </p:nvPr>
        </p:nvSpPr>
        <p:spPr/>
        <p:txBody>
          <a:bodyPr/>
          <a:lstStyle/>
          <a:p>
            <a:fld id="{3912D952-5890-446D-A867-9BA2D1C9B09C}" type="datetimeFigureOut">
              <a:rPr lang="en-ID" smtClean="0"/>
              <a:t>22/08/2023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270FB3-FEDE-441F-BD8E-F4239C56493C}" type="slidenum">
              <a:rPr lang="en-ID" smtClean="0"/>
              <a:t>‹#›</a:t>
            </a:fld>
            <a:endParaRPr lang="en-ID"/>
          </a:p>
        </p:txBody>
      </p:sp>
    </p:spTree>
    <p:extLst>
      <p:ext uri="{BB962C8B-B14F-4D97-AF65-F5344CB8AC3E}">
        <p14:creationId xmlns:p14="http://schemas.microsoft.com/office/powerpoint/2010/main" val="2128002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D"/>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4" name="Date Placeholder 3"/>
          <p:cNvSpPr>
            <a:spLocks noGrp="1"/>
          </p:cNvSpPr>
          <p:nvPr>
            <p:ph type="dt" sz="half" idx="10"/>
          </p:nvPr>
        </p:nvSpPr>
        <p:spPr/>
        <p:txBody>
          <a:bodyPr/>
          <a:lstStyle/>
          <a:p>
            <a:fld id="{3912D952-5890-446D-A867-9BA2D1C9B09C}" type="datetimeFigureOut">
              <a:rPr lang="en-ID" smtClean="0"/>
              <a:t>22/08/2023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270FB3-FEDE-441F-BD8E-F4239C56493C}" type="slidenum">
              <a:rPr lang="en-ID" smtClean="0"/>
              <a:t>‹#›</a:t>
            </a:fld>
            <a:endParaRPr lang="en-ID"/>
          </a:p>
        </p:txBody>
      </p:sp>
    </p:spTree>
    <p:extLst>
      <p:ext uri="{BB962C8B-B14F-4D97-AF65-F5344CB8AC3E}">
        <p14:creationId xmlns:p14="http://schemas.microsoft.com/office/powerpoint/2010/main" val="42624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4" name="Date Placeholder 3"/>
          <p:cNvSpPr>
            <a:spLocks noGrp="1"/>
          </p:cNvSpPr>
          <p:nvPr>
            <p:ph type="dt" sz="half" idx="10"/>
          </p:nvPr>
        </p:nvSpPr>
        <p:spPr/>
        <p:txBody>
          <a:bodyPr/>
          <a:lstStyle/>
          <a:p>
            <a:fld id="{3912D952-5890-446D-A867-9BA2D1C9B09C}" type="datetimeFigureOut">
              <a:rPr lang="en-ID" smtClean="0"/>
              <a:t>22/08/2023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270FB3-FEDE-441F-BD8E-F4239C56493C}" type="slidenum">
              <a:rPr lang="en-ID" smtClean="0"/>
              <a:t>‹#›</a:t>
            </a:fld>
            <a:endParaRPr lang="en-ID"/>
          </a:p>
        </p:txBody>
      </p:sp>
    </p:spTree>
    <p:extLst>
      <p:ext uri="{BB962C8B-B14F-4D97-AF65-F5344CB8AC3E}">
        <p14:creationId xmlns:p14="http://schemas.microsoft.com/office/powerpoint/2010/main" val="3113234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D"/>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4" name="Date Placeholder 3"/>
          <p:cNvSpPr>
            <a:spLocks noGrp="1"/>
          </p:cNvSpPr>
          <p:nvPr>
            <p:ph type="dt" sz="half" idx="10"/>
          </p:nvPr>
        </p:nvSpPr>
        <p:spPr/>
        <p:txBody>
          <a:bodyPr/>
          <a:lstStyle/>
          <a:p>
            <a:fld id="{3912D952-5890-446D-A867-9BA2D1C9B09C}" type="datetimeFigureOut">
              <a:rPr lang="en-ID" smtClean="0"/>
              <a:t>22/08/2023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270FB3-FEDE-441F-BD8E-F4239C56493C}" type="slidenum">
              <a:rPr lang="en-ID" smtClean="0"/>
              <a:t>‹#›</a:t>
            </a:fld>
            <a:endParaRPr lang="en-ID"/>
          </a:p>
        </p:txBody>
      </p:sp>
    </p:spTree>
    <p:extLst>
      <p:ext uri="{BB962C8B-B14F-4D97-AF65-F5344CB8AC3E}">
        <p14:creationId xmlns:p14="http://schemas.microsoft.com/office/powerpoint/2010/main" val="2143516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D"/>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4" name="Date Placeholder 3"/>
          <p:cNvSpPr>
            <a:spLocks noGrp="1"/>
          </p:cNvSpPr>
          <p:nvPr>
            <p:ph type="dt" sz="half" idx="10"/>
          </p:nvPr>
        </p:nvSpPr>
        <p:spPr/>
        <p:txBody>
          <a:bodyPr/>
          <a:lstStyle/>
          <a:p>
            <a:fld id="{3912D952-5890-446D-A867-9BA2D1C9B09C}" type="datetimeFigureOut">
              <a:rPr lang="en-ID" smtClean="0"/>
              <a:t>22/08/2023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270FB3-FEDE-441F-BD8E-F4239C56493C}" type="slidenum">
              <a:rPr lang="en-ID" smtClean="0"/>
              <a:t>‹#›</a:t>
            </a:fld>
            <a:endParaRPr lang="en-ID"/>
          </a:p>
        </p:txBody>
      </p:sp>
    </p:spTree>
    <p:extLst>
      <p:ext uri="{BB962C8B-B14F-4D97-AF65-F5344CB8AC3E}">
        <p14:creationId xmlns:p14="http://schemas.microsoft.com/office/powerpoint/2010/main" val="2981480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12D952-5890-446D-A867-9BA2D1C9B09C}" type="datetimeFigureOut">
              <a:rPr lang="en-ID" smtClean="0"/>
              <a:t>22/08/2023</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270FB3-FEDE-441F-BD8E-F4239C56493C}" type="slidenum">
              <a:rPr lang="en-ID" smtClean="0"/>
              <a:t>‹#›</a:t>
            </a:fld>
            <a:endParaRPr lang="en-ID"/>
          </a:p>
        </p:txBody>
      </p:sp>
    </p:spTree>
    <p:extLst>
      <p:ext uri="{BB962C8B-B14F-4D97-AF65-F5344CB8AC3E}">
        <p14:creationId xmlns:p14="http://schemas.microsoft.com/office/powerpoint/2010/main" val="1942646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D"/>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5" name="Date Placeholder 4"/>
          <p:cNvSpPr>
            <a:spLocks noGrp="1"/>
          </p:cNvSpPr>
          <p:nvPr>
            <p:ph type="dt" sz="half" idx="10"/>
          </p:nvPr>
        </p:nvSpPr>
        <p:spPr/>
        <p:txBody>
          <a:bodyPr/>
          <a:lstStyle/>
          <a:p>
            <a:fld id="{3912D952-5890-446D-A867-9BA2D1C9B09C}" type="datetimeFigureOut">
              <a:rPr lang="en-ID" smtClean="0"/>
              <a:t>22/08/2023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6270FB3-FEDE-441F-BD8E-F4239C56493C}" type="slidenum">
              <a:rPr lang="en-ID" smtClean="0"/>
              <a:t>‹#›</a:t>
            </a:fld>
            <a:endParaRPr lang="en-ID"/>
          </a:p>
        </p:txBody>
      </p:sp>
    </p:spTree>
    <p:extLst>
      <p:ext uri="{BB962C8B-B14F-4D97-AF65-F5344CB8AC3E}">
        <p14:creationId xmlns:p14="http://schemas.microsoft.com/office/powerpoint/2010/main" val="2895797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7" name="Date Placeholder 6"/>
          <p:cNvSpPr>
            <a:spLocks noGrp="1"/>
          </p:cNvSpPr>
          <p:nvPr>
            <p:ph type="dt" sz="half" idx="10"/>
          </p:nvPr>
        </p:nvSpPr>
        <p:spPr/>
        <p:txBody>
          <a:bodyPr/>
          <a:lstStyle/>
          <a:p>
            <a:fld id="{3912D952-5890-446D-A867-9BA2D1C9B09C}" type="datetimeFigureOut">
              <a:rPr lang="en-ID" smtClean="0"/>
              <a:t>22/08/2023</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06270FB3-FEDE-441F-BD8E-F4239C56493C}" type="slidenum">
              <a:rPr lang="en-ID" smtClean="0"/>
              <a:t>‹#›</a:t>
            </a:fld>
            <a:endParaRPr lang="en-ID"/>
          </a:p>
        </p:txBody>
      </p:sp>
    </p:spTree>
    <p:extLst>
      <p:ext uri="{BB962C8B-B14F-4D97-AF65-F5344CB8AC3E}">
        <p14:creationId xmlns:p14="http://schemas.microsoft.com/office/powerpoint/2010/main" val="2557863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D"/>
          </a:p>
        </p:txBody>
      </p:sp>
      <p:sp>
        <p:nvSpPr>
          <p:cNvPr id="3" name="Date Placeholder 2"/>
          <p:cNvSpPr>
            <a:spLocks noGrp="1"/>
          </p:cNvSpPr>
          <p:nvPr>
            <p:ph type="dt" sz="half" idx="10"/>
          </p:nvPr>
        </p:nvSpPr>
        <p:spPr/>
        <p:txBody>
          <a:bodyPr/>
          <a:lstStyle/>
          <a:p>
            <a:fld id="{3912D952-5890-446D-A867-9BA2D1C9B09C}" type="datetimeFigureOut">
              <a:rPr lang="en-ID" smtClean="0"/>
              <a:t>22/08/2023</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06270FB3-FEDE-441F-BD8E-F4239C56493C}" type="slidenum">
              <a:rPr lang="en-ID" smtClean="0"/>
              <a:t>‹#›</a:t>
            </a:fld>
            <a:endParaRPr lang="en-ID"/>
          </a:p>
        </p:txBody>
      </p:sp>
    </p:spTree>
    <p:extLst>
      <p:ext uri="{BB962C8B-B14F-4D97-AF65-F5344CB8AC3E}">
        <p14:creationId xmlns:p14="http://schemas.microsoft.com/office/powerpoint/2010/main" val="34409145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12D952-5890-446D-A867-9BA2D1C9B09C}" type="datetimeFigureOut">
              <a:rPr lang="en-ID" smtClean="0"/>
              <a:t>22/08/2023</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06270FB3-FEDE-441F-BD8E-F4239C56493C}" type="slidenum">
              <a:rPr lang="en-ID" smtClean="0"/>
              <a:t>‹#›</a:t>
            </a:fld>
            <a:endParaRPr lang="en-ID"/>
          </a:p>
        </p:txBody>
      </p:sp>
    </p:spTree>
    <p:extLst>
      <p:ext uri="{BB962C8B-B14F-4D97-AF65-F5344CB8AC3E}">
        <p14:creationId xmlns:p14="http://schemas.microsoft.com/office/powerpoint/2010/main" val="525827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12D952-5890-446D-A867-9BA2D1C9B09C}" type="datetimeFigureOut">
              <a:rPr lang="en-ID" smtClean="0"/>
              <a:t>22/08/2023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6270FB3-FEDE-441F-BD8E-F4239C56493C}" type="slidenum">
              <a:rPr lang="en-ID" smtClean="0"/>
              <a:t>‹#›</a:t>
            </a:fld>
            <a:endParaRPr lang="en-ID"/>
          </a:p>
        </p:txBody>
      </p:sp>
    </p:spTree>
    <p:extLst>
      <p:ext uri="{BB962C8B-B14F-4D97-AF65-F5344CB8AC3E}">
        <p14:creationId xmlns:p14="http://schemas.microsoft.com/office/powerpoint/2010/main" val="2223791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12D952-5890-446D-A867-9BA2D1C9B09C}" type="datetimeFigureOut">
              <a:rPr lang="en-ID" smtClean="0"/>
              <a:t>22/08/2023</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6270FB3-FEDE-441F-BD8E-F4239C56493C}" type="slidenum">
              <a:rPr lang="en-ID" smtClean="0"/>
              <a:t>‹#›</a:t>
            </a:fld>
            <a:endParaRPr lang="en-ID"/>
          </a:p>
        </p:txBody>
      </p:sp>
    </p:spTree>
    <p:extLst>
      <p:ext uri="{BB962C8B-B14F-4D97-AF65-F5344CB8AC3E}">
        <p14:creationId xmlns:p14="http://schemas.microsoft.com/office/powerpoint/2010/main" val="3036650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12D952-5890-446D-A867-9BA2D1C9B09C}" type="datetimeFigureOut">
              <a:rPr lang="en-ID" smtClean="0"/>
              <a:t>22/08/2023</a:t>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270FB3-FEDE-441F-BD8E-F4239C56493C}" type="slidenum">
              <a:rPr lang="en-ID" smtClean="0"/>
              <a:t>‹#›</a:t>
            </a:fld>
            <a:endParaRPr lang="en-ID"/>
          </a:p>
        </p:txBody>
      </p:sp>
    </p:spTree>
    <p:extLst>
      <p:ext uri="{BB962C8B-B14F-4D97-AF65-F5344CB8AC3E}">
        <p14:creationId xmlns:p14="http://schemas.microsoft.com/office/powerpoint/2010/main" val="3440315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Embracing the Future of Work: A Journey Towards a Purpose-Driven Agile, and Flexible Environment</a:t>
            </a:r>
            <a:endParaRPr lang="en-ID"/>
          </a:p>
        </p:txBody>
      </p:sp>
    </p:spTree>
    <p:extLst>
      <p:ext uri="{BB962C8B-B14F-4D97-AF65-F5344CB8AC3E}">
        <p14:creationId xmlns:p14="http://schemas.microsoft.com/office/powerpoint/2010/main" val="6173586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100" dirty="0" smtClean="0"/>
              <a:t>Definition of Leading with Purpose</a:t>
            </a:r>
            <a:br>
              <a:rPr lang="en-US" sz="1100" dirty="0" smtClean="0"/>
            </a:br>
            <a:r>
              <a:rPr lang="en-US" sz="1100" dirty="0" smtClean="0"/>
              <a:t>- One who inspires and empowers their team to align their work with a greater mission or vision. They create a sense of meaning and direction, fostering a more engaged and motivated workforce.</a:t>
            </a:r>
            <a:br>
              <a:rPr lang="en-US" sz="1100" dirty="0" smtClean="0"/>
            </a:br>
            <a:r>
              <a:rPr lang="en-US" sz="1100" dirty="0" smtClean="0"/>
              <a:t>- Components: knowledge, communication, empathy</a:t>
            </a:r>
            <a:br>
              <a:rPr lang="en-US" sz="1100" dirty="0" smtClean="0"/>
            </a:br>
            <a:r>
              <a:rPr lang="en-US" sz="1100" dirty="0" smtClean="0"/>
              <a:t>- Knowledge: essential for making informed decision and for leading others effectively</a:t>
            </a:r>
            <a:br>
              <a:rPr lang="en-US" sz="1100" dirty="0" smtClean="0"/>
            </a:br>
            <a:r>
              <a:rPr lang="en-US" sz="1100" dirty="0" smtClean="0"/>
              <a:t>- Communication: key to building relationship, motivating others and resolving conflicts</a:t>
            </a:r>
            <a:br>
              <a:rPr lang="en-US" sz="1100" dirty="0" smtClean="0"/>
            </a:br>
            <a:r>
              <a:rPr lang="en-US" sz="1100" dirty="0" smtClean="0"/>
              <a:t>- Empathy: allows you to understand and connect with others on a personal level in order to build trust and respect</a:t>
            </a:r>
            <a:endParaRPr lang="en-ID" sz="1100" dirty="0"/>
          </a:p>
        </p:txBody>
      </p:sp>
    </p:spTree>
    <p:extLst>
      <p:ext uri="{BB962C8B-B14F-4D97-AF65-F5344CB8AC3E}">
        <p14:creationId xmlns:p14="http://schemas.microsoft.com/office/powerpoint/2010/main" val="354492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000" dirty="0" smtClean="0"/>
              <a:t>Evolving Work Environment</a:t>
            </a:r>
            <a:br>
              <a:rPr lang="en-US" sz="1000" dirty="0" smtClean="0"/>
            </a:br>
            <a:r>
              <a:rPr lang="en-US" sz="1000" dirty="0" smtClean="0"/>
              <a:t>- Current State:</a:t>
            </a:r>
            <a:br>
              <a:rPr lang="en-US" sz="1000" dirty="0" smtClean="0"/>
            </a:br>
            <a:r>
              <a:rPr lang="en-US" sz="1000" dirty="0" smtClean="0"/>
              <a:t>  + Combination of hybrid, agile, and waterfall methodologies</a:t>
            </a:r>
            <a:br>
              <a:rPr lang="en-US" sz="1000" dirty="0" smtClean="0"/>
            </a:br>
            <a:r>
              <a:rPr lang="en-US" sz="1000" dirty="0" smtClean="0"/>
              <a:t>  + Fixed mindset, unclear accountability on flexible working hours</a:t>
            </a:r>
            <a:br>
              <a:rPr lang="en-US" sz="1000" dirty="0" smtClean="0"/>
            </a:br>
            <a:r>
              <a:rPr lang="en-US" sz="1000" dirty="0" smtClean="0"/>
              <a:t>  + Employees primarily work from the office, limiting remote work opportunities</a:t>
            </a:r>
            <a:br>
              <a:rPr lang="en-US" sz="1000" dirty="0" smtClean="0"/>
            </a:br>
            <a:r>
              <a:rPr lang="en-US" sz="1000" dirty="0" smtClean="0"/>
              <a:t>- Desired State:</a:t>
            </a:r>
            <a:br>
              <a:rPr lang="en-US" sz="1000" dirty="0" smtClean="0"/>
            </a:br>
            <a:r>
              <a:rPr lang="en-US" sz="1000" dirty="0" smtClean="0"/>
              <a:t>  + Hybrid that embraces flexibility with a sense of accountability with investment in hybrid technology </a:t>
            </a:r>
            <a:br>
              <a:rPr lang="en-US" sz="1000" dirty="0" smtClean="0"/>
            </a:br>
            <a:r>
              <a:rPr lang="en-US" sz="1000" dirty="0" smtClean="0"/>
              <a:t>    (e.g., MS Planner, enhanced MS Teams)</a:t>
            </a:r>
            <a:br>
              <a:rPr lang="en-US" sz="1000" dirty="0" smtClean="0"/>
            </a:br>
            <a:r>
              <a:rPr lang="en-US" sz="1000" dirty="0" smtClean="0"/>
              <a:t>  + Individual commitment and integrity drive high-performance</a:t>
            </a:r>
            <a:br>
              <a:rPr lang="en-US" sz="1000" dirty="0" smtClean="0"/>
            </a:br>
            <a:r>
              <a:rPr lang="en-US" sz="1000" dirty="0" smtClean="0"/>
              <a:t>  + Agile environment for anytime work</a:t>
            </a:r>
            <a:br>
              <a:rPr lang="en-US" sz="1000" dirty="0" smtClean="0"/>
            </a:br>
            <a:r>
              <a:rPr lang="en-US" sz="1000" dirty="0" smtClean="0"/>
              <a:t>  + Results are valued more than face time</a:t>
            </a:r>
            <a:br>
              <a:rPr lang="en-US" sz="1000" dirty="0" smtClean="0"/>
            </a:br>
            <a:r>
              <a:rPr lang="en-US" sz="1000" dirty="0" smtClean="0"/>
              <a:t>- Example: A fixed mindset can hinder innovation and agility. Employees may resist new approaches due to fear of failure, limiting the organization's ability to adapt quickly to changes in the market.</a:t>
            </a:r>
            <a:endParaRPr lang="en-ID" sz="1000" dirty="0"/>
          </a:p>
        </p:txBody>
      </p:sp>
    </p:spTree>
    <p:extLst>
      <p:ext uri="{BB962C8B-B14F-4D97-AF65-F5344CB8AC3E}">
        <p14:creationId xmlns:p14="http://schemas.microsoft.com/office/powerpoint/2010/main" val="185095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100" dirty="0" smtClean="0"/>
              <a:t>Addressing Challenges</a:t>
            </a:r>
            <a:br>
              <a:rPr lang="en-US" sz="1100" dirty="0" smtClean="0"/>
            </a:br>
            <a:r>
              <a:rPr lang="en-US" sz="1100" dirty="0" smtClean="0"/>
              <a:t>- Challenges:</a:t>
            </a:r>
            <a:br>
              <a:rPr lang="en-US" sz="1100" dirty="0" smtClean="0"/>
            </a:br>
            <a:r>
              <a:rPr lang="en-US" sz="1100" dirty="0" smtClean="0"/>
              <a:t>  + Navigating Gen Z expectations</a:t>
            </a:r>
            <a:br>
              <a:rPr lang="en-US" sz="1100" dirty="0" smtClean="0"/>
            </a:br>
            <a:r>
              <a:rPr lang="en-US" sz="1100" dirty="0" smtClean="0"/>
              <a:t>    - Concrete Detail: Gen Z values instant feedback and seeks opportunities for rapid skill growth. They expect ongoing learning and development, contrasting with previous generations' focus on tenure-based progression.</a:t>
            </a:r>
            <a:br>
              <a:rPr lang="en-US" sz="1100" dirty="0" smtClean="0"/>
            </a:br>
            <a:r>
              <a:rPr lang="en-US" sz="1100" dirty="0" smtClean="0"/>
              <a:t>  + Clear goal-setting, role definitions, communication tools</a:t>
            </a:r>
            <a:br>
              <a:rPr lang="en-US" sz="1100" dirty="0" smtClean="0"/>
            </a:br>
            <a:r>
              <a:rPr lang="en-US" sz="1100" dirty="0" smtClean="0"/>
              <a:t>  + Ongoing monitoring and adjustment</a:t>
            </a:r>
            <a:br>
              <a:rPr lang="en-US" sz="1100" dirty="0" smtClean="0"/>
            </a:br>
            <a:r>
              <a:rPr lang="en-US" sz="1100" dirty="0" smtClean="0"/>
              <a:t>  + Sustaining engagement in a hybrid setup</a:t>
            </a:r>
            <a:endParaRPr lang="en-ID" sz="1100" dirty="0"/>
          </a:p>
        </p:txBody>
      </p:sp>
    </p:spTree>
    <p:extLst>
      <p:ext uri="{BB962C8B-B14F-4D97-AF65-F5344CB8AC3E}">
        <p14:creationId xmlns:p14="http://schemas.microsoft.com/office/powerpoint/2010/main" val="3131031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100" dirty="0" smtClean="0"/>
              <a:t/>
            </a:r>
            <a:br>
              <a:rPr lang="en-US" sz="1100" dirty="0" smtClean="0"/>
            </a:br>
            <a:r>
              <a:rPr lang="en-US" sz="1100" dirty="0"/>
              <a:t/>
            </a:r>
            <a:br>
              <a:rPr lang="en-US" sz="1100" dirty="0"/>
            </a:br>
            <a:r>
              <a:rPr lang="en-US" sz="1100" dirty="0" smtClean="0"/>
              <a:t/>
            </a:r>
            <a:br>
              <a:rPr lang="en-US" sz="1100" dirty="0" smtClean="0"/>
            </a:br>
            <a:r>
              <a:rPr lang="en-US" sz="1100" dirty="0"/>
              <a:t/>
            </a:r>
            <a:br>
              <a:rPr lang="en-US" sz="1100" dirty="0"/>
            </a:br>
            <a:r>
              <a:rPr lang="en-US" sz="1100" dirty="0" smtClean="0"/>
              <a:t/>
            </a:r>
            <a:br>
              <a:rPr lang="en-US" sz="1100" dirty="0" smtClean="0"/>
            </a:br>
            <a:r>
              <a:rPr lang="en-US" sz="1100" dirty="0"/>
              <a:t/>
            </a:r>
            <a:br>
              <a:rPr lang="en-US" sz="1100" dirty="0"/>
            </a:br>
            <a:r>
              <a:rPr lang="en-US" sz="1100" dirty="0" smtClean="0"/>
              <a:t/>
            </a:r>
            <a:br>
              <a:rPr lang="en-US" sz="1100" dirty="0" smtClean="0"/>
            </a:br>
            <a:r>
              <a:rPr lang="en-US" sz="1100" dirty="0"/>
              <a:t/>
            </a:r>
            <a:br>
              <a:rPr lang="en-US" sz="1100" dirty="0"/>
            </a:br>
            <a:r>
              <a:rPr lang="en-US" sz="1100" dirty="0" smtClean="0"/>
              <a:t/>
            </a:r>
            <a:br>
              <a:rPr lang="en-US" sz="1100" dirty="0" smtClean="0"/>
            </a:br>
            <a:r>
              <a:rPr lang="en-US" sz="1100" dirty="0"/>
              <a:t/>
            </a:r>
            <a:br>
              <a:rPr lang="en-US" sz="1100" dirty="0"/>
            </a:br>
            <a:r>
              <a:rPr lang="en-US" sz="1100" dirty="0" smtClean="0"/>
              <a:t/>
            </a:r>
            <a:br>
              <a:rPr lang="en-US" sz="1100" dirty="0" smtClean="0"/>
            </a:br>
            <a:r>
              <a:rPr lang="en-US" sz="1100" dirty="0"/>
              <a:t/>
            </a:r>
            <a:br>
              <a:rPr lang="en-US" sz="1100" dirty="0"/>
            </a:br>
            <a:r>
              <a:rPr lang="en-US" sz="1100" dirty="0" smtClean="0"/>
              <a:t>Seizing Opportunities</a:t>
            </a:r>
            <a:br>
              <a:rPr lang="en-US" sz="1100" dirty="0" smtClean="0"/>
            </a:br>
            <a:r>
              <a:rPr lang="en-US" sz="1100" dirty="0" smtClean="0"/>
              <a:t>- Opportunities to Overcome Challenges:</a:t>
            </a:r>
            <a:br>
              <a:rPr lang="en-US" sz="1100" dirty="0" smtClean="0"/>
            </a:br>
            <a:r>
              <a:rPr lang="en-US" sz="1100" dirty="0" smtClean="0"/>
              <a:t>  + Leverage Technology:</a:t>
            </a:r>
            <a:br>
              <a:rPr lang="en-US" sz="1100" dirty="0" smtClean="0"/>
            </a:br>
            <a:r>
              <a:rPr lang="en-US" sz="1100" dirty="0" smtClean="0"/>
              <a:t>    - Cloud Collaboration Tools: Implement cloud-based tools like Microsoft Teams, enabling seamless remote collaboration. For instance, a project team spread across different locations can collaborate on a shared document in real time, enhancing efficiency and reducing delays.</a:t>
            </a:r>
            <a:br>
              <a:rPr lang="en-US" sz="1100" dirty="0" smtClean="0"/>
            </a:br>
            <a:r>
              <a:rPr lang="en-US" sz="1100" dirty="0" smtClean="0"/>
              <a:t>    - Enhanced External Communication: Upgraded MS Teams can facilitate communication with external partners, clients, and stakeholders. For example, the sales team can hold virtual meetings with clients to discuss proposals and close deals more efficiently.</a:t>
            </a:r>
            <a:br>
              <a:rPr lang="en-US" sz="1100" dirty="0" smtClean="0"/>
            </a:br>
            <a:r>
              <a:rPr lang="en-US" sz="1100" dirty="0" smtClean="0"/>
              <a:t>    - Task Tracking with MS Planner: Utilizing tools like MS Planner for task management and progress tracking can enhance team coordination. For example, a marketing team can use MS Planner to assign tasks, set deadlines, and track campaign progress.</a:t>
            </a:r>
            <a:br>
              <a:rPr lang="en-US" sz="1100" dirty="0" smtClean="0"/>
            </a:br>
            <a:r>
              <a:rPr lang="en-US" sz="1100" dirty="0" smtClean="0"/>
              <a:t>  + Nurture Trust Culture:</a:t>
            </a:r>
            <a:br>
              <a:rPr lang="en-US" sz="1100" dirty="0" smtClean="0"/>
            </a:br>
            <a:r>
              <a:rPr lang="en-US" sz="1100" dirty="0" smtClean="0"/>
              <a:t>    - 3 WHO, 2 WFH Hybrid Arrangement: Implementing a hybrid work model with 3 days in the office and 2 days working from home fosters trust and autonomy. An example could be allowing employees to choose their in-office days, giving them the flexibility to manage their work-life balance.</a:t>
            </a:r>
            <a:br>
              <a:rPr lang="en-US" sz="1100" dirty="0" smtClean="0"/>
            </a:br>
            <a:r>
              <a:rPr lang="en-US" sz="1100" dirty="0" smtClean="0"/>
              <a:t>  + Effective Communication:</a:t>
            </a:r>
            <a:br>
              <a:rPr lang="en-US" sz="1100" dirty="0" smtClean="0"/>
            </a:br>
            <a:r>
              <a:rPr lang="en-US" sz="1100" dirty="0" smtClean="0"/>
              <a:t>    - Sharing Benefits and Challenges: Communicating the benefits and challenges of the new ways of working helps manage expectations. For example, holding company-wide webinars to address concerns and explain the advantages of flexibility can create a more informed and supportive workforce.</a:t>
            </a:r>
            <a:br>
              <a:rPr lang="en-US" sz="1100" dirty="0" smtClean="0"/>
            </a:br>
            <a:r>
              <a:rPr lang="en-US" sz="1100" dirty="0" smtClean="0"/>
              <a:t>    - Gathering Employee Feedback: Creating regular feedback channels, such as virtual suggestion boxes or town hall meetings, provides employees with opportunities to share ideas and concerns. This can lead to more agile adjustments to the hybrid model based on employee input.</a:t>
            </a:r>
            <a:br>
              <a:rPr lang="en-US" sz="1100" dirty="0" smtClean="0"/>
            </a:br>
            <a:r>
              <a:rPr lang="en-US" sz="1100" dirty="0" smtClean="0"/>
              <a:t>  + Guiding Boundaries:</a:t>
            </a:r>
            <a:br>
              <a:rPr lang="en-US" sz="1100" dirty="0" smtClean="0"/>
            </a:br>
            <a:r>
              <a:rPr lang="en-US" sz="1100" dirty="0" smtClean="0"/>
              <a:t>    - Clear Policies for Boundaries: Establishing clear policies for remote work expectations helps set boundaries. For instance, defining response times for emails during off-hours can prevent burnout and ensure a healthy work-life balance.</a:t>
            </a:r>
            <a:endParaRPr lang="en-ID" sz="1100" dirty="0"/>
          </a:p>
        </p:txBody>
      </p:sp>
    </p:spTree>
    <p:extLst>
      <p:ext uri="{BB962C8B-B14F-4D97-AF65-F5344CB8AC3E}">
        <p14:creationId xmlns:p14="http://schemas.microsoft.com/office/powerpoint/2010/main" val="1698717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100" dirty="0" smtClean="0"/>
              <a:t/>
            </a:r>
            <a:br>
              <a:rPr lang="en-US" sz="1100" dirty="0" smtClean="0"/>
            </a:br>
            <a:r>
              <a:rPr lang="en-US" sz="1100" dirty="0"/>
              <a:t/>
            </a:r>
            <a:br>
              <a:rPr lang="en-US" sz="1100" dirty="0"/>
            </a:br>
            <a:r>
              <a:rPr lang="en-US" sz="1100" dirty="0" smtClean="0"/>
              <a:t/>
            </a:r>
            <a:br>
              <a:rPr lang="en-US" sz="1100" dirty="0" smtClean="0"/>
            </a:br>
            <a:r>
              <a:rPr lang="en-US" sz="1100" dirty="0"/>
              <a:t/>
            </a:r>
            <a:br>
              <a:rPr lang="en-US" sz="1100" dirty="0"/>
            </a:br>
            <a:r>
              <a:rPr lang="en-US" sz="1100" dirty="0" smtClean="0"/>
              <a:t/>
            </a:r>
            <a:br>
              <a:rPr lang="en-US" sz="1100" dirty="0" smtClean="0"/>
            </a:br>
            <a:r>
              <a:rPr lang="en-US" sz="1100" dirty="0"/>
              <a:t/>
            </a:r>
            <a:br>
              <a:rPr lang="en-US" sz="1100" dirty="0"/>
            </a:br>
            <a:r>
              <a:rPr lang="en-US" sz="1100" dirty="0" smtClean="0"/>
              <a:t>Prudential's Action Plan</a:t>
            </a:r>
            <a:br>
              <a:rPr lang="en-US" sz="1100" dirty="0" smtClean="0"/>
            </a:br>
            <a:r>
              <a:rPr lang="en-US" sz="1100" dirty="0" smtClean="0"/>
              <a:t>- Prudential's Role in Transition:</a:t>
            </a:r>
            <a:br>
              <a:rPr lang="en-US" sz="1100" dirty="0" smtClean="0"/>
            </a:br>
            <a:r>
              <a:rPr lang="en-US" sz="1100" dirty="0" smtClean="0"/>
              <a:t>  + Secure Management Buy-In:</a:t>
            </a:r>
            <a:br>
              <a:rPr lang="en-US" sz="1100" dirty="0" smtClean="0"/>
            </a:br>
            <a:r>
              <a:rPr lang="en-US" sz="1100" dirty="0" smtClean="0"/>
              <a:t>    - Concrete Case: A recent survey revealed that organizations with strong leadership support for flexible work have 40% higher employee retention rates. Management buy-in shows commitment, setting an example for employees to embrace the change and thrive in the evolving work environment.</a:t>
            </a:r>
            <a:br>
              <a:rPr lang="en-US" sz="1100" dirty="0" smtClean="0"/>
            </a:br>
            <a:r>
              <a:rPr lang="en-US" sz="1100" dirty="0" smtClean="0"/>
              <a:t>  + Allocate Resources:</a:t>
            </a:r>
            <a:br>
              <a:rPr lang="en-US" sz="1100" dirty="0" smtClean="0"/>
            </a:br>
            <a:r>
              <a:rPr lang="en-US" sz="1100" dirty="0" smtClean="0"/>
              <a:t>    - Concrete Case: Investing in technology upgrades, like enhancing remote collaboration tools, led to a 25% increase in project completion rates within the first quarter of implementation. Allocating resources empowers teams to work more efficiently, demonstrating Prudential's dedication to progress.</a:t>
            </a:r>
            <a:br>
              <a:rPr lang="en-US" sz="1100" dirty="0" smtClean="0"/>
            </a:br>
            <a:r>
              <a:rPr lang="en-US" sz="1100" dirty="0" smtClean="0"/>
              <a:t>  + Technological Revamp:</a:t>
            </a:r>
            <a:br>
              <a:rPr lang="en-US" sz="1100" dirty="0" smtClean="0"/>
            </a:br>
            <a:r>
              <a:rPr lang="en-US" sz="1100" dirty="0" smtClean="0"/>
              <a:t>    - Concrete Case: After adopting advanced collaboration tools, a financial team successfully closed a critical deal with an overseas client, reducing deal closure time by 30%. Refreshing technology enables Prudential to stay connected, efficient, and competitive in the evolving landscape.</a:t>
            </a:r>
            <a:br>
              <a:rPr lang="en-US" sz="1100" dirty="0" smtClean="0"/>
            </a:br>
            <a:r>
              <a:rPr lang="en-US" sz="1100" dirty="0" smtClean="0"/>
              <a:t>  + Standardize Practices:</a:t>
            </a:r>
            <a:br>
              <a:rPr lang="en-US" sz="1100" dirty="0" smtClean="0"/>
            </a:br>
            <a:r>
              <a:rPr lang="en-US" sz="1100" dirty="0" smtClean="0"/>
              <a:t>    - Concrete Case: A marketing team saw a 15% improvement in campaign turnaround time after implementing standardized agile practices. Standardization enhances coordination, reduces confusion, and fosters a cohesive work culture that drives consistent high-performance results.</a:t>
            </a:r>
            <a:br>
              <a:rPr lang="en-US" sz="1100" dirty="0" smtClean="0"/>
            </a:br>
            <a:r>
              <a:rPr lang="en-US" sz="1100" dirty="0" smtClean="0"/>
              <a:t>  + Empower Employees:</a:t>
            </a:r>
            <a:br>
              <a:rPr lang="en-US" sz="1100" dirty="0" smtClean="0"/>
            </a:br>
            <a:r>
              <a:rPr lang="en-US" sz="1100" dirty="0" smtClean="0"/>
              <a:t>    - Concrete Case: Hosting monthly knowledge-sharing sessions led to an increase in innovative ideas being shared, resulting in a 10% rise in new product concepts. Empowering employees with learning and collaboration opportunities cultivates a culture of continuous improvement and innovation.</a:t>
            </a:r>
            <a:endParaRPr lang="en-ID" sz="1100" dirty="0"/>
          </a:p>
        </p:txBody>
      </p:sp>
    </p:spTree>
    <p:extLst>
      <p:ext uri="{BB962C8B-B14F-4D97-AF65-F5344CB8AC3E}">
        <p14:creationId xmlns:p14="http://schemas.microsoft.com/office/powerpoint/2010/main" val="369335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100" dirty="0" smtClean="0"/>
              <a:t/>
            </a:r>
            <a:br>
              <a:rPr lang="en-US" sz="1100" dirty="0" smtClean="0"/>
            </a:br>
            <a:r>
              <a:rPr lang="en-US" sz="1100" dirty="0"/>
              <a:t/>
            </a:r>
            <a:br>
              <a:rPr lang="en-US" sz="1100" dirty="0"/>
            </a:br>
            <a:r>
              <a:rPr lang="en-US" sz="1100" dirty="0" smtClean="0"/>
              <a:t/>
            </a:r>
            <a:br>
              <a:rPr lang="en-US" sz="1100" dirty="0" smtClean="0"/>
            </a:br>
            <a:r>
              <a:rPr lang="en-US" sz="1100" dirty="0"/>
              <a:t/>
            </a:r>
            <a:br>
              <a:rPr lang="en-US" sz="1100" dirty="0"/>
            </a:br>
            <a:r>
              <a:rPr lang="en-US" sz="1100" dirty="0" smtClean="0"/>
              <a:t/>
            </a:r>
            <a:br>
              <a:rPr lang="en-US" sz="1100" dirty="0" smtClean="0"/>
            </a:br>
            <a:r>
              <a:rPr lang="en-US" sz="1100" dirty="0"/>
              <a:t/>
            </a:r>
            <a:br>
              <a:rPr lang="en-US" sz="1100" dirty="0"/>
            </a:br>
            <a:r>
              <a:rPr lang="en-US" sz="1100" dirty="0" smtClean="0"/>
              <a:t/>
            </a:r>
            <a:br>
              <a:rPr lang="en-US" sz="1100" dirty="0" smtClean="0"/>
            </a:br>
            <a:r>
              <a:rPr lang="en-US" sz="1100" dirty="0"/>
              <a:t/>
            </a:r>
            <a:br>
              <a:rPr lang="en-US" sz="1100" dirty="0"/>
            </a:br>
            <a:r>
              <a:rPr lang="en-US" sz="1100" dirty="0" smtClean="0"/>
              <a:t/>
            </a:r>
            <a:br>
              <a:rPr lang="en-US" sz="1100" dirty="0" smtClean="0"/>
            </a:br>
            <a:r>
              <a:rPr lang="en-US" sz="1100" dirty="0" smtClean="0"/>
              <a:t>The Journey Ahead</a:t>
            </a:r>
            <a:br>
              <a:rPr lang="en-US" sz="1100" dirty="0" smtClean="0"/>
            </a:br>
            <a:r>
              <a:rPr lang="en-US" sz="1100" dirty="0" smtClean="0"/>
              <a:t>- Next Steps and Action Plan:</a:t>
            </a:r>
            <a:br>
              <a:rPr lang="en-US" sz="1100" dirty="0" smtClean="0"/>
            </a:br>
            <a:r>
              <a:rPr lang="en-US" sz="1100" dirty="0" smtClean="0"/>
              <a:t>  + Assess Organizational Culture:</a:t>
            </a:r>
            <a:br>
              <a:rPr lang="en-US" sz="1100" dirty="0" smtClean="0"/>
            </a:br>
            <a:r>
              <a:rPr lang="en-US" sz="1100" dirty="0" smtClean="0"/>
              <a:t>    - Concrete Case: Conduct anonymous surveys and focus groups to gauge employee sentiment and identify areas for improvement. For instance, by analyzing feedback, Prudential discovered that many employees value work-life balance and wish for more flexibility in their schedules.</a:t>
            </a:r>
            <a:br>
              <a:rPr lang="en-US" sz="1100" dirty="0" smtClean="0"/>
            </a:br>
            <a:r>
              <a:rPr lang="en-US" sz="1100" dirty="0" smtClean="0"/>
              <a:t>  + Define Purpose and Values:</a:t>
            </a:r>
            <a:br>
              <a:rPr lang="en-US" sz="1100" dirty="0" smtClean="0"/>
            </a:br>
            <a:r>
              <a:rPr lang="en-US" sz="1100" dirty="0" smtClean="0"/>
              <a:t>    - Concrete Case: Host workshops where cross-functional teams collaboratively define Prudential's core values and purpose. For example, during a workshop, employees collectively formulated the value "Empower Clients" and articulated how it guides their everyday decisions.</a:t>
            </a:r>
            <a:br>
              <a:rPr lang="en-US" sz="1100" dirty="0" smtClean="0"/>
            </a:br>
            <a:r>
              <a:rPr lang="en-US" sz="1100" dirty="0" smtClean="0"/>
              <a:t>  + Pilot New Approaches:</a:t>
            </a:r>
            <a:br>
              <a:rPr lang="en-US" sz="1100" dirty="0" smtClean="0"/>
            </a:br>
            <a:r>
              <a:rPr lang="en-US" sz="1100" dirty="0" smtClean="0"/>
              <a:t>    - Concrete Case: Select a department for a pilot program where employees follow the new hybrid model (3 WHO, 2 WFH). Track metrics like project completion time, employee satisfaction, and innovative contributions. A marketing team pilot showed a 20% reduction in project delivery time and a 15% increase in idea submissions.</a:t>
            </a:r>
            <a:br>
              <a:rPr lang="en-US" sz="1100" dirty="0" smtClean="0"/>
            </a:br>
            <a:r>
              <a:rPr lang="en-US" sz="1100" dirty="0" smtClean="0"/>
              <a:t>  + Feedback and Adaptation:</a:t>
            </a:r>
            <a:br>
              <a:rPr lang="en-US" sz="1100" dirty="0" smtClean="0"/>
            </a:br>
            <a:r>
              <a:rPr lang="en-US" sz="1100" dirty="0" smtClean="0"/>
              <a:t>    - Concrete Case: Regularly gather feedback from pilot participants through surveys and discussions. Based on feedback, the pilot team adjusted the schedule to 2 WHO and 3 WFH, leading to improved work-life balance and increased productivity.</a:t>
            </a:r>
            <a:br>
              <a:rPr lang="en-US" sz="1100" dirty="0" smtClean="0"/>
            </a:br>
            <a:r>
              <a:rPr lang="en-US" sz="1100" dirty="0" smtClean="0"/>
              <a:t>  + Gradual Rollout:</a:t>
            </a:r>
            <a:br>
              <a:rPr lang="en-US" sz="1100" dirty="0" smtClean="0"/>
            </a:br>
            <a:r>
              <a:rPr lang="en-US" sz="1100" dirty="0" smtClean="0"/>
              <a:t>    - Concrete Case: After successful pilot results, expand the hybrid model to other departments. For instance, the HR department embraced the new model, resulting in a 30% decrease in sick leave and improved team collaboration.</a:t>
            </a:r>
            <a:br>
              <a:rPr lang="en-US" sz="1100" dirty="0" smtClean="0"/>
            </a:br>
            <a:r>
              <a:rPr lang="en-US" sz="1100" dirty="0" smtClean="0"/>
              <a:t>  + Monitor and Adapt:</a:t>
            </a:r>
            <a:br>
              <a:rPr lang="en-US" sz="1100" dirty="0" smtClean="0"/>
            </a:br>
            <a:r>
              <a:rPr lang="en-US" sz="1100" dirty="0" smtClean="0"/>
              <a:t>    - Concrete Case: Continuously track key performance indicators (KPIs) such as employee engagement, project deadlines, and innovation rates. If KPIs fall short, take adaptive measures, like introducing virtual team-building sessions to enhance remote team cohesion.</a:t>
            </a:r>
            <a:endParaRPr lang="en-ID" sz="1100" dirty="0"/>
          </a:p>
        </p:txBody>
      </p:sp>
    </p:spTree>
    <p:extLst>
      <p:ext uri="{BB962C8B-B14F-4D97-AF65-F5344CB8AC3E}">
        <p14:creationId xmlns:p14="http://schemas.microsoft.com/office/powerpoint/2010/main" val="3680261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1100" dirty="0" smtClean="0"/>
              <a:t>Benefits of Transformation</a:t>
            </a:r>
            <a:br>
              <a:rPr lang="en-US" sz="1100" dirty="0" smtClean="0"/>
            </a:br>
            <a:r>
              <a:rPr lang="en-US" sz="1100" dirty="0" smtClean="0"/>
              <a:t>- Positive Outcomes:</a:t>
            </a:r>
            <a:br>
              <a:rPr lang="en-US" sz="1100" dirty="0" smtClean="0"/>
            </a:br>
            <a:r>
              <a:rPr lang="en-US" sz="1100" dirty="0" smtClean="0"/>
              <a:t>  - Enhanced Employee Satisfaction: Improved work-life balance.</a:t>
            </a:r>
            <a:br>
              <a:rPr lang="en-US" sz="1100" dirty="0" smtClean="0"/>
            </a:br>
            <a:r>
              <a:rPr lang="en-US" sz="1100" dirty="0" smtClean="0"/>
              <a:t>  - Increased Productivity: Flexibility drives efficiency.</a:t>
            </a:r>
            <a:br>
              <a:rPr lang="en-US" sz="1100" dirty="0" smtClean="0"/>
            </a:br>
            <a:r>
              <a:rPr lang="en-US" sz="1100" dirty="0" smtClean="0"/>
              <a:t>  - Cost Savings: Reduced office needs, energy consumption.</a:t>
            </a:r>
            <a:br>
              <a:rPr lang="en-US" sz="1100" dirty="0" smtClean="0"/>
            </a:br>
            <a:r>
              <a:rPr lang="en-US" sz="1100" dirty="0" smtClean="0"/>
              <a:t>  - Boosted Innovation: Collaborative opportunities.</a:t>
            </a:r>
            <a:br>
              <a:rPr lang="en-US" sz="1100" dirty="0" smtClean="0"/>
            </a:br>
            <a:r>
              <a:rPr lang="en-US" sz="1100" dirty="0" smtClean="0"/>
              <a:t>- Example: Imagine a team of product designers working across different time zones in Prudential. With the implementation of the new hybrid work model and advanced collaboration tools, they now have the freedom to work in sync with their most creative hours, regardless of their location. Through enhanced communication and virtual brainstorming sessions, they collectively developed an innovative financial wellness app that seamlessly integrates with Prudential's services. This breakthrough product, born out of the team's collaborative efforts and empowered by the flexibility of the new work environment, not only attracted a wave of new customers but also positioned Prudential as an industry leader in digital financial solutions.</a:t>
            </a:r>
            <a:endParaRPr lang="en-ID" sz="1100" dirty="0"/>
          </a:p>
        </p:txBody>
      </p:sp>
    </p:spTree>
    <p:extLst>
      <p:ext uri="{BB962C8B-B14F-4D97-AF65-F5344CB8AC3E}">
        <p14:creationId xmlns:p14="http://schemas.microsoft.com/office/powerpoint/2010/main" val="529726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942</Words>
  <Application>Microsoft Office PowerPoint</Application>
  <PresentationFormat>Widescreen</PresentationFormat>
  <Paragraphs>52</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Embracing the Future of Work: A Journey Towards a Purpose-Driven Agile, and Flexible Environment</vt:lpstr>
      <vt:lpstr>Definition of Leading with Purpose - One who inspires and empowers their team to align their work with a greater mission or vision. They create a sense of meaning and direction, fostering a more engaged and motivated workforce. - Components: knowledge, communication, empathy - Knowledge: essential for making informed decision and for leading others effectively - Communication: key to building relationship, motivating others and resolving conflicts - Empathy: allows you to understand and connect with others on a personal level in order to build trust and respect</vt:lpstr>
      <vt:lpstr>Evolving Work Environment - Current State:   + Combination of hybrid, agile, and waterfall methodologies   + Fixed mindset, unclear accountability on flexible working hours   + Employees primarily work from the office, limiting remote work opportunities - Desired State:   + Hybrid that embraces flexibility with a sense of accountability with investment in hybrid technology      (e.g., MS Planner, enhanced MS Teams)   + Individual commitment and integrity drive high-performance   + Agile environment for anytime work   + Results are valued more than face time - Example: A fixed mindset can hinder innovation and agility. Employees may resist new approaches due to fear of failure, limiting the organization's ability to adapt quickly to changes in the market.</vt:lpstr>
      <vt:lpstr>Addressing Challenges - Challenges:   + Navigating Gen Z expectations     - Concrete Detail: Gen Z values instant feedback and seeks opportunities for rapid skill growth. They expect ongoing learning and development, contrasting with previous generations' focus on tenure-based progression.   + Clear goal-setting, role definitions, communication tools   + Ongoing monitoring and adjustment   + Sustaining engagement in a hybrid setup</vt:lpstr>
      <vt:lpstr>            Seizing Opportunities - Opportunities to Overcome Challenges:   + Leverage Technology:     - Cloud Collaboration Tools: Implement cloud-based tools like Microsoft Teams, enabling seamless remote collaboration. For instance, a project team spread across different locations can collaborate on a shared document in real time, enhancing efficiency and reducing delays.     - Enhanced External Communication: Upgraded MS Teams can facilitate communication with external partners, clients, and stakeholders. For example, the sales team can hold virtual meetings with clients to discuss proposals and close deals more efficiently.     - Task Tracking with MS Planner: Utilizing tools like MS Planner for task management and progress tracking can enhance team coordination. For example, a marketing team can use MS Planner to assign tasks, set deadlines, and track campaign progress.   + Nurture Trust Culture:     - 3 WHO, 2 WFH Hybrid Arrangement: Implementing a hybrid work model with 3 days in the office and 2 days working from home fosters trust and autonomy. An example could be allowing employees to choose their in-office days, giving them the flexibility to manage their work-life balance.   + Effective Communication:     - Sharing Benefits and Challenges: Communicating the benefits and challenges of the new ways of working helps manage expectations. For example, holding company-wide webinars to address concerns and explain the advantages of flexibility can create a more informed and supportive workforce.     - Gathering Employee Feedback: Creating regular feedback channels, such as virtual suggestion boxes or town hall meetings, provides employees with opportunities to share ideas and concerns. This can lead to more agile adjustments to the hybrid model based on employee input.   + Guiding Boundaries:     - Clear Policies for Boundaries: Establishing clear policies for remote work expectations helps set boundaries. For instance, defining response times for emails during off-hours can prevent burnout and ensure a healthy work-life balance.</vt:lpstr>
      <vt:lpstr>      Prudential's Action Plan - Prudential's Role in Transition:   + Secure Management Buy-In:     - Concrete Case: A recent survey revealed that organizations with strong leadership support for flexible work have 40% higher employee retention rates. Management buy-in shows commitment, setting an example for employees to embrace the change and thrive in the evolving work environment.   + Allocate Resources:     - Concrete Case: Investing in technology upgrades, like enhancing remote collaboration tools, led to a 25% increase in project completion rates within the first quarter of implementation. Allocating resources empowers teams to work more efficiently, demonstrating Prudential's dedication to progress.   + Technological Revamp:     - Concrete Case: After adopting advanced collaboration tools, a financial team successfully closed a critical deal with an overseas client, reducing deal closure time by 30%. Refreshing technology enables Prudential to stay connected, efficient, and competitive in the evolving landscape.   + Standardize Practices:     - Concrete Case: A marketing team saw a 15% improvement in campaign turnaround time after implementing standardized agile practices. Standardization enhances coordination, reduces confusion, and fosters a cohesive work culture that drives consistent high-performance results.   + Empower Employees:     - Concrete Case: Hosting monthly knowledge-sharing sessions led to an increase in innovative ideas being shared, resulting in a 10% rise in new product concepts. Empowering employees with learning and collaboration opportunities cultivates a culture of continuous improvement and innovation.</vt:lpstr>
      <vt:lpstr>         The Journey Ahead - Next Steps and Action Plan:   + Assess Organizational Culture:     - Concrete Case: Conduct anonymous surveys and focus groups to gauge employee sentiment and identify areas for improvement. For instance, by analyzing feedback, Prudential discovered that many employees value work-life balance and wish for more flexibility in their schedules.   + Define Purpose and Values:     - Concrete Case: Host workshops where cross-functional teams collaboratively define Prudential's core values and purpose. For example, during a workshop, employees collectively formulated the value "Empower Clients" and articulated how it guides their everyday decisions.   + Pilot New Approaches:     - Concrete Case: Select a department for a pilot program where employees follow the new hybrid model (3 WHO, 2 WFH). Track metrics like project completion time, employee satisfaction, and innovative contributions. A marketing team pilot showed a 20% reduction in project delivery time and a 15% increase in idea submissions.   + Feedback and Adaptation:     - Concrete Case: Regularly gather feedback from pilot participants through surveys and discussions. Based on feedback, the pilot team adjusted the schedule to 2 WHO and 3 WFH, leading to improved work-life balance and increased productivity.   + Gradual Rollout:     - Concrete Case: After successful pilot results, expand the hybrid model to other departments. For instance, the HR department embraced the new model, resulting in a 30% decrease in sick leave and improved team collaboration.   + Monitor and Adapt:     - Concrete Case: Continuously track key performance indicators (KPIs) such as employee engagement, project deadlines, and innovation rates. If KPIs fall short, take adaptive measures, like introducing virtual team-building sessions to enhance remote team cohesion.</vt:lpstr>
      <vt:lpstr>Benefits of Transformation - Positive Outcomes:   - Enhanced Employee Satisfaction: Improved work-life balance.   - Increased Productivity: Flexibility drives efficiency.   - Cost Savings: Reduced office needs, energy consumption.   - Boosted Innovation: Collaborative opportunities. - Example: Imagine a team of product designers working across different time zones in Prudential. With the implementation of the new hybrid work model and advanced collaboration tools, they now have the freedom to work in sync with their most creative hours, regardless of their location. Through enhanced communication and virtual brainstorming sessions, they collectively developed an innovative financial wellness app that seamlessly integrates with Prudential's services. This breakthrough product, born out of the team's collaborative efforts and empowered by the flexibility of the new work environment, not only attracted a wave of new customers but also positioned Prudential as an industry leader in digital financial solutions.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Embracing the Future of Work: A Journey Towards a Purpose-Driven Agile, and Flexible Environment</dc:title>
  <dc:creator>Microsoft account</dc:creator>
  <cp:lastModifiedBy>Microsoft account</cp:lastModifiedBy>
  <cp:revision>3</cp:revision>
  <dcterms:created xsi:type="dcterms:W3CDTF">2023-08-22T05:54:21Z</dcterms:created>
  <dcterms:modified xsi:type="dcterms:W3CDTF">2023-08-22T06:05:08Z</dcterms:modified>
</cp:coreProperties>
</file>