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37" r:id="rId2"/>
    <p:sldId id="345" r:id="rId3"/>
    <p:sldId id="346" r:id="rId4"/>
    <p:sldId id="350" r:id="rId5"/>
    <p:sldId id="355" r:id="rId6"/>
    <p:sldId id="358" r:id="rId7"/>
    <p:sldId id="357" r:id="rId8"/>
    <p:sldId id="351" r:id="rId9"/>
    <p:sldId id="34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F27A66B-F71E-4FDF-8154-C2845C5E75BA}">
          <p14:sldIdLst>
            <p14:sldId id="337"/>
            <p14:sldId id="345"/>
            <p14:sldId id="346"/>
            <p14:sldId id="350"/>
            <p14:sldId id="355"/>
            <p14:sldId id="358"/>
            <p14:sldId id="357"/>
            <p14:sldId id="351"/>
            <p14:sldId id="3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negger Heller Manuela BFS" initials="HHMB" lastIdx="1" clrIdx="0">
    <p:extLst>
      <p:ext uri="{19B8F6BF-5375-455C-9EA6-DF929625EA0E}">
        <p15:presenceInfo xmlns:p15="http://schemas.microsoft.com/office/powerpoint/2012/main" userId="Honegger Heller Manuela BF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2" autoAdjust="0"/>
    <p:restoredTop sz="92326" autoAdjust="0"/>
  </p:normalViewPr>
  <p:slideViewPr>
    <p:cSldViewPr snapToGrid="0">
      <p:cViewPr varScale="1">
        <p:scale>
          <a:sx n="105" d="100"/>
          <a:sy n="105" d="100"/>
        </p:scale>
        <p:origin x="9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E8820-A19D-41F3-B218-A7130B729F6C}" type="datetimeFigureOut">
              <a:rPr lang="de-CH" smtClean="0"/>
              <a:t>08.12.2022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F44B4-7300-484E-9719-233E47C91E14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49025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CH" b="1" dirty="0"/>
          </a:p>
          <a:p>
            <a:pPr marL="0" indent="0">
              <a:buFont typeface="Arial" panose="020B0604020202020204" pitchFamily="34" charset="0"/>
              <a:buNone/>
            </a:pPr>
            <a:endParaRPr lang="de-CH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CH" baseline="0" dirty="0"/>
              <a:t>30’’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FD653-2284-4F75-BB76-5289AE94618D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5632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F44B4-7300-484E-9719-233E47C91E14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07491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F44B4-7300-484E-9719-233E47C91E14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637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600" y="1900799"/>
            <a:ext cx="10425600" cy="1281601"/>
          </a:xfrm>
        </p:spPr>
        <p:txBody>
          <a:bodyPr anchor="t"/>
          <a:lstStyle>
            <a:lvl1pPr algn="l">
              <a:lnSpc>
                <a:spcPts val="4400"/>
              </a:lnSpc>
              <a:defRPr sz="4000"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600" y="3434400"/>
            <a:ext cx="10425600" cy="1845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/>
              <a:t>Formatvorlage des Untertitelmasters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3237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Tex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59275" y="1426032"/>
            <a:ext cx="10431925" cy="885600"/>
          </a:xfrm>
        </p:spPr>
        <p:txBody>
          <a:bodyPr/>
          <a:lstStyle>
            <a:lvl1pPr>
              <a:defRPr sz="3000"/>
            </a:lvl1pPr>
          </a:lstStyle>
          <a:p>
            <a:r>
              <a:rPr lang="de-DE" dirty="0"/>
              <a:t>Titel durch Klicken einfügen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3636" y="2492375"/>
            <a:ext cx="10427564" cy="3556507"/>
          </a:xfrm>
        </p:spPr>
        <p:txBody>
          <a:bodyPr/>
          <a:lstStyle>
            <a:lvl1pPr>
              <a:lnSpc>
                <a:spcPts val="3100"/>
              </a:lnSpc>
              <a:defRPr sz="2700"/>
            </a:lvl1pPr>
            <a:lvl2pPr>
              <a:lnSpc>
                <a:spcPts val="2800"/>
              </a:lnSpc>
              <a:defRPr/>
            </a:lvl2pPr>
            <a:lvl3pPr marL="536575" indent="-176213">
              <a:lnSpc>
                <a:spcPts val="2400"/>
              </a:lnSpc>
              <a:defRPr/>
            </a:lvl3pPr>
            <a:lvl4pPr marL="895350" indent="-176213">
              <a:lnSpc>
                <a:spcPts val="2200"/>
              </a:lnSpc>
              <a:defRPr/>
            </a:lvl4pPr>
            <a:lvl5pPr marL="1255713" indent="-176213">
              <a:lnSpc>
                <a:spcPts val="2200"/>
              </a:lnSpc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428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einfügen</a:t>
            </a:r>
            <a:endParaRPr lang="de-CH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63636" y="2492375"/>
            <a:ext cx="4852977" cy="3556507"/>
          </a:xfrm>
        </p:spPr>
        <p:txBody>
          <a:bodyPr/>
          <a:lstStyle>
            <a:lvl1pPr>
              <a:lnSpc>
                <a:spcPts val="3100"/>
              </a:lnSpc>
              <a:defRPr sz="2700"/>
            </a:lvl1pPr>
            <a:lvl2pPr>
              <a:lnSpc>
                <a:spcPts val="2800"/>
              </a:lnSpc>
              <a:defRPr/>
            </a:lvl2pPr>
            <a:lvl3pPr marL="536575" indent="-176213">
              <a:lnSpc>
                <a:spcPts val="2400"/>
              </a:lnSpc>
              <a:defRPr/>
            </a:lvl3pPr>
            <a:lvl4pPr marL="895350" indent="-176213">
              <a:lnSpc>
                <a:spcPts val="2200"/>
              </a:lnSpc>
              <a:defRPr/>
            </a:lvl4pPr>
            <a:lvl5pPr marL="1255713" indent="-176213">
              <a:lnSpc>
                <a:spcPts val="2200"/>
              </a:lnSpc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6638223" y="2492375"/>
            <a:ext cx="4852977" cy="3556507"/>
          </a:xfrm>
        </p:spPr>
        <p:txBody>
          <a:bodyPr/>
          <a:lstStyle>
            <a:lvl1pPr>
              <a:lnSpc>
                <a:spcPts val="3100"/>
              </a:lnSpc>
              <a:defRPr sz="2700"/>
            </a:lvl1pPr>
            <a:lvl2pPr>
              <a:lnSpc>
                <a:spcPts val="2800"/>
              </a:lnSpc>
              <a:defRPr/>
            </a:lvl2pPr>
            <a:lvl3pPr marL="536575" indent="-176213">
              <a:lnSpc>
                <a:spcPts val="2400"/>
              </a:lnSpc>
              <a:defRPr/>
            </a:lvl3pPr>
            <a:lvl4pPr marL="895350" indent="-176213">
              <a:lnSpc>
                <a:spcPts val="2200"/>
              </a:lnSpc>
              <a:defRPr/>
            </a:lvl4pPr>
            <a:lvl5pPr marL="1255713" indent="-176213">
              <a:lnSpc>
                <a:spcPts val="2200"/>
              </a:lnSpc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179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links Text, rechts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einfügen</a:t>
            </a:r>
            <a:endParaRPr lang="de-CH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455664" y="2498471"/>
            <a:ext cx="5035536" cy="3138026"/>
          </a:xfrm>
        </p:spPr>
        <p:txBody>
          <a:bodyPr>
            <a:normAutofit/>
          </a:bodyPr>
          <a:lstStyle>
            <a:lvl1pPr>
              <a:lnSpc>
                <a:spcPts val="2200"/>
              </a:lnSpc>
              <a:spcAft>
                <a:spcPts val="0"/>
              </a:spcAft>
              <a:defRPr sz="1800"/>
            </a:lvl1pPr>
          </a:lstStyle>
          <a:p>
            <a:pPr lvl="0"/>
            <a:r>
              <a:rPr lang="de-DE" dirty="0"/>
              <a:t>Bild / Grafik</a:t>
            </a:r>
            <a:endParaRPr lang="de-CH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456864" y="5767199"/>
            <a:ext cx="5035536" cy="292223"/>
          </a:xfrm>
        </p:spPr>
        <p:txBody>
          <a:bodyPr>
            <a:normAutofit/>
          </a:bodyPr>
          <a:lstStyle>
            <a:lvl1pPr>
              <a:lnSpc>
                <a:spcPts val="2200"/>
              </a:lnSpc>
              <a:spcAft>
                <a:spcPts val="0"/>
              </a:spcAft>
              <a:defRPr sz="1800"/>
            </a:lvl1pPr>
          </a:lstStyle>
          <a:p>
            <a:pPr lvl="0"/>
            <a:r>
              <a:rPr lang="de-DE" dirty="0"/>
              <a:t>Legende</a:t>
            </a:r>
            <a:endParaRPr lang="de-CH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63636" y="2498471"/>
            <a:ext cx="4852977" cy="3556507"/>
          </a:xfrm>
        </p:spPr>
        <p:txBody>
          <a:bodyPr/>
          <a:lstStyle>
            <a:lvl1pPr>
              <a:lnSpc>
                <a:spcPts val="3100"/>
              </a:lnSpc>
              <a:defRPr sz="2700"/>
            </a:lvl1pPr>
            <a:lvl2pPr>
              <a:lnSpc>
                <a:spcPts val="2800"/>
              </a:lnSpc>
              <a:defRPr/>
            </a:lvl2pPr>
            <a:lvl3pPr marL="536575" indent="-176213">
              <a:lnSpc>
                <a:spcPts val="2400"/>
              </a:lnSpc>
              <a:defRPr/>
            </a:lvl3pPr>
            <a:lvl4pPr marL="895350" indent="-176213">
              <a:lnSpc>
                <a:spcPts val="2200"/>
              </a:lnSpc>
              <a:defRPr/>
            </a:lvl4pPr>
            <a:lvl5pPr marL="1255713" indent="-176213">
              <a:lnSpc>
                <a:spcPts val="2200"/>
              </a:lnSpc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0250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Grafiken links un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einfügen</a:t>
            </a:r>
            <a:endParaRPr lang="de-CH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455664" y="2492375"/>
            <a:ext cx="5035536" cy="3138026"/>
          </a:xfrm>
        </p:spPr>
        <p:txBody>
          <a:bodyPr>
            <a:normAutofit/>
          </a:bodyPr>
          <a:lstStyle>
            <a:lvl1pPr>
              <a:lnSpc>
                <a:spcPts val="2200"/>
              </a:lnSpc>
              <a:spcAft>
                <a:spcPts val="0"/>
              </a:spcAft>
              <a:defRPr sz="1800"/>
            </a:lvl1pPr>
          </a:lstStyle>
          <a:p>
            <a:pPr lvl="0"/>
            <a:r>
              <a:rPr lang="de-DE" dirty="0"/>
              <a:t>Bild / Grafik</a:t>
            </a:r>
            <a:endParaRPr lang="de-CH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456864" y="5767199"/>
            <a:ext cx="5035536" cy="292223"/>
          </a:xfrm>
        </p:spPr>
        <p:txBody>
          <a:bodyPr>
            <a:normAutofit/>
          </a:bodyPr>
          <a:lstStyle>
            <a:lvl1pPr>
              <a:lnSpc>
                <a:spcPts val="2200"/>
              </a:lnSpc>
              <a:spcAft>
                <a:spcPts val="0"/>
              </a:spcAft>
              <a:defRPr sz="1800"/>
            </a:lvl1pPr>
          </a:lstStyle>
          <a:p>
            <a:pPr lvl="0"/>
            <a:r>
              <a:rPr lang="de-DE" dirty="0"/>
              <a:t>Legende</a:t>
            </a:r>
            <a:endParaRPr lang="de-CH" dirty="0"/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059264" y="2492375"/>
            <a:ext cx="4859952" cy="3138026"/>
          </a:xfrm>
        </p:spPr>
        <p:txBody>
          <a:bodyPr>
            <a:normAutofit/>
          </a:bodyPr>
          <a:lstStyle>
            <a:lvl1pPr>
              <a:lnSpc>
                <a:spcPts val="2200"/>
              </a:lnSpc>
              <a:spcAft>
                <a:spcPts val="0"/>
              </a:spcAft>
              <a:defRPr sz="1800"/>
            </a:lvl1pPr>
          </a:lstStyle>
          <a:p>
            <a:pPr lvl="0"/>
            <a:r>
              <a:rPr lang="de-DE" dirty="0"/>
              <a:t>Bild / Grafik</a:t>
            </a:r>
            <a:endParaRPr lang="de-CH" dirty="0"/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060464" y="5767199"/>
            <a:ext cx="4858752" cy="292223"/>
          </a:xfrm>
        </p:spPr>
        <p:txBody>
          <a:bodyPr>
            <a:normAutofit/>
          </a:bodyPr>
          <a:lstStyle>
            <a:lvl1pPr>
              <a:lnSpc>
                <a:spcPts val="2200"/>
              </a:lnSpc>
              <a:spcAft>
                <a:spcPts val="0"/>
              </a:spcAft>
              <a:defRPr sz="1800"/>
            </a:lvl1pPr>
          </a:lstStyle>
          <a:p>
            <a:pPr lvl="0"/>
            <a:r>
              <a:rPr lang="de-DE" dirty="0"/>
              <a:t>Legende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1152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Grafik ganze Br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einfügen</a:t>
            </a:r>
            <a:endParaRPr lang="de-CH" dirty="0"/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059264" y="2492375"/>
            <a:ext cx="10431936" cy="3138026"/>
          </a:xfrm>
        </p:spPr>
        <p:txBody>
          <a:bodyPr>
            <a:normAutofit/>
          </a:bodyPr>
          <a:lstStyle>
            <a:lvl1pPr>
              <a:lnSpc>
                <a:spcPts val="2200"/>
              </a:lnSpc>
              <a:spcAft>
                <a:spcPts val="0"/>
              </a:spcAft>
              <a:defRPr sz="1800"/>
            </a:lvl1pPr>
          </a:lstStyle>
          <a:p>
            <a:pPr lvl="0"/>
            <a:r>
              <a:rPr lang="de-DE" dirty="0"/>
              <a:t>Bild / Grafik</a:t>
            </a:r>
            <a:endParaRPr lang="de-CH" dirty="0"/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060464" y="5767199"/>
            <a:ext cx="10491456" cy="292223"/>
          </a:xfrm>
        </p:spPr>
        <p:txBody>
          <a:bodyPr>
            <a:normAutofit/>
          </a:bodyPr>
          <a:lstStyle>
            <a:lvl1pPr>
              <a:lnSpc>
                <a:spcPts val="2200"/>
              </a:lnSpc>
              <a:spcAft>
                <a:spcPts val="0"/>
              </a:spcAft>
              <a:defRPr sz="1800"/>
            </a:lvl1pPr>
          </a:lstStyle>
          <a:p>
            <a:pPr lvl="0"/>
            <a:r>
              <a:rPr lang="de-DE" dirty="0"/>
              <a:t>Legende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253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974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9275" y="1419936"/>
            <a:ext cx="10431925" cy="461665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de-DE" dirty="0"/>
              <a:t>Formatvorlage des Titels durch Klicken bearbeiten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9275" y="2492375"/>
            <a:ext cx="10427564" cy="101515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dirty="0"/>
              <a:t>Formatvorlage des Untertitels durch Klicken bearbeiten</a:t>
            </a:r>
            <a:endParaRPr lang="de-CH" dirty="0"/>
          </a:p>
          <a:p>
            <a:pPr marL="0" indent="0">
              <a:buNone/>
            </a:pPr>
            <a:endParaRPr lang="de-DE" sz="3200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61" y="3263935"/>
            <a:ext cx="1929388" cy="853442"/>
          </a:xfrm>
          <a:prstGeom prst="rect">
            <a:avLst/>
          </a:prstGeom>
        </p:spPr>
      </p:pic>
      <p:cxnSp>
        <p:nvCxnSpPr>
          <p:cNvPr id="14" name="Gerader Verbinder 13"/>
          <p:cNvCxnSpPr/>
          <p:nvPr userDrawn="1"/>
        </p:nvCxnSpPr>
        <p:spPr>
          <a:xfrm>
            <a:off x="0" y="6319229"/>
            <a:ext cx="12192000" cy="1381"/>
          </a:xfrm>
          <a:prstGeom prst="line">
            <a:avLst/>
          </a:prstGeom>
          <a:ln w="12700" cap="rnd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 userDrawn="1"/>
        </p:nvSpPr>
        <p:spPr>
          <a:xfrm>
            <a:off x="11039856" y="6312990"/>
            <a:ext cx="451344" cy="265730"/>
          </a:xfrm>
          <a:prstGeom prst="rect">
            <a:avLst/>
          </a:prstGeom>
          <a:noFill/>
        </p:spPr>
        <p:txBody>
          <a:bodyPr wrap="square" lIns="180000" tIns="54000" rIns="0" bIns="72000" rtlCol="0">
            <a:spAutoFit/>
          </a:bodyPr>
          <a:lstStyle/>
          <a:p>
            <a:pPr algn="r"/>
            <a:fld id="{30E58333-A1F8-4666-9740-645AE11C00D2}" type="slidenum">
              <a:rPr lang="de-CH" sz="9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pPr algn="r"/>
              <a:t>‹#›</a:t>
            </a:fld>
            <a:endParaRPr lang="de-CH" sz="9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5456" cy="101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3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000" b="1" kern="1200" baseline="0">
          <a:solidFill>
            <a:schemeClr val="accent5">
              <a:lumMod val="60000"/>
              <a:lumOff val="40000"/>
            </a:schemeClr>
          </a:solidFill>
          <a:latin typeface="+mn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ts val="3200"/>
        </a:lnSpc>
        <a:spcBef>
          <a:spcPts val="0"/>
        </a:spcBef>
        <a:spcAft>
          <a:spcPts val="1200"/>
        </a:spcAft>
        <a:buClrTx/>
        <a:buSzTx/>
        <a:buFont typeface="Wingdings" panose="05000000000000000000" pitchFamily="2" charset="2"/>
        <a:buNone/>
        <a:tabLst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70">
          <p15:clr>
            <a:srgbClr val="F26B43"/>
          </p15:clr>
        </p15:guide>
        <p15:guide id="2" pos="372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fso-metadata/" TargetMode="External"/><Relationship Id="rId2" Type="http://schemas.openxmlformats.org/officeDocument/2006/relationships/hyperlink" Target="https://gitlab.com/DSCC/fso-metadata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itbucket.bit.admin.ch/projects/BFS-FACH/repos/sis-sms-tools/browse/DSDValidatoR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8219" y="1900799"/>
            <a:ext cx="10425600" cy="2031325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de-CH" sz="4400" dirty="0"/>
              <a:t> </a:t>
            </a:r>
            <a:br>
              <a:rPr lang="de-CH" sz="4400" dirty="0"/>
            </a:br>
            <a:r>
              <a:rPr lang="de-CH" sz="4400" dirty="0"/>
              <a:t>Project</a:t>
            </a:r>
            <a:br>
              <a:rPr lang="de-CH" sz="4400" dirty="0"/>
            </a:br>
            <a:r>
              <a:rPr lang="de-CH" sz="4400" dirty="0"/>
              <a:t>"</a:t>
            </a:r>
            <a:r>
              <a:rPr lang="de-CH" sz="4400" dirty="0" err="1"/>
              <a:t>Metadata</a:t>
            </a:r>
            <a:r>
              <a:rPr lang="de-CH" sz="4400" dirty="0"/>
              <a:t> Access Automation"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123" y="5486400"/>
            <a:ext cx="11051792" cy="689318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de-DE" sz="1800" dirty="0">
                <a:solidFill>
                  <a:srgbClr val="44546A"/>
                </a:solidFill>
              </a:rPr>
              <a:t>Fabian Santi – IOR/IOS </a:t>
            </a:r>
          </a:p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de-DE" sz="1800" dirty="0">
                <a:solidFill>
                  <a:srgbClr val="44546A"/>
                </a:solidFill>
              </a:rPr>
              <a:t>2022-11-03 </a:t>
            </a:r>
            <a:endParaRPr lang="de-CH" sz="1800" dirty="0">
              <a:solidFill>
                <a:srgbClr val="44546A"/>
              </a:solidFill>
            </a:endParaRPr>
          </a:p>
        </p:txBody>
      </p:sp>
      <p:sp>
        <p:nvSpPr>
          <p:cNvPr id="6" name="Espace réservé du pied de page 2">
            <a:extLst>
              <a:ext uri="{FF2B5EF4-FFF2-40B4-BE49-F238E27FC236}">
                <a16:creationId xmlns:a16="http://schemas.microsoft.com/office/drawing/2014/main" id="{CF9004D4-E51B-402C-A884-D6DE0798248B}"/>
              </a:ext>
            </a:extLst>
          </p:cNvPr>
          <p:cNvSpPr txBox="1">
            <a:spLocks/>
          </p:cNvSpPr>
          <p:nvPr/>
        </p:nvSpPr>
        <p:spPr>
          <a:xfrm>
            <a:off x="1059275" y="6401349"/>
            <a:ext cx="9359125" cy="231925"/>
          </a:xfrm>
          <a:prstGeom prst="rect">
            <a:avLst/>
          </a:prstGeom>
        </p:spPr>
        <p:txBody>
          <a:bodyPr vert="horz" lIns="0" tIns="0" rIns="0" bIns="4572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AdminR</a:t>
            </a:r>
            <a:r>
              <a:rPr kumimoji="0" lang="fr-CH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| Project "</a:t>
            </a:r>
            <a:r>
              <a:rPr kumimoji="0" lang="fr-CH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Metadata</a:t>
            </a:r>
            <a:r>
              <a:rPr kumimoji="0" lang="fr-CH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Access Automation" | Fabian Santi – IOR/IOS | 2022-12-08</a:t>
            </a:r>
            <a:endParaRPr kumimoji="0" lang="de-CH" sz="8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68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9275" y="1426032"/>
            <a:ext cx="10431925" cy="461665"/>
          </a:xfrm>
        </p:spPr>
        <p:txBody>
          <a:bodyPr/>
          <a:lstStyle/>
          <a:p>
            <a:r>
              <a:rPr lang="de-DE" dirty="0"/>
              <a:t>Content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3636" y="2492375"/>
            <a:ext cx="10427564" cy="260327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fr-CH" dirty="0"/>
              <a:t>Objectives</a:t>
            </a:r>
          </a:p>
          <a:p>
            <a:pPr marL="514350" indent="-514350">
              <a:buAutoNum type="arabicPeriod"/>
            </a:pPr>
            <a:r>
              <a:rPr lang="fr-CH" dirty="0" err="1"/>
              <a:t>Expected</a:t>
            </a:r>
            <a:r>
              <a:rPr lang="fr-CH" dirty="0"/>
              <a:t> </a:t>
            </a:r>
            <a:r>
              <a:rPr lang="fr-CH" dirty="0" err="1"/>
              <a:t>added</a:t>
            </a:r>
            <a:r>
              <a:rPr lang="fr-CH" dirty="0"/>
              <a:t> value</a:t>
            </a:r>
          </a:p>
          <a:p>
            <a:pPr marL="514350" indent="-514350">
              <a:buAutoNum type="arabicPeriod"/>
            </a:pPr>
            <a:r>
              <a:rPr lang="en-US" dirty="0"/>
              <a:t>Problems encountered/challenges identified</a:t>
            </a:r>
          </a:p>
          <a:p>
            <a:pPr marL="514350" indent="-514350">
              <a:buAutoNum type="arabicPeriod"/>
            </a:pPr>
            <a:r>
              <a:rPr lang="en-US" dirty="0"/>
              <a:t>Solutions provided</a:t>
            </a:r>
          </a:p>
          <a:p>
            <a:pPr marL="514350" indent="-514350">
              <a:buAutoNum type="arabicPeriod"/>
            </a:pPr>
            <a:r>
              <a:rPr lang="en-US" dirty="0"/>
              <a:t>Lessons learned</a:t>
            </a:r>
            <a:endParaRPr lang="fr-CH" dirty="0"/>
          </a:p>
        </p:txBody>
      </p:sp>
      <p:sp>
        <p:nvSpPr>
          <p:cNvPr id="5" name="Espace réservé du pied de page 2">
            <a:extLst>
              <a:ext uri="{FF2B5EF4-FFF2-40B4-BE49-F238E27FC236}">
                <a16:creationId xmlns:a16="http://schemas.microsoft.com/office/drawing/2014/main" id="{2CB773C5-60C3-4C0C-9310-4DA4E3641F10}"/>
              </a:ext>
            </a:extLst>
          </p:cNvPr>
          <p:cNvSpPr txBox="1">
            <a:spLocks/>
          </p:cNvSpPr>
          <p:nvPr/>
        </p:nvSpPr>
        <p:spPr>
          <a:xfrm>
            <a:off x="1059275" y="6401349"/>
            <a:ext cx="9359125" cy="231925"/>
          </a:xfrm>
          <a:prstGeom prst="rect">
            <a:avLst/>
          </a:prstGeom>
        </p:spPr>
        <p:txBody>
          <a:bodyPr vert="horz" lIns="0" tIns="0" rIns="0" bIns="4572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AdminR</a:t>
            </a:r>
            <a:r>
              <a:rPr kumimoji="0" lang="fr-CH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| Project "</a:t>
            </a:r>
            <a:r>
              <a:rPr kumimoji="0" lang="fr-CH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Metadata</a:t>
            </a:r>
            <a:r>
              <a:rPr kumimoji="0" lang="fr-CH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Access Automation" | Fabian Santi – IOR/IOS | 2022-12-08</a:t>
            </a:r>
            <a:endParaRPr kumimoji="0" lang="de-CH" sz="8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17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9275" y="1419936"/>
            <a:ext cx="10431925" cy="923330"/>
          </a:xfrm>
        </p:spPr>
        <p:txBody>
          <a:bodyPr/>
          <a:lstStyle/>
          <a:p>
            <a:r>
              <a:rPr lang="en-US" dirty="0"/>
              <a:t>Current and desired situation: FSO project with external data users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3636" y="2391791"/>
            <a:ext cx="4852977" cy="3513782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de-DE" dirty="0" err="1"/>
              <a:t>Metadata</a:t>
            </a:r>
            <a:r>
              <a:rPr lang="de-DE" dirty="0"/>
              <a:t> </a:t>
            </a:r>
            <a:r>
              <a:rPr lang="de-DE" dirty="0" err="1"/>
              <a:t>delivery</a:t>
            </a:r>
            <a:endParaRPr lang="de-DE" dirty="0"/>
          </a:p>
          <a:p>
            <a:pPr marL="993775" lvl="2" indent="-457200">
              <a:buFontTx/>
              <a:buChar char="-"/>
            </a:pPr>
            <a:r>
              <a:rPr lang="fr-CH" dirty="0" err="1"/>
              <a:t>Often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Excel files</a:t>
            </a:r>
          </a:p>
          <a:p>
            <a:pPr marL="993775" lvl="2" indent="-457200">
              <a:buFontTx/>
              <a:buChar char="-"/>
            </a:pPr>
            <a:r>
              <a:rPr lang="fr-CH" dirty="0"/>
              <a:t>Data descriptions </a:t>
            </a:r>
            <a:r>
              <a:rPr lang="fr-CH" dirty="0" err="1"/>
              <a:t>possibly</a:t>
            </a:r>
            <a:r>
              <a:rPr lang="fr-CH" dirty="0"/>
              <a:t> in </a:t>
            </a:r>
            <a:r>
              <a:rPr lang="fr-CH" dirty="0" err="1"/>
              <a:t>pdf</a:t>
            </a:r>
            <a:r>
              <a:rPr lang="fr-CH" dirty="0"/>
              <a:t> files</a:t>
            </a:r>
          </a:p>
          <a:p>
            <a:pPr marL="993775" lvl="2" indent="-457200">
              <a:buFontTx/>
              <a:buChar char="-"/>
            </a:pPr>
            <a:r>
              <a:rPr lang="fr-CH" dirty="0"/>
              <a:t>Ex: </a:t>
            </a:r>
            <a:r>
              <a:rPr lang="fr-CH" dirty="0" err="1"/>
              <a:t>municipalities</a:t>
            </a:r>
            <a:r>
              <a:rPr lang="fr-CH" dirty="0"/>
              <a:t> </a:t>
            </a:r>
            <a:r>
              <a:rPr lang="fr-CH" dirty="0" err="1"/>
              <a:t>list</a:t>
            </a:r>
            <a:r>
              <a:rPr lang="fr-CH" dirty="0"/>
              <a:t> version </a:t>
            </a:r>
            <a:r>
              <a:rPr lang="fr-CH" dirty="0" err="1"/>
              <a:t>xy</a:t>
            </a:r>
            <a:endParaRPr lang="de-DE" dirty="0"/>
          </a:p>
          <a:p>
            <a:pPr marL="457200" indent="-45720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Changes during the course of the project</a:t>
            </a:r>
            <a:endParaRPr lang="de-DE" dirty="0"/>
          </a:p>
          <a:p>
            <a:pPr marL="993775" lvl="2" indent="-457200">
              <a:buFontTx/>
              <a:buChar char="-"/>
            </a:pPr>
            <a:r>
              <a:rPr lang="en-US" dirty="0"/>
              <a:t>Repetition of the delivery</a:t>
            </a:r>
          </a:p>
          <a:p>
            <a:pPr marL="993775" lvl="2" indent="-457200">
              <a:buFontTx/>
              <a:buChar char="-"/>
            </a:pPr>
            <a:r>
              <a:rPr lang="en-US" dirty="0"/>
              <a:t>Code adaptation and risk of error</a:t>
            </a:r>
            <a:endParaRPr lang="de-DE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615523D-9EEC-4398-AA6D-1E00D3041F4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638223" y="2391791"/>
            <a:ext cx="4852977" cy="3449662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de-DE" dirty="0" err="1"/>
              <a:t>Metadata</a:t>
            </a:r>
            <a:r>
              <a:rPr lang="de-DE" dirty="0"/>
              <a:t> </a:t>
            </a:r>
            <a:r>
              <a:rPr lang="de-DE" dirty="0" err="1"/>
              <a:t>delivery</a:t>
            </a:r>
            <a:endParaRPr lang="de-DE" dirty="0"/>
          </a:p>
          <a:p>
            <a:pPr marL="993775" lvl="2" indent="-457200">
              <a:buFontTx/>
              <a:buChar char="-"/>
            </a:pPr>
            <a:r>
              <a:rPr lang="fr-CH" dirty="0"/>
              <a:t>URL + API</a:t>
            </a:r>
          </a:p>
          <a:p>
            <a:pPr marL="993775" lvl="2" indent="-457200">
              <a:buFontTx/>
              <a:buChar char="-"/>
            </a:pPr>
            <a:r>
              <a:rPr lang="fr-CH" dirty="0"/>
              <a:t>No </a:t>
            </a:r>
            <a:r>
              <a:rPr lang="fr-CH" dirty="0" err="1"/>
              <a:t>separate</a:t>
            </a:r>
            <a:r>
              <a:rPr lang="fr-CH" dirty="0"/>
              <a:t> </a:t>
            </a:r>
            <a:r>
              <a:rPr lang="fr-CH" dirty="0" err="1"/>
              <a:t>delivery</a:t>
            </a:r>
            <a:r>
              <a:rPr lang="fr-CH" dirty="0"/>
              <a:t> of </a:t>
            </a:r>
            <a:r>
              <a:rPr lang="fr-CH" dirty="0" err="1"/>
              <a:t>metadata</a:t>
            </a:r>
            <a:r>
              <a:rPr lang="fr-CH" dirty="0"/>
              <a:t> documents</a:t>
            </a:r>
            <a:endParaRPr lang="de-CH" dirty="0"/>
          </a:p>
          <a:p>
            <a:pPr marL="457200" indent="-45720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Changes during the course of the project</a:t>
            </a:r>
            <a:endParaRPr lang="de-DE" dirty="0"/>
          </a:p>
          <a:p>
            <a:pPr marL="993775" lvl="2" indent="-457200">
              <a:buFontTx/>
              <a:buChar char="-"/>
            </a:pPr>
            <a:r>
              <a:rPr lang="en-US" dirty="0"/>
              <a:t>Always a uniform and up-to-date basis from the URL and API</a:t>
            </a:r>
            <a:endParaRPr lang="fr-CH" dirty="0"/>
          </a:p>
          <a:p>
            <a:pPr marL="993775" lvl="2" indent="-457200">
              <a:buFontTx/>
              <a:buChar char="-"/>
            </a:pPr>
            <a:r>
              <a:rPr lang="en-US" dirty="0"/>
              <a:t>Few or no code adaptations</a:t>
            </a:r>
            <a:endParaRPr lang="fr-CH" dirty="0"/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FD740D09-F1F1-4481-88A2-5F55661CAB72}"/>
              </a:ext>
            </a:extLst>
          </p:cNvPr>
          <p:cNvSpPr/>
          <p:nvPr/>
        </p:nvSpPr>
        <p:spPr>
          <a:xfrm rot="5400000">
            <a:off x="4943316" y="4045680"/>
            <a:ext cx="2542032" cy="5954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Espace réservé du pied de page 2">
            <a:extLst>
              <a:ext uri="{FF2B5EF4-FFF2-40B4-BE49-F238E27FC236}">
                <a16:creationId xmlns:a16="http://schemas.microsoft.com/office/drawing/2014/main" id="{6B0FAD6A-0D0C-42E2-B994-4233E554A80C}"/>
              </a:ext>
            </a:extLst>
          </p:cNvPr>
          <p:cNvSpPr txBox="1">
            <a:spLocks/>
          </p:cNvSpPr>
          <p:nvPr/>
        </p:nvSpPr>
        <p:spPr>
          <a:xfrm>
            <a:off x="1059275" y="6401349"/>
            <a:ext cx="9359125" cy="231925"/>
          </a:xfrm>
          <a:prstGeom prst="rect">
            <a:avLst/>
          </a:prstGeom>
        </p:spPr>
        <p:txBody>
          <a:bodyPr vert="horz" lIns="0" tIns="0" rIns="0" bIns="4572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AdminR</a:t>
            </a:r>
            <a:r>
              <a:rPr kumimoji="0" lang="fr-CH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| Project "</a:t>
            </a:r>
            <a:r>
              <a:rPr kumimoji="0" lang="fr-CH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Metadata</a:t>
            </a:r>
            <a:r>
              <a:rPr kumimoji="0" lang="fr-CH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Access Automation" | Fabian Santi – IOR/IOS | 2022-12-08</a:t>
            </a:r>
            <a:endParaRPr kumimoji="0" lang="de-CH" sz="8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37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9275" y="1426032"/>
            <a:ext cx="10431925" cy="461665"/>
          </a:xfrm>
        </p:spPr>
        <p:txBody>
          <a:bodyPr/>
          <a:lstStyle/>
          <a:p>
            <a:r>
              <a:rPr lang="fr-CH" dirty="0" err="1"/>
              <a:t>Expected</a:t>
            </a:r>
            <a:r>
              <a:rPr lang="fr-CH" dirty="0"/>
              <a:t> </a:t>
            </a:r>
            <a:r>
              <a:rPr lang="fr-CH" dirty="0" err="1"/>
              <a:t>added</a:t>
            </a:r>
            <a:r>
              <a:rPr lang="fr-CH" dirty="0"/>
              <a:t> value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3636" y="2492375"/>
            <a:ext cx="10427564" cy="3398366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Integrated use of SMS 2.0 / I14Y (meta)data in all statistical projects, internal and external</a:t>
            </a:r>
          </a:p>
          <a:p>
            <a:pPr marL="457200" indent="-45720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Better metadata "automatically" through multiple use</a:t>
            </a:r>
          </a:p>
          <a:p>
            <a:pPr marL="457200" indent="-45720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Incentive to improve data </a:t>
            </a:r>
            <a:r>
              <a:rPr lang="en-US" dirty="0" err="1"/>
              <a:t>harmonisation</a:t>
            </a:r>
            <a:endParaRPr lang="en-US" dirty="0"/>
          </a:p>
          <a:p>
            <a:pPr marL="457200" indent="-45720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Incentive to describe other data sources via the I14Y platform</a:t>
            </a:r>
          </a:p>
          <a:p>
            <a:pPr marL="457200" indent="-45720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Data access could be structured in a </a:t>
            </a:r>
            <a:r>
              <a:rPr lang="en-US" dirty="0" err="1"/>
              <a:t>harmonised</a:t>
            </a:r>
            <a:r>
              <a:rPr lang="en-US" dirty="0"/>
              <a:t> way in the long term.</a:t>
            </a:r>
            <a:endParaRPr lang="fr-CH" dirty="0"/>
          </a:p>
        </p:txBody>
      </p:sp>
      <p:sp>
        <p:nvSpPr>
          <p:cNvPr id="5" name="Espace réservé du pied de page 2">
            <a:extLst>
              <a:ext uri="{FF2B5EF4-FFF2-40B4-BE49-F238E27FC236}">
                <a16:creationId xmlns:a16="http://schemas.microsoft.com/office/drawing/2014/main" id="{E3414442-4547-43DF-B700-B37D93F41AED}"/>
              </a:ext>
            </a:extLst>
          </p:cNvPr>
          <p:cNvSpPr txBox="1">
            <a:spLocks/>
          </p:cNvSpPr>
          <p:nvPr/>
        </p:nvSpPr>
        <p:spPr>
          <a:xfrm>
            <a:off x="1059275" y="6401349"/>
            <a:ext cx="9359125" cy="231925"/>
          </a:xfrm>
          <a:prstGeom prst="rect">
            <a:avLst/>
          </a:prstGeom>
        </p:spPr>
        <p:txBody>
          <a:bodyPr vert="horz" lIns="0" tIns="0" rIns="0" bIns="4572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AdminR</a:t>
            </a:r>
            <a:r>
              <a:rPr kumimoji="0" lang="fr-CH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| Project "</a:t>
            </a:r>
            <a:r>
              <a:rPr kumimoji="0" lang="fr-CH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Metadata</a:t>
            </a:r>
            <a:r>
              <a:rPr kumimoji="0" lang="fr-CH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Access Automation" | Fabian Santi – IOR/IOS | 2022-12-08</a:t>
            </a:r>
            <a:endParaRPr kumimoji="0" lang="de-CH" sz="8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170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9275" y="1426032"/>
            <a:ext cx="10431925" cy="461665"/>
          </a:xfrm>
        </p:spPr>
        <p:txBody>
          <a:bodyPr/>
          <a:lstStyle/>
          <a:p>
            <a:r>
              <a:rPr lang="en-US" dirty="0"/>
              <a:t>Problems encountered/challenges identified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3636" y="2492375"/>
            <a:ext cx="10427564" cy="1500411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External access</a:t>
            </a:r>
          </a:p>
          <a:p>
            <a:pPr marL="457200" indent="-45720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Ease of use</a:t>
            </a:r>
          </a:p>
          <a:p>
            <a:pPr marL="457200" indent="-45720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Availability of necessary APIs</a:t>
            </a:r>
            <a:endParaRPr lang="de-DE" dirty="0"/>
          </a:p>
        </p:txBody>
      </p:sp>
      <p:sp>
        <p:nvSpPr>
          <p:cNvPr id="5" name="Espace réservé du pied de page 2">
            <a:extLst>
              <a:ext uri="{FF2B5EF4-FFF2-40B4-BE49-F238E27FC236}">
                <a16:creationId xmlns:a16="http://schemas.microsoft.com/office/drawing/2014/main" id="{70CA985E-6F75-4C6A-BFFF-6E7CFDCF3655}"/>
              </a:ext>
            </a:extLst>
          </p:cNvPr>
          <p:cNvSpPr txBox="1">
            <a:spLocks/>
          </p:cNvSpPr>
          <p:nvPr/>
        </p:nvSpPr>
        <p:spPr>
          <a:xfrm>
            <a:off x="1059275" y="6401349"/>
            <a:ext cx="9359125" cy="231925"/>
          </a:xfrm>
          <a:prstGeom prst="rect">
            <a:avLst/>
          </a:prstGeom>
        </p:spPr>
        <p:txBody>
          <a:bodyPr vert="horz" lIns="0" tIns="0" rIns="0" bIns="4572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AdminR</a:t>
            </a:r>
            <a:r>
              <a:rPr kumimoji="0" lang="fr-CH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| Project "</a:t>
            </a:r>
            <a:r>
              <a:rPr kumimoji="0" lang="fr-CH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Metadata</a:t>
            </a:r>
            <a:r>
              <a:rPr kumimoji="0" lang="fr-CH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Access Automation" | Fabian Santi – IOR/IOS | 2022-12-08</a:t>
            </a:r>
            <a:endParaRPr kumimoji="0" lang="de-CH" sz="8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791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9275" y="1426032"/>
            <a:ext cx="10431925" cy="461665"/>
          </a:xfrm>
        </p:spPr>
        <p:txBody>
          <a:bodyPr/>
          <a:lstStyle/>
          <a:p>
            <a:r>
              <a:rPr lang="en-US" dirty="0"/>
              <a:t>Problems encountered/challenges identified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3636" y="2492375"/>
            <a:ext cx="10427564" cy="1897955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External access </a:t>
            </a:r>
            <a:r>
              <a:rPr lang="de-DE" dirty="0">
                <a:sym typeface="Wingdings" panose="05000000000000000000" pitchFamily="2" charset="2"/>
              </a:rPr>
              <a:t> Public </a:t>
            </a:r>
            <a:r>
              <a:rPr lang="de-DE" dirty="0" err="1">
                <a:sym typeface="Wingdings" panose="05000000000000000000" pitchFamily="2" charset="2"/>
              </a:rPr>
              <a:t>Gitlab</a:t>
            </a:r>
            <a:r>
              <a:rPr lang="de-DE" dirty="0">
                <a:sym typeface="Wingdings" panose="05000000000000000000" pitchFamily="2" charset="2"/>
              </a:rPr>
              <a:t> </a:t>
            </a:r>
            <a:endParaRPr lang="en-US" dirty="0"/>
          </a:p>
          <a:p>
            <a:pPr marL="457200" indent="-45720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Ease of use </a:t>
            </a:r>
            <a:r>
              <a:rPr lang="de-DE" dirty="0">
                <a:sym typeface="Wingdings" panose="05000000000000000000" pitchFamily="2" charset="2"/>
              </a:rPr>
              <a:t> R/Python </a:t>
            </a:r>
            <a:r>
              <a:rPr lang="de-DE" dirty="0" err="1">
                <a:sym typeface="Wingdings" panose="05000000000000000000" pitchFamily="2" charset="2"/>
              </a:rPr>
              <a:t>librairies</a:t>
            </a:r>
            <a:r>
              <a:rPr lang="de-DE" dirty="0">
                <a:sym typeface="Wingdings" panose="05000000000000000000" pitchFamily="2" charset="2"/>
              </a:rPr>
              <a:t> </a:t>
            </a:r>
            <a:endParaRPr lang="en-US" dirty="0"/>
          </a:p>
          <a:p>
            <a:pPr marL="457200" indent="-45720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Availability of necessary APIs</a:t>
            </a:r>
            <a:br>
              <a:rPr lang="en-US" dirty="0"/>
            </a:br>
            <a:r>
              <a:rPr lang="en-US" dirty="0"/>
              <a:t>	</a:t>
            </a:r>
            <a:r>
              <a:rPr lang="de-DE" dirty="0">
                <a:sym typeface="Wingdings" panose="05000000000000000000" pitchFamily="2" charset="2"/>
              </a:rPr>
              <a:t>  In </a:t>
            </a:r>
            <a:r>
              <a:rPr lang="de-DE" dirty="0" err="1">
                <a:sym typeface="Wingdings" panose="05000000000000000000" pitchFamily="2" charset="2"/>
              </a:rPr>
              <a:t>developpement</a:t>
            </a:r>
            <a:endParaRPr lang="en-US" dirty="0"/>
          </a:p>
        </p:txBody>
      </p:sp>
      <p:sp>
        <p:nvSpPr>
          <p:cNvPr id="5" name="Espace réservé du pied de page 2">
            <a:extLst>
              <a:ext uri="{FF2B5EF4-FFF2-40B4-BE49-F238E27FC236}">
                <a16:creationId xmlns:a16="http://schemas.microsoft.com/office/drawing/2014/main" id="{70CA985E-6F75-4C6A-BFFF-6E7CFDCF3655}"/>
              </a:ext>
            </a:extLst>
          </p:cNvPr>
          <p:cNvSpPr txBox="1">
            <a:spLocks/>
          </p:cNvSpPr>
          <p:nvPr/>
        </p:nvSpPr>
        <p:spPr>
          <a:xfrm>
            <a:off x="1059275" y="6401349"/>
            <a:ext cx="9359125" cy="231925"/>
          </a:xfrm>
          <a:prstGeom prst="rect">
            <a:avLst/>
          </a:prstGeom>
        </p:spPr>
        <p:txBody>
          <a:bodyPr vert="horz" lIns="0" tIns="0" rIns="0" bIns="4572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AdminR</a:t>
            </a:r>
            <a:r>
              <a:rPr kumimoji="0" lang="fr-CH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| Project "</a:t>
            </a:r>
            <a:r>
              <a:rPr kumimoji="0" lang="fr-CH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Metadata</a:t>
            </a:r>
            <a:r>
              <a:rPr kumimoji="0" lang="fr-CH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Access Automation" | Fabian Santi – IOR/IOS | 2022-12-08</a:t>
            </a:r>
            <a:endParaRPr kumimoji="0" lang="de-CH" sz="8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710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9275" y="1419936"/>
            <a:ext cx="10431925" cy="461665"/>
          </a:xfrm>
        </p:spPr>
        <p:txBody>
          <a:bodyPr/>
          <a:lstStyle/>
          <a:p>
            <a:r>
              <a:rPr lang="en-US" dirty="0"/>
              <a:t>Solutions provided</a:t>
            </a:r>
            <a:r>
              <a:rPr lang="fr-CH" dirty="0"/>
              <a:t>: 2 </a:t>
            </a:r>
            <a:r>
              <a:rPr lang="fr-CH" dirty="0" err="1"/>
              <a:t>PoC</a:t>
            </a:r>
            <a:endParaRPr lang="de-CH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0AEE0D-27FD-4EFB-8B88-507F3BFC0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636" y="2492375"/>
            <a:ext cx="4852977" cy="3244478"/>
          </a:xfrm>
        </p:spPr>
        <p:txBody>
          <a:bodyPr/>
          <a:lstStyle/>
          <a:p>
            <a:r>
              <a:rPr lang="fr-CH" b="1" dirty="0" err="1"/>
              <a:t>fso.metadata</a:t>
            </a:r>
            <a:r>
              <a:rPr lang="fr-CH" b="1" dirty="0"/>
              <a:t> </a:t>
            </a:r>
            <a:r>
              <a:rPr lang="fr-CH" dirty="0"/>
              <a:t>(Public </a:t>
            </a:r>
            <a:r>
              <a:rPr lang="fr-CH" dirty="0" err="1"/>
              <a:t>access</a:t>
            </a:r>
            <a:r>
              <a:rPr lang="fr-CH" dirty="0"/>
              <a:t>)</a:t>
            </a:r>
          </a:p>
          <a:p>
            <a:endParaRPr lang="fr-CH" dirty="0"/>
          </a:p>
          <a:p>
            <a:r>
              <a:rPr lang="fr-CH" dirty="0"/>
              <a:t>R: </a:t>
            </a:r>
            <a:r>
              <a:rPr lang="fr-CH" dirty="0">
                <a:hlinkClick r:id="rId2"/>
              </a:rPr>
              <a:t>https://gitlab.com/DSCC/fso-metadata</a:t>
            </a:r>
            <a:endParaRPr lang="fr-CH" dirty="0"/>
          </a:p>
          <a:p>
            <a:r>
              <a:rPr lang="fr-CH" dirty="0"/>
              <a:t>Python: </a:t>
            </a:r>
            <a:r>
              <a:rPr lang="fr-CH" dirty="0">
                <a:hlinkClick r:id="rId3"/>
              </a:rPr>
              <a:t>https://pypi.org/project/fso-metadata/</a:t>
            </a:r>
            <a:r>
              <a:rPr lang="fr-CH" dirty="0"/>
              <a:t>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1B30721-9591-490D-B70B-BA43C66B0CF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638223" y="2492375"/>
            <a:ext cx="4852977" cy="3090590"/>
          </a:xfrm>
        </p:spPr>
        <p:txBody>
          <a:bodyPr/>
          <a:lstStyle/>
          <a:p>
            <a:r>
              <a:rPr lang="fr-CH" b="1" dirty="0" err="1"/>
              <a:t>DSDValidatoR</a:t>
            </a:r>
            <a:r>
              <a:rPr lang="fr-CH" dirty="0"/>
              <a:t> (</a:t>
            </a:r>
            <a:r>
              <a:rPr lang="en-US" dirty="0"/>
              <a:t>Ease of use</a:t>
            </a:r>
            <a:r>
              <a:rPr lang="fr-CH" dirty="0"/>
              <a:t>)</a:t>
            </a:r>
          </a:p>
          <a:p>
            <a:endParaRPr lang="fr-CH" dirty="0"/>
          </a:p>
          <a:p>
            <a:r>
              <a:rPr lang="fr-CH" dirty="0"/>
              <a:t>R: </a:t>
            </a:r>
            <a:r>
              <a:rPr lang="fr-CH" dirty="0">
                <a:hlinkClick r:id="rId4"/>
              </a:rPr>
              <a:t>https://bitbucket.bit.admin.ch/projects/BFS-FACH/repos/sis-sms-tools/browse/DSDValidatoR</a:t>
            </a:r>
            <a:r>
              <a:rPr lang="fr-CH" dirty="0"/>
              <a:t> </a:t>
            </a:r>
          </a:p>
        </p:txBody>
      </p:sp>
      <p:sp>
        <p:nvSpPr>
          <p:cNvPr id="7" name="Espace réservé du pied de page 2">
            <a:extLst>
              <a:ext uri="{FF2B5EF4-FFF2-40B4-BE49-F238E27FC236}">
                <a16:creationId xmlns:a16="http://schemas.microsoft.com/office/drawing/2014/main" id="{53F0822D-E6FF-457D-999B-B0EA39A3DDCD}"/>
              </a:ext>
            </a:extLst>
          </p:cNvPr>
          <p:cNvSpPr txBox="1">
            <a:spLocks/>
          </p:cNvSpPr>
          <p:nvPr/>
        </p:nvSpPr>
        <p:spPr>
          <a:xfrm>
            <a:off x="1059275" y="6401349"/>
            <a:ext cx="9359125" cy="231925"/>
          </a:xfrm>
          <a:prstGeom prst="rect">
            <a:avLst/>
          </a:prstGeom>
        </p:spPr>
        <p:txBody>
          <a:bodyPr vert="horz" lIns="0" tIns="0" rIns="0" bIns="4572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AdminR</a:t>
            </a:r>
            <a:r>
              <a:rPr kumimoji="0" lang="fr-CH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| Project "</a:t>
            </a:r>
            <a:r>
              <a:rPr kumimoji="0" lang="fr-CH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Metadata</a:t>
            </a:r>
            <a:r>
              <a:rPr kumimoji="0" lang="fr-CH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Access Automation" | Fabian Santi – IOR/IOS | 2022-12-08</a:t>
            </a:r>
            <a:endParaRPr kumimoji="0" lang="de-CH" sz="8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455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065600" y="1900799"/>
            <a:ext cx="10425600" cy="564257"/>
          </a:xfrm>
        </p:spPr>
        <p:txBody>
          <a:bodyPr/>
          <a:lstStyle/>
          <a:p>
            <a:pPr algn="ctr"/>
            <a:r>
              <a:rPr lang="de-DE" dirty="0"/>
              <a:t>Demo</a:t>
            </a:r>
            <a:endParaRPr lang="de-CH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Demo 1: </a:t>
            </a:r>
            <a:r>
              <a:rPr lang="fr-CH" b="1" dirty="0" err="1"/>
              <a:t>fso.metadata</a:t>
            </a:r>
            <a:endParaRPr lang="en-US" dirty="0"/>
          </a:p>
          <a:p>
            <a:pPr algn="ctr"/>
            <a:r>
              <a:rPr lang="en-US" dirty="0"/>
              <a:t>Demo 2: </a:t>
            </a:r>
            <a:r>
              <a:rPr lang="fr-CH" b="1" dirty="0" err="1"/>
              <a:t>DSDValidatoR</a:t>
            </a:r>
            <a:endParaRPr lang="en-US" dirty="0"/>
          </a:p>
        </p:txBody>
      </p:sp>
      <p:sp>
        <p:nvSpPr>
          <p:cNvPr id="7" name="Espace réservé du pied de page 2">
            <a:extLst>
              <a:ext uri="{FF2B5EF4-FFF2-40B4-BE49-F238E27FC236}">
                <a16:creationId xmlns:a16="http://schemas.microsoft.com/office/drawing/2014/main" id="{144F5849-0920-4195-B7A9-70291721C0B3}"/>
              </a:ext>
            </a:extLst>
          </p:cNvPr>
          <p:cNvSpPr txBox="1">
            <a:spLocks/>
          </p:cNvSpPr>
          <p:nvPr/>
        </p:nvSpPr>
        <p:spPr>
          <a:xfrm>
            <a:off x="1059275" y="6401349"/>
            <a:ext cx="9359125" cy="231925"/>
          </a:xfrm>
          <a:prstGeom prst="rect">
            <a:avLst/>
          </a:prstGeom>
        </p:spPr>
        <p:txBody>
          <a:bodyPr vert="horz" lIns="0" tIns="0" rIns="0" bIns="4572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AdminR</a:t>
            </a:r>
            <a:r>
              <a:rPr kumimoji="0" lang="fr-CH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| Project "</a:t>
            </a:r>
            <a:r>
              <a:rPr kumimoji="0" lang="fr-CH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Metadata</a:t>
            </a:r>
            <a:r>
              <a:rPr kumimoji="0" lang="fr-CH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Access Automation" | Fabian Santi – IOR/IOS | 2022-12-08</a:t>
            </a:r>
            <a:endParaRPr kumimoji="0" lang="de-CH" sz="8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9223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9275" y="1426032"/>
            <a:ext cx="10431925" cy="461665"/>
          </a:xfrm>
        </p:spPr>
        <p:txBody>
          <a:bodyPr/>
          <a:lstStyle/>
          <a:p>
            <a:r>
              <a:rPr lang="en-US" dirty="0"/>
              <a:t>Lessons learned</a:t>
            </a:r>
            <a:endParaRPr lang="fr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3636" y="2266457"/>
            <a:ext cx="10509528" cy="2846933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Development of a metadata system takes longer than expected</a:t>
            </a:r>
          </a:p>
          <a:p>
            <a:pPr marL="457200" indent="-45720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Public APIs must be specified for several use cases and have a dedicated infrastructure, which slows down development</a:t>
            </a:r>
          </a:p>
          <a:p>
            <a:pPr marL="457200" indent="-45720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The metadata system and public APIs are necessary conditions for the creation of user-friendly libraries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en-US" dirty="0">
                <a:sym typeface="Wingdings" panose="05000000000000000000" pitchFamily="2" charset="2"/>
              </a:rPr>
              <a:t>We hope to have a stable version available in 2023</a:t>
            </a:r>
            <a:endParaRPr lang="de-DE" dirty="0"/>
          </a:p>
        </p:txBody>
      </p:sp>
      <p:sp>
        <p:nvSpPr>
          <p:cNvPr id="5" name="Espace réservé du pied de page 2">
            <a:extLst>
              <a:ext uri="{FF2B5EF4-FFF2-40B4-BE49-F238E27FC236}">
                <a16:creationId xmlns:a16="http://schemas.microsoft.com/office/drawing/2014/main" id="{D7DD8207-6E7A-4E3B-9453-0A329E61C40F}"/>
              </a:ext>
            </a:extLst>
          </p:cNvPr>
          <p:cNvSpPr txBox="1">
            <a:spLocks/>
          </p:cNvSpPr>
          <p:nvPr/>
        </p:nvSpPr>
        <p:spPr>
          <a:xfrm>
            <a:off x="1059275" y="6401349"/>
            <a:ext cx="9359125" cy="231925"/>
          </a:xfrm>
          <a:prstGeom prst="rect">
            <a:avLst/>
          </a:prstGeom>
        </p:spPr>
        <p:txBody>
          <a:bodyPr vert="horz" lIns="0" tIns="0" rIns="0" bIns="4572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AdminR</a:t>
            </a:r>
            <a:r>
              <a:rPr kumimoji="0" lang="fr-CH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| Project "</a:t>
            </a:r>
            <a:r>
              <a:rPr kumimoji="0" lang="fr-CH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Metadata</a:t>
            </a:r>
            <a:r>
              <a:rPr kumimoji="0" lang="fr-CH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Access Automation" | Fabian Santi – IOR/IOS | 2022-12-08</a:t>
            </a:r>
            <a:endParaRPr kumimoji="0" lang="de-CH" sz="8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2274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F75B393D-EF8A-4540-8FEB-0E58C09FE975}" vid="{99F3E5C3-16B7-438A-A8B4-15780007626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501</Words>
  <Application>Microsoft Office PowerPoint</Application>
  <PresentationFormat>Widescreen</PresentationFormat>
  <Paragraphs>68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  Project "Metadata Access Automation"</vt:lpstr>
      <vt:lpstr>Content</vt:lpstr>
      <vt:lpstr>Current and desired situation: FSO project with external data users</vt:lpstr>
      <vt:lpstr>Expected added value</vt:lpstr>
      <vt:lpstr>Problems encountered/challenges identified</vt:lpstr>
      <vt:lpstr>Problems encountered/challenges identified</vt:lpstr>
      <vt:lpstr>Solutions provided: 2 PoC</vt:lpstr>
      <vt:lpstr>Demo</vt:lpstr>
      <vt:lpstr>Lessons learned</vt:lpstr>
    </vt:vector>
  </TitlesOfParts>
  <Company>Bundesverwaltung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PPP ex.: Telecom (e.g. for transport and tourism)</dc:title>
  <dc:creator>Christian Ruiz</dc:creator>
  <cp:lastModifiedBy>Santi Fabian BFS</cp:lastModifiedBy>
  <cp:revision>226</cp:revision>
  <dcterms:created xsi:type="dcterms:W3CDTF">2020-03-30T11:22:20Z</dcterms:created>
  <dcterms:modified xsi:type="dcterms:W3CDTF">2022-12-08T09:03:31Z</dcterms:modified>
</cp:coreProperties>
</file>