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270" r:id="rId3"/>
    <p:sldId id="271" r:id="rId4"/>
    <p:sldId id="299" r:id="rId5"/>
    <p:sldId id="296" r:id="rId6"/>
    <p:sldId id="272" r:id="rId7"/>
    <p:sldId id="267" r:id="rId8"/>
    <p:sldId id="268" r:id="rId9"/>
    <p:sldId id="300" r:id="rId10"/>
    <p:sldId id="288" r:id="rId11"/>
    <p:sldId id="297" r:id="rId12"/>
    <p:sldId id="294" r:id="rId13"/>
    <p:sldId id="262" r:id="rId14"/>
    <p:sldId id="266" r:id="rId15"/>
    <p:sldId id="301" r:id="rId16"/>
    <p:sldId id="293" r:id="rId17"/>
    <p:sldId id="298" r:id="rId18"/>
    <p:sldId id="295" r:id="rId19"/>
    <p:sldId id="289" r:id="rId20"/>
  </p:sldIdLst>
  <p:sldSz cx="12192000" cy="6858000"/>
  <p:notesSz cx="6794500" cy="9906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limourda Athanassia BFS" initials="CAB" lastIdx="7" clrIdx="0">
    <p:extLst>
      <p:ext uri="{19B8F6BF-5375-455C-9EA6-DF929625EA0E}">
        <p15:presenceInfo xmlns:p15="http://schemas.microsoft.com/office/powerpoint/2012/main" userId="S-1-5-21-3993060671-4215906946-993041443-4447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21" autoAdjust="0"/>
  </p:normalViewPr>
  <p:slideViewPr>
    <p:cSldViewPr snapToGrid="0">
      <p:cViewPr varScale="1">
        <p:scale>
          <a:sx n="125" d="100"/>
          <a:sy n="125" d="100"/>
        </p:scale>
        <p:origin x="16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2944283" cy="49702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48647" y="0"/>
            <a:ext cx="2944283" cy="497020"/>
          </a:xfrm>
          <a:prstGeom prst="rect">
            <a:avLst/>
          </a:prstGeom>
        </p:spPr>
        <p:txBody>
          <a:bodyPr vert="horz" lIns="91440" tIns="45720" rIns="91440" bIns="45720" rtlCol="0"/>
          <a:lstStyle>
            <a:lvl1pPr algn="r">
              <a:defRPr sz="1200"/>
            </a:lvl1pPr>
          </a:lstStyle>
          <a:p>
            <a:fld id="{EF9438F2-30E6-491A-99A3-B3482BC527F1}" type="datetimeFigureOut">
              <a:rPr lang="de-CH" smtClean="0"/>
              <a:t>08.12.2022</a:t>
            </a:fld>
            <a:endParaRPr lang="de-CH"/>
          </a:p>
        </p:txBody>
      </p:sp>
      <p:sp>
        <p:nvSpPr>
          <p:cNvPr id="4" name="Folienbildplatzhalt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450" y="4767263"/>
            <a:ext cx="5435600" cy="3900488"/>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2" y="9408982"/>
            <a:ext cx="2944283" cy="497019"/>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48647" y="9408982"/>
            <a:ext cx="2944283" cy="497019"/>
          </a:xfrm>
          <a:prstGeom prst="rect">
            <a:avLst/>
          </a:prstGeom>
        </p:spPr>
        <p:txBody>
          <a:bodyPr vert="horz" lIns="91440" tIns="45720" rIns="91440" bIns="45720" rtlCol="0" anchor="b"/>
          <a:lstStyle>
            <a:lvl1pPr algn="r">
              <a:defRPr sz="1200"/>
            </a:lvl1pPr>
          </a:lstStyle>
          <a:p>
            <a:fld id="{ED1FD653-2284-4F75-BB76-5289AE94618D}" type="slidenum">
              <a:rPr lang="de-CH" smtClean="0"/>
              <a:t>‹Nr.›</a:t>
            </a:fld>
            <a:endParaRPr lang="de-CH"/>
          </a:p>
        </p:txBody>
      </p:sp>
    </p:spTree>
    <p:extLst>
      <p:ext uri="{BB962C8B-B14F-4D97-AF65-F5344CB8AC3E}">
        <p14:creationId xmlns:p14="http://schemas.microsoft.com/office/powerpoint/2010/main" val="158771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A warm welcome for everybody, including people following the meetUp with skype. Sorry, no food and drinks for you.</a:t>
            </a:r>
          </a:p>
          <a:p>
            <a:r>
              <a:rPr lang="de-CH"/>
              <a:t>Before we start, I would first like to thank Andrea, Christop and Ronald for the support in setting up this meeting. </a:t>
            </a:r>
          </a:p>
          <a:p>
            <a:r>
              <a:rPr lang="de-CH"/>
              <a:t>Thanks to Livio Lugano, the director of the Economy Division at the SFSO for supporting the idea of getting the meetUp at the SFSO and providing the funding for the drinks and food. </a:t>
            </a:r>
          </a:p>
          <a:p>
            <a:r>
              <a:rPr lang="de-CH"/>
              <a:t>Special thanks to Athanassia Chalimourda from the Statistical Methods Section, Didier Staudenmann and all members of my section Sas well as the Data Analytics Tools Community who helped organizing this meetup.</a:t>
            </a:r>
          </a:p>
          <a:p>
            <a:r>
              <a:rPr lang="de-CH"/>
              <a:t>Special thanks to the organizers of the adminR meetups: Andrea Schnell, Christoph Sax and Ronald Indergand</a:t>
            </a:r>
          </a:p>
          <a:p>
            <a:endParaRPr lang="de-CH"/>
          </a:p>
        </p:txBody>
      </p:sp>
      <p:sp>
        <p:nvSpPr>
          <p:cNvPr id="4" name="Foliennummernplatzhalter 3"/>
          <p:cNvSpPr>
            <a:spLocks noGrp="1"/>
          </p:cNvSpPr>
          <p:nvPr>
            <p:ph type="sldNum" sz="quarter" idx="5"/>
          </p:nvPr>
        </p:nvSpPr>
        <p:spPr/>
        <p:txBody>
          <a:bodyPr/>
          <a:lstStyle/>
          <a:p>
            <a:fld id="{ED1FD653-2284-4F75-BB76-5289AE94618D}" type="slidenum">
              <a:rPr lang="de-CH" smtClean="0"/>
              <a:t>1</a:t>
            </a:fld>
            <a:endParaRPr lang="de-CH"/>
          </a:p>
        </p:txBody>
      </p:sp>
    </p:spTree>
    <p:extLst>
      <p:ext uri="{BB962C8B-B14F-4D97-AF65-F5344CB8AC3E}">
        <p14:creationId xmlns:p14="http://schemas.microsoft.com/office/powerpoint/2010/main" val="1186966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Wir kämpfen darum DEEPL integrieren zu dürfen, aber es ist noch nicht geschehen.</a:t>
            </a:r>
          </a:p>
        </p:txBody>
      </p:sp>
      <p:sp>
        <p:nvSpPr>
          <p:cNvPr id="4" name="Foliennummernplatzhalter 3"/>
          <p:cNvSpPr>
            <a:spLocks noGrp="1"/>
          </p:cNvSpPr>
          <p:nvPr>
            <p:ph type="sldNum" sz="quarter" idx="5"/>
          </p:nvPr>
        </p:nvSpPr>
        <p:spPr/>
        <p:txBody>
          <a:bodyPr/>
          <a:lstStyle/>
          <a:p>
            <a:fld id="{ED1FD653-2284-4F75-BB76-5289AE94618D}" type="slidenum">
              <a:rPr lang="de-CH" smtClean="0"/>
              <a:t>15</a:t>
            </a:fld>
            <a:endParaRPr lang="de-CH"/>
          </a:p>
        </p:txBody>
      </p:sp>
    </p:spTree>
    <p:extLst>
      <p:ext uri="{BB962C8B-B14F-4D97-AF65-F5344CB8AC3E}">
        <p14:creationId xmlns:p14="http://schemas.microsoft.com/office/powerpoint/2010/main" val="603611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76288" y="1200150"/>
            <a:ext cx="5762625" cy="3241675"/>
          </a:xfrm>
        </p:spPr>
      </p:sp>
      <p:sp>
        <p:nvSpPr>
          <p:cNvPr id="3" name="Espace réservé des notes 2"/>
          <p:cNvSpPr>
            <a:spLocks noGrp="1"/>
          </p:cNvSpPr>
          <p:nvPr>
            <p:ph type="body" idx="1"/>
          </p:nvPr>
        </p:nvSpPr>
        <p:spPr/>
        <p:txBody>
          <a:bodyPr/>
          <a:lstStyle/>
          <a:p>
            <a:endParaRPr lang="de-CH" noProof="0" dirty="0"/>
          </a:p>
        </p:txBody>
      </p:sp>
      <p:sp>
        <p:nvSpPr>
          <p:cNvPr id="4" name="Espace réservé du numéro de diapositive 3"/>
          <p:cNvSpPr>
            <a:spLocks noGrp="1"/>
          </p:cNvSpPr>
          <p:nvPr>
            <p:ph type="sldNum" sz="quarter" idx="10"/>
          </p:nvPr>
        </p:nvSpPr>
        <p:spPr/>
        <p:txBody>
          <a:bodyPr/>
          <a:lstStyle/>
          <a:p>
            <a:fld id="{ED1FD653-2284-4F75-BB76-5289AE94618D}" type="slidenum">
              <a:rPr lang="de-CH" smtClean="0"/>
              <a:t>16</a:t>
            </a:fld>
            <a:endParaRPr lang="de-CH"/>
          </a:p>
        </p:txBody>
      </p:sp>
    </p:spTree>
    <p:extLst>
      <p:ext uri="{BB962C8B-B14F-4D97-AF65-F5344CB8AC3E}">
        <p14:creationId xmlns:p14="http://schemas.microsoft.com/office/powerpoint/2010/main" val="277776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76288" y="1200150"/>
            <a:ext cx="5762625" cy="3241675"/>
          </a:xfrm>
        </p:spPr>
      </p:sp>
      <p:sp>
        <p:nvSpPr>
          <p:cNvPr id="3" name="Espace réservé des notes 2"/>
          <p:cNvSpPr>
            <a:spLocks noGrp="1"/>
          </p:cNvSpPr>
          <p:nvPr>
            <p:ph type="body" idx="1"/>
          </p:nvPr>
        </p:nvSpPr>
        <p:spPr/>
        <p:txBody>
          <a:bodyPr/>
          <a:lstStyle/>
          <a:p>
            <a:endParaRPr lang="fr-CH" noProof="0" dirty="0"/>
          </a:p>
        </p:txBody>
      </p:sp>
      <p:sp>
        <p:nvSpPr>
          <p:cNvPr id="4" name="Espace réservé du numéro de diapositive 3"/>
          <p:cNvSpPr>
            <a:spLocks noGrp="1"/>
          </p:cNvSpPr>
          <p:nvPr>
            <p:ph type="sldNum" sz="quarter" idx="10"/>
          </p:nvPr>
        </p:nvSpPr>
        <p:spPr/>
        <p:txBody>
          <a:bodyPr/>
          <a:lstStyle/>
          <a:p>
            <a:fld id="{ED1FD653-2284-4F75-BB76-5289AE94618D}" type="slidenum">
              <a:rPr lang="de-CH" smtClean="0"/>
              <a:t>19</a:t>
            </a:fld>
            <a:endParaRPr lang="de-CH"/>
          </a:p>
        </p:txBody>
      </p:sp>
    </p:spTree>
    <p:extLst>
      <p:ext uri="{BB962C8B-B14F-4D97-AF65-F5344CB8AC3E}">
        <p14:creationId xmlns:p14="http://schemas.microsoft.com/office/powerpoint/2010/main" val="181331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ED1FD653-2284-4F75-BB76-5289AE94618D}" type="slidenum">
              <a:rPr lang="de-CH" smtClean="0"/>
              <a:t>2</a:t>
            </a:fld>
            <a:endParaRPr lang="de-CH"/>
          </a:p>
        </p:txBody>
      </p:sp>
    </p:spTree>
    <p:extLst>
      <p:ext uri="{BB962C8B-B14F-4D97-AF65-F5344CB8AC3E}">
        <p14:creationId xmlns:p14="http://schemas.microsoft.com/office/powerpoint/2010/main" val="245458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a:p>
            <a:r>
              <a:rPr lang="de-CH" dirty="0"/>
              <a:t>Information on </a:t>
            </a:r>
            <a:r>
              <a:rPr lang="de-CH" dirty="0" err="1"/>
              <a:t>the</a:t>
            </a:r>
            <a:r>
              <a:rPr lang="de-CH" dirty="0"/>
              <a:t> Building</a:t>
            </a:r>
          </a:p>
          <a:p>
            <a:r>
              <a:rPr lang="de-CH" dirty="0" err="1"/>
              <a:t>Where</a:t>
            </a:r>
            <a:r>
              <a:rPr lang="de-CH" dirty="0"/>
              <a:t> </a:t>
            </a:r>
            <a:r>
              <a:rPr lang="de-CH" dirty="0" err="1"/>
              <a:t>are</a:t>
            </a:r>
            <a:r>
              <a:rPr lang="de-CH" dirty="0"/>
              <a:t> </a:t>
            </a:r>
            <a:r>
              <a:rPr lang="de-CH" dirty="0" err="1"/>
              <a:t>the</a:t>
            </a:r>
            <a:r>
              <a:rPr lang="de-CH" dirty="0"/>
              <a:t> </a:t>
            </a:r>
            <a:r>
              <a:rPr lang="de-CH" dirty="0" err="1"/>
              <a:t>toilets</a:t>
            </a:r>
            <a:endParaRPr lang="de-CH" dirty="0"/>
          </a:p>
          <a:p>
            <a:r>
              <a:rPr lang="de-CH" dirty="0"/>
              <a:t>FSO-</a:t>
            </a:r>
            <a:r>
              <a:rPr lang="de-CH" dirty="0" err="1"/>
              <a:t>Securiry</a:t>
            </a:r>
            <a:r>
              <a:rPr lang="de-CH" dirty="0"/>
              <a:t> </a:t>
            </a:r>
            <a:r>
              <a:rPr lang="de-CH" dirty="0" err="1"/>
              <a:t>intructions</a:t>
            </a:r>
            <a:r>
              <a:rPr lang="de-CH" dirty="0"/>
              <a:t>?</a:t>
            </a:r>
          </a:p>
          <a:p>
            <a:r>
              <a:rPr lang="de-CH" dirty="0"/>
              <a:t>End Time </a:t>
            </a:r>
            <a:r>
              <a:rPr lang="de-CH" dirty="0" err="1"/>
              <a:t>of</a:t>
            </a:r>
            <a:r>
              <a:rPr lang="de-CH" dirty="0"/>
              <a:t> </a:t>
            </a:r>
            <a:r>
              <a:rPr lang="de-CH" dirty="0" err="1"/>
              <a:t>the</a:t>
            </a:r>
            <a:r>
              <a:rPr lang="de-CH" dirty="0"/>
              <a:t> </a:t>
            </a:r>
            <a:r>
              <a:rPr lang="de-CH" dirty="0" err="1"/>
              <a:t>meetup</a:t>
            </a:r>
            <a:r>
              <a:rPr lang="de-CH" dirty="0"/>
              <a:t>?</a:t>
            </a:r>
          </a:p>
          <a:p>
            <a:endParaRPr lang="de-CH" dirty="0"/>
          </a:p>
          <a:p>
            <a:endParaRPr lang="de-CH" dirty="0"/>
          </a:p>
        </p:txBody>
      </p:sp>
      <p:sp>
        <p:nvSpPr>
          <p:cNvPr id="4" name="Foliennummernplatzhalter 3"/>
          <p:cNvSpPr>
            <a:spLocks noGrp="1"/>
          </p:cNvSpPr>
          <p:nvPr>
            <p:ph type="sldNum" sz="quarter" idx="5"/>
          </p:nvPr>
        </p:nvSpPr>
        <p:spPr/>
        <p:txBody>
          <a:bodyPr/>
          <a:lstStyle/>
          <a:p>
            <a:fld id="{ED1FD653-2284-4F75-BB76-5289AE94618D}" type="slidenum">
              <a:rPr lang="de-CH" smtClean="0"/>
              <a:t>3</a:t>
            </a:fld>
            <a:endParaRPr lang="de-CH"/>
          </a:p>
        </p:txBody>
      </p:sp>
    </p:spTree>
    <p:extLst>
      <p:ext uri="{BB962C8B-B14F-4D97-AF65-F5344CB8AC3E}">
        <p14:creationId xmlns:p14="http://schemas.microsoft.com/office/powerpoint/2010/main" val="44663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ctr">
              <a:lnSpc>
                <a:spcPct val="107000"/>
              </a:lnSpc>
              <a:spcAft>
                <a:spcPts val="800"/>
              </a:spcAft>
            </a:pPr>
            <a:r>
              <a:rPr lang="de-CH" sz="1800">
                <a:solidFill>
                  <a:srgbClr val="4E586A"/>
                </a:solidFill>
                <a:effectLst/>
                <a:latin typeface="Segoe UI" panose="020B0502040204020203" pitchFamily="34" charset="0"/>
              </a:rPr>
              <a:t>Diese Unterhaltung wurde gespeichert. Sie wird bald auf der Registerkarte „Unterhaltungen“ in Skype for Business und im Outlook-Ordner „Aufgezeichnete Unterhaltungen“ angezeigt. </a:t>
            </a:r>
            <a:endParaRPr lang="de-CH" sz="1800">
              <a:effectLst/>
              <a:latin typeface="Calibri" panose="020F0502020204030204" pitchFamily="34" charset="0"/>
            </a:endParaRPr>
          </a:p>
          <a:p>
            <a:pPr>
              <a:lnSpc>
                <a:spcPct val="107000"/>
              </a:lnSpc>
              <a:spcAft>
                <a:spcPts val="800"/>
              </a:spcAft>
            </a:pPr>
            <a:r>
              <a:rPr lang="de-CH" sz="1800">
                <a:solidFill>
                  <a:srgbClr val="4E586A"/>
                </a:solidFill>
                <a:effectLst/>
                <a:latin typeface="Segoe UI" panose="020B0502040204020203" pitchFamily="34" charset="0"/>
              </a:rPr>
              <a:t> </a:t>
            </a:r>
            <a:endParaRPr lang="de-CH" sz="1800">
              <a:effectLst/>
              <a:latin typeface="Calibri" panose="020F0502020204030204" pitchFamily="34" charset="0"/>
            </a:endParaRPr>
          </a:p>
          <a:p>
            <a:pPr>
              <a:lnSpc>
                <a:spcPct val="107000"/>
              </a:lnSpc>
              <a:spcAft>
                <a:spcPts val="800"/>
              </a:spcAft>
            </a:pPr>
            <a:r>
              <a:rPr lang="de-CH" sz="1800">
                <a:effectLst/>
                <a:latin typeface="Calibri" panose="020F0502020204030204" pitchFamily="34" charset="0"/>
              </a:rPr>
              <a:t> </a:t>
            </a:r>
          </a:p>
          <a:p>
            <a:pPr>
              <a:lnSpc>
                <a:spcPct val="107000"/>
              </a:lnSpc>
              <a:spcBef>
                <a:spcPts val="200"/>
              </a:spcBef>
              <a:spcAft>
                <a:spcPts val="200"/>
              </a:spcAft>
            </a:pPr>
            <a:endParaRPr lang="de-CH" sz="1800">
              <a:effectLst/>
              <a:latin typeface="Calibri" panose="020F0502020204030204" pitchFamily="34" charset="0"/>
            </a:endParaRPr>
          </a:p>
          <a:p>
            <a:pPr>
              <a:lnSpc>
                <a:spcPct val="107000"/>
              </a:lnSpc>
              <a:spcAft>
                <a:spcPts val="800"/>
              </a:spcAft>
            </a:pPr>
            <a:r>
              <a:rPr lang="de-CH" sz="1800">
                <a:solidFill>
                  <a:srgbClr val="4E586A"/>
                </a:solidFill>
                <a:effectLst/>
                <a:latin typeface="Segoe UI" panose="020B0502040204020203" pitchFamily="34" charset="0"/>
              </a:rPr>
              <a:t> </a:t>
            </a:r>
            <a:endParaRPr lang="de-CH" sz="1800">
              <a:effectLst/>
              <a:latin typeface="Calibri" panose="020F0502020204030204" pitchFamily="34" charset="0"/>
            </a:endParaRPr>
          </a:p>
          <a:p>
            <a:pPr>
              <a:lnSpc>
                <a:spcPct val="107000"/>
              </a:lnSpc>
              <a:spcAft>
                <a:spcPts val="800"/>
              </a:spcAft>
            </a:pPr>
            <a:r>
              <a:rPr lang="de-CH" sz="1800">
                <a:effectLst/>
                <a:latin typeface="Calibri" panose="020F0502020204030204" pitchFamily="34" charset="0"/>
              </a:rPr>
              <a:t> </a:t>
            </a:r>
          </a:p>
          <a:p>
            <a:endParaRPr lang="de-CH"/>
          </a:p>
        </p:txBody>
      </p:sp>
      <p:sp>
        <p:nvSpPr>
          <p:cNvPr id="4" name="Foliennummernplatzhalter 3"/>
          <p:cNvSpPr>
            <a:spLocks noGrp="1"/>
          </p:cNvSpPr>
          <p:nvPr>
            <p:ph type="sldNum" sz="quarter" idx="5"/>
          </p:nvPr>
        </p:nvSpPr>
        <p:spPr/>
        <p:txBody>
          <a:bodyPr/>
          <a:lstStyle/>
          <a:p>
            <a:fld id="{ED1FD653-2284-4F75-BB76-5289AE94618D}" type="slidenum">
              <a:rPr lang="de-CH" smtClean="0"/>
              <a:t>6</a:t>
            </a:fld>
            <a:endParaRPr lang="de-CH"/>
          </a:p>
        </p:txBody>
      </p:sp>
    </p:spTree>
    <p:extLst>
      <p:ext uri="{BB962C8B-B14F-4D97-AF65-F5344CB8AC3E}">
        <p14:creationId xmlns:p14="http://schemas.microsoft.com/office/powerpoint/2010/main" val="18795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RAM??</a:t>
            </a:r>
          </a:p>
        </p:txBody>
      </p:sp>
      <p:sp>
        <p:nvSpPr>
          <p:cNvPr id="4" name="Foliennummernplatzhalter 3"/>
          <p:cNvSpPr>
            <a:spLocks noGrp="1"/>
          </p:cNvSpPr>
          <p:nvPr>
            <p:ph type="sldNum" sz="quarter" idx="5"/>
          </p:nvPr>
        </p:nvSpPr>
        <p:spPr/>
        <p:txBody>
          <a:bodyPr/>
          <a:lstStyle/>
          <a:p>
            <a:fld id="{ED1FD653-2284-4F75-BB76-5289AE94618D}" type="slidenum">
              <a:rPr lang="de-CH" smtClean="0"/>
              <a:t>7</a:t>
            </a:fld>
            <a:endParaRPr lang="de-CH"/>
          </a:p>
        </p:txBody>
      </p:sp>
    </p:spTree>
    <p:extLst>
      <p:ext uri="{BB962C8B-B14F-4D97-AF65-F5344CB8AC3E}">
        <p14:creationId xmlns:p14="http://schemas.microsoft.com/office/powerpoint/2010/main" val="187627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a:t>
            </a:r>
            <a:r>
              <a:rPr lang="de-CH" dirty="0" err="1"/>
              <a:t>around</a:t>
            </a:r>
            <a:r>
              <a:rPr lang="de-CH" dirty="0"/>
              <a:t> </a:t>
            </a:r>
            <a:r>
              <a:rPr lang="de-CH" dirty="0" err="1"/>
              <a:t>the</a:t>
            </a:r>
            <a:r>
              <a:rPr lang="de-CH" dirty="0"/>
              <a:t> same</a:t>
            </a:r>
          </a:p>
          <a:p>
            <a:r>
              <a:rPr lang="de-CH" dirty="0"/>
              <a:t>R </a:t>
            </a:r>
            <a:r>
              <a:rPr lang="de-CH" dirty="0" err="1"/>
              <a:t>history</a:t>
            </a:r>
            <a:r>
              <a:rPr lang="de-CH" dirty="0"/>
              <a:t> </a:t>
            </a:r>
            <a:r>
              <a:rPr lang="de-CH" dirty="0" err="1"/>
              <a:t>until</a:t>
            </a:r>
            <a:r>
              <a:rPr lang="de-CH" dirty="0"/>
              <a:t> </a:t>
            </a:r>
            <a:r>
              <a:rPr lang="de-CH" dirty="0" err="1"/>
              <a:t>February</a:t>
            </a:r>
            <a:r>
              <a:rPr lang="de-CH" dirty="0"/>
              <a:t> 2022: </a:t>
            </a:r>
            <a:r>
              <a:rPr lang="de-CH" dirty="0" err="1"/>
              <a:t>old</a:t>
            </a:r>
            <a:r>
              <a:rPr lang="de-CH" dirty="0"/>
              <a:t> </a:t>
            </a:r>
            <a:r>
              <a:rPr lang="de-CH" dirty="0" err="1"/>
              <a:t>version</a:t>
            </a:r>
            <a:r>
              <a:rPr lang="de-CH" dirty="0"/>
              <a:t> AND </a:t>
            </a:r>
            <a:r>
              <a:rPr lang="de-CH" dirty="0" err="1"/>
              <a:t>old</a:t>
            </a:r>
            <a:r>
              <a:rPr lang="de-CH" dirty="0"/>
              <a:t> </a:t>
            </a:r>
            <a:r>
              <a:rPr lang="de-CH" dirty="0" err="1"/>
              <a:t>packages</a:t>
            </a:r>
            <a:r>
              <a:rPr lang="de-CH" dirty="0"/>
              <a:t>. Packages </a:t>
            </a:r>
            <a:r>
              <a:rPr lang="de-CH" dirty="0" err="1"/>
              <a:t>installed</a:t>
            </a:r>
            <a:r>
              <a:rPr lang="de-CH" dirty="0"/>
              <a:t> </a:t>
            </a:r>
            <a:r>
              <a:rPr lang="de-CH" dirty="0" err="1"/>
              <a:t>with</a:t>
            </a:r>
            <a:r>
              <a:rPr lang="de-CH" dirty="0"/>
              <a:t> ticket</a:t>
            </a:r>
          </a:p>
          <a:p>
            <a:endParaRPr lang="de-CH" dirty="0"/>
          </a:p>
          <a:p>
            <a:r>
              <a:rPr lang="de-CH" dirty="0"/>
              <a:t>Inhalt </a:t>
            </a:r>
            <a:r>
              <a:rPr lang="de-CH"/>
              <a:t>des Klammers hier: Plattform Renku, Server, faster laptops?</a:t>
            </a:r>
            <a:endParaRPr lang="de-CH" dirty="0"/>
          </a:p>
        </p:txBody>
      </p:sp>
      <p:sp>
        <p:nvSpPr>
          <p:cNvPr id="4" name="Foliennummernplatzhalter 3"/>
          <p:cNvSpPr>
            <a:spLocks noGrp="1"/>
          </p:cNvSpPr>
          <p:nvPr>
            <p:ph type="sldNum" sz="quarter" idx="5"/>
          </p:nvPr>
        </p:nvSpPr>
        <p:spPr/>
        <p:txBody>
          <a:bodyPr/>
          <a:lstStyle/>
          <a:p>
            <a:fld id="{ED1FD653-2284-4F75-BB76-5289AE94618D}" type="slidenum">
              <a:rPr lang="de-CH" smtClean="0"/>
              <a:t>8</a:t>
            </a:fld>
            <a:endParaRPr lang="de-CH"/>
          </a:p>
        </p:txBody>
      </p:sp>
    </p:spTree>
    <p:extLst>
      <p:ext uri="{BB962C8B-B14F-4D97-AF65-F5344CB8AC3E}">
        <p14:creationId xmlns:p14="http://schemas.microsoft.com/office/powerpoint/2010/main" val="3829537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76288" y="1200150"/>
            <a:ext cx="5762625" cy="3241675"/>
          </a:xfrm>
        </p:spPr>
      </p:sp>
      <p:sp>
        <p:nvSpPr>
          <p:cNvPr id="3" name="Espace réservé des notes 2"/>
          <p:cNvSpPr>
            <a:spLocks noGrp="1"/>
          </p:cNvSpPr>
          <p:nvPr>
            <p:ph type="body" idx="1"/>
          </p:nvPr>
        </p:nvSpPr>
        <p:spPr/>
        <p:txBody>
          <a:bodyPr/>
          <a:lstStyle/>
          <a:p>
            <a:r>
              <a:rPr lang="fr-CH" noProof="0"/>
              <a:t>Kurse, JIRA tickets, external presentations (Austria, Netherlands), Colloquia, Courses, </a:t>
            </a:r>
          </a:p>
          <a:p>
            <a:endParaRPr lang="fr-CH" noProof="0"/>
          </a:p>
          <a:p>
            <a:r>
              <a:rPr lang="fr-CH" noProof="0"/>
              <a:t>no competence center</a:t>
            </a:r>
          </a:p>
          <a:p>
            <a:r>
              <a:rPr lang="fr-CH" noProof="0"/>
              <a:t>evtl. forum</a:t>
            </a:r>
            <a:endParaRPr lang="fr-CH" noProof="0" dirty="0"/>
          </a:p>
        </p:txBody>
      </p:sp>
      <p:sp>
        <p:nvSpPr>
          <p:cNvPr id="4" name="Espace réservé du numéro de diapositive 3"/>
          <p:cNvSpPr>
            <a:spLocks noGrp="1"/>
          </p:cNvSpPr>
          <p:nvPr>
            <p:ph type="sldNum" sz="quarter" idx="10"/>
          </p:nvPr>
        </p:nvSpPr>
        <p:spPr/>
        <p:txBody>
          <a:bodyPr/>
          <a:lstStyle/>
          <a:p>
            <a:fld id="{ED1FD653-2284-4F75-BB76-5289AE94618D}" type="slidenum">
              <a:rPr lang="de-CH" smtClean="0"/>
              <a:t>10</a:t>
            </a:fld>
            <a:endParaRPr lang="de-CH"/>
          </a:p>
        </p:txBody>
      </p:sp>
    </p:spTree>
    <p:extLst>
      <p:ext uri="{BB962C8B-B14F-4D97-AF65-F5344CB8AC3E}">
        <p14:creationId xmlns:p14="http://schemas.microsoft.com/office/powerpoint/2010/main" val="379707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People can focus on more interesting things than copy-paste</a:t>
            </a:r>
          </a:p>
          <a:p>
            <a:endParaRPr lang="de-CH"/>
          </a:p>
        </p:txBody>
      </p:sp>
      <p:sp>
        <p:nvSpPr>
          <p:cNvPr id="4" name="Foliennummernplatzhalter 3"/>
          <p:cNvSpPr>
            <a:spLocks noGrp="1"/>
          </p:cNvSpPr>
          <p:nvPr>
            <p:ph type="sldNum" sz="quarter" idx="5"/>
          </p:nvPr>
        </p:nvSpPr>
        <p:spPr/>
        <p:txBody>
          <a:bodyPr/>
          <a:lstStyle/>
          <a:p>
            <a:fld id="{ED1FD653-2284-4F75-BB76-5289AE94618D}" type="slidenum">
              <a:rPr lang="de-CH" smtClean="0"/>
              <a:t>13</a:t>
            </a:fld>
            <a:endParaRPr lang="de-CH"/>
          </a:p>
        </p:txBody>
      </p:sp>
    </p:spTree>
    <p:extLst>
      <p:ext uri="{BB962C8B-B14F-4D97-AF65-F5344CB8AC3E}">
        <p14:creationId xmlns:p14="http://schemas.microsoft.com/office/powerpoint/2010/main" val="50224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Wir kämpfen darum DEEPL integrieren zu dürfen, aber es ist noch nicht geschehen.</a:t>
            </a:r>
          </a:p>
        </p:txBody>
      </p:sp>
      <p:sp>
        <p:nvSpPr>
          <p:cNvPr id="4" name="Foliennummernplatzhalter 3"/>
          <p:cNvSpPr>
            <a:spLocks noGrp="1"/>
          </p:cNvSpPr>
          <p:nvPr>
            <p:ph type="sldNum" sz="quarter" idx="5"/>
          </p:nvPr>
        </p:nvSpPr>
        <p:spPr/>
        <p:txBody>
          <a:bodyPr/>
          <a:lstStyle/>
          <a:p>
            <a:fld id="{ED1FD653-2284-4F75-BB76-5289AE94618D}" type="slidenum">
              <a:rPr lang="de-CH" smtClean="0"/>
              <a:t>14</a:t>
            </a:fld>
            <a:endParaRPr lang="de-CH"/>
          </a:p>
        </p:txBody>
      </p:sp>
    </p:spTree>
    <p:extLst>
      <p:ext uri="{BB962C8B-B14F-4D97-AF65-F5344CB8AC3E}">
        <p14:creationId xmlns:p14="http://schemas.microsoft.com/office/powerpoint/2010/main" val="222970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065600" y="1900799"/>
            <a:ext cx="10425600" cy="1281601"/>
          </a:xfrm>
        </p:spPr>
        <p:txBody>
          <a:bodyPr anchor="t"/>
          <a:lstStyle>
            <a:lvl1pPr algn="l">
              <a:lnSpc>
                <a:spcPts val="4400"/>
              </a:lnSpc>
              <a:defRPr sz="4000"/>
            </a:lvl1pPr>
          </a:lstStyle>
          <a:p>
            <a:r>
              <a:rPr lang="de-DE"/>
              <a:t>Titelmasterformat durch Klicken bearbeiten</a:t>
            </a:r>
            <a:endParaRPr lang="de-CH" dirty="0"/>
          </a:p>
        </p:txBody>
      </p:sp>
      <p:sp>
        <p:nvSpPr>
          <p:cNvPr id="3" name="Subtitle 2"/>
          <p:cNvSpPr>
            <a:spLocks noGrp="1"/>
          </p:cNvSpPr>
          <p:nvPr>
            <p:ph type="subTitle" idx="1"/>
          </p:nvPr>
        </p:nvSpPr>
        <p:spPr>
          <a:xfrm>
            <a:off x="1065600" y="3434400"/>
            <a:ext cx="10425600" cy="1845000"/>
          </a:xfrm>
        </p:spPr>
        <p:txBody>
          <a:bodyPr>
            <a:normAutofit/>
          </a:bodyPr>
          <a:lstStyle>
            <a:lvl1pPr marL="0" marR="0" indent="0" algn="l" defTabSz="914400" rtl="0" eaLnBrk="1" fontAlgn="auto" latinLnBrk="0" hangingPunct="1">
              <a:lnSpc>
                <a:spcPts val="3600"/>
              </a:lnSpc>
              <a:spcBef>
                <a:spcPts val="0"/>
              </a:spcBef>
              <a:spcAft>
                <a:spcPts val="1200"/>
              </a:spcAft>
              <a:buClrTx/>
              <a:buSzTx/>
              <a:buFont typeface="Wingdings" panose="05000000000000000000" pitchFamily="2" charset="2"/>
              <a:buNone/>
              <a:tabLst/>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ts val="3600"/>
              </a:lnSpc>
              <a:spcBef>
                <a:spcPts val="0"/>
              </a:spcBef>
              <a:spcAft>
                <a:spcPts val="1200"/>
              </a:spcAft>
              <a:buClrTx/>
              <a:buSzTx/>
              <a:buFont typeface="Wingdings" panose="05000000000000000000" pitchFamily="2" charset="2"/>
              <a:buNone/>
              <a:tabLst/>
              <a:defRPr/>
            </a:pPr>
            <a:r>
              <a:rPr lang="de-DE"/>
              <a:t>Formatvorlage des Untertitelmasters durch Klicken bearbeiten</a:t>
            </a:r>
            <a:endParaRPr lang="de-CH" dirty="0"/>
          </a:p>
        </p:txBody>
      </p:sp>
      <p:sp>
        <p:nvSpPr>
          <p:cNvPr id="4" name="Fußzeilenplatzhalter 3"/>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p:cNvSpPr>
            <a:spLocks noGrp="1"/>
          </p:cNvSpPr>
          <p:nvPr>
            <p:ph type="sldNum" sz="quarter" idx="11"/>
          </p:nvPr>
        </p:nvSpPr>
        <p:spPr/>
        <p:txBody>
          <a:body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61584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Text 1-spalti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9275" y="1426032"/>
            <a:ext cx="10431925" cy="885600"/>
          </a:xfrm>
        </p:spPr>
        <p:txBody>
          <a:bodyPr/>
          <a:lstStyle>
            <a:lvl1pPr>
              <a:defRPr sz="3000"/>
            </a:lvl1pPr>
          </a:lstStyle>
          <a:p>
            <a:r>
              <a:rPr lang="de-DE" dirty="0"/>
              <a:t>Titel durch Klicken einfügen</a:t>
            </a:r>
            <a:endParaRPr lang="de-CH" dirty="0"/>
          </a:p>
        </p:txBody>
      </p:sp>
      <p:sp>
        <p:nvSpPr>
          <p:cNvPr id="3" name="Content Placeholder 2"/>
          <p:cNvSpPr>
            <a:spLocks noGrp="1"/>
          </p:cNvSpPr>
          <p:nvPr>
            <p:ph idx="1"/>
          </p:nvPr>
        </p:nvSpPr>
        <p:spPr>
          <a:xfrm>
            <a:off x="1063636" y="2492375"/>
            <a:ext cx="10427564" cy="3556507"/>
          </a:xfrm>
        </p:spPr>
        <p:txBody>
          <a:bodyPr/>
          <a:lstStyle>
            <a:lvl1pPr>
              <a:lnSpc>
                <a:spcPts val="3100"/>
              </a:lnSpc>
              <a:defRPr sz="2700"/>
            </a:lvl1pPr>
            <a:lvl2pPr>
              <a:lnSpc>
                <a:spcPts val="2800"/>
              </a:lnSpc>
              <a:defRPr/>
            </a:lvl2pPr>
            <a:lvl3pPr marL="536575" indent="-176213">
              <a:lnSpc>
                <a:spcPts val="2400"/>
              </a:lnSpc>
              <a:defRPr/>
            </a:lvl3pPr>
            <a:lvl4pPr marL="895350" indent="-176213">
              <a:lnSpc>
                <a:spcPts val="2200"/>
              </a:lnSpc>
              <a:defRPr/>
            </a:lvl4pPr>
            <a:lvl5pPr marL="1255713" indent="-176213">
              <a:lnSpc>
                <a:spcPts val="22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p:cNvSpPr>
            <a:spLocks noGrp="1"/>
          </p:cNvSpPr>
          <p:nvPr>
            <p:ph type="sldNum" sz="quarter" idx="11"/>
          </p:nvPr>
        </p:nvSpPr>
        <p:spPr/>
        <p:txBody>
          <a:body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166279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Text 2-spalti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de-DE" dirty="0"/>
              <a:t>Titel durch Klicken einfügen</a:t>
            </a:r>
            <a:endParaRPr lang="de-CH" dirty="0"/>
          </a:p>
        </p:txBody>
      </p:sp>
      <p:sp>
        <p:nvSpPr>
          <p:cNvPr id="7" name="Content Placeholder 2"/>
          <p:cNvSpPr>
            <a:spLocks noGrp="1"/>
          </p:cNvSpPr>
          <p:nvPr>
            <p:ph idx="1"/>
          </p:nvPr>
        </p:nvSpPr>
        <p:spPr>
          <a:xfrm>
            <a:off x="1063636" y="2492375"/>
            <a:ext cx="4852977" cy="3556507"/>
          </a:xfrm>
        </p:spPr>
        <p:txBody>
          <a:bodyPr/>
          <a:lstStyle>
            <a:lvl1pPr>
              <a:lnSpc>
                <a:spcPts val="3100"/>
              </a:lnSpc>
              <a:defRPr sz="2700"/>
            </a:lvl1pPr>
            <a:lvl2pPr>
              <a:lnSpc>
                <a:spcPts val="2800"/>
              </a:lnSpc>
              <a:defRPr/>
            </a:lvl2pPr>
            <a:lvl3pPr marL="536575" indent="-176213">
              <a:lnSpc>
                <a:spcPts val="2400"/>
              </a:lnSpc>
              <a:defRPr/>
            </a:lvl3pPr>
            <a:lvl4pPr marL="895350" indent="-176213">
              <a:lnSpc>
                <a:spcPts val="2200"/>
              </a:lnSpc>
              <a:defRPr/>
            </a:lvl4pPr>
            <a:lvl5pPr marL="1255713" indent="-176213">
              <a:lnSpc>
                <a:spcPts val="22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9" name="Content Placeholder 2"/>
          <p:cNvSpPr>
            <a:spLocks noGrp="1"/>
          </p:cNvSpPr>
          <p:nvPr>
            <p:ph idx="10"/>
          </p:nvPr>
        </p:nvSpPr>
        <p:spPr>
          <a:xfrm>
            <a:off x="6638223" y="2492375"/>
            <a:ext cx="4852977" cy="3556507"/>
          </a:xfrm>
        </p:spPr>
        <p:txBody>
          <a:bodyPr/>
          <a:lstStyle>
            <a:lvl1pPr>
              <a:lnSpc>
                <a:spcPts val="3100"/>
              </a:lnSpc>
              <a:defRPr sz="2700"/>
            </a:lvl1pPr>
            <a:lvl2pPr>
              <a:lnSpc>
                <a:spcPts val="2800"/>
              </a:lnSpc>
              <a:defRPr/>
            </a:lvl2pPr>
            <a:lvl3pPr marL="536575" indent="-176213">
              <a:lnSpc>
                <a:spcPts val="2400"/>
              </a:lnSpc>
              <a:defRPr/>
            </a:lvl3pPr>
            <a:lvl4pPr marL="895350" indent="-176213">
              <a:lnSpc>
                <a:spcPts val="2200"/>
              </a:lnSpc>
              <a:defRPr/>
            </a:lvl4pPr>
            <a:lvl5pPr marL="1255713" indent="-176213">
              <a:lnSpc>
                <a:spcPts val="22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3" name="Fußzeilenplatzhalter 2"/>
          <p:cNvSpPr>
            <a:spLocks noGrp="1"/>
          </p:cNvSpPr>
          <p:nvPr>
            <p:ph type="ftr" sz="quarter" idx="11"/>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4" name="Foliennummernplatzhalter 3"/>
          <p:cNvSpPr>
            <a:spLocks noGrp="1"/>
          </p:cNvSpPr>
          <p:nvPr>
            <p:ph type="sldNum" sz="quarter" idx="12"/>
          </p:nvPr>
        </p:nvSpPr>
        <p:spPr/>
        <p:txBody>
          <a:body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331597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links Text, rechts Graf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de-DE" dirty="0"/>
              <a:t>Titel durch Klicken einfügen</a:t>
            </a:r>
            <a:endParaRPr lang="de-CH" dirty="0"/>
          </a:p>
        </p:txBody>
      </p:sp>
      <p:sp>
        <p:nvSpPr>
          <p:cNvPr id="6" name="Content Placeholder 2"/>
          <p:cNvSpPr>
            <a:spLocks noGrp="1"/>
          </p:cNvSpPr>
          <p:nvPr>
            <p:ph idx="12" hasCustomPrompt="1"/>
          </p:nvPr>
        </p:nvSpPr>
        <p:spPr>
          <a:xfrm>
            <a:off x="6455664" y="2498471"/>
            <a:ext cx="5035536" cy="3138026"/>
          </a:xfrm>
        </p:spPr>
        <p:txBody>
          <a:bodyPr>
            <a:normAutofit/>
          </a:bodyPr>
          <a:lstStyle>
            <a:lvl1pPr>
              <a:lnSpc>
                <a:spcPts val="2200"/>
              </a:lnSpc>
              <a:spcAft>
                <a:spcPts val="0"/>
              </a:spcAft>
              <a:defRPr sz="1800"/>
            </a:lvl1pPr>
          </a:lstStyle>
          <a:p>
            <a:pPr lvl="0"/>
            <a:r>
              <a:rPr lang="de-DE" dirty="0"/>
              <a:t>Bild / Grafik</a:t>
            </a:r>
            <a:endParaRPr lang="de-CH" dirty="0"/>
          </a:p>
        </p:txBody>
      </p:sp>
      <p:sp>
        <p:nvSpPr>
          <p:cNvPr id="7" name="Content Placeholder 2"/>
          <p:cNvSpPr>
            <a:spLocks noGrp="1"/>
          </p:cNvSpPr>
          <p:nvPr>
            <p:ph idx="13" hasCustomPrompt="1"/>
          </p:nvPr>
        </p:nvSpPr>
        <p:spPr>
          <a:xfrm>
            <a:off x="6456864" y="5767199"/>
            <a:ext cx="5035536" cy="292223"/>
          </a:xfrm>
        </p:spPr>
        <p:txBody>
          <a:bodyPr>
            <a:normAutofit/>
          </a:bodyPr>
          <a:lstStyle>
            <a:lvl1pPr>
              <a:lnSpc>
                <a:spcPts val="2200"/>
              </a:lnSpc>
              <a:spcAft>
                <a:spcPts val="0"/>
              </a:spcAft>
              <a:defRPr sz="1800"/>
            </a:lvl1pPr>
          </a:lstStyle>
          <a:p>
            <a:pPr lvl="0"/>
            <a:r>
              <a:rPr lang="de-DE" dirty="0"/>
              <a:t>Legende</a:t>
            </a:r>
            <a:endParaRPr lang="de-CH" dirty="0"/>
          </a:p>
        </p:txBody>
      </p:sp>
      <p:sp>
        <p:nvSpPr>
          <p:cNvPr id="9" name="Content Placeholder 2"/>
          <p:cNvSpPr>
            <a:spLocks noGrp="1"/>
          </p:cNvSpPr>
          <p:nvPr>
            <p:ph idx="1"/>
          </p:nvPr>
        </p:nvSpPr>
        <p:spPr>
          <a:xfrm>
            <a:off x="1063636" y="2498471"/>
            <a:ext cx="4852977" cy="3556507"/>
          </a:xfrm>
        </p:spPr>
        <p:txBody>
          <a:bodyPr/>
          <a:lstStyle>
            <a:lvl1pPr>
              <a:lnSpc>
                <a:spcPts val="3100"/>
              </a:lnSpc>
              <a:defRPr sz="2700"/>
            </a:lvl1pPr>
            <a:lvl2pPr>
              <a:lnSpc>
                <a:spcPts val="2800"/>
              </a:lnSpc>
              <a:defRPr/>
            </a:lvl2pPr>
            <a:lvl3pPr marL="536575" indent="-176213">
              <a:lnSpc>
                <a:spcPts val="2400"/>
              </a:lnSpc>
              <a:defRPr/>
            </a:lvl3pPr>
            <a:lvl4pPr marL="895350" indent="-176213">
              <a:lnSpc>
                <a:spcPts val="2200"/>
              </a:lnSpc>
              <a:defRPr/>
            </a:lvl4pPr>
            <a:lvl5pPr marL="1255713" indent="-176213">
              <a:lnSpc>
                <a:spcPts val="22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3" name="Fußzeilenplatzhalter 2"/>
          <p:cNvSpPr>
            <a:spLocks noGrp="1"/>
          </p:cNvSpPr>
          <p:nvPr>
            <p:ph type="ftr" sz="quarter" idx="14"/>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4" name="Foliennummernplatzhalter 3"/>
          <p:cNvSpPr>
            <a:spLocks noGrp="1"/>
          </p:cNvSpPr>
          <p:nvPr>
            <p:ph type="sldNum" sz="quarter" idx="15"/>
          </p:nvPr>
        </p:nvSpPr>
        <p:spPr/>
        <p:txBody>
          <a:body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117244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Grafiken links und rech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de-DE" dirty="0"/>
              <a:t>Titel durch Klicken einfügen</a:t>
            </a:r>
            <a:endParaRPr lang="de-CH" dirty="0"/>
          </a:p>
        </p:txBody>
      </p:sp>
      <p:sp>
        <p:nvSpPr>
          <p:cNvPr id="6" name="Content Placeholder 2"/>
          <p:cNvSpPr>
            <a:spLocks noGrp="1"/>
          </p:cNvSpPr>
          <p:nvPr>
            <p:ph idx="12" hasCustomPrompt="1"/>
          </p:nvPr>
        </p:nvSpPr>
        <p:spPr>
          <a:xfrm>
            <a:off x="6455664" y="2492375"/>
            <a:ext cx="5035536" cy="3138026"/>
          </a:xfrm>
        </p:spPr>
        <p:txBody>
          <a:bodyPr>
            <a:normAutofit/>
          </a:bodyPr>
          <a:lstStyle>
            <a:lvl1pPr>
              <a:lnSpc>
                <a:spcPts val="2200"/>
              </a:lnSpc>
              <a:spcAft>
                <a:spcPts val="0"/>
              </a:spcAft>
              <a:defRPr sz="1800"/>
            </a:lvl1pPr>
          </a:lstStyle>
          <a:p>
            <a:pPr lvl="0"/>
            <a:r>
              <a:rPr lang="de-DE" dirty="0"/>
              <a:t>Bild / Grafik</a:t>
            </a:r>
            <a:endParaRPr lang="de-CH" dirty="0"/>
          </a:p>
        </p:txBody>
      </p:sp>
      <p:sp>
        <p:nvSpPr>
          <p:cNvPr id="7" name="Content Placeholder 2"/>
          <p:cNvSpPr>
            <a:spLocks noGrp="1"/>
          </p:cNvSpPr>
          <p:nvPr>
            <p:ph idx="13" hasCustomPrompt="1"/>
          </p:nvPr>
        </p:nvSpPr>
        <p:spPr>
          <a:xfrm>
            <a:off x="6456864" y="5767199"/>
            <a:ext cx="5035536" cy="292223"/>
          </a:xfrm>
        </p:spPr>
        <p:txBody>
          <a:bodyPr>
            <a:normAutofit/>
          </a:bodyPr>
          <a:lstStyle>
            <a:lvl1pPr>
              <a:lnSpc>
                <a:spcPts val="2200"/>
              </a:lnSpc>
              <a:spcAft>
                <a:spcPts val="0"/>
              </a:spcAft>
              <a:defRPr sz="1800"/>
            </a:lvl1pPr>
          </a:lstStyle>
          <a:p>
            <a:pPr lvl="0"/>
            <a:r>
              <a:rPr lang="de-DE" dirty="0"/>
              <a:t>Legende</a:t>
            </a:r>
            <a:endParaRPr lang="de-CH" dirty="0"/>
          </a:p>
        </p:txBody>
      </p:sp>
      <p:sp>
        <p:nvSpPr>
          <p:cNvPr id="8" name="Content Placeholder 2"/>
          <p:cNvSpPr>
            <a:spLocks noGrp="1"/>
          </p:cNvSpPr>
          <p:nvPr>
            <p:ph idx="14" hasCustomPrompt="1"/>
          </p:nvPr>
        </p:nvSpPr>
        <p:spPr>
          <a:xfrm>
            <a:off x="1059264" y="2492375"/>
            <a:ext cx="4859952" cy="3138026"/>
          </a:xfrm>
        </p:spPr>
        <p:txBody>
          <a:bodyPr>
            <a:normAutofit/>
          </a:bodyPr>
          <a:lstStyle>
            <a:lvl1pPr>
              <a:lnSpc>
                <a:spcPts val="2200"/>
              </a:lnSpc>
              <a:spcAft>
                <a:spcPts val="0"/>
              </a:spcAft>
              <a:defRPr sz="1800"/>
            </a:lvl1pPr>
          </a:lstStyle>
          <a:p>
            <a:pPr lvl="0"/>
            <a:r>
              <a:rPr lang="de-DE" dirty="0"/>
              <a:t>Bild / Grafik</a:t>
            </a:r>
            <a:endParaRPr lang="de-CH" dirty="0"/>
          </a:p>
        </p:txBody>
      </p:sp>
      <p:sp>
        <p:nvSpPr>
          <p:cNvPr id="9" name="Content Placeholder 2"/>
          <p:cNvSpPr>
            <a:spLocks noGrp="1"/>
          </p:cNvSpPr>
          <p:nvPr>
            <p:ph idx="15" hasCustomPrompt="1"/>
          </p:nvPr>
        </p:nvSpPr>
        <p:spPr>
          <a:xfrm>
            <a:off x="1060464" y="5767199"/>
            <a:ext cx="4858752" cy="292223"/>
          </a:xfrm>
        </p:spPr>
        <p:txBody>
          <a:bodyPr>
            <a:normAutofit/>
          </a:bodyPr>
          <a:lstStyle>
            <a:lvl1pPr>
              <a:lnSpc>
                <a:spcPts val="2200"/>
              </a:lnSpc>
              <a:spcAft>
                <a:spcPts val="0"/>
              </a:spcAft>
              <a:defRPr sz="1800"/>
            </a:lvl1pPr>
          </a:lstStyle>
          <a:p>
            <a:pPr lvl="0"/>
            <a:r>
              <a:rPr lang="de-DE" dirty="0"/>
              <a:t>Legende</a:t>
            </a:r>
            <a:endParaRPr lang="de-CH" dirty="0"/>
          </a:p>
        </p:txBody>
      </p:sp>
      <p:sp>
        <p:nvSpPr>
          <p:cNvPr id="3" name="Fußzeilenplatzhalter 2"/>
          <p:cNvSpPr>
            <a:spLocks noGrp="1"/>
          </p:cNvSpPr>
          <p:nvPr>
            <p:ph type="ftr" sz="quarter" idx="16"/>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4" name="Foliennummernplatzhalter 3"/>
          <p:cNvSpPr>
            <a:spLocks noGrp="1"/>
          </p:cNvSpPr>
          <p:nvPr>
            <p:ph type="sldNum" sz="quarter" idx="17"/>
          </p:nvPr>
        </p:nvSpPr>
        <p:spPr/>
        <p:txBody>
          <a:body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147758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Grafik ganze Brei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de-DE" dirty="0"/>
              <a:t>Titel durch Klicken einfügen</a:t>
            </a:r>
            <a:endParaRPr lang="de-CH" dirty="0"/>
          </a:p>
        </p:txBody>
      </p:sp>
      <p:sp>
        <p:nvSpPr>
          <p:cNvPr id="8" name="Content Placeholder 2"/>
          <p:cNvSpPr>
            <a:spLocks noGrp="1"/>
          </p:cNvSpPr>
          <p:nvPr>
            <p:ph idx="14" hasCustomPrompt="1"/>
          </p:nvPr>
        </p:nvSpPr>
        <p:spPr>
          <a:xfrm>
            <a:off x="1059264" y="2492375"/>
            <a:ext cx="10431936" cy="3138026"/>
          </a:xfrm>
        </p:spPr>
        <p:txBody>
          <a:bodyPr>
            <a:normAutofit/>
          </a:bodyPr>
          <a:lstStyle>
            <a:lvl1pPr>
              <a:lnSpc>
                <a:spcPts val="2200"/>
              </a:lnSpc>
              <a:spcAft>
                <a:spcPts val="0"/>
              </a:spcAft>
              <a:defRPr sz="1800"/>
            </a:lvl1pPr>
          </a:lstStyle>
          <a:p>
            <a:pPr lvl="0"/>
            <a:r>
              <a:rPr lang="de-DE" dirty="0"/>
              <a:t>Bild / Grafik</a:t>
            </a:r>
            <a:endParaRPr lang="de-CH" dirty="0"/>
          </a:p>
        </p:txBody>
      </p:sp>
      <p:sp>
        <p:nvSpPr>
          <p:cNvPr id="9" name="Content Placeholder 2"/>
          <p:cNvSpPr>
            <a:spLocks noGrp="1"/>
          </p:cNvSpPr>
          <p:nvPr>
            <p:ph idx="15" hasCustomPrompt="1"/>
          </p:nvPr>
        </p:nvSpPr>
        <p:spPr>
          <a:xfrm>
            <a:off x="1060464" y="5767199"/>
            <a:ext cx="10491456" cy="292223"/>
          </a:xfrm>
        </p:spPr>
        <p:txBody>
          <a:bodyPr>
            <a:normAutofit/>
          </a:bodyPr>
          <a:lstStyle>
            <a:lvl1pPr>
              <a:lnSpc>
                <a:spcPts val="2200"/>
              </a:lnSpc>
              <a:spcAft>
                <a:spcPts val="0"/>
              </a:spcAft>
              <a:defRPr sz="1800"/>
            </a:lvl1pPr>
          </a:lstStyle>
          <a:p>
            <a:pPr lvl="0"/>
            <a:r>
              <a:rPr lang="de-DE" dirty="0"/>
              <a:t>Legende</a:t>
            </a:r>
            <a:endParaRPr lang="de-CH" dirty="0"/>
          </a:p>
        </p:txBody>
      </p:sp>
      <p:sp>
        <p:nvSpPr>
          <p:cNvPr id="3" name="Fußzeilenplatzhalter 2"/>
          <p:cNvSpPr>
            <a:spLocks noGrp="1"/>
          </p:cNvSpPr>
          <p:nvPr>
            <p:ph type="ftr" sz="quarter" idx="16"/>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4" name="Foliennummernplatzhalter 3"/>
          <p:cNvSpPr>
            <a:spLocks noGrp="1"/>
          </p:cNvSpPr>
          <p:nvPr>
            <p:ph type="sldNum" sz="quarter" idx="17"/>
          </p:nvPr>
        </p:nvSpPr>
        <p:spPr/>
        <p:txBody>
          <a:body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284572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275" y="1419936"/>
            <a:ext cx="10431925" cy="461665"/>
          </a:xfrm>
          <a:prstGeom prst="rect">
            <a:avLst/>
          </a:prstGeom>
        </p:spPr>
        <p:txBody>
          <a:bodyPr vert="horz" lIns="0" tIns="0" rIns="0" bIns="0" rtlCol="0" anchor="t" anchorCtr="0">
            <a:spAutoFit/>
          </a:bodyPr>
          <a:lstStyle/>
          <a:p>
            <a:r>
              <a:rPr lang="de-DE" dirty="0"/>
              <a:t>Formatvorlage des Titels durch Klicken bearbeiten</a:t>
            </a:r>
            <a:endParaRPr lang="de-CH" dirty="0"/>
          </a:p>
        </p:txBody>
      </p:sp>
      <p:sp>
        <p:nvSpPr>
          <p:cNvPr id="3" name="Text Placeholder 2"/>
          <p:cNvSpPr>
            <a:spLocks noGrp="1"/>
          </p:cNvSpPr>
          <p:nvPr>
            <p:ph type="body" idx="1"/>
          </p:nvPr>
        </p:nvSpPr>
        <p:spPr>
          <a:xfrm>
            <a:off x="1059275" y="2492375"/>
            <a:ext cx="10427564" cy="1015150"/>
          </a:xfrm>
          <a:prstGeom prst="rect">
            <a:avLst/>
          </a:prstGeom>
        </p:spPr>
        <p:txBody>
          <a:bodyPr vert="horz" lIns="0" tIns="0" rIns="0" bIns="0" rtlCol="0">
            <a:spAutoFit/>
          </a:bodyPr>
          <a:lstStyle/>
          <a:p>
            <a:pPr marL="0" marR="0" lvl="0" indent="0" algn="l" defTabSz="914400" rtl="0" eaLnBrk="1" fontAlgn="auto" latinLnBrk="0" hangingPunct="1">
              <a:lnSpc>
                <a:spcPct val="90000"/>
              </a:lnSpc>
              <a:spcBef>
                <a:spcPts val="0"/>
              </a:spcBef>
              <a:spcAft>
                <a:spcPts val="1800"/>
              </a:spcAft>
              <a:buClrTx/>
              <a:buSzTx/>
              <a:buFont typeface="Wingdings" panose="05000000000000000000" pitchFamily="2" charset="2"/>
              <a:buNone/>
              <a:tabLst/>
              <a:defRPr/>
            </a:pPr>
            <a:r>
              <a:rPr lang="de-DE" dirty="0"/>
              <a:t>Formatvorlage des Untertitels durch Klicken bearbeiten</a:t>
            </a:r>
            <a:endParaRPr lang="de-CH" dirty="0"/>
          </a:p>
          <a:p>
            <a:pPr marL="0" indent="0">
              <a:buNone/>
            </a:pPr>
            <a:endParaRPr lang="de-DE" sz="3200" dirty="0"/>
          </a:p>
        </p:txBody>
      </p:sp>
      <p:pic>
        <p:nvPicPr>
          <p:cNvPr id="9" name="Grafik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20161" y="3263935"/>
            <a:ext cx="1929388" cy="853442"/>
          </a:xfrm>
          <a:prstGeom prst="rect">
            <a:avLst/>
          </a:prstGeom>
        </p:spPr>
      </p:pic>
      <p:cxnSp>
        <p:nvCxnSpPr>
          <p:cNvPr id="14" name="Gerader Verbinder 13"/>
          <p:cNvCxnSpPr/>
          <p:nvPr userDrawn="1"/>
        </p:nvCxnSpPr>
        <p:spPr>
          <a:xfrm>
            <a:off x="0" y="6319229"/>
            <a:ext cx="12192000" cy="1381"/>
          </a:xfrm>
          <a:prstGeom prst="line">
            <a:avLst/>
          </a:prstGeom>
          <a:ln w="12700" cap="rnd">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225456" cy="1018032"/>
          </a:xfrm>
          <a:prstGeom prst="rect">
            <a:avLst/>
          </a:prstGeom>
        </p:spPr>
      </p:pic>
      <p:sp>
        <p:nvSpPr>
          <p:cNvPr id="5" name="Fußzeilenplatzhalter 4"/>
          <p:cNvSpPr>
            <a:spLocks noGrp="1"/>
          </p:cNvSpPr>
          <p:nvPr>
            <p:ph type="ftr" sz="quarter" idx="3"/>
          </p:nvPr>
        </p:nvSpPr>
        <p:spPr>
          <a:xfrm>
            <a:off x="1059275" y="6401349"/>
            <a:ext cx="9359125" cy="231925"/>
          </a:xfrm>
          <a:prstGeom prst="rect">
            <a:avLst/>
          </a:prstGeom>
        </p:spPr>
        <p:txBody>
          <a:bodyPr vert="horz" lIns="0" tIns="0" rIns="0" bIns="45720" rtlCol="0" anchor="t" anchorCtr="0"/>
          <a:lstStyle>
            <a:lvl1pPr algn="l">
              <a:defRPr sz="800">
                <a:solidFill>
                  <a:schemeClr val="accent5">
                    <a:lumMod val="60000"/>
                    <a:lumOff val="40000"/>
                  </a:schemeClr>
                </a:solidFill>
              </a:defRPr>
            </a:lvl1p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7" name="Foliennummernplatzhalter 6"/>
          <p:cNvSpPr>
            <a:spLocks noGrp="1"/>
          </p:cNvSpPr>
          <p:nvPr>
            <p:ph type="sldNum" sz="quarter" idx="4"/>
          </p:nvPr>
        </p:nvSpPr>
        <p:spPr>
          <a:xfrm>
            <a:off x="10605599" y="6405647"/>
            <a:ext cx="881239" cy="227628"/>
          </a:xfrm>
          <a:prstGeom prst="rect">
            <a:avLst/>
          </a:prstGeom>
        </p:spPr>
        <p:txBody>
          <a:bodyPr vert="horz" lIns="0" tIns="0" rIns="0" bIns="45720" rtlCol="0" anchor="t" anchorCtr="0"/>
          <a:lstStyle>
            <a:lvl1pPr algn="r">
              <a:defRPr sz="800">
                <a:solidFill>
                  <a:schemeClr val="accent5">
                    <a:lumMod val="60000"/>
                    <a:lumOff val="40000"/>
                  </a:schemeClr>
                </a:solidFill>
              </a:defRPr>
            </a:lvl1pPr>
          </a:lstStyle>
          <a:p>
            <a:fld id="{7376A5A3-8F85-406F-8E5A-90FF9E31E9F2}" type="slidenum">
              <a:rPr lang="de-CH" smtClean="0"/>
              <a:pPr/>
              <a:t>‹Nr.›</a:t>
            </a:fld>
            <a:endParaRPr lang="de-CH" dirty="0"/>
          </a:p>
        </p:txBody>
      </p:sp>
    </p:spTree>
    <p:extLst>
      <p:ext uri="{BB962C8B-B14F-4D97-AF65-F5344CB8AC3E}">
        <p14:creationId xmlns:p14="http://schemas.microsoft.com/office/powerpoint/2010/main" val="302249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60" r:id="rId5"/>
    <p:sldLayoutId id="2147483661" r:id="rId6"/>
  </p:sldLayoutIdLst>
  <p:hf hdr="0" dt="0"/>
  <p:txStyles>
    <p:titleStyle>
      <a:lvl1pPr algn="l" defTabSz="914400" rtl="0" eaLnBrk="1" latinLnBrk="0" hangingPunct="1">
        <a:lnSpc>
          <a:spcPts val="3600"/>
        </a:lnSpc>
        <a:spcBef>
          <a:spcPct val="0"/>
        </a:spcBef>
        <a:buNone/>
        <a:defRPr sz="3000" b="1" kern="1200" baseline="0">
          <a:solidFill>
            <a:schemeClr val="accent5">
              <a:lumMod val="60000"/>
              <a:lumOff val="40000"/>
            </a:schemeClr>
          </a:solidFill>
          <a:latin typeface="+mn-lt"/>
          <a:ea typeface="+mj-ea"/>
          <a:cs typeface="+mj-cs"/>
        </a:defRPr>
      </a:lvl1pPr>
    </p:titleStyle>
    <p:bodyStyle>
      <a:lvl1pPr marL="0" marR="0" indent="0" algn="l" defTabSz="914400" rtl="0" eaLnBrk="1" fontAlgn="auto" latinLnBrk="0" hangingPunct="1">
        <a:lnSpc>
          <a:spcPts val="3200"/>
        </a:lnSpc>
        <a:spcBef>
          <a:spcPts val="0"/>
        </a:spcBef>
        <a:spcAft>
          <a:spcPts val="1200"/>
        </a:spcAft>
        <a:buClrTx/>
        <a:buSzTx/>
        <a:buFont typeface="Wingdings" panose="05000000000000000000" pitchFamily="2" charset="2"/>
        <a:buNone/>
        <a:tabLst/>
        <a:defRPr sz="2700" kern="120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70" userDrawn="1">
          <p15:clr>
            <a:srgbClr val="F26B43"/>
          </p15:clr>
        </p15:guide>
        <p15:guide id="2" pos="37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eses Teaser-Bild führt zu weiteren Informationen zu: Statistik zählt">
            <a:extLst>
              <a:ext uri="{FF2B5EF4-FFF2-40B4-BE49-F238E27FC236}">
                <a16:creationId xmlns:a16="http://schemas.microsoft.com/office/drawing/2014/main" id="{1B3CDB77-96DA-42D7-AE69-1796FFFA2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59" y="1788408"/>
            <a:ext cx="5242762" cy="328118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6299881" y="3941579"/>
            <a:ext cx="5042733" cy="1128013"/>
          </a:xfrm>
        </p:spPr>
        <p:txBody>
          <a:bodyPr/>
          <a:lstStyle/>
          <a:p>
            <a:r>
              <a:rPr lang="de-CH" b="1">
                <a:solidFill>
                  <a:srgbClr val="000000"/>
                </a:solidFill>
                <a:latin typeface="Graphik Meetup"/>
              </a:rPr>
              <a:t>8 </a:t>
            </a:r>
            <a:r>
              <a:rPr lang="de-CH" b="1" err="1">
                <a:solidFill>
                  <a:srgbClr val="000000"/>
                </a:solidFill>
                <a:latin typeface="Graphik Meetup"/>
              </a:rPr>
              <a:t>December</a:t>
            </a:r>
            <a:r>
              <a:rPr lang="de-CH" b="1">
                <a:solidFill>
                  <a:srgbClr val="000000"/>
                </a:solidFill>
                <a:latin typeface="Graphik Meetup"/>
              </a:rPr>
              <a:t> 2022, </a:t>
            </a:r>
          </a:p>
          <a:p>
            <a:r>
              <a:rPr lang="de-CH" b="1">
                <a:solidFill>
                  <a:srgbClr val="000000"/>
                </a:solidFill>
                <a:latin typeface="Graphik Meetup"/>
              </a:rPr>
              <a:t>at the FSFO, Neuchâtel</a:t>
            </a:r>
            <a:endParaRPr lang="de-CH"/>
          </a:p>
        </p:txBody>
      </p:sp>
      <p:sp>
        <p:nvSpPr>
          <p:cNvPr id="4" name="Footer Placeholder 3"/>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Slide Number Placeholder 4"/>
          <p:cNvSpPr>
            <a:spLocks noGrp="1"/>
          </p:cNvSpPr>
          <p:nvPr>
            <p:ph type="sldNum" sz="quarter" idx="11"/>
          </p:nvPr>
        </p:nvSpPr>
        <p:spPr/>
        <p:txBody>
          <a:bodyPr/>
          <a:lstStyle/>
          <a:p>
            <a:fld id="{7376A5A3-8F85-406F-8E5A-90FF9E31E9F2}" type="slidenum">
              <a:rPr lang="de-CH" smtClean="0"/>
              <a:pPr/>
              <a:t>1</a:t>
            </a:fld>
            <a:endParaRPr lang="de-CH" dirty="0"/>
          </a:p>
        </p:txBody>
      </p:sp>
      <p:pic>
        <p:nvPicPr>
          <p:cNvPr id="7" name="Grafik 6">
            <a:extLst>
              <a:ext uri="{FF2B5EF4-FFF2-40B4-BE49-F238E27FC236}">
                <a16:creationId xmlns:a16="http://schemas.microsoft.com/office/drawing/2014/main" id="{6E2678AC-5A9E-4ACC-BFA5-D0FAF2A9470C}"/>
              </a:ext>
            </a:extLst>
          </p:cNvPr>
          <p:cNvPicPr>
            <a:picLocks noChangeAspect="1"/>
          </p:cNvPicPr>
          <p:nvPr/>
        </p:nvPicPr>
        <p:blipFill>
          <a:blip r:embed="rId4"/>
          <a:stretch>
            <a:fillRect/>
          </a:stretch>
        </p:blipFill>
        <p:spPr>
          <a:xfrm>
            <a:off x="3539278" y="1922868"/>
            <a:ext cx="2090591" cy="2018709"/>
          </a:xfrm>
          <a:prstGeom prst="rect">
            <a:avLst/>
          </a:prstGeom>
        </p:spPr>
      </p:pic>
      <p:pic>
        <p:nvPicPr>
          <p:cNvPr id="9" name="Grafik 8">
            <a:extLst>
              <a:ext uri="{FF2B5EF4-FFF2-40B4-BE49-F238E27FC236}">
                <a16:creationId xmlns:a16="http://schemas.microsoft.com/office/drawing/2014/main" id="{369D8032-CA62-4707-99E3-1FF81C3F7940}"/>
              </a:ext>
            </a:extLst>
          </p:cNvPr>
          <p:cNvPicPr>
            <a:picLocks noChangeAspect="1"/>
          </p:cNvPicPr>
          <p:nvPr/>
        </p:nvPicPr>
        <p:blipFill>
          <a:blip r:embed="rId5"/>
          <a:stretch>
            <a:fillRect/>
          </a:stretch>
        </p:blipFill>
        <p:spPr>
          <a:xfrm>
            <a:off x="4301029" y="4248546"/>
            <a:ext cx="1328840" cy="514077"/>
          </a:xfrm>
          <a:prstGeom prst="rect">
            <a:avLst/>
          </a:prstGeom>
        </p:spPr>
      </p:pic>
    </p:spTree>
    <p:extLst>
      <p:ext uri="{BB962C8B-B14F-4D97-AF65-F5344CB8AC3E}">
        <p14:creationId xmlns:p14="http://schemas.microsoft.com/office/powerpoint/2010/main" val="256594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1939917" y="1330786"/>
            <a:ext cx="7484268" cy="461665"/>
          </a:xfrm>
          <a:prstGeom prst="rect">
            <a:avLst/>
          </a:prstGeom>
        </p:spPr>
        <p:txBody>
          <a:bodyPr vert="horz" lIns="0" tIns="0" rIns="0" bIns="0" rtlCol="0" anchor="t" anchorCtr="0">
            <a:spAutoFit/>
          </a:bodyPr>
          <a:lstStyle>
            <a:lvl1pPr algn="l" defTabSz="914400" rtl="0" eaLnBrk="1" latinLnBrk="0" hangingPunct="1">
              <a:lnSpc>
                <a:spcPts val="3600"/>
              </a:lnSpc>
              <a:spcBef>
                <a:spcPct val="0"/>
              </a:spcBef>
              <a:buNone/>
              <a:defRPr sz="3000" b="1" kern="1200" baseline="0">
                <a:solidFill>
                  <a:schemeClr val="accent5">
                    <a:lumMod val="60000"/>
                    <a:lumOff val="40000"/>
                  </a:schemeClr>
                </a:solidFill>
                <a:latin typeface="+mn-lt"/>
                <a:ea typeface="+mj-ea"/>
                <a:cs typeface="+mj-cs"/>
              </a:defRPr>
            </a:lvl1pPr>
          </a:lstStyle>
          <a:p>
            <a:r>
              <a:rPr lang="de-CH"/>
              <a:t>Data-Analytics Tools Community </a:t>
            </a:r>
            <a:endParaRPr lang="de-CH" dirty="0"/>
          </a:p>
        </p:txBody>
      </p:sp>
      <p:pic>
        <p:nvPicPr>
          <p:cNvPr id="13" name="Picture 4" descr="Datei:Python-logo-notext.svg – Wikipedia">
            <a:extLst>
              <a:ext uri="{FF2B5EF4-FFF2-40B4-BE49-F238E27FC236}">
                <a16:creationId xmlns:a16="http://schemas.microsoft.com/office/drawing/2014/main" id="{24217182-7D98-4770-BE19-3B23F40605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595" y="2539604"/>
            <a:ext cx="938696" cy="9386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AS Institute – Wikipedia">
            <a:extLst>
              <a:ext uri="{FF2B5EF4-FFF2-40B4-BE49-F238E27FC236}">
                <a16:creationId xmlns:a16="http://schemas.microsoft.com/office/drawing/2014/main" id="{A9ED8096-98CB-47B8-9668-C22E7988C5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19" y="5286209"/>
            <a:ext cx="1389478" cy="569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R (Programmiersprache) – Wikipedia">
            <a:extLst>
              <a:ext uri="{FF2B5EF4-FFF2-40B4-BE49-F238E27FC236}">
                <a16:creationId xmlns:a16="http://schemas.microsoft.com/office/drawing/2014/main" id="{1FE1B499-385A-4B9C-8179-308F0EE963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333" y="1244881"/>
            <a:ext cx="1211221" cy="9386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Git – Wikipedia">
            <a:extLst>
              <a:ext uri="{FF2B5EF4-FFF2-40B4-BE49-F238E27FC236}">
                <a16:creationId xmlns:a16="http://schemas.microsoft.com/office/drawing/2014/main" id="{102B1DC1-B7F4-42D3-95A3-3D7C293E52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287" y="4052962"/>
            <a:ext cx="1578630" cy="658585"/>
          </a:xfrm>
          <a:prstGeom prst="rect">
            <a:avLst/>
          </a:prstGeom>
          <a:noFill/>
          <a:extLst>
            <a:ext uri="{909E8E84-426E-40DD-AFC4-6F175D3DCCD1}">
              <a14:hiddenFill xmlns:a14="http://schemas.microsoft.com/office/drawing/2010/main">
                <a:solidFill>
                  <a:srgbClr val="FFFFFF"/>
                </a:solidFill>
              </a14:hiddenFill>
            </a:ext>
          </a:extLst>
        </p:spPr>
      </p:pic>
      <p:sp>
        <p:nvSpPr>
          <p:cNvPr id="19" name="Textfeld 18">
            <a:extLst>
              <a:ext uri="{FF2B5EF4-FFF2-40B4-BE49-F238E27FC236}">
                <a16:creationId xmlns:a16="http://schemas.microsoft.com/office/drawing/2014/main" id="{BE534A88-62C0-46FA-BC3E-65017241E666}"/>
              </a:ext>
            </a:extLst>
          </p:cNvPr>
          <p:cNvSpPr txBox="1"/>
          <p:nvPr/>
        </p:nvSpPr>
        <p:spPr>
          <a:xfrm>
            <a:off x="2524647" y="2033609"/>
            <a:ext cx="7900517" cy="4247317"/>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172B4D"/>
                </a:solidFill>
                <a:effectLst/>
                <a:latin typeface="-apple-system"/>
              </a:rPr>
              <a:t>The Data Analytics Tools Community is a  group of  internal experts that provide solutions related to data analytics tools consisting of consists of representatives from almost all divisions of the FSO</a:t>
            </a:r>
          </a:p>
          <a:p>
            <a:pPr marL="285750" indent="-285750">
              <a:buFont typeface="Arial" panose="020B0604020202020204" pitchFamily="34" charset="0"/>
              <a:buChar char="•"/>
            </a:pPr>
            <a:endParaRPr lang="en-US" b="0" i="0">
              <a:solidFill>
                <a:srgbClr val="172B4D"/>
              </a:solidFill>
              <a:effectLst/>
              <a:latin typeface="-apple-system"/>
            </a:endParaRPr>
          </a:p>
          <a:p>
            <a:pPr marL="285750" indent="-285750">
              <a:buFont typeface="Arial" panose="020B0604020202020204" pitchFamily="34" charset="0"/>
              <a:buChar char="•"/>
            </a:pPr>
            <a:r>
              <a:rPr lang="en-US" b="1" i="0">
                <a:solidFill>
                  <a:srgbClr val="172B4D"/>
                </a:solidFill>
                <a:effectLst/>
                <a:latin typeface="-apple-system"/>
              </a:rPr>
              <a:t>Goal</a:t>
            </a:r>
            <a:r>
              <a:rPr lang="en-US" b="0" i="0">
                <a:solidFill>
                  <a:srgbClr val="172B4D"/>
                </a:solidFill>
                <a:effectLst/>
                <a:latin typeface="-apple-system"/>
              </a:rPr>
              <a:t>: </a:t>
            </a:r>
          </a:p>
          <a:p>
            <a:pPr marL="742950" lvl="1" indent="-285750">
              <a:buFont typeface="Arial" panose="020B0604020202020204" pitchFamily="34" charset="0"/>
              <a:buChar char="•"/>
            </a:pPr>
            <a:r>
              <a:rPr lang="en-US" b="0" i="0">
                <a:solidFill>
                  <a:srgbClr val="172B4D"/>
                </a:solidFill>
                <a:effectLst/>
                <a:latin typeface="-apple-system"/>
              </a:rPr>
              <a:t>Facilitation of the optimal use of data analytic tools at FSO through general knowledge transfer and support. </a:t>
            </a:r>
          </a:p>
          <a:p>
            <a:pPr marL="742950" lvl="1" indent="-285750">
              <a:buFont typeface="Arial" panose="020B0604020202020204" pitchFamily="34" charset="0"/>
              <a:buChar char="•"/>
            </a:pPr>
            <a:r>
              <a:rPr lang="en-US">
                <a:solidFill>
                  <a:srgbClr val="172B4D"/>
                </a:solidFill>
                <a:latin typeface="-apple-system"/>
              </a:rPr>
              <a:t>Support </a:t>
            </a:r>
            <a:r>
              <a:rPr lang="en-US" b="0" i="0">
                <a:solidFill>
                  <a:srgbClr val="172B4D"/>
                </a:solidFill>
                <a:effectLst/>
                <a:latin typeface="-apple-system"/>
              </a:rPr>
              <a:t>automation in data processing and promote re-use of existing processes.</a:t>
            </a:r>
          </a:p>
          <a:p>
            <a:pPr marL="742950" lvl="1" indent="-285750">
              <a:buFont typeface="Arial" panose="020B0604020202020204" pitchFamily="34" charset="0"/>
              <a:buChar char="•"/>
            </a:pPr>
            <a:endParaRPr lang="en-US">
              <a:solidFill>
                <a:srgbClr val="172B4D"/>
              </a:solidFill>
              <a:latin typeface="-apple-system"/>
            </a:endParaRPr>
          </a:p>
          <a:p>
            <a:pPr marL="285750" indent="-285750">
              <a:buFont typeface="Arial" panose="020B0604020202020204" pitchFamily="34" charset="0"/>
              <a:buChar char="•"/>
            </a:pPr>
            <a:r>
              <a:rPr lang="en-US" b="1">
                <a:solidFill>
                  <a:srgbClr val="172B4D"/>
                </a:solidFill>
                <a:latin typeface="-apple-system"/>
              </a:rPr>
              <a:t>Activities</a:t>
            </a:r>
            <a:r>
              <a:rPr lang="en-US">
                <a:solidFill>
                  <a:srgbClr val="172B4D"/>
                </a:solidFill>
                <a:latin typeface="-apple-system"/>
              </a:rPr>
              <a:t>: </a:t>
            </a:r>
          </a:p>
          <a:p>
            <a:pPr marL="742950" lvl="1" indent="-285750">
              <a:buFont typeface="Arial" panose="020B0604020202020204" pitchFamily="34" charset="0"/>
              <a:buChar char="•"/>
            </a:pPr>
            <a:r>
              <a:rPr lang="en-US">
                <a:solidFill>
                  <a:srgbClr val="172B4D"/>
                </a:solidFill>
                <a:latin typeface="-apple-system"/>
              </a:rPr>
              <a:t>weekly meetings</a:t>
            </a:r>
          </a:p>
          <a:p>
            <a:pPr marL="742950" lvl="1" indent="-285750">
              <a:buFont typeface="Arial" panose="020B0604020202020204" pitchFamily="34" charset="0"/>
              <a:buChar char="•"/>
            </a:pPr>
            <a:r>
              <a:rPr lang="en-US">
                <a:solidFill>
                  <a:srgbClr val="172B4D"/>
                </a:solidFill>
                <a:latin typeface="-apple-system"/>
              </a:rPr>
              <a:t>workshops/presentations</a:t>
            </a:r>
          </a:p>
          <a:p>
            <a:pPr marL="742950" lvl="1" indent="-285750">
              <a:buFont typeface="Arial" panose="020B0604020202020204" pitchFamily="34" charset="0"/>
              <a:buChar char="•"/>
            </a:pPr>
            <a:r>
              <a:rPr lang="en-US">
                <a:solidFill>
                  <a:srgbClr val="172B4D"/>
                </a:solidFill>
                <a:latin typeface="-apple-system"/>
              </a:rPr>
              <a:t>courses</a:t>
            </a:r>
          </a:p>
          <a:p>
            <a:pPr marL="742950" lvl="1" indent="-285750">
              <a:buFont typeface="Arial" panose="020B0604020202020204" pitchFamily="34" charset="0"/>
              <a:buChar char="•"/>
            </a:pPr>
            <a:r>
              <a:rPr lang="en-US">
                <a:solidFill>
                  <a:srgbClr val="172B4D"/>
                </a:solidFill>
                <a:latin typeface="-apple-system"/>
              </a:rPr>
              <a:t>documentation (Confluence site)		</a:t>
            </a:r>
            <a:endParaRPr lang="de-CH">
              <a:solidFill>
                <a:srgbClr val="172B4D"/>
              </a:solidFill>
              <a:latin typeface="-apple-system"/>
            </a:endParaRPr>
          </a:p>
        </p:txBody>
      </p:sp>
    </p:spTree>
    <p:extLst>
      <p:ext uri="{BB962C8B-B14F-4D97-AF65-F5344CB8AC3E}">
        <p14:creationId xmlns:p14="http://schemas.microsoft.com/office/powerpoint/2010/main" val="271302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52E37-6F5B-4DF2-B6BD-8AAB048585D9}"/>
              </a:ext>
            </a:extLst>
          </p:cNvPr>
          <p:cNvSpPr>
            <a:spLocks noGrp="1"/>
          </p:cNvSpPr>
          <p:nvPr>
            <p:ph type="ctrTitle"/>
          </p:nvPr>
        </p:nvSpPr>
        <p:spPr>
          <a:xfrm>
            <a:off x="1065600" y="1900799"/>
            <a:ext cx="10425600" cy="564257"/>
          </a:xfrm>
        </p:spPr>
        <p:txBody>
          <a:bodyPr/>
          <a:lstStyle/>
          <a:p>
            <a:r>
              <a:rPr lang="de-CH"/>
              <a:t>R at the SFSO</a:t>
            </a:r>
          </a:p>
        </p:txBody>
      </p:sp>
      <p:sp>
        <p:nvSpPr>
          <p:cNvPr id="3" name="Untertitel 2">
            <a:extLst>
              <a:ext uri="{FF2B5EF4-FFF2-40B4-BE49-F238E27FC236}">
                <a16:creationId xmlns:a16="http://schemas.microsoft.com/office/drawing/2014/main" id="{85A78848-22C8-4EC4-AC4F-1803E15EB4DE}"/>
              </a:ext>
            </a:extLst>
          </p:cNvPr>
          <p:cNvSpPr>
            <a:spLocks noGrp="1"/>
          </p:cNvSpPr>
          <p:nvPr>
            <p:ph type="subTitle" idx="1"/>
          </p:nvPr>
        </p:nvSpPr>
        <p:spPr/>
        <p:txBody>
          <a:bodyPr/>
          <a:lstStyle/>
          <a:p>
            <a:r>
              <a:rPr lang="de-CH"/>
              <a:t>Examples</a:t>
            </a:r>
          </a:p>
        </p:txBody>
      </p:sp>
      <p:sp>
        <p:nvSpPr>
          <p:cNvPr id="4" name="Fußzeilenplatzhalter 3">
            <a:extLst>
              <a:ext uri="{FF2B5EF4-FFF2-40B4-BE49-F238E27FC236}">
                <a16:creationId xmlns:a16="http://schemas.microsoft.com/office/drawing/2014/main" id="{233F9151-9038-4D9E-A23A-5FEA6669983D}"/>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481B643E-C041-4223-B425-53625F9D8076}"/>
              </a:ext>
            </a:extLst>
          </p:cNvPr>
          <p:cNvSpPr>
            <a:spLocks noGrp="1"/>
          </p:cNvSpPr>
          <p:nvPr>
            <p:ph type="sldNum" sz="quarter" idx="11"/>
          </p:nvPr>
        </p:nvSpPr>
        <p:spPr/>
        <p:txBody>
          <a:bodyPr/>
          <a:lstStyle/>
          <a:p>
            <a:fld id="{7376A5A3-8F85-406F-8E5A-90FF9E31E9F2}" type="slidenum">
              <a:rPr lang="de-CH" smtClean="0"/>
              <a:pPr/>
              <a:t>11</a:t>
            </a:fld>
            <a:endParaRPr lang="de-CH" dirty="0"/>
          </a:p>
        </p:txBody>
      </p:sp>
    </p:spTree>
    <p:extLst>
      <p:ext uri="{BB962C8B-B14F-4D97-AF65-F5344CB8AC3E}">
        <p14:creationId xmlns:p14="http://schemas.microsoft.com/office/powerpoint/2010/main" val="341133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3156B-5DC0-4658-89A4-931F8AD56A42}"/>
              </a:ext>
            </a:extLst>
          </p:cNvPr>
          <p:cNvSpPr>
            <a:spLocks noGrp="1"/>
          </p:cNvSpPr>
          <p:nvPr>
            <p:ph type="title"/>
          </p:nvPr>
        </p:nvSpPr>
        <p:spPr>
          <a:xfrm>
            <a:off x="1059275" y="1426032"/>
            <a:ext cx="10431925" cy="461665"/>
          </a:xfrm>
        </p:spPr>
        <p:txBody>
          <a:bodyPr/>
          <a:lstStyle/>
          <a:p>
            <a:r>
              <a:rPr lang="de-CH"/>
              <a:t>Input-Output Tables </a:t>
            </a:r>
          </a:p>
        </p:txBody>
      </p:sp>
      <p:sp>
        <p:nvSpPr>
          <p:cNvPr id="4" name="Fußzeilenplatzhalter 3">
            <a:extLst>
              <a:ext uri="{FF2B5EF4-FFF2-40B4-BE49-F238E27FC236}">
                <a16:creationId xmlns:a16="http://schemas.microsoft.com/office/drawing/2014/main" id="{97F8DFD1-EF6B-4D2D-9E8F-A605C2A441A4}"/>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EF8E26C2-862E-4C81-B0CE-91212DDBFA76}"/>
              </a:ext>
            </a:extLst>
          </p:cNvPr>
          <p:cNvSpPr>
            <a:spLocks noGrp="1"/>
          </p:cNvSpPr>
          <p:nvPr>
            <p:ph type="sldNum" sz="quarter" idx="11"/>
          </p:nvPr>
        </p:nvSpPr>
        <p:spPr/>
        <p:txBody>
          <a:bodyPr/>
          <a:lstStyle/>
          <a:p>
            <a:fld id="{7376A5A3-8F85-406F-8E5A-90FF9E31E9F2}" type="slidenum">
              <a:rPr lang="de-CH" smtClean="0"/>
              <a:pPr/>
              <a:t>12</a:t>
            </a:fld>
            <a:endParaRPr lang="de-CH" dirty="0"/>
          </a:p>
        </p:txBody>
      </p:sp>
      <p:sp>
        <p:nvSpPr>
          <p:cNvPr id="6" name="Inhaltsplatzhalter 2">
            <a:extLst>
              <a:ext uri="{FF2B5EF4-FFF2-40B4-BE49-F238E27FC236}">
                <a16:creationId xmlns:a16="http://schemas.microsoft.com/office/drawing/2014/main" id="{E5F95463-0620-411B-B3FC-D942C4F10407}"/>
              </a:ext>
            </a:extLst>
          </p:cNvPr>
          <p:cNvSpPr txBox="1">
            <a:spLocks/>
          </p:cNvSpPr>
          <p:nvPr/>
        </p:nvSpPr>
        <p:spPr>
          <a:xfrm>
            <a:off x="6792870" y="2015735"/>
            <a:ext cx="5312044" cy="4056880"/>
          </a:xfrm>
          <a:prstGeom prst="rect">
            <a:avLst/>
          </a:prstGeom>
        </p:spPr>
        <p:txBody>
          <a:bodyPr vert="horz" lIns="0" tIns="0" rIns="0" bIns="0" rtlCol="0">
            <a:spAutoFit/>
          </a:bodyPr>
          <a:lstStyle>
            <a:lvl1pPr marL="0" marR="0" indent="0" algn="l" defTabSz="914400" rtl="0" eaLnBrk="1" fontAlgn="auto" latinLnBrk="0" hangingPunct="1">
              <a:lnSpc>
                <a:spcPts val="3100"/>
              </a:lnSpc>
              <a:spcBef>
                <a:spcPts val="0"/>
              </a:spcBef>
              <a:spcAft>
                <a:spcPts val="1200"/>
              </a:spcAft>
              <a:buClrTx/>
              <a:buSzTx/>
              <a:buFont typeface="Wingdings" panose="05000000000000000000" pitchFamily="2" charset="2"/>
              <a:buNone/>
              <a:tabLst/>
              <a:defRPr sz="2700" kern="1200">
                <a:solidFill>
                  <a:schemeClr val="tx1"/>
                </a:solidFill>
                <a:latin typeface="+mn-lt"/>
                <a:ea typeface="+mn-ea"/>
                <a:cs typeface="+mn-cs"/>
              </a:defRPr>
            </a:lvl1pPr>
            <a:lvl2pPr marL="0" indent="0" algn="l" defTabSz="914400" rtl="0" eaLnBrk="1" latinLnBrk="0" hangingPunct="1">
              <a:lnSpc>
                <a:spcPts val="2800"/>
              </a:lnSpc>
              <a:spcBef>
                <a:spcPts val="500"/>
              </a:spcBef>
              <a:buFont typeface="Arial" panose="020B0604020202020204" pitchFamily="34" charset="0"/>
              <a:buNone/>
              <a:defRPr sz="2400" kern="1200">
                <a:solidFill>
                  <a:schemeClr val="tx1"/>
                </a:solidFill>
                <a:latin typeface="+mn-lt"/>
                <a:ea typeface="+mn-ea"/>
                <a:cs typeface="+mn-cs"/>
              </a:defRPr>
            </a:lvl2pPr>
            <a:lvl3pPr marL="536575" indent="-176213"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3pPr>
            <a:lvl4pPr marL="895350" indent="-176213" algn="l" defTabSz="914400" rtl="0" eaLnBrk="1" latinLnBrk="0" hangingPunct="1">
              <a:lnSpc>
                <a:spcPts val="2200"/>
              </a:lnSpc>
              <a:spcBef>
                <a:spcPts val="500"/>
              </a:spcBef>
              <a:buFont typeface="Arial" panose="020B0604020202020204" pitchFamily="34" charset="0"/>
              <a:buChar char="•"/>
              <a:defRPr sz="1800" kern="1200">
                <a:solidFill>
                  <a:schemeClr val="tx1"/>
                </a:solidFill>
                <a:latin typeface="+mn-lt"/>
                <a:ea typeface="+mn-ea"/>
                <a:cs typeface="+mn-cs"/>
              </a:defRPr>
            </a:lvl4pPr>
            <a:lvl5pPr marL="1255713" indent="-176213" algn="l" defTabSz="914400" rtl="0" eaLnBrk="1" latinLnBrk="0" hangingPunct="1">
              <a:lnSpc>
                <a:spcPts val="22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t>Now</a:t>
            </a:r>
          </a:p>
          <a:p>
            <a:pPr marL="285750" indent="-285750">
              <a:buFont typeface="Wingdings" panose="05000000000000000000" pitchFamily="2" charset="2"/>
              <a:buChar char="§"/>
            </a:pPr>
            <a:r>
              <a:rPr lang="en-US" sz="1800"/>
              <a:t>ca. 30 R-(Markdown)-Scripts, 60 Data files (350 Mb)</a:t>
            </a:r>
          </a:p>
          <a:p>
            <a:pPr marL="285750" indent="-285750">
              <a:buFont typeface="Wingdings" panose="05000000000000000000" pitchFamily="2" charset="2"/>
              <a:buChar char="§"/>
            </a:pPr>
            <a:r>
              <a:rPr lang="en-US" sz="1800"/>
              <a:t>R, Oracle, GIT, GAMS</a:t>
            </a:r>
          </a:p>
          <a:p>
            <a:pPr marL="285750" indent="-285750">
              <a:buFont typeface="Wingdings" panose="05000000000000000000" pitchFamily="2" charset="2"/>
              <a:buChar char="§"/>
            </a:pPr>
            <a:r>
              <a:rPr lang="en-US" sz="1800"/>
              <a:t>Rmarkdown for Documentation</a:t>
            </a:r>
          </a:p>
          <a:p>
            <a:pPr marL="285750" indent="-285750">
              <a:buFont typeface="Wingdings" panose="05000000000000000000" pitchFamily="2" charset="2"/>
              <a:buChar char="§"/>
            </a:pPr>
            <a:r>
              <a:rPr lang="en-US" sz="1800"/>
              <a:t>80 - 90% automated</a:t>
            </a:r>
          </a:p>
          <a:p>
            <a:pPr marL="285750" indent="-285750">
              <a:buFont typeface="Wingdings" panose="05000000000000000000" pitchFamily="2" charset="2"/>
              <a:buChar char="§"/>
            </a:pPr>
            <a:r>
              <a:rPr lang="en-US" sz="1800"/>
              <a:t>Multiple years3</a:t>
            </a:r>
          </a:p>
          <a:p>
            <a:pPr marL="285750" indent="-285750">
              <a:buFont typeface="Wingdings" panose="05000000000000000000" pitchFamily="2" charset="2"/>
              <a:buChar char="§"/>
            </a:pPr>
            <a:r>
              <a:rPr lang="en-US" sz="1800"/>
              <a:t>ca. 1 – 2 weeks of work</a:t>
            </a:r>
          </a:p>
        </p:txBody>
      </p:sp>
      <p:sp>
        <p:nvSpPr>
          <p:cNvPr id="7" name="Inhaltsplatzhalter 2">
            <a:extLst>
              <a:ext uri="{FF2B5EF4-FFF2-40B4-BE49-F238E27FC236}">
                <a16:creationId xmlns:a16="http://schemas.microsoft.com/office/drawing/2014/main" id="{76EFB47A-0A36-408B-B119-FE2505F2D025}"/>
              </a:ext>
            </a:extLst>
          </p:cNvPr>
          <p:cNvSpPr txBox="1">
            <a:spLocks/>
          </p:cNvSpPr>
          <p:nvPr/>
        </p:nvSpPr>
        <p:spPr>
          <a:xfrm>
            <a:off x="1059275" y="2015735"/>
            <a:ext cx="5312044" cy="4608313"/>
          </a:xfrm>
          <a:prstGeom prst="rect">
            <a:avLst/>
          </a:prstGeom>
        </p:spPr>
        <p:txBody>
          <a:bodyPr vert="horz" lIns="0" tIns="0" rIns="0" bIns="0" rtlCol="0">
            <a:spAutoFit/>
          </a:bodyPr>
          <a:lstStyle>
            <a:lvl1pPr marL="0" marR="0" indent="0" algn="l" defTabSz="914400" rtl="0" eaLnBrk="1" fontAlgn="auto" latinLnBrk="0" hangingPunct="1">
              <a:lnSpc>
                <a:spcPts val="3100"/>
              </a:lnSpc>
              <a:spcBef>
                <a:spcPts val="0"/>
              </a:spcBef>
              <a:spcAft>
                <a:spcPts val="1200"/>
              </a:spcAft>
              <a:buClrTx/>
              <a:buSzTx/>
              <a:buFont typeface="Wingdings" panose="05000000000000000000" pitchFamily="2" charset="2"/>
              <a:buNone/>
              <a:tabLst/>
              <a:defRPr sz="2700" kern="1200">
                <a:solidFill>
                  <a:schemeClr val="tx1"/>
                </a:solidFill>
                <a:latin typeface="+mn-lt"/>
                <a:ea typeface="+mn-ea"/>
                <a:cs typeface="+mn-cs"/>
              </a:defRPr>
            </a:lvl1pPr>
            <a:lvl2pPr marL="0" indent="0" algn="l" defTabSz="914400" rtl="0" eaLnBrk="1" latinLnBrk="0" hangingPunct="1">
              <a:lnSpc>
                <a:spcPts val="2800"/>
              </a:lnSpc>
              <a:spcBef>
                <a:spcPts val="500"/>
              </a:spcBef>
              <a:buFont typeface="Arial" panose="020B0604020202020204" pitchFamily="34" charset="0"/>
              <a:buNone/>
              <a:defRPr sz="2400" kern="1200">
                <a:solidFill>
                  <a:schemeClr val="tx1"/>
                </a:solidFill>
                <a:latin typeface="+mn-lt"/>
                <a:ea typeface="+mn-ea"/>
                <a:cs typeface="+mn-cs"/>
              </a:defRPr>
            </a:lvl2pPr>
            <a:lvl3pPr marL="536575" indent="-176213"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3pPr>
            <a:lvl4pPr marL="895350" indent="-176213" algn="l" defTabSz="914400" rtl="0" eaLnBrk="1" latinLnBrk="0" hangingPunct="1">
              <a:lnSpc>
                <a:spcPts val="2200"/>
              </a:lnSpc>
              <a:spcBef>
                <a:spcPts val="500"/>
              </a:spcBef>
              <a:buFont typeface="Arial" panose="020B0604020202020204" pitchFamily="34" charset="0"/>
              <a:buChar char="•"/>
              <a:defRPr sz="1800" kern="1200">
                <a:solidFill>
                  <a:schemeClr val="tx1"/>
                </a:solidFill>
                <a:latin typeface="+mn-lt"/>
                <a:ea typeface="+mn-ea"/>
                <a:cs typeface="+mn-cs"/>
              </a:defRPr>
            </a:lvl4pPr>
            <a:lvl5pPr marL="1255713" indent="-176213" algn="l" defTabSz="914400" rtl="0" eaLnBrk="1" latinLnBrk="0" hangingPunct="1">
              <a:lnSpc>
                <a:spcPts val="22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t>Before</a:t>
            </a:r>
          </a:p>
          <a:p>
            <a:pPr marL="285750" indent="-285750">
              <a:buFont typeface="Wingdings" panose="05000000000000000000" pitchFamily="2" charset="2"/>
              <a:buChar char="§"/>
            </a:pPr>
            <a:r>
              <a:rPr lang="en-US" sz="1800"/>
              <a:t>ca. 1’400 files (1.4 Gb),  ca. 600 Excel files with almost 5’000 worksheets, no version control</a:t>
            </a:r>
          </a:p>
          <a:p>
            <a:pPr marL="285750" indent="-285750">
              <a:buFont typeface="Wingdings" panose="05000000000000000000" pitchFamily="2" charset="2"/>
              <a:buChar char="§"/>
            </a:pPr>
            <a:r>
              <a:rPr lang="en-US" sz="1800"/>
              <a:t>Excel/Matlab/Gams/R and Mac vs Windows.</a:t>
            </a:r>
          </a:p>
          <a:p>
            <a:pPr marL="285750" indent="-285750">
              <a:buFont typeface="Wingdings" panose="05000000000000000000" pitchFamily="2" charset="2"/>
              <a:buChar char="§"/>
            </a:pPr>
            <a:r>
              <a:rPr lang="en-US" sz="1800"/>
              <a:t>Documentation partially outdated/lacking</a:t>
            </a:r>
            <a:endParaRPr lang="de-CH" sz="1800"/>
          </a:p>
          <a:p>
            <a:pPr marL="285750" indent="-285750">
              <a:buFont typeface="Wingdings" panose="05000000000000000000" pitchFamily="2" charset="2"/>
              <a:buChar char="§"/>
            </a:pPr>
            <a:r>
              <a:rPr lang="en-US" sz="1800"/>
              <a:t>No automation</a:t>
            </a:r>
          </a:p>
          <a:p>
            <a:pPr marL="285750" indent="-285750">
              <a:buFont typeface="Wingdings" panose="05000000000000000000" pitchFamily="2" charset="2"/>
              <a:buChar char="§"/>
            </a:pPr>
            <a:r>
              <a:rPr lang="en-US" sz="1800"/>
              <a:t>Only for one year, </a:t>
            </a:r>
          </a:p>
          <a:p>
            <a:pPr marL="285750" indent="-285750">
              <a:buFont typeface="Wingdings" panose="05000000000000000000" pitchFamily="2" charset="2"/>
              <a:buChar char="§"/>
            </a:pPr>
            <a:r>
              <a:rPr lang="en-US" sz="1800"/>
              <a:t>Months of work</a:t>
            </a:r>
          </a:p>
          <a:p>
            <a:pPr marL="285750" indent="-285750">
              <a:buFont typeface="Wingdings" panose="05000000000000000000" pitchFamily="2" charset="2"/>
              <a:buChar char="§"/>
            </a:pPr>
            <a:endParaRPr lang="en-US" sz="1800"/>
          </a:p>
        </p:txBody>
      </p:sp>
    </p:spTree>
    <p:extLst>
      <p:ext uri="{BB962C8B-B14F-4D97-AF65-F5344CB8AC3E}">
        <p14:creationId xmlns:p14="http://schemas.microsoft.com/office/powerpoint/2010/main" val="26807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275" y="1426032"/>
            <a:ext cx="10431925" cy="923330"/>
          </a:xfrm>
        </p:spPr>
        <p:txBody>
          <a:bodyPr/>
          <a:lstStyle/>
          <a:p>
            <a:r>
              <a:rPr lang="en-US"/>
              <a:t>30 Excel files to Eurostat (Section SNA)</a:t>
            </a:r>
            <a:br>
              <a:rPr lang="en-US"/>
            </a:br>
            <a:endParaRPr lang="de-CH"/>
          </a:p>
        </p:txBody>
      </p:sp>
      <p:pic>
        <p:nvPicPr>
          <p:cNvPr id="6" name="Content Placeholder 5"/>
          <p:cNvPicPr>
            <a:picLocks noGrp="1" noChangeAspect="1"/>
          </p:cNvPicPr>
          <p:nvPr>
            <p:ph idx="1"/>
          </p:nvPr>
        </p:nvPicPr>
        <p:blipFill>
          <a:blip r:embed="rId3"/>
          <a:stretch>
            <a:fillRect/>
          </a:stretch>
        </p:blipFill>
        <p:spPr>
          <a:xfrm>
            <a:off x="1059275" y="2026937"/>
            <a:ext cx="5579812" cy="3556000"/>
          </a:xfrm>
          <a:prstGeom prst="rect">
            <a:avLst/>
          </a:prstGeom>
        </p:spPr>
      </p:pic>
      <p:sp>
        <p:nvSpPr>
          <p:cNvPr id="4" name="Footer Placeholder 3"/>
          <p:cNvSpPr>
            <a:spLocks noGrp="1"/>
          </p:cNvSpPr>
          <p:nvPr>
            <p:ph type="ftr" sz="quarter" idx="10"/>
          </p:nvPr>
        </p:nvSpPr>
        <p:spPr/>
        <p:txBody>
          <a:bodyPr/>
          <a:lstStyle/>
          <a:p>
            <a:r>
              <a:rPr lang="de-CH"/>
              <a:t>Renger van Nieuwkoop, VGR-WI / Community  |  Einsatzbeispiele R |  Kolloquium  |  15.9.2022</a:t>
            </a:r>
            <a:endParaRPr lang="de-CH" dirty="0"/>
          </a:p>
        </p:txBody>
      </p:sp>
      <p:sp>
        <p:nvSpPr>
          <p:cNvPr id="5" name="Slide Number Placeholder 4"/>
          <p:cNvSpPr>
            <a:spLocks noGrp="1"/>
          </p:cNvSpPr>
          <p:nvPr>
            <p:ph type="sldNum" sz="quarter" idx="11"/>
          </p:nvPr>
        </p:nvSpPr>
        <p:spPr/>
        <p:txBody>
          <a:bodyPr/>
          <a:lstStyle/>
          <a:p>
            <a:fld id="{7376A5A3-8F85-406F-8E5A-90FF9E31E9F2}" type="slidenum">
              <a:rPr lang="de-CH" smtClean="0"/>
              <a:pPr/>
              <a:t>13</a:t>
            </a:fld>
            <a:endParaRPr lang="de-CH" dirty="0"/>
          </a:p>
        </p:txBody>
      </p:sp>
      <p:sp>
        <p:nvSpPr>
          <p:cNvPr id="7" name="TextBox 6"/>
          <p:cNvSpPr txBox="1"/>
          <p:nvPr/>
        </p:nvSpPr>
        <p:spPr>
          <a:xfrm>
            <a:off x="7339914" y="2054359"/>
            <a:ext cx="4617308" cy="1200329"/>
          </a:xfrm>
          <a:prstGeom prst="rect">
            <a:avLst/>
          </a:prstGeom>
          <a:noFill/>
        </p:spPr>
        <p:txBody>
          <a:bodyPr wrap="square" rtlCol="0">
            <a:spAutoFit/>
          </a:bodyPr>
          <a:lstStyle/>
          <a:p>
            <a:r>
              <a:rPr lang="de-CH" b="1"/>
              <a:t>Before:</a:t>
            </a:r>
            <a:endParaRPr lang="de-CH"/>
          </a:p>
          <a:p>
            <a:pPr marL="285750" indent="-285750">
              <a:buFont typeface="Arial" panose="020B0604020202020204" pitchFamily="34" charset="0"/>
              <a:buChar char="•"/>
            </a:pPr>
            <a:r>
              <a:rPr lang="en-US"/>
              <a:t>sometimes with up to 75 worksheets</a:t>
            </a:r>
          </a:p>
          <a:p>
            <a:pPr marL="285750" indent="-285750">
              <a:buFont typeface="Arial" panose="020B0604020202020204" pitchFamily="34" charset="0"/>
              <a:buChar char="•"/>
            </a:pPr>
            <a:r>
              <a:rPr lang="en-US"/>
              <a:t>copy-paste often the only option</a:t>
            </a:r>
          </a:p>
          <a:p>
            <a:pPr marL="285750" indent="-285750">
              <a:buFont typeface="Arial" panose="020B0604020202020204" pitchFamily="34" charset="0"/>
              <a:buChar char="•"/>
            </a:pPr>
            <a:r>
              <a:rPr lang="en-US"/>
              <a:t>effort enorm and error-prone</a:t>
            </a:r>
            <a:endParaRPr lang="de-CH"/>
          </a:p>
        </p:txBody>
      </p:sp>
      <p:sp>
        <p:nvSpPr>
          <p:cNvPr id="8" name="Textfeld 7">
            <a:extLst>
              <a:ext uri="{FF2B5EF4-FFF2-40B4-BE49-F238E27FC236}">
                <a16:creationId xmlns:a16="http://schemas.microsoft.com/office/drawing/2014/main" id="{9E859711-FC01-4326-8BF2-B612C557A1BC}"/>
              </a:ext>
            </a:extLst>
          </p:cNvPr>
          <p:cNvSpPr txBox="1"/>
          <p:nvPr/>
        </p:nvSpPr>
        <p:spPr>
          <a:xfrm>
            <a:off x="7339914" y="3603312"/>
            <a:ext cx="4385166" cy="1754326"/>
          </a:xfrm>
          <a:prstGeom prst="rect">
            <a:avLst/>
          </a:prstGeom>
          <a:noFill/>
        </p:spPr>
        <p:txBody>
          <a:bodyPr wrap="square">
            <a:spAutoFit/>
          </a:bodyPr>
          <a:lstStyle/>
          <a:p>
            <a:r>
              <a:rPr lang="de-CH" b="1"/>
              <a:t>After</a:t>
            </a:r>
            <a:r>
              <a:rPr lang="de-CH"/>
              <a:t>: </a:t>
            </a:r>
          </a:p>
          <a:p>
            <a:pPr marL="285750" indent="-285750">
              <a:buFont typeface="Arial" panose="020B0604020202020204" pitchFamily="34" charset="0"/>
              <a:buChar char="•"/>
            </a:pPr>
            <a:r>
              <a:rPr lang="de-CH"/>
              <a:t>Script: ca 300 lines of readable code </a:t>
            </a:r>
          </a:p>
          <a:p>
            <a:pPr marL="285750" indent="-285750">
              <a:buFont typeface="Arial" panose="020B0604020202020204" pitchFamily="34" charset="0"/>
              <a:buChar char="•"/>
            </a:pPr>
            <a:r>
              <a:rPr lang="de-CH"/>
              <a:t>one-time effort: 1 day programming</a:t>
            </a:r>
          </a:p>
          <a:p>
            <a:pPr marL="285750" indent="-285750">
              <a:buFont typeface="Arial" panose="020B0604020202020204" pitchFamily="34" charset="0"/>
              <a:buChar char="•"/>
            </a:pPr>
            <a:r>
              <a:rPr lang="de-CH"/>
              <a:t>Annual effort: &lt; 5 minutes </a:t>
            </a:r>
          </a:p>
          <a:p>
            <a:pPr marL="285750" indent="-285750">
              <a:buFont typeface="Arial" panose="020B0604020202020204" pitchFamily="34" charset="0"/>
              <a:buChar char="•"/>
            </a:pPr>
            <a:r>
              <a:rPr lang="de-CH"/>
              <a:t>Main work: Adjust file names </a:t>
            </a:r>
            <a:r>
              <a:rPr lang="de-CH">
                <a:sym typeface="Wingdings" panose="05000000000000000000" pitchFamily="2" charset="2"/>
              </a:rPr>
              <a:t></a:t>
            </a:r>
            <a:endParaRPr lang="de-CH"/>
          </a:p>
          <a:p>
            <a:pPr marL="285750" indent="-285750">
              <a:buFont typeface="Arial" panose="020B0604020202020204" pitchFamily="34" charset="0"/>
              <a:buChar char="•"/>
            </a:pPr>
            <a:r>
              <a:rPr lang="de-CH"/>
              <a:t>Run script (3 minutes)</a:t>
            </a:r>
          </a:p>
        </p:txBody>
      </p:sp>
    </p:spTree>
    <p:extLst>
      <p:ext uri="{BB962C8B-B14F-4D97-AF65-F5344CB8AC3E}">
        <p14:creationId xmlns:p14="http://schemas.microsoft.com/office/powerpoint/2010/main" val="152521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275" y="1426032"/>
            <a:ext cx="10431925" cy="461665"/>
          </a:xfrm>
        </p:spPr>
        <p:txBody>
          <a:bodyPr/>
          <a:lstStyle/>
          <a:p>
            <a:r>
              <a:rPr lang="de-CH"/>
              <a:t>Other Examples</a:t>
            </a:r>
          </a:p>
        </p:txBody>
      </p:sp>
      <p:sp>
        <p:nvSpPr>
          <p:cNvPr id="4" name="Footer Placeholder 3"/>
          <p:cNvSpPr>
            <a:spLocks noGrp="1"/>
          </p:cNvSpPr>
          <p:nvPr>
            <p:ph type="ftr" sz="quarter" idx="10"/>
          </p:nvPr>
        </p:nvSpPr>
        <p:spPr/>
        <p:txBody>
          <a:bodyPr/>
          <a:lstStyle/>
          <a:p>
            <a:r>
              <a:rPr lang="de-CH"/>
              <a:t>Renger van Nieuwkoop, VGR-WI / R-Community  |  Einsatzbeispiele R |  Kolloquium  |  15.92022</a:t>
            </a:r>
            <a:endParaRPr lang="de-CH" dirty="0"/>
          </a:p>
        </p:txBody>
      </p:sp>
      <p:sp>
        <p:nvSpPr>
          <p:cNvPr id="5" name="Slide Number Placeholder 4"/>
          <p:cNvSpPr>
            <a:spLocks noGrp="1"/>
          </p:cNvSpPr>
          <p:nvPr>
            <p:ph type="sldNum" sz="quarter" idx="11"/>
          </p:nvPr>
        </p:nvSpPr>
        <p:spPr/>
        <p:txBody>
          <a:bodyPr/>
          <a:lstStyle/>
          <a:p>
            <a:fld id="{7376A5A3-8F85-406F-8E5A-90FF9E31E9F2}" type="slidenum">
              <a:rPr lang="de-CH" smtClean="0"/>
              <a:pPr/>
              <a:t>14</a:t>
            </a:fld>
            <a:endParaRPr lang="de-CH" dirty="0"/>
          </a:p>
        </p:txBody>
      </p:sp>
      <p:sp>
        <p:nvSpPr>
          <p:cNvPr id="6" name="TextBox 5"/>
          <p:cNvSpPr txBox="1"/>
          <p:nvPr/>
        </p:nvSpPr>
        <p:spPr>
          <a:xfrm>
            <a:off x="1089329" y="2031558"/>
            <a:ext cx="4909930" cy="4247317"/>
          </a:xfrm>
          <a:prstGeom prst="rect">
            <a:avLst/>
          </a:prstGeom>
          <a:noFill/>
        </p:spPr>
        <p:txBody>
          <a:bodyPr wrap="square" rtlCol="0">
            <a:spAutoFit/>
          </a:bodyPr>
          <a:lstStyle/>
          <a:p>
            <a:pPr marL="285750" indent="-285750">
              <a:buFontTx/>
              <a:buChar char="-"/>
            </a:pPr>
            <a:r>
              <a:rPr lang="de-CH" dirty="0" err="1"/>
              <a:t>Creation</a:t>
            </a:r>
            <a:r>
              <a:rPr lang="de-CH" dirty="0"/>
              <a:t> </a:t>
            </a:r>
            <a:r>
              <a:rPr lang="de-CH" dirty="0" err="1"/>
              <a:t>of</a:t>
            </a:r>
            <a:r>
              <a:rPr lang="de-CH" dirty="0"/>
              <a:t> </a:t>
            </a:r>
            <a:r>
              <a:rPr lang="de-CH" dirty="0" err="1"/>
              <a:t>official</a:t>
            </a:r>
            <a:r>
              <a:rPr lang="de-CH" dirty="0"/>
              <a:t> BFS </a:t>
            </a:r>
            <a:r>
              <a:rPr lang="de-CH" dirty="0" err="1"/>
              <a:t>documents</a:t>
            </a:r>
            <a:endParaRPr lang="de-CH" dirty="0"/>
          </a:p>
          <a:p>
            <a:pPr marL="285750" indent="-285750">
              <a:buFontTx/>
              <a:buChar char="-"/>
            </a:pPr>
            <a:r>
              <a:rPr lang="de-CH" dirty="0"/>
              <a:t>Reading </a:t>
            </a:r>
            <a:r>
              <a:rPr lang="de-CH" dirty="0" err="1"/>
              <a:t>tables</a:t>
            </a:r>
            <a:r>
              <a:rPr lang="de-CH" dirty="0"/>
              <a:t> </a:t>
            </a:r>
            <a:r>
              <a:rPr lang="de-CH" dirty="0" err="1"/>
              <a:t>from</a:t>
            </a:r>
            <a:r>
              <a:rPr lang="de-CH" dirty="0"/>
              <a:t> PDF </a:t>
            </a:r>
            <a:r>
              <a:rPr lang="de-CH" dirty="0" err="1"/>
              <a:t>documents</a:t>
            </a:r>
            <a:r>
              <a:rPr lang="de-CH" dirty="0"/>
              <a:t> (</a:t>
            </a:r>
            <a:r>
              <a:rPr lang="de-CH" dirty="0" err="1"/>
              <a:t>instead</a:t>
            </a:r>
            <a:r>
              <a:rPr lang="de-CH" dirty="0"/>
              <a:t> </a:t>
            </a:r>
            <a:r>
              <a:rPr lang="de-CH" dirty="0" err="1"/>
              <a:t>of</a:t>
            </a:r>
            <a:r>
              <a:rPr lang="de-CH" dirty="0"/>
              <a:t> </a:t>
            </a:r>
            <a:r>
              <a:rPr lang="de-CH" dirty="0" err="1"/>
              <a:t>copy</a:t>
            </a:r>
            <a:r>
              <a:rPr lang="de-CH" dirty="0"/>
              <a:t>-paste)</a:t>
            </a:r>
          </a:p>
          <a:p>
            <a:pPr marL="285750" indent="-285750">
              <a:buFontTx/>
              <a:buChar char="-"/>
            </a:pPr>
            <a:r>
              <a:rPr lang="de-CH" err="1"/>
              <a:t>Some</a:t>
            </a:r>
            <a:r>
              <a:rPr lang="de-CH"/>
              <a:t> innovative projects unsing Machine </a:t>
            </a:r>
            <a:r>
              <a:rPr lang="de-CH" dirty="0"/>
              <a:t>Learning in R </a:t>
            </a:r>
            <a:r>
              <a:rPr lang="de-CH"/>
              <a:t>and Python. E.g:</a:t>
            </a:r>
            <a:endParaRPr lang="de-CH" dirty="0"/>
          </a:p>
          <a:p>
            <a:pPr marL="742950" lvl="1" indent="-285750">
              <a:buFontTx/>
              <a:buChar char="-"/>
            </a:pPr>
            <a:r>
              <a:rPr lang="de-CH" dirty="0" err="1"/>
              <a:t>NOGAuto</a:t>
            </a:r>
            <a:r>
              <a:rPr lang="de-CH" dirty="0"/>
              <a:t>: </a:t>
            </a:r>
            <a:r>
              <a:rPr lang="de-CH" dirty="0" err="1"/>
              <a:t>prediction</a:t>
            </a:r>
            <a:r>
              <a:rPr lang="de-CH" dirty="0"/>
              <a:t> </a:t>
            </a:r>
            <a:r>
              <a:rPr lang="de-CH" dirty="0" err="1"/>
              <a:t>system</a:t>
            </a:r>
            <a:r>
              <a:rPr lang="de-CH" dirty="0"/>
              <a:t> </a:t>
            </a:r>
            <a:r>
              <a:rPr lang="de-CH"/>
              <a:t>for </a:t>
            </a:r>
            <a:r>
              <a:rPr lang="de-CH" dirty="0"/>
              <a:t>NOGA </a:t>
            </a:r>
            <a:r>
              <a:rPr lang="de-CH" dirty="0" err="1"/>
              <a:t>codes</a:t>
            </a:r>
            <a:r>
              <a:rPr lang="de-CH" dirty="0"/>
              <a:t> </a:t>
            </a:r>
            <a:r>
              <a:rPr lang="de-CH" dirty="0" err="1"/>
              <a:t>from</a:t>
            </a:r>
            <a:r>
              <a:rPr lang="de-CH" dirty="0"/>
              <a:t> German, French and </a:t>
            </a:r>
            <a:r>
              <a:rPr lang="de-CH" dirty="0" err="1"/>
              <a:t>Italian</a:t>
            </a:r>
            <a:r>
              <a:rPr lang="de-CH" dirty="0"/>
              <a:t> </a:t>
            </a:r>
            <a:r>
              <a:rPr lang="de-CH" dirty="0" err="1"/>
              <a:t>activity</a:t>
            </a:r>
            <a:r>
              <a:rPr lang="de-CH" dirty="0"/>
              <a:t> </a:t>
            </a:r>
            <a:r>
              <a:rPr lang="de-CH" dirty="0" err="1"/>
              <a:t>descriptions</a:t>
            </a:r>
            <a:endParaRPr lang="de-CH" dirty="0"/>
          </a:p>
          <a:p>
            <a:pPr marL="742950" lvl="1" indent="-285750">
              <a:buFontTx/>
              <a:buChar char="-"/>
            </a:pPr>
            <a:r>
              <a:rPr lang="de-CH" dirty="0"/>
              <a:t>ADELE: Arealstatistik </a:t>
            </a:r>
            <a:r>
              <a:rPr lang="de-CH" dirty="0" err="1"/>
              <a:t>DEep</a:t>
            </a:r>
            <a:r>
              <a:rPr lang="de-CH" dirty="0"/>
              <a:t> </a:t>
            </a:r>
            <a:r>
              <a:rPr lang="de-CH" dirty="0" err="1"/>
              <a:t>LEarning</a:t>
            </a:r>
            <a:endParaRPr lang="de-CH" dirty="0"/>
          </a:p>
          <a:p>
            <a:pPr marL="742950" lvl="1" indent="-285750">
              <a:buFontTx/>
              <a:buChar char="-"/>
            </a:pPr>
            <a:r>
              <a:rPr lang="de-CH" dirty="0"/>
              <a:t>ML-</a:t>
            </a:r>
            <a:r>
              <a:rPr lang="de-CH" dirty="0" err="1"/>
              <a:t>SoSi</a:t>
            </a:r>
            <a:r>
              <a:rPr lang="de-CH" dirty="0"/>
              <a:t>: </a:t>
            </a:r>
            <a:r>
              <a:rPr lang="de-CH" dirty="0" err="1"/>
              <a:t>Machine</a:t>
            </a:r>
            <a:r>
              <a:rPr lang="de-CH" dirty="0"/>
              <a:t> Learning Soziale Sicherheit</a:t>
            </a:r>
          </a:p>
          <a:p>
            <a:pPr marL="285750" indent="-285750">
              <a:buFontTx/>
              <a:buChar char="-"/>
            </a:pPr>
            <a:r>
              <a:rPr lang="en-US"/>
              <a:t>Imputation and optimization methods for FSO production systems</a:t>
            </a:r>
          </a:p>
          <a:p>
            <a:pPr marL="285750" indent="-285750">
              <a:buFontTx/>
              <a:buChar char="-"/>
            </a:pPr>
            <a:r>
              <a:rPr lang="en-US"/>
              <a:t>etc.</a:t>
            </a:r>
            <a:endParaRPr lang="de-CH"/>
          </a:p>
          <a:p>
            <a:pPr marL="285750" indent="-285750">
              <a:buFontTx/>
              <a:buChar char="-"/>
            </a:pPr>
            <a:endParaRPr lang="de-CH" dirty="0"/>
          </a:p>
        </p:txBody>
      </p:sp>
      <p:pic>
        <p:nvPicPr>
          <p:cNvPr id="7" name="Picture 6"/>
          <p:cNvPicPr>
            <a:picLocks noChangeAspect="1"/>
          </p:cNvPicPr>
          <p:nvPr/>
        </p:nvPicPr>
        <p:blipFill>
          <a:blip r:embed="rId3"/>
          <a:stretch>
            <a:fillRect/>
          </a:stretch>
        </p:blipFill>
        <p:spPr>
          <a:xfrm>
            <a:off x="6318964" y="1589095"/>
            <a:ext cx="4031835" cy="4370407"/>
          </a:xfrm>
          <a:prstGeom prst="rect">
            <a:avLst/>
          </a:prstGeom>
        </p:spPr>
      </p:pic>
    </p:spTree>
    <p:extLst>
      <p:ext uri="{BB962C8B-B14F-4D97-AF65-F5344CB8AC3E}">
        <p14:creationId xmlns:p14="http://schemas.microsoft.com/office/powerpoint/2010/main" val="52752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275" y="1426032"/>
            <a:ext cx="10431925" cy="461665"/>
          </a:xfrm>
        </p:spPr>
        <p:txBody>
          <a:bodyPr/>
          <a:lstStyle/>
          <a:p>
            <a:r>
              <a:rPr lang="de-CH"/>
              <a:t>Conclusions</a:t>
            </a:r>
          </a:p>
        </p:txBody>
      </p:sp>
      <p:sp>
        <p:nvSpPr>
          <p:cNvPr id="4" name="Footer Placeholder 3"/>
          <p:cNvSpPr>
            <a:spLocks noGrp="1"/>
          </p:cNvSpPr>
          <p:nvPr>
            <p:ph type="ftr" sz="quarter" idx="10"/>
          </p:nvPr>
        </p:nvSpPr>
        <p:spPr/>
        <p:txBody>
          <a:bodyPr/>
          <a:lstStyle/>
          <a:p>
            <a:r>
              <a:rPr lang="de-CH"/>
              <a:t>Renger van Nieuwkoop, VGR-WI / R-Community  |  Einsatzbeispiele R |  Kolloquium  |  15.92022</a:t>
            </a:r>
            <a:endParaRPr lang="de-CH" dirty="0"/>
          </a:p>
        </p:txBody>
      </p:sp>
      <p:sp>
        <p:nvSpPr>
          <p:cNvPr id="5" name="Slide Number Placeholder 4"/>
          <p:cNvSpPr>
            <a:spLocks noGrp="1"/>
          </p:cNvSpPr>
          <p:nvPr>
            <p:ph type="sldNum" sz="quarter" idx="11"/>
          </p:nvPr>
        </p:nvSpPr>
        <p:spPr/>
        <p:txBody>
          <a:bodyPr/>
          <a:lstStyle/>
          <a:p>
            <a:fld id="{7376A5A3-8F85-406F-8E5A-90FF9E31E9F2}" type="slidenum">
              <a:rPr lang="de-CH" smtClean="0"/>
              <a:pPr/>
              <a:t>15</a:t>
            </a:fld>
            <a:endParaRPr lang="de-CH" dirty="0"/>
          </a:p>
        </p:txBody>
      </p:sp>
      <p:sp>
        <p:nvSpPr>
          <p:cNvPr id="6" name="TextBox 5"/>
          <p:cNvSpPr txBox="1"/>
          <p:nvPr/>
        </p:nvSpPr>
        <p:spPr>
          <a:xfrm>
            <a:off x="1059275" y="2289266"/>
            <a:ext cx="5952191" cy="2585323"/>
          </a:xfrm>
          <a:prstGeom prst="rect">
            <a:avLst/>
          </a:prstGeom>
          <a:noFill/>
        </p:spPr>
        <p:txBody>
          <a:bodyPr wrap="square" rtlCol="0">
            <a:spAutoFit/>
          </a:bodyPr>
          <a:lstStyle/>
          <a:p>
            <a:pPr marL="285750" indent="-285750">
              <a:buFontTx/>
              <a:buChar char="-"/>
            </a:pPr>
            <a:r>
              <a:rPr lang="de-CH"/>
              <a:t>R is being used more and more at the SFSO and might become, together with Python one of the main tools in production</a:t>
            </a:r>
          </a:p>
          <a:p>
            <a:pPr marL="285750" indent="-285750">
              <a:buFontTx/>
              <a:buChar char="-"/>
            </a:pPr>
            <a:r>
              <a:rPr lang="de-CH"/>
              <a:t>Eppur si muove! We are in the process of setting up:</a:t>
            </a:r>
          </a:p>
          <a:p>
            <a:pPr marL="742950" lvl="1" indent="-285750">
              <a:buFontTx/>
              <a:buChar char="-"/>
            </a:pPr>
            <a:r>
              <a:rPr lang="de-CH"/>
              <a:t>the proper infrastructure, and</a:t>
            </a:r>
          </a:p>
          <a:p>
            <a:pPr marL="742950" lvl="1" indent="-285750">
              <a:buFontTx/>
              <a:buChar char="-"/>
            </a:pPr>
            <a:r>
              <a:rPr lang="de-CH"/>
              <a:t>the support</a:t>
            </a:r>
          </a:p>
          <a:p>
            <a:pPr marL="285750" indent="-285750">
              <a:buFontTx/>
              <a:buChar char="-"/>
            </a:pPr>
            <a:r>
              <a:rPr lang="de-CH"/>
              <a:t>We are eager to learn from your experience at your workplace!</a:t>
            </a:r>
          </a:p>
          <a:p>
            <a:pPr marL="285750" indent="-285750">
              <a:buFontTx/>
              <a:buChar char="-"/>
            </a:pPr>
            <a:endParaRPr lang="de-CH" dirty="0"/>
          </a:p>
        </p:txBody>
      </p:sp>
      <p:pic>
        <p:nvPicPr>
          <p:cNvPr id="1026" name="Picture 2">
            <a:extLst>
              <a:ext uri="{FF2B5EF4-FFF2-40B4-BE49-F238E27FC236}">
                <a16:creationId xmlns:a16="http://schemas.microsoft.com/office/drawing/2014/main" id="{AA011B4F-7BEE-4E9B-99BC-C0E18FB83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847" y="2293073"/>
            <a:ext cx="3344753" cy="381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2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a:spLocks/>
          </p:cNvSpPr>
          <p:nvPr/>
        </p:nvSpPr>
        <p:spPr>
          <a:xfrm>
            <a:off x="1939917" y="1330786"/>
            <a:ext cx="8220083" cy="461665"/>
          </a:xfrm>
          <a:prstGeom prst="rect">
            <a:avLst/>
          </a:prstGeom>
        </p:spPr>
        <p:txBody>
          <a:bodyPr vert="horz" wrap="square" lIns="0" tIns="0" rIns="0" bIns="0" rtlCol="0" anchor="t" anchorCtr="0">
            <a:spAutoFit/>
          </a:bodyPr>
          <a:lstStyle>
            <a:lvl1pPr algn="l" defTabSz="914400" rtl="0" eaLnBrk="1" latinLnBrk="0" hangingPunct="1">
              <a:lnSpc>
                <a:spcPts val="3600"/>
              </a:lnSpc>
              <a:spcBef>
                <a:spcPct val="0"/>
              </a:spcBef>
              <a:buNone/>
              <a:defRPr sz="3000" b="1" kern="1200" baseline="0">
                <a:solidFill>
                  <a:schemeClr val="accent5">
                    <a:lumMod val="60000"/>
                    <a:lumOff val="40000"/>
                  </a:schemeClr>
                </a:solidFill>
                <a:latin typeface="+mn-lt"/>
                <a:ea typeface="+mj-ea"/>
                <a:cs typeface="+mj-cs"/>
              </a:defRPr>
            </a:lvl1pPr>
          </a:lstStyle>
          <a:p>
            <a:r>
              <a:rPr lang="de-CH"/>
              <a:t>Questions/Discussions</a:t>
            </a:r>
            <a:endParaRPr lang="de-CH" dirty="0"/>
          </a:p>
        </p:txBody>
      </p:sp>
      <p:pic>
        <p:nvPicPr>
          <p:cNvPr id="4" name="Picture 4" descr="Discussing Icons - Free SVG &amp; PNG Discussing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767" y="2361025"/>
            <a:ext cx="2957233" cy="29572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8B10629B-34A1-4D34-A047-1FCF4ADCE9CF}"/>
              </a:ext>
            </a:extLst>
          </p:cNvPr>
          <p:cNvSpPr txBox="1"/>
          <p:nvPr/>
        </p:nvSpPr>
        <p:spPr>
          <a:xfrm>
            <a:off x="7104185" y="2567354"/>
            <a:ext cx="3055815" cy="923330"/>
          </a:xfrm>
          <a:prstGeom prst="rect">
            <a:avLst/>
          </a:prstGeom>
          <a:noFill/>
        </p:spPr>
        <p:txBody>
          <a:bodyPr wrap="square" rtlCol="0">
            <a:spAutoFit/>
          </a:bodyPr>
          <a:lstStyle/>
          <a:p>
            <a:r>
              <a:rPr lang="de-CH"/>
              <a:t>We are particularly interested in the solutions for R at your departement </a:t>
            </a:r>
          </a:p>
        </p:txBody>
      </p:sp>
    </p:spTree>
    <p:extLst>
      <p:ext uri="{BB962C8B-B14F-4D97-AF65-F5344CB8AC3E}">
        <p14:creationId xmlns:p14="http://schemas.microsoft.com/office/powerpoint/2010/main" val="318493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52E37-6F5B-4DF2-B6BD-8AAB048585D9}"/>
              </a:ext>
            </a:extLst>
          </p:cNvPr>
          <p:cNvSpPr>
            <a:spLocks noGrp="1"/>
          </p:cNvSpPr>
          <p:nvPr>
            <p:ph type="ctrTitle"/>
          </p:nvPr>
        </p:nvSpPr>
        <p:spPr>
          <a:xfrm>
            <a:off x="1065600" y="1900799"/>
            <a:ext cx="10425600" cy="564257"/>
          </a:xfrm>
        </p:spPr>
        <p:txBody>
          <a:bodyPr/>
          <a:lstStyle/>
          <a:p>
            <a:r>
              <a:rPr lang="de-CH"/>
              <a:t>Reserve slides</a:t>
            </a:r>
          </a:p>
        </p:txBody>
      </p:sp>
      <p:sp>
        <p:nvSpPr>
          <p:cNvPr id="3" name="Untertitel 2">
            <a:extLst>
              <a:ext uri="{FF2B5EF4-FFF2-40B4-BE49-F238E27FC236}">
                <a16:creationId xmlns:a16="http://schemas.microsoft.com/office/drawing/2014/main" id="{85A78848-22C8-4EC4-AC4F-1803E15EB4DE}"/>
              </a:ext>
            </a:extLst>
          </p:cNvPr>
          <p:cNvSpPr>
            <a:spLocks noGrp="1"/>
          </p:cNvSpPr>
          <p:nvPr>
            <p:ph type="subTitle" idx="1"/>
          </p:nvPr>
        </p:nvSpPr>
        <p:spPr/>
        <p:txBody>
          <a:bodyPr/>
          <a:lstStyle/>
          <a:p>
            <a:endParaRPr lang="de-CH"/>
          </a:p>
        </p:txBody>
      </p:sp>
      <p:sp>
        <p:nvSpPr>
          <p:cNvPr id="4" name="Fußzeilenplatzhalter 3">
            <a:extLst>
              <a:ext uri="{FF2B5EF4-FFF2-40B4-BE49-F238E27FC236}">
                <a16:creationId xmlns:a16="http://schemas.microsoft.com/office/drawing/2014/main" id="{233F9151-9038-4D9E-A23A-5FEA6669983D}"/>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481B643E-C041-4223-B425-53625F9D8076}"/>
              </a:ext>
            </a:extLst>
          </p:cNvPr>
          <p:cNvSpPr>
            <a:spLocks noGrp="1"/>
          </p:cNvSpPr>
          <p:nvPr>
            <p:ph type="sldNum" sz="quarter" idx="11"/>
          </p:nvPr>
        </p:nvSpPr>
        <p:spPr/>
        <p:txBody>
          <a:bodyPr/>
          <a:lstStyle/>
          <a:p>
            <a:fld id="{7376A5A3-8F85-406F-8E5A-90FF9E31E9F2}" type="slidenum">
              <a:rPr lang="de-CH" smtClean="0"/>
              <a:pPr/>
              <a:t>17</a:t>
            </a:fld>
            <a:endParaRPr lang="de-CH" dirty="0"/>
          </a:p>
        </p:txBody>
      </p:sp>
    </p:spTree>
    <p:extLst>
      <p:ext uri="{BB962C8B-B14F-4D97-AF65-F5344CB8AC3E}">
        <p14:creationId xmlns:p14="http://schemas.microsoft.com/office/powerpoint/2010/main" val="133500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79BFEEAA-659D-49C0-B022-8CCE2B6A873E}"/>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83E61172-DF5E-404A-9DF1-9AC62144DDF0}"/>
              </a:ext>
            </a:extLst>
          </p:cNvPr>
          <p:cNvSpPr>
            <a:spLocks noGrp="1"/>
          </p:cNvSpPr>
          <p:nvPr>
            <p:ph type="sldNum" sz="quarter" idx="11"/>
          </p:nvPr>
        </p:nvSpPr>
        <p:spPr/>
        <p:txBody>
          <a:bodyPr/>
          <a:lstStyle/>
          <a:p>
            <a:fld id="{7376A5A3-8F85-406F-8E5A-90FF9E31E9F2}" type="slidenum">
              <a:rPr lang="de-CH" smtClean="0"/>
              <a:pPr/>
              <a:t>18</a:t>
            </a:fld>
            <a:endParaRPr lang="de-CH" dirty="0"/>
          </a:p>
        </p:txBody>
      </p:sp>
      <p:sp>
        <p:nvSpPr>
          <p:cNvPr id="6" name="Arrow: Chevron 53">
            <a:extLst>
              <a:ext uri="{FF2B5EF4-FFF2-40B4-BE49-F238E27FC236}">
                <a16:creationId xmlns:a16="http://schemas.microsoft.com/office/drawing/2014/main" id="{FEA68D41-419D-457C-8E35-B836DD54B4B8}"/>
              </a:ext>
            </a:extLst>
          </p:cNvPr>
          <p:cNvSpPr/>
          <p:nvPr/>
        </p:nvSpPr>
        <p:spPr>
          <a:xfrm>
            <a:off x="6953812" y="5202385"/>
            <a:ext cx="3041359" cy="525144"/>
          </a:xfrm>
          <a:prstGeom prst="chevron">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solidFill>
                <a:schemeClr val="tx1"/>
              </a:solidFill>
            </a:endParaRPr>
          </a:p>
        </p:txBody>
      </p:sp>
      <p:sp>
        <p:nvSpPr>
          <p:cNvPr id="7" name="Arrow: Chevron 52">
            <a:extLst>
              <a:ext uri="{FF2B5EF4-FFF2-40B4-BE49-F238E27FC236}">
                <a16:creationId xmlns:a16="http://schemas.microsoft.com/office/drawing/2014/main" id="{3A0894FF-2F5A-4B13-B6DF-0B46A81AF181}"/>
              </a:ext>
            </a:extLst>
          </p:cNvPr>
          <p:cNvSpPr/>
          <p:nvPr/>
        </p:nvSpPr>
        <p:spPr>
          <a:xfrm>
            <a:off x="4335683" y="5202385"/>
            <a:ext cx="2822172" cy="525144"/>
          </a:xfrm>
          <a:prstGeom prst="chevron">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solidFill>
                <a:schemeClr val="tx1"/>
              </a:solidFill>
            </a:endParaRPr>
          </a:p>
        </p:txBody>
      </p:sp>
      <p:sp>
        <p:nvSpPr>
          <p:cNvPr id="8" name="Arrow: Chevron 51">
            <a:extLst>
              <a:ext uri="{FF2B5EF4-FFF2-40B4-BE49-F238E27FC236}">
                <a16:creationId xmlns:a16="http://schemas.microsoft.com/office/drawing/2014/main" id="{1FA93B5B-F1D1-4A86-9C3F-4C407CAED533}"/>
              </a:ext>
            </a:extLst>
          </p:cNvPr>
          <p:cNvSpPr/>
          <p:nvPr/>
        </p:nvSpPr>
        <p:spPr>
          <a:xfrm>
            <a:off x="1728819" y="5204035"/>
            <a:ext cx="2822172" cy="525144"/>
          </a:xfrm>
          <a:prstGeom prst="chevron">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solidFill>
                <a:schemeClr val="tx1"/>
              </a:solidFill>
            </a:endParaRPr>
          </a:p>
        </p:txBody>
      </p:sp>
      <p:sp>
        <p:nvSpPr>
          <p:cNvPr id="9" name="Subtitle 2">
            <a:extLst>
              <a:ext uri="{FF2B5EF4-FFF2-40B4-BE49-F238E27FC236}">
                <a16:creationId xmlns:a16="http://schemas.microsoft.com/office/drawing/2014/main" id="{D4813E2E-D449-47B2-81A2-D662028F2890}"/>
              </a:ext>
            </a:extLst>
          </p:cNvPr>
          <p:cNvSpPr txBox="1">
            <a:spLocks/>
          </p:cNvSpPr>
          <p:nvPr/>
        </p:nvSpPr>
        <p:spPr>
          <a:xfrm>
            <a:off x="4550992" y="2713209"/>
            <a:ext cx="5490500" cy="22112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ormAutofit/>
          </a:bodyPr>
          <a:lstStyle>
            <a:lvl1pPr marL="0" marR="0" indent="0" algn="l" defTabSz="914400" rtl="0" eaLnBrk="1" fontAlgn="auto" latinLnBrk="0" hangingPunct="1">
              <a:lnSpc>
                <a:spcPts val="3100"/>
              </a:lnSpc>
              <a:spcBef>
                <a:spcPts val="0"/>
              </a:spcBef>
              <a:spcAft>
                <a:spcPts val="1200"/>
              </a:spcAft>
              <a:buClrTx/>
              <a:buSzTx/>
              <a:buFont typeface="Wingdings" panose="05000000000000000000" pitchFamily="2" charset="2"/>
              <a:buNone/>
              <a:tabLst/>
              <a:defRPr sz="2700" kern="1200">
                <a:solidFill>
                  <a:schemeClr val="lt1"/>
                </a:solidFill>
                <a:latin typeface="+mn-lt"/>
                <a:ea typeface="+mn-ea"/>
                <a:cs typeface="+mn-cs"/>
              </a:defRPr>
            </a:lvl1pPr>
            <a:lvl2pPr marL="0" indent="0" algn="l" defTabSz="914400" rtl="0" eaLnBrk="1" latinLnBrk="0" hangingPunct="1">
              <a:lnSpc>
                <a:spcPts val="2800"/>
              </a:lnSpc>
              <a:spcBef>
                <a:spcPts val="500"/>
              </a:spcBef>
              <a:buFont typeface="Arial" panose="020B0604020202020204" pitchFamily="34" charset="0"/>
              <a:buNone/>
              <a:defRPr sz="2400" kern="1200">
                <a:solidFill>
                  <a:schemeClr val="lt1"/>
                </a:solidFill>
                <a:latin typeface="+mn-lt"/>
                <a:ea typeface="+mn-ea"/>
                <a:cs typeface="+mn-cs"/>
              </a:defRPr>
            </a:lvl2pPr>
            <a:lvl3pPr marL="536575" indent="-176213" algn="l" defTabSz="914400" rtl="0" eaLnBrk="1" latinLnBrk="0" hangingPunct="1">
              <a:lnSpc>
                <a:spcPts val="2400"/>
              </a:lnSpc>
              <a:spcBef>
                <a:spcPts val="500"/>
              </a:spcBef>
              <a:buFont typeface="Arial" panose="020B0604020202020204" pitchFamily="34" charset="0"/>
              <a:buChar char="•"/>
              <a:defRPr sz="2000" kern="1200">
                <a:solidFill>
                  <a:schemeClr val="lt1"/>
                </a:solidFill>
                <a:latin typeface="+mn-lt"/>
                <a:ea typeface="+mn-ea"/>
                <a:cs typeface="+mn-cs"/>
              </a:defRPr>
            </a:lvl3pPr>
            <a:lvl4pPr marL="895350" indent="-176213" algn="l" defTabSz="914400" rtl="0" eaLnBrk="1" latinLnBrk="0" hangingPunct="1">
              <a:lnSpc>
                <a:spcPts val="2200"/>
              </a:lnSpc>
              <a:spcBef>
                <a:spcPts val="500"/>
              </a:spcBef>
              <a:buFont typeface="Arial" panose="020B0604020202020204" pitchFamily="34" charset="0"/>
              <a:buChar char="•"/>
              <a:defRPr sz="1800" kern="1200">
                <a:solidFill>
                  <a:schemeClr val="lt1"/>
                </a:solidFill>
                <a:latin typeface="+mn-lt"/>
                <a:ea typeface="+mn-ea"/>
                <a:cs typeface="+mn-cs"/>
              </a:defRPr>
            </a:lvl4pPr>
            <a:lvl5pPr marL="1255713" indent="-176213" algn="l" defTabSz="914400" rtl="0" eaLnBrk="1" latinLnBrk="0" hangingPunct="1">
              <a:lnSpc>
                <a:spcPts val="22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71475" indent="-371475">
              <a:buFont typeface="Arial" panose="020B0604020202020204" pitchFamily="34" charset="0"/>
              <a:buChar char="•"/>
            </a:pPr>
            <a:endParaRPr lang="de-CH"/>
          </a:p>
          <a:p>
            <a:pPr marL="371475" indent="-371475">
              <a:buFont typeface="Arial" panose="020B0604020202020204" pitchFamily="34" charset="0"/>
              <a:buChar char="•"/>
            </a:pPr>
            <a:endParaRPr lang="de-CH" dirty="0"/>
          </a:p>
        </p:txBody>
      </p:sp>
      <p:pic>
        <p:nvPicPr>
          <p:cNvPr id="10" name="Graphic 14" descr="Document outline">
            <a:extLst>
              <a:ext uri="{FF2B5EF4-FFF2-40B4-BE49-F238E27FC236}">
                <a16:creationId xmlns:a16="http://schemas.microsoft.com/office/drawing/2014/main" id="{19DFFE58-87BB-4CFB-B3C0-7AB4106585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8707" y="3067705"/>
            <a:ext cx="742950" cy="742950"/>
          </a:xfrm>
          <a:prstGeom prst="rect">
            <a:avLst/>
          </a:prstGeom>
        </p:spPr>
      </p:pic>
      <p:pic>
        <p:nvPicPr>
          <p:cNvPr id="11" name="Graphic 15" descr="Document outline">
            <a:extLst>
              <a:ext uri="{FF2B5EF4-FFF2-40B4-BE49-F238E27FC236}">
                <a16:creationId xmlns:a16="http://schemas.microsoft.com/office/drawing/2014/main" id="{E4A0216F-D4A7-4F71-B05C-09E0D98F4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7344" y="4028373"/>
            <a:ext cx="742950" cy="742950"/>
          </a:xfrm>
          <a:prstGeom prst="rect">
            <a:avLst/>
          </a:prstGeom>
        </p:spPr>
      </p:pic>
      <p:pic>
        <p:nvPicPr>
          <p:cNvPr id="12" name="Graphic 16" descr="Document outline">
            <a:extLst>
              <a:ext uri="{FF2B5EF4-FFF2-40B4-BE49-F238E27FC236}">
                <a16:creationId xmlns:a16="http://schemas.microsoft.com/office/drawing/2014/main" id="{B3C26711-D31B-490D-8FD6-1937B0B59D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1705" y="2713210"/>
            <a:ext cx="742950" cy="742950"/>
          </a:xfrm>
          <a:prstGeom prst="rect">
            <a:avLst/>
          </a:prstGeom>
        </p:spPr>
      </p:pic>
      <p:pic>
        <p:nvPicPr>
          <p:cNvPr id="13" name="Graphic 17" descr="Document outline">
            <a:extLst>
              <a:ext uri="{FF2B5EF4-FFF2-40B4-BE49-F238E27FC236}">
                <a16:creationId xmlns:a16="http://schemas.microsoft.com/office/drawing/2014/main" id="{57492373-6D0F-4A5D-9532-69894CDE9B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1118" y="3576993"/>
            <a:ext cx="742950" cy="742950"/>
          </a:xfrm>
          <a:prstGeom prst="rect">
            <a:avLst/>
          </a:prstGeom>
        </p:spPr>
      </p:pic>
      <p:pic>
        <p:nvPicPr>
          <p:cNvPr id="14" name="Graphic 18" descr="Database outline">
            <a:extLst>
              <a:ext uri="{FF2B5EF4-FFF2-40B4-BE49-F238E27FC236}">
                <a16:creationId xmlns:a16="http://schemas.microsoft.com/office/drawing/2014/main" id="{D077C5CC-9E3F-426B-9164-5FA048360F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08921" y="4388240"/>
            <a:ext cx="742950" cy="742950"/>
          </a:xfrm>
          <a:prstGeom prst="rect">
            <a:avLst/>
          </a:prstGeom>
        </p:spPr>
      </p:pic>
      <p:pic>
        <p:nvPicPr>
          <p:cNvPr id="15" name="Graphic 20" descr="Database outline">
            <a:extLst>
              <a:ext uri="{FF2B5EF4-FFF2-40B4-BE49-F238E27FC236}">
                <a16:creationId xmlns:a16="http://schemas.microsoft.com/office/drawing/2014/main" id="{5602AED4-4309-4411-B6B8-B8DAEDC17F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68619" y="3456160"/>
            <a:ext cx="742950" cy="742950"/>
          </a:xfrm>
          <a:prstGeom prst="rect">
            <a:avLst/>
          </a:prstGeom>
        </p:spPr>
      </p:pic>
      <p:pic>
        <p:nvPicPr>
          <p:cNvPr id="16" name="Graphic 23" descr="Programmer male outline">
            <a:extLst>
              <a:ext uri="{FF2B5EF4-FFF2-40B4-BE49-F238E27FC236}">
                <a16:creationId xmlns:a16="http://schemas.microsoft.com/office/drawing/2014/main" id="{F8FF15E5-7918-4C43-AA22-BF440CC74D1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43680" y="3439180"/>
            <a:ext cx="742950" cy="742950"/>
          </a:xfrm>
          <a:prstGeom prst="rect">
            <a:avLst/>
          </a:prstGeom>
        </p:spPr>
      </p:pic>
      <p:pic>
        <p:nvPicPr>
          <p:cNvPr id="17" name="Graphic 24" descr="Programmer male outline">
            <a:extLst>
              <a:ext uri="{FF2B5EF4-FFF2-40B4-BE49-F238E27FC236}">
                <a16:creationId xmlns:a16="http://schemas.microsoft.com/office/drawing/2014/main" id="{EE1C65D7-53EA-4A96-84FD-E5C32692982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546" y="3439180"/>
            <a:ext cx="742950" cy="742950"/>
          </a:xfrm>
          <a:prstGeom prst="rect">
            <a:avLst/>
          </a:prstGeom>
        </p:spPr>
      </p:pic>
      <p:pic>
        <p:nvPicPr>
          <p:cNvPr id="18" name="Graphic 25" descr="Database outline">
            <a:extLst>
              <a:ext uri="{FF2B5EF4-FFF2-40B4-BE49-F238E27FC236}">
                <a16:creationId xmlns:a16="http://schemas.microsoft.com/office/drawing/2014/main" id="{A87CD5EB-D92C-498F-89C9-A5B9CCFD4C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53229" y="3456160"/>
            <a:ext cx="742950" cy="742950"/>
          </a:xfrm>
          <a:prstGeom prst="rect">
            <a:avLst/>
          </a:prstGeom>
        </p:spPr>
      </p:pic>
      <p:pic>
        <p:nvPicPr>
          <p:cNvPr id="19" name="Graphic 26" descr="Programmer male outline">
            <a:extLst>
              <a:ext uri="{FF2B5EF4-FFF2-40B4-BE49-F238E27FC236}">
                <a16:creationId xmlns:a16="http://schemas.microsoft.com/office/drawing/2014/main" id="{66FFABA0-33E5-437A-A221-D71E970B891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79876" y="3456160"/>
            <a:ext cx="742950" cy="742950"/>
          </a:xfrm>
          <a:prstGeom prst="rect">
            <a:avLst/>
          </a:prstGeom>
        </p:spPr>
      </p:pic>
      <p:sp>
        <p:nvSpPr>
          <p:cNvPr id="20" name="TextBox 27">
            <a:extLst>
              <a:ext uri="{FF2B5EF4-FFF2-40B4-BE49-F238E27FC236}">
                <a16:creationId xmlns:a16="http://schemas.microsoft.com/office/drawing/2014/main" id="{4F340CB5-5385-4B13-A115-026091897FD3}"/>
              </a:ext>
            </a:extLst>
          </p:cNvPr>
          <p:cNvSpPr txBox="1"/>
          <p:nvPr/>
        </p:nvSpPr>
        <p:spPr>
          <a:xfrm>
            <a:off x="2057792" y="5295973"/>
            <a:ext cx="1418978" cy="317459"/>
          </a:xfrm>
          <a:prstGeom prst="rect">
            <a:avLst/>
          </a:prstGeom>
          <a:noFill/>
        </p:spPr>
        <p:txBody>
          <a:bodyPr wrap="none" rtlCol="0">
            <a:spAutoFit/>
          </a:bodyPr>
          <a:lstStyle/>
          <a:p>
            <a:r>
              <a:rPr lang="de-CH" sz="1463"/>
              <a:t>Data collection</a:t>
            </a:r>
            <a:endParaRPr lang="LID4096" sz="1463" dirty="0"/>
          </a:p>
        </p:txBody>
      </p:sp>
      <p:sp>
        <p:nvSpPr>
          <p:cNvPr id="21" name="Arrow: Right 29">
            <a:extLst>
              <a:ext uri="{FF2B5EF4-FFF2-40B4-BE49-F238E27FC236}">
                <a16:creationId xmlns:a16="http://schemas.microsoft.com/office/drawing/2014/main" id="{34FCA95A-C959-463B-A8E0-F254090DD38E}"/>
              </a:ext>
            </a:extLst>
          </p:cNvPr>
          <p:cNvSpPr/>
          <p:nvPr/>
        </p:nvSpPr>
        <p:spPr>
          <a:xfrm>
            <a:off x="3284922" y="3850210"/>
            <a:ext cx="383697" cy="10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22" name="TextBox 30">
            <a:extLst>
              <a:ext uri="{FF2B5EF4-FFF2-40B4-BE49-F238E27FC236}">
                <a16:creationId xmlns:a16="http://schemas.microsoft.com/office/drawing/2014/main" id="{2F400E67-91BF-40FC-9C27-82963D38D9C7}"/>
              </a:ext>
            </a:extLst>
          </p:cNvPr>
          <p:cNvSpPr txBox="1"/>
          <p:nvPr/>
        </p:nvSpPr>
        <p:spPr>
          <a:xfrm>
            <a:off x="4550991" y="5275758"/>
            <a:ext cx="2497800" cy="317459"/>
          </a:xfrm>
          <a:prstGeom prst="rect">
            <a:avLst/>
          </a:prstGeom>
          <a:noFill/>
        </p:spPr>
        <p:txBody>
          <a:bodyPr wrap="none" rtlCol="0">
            <a:spAutoFit/>
          </a:bodyPr>
          <a:lstStyle/>
          <a:p>
            <a:r>
              <a:rPr lang="de-CH" sz="1463"/>
              <a:t>Import, calculations, checks</a:t>
            </a:r>
            <a:endParaRPr lang="de-CH" sz="1463" dirty="0"/>
          </a:p>
        </p:txBody>
      </p:sp>
      <p:sp>
        <p:nvSpPr>
          <p:cNvPr id="23" name="Arrow: Right 31">
            <a:extLst>
              <a:ext uri="{FF2B5EF4-FFF2-40B4-BE49-F238E27FC236}">
                <a16:creationId xmlns:a16="http://schemas.microsoft.com/office/drawing/2014/main" id="{EE73681F-F13A-4595-97C1-E472E22C7A71}"/>
              </a:ext>
            </a:extLst>
          </p:cNvPr>
          <p:cNvSpPr/>
          <p:nvPr/>
        </p:nvSpPr>
        <p:spPr>
          <a:xfrm>
            <a:off x="4443709" y="3864694"/>
            <a:ext cx="383697" cy="10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24" name="Arrow: Right 32">
            <a:extLst>
              <a:ext uri="{FF2B5EF4-FFF2-40B4-BE49-F238E27FC236}">
                <a16:creationId xmlns:a16="http://schemas.microsoft.com/office/drawing/2014/main" id="{996EDC05-270A-4F80-BD38-36DE3AC40388}"/>
              </a:ext>
            </a:extLst>
          </p:cNvPr>
          <p:cNvSpPr/>
          <p:nvPr/>
        </p:nvSpPr>
        <p:spPr>
          <a:xfrm>
            <a:off x="5684573" y="3850210"/>
            <a:ext cx="383697" cy="10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25" name="Arrow: Right 33">
            <a:extLst>
              <a:ext uri="{FF2B5EF4-FFF2-40B4-BE49-F238E27FC236}">
                <a16:creationId xmlns:a16="http://schemas.microsoft.com/office/drawing/2014/main" id="{26D86880-783D-49B0-B6CF-18100485B17F}"/>
              </a:ext>
            </a:extLst>
          </p:cNvPr>
          <p:cNvSpPr/>
          <p:nvPr/>
        </p:nvSpPr>
        <p:spPr>
          <a:xfrm>
            <a:off x="6939828" y="3827635"/>
            <a:ext cx="383697" cy="10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26" name="TextBox 34">
            <a:extLst>
              <a:ext uri="{FF2B5EF4-FFF2-40B4-BE49-F238E27FC236}">
                <a16:creationId xmlns:a16="http://schemas.microsoft.com/office/drawing/2014/main" id="{A117DC39-6EC4-4960-A657-D11FAA4EEA4E}"/>
              </a:ext>
            </a:extLst>
          </p:cNvPr>
          <p:cNvSpPr txBox="1"/>
          <p:nvPr/>
        </p:nvSpPr>
        <p:spPr>
          <a:xfrm>
            <a:off x="7279876" y="5295973"/>
            <a:ext cx="2451312" cy="317459"/>
          </a:xfrm>
          <a:prstGeom prst="rect">
            <a:avLst/>
          </a:prstGeom>
          <a:noFill/>
        </p:spPr>
        <p:txBody>
          <a:bodyPr wrap="none" rtlCol="0">
            <a:spAutoFit/>
          </a:bodyPr>
          <a:lstStyle/>
          <a:p>
            <a:r>
              <a:rPr lang="de-CH" sz="1463"/>
              <a:t>Documentation, publikation</a:t>
            </a:r>
            <a:endParaRPr lang="de-CH" sz="1463" dirty="0"/>
          </a:p>
        </p:txBody>
      </p:sp>
      <p:sp>
        <p:nvSpPr>
          <p:cNvPr id="27" name="Arrow: Right 35">
            <a:extLst>
              <a:ext uri="{FF2B5EF4-FFF2-40B4-BE49-F238E27FC236}">
                <a16:creationId xmlns:a16="http://schemas.microsoft.com/office/drawing/2014/main" id="{7F2A41C8-17E6-4817-B094-7345E312C392}"/>
              </a:ext>
            </a:extLst>
          </p:cNvPr>
          <p:cNvSpPr/>
          <p:nvPr/>
        </p:nvSpPr>
        <p:spPr>
          <a:xfrm>
            <a:off x="8192746" y="3819751"/>
            <a:ext cx="383697" cy="10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pic>
        <p:nvPicPr>
          <p:cNvPr id="28" name="Graphic 39" descr="Bar chart outline">
            <a:extLst>
              <a:ext uri="{FF2B5EF4-FFF2-40B4-BE49-F238E27FC236}">
                <a16:creationId xmlns:a16="http://schemas.microsoft.com/office/drawing/2014/main" id="{9ED3EB8C-D12C-4F46-9665-FCEB862D8E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61521" y="2994704"/>
            <a:ext cx="742950" cy="742950"/>
          </a:xfrm>
          <a:prstGeom prst="rect">
            <a:avLst/>
          </a:prstGeom>
        </p:spPr>
      </p:pic>
      <p:pic>
        <p:nvPicPr>
          <p:cNvPr id="29" name="Graphic 40" descr="Document outline">
            <a:extLst>
              <a:ext uri="{FF2B5EF4-FFF2-40B4-BE49-F238E27FC236}">
                <a16:creationId xmlns:a16="http://schemas.microsoft.com/office/drawing/2014/main" id="{F92F48FC-B73B-48E1-8BFA-105D8D76A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057" y="3544859"/>
            <a:ext cx="742950" cy="742950"/>
          </a:xfrm>
          <a:prstGeom prst="rect">
            <a:avLst/>
          </a:prstGeom>
        </p:spPr>
      </p:pic>
      <p:sp>
        <p:nvSpPr>
          <p:cNvPr id="30" name="Arrow: Right 41">
            <a:extLst>
              <a:ext uri="{FF2B5EF4-FFF2-40B4-BE49-F238E27FC236}">
                <a16:creationId xmlns:a16="http://schemas.microsoft.com/office/drawing/2014/main" id="{063F564E-2F58-4BAA-8AF3-47092A27768C}"/>
              </a:ext>
            </a:extLst>
          </p:cNvPr>
          <p:cNvSpPr/>
          <p:nvPr/>
        </p:nvSpPr>
        <p:spPr>
          <a:xfrm>
            <a:off x="2260708" y="3859671"/>
            <a:ext cx="383697" cy="10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31" name="Arrow: Bent-Up 44">
            <a:extLst>
              <a:ext uri="{FF2B5EF4-FFF2-40B4-BE49-F238E27FC236}">
                <a16:creationId xmlns:a16="http://schemas.microsoft.com/office/drawing/2014/main" id="{30EBB49B-3B6E-46AB-AA64-47740E414C84}"/>
              </a:ext>
            </a:extLst>
          </p:cNvPr>
          <p:cNvSpPr/>
          <p:nvPr/>
        </p:nvSpPr>
        <p:spPr>
          <a:xfrm>
            <a:off x="2251872" y="4285946"/>
            <a:ext cx="3032075" cy="2721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32" name="Arrow: Bent-Up 48">
            <a:extLst>
              <a:ext uri="{FF2B5EF4-FFF2-40B4-BE49-F238E27FC236}">
                <a16:creationId xmlns:a16="http://schemas.microsoft.com/office/drawing/2014/main" id="{0F7F8E20-1F27-4559-8CA4-6BE7D7B12F01}"/>
              </a:ext>
            </a:extLst>
          </p:cNvPr>
          <p:cNvSpPr/>
          <p:nvPr/>
        </p:nvSpPr>
        <p:spPr>
          <a:xfrm flipV="1">
            <a:off x="2160760" y="3099358"/>
            <a:ext cx="3123187" cy="2721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463"/>
          </a:p>
        </p:txBody>
      </p:sp>
      <p:sp>
        <p:nvSpPr>
          <p:cNvPr id="33" name="TextBox 49">
            <a:extLst>
              <a:ext uri="{FF2B5EF4-FFF2-40B4-BE49-F238E27FC236}">
                <a16:creationId xmlns:a16="http://schemas.microsoft.com/office/drawing/2014/main" id="{82292F4D-B873-4071-9F8A-B1007D811EB0}"/>
              </a:ext>
            </a:extLst>
          </p:cNvPr>
          <p:cNvSpPr txBox="1"/>
          <p:nvPr/>
        </p:nvSpPr>
        <p:spPr>
          <a:xfrm>
            <a:off x="4502778" y="2380816"/>
            <a:ext cx="1499128" cy="317459"/>
          </a:xfrm>
          <a:prstGeom prst="rect">
            <a:avLst/>
          </a:prstGeom>
          <a:noFill/>
        </p:spPr>
        <p:txBody>
          <a:bodyPr wrap="none" rtlCol="0">
            <a:spAutoFit/>
          </a:bodyPr>
          <a:lstStyle/>
          <a:p>
            <a:r>
              <a:rPr lang="de-CH" sz="1463" dirty="0">
                <a:solidFill>
                  <a:schemeClr val="accent1"/>
                </a:solidFill>
              </a:rPr>
              <a:t>95</a:t>
            </a:r>
            <a:r>
              <a:rPr lang="de-CH" sz="1463">
                <a:solidFill>
                  <a:schemeClr val="accent1"/>
                </a:solidFill>
              </a:rPr>
              <a:t>% automated</a:t>
            </a:r>
            <a:endParaRPr lang="de-CH" sz="1463" dirty="0">
              <a:solidFill>
                <a:schemeClr val="accent1"/>
              </a:solidFill>
            </a:endParaRPr>
          </a:p>
        </p:txBody>
      </p:sp>
      <p:sp>
        <p:nvSpPr>
          <p:cNvPr id="34" name="TextBox 50">
            <a:extLst>
              <a:ext uri="{FF2B5EF4-FFF2-40B4-BE49-F238E27FC236}">
                <a16:creationId xmlns:a16="http://schemas.microsoft.com/office/drawing/2014/main" id="{A3BF94E9-35EA-4660-B04F-31A35EC82750}"/>
              </a:ext>
            </a:extLst>
          </p:cNvPr>
          <p:cNvSpPr txBox="1"/>
          <p:nvPr/>
        </p:nvSpPr>
        <p:spPr>
          <a:xfrm>
            <a:off x="2062035" y="2362939"/>
            <a:ext cx="1499128" cy="317459"/>
          </a:xfrm>
          <a:prstGeom prst="rect">
            <a:avLst/>
          </a:prstGeom>
          <a:noFill/>
        </p:spPr>
        <p:txBody>
          <a:bodyPr wrap="none" rtlCol="0">
            <a:spAutoFit/>
          </a:bodyPr>
          <a:lstStyle/>
          <a:p>
            <a:r>
              <a:rPr lang="de-CH" sz="1463" dirty="0">
                <a:solidFill>
                  <a:schemeClr val="accent1"/>
                </a:solidFill>
              </a:rPr>
              <a:t>10</a:t>
            </a:r>
            <a:r>
              <a:rPr lang="de-CH" sz="1463">
                <a:solidFill>
                  <a:schemeClr val="accent1"/>
                </a:solidFill>
              </a:rPr>
              <a:t>% automated</a:t>
            </a:r>
            <a:endParaRPr lang="de-CH" sz="1463" dirty="0">
              <a:solidFill>
                <a:schemeClr val="accent1"/>
              </a:solidFill>
            </a:endParaRPr>
          </a:p>
        </p:txBody>
      </p:sp>
      <p:sp>
        <p:nvSpPr>
          <p:cNvPr id="35" name="Titel 1">
            <a:extLst>
              <a:ext uri="{FF2B5EF4-FFF2-40B4-BE49-F238E27FC236}">
                <a16:creationId xmlns:a16="http://schemas.microsoft.com/office/drawing/2014/main" id="{0C0C3291-C1E0-4D7A-BEB9-2EC3294FA842}"/>
              </a:ext>
            </a:extLst>
          </p:cNvPr>
          <p:cNvSpPr>
            <a:spLocks noGrp="1"/>
          </p:cNvSpPr>
          <p:nvPr>
            <p:ph type="title"/>
          </p:nvPr>
        </p:nvSpPr>
        <p:spPr>
          <a:xfrm>
            <a:off x="1059275" y="1426032"/>
            <a:ext cx="10431925" cy="461665"/>
          </a:xfrm>
        </p:spPr>
        <p:txBody>
          <a:bodyPr/>
          <a:lstStyle/>
          <a:p>
            <a:r>
              <a:rPr lang="de-CH"/>
              <a:t>Example: Input-Output Tables </a:t>
            </a:r>
          </a:p>
        </p:txBody>
      </p:sp>
    </p:spTree>
    <p:extLst>
      <p:ext uri="{BB962C8B-B14F-4D97-AF65-F5344CB8AC3E}">
        <p14:creationId xmlns:p14="http://schemas.microsoft.com/office/powerpoint/2010/main" val="1105497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1939917" y="1330786"/>
            <a:ext cx="7484268" cy="461665"/>
          </a:xfrm>
          <a:prstGeom prst="rect">
            <a:avLst/>
          </a:prstGeom>
        </p:spPr>
        <p:txBody>
          <a:bodyPr vert="horz" lIns="0" tIns="0" rIns="0" bIns="0" rtlCol="0" anchor="t" anchorCtr="0">
            <a:spAutoFit/>
          </a:bodyPr>
          <a:lstStyle>
            <a:lvl1pPr algn="l" defTabSz="914400" rtl="0" eaLnBrk="1" latinLnBrk="0" hangingPunct="1">
              <a:lnSpc>
                <a:spcPts val="3600"/>
              </a:lnSpc>
              <a:spcBef>
                <a:spcPct val="0"/>
              </a:spcBef>
              <a:buNone/>
              <a:defRPr sz="3000" b="1" kern="1200" baseline="0">
                <a:solidFill>
                  <a:schemeClr val="accent5">
                    <a:lumMod val="60000"/>
                    <a:lumOff val="40000"/>
                  </a:schemeClr>
                </a:solidFill>
                <a:latin typeface="+mn-lt"/>
                <a:ea typeface="+mj-ea"/>
                <a:cs typeface="+mj-cs"/>
              </a:defRPr>
            </a:lvl1pPr>
          </a:lstStyle>
          <a:p>
            <a:r>
              <a:rPr lang="de-CH"/>
              <a:t>Confluence</a:t>
            </a:r>
            <a:endParaRPr lang="de-CH" dirty="0"/>
          </a:p>
        </p:txBody>
      </p:sp>
      <p:pic>
        <p:nvPicPr>
          <p:cNvPr id="5" name="Grafik 4">
            <a:extLst>
              <a:ext uri="{FF2B5EF4-FFF2-40B4-BE49-F238E27FC236}">
                <a16:creationId xmlns:a16="http://schemas.microsoft.com/office/drawing/2014/main" id="{1E939A6B-9D34-4BB4-9775-01482F1769D5}"/>
              </a:ext>
            </a:extLst>
          </p:cNvPr>
          <p:cNvPicPr>
            <a:picLocks noChangeAspect="1"/>
          </p:cNvPicPr>
          <p:nvPr/>
        </p:nvPicPr>
        <p:blipFill>
          <a:blip r:embed="rId3"/>
          <a:stretch>
            <a:fillRect/>
          </a:stretch>
        </p:blipFill>
        <p:spPr>
          <a:xfrm>
            <a:off x="2080409" y="1856839"/>
            <a:ext cx="6370255" cy="4232352"/>
          </a:xfrm>
          <a:prstGeom prst="rect">
            <a:avLst/>
          </a:prstGeom>
        </p:spPr>
      </p:pic>
    </p:spTree>
    <p:extLst>
      <p:ext uri="{BB962C8B-B14F-4D97-AF65-F5344CB8AC3E}">
        <p14:creationId xmlns:p14="http://schemas.microsoft.com/office/powerpoint/2010/main" val="364104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561D9-4615-4DE0-9828-6A47021B38BD}"/>
              </a:ext>
            </a:extLst>
          </p:cNvPr>
          <p:cNvSpPr>
            <a:spLocks noGrp="1"/>
          </p:cNvSpPr>
          <p:nvPr>
            <p:ph type="title"/>
          </p:nvPr>
        </p:nvSpPr>
        <p:spPr>
          <a:xfrm>
            <a:off x="1059275" y="1426032"/>
            <a:ext cx="10431925" cy="461665"/>
          </a:xfrm>
        </p:spPr>
        <p:txBody>
          <a:bodyPr/>
          <a:lstStyle/>
          <a:p>
            <a:r>
              <a:rPr lang="de-CH"/>
              <a:t>Programm</a:t>
            </a:r>
          </a:p>
        </p:txBody>
      </p:sp>
      <p:sp>
        <p:nvSpPr>
          <p:cNvPr id="3" name="Inhaltsplatzhalter 2">
            <a:extLst>
              <a:ext uri="{FF2B5EF4-FFF2-40B4-BE49-F238E27FC236}">
                <a16:creationId xmlns:a16="http://schemas.microsoft.com/office/drawing/2014/main" id="{1E59018F-A295-4D13-B0D3-2C98278D7625}"/>
              </a:ext>
            </a:extLst>
          </p:cNvPr>
          <p:cNvSpPr>
            <a:spLocks noGrp="1"/>
          </p:cNvSpPr>
          <p:nvPr>
            <p:ph idx="1"/>
          </p:nvPr>
        </p:nvSpPr>
        <p:spPr>
          <a:xfrm>
            <a:off x="1074068" y="2285774"/>
            <a:ext cx="10427564" cy="3107902"/>
          </a:xfrm>
        </p:spPr>
        <p:txBody>
          <a:bodyPr/>
          <a:lstStyle/>
          <a:p>
            <a:pPr marL="285750" indent="-285750">
              <a:buFont typeface="Arial" panose="020B0604020202020204" pitchFamily="34" charset="0"/>
              <a:buChar char="•"/>
            </a:pPr>
            <a:r>
              <a:rPr lang="de-CH" sz="1800" dirty="0">
                <a:solidFill>
                  <a:srgbClr val="000000"/>
                </a:solidFill>
                <a:latin typeface="Arial" panose="020B0604020202020204" pitchFamily="34" charset="0"/>
              </a:rPr>
              <a:t>Welcome (Renger van Nieuwkoop, SFSO)</a:t>
            </a:r>
          </a:p>
          <a:p>
            <a:pPr marL="285750" indent="-285750">
              <a:buFont typeface="Arial" panose="020B0604020202020204" pitchFamily="34" charset="0"/>
              <a:buChar char="•"/>
            </a:pPr>
            <a:r>
              <a:rPr lang="de-CH" sz="1800" b="0" i="0" u="none" strike="noStrike" baseline="0" dirty="0">
                <a:solidFill>
                  <a:srgbClr val="000000"/>
                </a:solidFill>
                <a:latin typeface="Arial" panose="020B0604020202020204" pitchFamily="34" charset="0"/>
              </a:rPr>
              <a:t>R at </a:t>
            </a:r>
            <a:r>
              <a:rPr lang="de-CH" sz="1800" b="0" i="0" u="none" strike="noStrike" baseline="0" dirty="0" err="1">
                <a:solidFill>
                  <a:srgbClr val="000000"/>
                </a:solidFill>
                <a:latin typeface="Arial" panose="020B0604020202020204" pitchFamily="34" charset="0"/>
              </a:rPr>
              <a:t>the</a:t>
            </a:r>
            <a:r>
              <a:rPr lang="de-CH" sz="1800" b="0" i="0" u="none" strike="noStrike" baseline="0" dirty="0">
                <a:solidFill>
                  <a:srgbClr val="000000"/>
                </a:solidFill>
                <a:latin typeface="Arial" panose="020B0604020202020204" pitchFamily="34" charset="0"/>
              </a:rPr>
              <a:t> SFSO (Renger van Nieuwkoop, SFSO</a:t>
            </a:r>
            <a:r>
              <a:rPr lang="de-CH" sz="1800" dirty="0">
                <a:solidFill>
                  <a:srgbClr val="000000"/>
                </a:solidFill>
                <a:latin typeface="Arial" panose="020B0604020202020204" pitchFamily="34" charset="0"/>
              </a:rPr>
              <a:t>)</a:t>
            </a:r>
          </a:p>
          <a:p>
            <a:pPr marL="285750" indent="-285750">
              <a:buFont typeface="Arial" panose="020B0604020202020204" pitchFamily="34" charset="0"/>
              <a:buChar char="•"/>
            </a:pPr>
            <a:r>
              <a:rPr lang="de-CH" sz="1800" dirty="0">
                <a:solidFill>
                  <a:srgbClr val="000000"/>
                </a:solidFill>
                <a:latin typeface="Arial" panose="020B0604020202020204" pitchFamily="34" charset="0"/>
              </a:rPr>
              <a:t>R/Python-API </a:t>
            </a:r>
            <a:r>
              <a:rPr lang="de-CH" sz="1800" dirty="0" err="1">
                <a:solidFill>
                  <a:srgbClr val="000000"/>
                </a:solidFill>
                <a:latin typeface="Arial" panose="020B0604020202020204" pitchFamily="34" charset="0"/>
              </a:rPr>
              <a:t>to</a:t>
            </a:r>
            <a:r>
              <a:rPr lang="de-CH" sz="1800" dirty="0">
                <a:solidFill>
                  <a:srgbClr val="000000"/>
                </a:solidFill>
                <a:latin typeface="Arial" panose="020B0604020202020204" pitchFamily="34" charset="0"/>
              </a:rPr>
              <a:t> Access Public SFSO Data (Fabian Santi, SFSO)</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Shiny Applications at VBZ, Yana Neuenschwander (VBZ)</a:t>
            </a:r>
          </a:p>
          <a:p>
            <a:pPr marL="285750" indent="-285750">
              <a:buFont typeface="Arial" panose="020B0604020202020204" pitchFamily="34" charset="0"/>
              <a:buChar char="•"/>
            </a:pPr>
            <a:r>
              <a:rPr lang="de-CH" sz="1800" dirty="0">
                <a:solidFill>
                  <a:srgbClr val="000000"/>
                </a:solidFill>
                <a:latin typeface="Arial" panose="020B0604020202020204" pitchFamily="34" charset="0"/>
              </a:rPr>
              <a:t>Après-Meetup: Drinks and Food</a:t>
            </a:r>
          </a:p>
          <a:p>
            <a:pPr marL="285750" indent="-285750">
              <a:buFont typeface="Arial" panose="020B0604020202020204" pitchFamily="34" charset="0"/>
              <a:buChar char="•"/>
            </a:pPr>
            <a:endParaRPr lang="de-CH" sz="1800" b="0" i="0" u="none" strike="noStrike" baseline="0" dirty="0">
              <a:solidFill>
                <a:srgbClr val="000000"/>
              </a:solidFill>
              <a:latin typeface="Arial" panose="020B0604020202020204" pitchFamily="34" charset="0"/>
            </a:endParaRPr>
          </a:p>
        </p:txBody>
      </p:sp>
      <p:sp>
        <p:nvSpPr>
          <p:cNvPr id="4" name="Fußzeilenplatzhalter 3">
            <a:extLst>
              <a:ext uri="{FF2B5EF4-FFF2-40B4-BE49-F238E27FC236}">
                <a16:creationId xmlns:a16="http://schemas.microsoft.com/office/drawing/2014/main" id="{61FB1FF3-D0DA-4943-A8AB-449F71E2C559}"/>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D2C2D691-09D9-4618-9291-F5B0BE648C5D}"/>
              </a:ext>
            </a:extLst>
          </p:cNvPr>
          <p:cNvSpPr>
            <a:spLocks noGrp="1"/>
          </p:cNvSpPr>
          <p:nvPr>
            <p:ph type="sldNum" sz="quarter" idx="11"/>
          </p:nvPr>
        </p:nvSpPr>
        <p:spPr/>
        <p:txBody>
          <a:bodyPr/>
          <a:lstStyle/>
          <a:p>
            <a:fld id="{7376A5A3-8F85-406F-8E5A-90FF9E31E9F2}" type="slidenum">
              <a:rPr lang="de-CH" smtClean="0"/>
              <a:pPr/>
              <a:t>2</a:t>
            </a:fld>
            <a:endParaRPr lang="de-CH" dirty="0"/>
          </a:p>
        </p:txBody>
      </p:sp>
    </p:spTree>
    <p:extLst>
      <p:ext uri="{BB962C8B-B14F-4D97-AF65-F5344CB8AC3E}">
        <p14:creationId xmlns:p14="http://schemas.microsoft.com/office/powerpoint/2010/main" val="279917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561D9-4615-4DE0-9828-6A47021B38BD}"/>
              </a:ext>
            </a:extLst>
          </p:cNvPr>
          <p:cNvSpPr>
            <a:spLocks noGrp="1"/>
          </p:cNvSpPr>
          <p:nvPr>
            <p:ph type="title"/>
          </p:nvPr>
        </p:nvSpPr>
        <p:spPr>
          <a:xfrm>
            <a:off x="1059275" y="1426032"/>
            <a:ext cx="10431925" cy="461665"/>
          </a:xfrm>
        </p:spPr>
        <p:txBody>
          <a:bodyPr/>
          <a:lstStyle/>
          <a:p>
            <a:r>
              <a:rPr lang="de-CH"/>
              <a:t>Welcome and Information</a:t>
            </a:r>
          </a:p>
        </p:txBody>
      </p:sp>
      <p:sp>
        <p:nvSpPr>
          <p:cNvPr id="3" name="Inhaltsplatzhalter 2">
            <a:extLst>
              <a:ext uri="{FF2B5EF4-FFF2-40B4-BE49-F238E27FC236}">
                <a16:creationId xmlns:a16="http://schemas.microsoft.com/office/drawing/2014/main" id="{1E59018F-A295-4D13-B0D3-2C98278D7625}"/>
              </a:ext>
            </a:extLst>
          </p:cNvPr>
          <p:cNvSpPr>
            <a:spLocks noGrp="1"/>
          </p:cNvSpPr>
          <p:nvPr>
            <p:ph idx="1"/>
          </p:nvPr>
        </p:nvSpPr>
        <p:spPr>
          <a:xfrm>
            <a:off x="1074068" y="2285774"/>
            <a:ext cx="10427564" cy="1453603"/>
          </a:xfrm>
        </p:spPr>
        <p:txBody>
          <a:bodyPr/>
          <a:lstStyle/>
          <a:p>
            <a:pPr marL="285750" indent="-285750">
              <a:buFont typeface="Arial" panose="020B0604020202020204" pitchFamily="34" charset="0"/>
              <a:buChar char="•"/>
            </a:pPr>
            <a:r>
              <a:rPr lang="de-CH" sz="1800" dirty="0">
                <a:solidFill>
                  <a:srgbClr val="000000"/>
                </a:solidFill>
                <a:latin typeface="Arial" panose="020B0604020202020204" pitchFamily="34" charset="0"/>
              </a:rPr>
              <a:t>All </a:t>
            </a:r>
            <a:r>
              <a:rPr lang="de-CH" sz="1800" dirty="0" err="1">
                <a:solidFill>
                  <a:srgbClr val="000000"/>
                </a:solidFill>
                <a:latin typeface="Arial" panose="020B0604020202020204" pitchFamily="34" charset="0"/>
              </a:rPr>
              <a:t>the</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presentations</a:t>
            </a:r>
            <a:r>
              <a:rPr lang="de-CH" sz="1800" dirty="0">
                <a:solidFill>
                  <a:srgbClr val="000000"/>
                </a:solidFill>
                <a:latin typeface="Arial" panose="020B0604020202020204" pitchFamily="34" charset="0"/>
              </a:rPr>
              <a:t> will </a:t>
            </a:r>
            <a:r>
              <a:rPr lang="de-CH" sz="1800" dirty="0" err="1">
                <a:solidFill>
                  <a:srgbClr val="000000"/>
                </a:solidFill>
                <a:latin typeface="Arial" panose="020B0604020202020204" pitchFamily="34" charset="0"/>
              </a:rPr>
              <a:t>be</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recorded</a:t>
            </a:r>
            <a:r>
              <a:rPr lang="de-CH" sz="1800" dirty="0">
                <a:solidFill>
                  <a:srgbClr val="000000"/>
                </a:solidFill>
                <a:latin typeface="Arial" panose="020B0604020202020204" pitchFamily="34" charset="0"/>
              </a:rPr>
              <a:t> and </a:t>
            </a:r>
            <a:r>
              <a:rPr lang="de-CH" sz="1800" dirty="0" err="1">
                <a:solidFill>
                  <a:srgbClr val="000000"/>
                </a:solidFill>
                <a:latin typeface="Arial" panose="020B0604020202020204" pitchFamily="34" charset="0"/>
              </a:rPr>
              <a:t>provided</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afterwards</a:t>
            </a:r>
            <a:endParaRPr lang="de-CH" sz="1800" dirty="0">
              <a:solidFill>
                <a:srgbClr val="000000"/>
              </a:solidFill>
              <a:latin typeface="Arial" panose="020B0604020202020204" pitchFamily="34" charset="0"/>
            </a:endParaRPr>
          </a:p>
          <a:p>
            <a:pPr marL="285750" indent="-285750">
              <a:buFont typeface="Arial" panose="020B0604020202020204" pitchFamily="34" charset="0"/>
              <a:buChar char="•"/>
            </a:pPr>
            <a:r>
              <a:rPr lang="de-CH" sz="1800" b="0" i="0" u="none" strike="noStrike" baseline="0" dirty="0" err="1">
                <a:solidFill>
                  <a:srgbClr val="000000"/>
                </a:solidFill>
                <a:latin typeface="Arial" panose="020B0604020202020204" pitchFamily="34" charset="0"/>
              </a:rPr>
              <a:t>Each</a:t>
            </a:r>
            <a:r>
              <a:rPr lang="de-CH" sz="1800" b="0" i="0" u="none" strike="noStrike" baseline="0" dirty="0">
                <a:solidFill>
                  <a:srgbClr val="000000"/>
                </a:solidFill>
                <a:latin typeface="Arial" panose="020B0604020202020204" pitchFamily="34" charset="0"/>
              </a:rPr>
              <a:t> </a:t>
            </a:r>
            <a:r>
              <a:rPr lang="de-CH" sz="1800" b="0" i="0" u="none" strike="noStrike" baseline="0" dirty="0" err="1">
                <a:solidFill>
                  <a:srgbClr val="000000"/>
                </a:solidFill>
                <a:latin typeface="Arial" panose="020B0604020202020204" pitchFamily="34" charset="0"/>
              </a:rPr>
              <a:t>presentation</a:t>
            </a:r>
            <a:r>
              <a:rPr lang="de-CH" sz="1800" b="0" i="0" u="none" strike="noStrike" baseline="0" dirty="0">
                <a:solidFill>
                  <a:srgbClr val="000000"/>
                </a:solidFill>
                <a:latin typeface="Arial" panose="020B0604020202020204" pitchFamily="34" charset="0"/>
              </a:rPr>
              <a:t> will </a:t>
            </a:r>
            <a:r>
              <a:rPr lang="de-CH" sz="1800" b="0" i="0" u="none" strike="noStrike" baseline="0" dirty="0" err="1">
                <a:solidFill>
                  <a:srgbClr val="000000"/>
                </a:solidFill>
                <a:latin typeface="Arial" panose="020B0604020202020204" pitchFamily="34" charset="0"/>
              </a:rPr>
              <a:t>take</a:t>
            </a:r>
            <a:r>
              <a:rPr lang="de-CH" sz="1800" b="0" i="0" u="none" strike="noStrike" baseline="0" dirty="0">
                <a:solidFill>
                  <a:srgbClr val="000000"/>
                </a:solidFill>
                <a:latin typeface="Arial" panose="020B0604020202020204" pitchFamily="34" charset="0"/>
              </a:rPr>
              <a:t> </a:t>
            </a:r>
            <a:r>
              <a:rPr lang="de-CH" sz="1800" b="0" i="0" u="none" strike="noStrike" baseline="0" dirty="0" err="1">
                <a:solidFill>
                  <a:srgbClr val="000000"/>
                </a:solidFill>
                <a:latin typeface="Arial" panose="020B0604020202020204" pitchFamily="34" charset="0"/>
              </a:rPr>
              <a:t>about</a:t>
            </a:r>
            <a:r>
              <a:rPr lang="de-CH" sz="1800" b="0" i="0" u="none" strike="noStrike" baseline="0" dirty="0">
                <a:solidFill>
                  <a:srgbClr val="000000"/>
                </a:solidFill>
                <a:latin typeface="Arial" panose="020B0604020202020204" pitchFamily="34" charset="0"/>
              </a:rPr>
              <a:t> 15min </a:t>
            </a:r>
            <a:r>
              <a:rPr lang="de-CH" sz="1800" b="0" i="0" u="none" strike="noStrike" baseline="0" dirty="0" err="1">
                <a:solidFill>
                  <a:srgbClr val="000000"/>
                </a:solidFill>
                <a:latin typeface="Arial" panose="020B0604020202020204" pitchFamily="34" charset="0"/>
              </a:rPr>
              <a:t>with</a:t>
            </a:r>
            <a:r>
              <a:rPr lang="de-CH" sz="1800" b="0" i="0" u="none" strike="noStrike" baseline="0" dirty="0">
                <a:solidFill>
                  <a:srgbClr val="000000"/>
                </a:solidFill>
                <a:latin typeface="Arial" panose="020B0604020202020204" pitchFamily="34" charset="0"/>
              </a:rPr>
              <a:t> </a:t>
            </a:r>
            <a:r>
              <a:rPr lang="de-CH" sz="1800" b="0" i="0" u="none" strike="noStrike" baseline="0" dirty="0" err="1">
                <a:solidFill>
                  <a:srgbClr val="000000"/>
                </a:solidFill>
                <a:latin typeface="Arial" panose="020B0604020202020204" pitchFamily="34" charset="0"/>
              </a:rPr>
              <a:t>some</a:t>
            </a:r>
            <a:r>
              <a:rPr lang="de-CH" sz="1800" b="0" i="0" u="none" strike="noStrike" baseline="0" dirty="0">
                <a:solidFill>
                  <a:srgbClr val="000000"/>
                </a:solidFill>
                <a:latin typeface="Arial" panose="020B0604020202020204" pitchFamily="34" charset="0"/>
              </a:rPr>
              <a:t> additional time </a:t>
            </a:r>
            <a:r>
              <a:rPr lang="de-CH" sz="1800" b="0" i="0" u="none" strike="noStrike" baseline="0" dirty="0" err="1">
                <a:solidFill>
                  <a:srgbClr val="000000"/>
                </a:solidFill>
                <a:latin typeface="Arial" panose="020B0604020202020204" pitchFamily="34" charset="0"/>
              </a:rPr>
              <a:t>for</a:t>
            </a:r>
            <a:r>
              <a:rPr lang="de-CH" sz="1800" b="0" i="0" u="none" strike="noStrike" baseline="0" dirty="0">
                <a:solidFill>
                  <a:srgbClr val="000000"/>
                </a:solidFill>
                <a:latin typeface="Arial" panose="020B0604020202020204" pitchFamily="34" charset="0"/>
              </a:rPr>
              <a:t> </a:t>
            </a:r>
            <a:r>
              <a:rPr lang="de-CH" sz="1800" b="0" i="0" u="none" strike="noStrike" baseline="0" dirty="0" err="1">
                <a:solidFill>
                  <a:srgbClr val="000000"/>
                </a:solidFill>
                <a:latin typeface="Arial" panose="020B0604020202020204" pitchFamily="34" charset="0"/>
              </a:rPr>
              <a:t>questions</a:t>
            </a:r>
            <a:endParaRPr lang="de-CH" sz="18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de-CH" sz="1800">
                <a:solidFill>
                  <a:srgbClr val="000000"/>
                </a:solidFill>
                <a:latin typeface="Arial" panose="020B0604020202020204" pitchFamily="34" charset="0"/>
              </a:rPr>
              <a:t>Information on the building</a:t>
            </a:r>
            <a:endParaRPr lang="de-CH" sz="1800" b="0" i="0" u="none" strike="noStrike" baseline="0" dirty="0">
              <a:solidFill>
                <a:srgbClr val="000000"/>
              </a:solidFill>
              <a:latin typeface="Arial" panose="020B0604020202020204" pitchFamily="34" charset="0"/>
            </a:endParaRPr>
          </a:p>
        </p:txBody>
      </p:sp>
      <p:sp>
        <p:nvSpPr>
          <p:cNvPr id="4" name="Fußzeilenplatzhalter 3">
            <a:extLst>
              <a:ext uri="{FF2B5EF4-FFF2-40B4-BE49-F238E27FC236}">
                <a16:creationId xmlns:a16="http://schemas.microsoft.com/office/drawing/2014/main" id="{61FB1FF3-D0DA-4943-A8AB-449F71E2C559}"/>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D2C2D691-09D9-4618-9291-F5B0BE648C5D}"/>
              </a:ext>
            </a:extLst>
          </p:cNvPr>
          <p:cNvSpPr>
            <a:spLocks noGrp="1"/>
          </p:cNvSpPr>
          <p:nvPr>
            <p:ph type="sldNum" sz="quarter" idx="11"/>
          </p:nvPr>
        </p:nvSpPr>
        <p:spPr/>
        <p:txBody>
          <a:bodyPr/>
          <a:lstStyle/>
          <a:p>
            <a:fld id="{7376A5A3-8F85-406F-8E5A-90FF9E31E9F2}" type="slidenum">
              <a:rPr lang="de-CH" smtClean="0"/>
              <a:pPr/>
              <a:t>3</a:t>
            </a:fld>
            <a:endParaRPr lang="de-CH" dirty="0"/>
          </a:p>
        </p:txBody>
      </p:sp>
    </p:spTree>
    <p:extLst>
      <p:ext uri="{BB962C8B-B14F-4D97-AF65-F5344CB8AC3E}">
        <p14:creationId xmlns:p14="http://schemas.microsoft.com/office/powerpoint/2010/main" val="2347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600" y="1900799"/>
            <a:ext cx="10425600" cy="1066318"/>
          </a:xfrm>
        </p:spPr>
        <p:txBody>
          <a:bodyPr/>
          <a:lstStyle/>
          <a:p>
            <a:r>
              <a:rPr lang="en-US" b="1" i="0">
                <a:solidFill>
                  <a:srgbClr val="0070C0"/>
                </a:solidFill>
                <a:effectLst/>
                <a:latin typeface="Graphik Meetup"/>
              </a:rPr>
              <a:t>R</a:t>
            </a:r>
            <a:r>
              <a:rPr lang="en-US" b="1" i="0">
                <a:solidFill>
                  <a:srgbClr val="000000"/>
                </a:solidFill>
                <a:effectLst/>
                <a:latin typeface="Graphik Meetup"/>
              </a:rPr>
              <a:t> at the Swiss Fede</a:t>
            </a:r>
            <a:r>
              <a:rPr lang="en-US" b="1" i="0">
                <a:solidFill>
                  <a:srgbClr val="0070C0"/>
                </a:solidFill>
                <a:effectLst/>
                <a:latin typeface="Graphik Meetup"/>
              </a:rPr>
              <a:t>R</a:t>
            </a:r>
            <a:r>
              <a:rPr lang="en-US" b="1" i="0">
                <a:solidFill>
                  <a:srgbClr val="000000"/>
                </a:solidFill>
                <a:effectLst/>
                <a:latin typeface="Graphik Meetup"/>
              </a:rPr>
              <a:t>al Statistical Office</a:t>
            </a:r>
            <a:br>
              <a:rPr lang="en-US" b="1" i="0">
                <a:solidFill>
                  <a:srgbClr val="000000"/>
                </a:solidFill>
                <a:effectLst/>
                <a:latin typeface="Graphik Meetup"/>
              </a:rPr>
            </a:br>
            <a:r>
              <a:rPr lang="en-US" sz="2400" b="1" i="0">
                <a:solidFill>
                  <a:srgbClr val="000000"/>
                </a:solidFill>
                <a:effectLst/>
                <a:latin typeface="Graphik Meetup"/>
              </a:rPr>
              <a:t>Infrastructure and Examples</a:t>
            </a:r>
            <a:endParaRPr lang="de-CH" sz="2400"/>
          </a:p>
        </p:txBody>
      </p:sp>
      <p:sp>
        <p:nvSpPr>
          <p:cNvPr id="3" name="Subtitle 2"/>
          <p:cNvSpPr>
            <a:spLocks noGrp="1"/>
          </p:cNvSpPr>
          <p:nvPr>
            <p:ph type="subTitle" idx="1"/>
          </p:nvPr>
        </p:nvSpPr>
        <p:spPr>
          <a:xfrm>
            <a:off x="1065600" y="3434400"/>
            <a:ext cx="10425600" cy="2659634"/>
          </a:xfrm>
        </p:spPr>
        <p:txBody>
          <a:bodyPr/>
          <a:lstStyle/>
          <a:p>
            <a:r>
              <a:rPr lang="de-CH" b="1" i="0">
                <a:solidFill>
                  <a:srgbClr val="000000"/>
                </a:solidFill>
                <a:effectLst/>
                <a:latin typeface="Graphik Meetup"/>
              </a:rPr>
              <a:t>Autumn</a:t>
            </a:r>
          </a:p>
          <a:p>
            <a:r>
              <a:rPr lang="de-CH" b="1">
                <a:solidFill>
                  <a:srgbClr val="000000"/>
                </a:solidFill>
                <a:latin typeface="Graphik Meetup"/>
              </a:rPr>
              <a:t>8.12.2022</a:t>
            </a:r>
          </a:p>
          <a:p>
            <a:r>
              <a:rPr lang="de-CH" b="1" i="0">
                <a:solidFill>
                  <a:srgbClr val="0070C0"/>
                </a:solidFill>
                <a:effectLst/>
                <a:latin typeface="Graphik Meetup"/>
              </a:rPr>
              <a:t>R</a:t>
            </a:r>
            <a:r>
              <a:rPr lang="de-CH" b="1" i="0">
                <a:solidFill>
                  <a:srgbClr val="000000"/>
                </a:solidFill>
                <a:effectLst/>
                <a:latin typeface="Graphik Meetup"/>
              </a:rPr>
              <a:t>enge</a:t>
            </a:r>
            <a:r>
              <a:rPr lang="de-CH" b="1" i="0">
                <a:solidFill>
                  <a:srgbClr val="0070C0"/>
                </a:solidFill>
                <a:effectLst/>
                <a:latin typeface="Graphik Meetup"/>
              </a:rPr>
              <a:t>R</a:t>
            </a:r>
            <a:r>
              <a:rPr lang="de-CH" b="1" i="0">
                <a:solidFill>
                  <a:srgbClr val="000000"/>
                </a:solidFill>
                <a:effectLst/>
                <a:latin typeface="Graphik Meetup"/>
              </a:rPr>
              <a:t> </a:t>
            </a:r>
            <a:r>
              <a:rPr lang="de-CH" b="1">
                <a:solidFill>
                  <a:srgbClr val="000000"/>
                </a:solidFill>
                <a:latin typeface="Graphik Meetup"/>
              </a:rPr>
              <a:t>van Nieuwkoop</a:t>
            </a:r>
            <a:endParaRPr lang="de-CH" b="1" i="0">
              <a:solidFill>
                <a:srgbClr val="000000"/>
              </a:solidFill>
              <a:effectLst/>
              <a:latin typeface="Graphik Meetup"/>
            </a:endParaRPr>
          </a:p>
          <a:p>
            <a:endParaRPr lang="de-CH"/>
          </a:p>
        </p:txBody>
      </p:sp>
      <p:sp>
        <p:nvSpPr>
          <p:cNvPr id="4" name="Footer Placeholder 3"/>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Slide Number Placeholder 4"/>
          <p:cNvSpPr>
            <a:spLocks noGrp="1"/>
          </p:cNvSpPr>
          <p:nvPr>
            <p:ph type="sldNum" sz="quarter" idx="11"/>
          </p:nvPr>
        </p:nvSpPr>
        <p:spPr/>
        <p:txBody>
          <a:bodyPr/>
          <a:lstStyle/>
          <a:p>
            <a:fld id="{7376A5A3-8F85-406F-8E5A-90FF9E31E9F2}" type="slidenum">
              <a:rPr lang="de-CH" smtClean="0"/>
              <a:pPr/>
              <a:t>4</a:t>
            </a:fld>
            <a:endParaRPr lang="de-CH" dirty="0"/>
          </a:p>
        </p:txBody>
      </p:sp>
      <p:pic>
        <p:nvPicPr>
          <p:cNvPr id="9" name="Grafik 8">
            <a:extLst>
              <a:ext uri="{FF2B5EF4-FFF2-40B4-BE49-F238E27FC236}">
                <a16:creationId xmlns:a16="http://schemas.microsoft.com/office/drawing/2014/main" id="{369D8032-CA62-4707-99E3-1FF81C3F7940}"/>
              </a:ext>
            </a:extLst>
          </p:cNvPr>
          <p:cNvPicPr>
            <a:picLocks noChangeAspect="1"/>
          </p:cNvPicPr>
          <p:nvPr/>
        </p:nvPicPr>
        <p:blipFill>
          <a:blip r:embed="rId2"/>
          <a:stretch>
            <a:fillRect/>
          </a:stretch>
        </p:blipFill>
        <p:spPr>
          <a:xfrm>
            <a:off x="2529338" y="3423599"/>
            <a:ext cx="1328840" cy="514077"/>
          </a:xfrm>
          <a:prstGeom prst="rect">
            <a:avLst/>
          </a:prstGeom>
        </p:spPr>
      </p:pic>
    </p:spTree>
    <p:extLst>
      <p:ext uri="{BB962C8B-B14F-4D97-AF65-F5344CB8AC3E}">
        <p14:creationId xmlns:p14="http://schemas.microsoft.com/office/powerpoint/2010/main" val="141123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52E37-6F5B-4DF2-B6BD-8AAB048585D9}"/>
              </a:ext>
            </a:extLst>
          </p:cNvPr>
          <p:cNvSpPr>
            <a:spLocks noGrp="1"/>
          </p:cNvSpPr>
          <p:nvPr>
            <p:ph type="ctrTitle"/>
          </p:nvPr>
        </p:nvSpPr>
        <p:spPr>
          <a:xfrm>
            <a:off x="1065600" y="1900799"/>
            <a:ext cx="10425600" cy="564257"/>
          </a:xfrm>
        </p:spPr>
        <p:txBody>
          <a:bodyPr/>
          <a:lstStyle/>
          <a:p>
            <a:r>
              <a:rPr lang="de-CH"/>
              <a:t>R at the SFSO</a:t>
            </a:r>
          </a:p>
        </p:txBody>
      </p:sp>
      <p:sp>
        <p:nvSpPr>
          <p:cNvPr id="3" name="Untertitel 2">
            <a:extLst>
              <a:ext uri="{FF2B5EF4-FFF2-40B4-BE49-F238E27FC236}">
                <a16:creationId xmlns:a16="http://schemas.microsoft.com/office/drawing/2014/main" id="{85A78848-22C8-4EC4-AC4F-1803E15EB4DE}"/>
              </a:ext>
            </a:extLst>
          </p:cNvPr>
          <p:cNvSpPr>
            <a:spLocks noGrp="1"/>
          </p:cNvSpPr>
          <p:nvPr>
            <p:ph type="subTitle" idx="1"/>
          </p:nvPr>
        </p:nvSpPr>
        <p:spPr/>
        <p:txBody>
          <a:bodyPr/>
          <a:lstStyle/>
          <a:p>
            <a:r>
              <a:rPr lang="de-CH"/>
              <a:t>Tools and Infrastructure</a:t>
            </a:r>
          </a:p>
        </p:txBody>
      </p:sp>
      <p:sp>
        <p:nvSpPr>
          <p:cNvPr id="4" name="Fußzeilenplatzhalter 3">
            <a:extLst>
              <a:ext uri="{FF2B5EF4-FFF2-40B4-BE49-F238E27FC236}">
                <a16:creationId xmlns:a16="http://schemas.microsoft.com/office/drawing/2014/main" id="{233F9151-9038-4D9E-A23A-5FEA6669983D}"/>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481B643E-C041-4223-B425-53625F9D8076}"/>
              </a:ext>
            </a:extLst>
          </p:cNvPr>
          <p:cNvSpPr>
            <a:spLocks noGrp="1"/>
          </p:cNvSpPr>
          <p:nvPr>
            <p:ph type="sldNum" sz="quarter" idx="11"/>
          </p:nvPr>
        </p:nvSpPr>
        <p:spPr/>
        <p:txBody>
          <a:bodyPr/>
          <a:lstStyle/>
          <a:p>
            <a:fld id="{7376A5A3-8F85-406F-8E5A-90FF9E31E9F2}" type="slidenum">
              <a:rPr lang="de-CH" smtClean="0"/>
              <a:pPr/>
              <a:t>5</a:t>
            </a:fld>
            <a:endParaRPr lang="de-CH" dirty="0"/>
          </a:p>
        </p:txBody>
      </p:sp>
    </p:spTree>
    <p:extLst>
      <p:ext uri="{BB962C8B-B14F-4D97-AF65-F5344CB8AC3E}">
        <p14:creationId xmlns:p14="http://schemas.microsoft.com/office/powerpoint/2010/main" val="367683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561D9-4615-4DE0-9828-6A47021B38BD}"/>
              </a:ext>
            </a:extLst>
          </p:cNvPr>
          <p:cNvSpPr>
            <a:spLocks noGrp="1"/>
          </p:cNvSpPr>
          <p:nvPr>
            <p:ph type="title"/>
          </p:nvPr>
        </p:nvSpPr>
        <p:spPr>
          <a:xfrm>
            <a:off x="1059275" y="1426032"/>
            <a:ext cx="10431925" cy="461665"/>
          </a:xfrm>
        </p:spPr>
        <p:txBody>
          <a:bodyPr/>
          <a:lstStyle/>
          <a:p>
            <a:r>
              <a:rPr lang="de-CH"/>
              <a:t>Tools at the SFSO</a:t>
            </a:r>
          </a:p>
        </p:txBody>
      </p:sp>
      <p:sp>
        <p:nvSpPr>
          <p:cNvPr id="3" name="Inhaltsplatzhalter 2">
            <a:extLst>
              <a:ext uri="{FF2B5EF4-FFF2-40B4-BE49-F238E27FC236}">
                <a16:creationId xmlns:a16="http://schemas.microsoft.com/office/drawing/2014/main" id="{1E59018F-A295-4D13-B0D3-2C98278D7625}"/>
              </a:ext>
            </a:extLst>
          </p:cNvPr>
          <p:cNvSpPr>
            <a:spLocks noGrp="1"/>
          </p:cNvSpPr>
          <p:nvPr>
            <p:ph idx="1"/>
          </p:nvPr>
        </p:nvSpPr>
        <p:spPr>
          <a:xfrm>
            <a:off x="1074068" y="2285774"/>
            <a:ext cx="10427564" cy="3351559"/>
          </a:xfrm>
        </p:spPr>
        <p:txBody>
          <a:bodyPr/>
          <a:lstStyle/>
          <a:p>
            <a:pPr marL="285750" indent="-285750">
              <a:buFont typeface="Arial" panose="020B0604020202020204" pitchFamily="34" charset="0"/>
              <a:buChar char="•"/>
            </a:pPr>
            <a:r>
              <a:rPr lang="de-CH" sz="1800">
                <a:solidFill>
                  <a:srgbClr val="000000"/>
                </a:solidFill>
                <a:latin typeface="Arial" panose="020B0604020202020204" pitchFamily="34" charset="0"/>
              </a:rPr>
              <a:t>Main tool until now is SAS, Excel, and Oracle</a:t>
            </a:r>
          </a:p>
          <a:p>
            <a:pPr marL="285750" indent="-285750">
              <a:buFont typeface="Arial" panose="020B0604020202020204" pitchFamily="34" charset="0"/>
              <a:buChar char="•"/>
            </a:pPr>
            <a:r>
              <a:rPr lang="de-CH" sz="1800">
                <a:solidFill>
                  <a:srgbClr val="000000"/>
                </a:solidFill>
                <a:latin typeface="Arial" panose="020B0604020202020204" pitchFamily="34" charset="0"/>
              </a:rPr>
              <a:t>Use of R, Python and GIT is steadily growing. </a:t>
            </a:r>
          </a:p>
          <a:p>
            <a:pPr marL="285750" indent="-285750">
              <a:buFont typeface="Arial" panose="020B0604020202020204" pitchFamily="34" charset="0"/>
              <a:buChar char="•"/>
            </a:pPr>
            <a:r>
              <a:rPr lang="en-US" sz="1800">
                <a:solidFill>
                  <a:srgbClr val="000000"/>
                </a:solidFill>
                <a:latin typeface="Arial" panose="020B0604020202020204" pitchFamily="34" charset="0"/>
              </a:rPr>
              <a:t>In January 2018, R and Python were classified as equivalent to SAS, by decision of the Executive Board </a:t>
            </a:r>
            <a:endParaRPr lang="de-CH" sz="1800">
              <a:solidFill>
                <a:srgbClr val="000000"/>
              </a:solidFill>
              <a:latin typeface="Arial" panose="020B0604020202020204" pitchFamily="34" charset="0"/>
            </a:endParaRPr>
          </a:p>
          <a:p>
            <a:pPr marL="285750" indent="-285750">
              <a:buFont typeface="Arial" panose="020B0604020202020204" pitchFamily="34" charset="0"/>
              <a:buChar char="•"/>
            </a:pPr>
            <a:r>
              <a:rPr lang="de-CH" sz="1800">
                <a:solidFill>
                  <a:srgbClr val="000000"/>
                </a:solidFill>
                <a:latin typeface="Arial" panose="020B0604020202020204" pitchFamily="34" charset="0"/>
              </a:rPr>
              <a:t>Most </a:t>
            </a:r>
            <a:r>
              <a:rPr lang="de-CH" sz="1800" dirty="0" err="1">
                <a:solidFill>
                  <a:srgbClr val="000000"/>
                </a:solidFill>
                <a:latin typeface="Arial" panose="020B0604020202020204" pitchFamily="34" charset="0"/>
              </a:rPr>
              <a:t>of</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the</a:t>
            </a:r>
            <a:r>
              <a:rPr lang="de-CH" sz="1800" dirty="0">
                <a:solidFill>
                  <a:srgbClr val="000000"/>
                </a:solidFill>
                <a:latin typeface="Arial" panose="020B0604020202020204" pitchFamily="34" charset="0"/>
              </a:rPr>
              <a:t> IT </a:t>
            </a:r>
            <a:r>
              <a:rPr lang="de-CH" sz="1800" dirty="0" err="1">
                <a:solidFill>
                  <a:srgbClr val="000000"/>
                </a:solidFill>
                <a:latin typeface="Arial" panose="020B0604020202020204" pitchFamily="34" charset="0"/>
              </a:rPr>
              <a:t>is</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centrally</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organised</a:t>
            </a:r>
            <a:r>
              <a:rPr lang="de-CH" sz="1800" dirty="0">
                <a:solidFill>
                  <a:srgbClr val="000000"/>
                </a:solidFill>
                <a:latin typeface="Arial" panose="020B0604020202020204" pitchFamily="34" charset="0"/>
              </a:rPr>
              <a:t> (Federal Office </a:t>
            </a:r>
            <a:r>
              <a:rPr lang="de-CH" sz="1800" dirty="0" err="1">
                <a:solidFill>
                  <a:srgbClr val="000000"/>
                </a:solidFill>
                <a:latin typeface="Arial" panose="020B0604020202020204" pitchFamily="34" charset="0"/>
              </a:rPr>
              <a:t>of</a:t>
            </a:r>
            <a:r>
              <a:rPr lang="de-CH" sz="1800" dirty="0">
                <a:solidFill>
                  <a:srgbClr val="000000"/>
                </a:solidFill>
                <a:latin typeface="Arial" panose="020B0604020202020204" pitchFamily="34" charset="0"/>
              </a:rPr>
              <a:t> Information, Technology, Systems, </a:t>
            </a:r>
            <a:r>
              <a:rPr lang="de-CH" sz="1800">
                <a:solidFill>
                  <a:srgbClr val="000000"/>
                </a:solidFill>
                <a:latin typeface="Arial" panose="020B0604020202020204" pitchFamily="34" charset="0"/>
              </a:rPr>
              <a:t>and Telecommunication</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commonly</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referred</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to</a:t>
            </a:r>
            <a:r>
              <a:rPr lang="de-CH" sz="1800" dirty="0">
                <a:solidFill>
                  <a:srgbClr val="000000"/>
                </a:solidFill>
                <a:latin typeface="Arial" panose="020B0604020202020204" pitchFamily="34" charset="0"/>
              </a:rPr>
              <a:t> </a:t>
            </a:r>
            <a:r>
              <a:rPr lang="de-CH" sz="1800" dirty="0" err="1">
                <a:solidFill>
                  <a:srgbClr val="000000"/>
                </a:solidFill>
                <a:latin typeface="Arial" panose="020B0604020202020204" pitchFamily="34" charset="0"/>
              </a:rPr>
              <a:t>as</a:t>
            </a:r>
            <a:r>
              <a:rPr lang="de-CH" sz="1800" dirty="0">
                <a:solidFill>
                  <a:srgbClr val="000000"/>
                </a:solidFill>
                <a:latin typeface="Arial" panose="020B0604020202020204" pitchFamily="34" charset="0"/>
              </a:rPr>
              <a:t> «BIT»)</a:t>
            </a:r>
          </a:p>
          <a:p>
            <a:pPr marL="285750" indent="-285750">
              <a:buFont typeface="Arial" panose="020B0604020202020204" pitchFamily="34" charset="0"/>
              <a:buChar char="•"/>
            </a:pPr>
            <a:r>
              <a:rPr lang="de-CH" sz="1800">
                <a:solidFill>
                  <a:srgbClr val="000000"/>
                </a:solidFill>
                <a:latin typeface="Arial" panose="020B0604020202020204" pitchFamily="34" charset="0"/>
              </a:rPr>
              <a:t>The </a:t>
            </a:r>
            <a:r>
              <a:rPr lang="de-CH" sz="1800" dirty="0">
                <a:solidFill>
                  <a:srgbClr val="000000"/>
                </a:solidFill>
                <a:latin typeface="Arial" panose="020B0604020202020204" pitchFamily="34" charset="0"/>
              </a:rPr>
              <a:t>IT-</a:t>
            </a:r>
            <a:r>
              <a:rPr lang="de-CH" sz="1800" dirty="0" err="1">
                <a:solidFill>
                  <a:srgbClr val="000000"/>
                </a:solidFill>
                <a:latin typeface="Arial" panose="020B0604020202020204" pitchFamily="34" charset="0"/>
              </a:rPr>
              <a:t>Section</a:t>
            </a:r>
            <a:r>
              <a:rPr lang="de-CH" sz="1800" dirty="0">
                <a:solidFill>
                  <a:srgbClr val="000000"/>
                </a:solidFill>
                <a:latin typeface="Arial" panose="020B0604020202020204" pitchFamily="34" charset="0"/>
              </a:rPr>
              <a:t> at </a:t>
            </a:r>
            <a:r>
              <a:rPr lang="de-CH" sz="1800" err="1">
                <a:solidFill>
                  <a:srgbClr val="000000"/>
                </a:solidFill>
                <a:latin typeface="Arial" panose="020B0604020202020204" pitchFamily="34" charset="0"/>
              </a:rPr>
              <a:t>the</a:t>
            </a:r>
            <a:r>
              <a:rPr lang="de-CH" sz="1800">
                <a:solidFill>
                  <a:srgbClr val="000000"/>
                </a:solidFill>
                <a:latin typeface="Arial" panose="020B0604020202020204" pitchFamily="34" charset="0"/>
              </a:rPr>
              <a:t> FSO</a:t>
            </a:r>
            <a:endParaRPr lang="de-CH" sz="1800" dirty="0">
              <a:solidFill>
                <a:srgbClr val="000000"/>
              </a:solidFill>
              <a:latin typeface="Arial" panose="020B0604020202020204" pitchFamily="34" charset="0"/>
            </a:endParaRPr>
          </a:p>
        </p:txBody>
      </p:sp>
      <p:sp>
        <p:nvSpPr>
          <p:cNvPr id="4" name="Fußzeilenplatzhalter 3">
            <a:extLst>
              <a:ext uri="{FF2B5EF4-FFF2-40B4-BE49-F238E27FC236}">
                <a16:creationId xmlns:a16="http://schemas.microsoft.com/office/drawing/2014/main" id="{61FB1FF3-D0DA-4943-A8AB-449F71E2C559}"/>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D2C2D691-09D9-4618-9291-F5B0BE648C5D}"/>
              </a:ext>
            </a:extLst>
          </p:cNvPr>
          <p:cNvSpPr>
            <a:spLocks noGrp="1"/>
          </p:cNvSpPr>
          <p:nvPr>
            <p:ph type="sldNum" sz="quarter" idx="11"/>
          </p:nvPr>
        </p:nvSpPr>
        <p:spPr/>
        <p:txBody>
          <a:bodyPr/>
          <a:lstStyle/>
          <a:p>
            <a:fld id="{7376A5A3-8F85-406F-8E5A-90FF9E31E9F2}" type="slidenum">
              <a:rPr lang="de-CH" smtClean="0"/>
              <a:pPr/>
              <a:t>6</a:t>
            </a:fld>
            <a:endParaRPr lang="de-CH" dirty="0"/>
          </a:p>
        </p:txBody>
      </p:sp>
    </p:spTree>
    <p:extLst>
      <p:ext uri="{BB962C8B-B14F-4D97-AF65-F5344CB8AC3E}">
        <p14:creationId xmlns:p14="http://schemas.microsoft.com/office/powerpoint/2010/main" val="35927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561D9-4615-4DE0-9828-6A47021B38BD}"/>
              </a:ext>
            </a:extLst>
          </p:cNvPr>
          <p:cNvSpPr>
            <a:spLocks noGrp="1"/>
          </p:cNvSpPr>
          <p:nvPr>
            <p:ph type="title"/>
          </p:nvPr>
        </p:nvSpPr>
        <p:spPr>
          <a:xfrm>
            <a:off x="1059275" y="1426032"/>
            <a:ext cx="10431925" cy="461665"/>
          </a:xfrm>
        </p:spPr>
        <p:txBody>
          <a:bodyPr/>
          <a:lstStyle/>
          <a:p>
            <a:r>
              <a:rPr lang="de-CH"/>
              <a:t>SAS at the FSO</a:t>
            </a:r>
          </a:p>
        </p:txBody>
      </p:sp>
      <p:sp>
        <p:nvSpPr>
          <p:cNvPr id="3" name="Inhaltsplatzhalter 2">
            <a:extLst>
              <a:ext uri="{FF2B5EF4-FFF2-40B4-BE49-F238E27FC236}">
                <a16:creationId xmlns:a16="http://schemas.microsoft.com/office/drawing/2014/main" id="{1E59018F-A295-4D13-B0D3-2C98278D7625}"/>
              </a:ext>
            </a:extLst>
          </p:cNvPr>
          <p:cNvSpPr>
            <a:spLocks noGrp="1"/>
          </p:cNvSpPr>
          <p:nvPr>
            <p:ph idx="1"/>
          </p:nvPr>
        </p:nvSpPr>
        <p:spPr>
          <a:xfrm>
            <a:off x="1061455" y="2155756"/>
            <a:ext cx="10427564" cy="2005036"/>
          </a:xfrm>
        </p:spPr>
        <p:txBody>
          <a:bodyPr/>
          <a:lstStyle/>
          <a:p>
            <a:pPr marL="285750" indent="-285750">
              <a:buFont typeface="Arial" panose="020B0604020202020204" pitchFamily="34" charset="0"/>
              <a:buChar char="•"/>
            </a:pPr>
            <a:r>
              <a:rPr lang="en-US" sz="1800" b="0" i="0" u="none" strike="noStrike" baseline="0">
                <a:solidFill>
                  <a:srgbClr val="000000"/>
                </a:solidFill>
                <a:latin typeface="Arial" panose="020B0604020202020204" pitchFamily="34" charset="0"/>
              </a:rPr>
              <a:t>More than 500 users, including 280 regular users </a:t>
            </a:r>
          </a:p>
          <a:p>
            <a:pPr marL="285750" indent="-285750">
              <a:buFont typeface="Arial" panose="020B0604020202020204" pitchFamily="34" charset="0"/>
              <a:buChar char="•"/>
            </a:pPr>
            <a:r>
              <a:rPr lang="en-US" sz="1800">
                <a:solidFill>
                  <a:srgbClr val="000000"/>
                </a:solidFill>
                <a:latin typeface="Arial" panose="020B0604020202020204" pitchFamily="34" charset="0"/>
              </a:rPr>
              <a:t>ca. </a:t>
            </a:r>
            <a:r>
              <a:rPr lang="en-US" sz="1800" b="0" i="0" u="none" strike="noStrike" baseline="0">
                <a:solidFill>
                  <a:srgbClr val="000000"/>
                </a:solidFill>
                <a:latin typeface="Arial" panose="020B0604020202020204" pitchFamily="34" charset="0"/>
              </a:rPr>
              <a:t>40’000 SAS programs</a:t>
            </a:r>
            <a:r>
              <a:rPr lang="en-US" sz="1800">
                <a:solidFill>
                  <a:srgbClr val="000000"/>
                </a:solidFill>
                <a:latin typeface="Arial" panose="020B0604020202020204" pitchFamily="34" charset="0"/>
              </a:rPr>
              <a:t> in the production</a:t>
            </a:r>
            <a:endParaRPr lang="en-US" sz="1800" b="0" i="0" u="none" strike="noStrike" baseline="0">
              <a:solidFill>
                <a:srgbClr val="000000"/>
              </a:solidFill>
              <a:latin typeface="Arial" panose="020B0604020202020204" pitchFamily="34" charset="0"/>
            </a:endParaRPr>
          </a:p>
          <a:p>
            <a:pPr marL="285750" indent="-285750">
              <a:buFont typeface="Arial" panose="020B0604020202020204" pitchFamily="34" charset="0"/>
              <a:buChar char="•"/>
            </a:pPr>
            <a:r>
              <a:rPr lang="en-US" sz="1800" b="0" i="0" u="none" strike="noStrike" baseline="0">
                <a:solidFill>
                  <a:srgbClr val="000000"/>
                </a:solidFill>
                <a:latin typeface="Arial" panose="020B0604020202020204" pitchFamily="34" charset="0"/>
              </a:rPr>
              <a:t>Server installation from BIT (CPU 2700 MHz, 24 cores)</a:t>
            </a:r>
          </a:p>
          <a:p>
            <a:pPr marL="285750" indent="-285750">
              <a:buFont typeface="Arial" panose="020B0604020202020204" pitchFamily="34" charset="0"/>
              <a:buChar char="•"/>
            </a:pPr>
            <a:r>
              <a:rPr lang="en-US" sz="1800" b="0" i="0" u="none" strike="noStrike" baseline="0">
                <a:solidFill>
                  <a:srgbClr val="000000"/>
                </a:solidFill>
                <a:latin typeface="Arial" panose="020B0604020202020204" pitchFamily="34" charset="0"/>
              </a:rPr>
              <a:t>SAS Support (250% full-time equivalent), the SAS Competence Center.</a:t>
            </a:r>
          </a:p>
        </p:txBody>
      </p:sp>
      <p:sp>
        <p:nvSpPr>
          <p:cNvPr id="4" name="Fußzeilenplatzhalter 3">
            <a:extLst>
              <a:ext uri="{FF2B5EF4-FFF2-40B4-BE49-F238E27FC236}">
                <a16:creationId xmlns:a16="http://schemas.microsoft.com/office/drawing/2014/main" id="{61FB1FF3-D0DA-4943-A8AB-449F71E2C559}"/>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D2C2D691-09D9-4618-9291-F5B0BE648C5D}"/>
              </a:ext>
            </a:extLst>
          </p:cNvPr>
          <p:cNvSpPr>
            <a:spLocks noGrp="1"/>
          </p:cNvSpPr>
          <p:nvPr>
            <p:ph type="sldNum" sz="quarter" idx="11"/>
          </p:nvPr>
        </p:nvSpPr>
        <p:spPr/>
        <p:txBody>
          <a:bodyPr/>
          <a:lstStyle/>
          <a:p>
            <a:fld id="{7376A5A3-8F85-406F-8E5A-90FF9E31E9F2}" type="slidenum">
              <a:rPr lang="de-CH" smtClean="0"/>
              <a:pPr/>
              <a:t>7</a:t>
            </a:fld>
            <a:endParaRPr lang="de-CH" dirty="0"/>
          </a:p>
        </p:txBody>
      </p:sp>
    </p:spTree>
    <p:extLst>
      <p:ext uri="{BB962C8B-B14F-4D97-AF65-F5344CB8AC3E}">
        <p14:creationId xmlns:p14="http://schemas.microsoft.com/office/powerpoint/2010/main" val="175479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561D9-4615-4DE0-9828-6A47021B38BD}"/>
              </a:ext>
            </a:extLst>
          </p:cNvPr>
          <p:cNvSpPr>
            <a:spLocks noGrp="1"/>
          </p:cNvSpPr>
          <p:nvPr>
            <p:ph type="title"/>
          </p:nvPr>
        </p:nvSpPr>
        <p:spPr>
          <a:xfrm>
            <a:off x="1054913" y="1113516"/>
            <a:ext cx="10431925" cy="461665"/>
          </a:xfrm>
        </p:spPr>
        <p:txBody>
          <a:bodyPr/>
          <a:lstStyle/>
          <a:p>
            <a:r>
              <a:rPr lang="de-CH"/>
              <a:t>R</a:t>
            </a:r>
          </a:p>
        </p:txBody>
      </p:sp>
      <p:sp>
        <p:nvSpPr>
          <p:cNvPr id="3" name="Inhaltsplatzhalter 2">
            <a:extLst>
              <a:ext uri="{FF2B5EF4-FFF2-40B4-BE49-F238E27FC236}">
                <a16:creationId xmlns:a16="http://schemas.microsoft.com/office/drawing/2014/main" id="{1E59018F-A295-4D13-B0D3-2C98278D7625}"/>
              </a:ext>
            </a:extLst>
          </p:cNvPr>
          <p:cNvSpPr>
            <a:spLocks noGrp="1"/>
          </p:cNvSpPr>
          <p:nvPr>
            <p:ph idx="1"/>
          </p:nvPr>
        </p:nvSpPr>
        <p:spPr>
          <a:xfrm>
            <a:off x="1059274" y="1703268"/>
            <a:ext cx="10427564" cy="2800126"/>
          </a:xfrm>
        </p:spPr>
        <p:txBody>
          <a:bodyPr/>
          <a:lstStyle/>
          <a:p>
            <a:pPr marL="285750" indent="-285750">
              <a:buFont typeface="Arial" panose="020B0604020202020204" pitchFamily="34" charset="0"/>
              <a:buChar char="•"/>
            </a:pPr>
            <a:r>
              <a:rPr lang="en-US" sz="1800">
                <a:solidFill>
                  <a:srgbClr val="000000"/>
                </a:solidFill>
                <a:latin typeface="Arial" panose="020B0604020202020204" pitchFamily="34" charset="0"/>
              </a:rPr>
              <a:t>&gt; </a:t>
            </a:r>
            <a:r>
              <a:rPr lang="en-US" sz="1800" dirty="0">
                <a:solidFill>
                  <a:srgbClr val="000000"/>
                </a:solidFill>
                <a:latin typeface="Arial" panose="020B0604020202020204" pitchFamily="34" charset="0"/>
              </a:rPr>
              <a:t>10</a:t>
            </a:r>
            <a:r>
              <a:rPr lang="en-US" sz="1800" b="0" i="0" u="none" strike="noStrike" baseline="0" dirty="0">
                <a:solidFill>
                  <a:srgbClr val="000000"/>
                </a:solidFill>
                <a:latin typeface="Arial" panose="020B0604020202020204" pitchFamily="34" charset="0"/>
              </a:rPr>
              <a:t>0 active users, number of scripts in production </a:t>
            </a:r>
            <a:r>
              <a:rPr lang="en-US" sz="1800" b="0" i="0" u="none" strike="noStrike" baseline="0">
                <a:solidFill>
                  <a:srgbClr val="000000"/>
                </a:solidFill>
                <a:latin typeface="Arial" panose="020B0604020202020204" pitchFamily="34" charset="0"/>
              </a:rPr>
              <a:t>&gt; 1’000</a:t>
            </a:r>
          </a:p>
          <a:p>
            <a:pPr marL="285750" indent="-285750">
              <a:buFont typeface="Arial" panose="020B0604020202020204" pitchFamily="34" charset="0"/>
              <a:buChar char="•"/>
            </a:pPr>
            <a:r>
              <a:rPr lang="en-US" sz="1800" b="0" i="0" u="none" strike="noStrike" baseline="0">
                <a:solidFill>
                  <a:srgbClr val="000000"/>
                </a:solidFill>
                <a:latin typeface="Arial" panose="020B0604020202020204" pitchFamily="34" charset="0"/>
              </a:rPr>
              <a:t>Starting </a:t>
            </a:r>
            <a:r>
              <a:rPr lang="en-US" sz="1800" b="0" i="0" u="none" strike="noStrike" baseline="0" dirty="0">
                <a:solidFill>
                  <a:srgbClr val="000000"/>
                </a:solidFill>
                <a:latin typeface="Arial" panose="020B0604020202020204" pitchFamily="34" charset="0"/>
              </a:rPr>
              <a:t>2022: each employee can </a:t>
            </a:r>
            <a:r>
              <a:rPr lang="en-US" sz="1800" b="0" i="0" u="none" strike="noStrike" baseline="0">
                <a:solidFill>
                  <a:srgbClr val="000000"/>
                </a:solidFill>
                <a:latin typeface="Arial" panose="020B0604020202020204" pitchFamily="34" charset="0"/>
              </a:rPr>
              <a:t>install R (4.0.4) </a:t>
            </a:r>
            <a:r>
              <a:rPr lang="en-US" sz="1800" b="0" i="0" u="none" strike="noStrike" baseline="0" dirty="0">
                <a:solidFill>
                  <a:srgbClr val="000000"/>
                </a:solidFill>
                <a:latin typeface="Arial" panose="020B0604020202020204" pitchFamily="34" charset="0"/>
              </a:rPr>
              <a:t>and R </a:t>
            </a:r>
            <a:r>
              <a:rPr lang="en-US" sz="1800" b="0" i="0" u="none" strike="noStrike" baseline="0">
                <a:solidFill>
                  <a:srgbClr val="000000"/>
                </a:solidFill>
                <a:latin typeface="Arial" panose="020B0604020202020204" pitchFamily="34" charset="0"/>
              </a:rPr>
              <a:t>Studio on </a:t>
            </a:r>
            <a:r>
              <a:rPr lang="en-US" sz="1800" b="0" i="0" u="none" strike="noStrike" baseline="0" dirty="0">
                <a:solidFill>
                  <a:srgbClr val="000000"/>
                </a:solidFill>
                <a:latin typeface="Arial" panose="020B0604020202020204" pitchFamily="34" charset="0"/>
              </a:rPr>
              <a:t>their own work computer (16GB </a:t>
            </a:r>
            <a:r>
              <a:rPr lang="en-US" sz="1800" b="0" i="0" u="none" strike="noStrike" baseline="0">
                <a:solidFill>
                  <a:srgbClr val="000000"/>
                </a:solidFill>
                <a:latin typeface="Arial" panose="020B0604020202020204" pitchFamily="34" charset="0"/>
              </a:rPr>
              <a:t>RAM) as well as install packages from CRAN.</a:t>
            </a:r>
            <a:endParaRPr lang="en-US" sz="18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rPr>
              <a:t>Run R scripts via the </a:t>
            </a:r>
            <a:r>
              <a:rPr lang="en-US" sz="1800" b="0" i="0" u="none" strike="noStrike" baseline="0">
                <a:solidFill>
                  <a:srgbClr val="000000"/>
                </a:solidFill>
                <a:latin typeface="Arial" panose="020B0604020202020204" pitchFamily="34" charset="0"/>
              </a:rPr>
              <a:t>Linux server</a:t>
            </a:r>
            <a:r>
              <a:rPr lang="en-US" sz="1800">
                <a:solidFill>
                  <a:srgbClr val="000000"/>
                </a:solidFill>
                <a:latin typeface="Arial" panose="020B0604020202020204" pitchFamily="34" charset="0"/>
              </a:rPr>
              <a:t> (</a:t>
            </a:r>
            <a:r>
              <a:rPr lang="en-US" sz="1800" b="0" i="0" u="none" strike="noStrike" baseline="0">
                <a:solidFill>
                  <a:srgbClr val="000000"/>
                </a:solidFill>
                <a:latin typeface="Arial" panose="020B0604020202020204" pitchFamily="34" charset="0"/>
              </a:rPr>
              <a:t>version 3.6.3, 2020</a:t>
            </a:r>
            <a:r>
              <a:rPr lang="en-US" sz="1800">
                <a:solidFill>
                  <a:srgbClr val="000000"/>
                </a:solidFill>
                <a:latin typeface="Arial" panose="020B0604020202020204" pitchFamily="34" charset="0"/>
              </a:rPr>
              <a:t>, because of SAS)</a:t>
            </a:r>
            <a:endParaRPr lang="de-CH" sz="1800"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a:solidFill>
                  <a:srgbClr val="000000"/>
                </a:solidFill>
                <a:latin typeface="Arial" panose="020B0604020202020204" pitchFamily="34" charset="0"/>
              </a:rPr>
              <a:t>Renku (up to 11CPUs, 104G Memory and 512G Disk space).  Renku includes Jupyter notebooks with R and Python kernels are available as well as Rstudio and Gitlab for version control.</a:t>
            </a:r>
            <a:r>
              <a:rPr lang="de-CH" sz="1800">
                <a:solidFill>
                  <a:srgbClr val="000000"/>
                </a:solidFill>
                <a:latin typeface="Arial" panose="020B0604020202020204" pitchFamily="34" charset="0"/>
              </a:rPr>
              <a:t> </a:t>
            </a:r>
          </a:p>
        </p:txBody>
      </p:sp>
      <p:sp>
        <p:nvSpPr>
          <p:cNvPr id="4" name="Fußzeilenplatzhalter 3">
            <a:extLst>
              <a:ext uri="{FF2B5EF4-FFF2-40B4-BE49-F238E27FC236}">
                <a16:creationId xmlns:a16="http://schemas.microsoft.com/office/drawing/2014/main" id="{61FB1FF3-D0DA-4943-A8AB-449F71E2C559}"/>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D2C2D691-09D9-4618-9291-F5B0BE648C5D}"/>
              </a:ext>
            </a:extLst>
          </p:cNvPr>
          <p:cNvSpPr>
            <a:spLocks noGrp="1"/>
          </p:cNvSpPr>
          <p:nvPr>
            <p:ph type="sldNum" sz="quarter" idx="11"/>
          </p:nvPr>
        </p:nvSpPr>
        <p:spPr/>
        <p:txBody>
          <a:bodyPr/>
          <a:lstStyle/>
          <a:p>
            <a:fld id="{7376A5A3-8F85-406F-8E5A-90FF9E31E9F2}" type="slidenum">
              <a:rPr lang="de-CH" smtClean="0"/>
              <a:pPr/>
              <a:t>8</a:t>
            </a:fld>
            <a:endParaRPr lang="de-CH" dirty="0"/>
          </a:p>
        </p:txBody>
      </p:sp>
    </p:spTree>
    <p:extLst>
      <p:ext uri="{BB962C8B-B14F-4D97-AF65-F5344CB8AC3E}">
        <p14:creationId xmlns:p14="http://schemas.microsoft.com/office/powerpoint/2010/main" val="347456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C943-BD68-499C-9FC7-2EEE25A80B2F}"/>
              </a:ext>
            </a:extLst>
          </p:cNvPr>
          <p:cNvSpPr>
            <a:spLocks noGrp="1"/>
          </p:cNvSpPr>
          <p:nvPr>
            <p:ph type="title"/>
          </p:nvPr>
        </p:nvSpPr>
        <p:spPr>
          <a:xfrm>
            <a:off x="1059275" y="1426032"/>
            <a:ext cx="10431925" cy="461665"/>
          </a:xfrm>
        </p:spPr>
        <p:txBody>
          <a:bodyPr/>
          <a:lstStyle/>
          <a:p>
            <a:r>
              <a:rPr lang="de-CH"/>
              <a:t>Goals</a:t>
            </a:r>
          </a:p>
        </p:txBody>
      </p:sp>
      <p:sp>
        <p:nvSpPr>
          <p:cNvPr id="3" name="Inhaltsplatzhalter 2">
            <a:extLst>
              <a:ext uri="{FF2B5EF4-FFF2-40B4-BE49-F238E27FC236}">
                <a16:creationId xmlns:a16="http://schemas.microsoft.com/office/drawing/2014/main" id="{9F9DE488-DB39-427B-AE77-4D1E2511A4F2}"/>
              </a:ext>
            </a:extLst>
          </p:cNvPr>
          <p:cNvSpPr>
            <a:spLocks noGrp="1"/>
          </p:cNvSpPr>
          <p:nvPr>
            <p:ph idx="1"/>
          </p:nvPr>
        </p:nvSpPr>
        <p:spPr>
          <a:xfrm>
            <a:off x="1002676" y="3193396"/>
            <a:ext cx="10427564" cy="948978"/>
          </a:xfrm>
        </p:spPr>
        <p:txBody>
          <a:bodyPr/>
          <a:lstStyle/>
          <a:p>
            <a:r>
              <a:rPr lang="de-CH" sz="2800" b="1">
                <a:solidFill>
                  <a:srgbClr val="000000"/>
                </a:solidFill>
                <a:latin typeface="Arial" panose="020B0604020202020204" pitchFamily="34" charset="0"/>
              </a:rPr>
              <a:t>Establish these tools and find a good infrastructure solution</a:t>
            </a:r>
            <a:endParaRPr lang="de-CH" b="1"/>
          </a:p>
          <a:p>
            <a:endParaRPr lang="de-CH"/>
          </a:p>
        </p:txBody>
      </p:sp>
      <p:sp>
        <p:nvSpPr>
          <p:cNvPr id="4" name="Fußzeilenplatzhalter 3">
            <a:extLst>
              <a:ext uri="{FF2B5EF4-FFF2-40B4-BE49-F238E27FC236}">
                <a16:creationId xmlns:a16="http://schemas.microsoft.com/office/drawing/2014/main" id="{7160D2B1-7C97-4A7D-BF31-DE6DD32ADEAD}"/>
              </a:ext>
            </a:extLst>
          </p:cNvPr>
          <p:cNvSpPr>
            <a:spLocks noGrp="1"/>
          </p:cNvSpPr>
          <p:nvPr>
            <p:ph type="ftr" sz="quarter" idx="10"/>
          </p:nvPr>
        </p:nvSpPr>
        <p:spPr/>
        <p:txBody>
          <a:bodyPr/>
          <a:lstStyle/>
          <a:p>
            <a:r>
              <a:rPr lang="de-CH"/>
              <a:t>Renger van Nieuwkoop, SFSO |  </a:t>
            </a:r>
            <a:r>
              <a:rPr lang="en-US" i="0">
                <a:effectLst/>
                <a:latin typeface="Graphik Meetup"/>
              </a:rPr>
              <a:t>R at the Swiss Federal Statistical Office</a:t>
            </a:r>
            <a:r>
              <a:rPr lang="de-CH"/>
              <a:t>  |  Autumn Meetup adminR  |  8.12.2022</a:t>
            </a:r>
            <a:endParaRPr lang="de-CH" dirty="0"/>
          </a:p>
        </p:txBody>
      </p:sp>
      <p:sp>
        <p:nvSpPr>
          <p:cNvPr id="5" name="Foliennummernplatzhalter 4">
            <a:extLst>
              <a:ext uri="{FF2B5EF4-FFF2-40B4-BE49-F238E27FC236}">
                <a16:creationId xmlns:a16="http://schemas.microsoft.com/office/drawing/2014/main" id="{2E63DBED-2C25-49E0-BC55-828E1BD0A78D}"/>
              </a:ext>
            </a:extLst>
          </p:cNvPr>
          <p:cNvSpPr>
            <a:spLocks noGrp="1"/>
          </p:cNvSpPr>
          <p:nvPr>
            <p:ph type="sldNum" sz="quarter" idx="11"/>
          </p:nvPr>
        </p:nvSpPr>
        <p:spPr/>
        <p:txBody>
          <a:bodyPr/>
          <a:lstStyle/>
          <a:p>
            <a:fld id="{7376A5A3-8F85-406F-8E5A-90FF9E31E9F2}" type="slidenum">
              <a:rPr lang="de-CH" smtClean="0"/>
              <a:pPr/>
              <a:t>9</a:t>
            </a:fld>
            <a:endParaRPr lang="de-CH" dirty="0"/>
          </a:p>
        </p:txBody>
      </p:sp>
    </p:spTree>
    <p:extLst>
      <p:ext uri="{BB962C8B-B14F-4D97-AF65-F5344CB8AC3E}">
        <p14:creationId xmlns:p14="http://schemas.microsoft.com/office/powerpoint/2010/main" val="33999111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twuerfe_Powerpoint_Vorlagen_170915.pptx" id="{58F39CFA-76E1-4FED-86D2-8F9E9593A410}" vid="{B72BED1E-751D-495C-B07E-F0447193F8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PowerPoint_Vorlage_BFS2017</Template>
  <TotalTime>0</TotalTime>
  <Words>1336</Words>
  <Application>Microsoft Office PowerPoint</Application>
  <PresentationFormat>Breitbild</PresentationFormat>
  <Paragraphs>173</Paragraphs>
  <Slides>19</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-apple-system</vt:lpstr>
      <vt:lpstr>Arial</vt:lpstr>
      <vt:lpstr>Calibri</vt:lpstr>
      <vt:lpstr>Graphik Meetup</vt:lpstr>
      <vt:lpstr>Segoe UI</vt:lpstr>
      <vt:lpstr>Wingdings</vt:lpstr>
      <vt:lpstr>Office</vt:lpstr>
      <vt:lpstr>PowerPoint-Präsentation</vt:lpstr>
      <vt:lpstr>Programm</vt:lpstr>
      <vt:lpstr>Welcome and Information</vt:lpstr>
      <vt:lpstr>R at the Swiss FedeRal Statistical Office Infrastructure and Examples</vt:lpstr>
      <vt:lpstr>R at the SFSO</vt:lpstr>
      <vt:lpstr>Tools at the SFSO</vt:lpstr>
      <vt:lpstr>SAS at the FSO</vt:lpstr>
      <vt:lpstr>R</vt:lpstr>
      <vt:lpstr>Goals</vt:lpstr>
      <vt:lpstr>PowerPoint-Präsentation</vt:lpstr>
      <vt:lpstr>R at the SFSO</vt:lpstr>
      <vt:lpstr>Input-Output Tables </vt:lpstr>
      <vt:lpstr>30 Excel files to Eurostat (Section SNA) </vt:lpstr>
      <vt:lpstr>Other Examples</vt:lpstr>
      <vt:lpstr>Conclusions</vt:lpstr>
      <vt:lpstr>PowerPoint-Präsentation</vt:lpstr>
      <vt:lpstr>Reserve slides</vt:lpstr>
      <vt:lpstr>Example: Input-Output Tables </vt:lpstr>
      <vt:lpstr>PowerPoint-Präsentation</vt:lpstr>
    </vt:vector>
  </TitlesOfParts>
  <Company>Bundesverwaltung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SUT/IOT: Neue Wege</dc:title>
  <dc:creator>Van Nieuwkoop Renger Herman BFS</dc:creator>
  <cp:lastModifiedBy>Van Nieuwkoop Renger Herman BFS</cp:lastModifiedBy>
  <cp:revision>67</cp:revision>
  <cp:lastPrinted>2017-08-15T11:16:00Z</cp:lastPrinted>
  <dcterms:created xsi:type="dcterms:W3CDTF">2021-05-21T12:51:27Z</dcterms:created>
  <dcterms:modified xsi:type="dcterms:W3CDTF">2022-12-08T14:28:13Z</dcterms:modified>
</cp:coreProperties>
</file>