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officedocument.obfuscatedFont" Extension="odttf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9f027ce7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9f027ce7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Title page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 this presentation, all 10 Topics are referenced: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1 - user journey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2 - current status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3 - notify counties/collectors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4 - list arguments of initiative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5 - identity proof =&gt; e-ID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6 - vote proof =&gt; e-ID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7 - vote secret =&gt; e-ID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8 - sync with paper based system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9 - paper based system receives votes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10 - ???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9f027ce7f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9f027ce7f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9f2f6d8fde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9f2f6d8fde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9f2f6d8fde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9f2f6d8fde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" sz="1400">
                <a:solidFill>
                  <a:srgbClr val="C00000"/>
                </a:solidFill>
              </a:rPr>
              <a:t>Topic addressed</a:t>
            </a:r>
            <a:endParaRPr b="1" sz="1400">
              <a:solidFill>
                <a:srgbClr val="C00000"/>
              </a:solidFill>
            </a:endParaRPr>
          </a:p>
          <a:p>
            <a:pPr indent="0" lvl="0" marL="444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">
                <a:solidFill>
                  <a:schemeClr val="dk1"/>
                </a:solidFill>
              </a:rPr>
              <a:t>1 	From willingness to signature</a:t>
            </a:r>
            <a:endParaRPr b="1">
              <a:solidFill>
                <a:schemeClr val="dk1"/>
              </a:solidFill>
            </a:endParaRPr>
          </a:p>
          <a:p>
            <a:pPr indent="0" lvl="0" marL="444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>
                <a:solidFill>
                  <a:schemeClr val="dk1"/>
                </a:solidFill>
              </a:rPr>
              <a:t>	            Unified, secure user flow — e-ID login and encrypted communication &amp; data storage.</a:t>
            </a:r>
            <a:endParaRPr>
              <a:solidFill>
                <a:schemeClr val="dk1"/>
              </a:solidFill>
            </a:endParaRPr>
          </a:p>
          <a:p>
            <a:pPr indent="0" lvl="0" marL="444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00">
              <a:solidFill>
                <a:schemeClr val="dk1"/>
              </a:solidFill>
            </a:endParaRPr>
          </a:p>
          <a:p>
            <a:pPr indent="0" lvl="0" marL="444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">
                <a:solidFill>
                  <a:schemeClr val="dk1"/>
                </a:solidFill>
                <a:highlight>
                  <a:srgbClr val="FFFF00"/>
                </a:highlight>
              </a:rPr>
              <a:t>2.	Access to collected signatures</a:t>
            </a:r>
            <a:endParaRPr b="1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0" lvl="0" marL="444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>
                <a:solidFill>
                  <a:schemeClr val="dk1"/>
                </a:solidFill>
                <a:highlight>
                  <a:srgbClr val="FFFF00"/>
                </a:highlight>
              </a:rPr>
              <a:t>  	Personal information can only be decrypted by the municipality that needs them.</a:t>
            </a:r>
            <a:endParaRPr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0" lvl="0" marL="444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00">
              <a:solidFill>
                <a:schemeClr val="dk1"/>
              </a:solidFill>
            </a:endParaRPr>
          </a:p>
          <a:p>
            <a:pPr indent="0" lvl="0" marL="444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">
                <a:solidFill>
                  <a:schemeClr val="dk1"/>
                </a:solidFill>
              </a:rPr>
              <a:t>3.	Attribution to committees</a:t>
            </a:r>
            <a:endParaRPr b="1">
              <a:solidFill>
                <a:schemeClr val="dk1"/>
              </a:solidFill>
            </a:endParaRPr>
          </a:p>
          <a:p>
            <a:pPr indent="0" lvl="0" marL="444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">
                <a:solidFill>
                  <a:schemeClr val="dk1"/>
                </a:solidFill>
              </a:rPr>
              <a:t>   	</a:t>
            </a:r>
            <a:r>
              <a:rPr lang="de">
                <a:solidFill>
                  <a:schemeClr val="dk1"/>
                </a:solidFill>
              </a:rPr>
              <a:t>Referral code for each collecting party.  </a:t>
            </a:r>
            <a:endParaRPr>
              <a:solidFill>
                <a:schemeClr val="dk1"/>
              </a:solidFill>
            </a:endParaRPr>
          </a:p>
          <a:p>
            <a:pPr indent="0" lvl="0" marL="444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00">
              <a:solidFill>
                <a:schemeClr val="dk1"/>
              </a:solidFill>
            </a:endParaRPr>
          </a:p>
          <a:p>
            <a:pPr indent="0" lvl="0" marL="444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">
                <a:solidFill>
                  <a:schemeClr val="dk1"/>
                </a:solidFill>
              </a:rPr>
              <a:t>4.	Information on e-collecting projects</a:t>
            </a:r>
            <a:endParaRPr b="1">
              <a:solidFill>
                <a:schemeClr val="dk1"/>
              </a:solidFill>
            </a:endParaRPr>
          </a:p>
          <a:p>
            <a:pPr indent="0" lvl="0" marL="444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">
                <a:solidFill>
                  <a:schemeClr val="dk1"/>
                </a:solidFill>
              </a:rPr>
              <a:t>   	</a:t>
            </a:r>
            <a:r>
              <a:rPr lang="de">
                <a:solidFill>
                  <a:schemeClr val="dk1"/>
                </a:solidFill>
              </a:rPr>
              <a:t>Registration for newsletters is not the responsibility of the tool. The tool-administrator approves the content of the initiative.</a:t>
            </a:r>
            <a:endParaRPr>
              <a:solidFill>
                <a:schemeClr val="dk1"/>
              </a:solidFill>
            </a:endParaRPr>
          </a:p>
          <a:p>
            <a:pPr indent="0" lvl="0" marL="444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00">
              <a:solidFill>
                <a:schemeClr val="dk1"/>
              </a:solidFill>
            </a:endParaRPr>
          </a:p>
          <a:p>
            <a:pPr indent="0" lvl="0" marL="444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">
                <a:solidFill>
                  <a:schemeClr val="dk1"/>
                </a:solidFill>
                <a:highlight>
                  <a:srgbClr val="FFFF00"/>
                </a:highlight>
              </a:rPr>
              <a:t>5.	Exclusion of invalid signatures</a:t>
            </a:r>
            <a:endParaRPr b="1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0" lvl="0" marL="444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>
                <a:solidFill>
                  <a:schemeClr val="dk1"/>
                </a:solidFill>
                <a:highlight>
                  <a:schemeClr val="lt1"/>
                </a:highlight>
              </a:rPr>
              <a:t>	            </a:t>
            </a:r>
            <a:r>
              <a:rPr lang="de">
                <a:solidFill>
                  <a:schemeClr val="dk1"/>
                </a:solidFill>
                <a:highlight>
                  <a:srgbClr val="FFFF00"/>
                </a:highlight>
              </a:rPr>
              <a:t>Validation through e-ID. </a:t>
            </a:r>
            <a:endParaRPr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0" lvl="0" marL="444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00">
              <a:solidFill>
                <a:schemeClr val="dk1"/>
              </a:solidFill>
            </a:endParaRPr>
          </a:p>
          <a:p>
            <a:pPr indent="0" lvl="0" marL="444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">
                <a:solidFill>
                  <a:schemeClr val="dk1"/>
                </a:solidFill>
              </a:rPr>
              <a:t>6.	Prevention of lost or hidden signatures</a:t>
            </a:r>
            <a:endParaRPr b="1">
              <a:solidFill>
                <a:schemeClr val="dk1"/>
              </a:solidFill>
            </a:endParaRPr>
          </a:p>
          <a:p>
            <a:pPr indent="0" lvl="0" marL="444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>
                <a:solidFill>
                  <a:schemeClr val="dk1"/>
                </a:solidFill>
              </a:rPr>
              <a:t>  	Is in the responsibility of the municipality. Referral codes allows committees to check the numbers. </a:t>
            </a:r>
            <a:endParaRPr>
              <a:solidFill>
                <a:schemeClr val="dk1"/>
              </a:solidFill>
            </a:endParaRPr>
          </a:p>
          <a:p>
            <a:pPr indent="0" lvl="0" marL="444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00">
              <a:solidFill>
                <a:schemeClr val="dk1"/>
              </a:solidFill>
            </a:endParaRPr>
          </a:p>
          <a:p>
            <a:pPr indent="0" lvl="0" marL="444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">
                <a:solidFill>
                  <a:schemeClr val="dk1"/>
                </a:solidFill>
              </a:rPr>
              <a:t>7.	Protection of voting secrecy</a:t>
            </a:r>
            <a:endParaRPr b="1">
              <a:solidFill>
                <a:schemeClr val="dk1"/>
              </a:solidFill>
            </a:endParaRPr>
          </a:p>
          <a:p>
            <a:pPr indent="0" lvl="0" marL="444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>
                <a:solidFill>
                  <a:schemeClr val="dk1"/>
                </a:solidFill>
              </a:rPr>
              <a:t>	            Only the municipality has access on this information.</a:t>
            </a:r>
            <a:endParaRPr>
              <a:solidFill>
                <a:schemeClr val="dk1"/>
              </a:solidFill>
            </a:endParaRPr>
          </a:p>
          <a:p>
            <a:pPr indent="0" lvl="0" marL="444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00">
              <a:solidFill>
                <a:schemeClr val="dk1"/>
              </a:solidFill>
            </a:endParaRPr>
          </a:p>
          <a:p>
            <a:pPr indent="0" lvl="0" marL="444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">
                <a:solidFill>
                  <a:schemeClr val="dk1"/>
                </a:solidFill>
                <a:highlight>
                  <a:srgbClr val="FFFF00"/>
                </a:highlight>
              </a:rPr>
              <a:t>8.	Integration with paper process</a:t>
            </a:r>
            <a:endParaRPr b="1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0" lvl="0" marL="444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>
                <a:solidFill>
                  <a:schemeClr val="dk1"/>
                </a:solidFill>
              </a:rPr>
              <a:t>	            </a:t>
            </a:r>
            <a:r>
              <a:rPr lang="de">
                <a:solidFill>
                  <a:schemeClr val="dk1"/>
                </a:solidFill>
                <a:highlight>
                  <a:srgbClr val="EEFF41"/>
                </a:highlight>
              </a:rPr>
              <a:t>CVS export to integrate in existing systems, openness to adapting APIs.</a:t>
            </a:r>
            <a:endParaRPr>
              <a:solidFill>
                <a:schemeClr val="dk1"/>
              </a:solidFill>
              <a:highlight>
                <a:srgbClr val="EEFF41"/>
              </a:highlight>
            </a:endParaRPr>
          </a:p>
          <a:p>
            <a:pPr indent="0" lvl="0" marL="444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00">
              <a:solidFill>
                <a:schemeClr val="dk1"/>
              </a:solidFill>
            </a:endParaRPr>
          </a:p>
          <a:p>
            <a:pPr indent="0" lvl="0" marL="444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">
                <a:solidFill>
                  <a:schemeClr val="dk1"/>
                </a:solidFill>
              </a:rPr>
              <a:t>9.	Easy adoption for municipalities</a:t>
            </a:r>
            <a:endParaRPr b="1">
              <a:solidFill>
                <a:schemeClr val="dk1"/>
              </a:solidFill>
            </a:endParaRPr>
          </a:p>
          <a:p>
            <a:pPr indent="0" lvl="0" marL="444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>
                <a:solidFill>
                  <a:schemeClr val="dk1"/>
                </a:solidFill>
              </a:rPr>
              <a:t>	            User friendly - download functionality (CSV, PDF).</a:t>
            </a:r>
            <a:endParaRPr>
              <a:solidFill>
                <a:schemeClr val="dk1"/>
              </a:solidFill>
            </a:endParaRPr>
          </a:p>
          <a:p>
            <a:pPr indent="0" lvl="0" marL="444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00">
              <a:solidFill>
                <a:schemeClr val="dk1"/>
              </a:solidFill>
            </a:endParaRPr>
          </a:p>
          <a:p>
            <a:pPr indent="0" lvl="0" marL="444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">
                <a:solidFill>
                  <a:schemeClr val="dk1"/>
                </a:solidFill>
              </a:rPr>
              <a:t>10.	Applicable to all federal levels</a:t>
            </a:r>
            <a:endParaRPr b="1">
              <a:solidFill>
                <a:schemeClr val="dk1"/>
              </a:solidFill>
            </a:endParaRPr>
          </a:p>
          <a:p>
            <a:pPr indent="0" lvl="0" marL="444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>
                <a:solidFill>
                  <a:schemeClr val="dk1"/>
                </a:solidFill>
              </a:rPr>
              <a:t>	            Cantonal and federal Initiative are supported, Municipal ones can be added. </a:t>
            </a:r>
            <a:endParaRPr>
              <a:solidFill>
                <a:schemeClr val="dk1"/>
              </a:solidFill>
            </a:endParaRPr>
          </a:p>
          <a:p>
            <a:pPr indent="0" lvl="0" marL="444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444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C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9f52a0a8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9f52a0a8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10.png"/><Relationship Id="rId6" Type="http://schemas.openxmlformats.org/officeDocument/2006/relationships/image" Target="../media/image3.png"/><Relationship Id="rId7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Bildschirmfoto am 2025-11-01 um 00.58.2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942450" cy="517754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4572000" y="315600"/>
            <a:ext cx="4572000" cy="4827900"/>
          </a:xfrm>
          <a:prstGeom prst="rect">
            <a:avLst/>
          </a:prstGeom>
          <a:solidFill>
            <a:srgbClr val="0F172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6" name="Google Shape;56;p13"/>
          <p:cNvSpPr/>
          <p:nvPr/>
        </p:nvSpPr>
        <p:spPr>
          <a:xfrm>
            <a:off x="4572000" y="0"/>
            <a:ext cx="4572000" cy="320400"/>
          </a:xfrm>
          <a:prstGeom prst="rect">
            <a:avLst/>
          </a:prstGeom>
          <a:solidFill>
            <a:srgbClr val="1E29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7" name="Google Shape;57;p13"/>
          <p:cNvSpPr/>
          <p:nvPr/>
        </p:nvSpPr>
        <p:spPr>
          <a:xfrm flipH="1" rot="1925413">
            <a:off x="3882495" y="-775250"/>
            <a:ext cx="6228660" cy="6522492"/>
          </a:xfrm>
          <a:prstGeom prst="rect">
            <a:avLst/>
          </a:prstGeom>
          <a:solidFill>
            <a:srgbClr val="000000">
              <a:alpha val="53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4006075" y="1471475"/>
            <a:ext cx="4631700" cy="272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 - INITIATIVE</a:t>
            </a:r>
            <a:endParaRPr b="1" sz="4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9" name="Google Shape;59;p13"/>
          <p:cNvCxnSpPr/>
          <p:nvPr/>
        </p:nvCxnSpPr>
        <p:spPr>
          <a:xfrm rot="10800000">
            <a:off x="3964250" y="2193738"/>
            <a:ext cx="0" cy="378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" name="Google Shape;60;p13"/>
          <p:cNvCxnSpPr/>
          <p:nvPr/>
        </p:nvCxnSpPr>
        <p:spPr>
          <a:xfrm flipH="1">
            <a:off x="3963938" y="2193250"/>
            <a:ext cx="2274900" cy="6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" name="Google Shape;61;p13"/>
          <p:cNvCxnSpPr/>
          <p:nvPr/>
        </p:nvCxnSpPr>
        <p:spPr>
          <a:xfrm rot="10800000">
            <a:off x="3816500" y="2007238"/>
            <a:ext cx="0" cy="378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Google Shape;62;p13"/>
          <p:cNvCxnSpPr/>
          <p:nvPr/>
        </p:nvCxnSpPr>
        <p:spPr>
          <a:xfrm flipH="1">
            <a:off x="3816500" y="2007238"/>
            <a:ext cx="295500" cy="5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Google Shape;63;p13"/>
          <p:cNvCxnSpPr/>
          <p:nvPr/>
        </p:nvCxnSpPr>
        <p:spPr>
          <a:xfrm rot="10800000">
            <a:off x="8737063" y="3185463"/>
            <a:ext cx="0" cy="378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Google Shape;64;p13"/>
          <p:cNvCxnSpPr/>
          <p:nvPr/>
        </p:nvCxnSpPr>
        <p:spPr>
          <a:xfrm rot="10800000">
            <a:off x="6478663" y="3553388"/>
            <a:ext cx="2258400" cy="2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" name="Google Shape;65;p13"/>
          <p:cNvCxnSpPr/>
          <p:nvPr/>
        </p:nvCxnSpPr>
        <p:spPr>
          <a:xfrm rot="10800000">
            <a:off x="8884813" y="3365738"/>
            <a:ext cx="0" cy="378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" name="Google Shape;66;p13"/>
          <p:cNvCxnSpPr/>
          <p:nvPr/>
        </p:nvCxnSpPr>
        <p:spPr>
          <a:xfrm flipH="1">
            <a:off x="8589313" y="3738338"/>
            <a:ext cx="295500" cy="5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" name="Google Shape;67;p13"/>
          <p:cNvSpPr txBox="1"/>
          <p:nvPr/>
        </p:nvSpPr>
        <p:spPr>
          <a:xfrm>
            <a:off x="7867125" y="52250"/>
            <a:ext cx="11394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 R O U P   1 2</a:t>
            </a:r>
            <a:endParaRPr b="1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7651125" y="190700"/>
            <a:ext cx="216000" cy="216000"/>
          </a:xfrm>
          <a:prstGeom prst="flowChartDecision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6034925" y="52250"/>
            <a:ext cx="15015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 - C O L L E C T I N G</a:t>
            </a:r>
            <a:endParaRPr b="1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6667500" y="4602275"/>
            <a:ext cx="24228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000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H A C K A T H O N   -   0 1 . 1 1 . 2 0 2 5</a:t>
            </a:r>
            <a:endParaRPr b="1" sz="1000">
              <a:solidFill>
                <a:srgbClr val="EFEFE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6721200" y="545150"/>
            <a:ext cx="24228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L I O N E L   S T Ü R M E R</a:t>
            </a:r>
            <a:endParaRPr b="1" sz="900">
              <a:solidFill>
                <a:srgbClr val="EFEFE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6721200" y="850500"/>
            <a:ext cx="24228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A L F A   D I O P - W I C K I</a:t>
            </a:r>
            <a:endParaRPr b="1" sz="900">
              <a:solidFill>
                <a:srgbClr val="EFEFE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5176375" y="545150"/>
            <a:ext cx="24228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S A M Y   A N T O N I A Z Z I</a:t>
            </a:r>
            <a:endParaRPr b="1" sz="900">
              <a:solidFill>
                <a:srgbClr val="EFEFE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5176375" y="850500"/>
            <a:ext cx="24228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Y A N N I C K   R Ü F E N A C H T</a:t>
            </a:r>
            <a:endParaRPr b="1" sz="900">
              <a:solidFill>
                <a:srgbClr val="EFEFE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80" name="Google Shape;80;p14"/>
          <p:cNvSpPr/>
          <p:nvPr/>
        </p:nvSpPr>
        <p:spPr>
          <a:xfrm rot="2700000">
            <a:off x="4031914" y="2031662"/>
            <a:ext cx="1080176" cy="1080176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57175" rotWithShape="0" algn="bl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81" name="Google Shape;81;p14" title="qr_code_scanner_90dp_434343_FILL0_wght400_GRAD0_opsz4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5553" y="2211756"/>
            <a:ext cx="492900" cy="492919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4"/>
          <p:cNvSpPr/>
          <p:nvPr/>
        </p:nvSpPr>
        <p:spPr>
          <a:xfrm>
            <a:off x="6329550" y="767550"/>
            <a:ext cx="216000" cy="216000"/>
          </a:xfrm>
          <a:prstGeom prst="flowChartDecision">
            <a:avLst/>
          </a:prstGeom>
          <a:solidFill>
            <a:srgbClr val="3537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4"/>
          <p:cNvSpPr txBox="1"/>
          <p:nvPr/>
        </p:nvSpPr>
        <p:spPr>
          <a:xfrm>
            <a:off x="6543575" y="731550"/>
            <a:ext cx="13434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353744"/>
                </a:solidFill>
                <a:latin typeface="Lato"/>
                <a:ea typeface="Lato"/>
                <a:cs typeface="Lato"/>
                <a:sym typeface="Lato"/>
              </a:rPr>
              <a:t>Flyer</a:t>
            </a:r>
            <a:endParaRPr>
              <a:solidFill>
                <a:srgbClr val="61616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6543575" y="1387350"/>
            <a:ext cx="13434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353744"/>
                </a:solidFill>
                <a:latin typeface="Lato"/>
                <a:ea typeface="Lato"/>
                <a:cs typeface="Lato"/>
                <a:sym typeface="Lato"/>
              </a:rPr>
              <a:t>Website</a:t>
            </a:r>
            <a:endParaRPr>
              <a:solidFill>
                <a:srgbClr val="61616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" name="Google Shape;85;p14"/>
          <p:cNvSpPr txBox="1"/>
          <p:nvPr/>
        </p:nvSpPr>
        <p:spPr>
          <a:xfrm>
            <a:off x="6543575" y="2011138"/>
            <a:ext cx="13434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353744"/>
                </a:solidFill>
                <a:latin typeface="Lato"/>
                <a:ea typeface="Lato"/>
                <a:cs typeface="Lato"/>
                <a:sym typeface="Lato"/>
              </a:rPr>
              <a:t>E-Initiative.ch</a:t>
            </a:r>
            <a:endParaRPr>
              <a:solidFill>
                <a:srgbClr val="61616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" name="Google Shape;86;p14"/>
          <p:cNvSpPr/>
          <p:nvPr/>
        </p:nvSpPr>
        <p:spPr>
          <a:xfrm flipH="1">
            <a:off x="5944050" y="847725"/>
            <a:ext cx="288000" cy="13341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4"/>
          <p:cNvSpPr/>
          <p:nvPr/>
        </p:nvSpPr>
        <p:spPr>
          <a:xfrm flipH="1">
            <a:off x="2828450" y="1168625"/>
            <a:ext cx="547500" cy="2765700"/>
          </a:xfrm>
          <a:prstGeom prst="rightBrace">
            <a:avLst>
              <a:gd fmla="val 50000" name="adj1"/>
              <a:gd fmla="val 50589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4"/>
          <p:cNvSpPr/>
          <p:nvPr/>
        </p:nvSpPr>
        <p:spPr>
          <a:xfrm>
            <a:off x="6329560" y="1423346"/>
            <a:ext cx="216000" cy="216000"/>
          </a:xfrm>
          <a:prstGeom prst="flowChartDecision">
            <a:avLst/>
          </a:prstGeom>
          <a:solidFill>
            <a:srgbClr val="3537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4"/>
          <p:cNvSpPr/>
          <p:nvPr/>
        </p:nvSpPr>
        <p:spPr>
          <a:xfrm>
            <a:off x="6329548" y="2047146"/>
            <a:ext cx="216000" cy="216000"/>
          </a:xfrm>
          <a:prstGeom prst="flowChartDecision">
            <a:avLst/>
          </a:prstGeom>
          <a:solidFill>
            <a:srgbClr val="3537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 txBox="1"/>
          <p:nvPr/>
        </p:nvSpPr>
        <p:spPr>
          <a:xfrm>
            <a:off x="4325550" y="2755125"/>
            <a:ext cx="4929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300">
                <a:solidFill>
                  <a:srgbClr val="353744"/>
                </a:solidFill>
                <a:latin typeface="Lato"/>
                <a:ea typeface="Lato"/>
                <a:cs typeface="Lato"/>
                <a:sym typeface="Lato"/>
              </a:rPr>
              <a:t>QR</a:t>
            </a:r>
            <a:endParaRPr b="1" sz="1300">
              <a:solidFill>
                <a:srgbClr val="61616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1" name="Google Shape;91;p14" title="man_90dp_434343_FILL0_wght400_GRAD0_opsz48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43575" y="2356800"/>
            <a:ext cx="547550" cy="547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" name="Google Shape;92;p14"/>
          <p:cNvCxnSpPr/>
          <p:nvPr/>
        </p:nvCxnSpPr>
        <p:spPr>
          <a:xfrm flipH="1" rot="10800000">
            <a:off x="5936850" y="1513575"/>
            <a:ext cx="3024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" name="Google Shape;93;p14"/>
          <p:cNvSpPr/>
          <p:nvPr/>
        </p:nvSpPr>
        <p:spPr>
          <a:xfrm rot="2700000">
            <a:off x="6161726" y="3271374"/>
            <a:ext cx="1439952" cy="143995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42875" rotWithShape="0" algn="bl" dist="19050">
              <a:srgbClr val="000000">
                <a:alpha val="1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94" name="Google Shape;94;p14" title="Appicon_Holder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62000" y="3241225"/>
            <a:ext cx="302400" cy="302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95" name="Google Shape;95;p14"/>
          <p:cNvSpPr txBox="1"/>
          <p:nvPr/>
        </p:nvSpPr>
        <p:spPr>
          <a:xfrm>
            <a:off x="6215600" y="3620700"/>
            <a:ext cx="6732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>
                <a:solidFill>
                  <a:srgbClr val="353744"/>
                </a:solidFill>
                <a:latin typeface="Lato"/>
                <a:ea typeface="Lato"/>
                <a:cs typeface="Lato"/>
                <a:sym typeface="Lato"/>
              </a:rPr>
              <a:t>swiyu</a:t>
            </a:r>
            <a:endParaRPr b="1" sz="1100">
              <a:solidFill>
                <a:srgbClr val="61616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5311338" y="1675350"/>
            <a:ext cx="492900" cy="492900"/>
          </a:xfrm>
          <a:prstGeom prst="flowChartDecision">
            <a:avLst/>
          </a:prstGeom>
          <a:solidFill>
            <a:srgbClr val="13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5361138" y="1750800"/>
            <a:ext cx="3933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2.</a:t>
            </a:r>
            <a:endParaRPr b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7764825" y="874350"/>
            <a:ext cx="302400" cy="13341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" name="Google Shape;99;p14"/>
          <p:cNvCxnSpPr/>
          <p:nvPr/>
        </p:nvCxnSpPr>
        <p:spPr>
          <a:xfrm>
            <a:off x="7393975" y="1537675"/>
            <a:ext cx="6732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4"/>
          <p:cNvCxnSpPr/>
          <p:nvPr/>
        </p:nvCxnSpPr>
        <p:spPr>
          <a:xfrm>
            <a:off x="7123625" y="869775"/>
            <a:ext cx="624300" cy="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" name="Google Shape;101;p14"/>
          <p:cNvSpPr txBox="1"/>
          <p:nvPr/>
        </p:nvSpPr>
        <p:spPr>
          <a:xfrm>
            <a:off x="8505200" y="2928275"/>
            <a:ext cx="6243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300">
                <a:solidFill>
                  <a:srgbClr val="353744"/>
                </a:solidFill>
                <a:latin typeface="Lato"/>
                <a:ea typeface="Lato"/>
                <a:cs typeface="Lato"/>
                <a:sym typeface="Lato"/>
              </a:rPr>
              <a:t>User</a:t>
            </a:r>
            <a:endParaRPr b="1" sz="1300">
              <a:solidFill>
                <a:srgbClr val="61616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8067175" y="3441275"/>
            <a:ext cx="492900" cy="492900"/>
          </a:xfrm>
          <a:prstGeom prst="flowChartDecision">
            <a:avLst/>
          </a:prstGeom>
          <a:solidFill>
            <a:srgbClr val="13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 txBox="1"/>
          <p:nvPr/>
        </p:nvSpPr>
        <p:spPr>
          <a:xfrm>
            <a:off x="8116975" y="3516725"/>
            <a:ext cx="3933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r>
              <a:rPr b="1" lang="de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b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 rot="-2552475">
            <a:off x="8169049" y="4156858"/>
            <a:ext cx="993905" cy="28813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200">
                <a:solidFill>
                  <a:srgbClr val="353744"/>
                </a:solidFill>
                <a:latin typeface="Lato"/>
                <a:ea typeface="Lato"/>
                <a:cs typeface="Lato"/>
                <a:sym typeface="Lato"/>
              </a:rPr>
              <a:t>Authorize</a:t>
            </a:r>
            <a:endParaRPr i="1" sz="1200">
              <a:solidFill>
                <a:srgbClr val="61616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5" name="Google Shape;105;p14"/>
          <p:cNvCxnSpPr>
            <a:stCxn id="101" idx="2"/>
            <a:endCxn id="93" idx="3"/>
          </p:cNvCxnSpPr>
          <p:nvPr/>
        </p:nvCxnSpPr>
        <p:spPr>
          <a:xfrm rot="5400000">
            <a:off x="7431500" y="3114725"/>
            <a:ext cx="1345200" cy="1426500"/>
          </a:xfrm>
          <a:prstGeom prst="curvedConnector3">
            <a:avLst>
              <a:gd fmla="val 101026" name="adj1"/>
            </a:avLst>
          </a:prstGeom>
          <a:noFill/>
          <a:ln cap="flat" cmpd="sng" w="9525">
            <a:solidFill>
              <a:schemeClr val="dk2"/>
            </a:solidFill>
            <a:prstDash val="lgDashDot"/>
            <a:round/>
            <a:headEnd len="med" w="med" type="stealth"/>
            <a:tailEnd len="med" w="med" type="stealth"/>
          </a:ln>
        </p:spPr>
      </p:cxnSp>
      <p:sp>
        <p:nvSpPr>
          <p:cNvPr id="106" name="Google Shape;106;p14"/>
          <p:cNvSpPr txBox="1"/>
          <p:nvPr/>
        </p:nvSpPr>
        <p:spPr>
          <a:xfrm>
            <a:off x="4572000" y="238650"/>
            <a:ext cx="14718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600">
                <a:solidFill>
                  <a:srgbClr val="353744"/>
                </a:solidFill>
                <a:latin typeface="Lato"/>
                <a:ea typeface="Lato"/>
                <a:cs typeface="Lato"/>
                <a:sym typeface="Lato"/>
              </a:rPr>
              <a:t>J O U R N E Y</a:t>
            </a:r>
            <a:endParaRPr b="1" sz="1600">
              <a:solidFill>
                <a:srgbClr val="61616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3228600" y="238650"/>
            <a:ext cx="13434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 O T I N G</a:t>
            </a:r>
            <a:endParaRPr b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8" name="Google Shape;108;p14"/>
          <p:cNvCxnSpPr>
            <a:endCxn id="93" idx="2"/>
          </p:cNvCxnSpPr>
          <p:nvPr/>
        </p:nvCxnSpPr>
        <p:spPr>
          <a:xfrm flipH="1" rot="10800000">
            <a:off x="4610402" y="4500450"/>
            <a:ext cx="1762200" cy="6000"/>
          </a:xfrm>
          <a:prstGeom prst="curvedConnector3">
            <a:avLst>
              <a:gd fmla="val 35555" name="adj1"/>
            </a:avLst>
          </a:prstGeom>
          <a:noFill/>
          <a:ln cap="flat" cmpd="sng" w="9525">
            <a:solidFill>
              <a:schemeClr val="dk2"/>
            </a:solidFill>
            <a:prstDash val="lgDashDot"/>
            <a:round/>
            <a:headEnd len="med" w="med" type="none"/>
            <a:tailEnd len="med" w="med" type="none"/>
          </a:ln>
        </p:spPr>
      </p:cxnSp>
      <p:pic>
        <p:nvPicPr>
          <p:cNvPr id="109" name="Google Shape;109;p14"/>
          <p:cNvPicPr preferRelativeResize="0"/>
          <p:nvPr/>
        </p:nvPicPr>
        <p:blipFill rotWithShape="1">
          <a:blip r:embed="rId6">
            <a:alphaModFix/>
          </a:blip>
          <a:srcRect b="7697" l="0" r="0" t="0"/>
          <a:stretch/>
        </p:blipFill>
        <p:spPr>
          <a:xfrm>
            <a:off x="3823850" y="1202155"/>
            <a:ext cx="1471800" cy="436670"/>
          </a:xfrm>
          <a:prstGeom prst="rect">
            <a:avLst/>
          </a:prstGeom>
          <a:noFill/>
          <a:ln>
            <a:noFill/>
          </a:ln>
          <a:effectLst>
            <a:outerShdw blurRad="257175" rotWithShape="0" algn="bl" dist="19050">
              <a:srgbClr val="000000">
                <a:alpha val="28000"/>
              </a:srgbClr>
            </a:outerShdw>
          </a:effectLst>
        </p:spPr>
      </p:pic>
      <p:pic>
        <p:nvPicPr>
          <p:cNvPr id="110" name="Google Shape;110;p14" title="database_100dp_FFFFFF_FILL0_wght400_GRAD0_opsz48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64138" y="2297650"/>
            <a:ext cx="492900" cy="492900"/>
          </a:xfrm>
          <a:prstGeom prst="rect">
            <a:avLst/>
          </a:prstGeom>
          <a:solidFill>
            <a:srgbClr val="434343"/>
          </a:solidFill>
          <a:ln>
            <a:noFill/>
          </a:ln>
        </p:spPr>
      </p:pic>
      <p:sp>
        <p:nvSpPr>
          <p:cNvPr id="111" name="Google Shape;111;p14"/>
          <p:cNvSpPr/>
          <p:nvPr/>
        </p:nvSpPr>
        <p:spPr>
          <a:xfrm rot="2700000">
            <a:off x="660593" y="1923618"/>
            <a:ext cx="683914" cy="683914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57175" rotWithShape="0" algn="bl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2" name="Google Shape;112;p14"/>
          <p:cNvSpPr/>
          <p:nvPr/>
        </p:nvSpPr>
        <p:spPr>
          <a:xfrm rot="2700000">
            <a:off x="1006055" y="2722756"/>
            <a:ext cx="611789" cy="611789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57175" rotWithShape="0" algn="bl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3" name="Google Shape;113;p14"/>
          <p:cNvSpPr/>
          <p:nvPr/>
        </p:nvSpPr>
        <p:spPr>
          <a:xfrm rot="2700000">
            <a:off x="347136" y="2593987"/>
            <a:ext cx="504026" cy="504026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57175" rotWithShape="0" algn="bl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4" name="Google Shape;114;p14"/>
          <p:cNvSpPr txBox="1"/>
          <p:nvPr/>
        </p:nvSpPr>
        <p:spPr>
          <a:xfrm>
            <a:off x="950175" y="2915113"/>
            <a:ext cx="7128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200">
                <a:solidFill>
                  <a:srgbClr val="353744"/>
                </a:solidFill>
                <a:latin typeface="Lato"/>
                <a:ea typeface="Lato"/>
                <a:cs typeface="Lato"/>
                <a:sym typeface="Lato"/>
              </a:rPr>
              <a:t>Canton</a:t>
            </a:r>
            <a:endParaRPr b="1" sz="1200">
              <a:solidFill>
                <a:srgbClr val="61616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" name="Google Shape;115;p14"/>
          <p:cNvSpPr txBox="1"/>
          <p:nvPr/>
        </p:nvSpPr>
        <p:spPr>
          <a:xfrm>
            <a:off x="646150" y="2148063"/>
            <a:ext cx="7128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200">
                <a:solidFill>
                  <a:srgbClr val="353744"/>
                </a:solidFill>
                <a:latin typeface="Lato"/>
                <a:ea typeface="Lato"/>
                <a:cs typeface="Lato"/>
                <a:sym typeface="Lato"/>
              </a:rPr>
              <a:t>Federal</a:t>
            </a:r>
            <a:endParaRPr b="1" sz="1200">
              <a:solidFill>
                <a:srgbClr val="61616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14"/>
          <p:cNvSpPr txBox="1"/>
          <p:nvPr/>
        </p:nvSpPr>
        <p:spPr>
          <a:xfrm>
            <a:off x="242750" y="2732463"/>
            <a:ext cx="7128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200">
                <a:solidFill>
                  <a:srgbClr val="353744"/>
                </a:solidFill>
                <a:latin typeface="Lato"/>
                <a:ea typeface="Lato"/>
                <a:cs typeface="Lato"/>
                <a:sym typeface="Lato"/>
              </a:rPr>
              <a:t>Local</a:t>
            </a:r>
            <a:endParaRPr b="1" sz="1200">
              <a:solidFill>
                <a:srgbClr val="61616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7" name="Google Shape;117;p14"/>
          <p:cNvCxnSpPr/>
          <p:nvPr/>
        </p:nvCxnSpPr>
        <p:spPr>
          <a:xfrm>
            <a:off x="2307700" y="3713425"/>
            <a:ext cx="393300" cy="1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18" name="Google Shape;118;p14"/>
          <p:cNvSpPr/>
          <p:nvPr/>
        </p:nvSpPr>
        <p:spPr>
          <a:xfrm>
            <a:off x="2257900" y="2704675"/>
            <a:ext cx="492900" cy="492900"/>
          </a:xfrm>
          <a:prstGeom prst="flowChartDecision">
            <a:avLst/>
          </a:prstGeom>
          <a:solidFill>
            <a:srgbClr val="13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4"/>
          <p:cNvSpPr txBox="1"/>
          <p:nvPr/>
        </p:nvSpPr>
        <p:spPr>
          <a:xfrm>
            <a:off x="2307700" y="2780125"/>
            <a:ext cx="3933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r>
              <a:rPr b="1" lang="de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b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" name="Google Shape;120;p14"/>
          <p:cNvSpPr txBox="1"/>
          <p:nvPr/>
        </p:nvSpPr>
        <p:spPr>
          <a:xfrm>
            <a:off x="1976500" y="3304225"/>
            <a:ext cx="995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Export/</a:t>
            </a:r>
            <a:br>
              <a:rPr b="1" i="1" lang="de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i="1" lang="de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Validation</a:t>
            </a:r>
            <a:endParaRPr b="1" i="1"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p14"/>
          <p:cNvSpPr txBox="1"/>
          <p:nvPr/>
        </p:nvSpPr>
        <p:spPr>
          <a:xfrm>
            <a:off x="453400" y="1123135"/>
            <a:ext cx="10983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Komittee of Paper-based System</a:t>
            </a:r>
            <a:endParaRPr b="1" i="1"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" name="Google Shape;122;p14"/>
          <p:cNvSpPr txBox="1"/>
          <p:nvPr/>
        </p:nvSpPr>
        <p:spPr>
          <a:xfrm>
            <a:off x="6349700" y="4264500"/>
            <a:ext cx="927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>
                <a:solidFill>
                  <a:srgbClr val="353744"/>
                </a:solidFill>
                <a:latin typeface="Lato"/>
                <a:ea typeface="Lato"/>
                <a:cs typeface="Lato"/>
                <a:sym typeface="Lato"/>
              </a:rPr>
              <a:t>CH-Login</a:t>
            </a:r>
            <a:endParaRPr b="1" sz="1100">
              <a:solidFill>
                <a:srgbClr val="61616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14"/>
          <p:cNvSpPr txBox="1"/>
          <p:nvPr/>
        </p:nvSpPr>
        <p:spPr>
          <a:xfrm>
            <a:off x="6820913" y="3981963"/>
            <a:ext cx="927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>
                <a:solidFill>
                  <a:srgbClr val="353744"/>
                </a:solidFill>
                <a:latin typeface="Lato"/>
                <a:ea typeface="Lato"/>
                <a:cs typeface="Lato"/>
                <a:sym typeface="Lato"/>
              </a:rPr>
              <a:t>ID-Card</a:t>
            </a:r>
            <a:endParaRPr b="1" sz="1100">
              <a:solidFill>
                <a:srgbClr val="61616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" name="Google Shape;124;p14"/>
          <p:cNvSpPr txBox="1"/>
          <p:nvPr/>
        </p:nvSpPr>
        <p:spPr>
          <a:xfrm>
            <a:off x="6848250" y="3607563"/>
            <a:ext cx="6243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>
                <a:solidFill>
                  <a:srgbClr val="353744"/>
                </a:solidFill>
                <a:latin typeface="Lato"/>
                <a:ea typeface="Lato"/>
                <a:cs typeface="Lato"/>
                <a:sym typeface="Lato"/>
              </a:rPr>
              <a:t>A-Gov</a:t>
            </a:r>
            <a:endParaRPr b="1" sz="1100">
              <a:solidFill>
                <a:srgbClr val="61616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Google Shape;125;p14"/>
          <p:cNvSpPr txBox="1"/>
          <p:nvPr/>
        </p:nvSpPr>
        <p:spPr>
          <a:xfrm>
            <a:off x="5863500" y="3847350"/>
            <a:ext cx="11931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>
                <a:solidFill>
                  <a:srgbClr val="353744"/>
                </a:solidFill>
                <a:latin typeface="Lato"/>
                <a:ea typeface="Lato"/>
                <a:cs typeface="Lato"/>
                <a:sym typeface="Lato"/>
              </a:rPr>
              <a:t>Canton-Login</a:t>
            </a:r>
            <a:endParaRPr b="1" sz="1100">
              <a:solidFill>
                <a:srgbClr val="61616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" name="Google Shape;126;p14"/>
          <p:cNvSpPr txBox="1"/>
          <p:nvPr/>
        </p:nvSpPr>
        <p:spPr>
          <a:xfrm>
            <a:off x="284350" y="3566188"/>
            <a:ext cx="1594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Manual validation</a:t>
            </a:r>
            <a:endParaRPr b="1" i="1"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14"/>
          <p:cNvSpPr/>
          <p:nvPr/>
        </p:nvSpPr>
        <p:spPr>
          <a:xfrm>
            <a:off x="1691700" y="1709850"/>
            <a:ext cx="492900" cy="1723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8" name="Google Shape;128;p14"/>
          <p:cNvCxnSpPr>
            <a:stCxn id="80" idx="0"/>
          </p:cNvCxnSpPr>
          <p:nvPr/>
        </p:nvCxnSpPr>
        <p:spPr>
          <a:xfrm rot="-5400000">
            <a:off x="5012852" y="1468800"/>
            <a:ext cx="662100" cy="7800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lgDashDot"/>
            <a:round/>
            <a:headEnd len="med" w="med" type="none"/>
            <a:tailEnd len="med" w="med" type="stealth"/>
          </a:ln>
        </p:spPr>
      </p:cxnSp>
      <p:cxnSp>
        <p:nvCxnSpPr>
          <p:cNvPr id="129" name="Google Shape;129;p14"/>
          <p:cNvCxnSpPr>
            <a:stCxn id="98" idx="1"/>
            <a:endCxn id="91" idx="0"/>
          </p:cNvCxnSpPr>
          <p:nvPr/>
        </p:nvCxnSpPr>
        <p:spPr>
          <a:xfrm>
            <a:off x="8067225" y="1541400"/>
            <a:ext cx="750000" cy="815400"/>
          </a:xfrm>
          <a:prstGeom prst="curvedConnector4">
            <a:avLst>
              <a:gd fmla="val 56697" name="adj1"/>
              <a:gd fmla="val 34774" name="adj2"/>
            </a:avLst>
          </a:prstGeom>
          <a:noFill/>
          <a:ln cap="flat" cmpd="sng" w="9525">
            <a:solidFill>
              <a:schemeClr val="dk2"/>
            </a:solidFill>
            <a:prstDash val="lgDashDot"/>
            <a:round/>
            <a:headEnd len="med" w="med" type="none"/>
            <a:tailEnd len="med" w="med" type="stealth"/>
          </a:ln>
        </p:spPr>
      </p:cxnSp>
      <p:sp>
        <p:nvSpPr>
          <p:cNvPr id="130" name="Google Shape;130;p14"/>
          <p:cNvSpPr/>
          <p:nvPr/>
        </p:nvSpPr>
        <p:spPr>
          <a:xfrm>
            <a:off x="2297050" y="1299250"/>
            <a:ext cx="492900" cy="492900"/>
          </a:xfrm>
          <a:prstGeom prst="flowChartDecision">
            <a:avLst/>
          </a:prstGeom>
          <a:solidFill>
            <a:srgbClr val="13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4"/>
          <p:cNvSpPr txBox="1"/>
          <p:nvPr/>
        </p:nvSpPr>
        <p:spPr>
          <a:xfrm>
            <a:off x="2346850" y="1374700"/>
            <a:ext cx="3933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b="1" lang="de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b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" name="Google Shape;132;p14"/>
          <p:cNvSpPr txBox="1"/>
          <p:nvPr/>
        </p:nvSpPr>
        <p:spPr>
          <a:xfrm>
            <a:off x="2009350" y="1901200"/>
            <a:ext cx="990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Registration</a:t>
            </a:r>
            <a:endParaRPr b="1" i="1"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3" name="Google Shape;133;p14"/>
          <p:cNvCxnSpPr/>
          <p:nvPr/>
        </p:nvCxnSpPr>
        <p:spPr>
          <a:xfrm>
            <a:off x="2346850" y="2296150"/>
            <a:ext cx="393300" cy="1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34" name="Google Shape;134;p14"/>
          <p:cNvSpPr txBox="1"/>
          <p:nvPr/>
        </p:nvSpPr>
        <p:spPr>
          <a:xfrm rot="-2551700">
            <a:off x="5436284" y="2100500"/>
            <a:ext cx="649304" cy="28813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200">
                <a:solidFill>
                  <a:srgbClr val="353744"/>
                </a:solidFill>
                <a:latin typeface="Lato"/>
                <a:ea typeface="Lato"/>
                <a:cs typeface="Lato"/>
                <a:sym typeface="Lato"/>
              </a:rPr>
              <a:t>Scan</a:t>
            </a:r>
            <a:endParaRPr i="1" sz="1200">
              <a:solidFill>
                <a:srgbClr val="61616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5" name="Google Shape;135;p14"/>
          <p:cNvCxnSpPr>
            <a:endCxn id="110" idx="2"/>
          </p:cNvCxnSpPr>
          <p:nvPr/>
        </p:nvCxnSpPr>
        <p:spPr>
          <a:xfrm flipH="1" rot="5400000">
            <a:off x="3146538" y="3154600"/>
            <a:ext cx="1723800" cy="995700"/>
          </a:xfrm>
          <a:prstGeom prst="curvedConnector3">
            <a:avLst>
              <a:gd fmla="val 8821" name="adj1"/>
            </a:avLst>
          </a:prstGeom>
          <a:noFill/>
          <a:ln cap="flat" cmpd="sng" w="9525">
            <a:solidFill>
              <a:schemeClr val="lt1"/>
            </a:solidFill>
            <a:prstDash val="lgDashDot"/>
            <a:round/>
            <a:headEnd len="med" w="med" type="none"/>
            <a:tailEnd len="med" w="med" type="stealth"/>
          </a:ln>
        </p:spPr>
      </p:cxnSp>
      <p:sp>
        <p:nvSpPr>
          <p:cNvPr id="136" name="Google Shape;136;p14"/>
          <p:cNvSpPr/>
          <p:nvPr/>
        </p:nvSpPr>
        <p:spPr>
          <a:xfrm>
            <a:off x="4971300" y="3504675"/>
            <a:ext cx="492900" cy="492900"/>
          </a:xfrm>
          <a:prstGeom prst="flowChartDecision">
            <a:avLst/>
          </a:prstGeom>
          <a:solidFill>
            <a:srgbClr val="13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4"/>
          <p:cNvSpPr txBox="1"/>
          <p:nvPr/>
        </p:nvSpPr>
        <p:spPr>
          <a:xfrm>
            <a:off x="5021100" y="3580125"/>
            <a:ext cx="3933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4.</a:t>
            </a:r>
            <a:endParaRPr b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p14"/>
          <p:cNvSpPr txBox="1"/>
          <p:nvPr/>
        </p:nvSpPr>
        <p:spPr>
          <a:xfrm>
            <a:off x="4905600" y="4104213"/>
            <a:ext cx="6243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200">
                <a:solidFill>
                  <a:srgbClr val="353744"/>
                </a:solidFill>
                <a:latin typeface="Lato"/>
                <a:ea typeface="Lato"/>
                <a:cs typeface="Lato"/>
                <a:sym typeface="Lato"/>
              </a:rPr>
              <a:t>Store</a:t>
            </a:r>
            <a:endParaRPr i="1" sz="1200">
              <a:solidFill>
                <a:srgbClr val="35374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" name="Google Shape;139;p14"/>
          <p:cNvSpPr txBox="1"/>
          <p:nvPr/>
        </p:nvSpPr>
        <p:spPr>
          <a:xfrm>
            <a:off x="3313050" y="1951375"/>
            <a:ext cx="4698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DB</a:t>
            </a:r>
            <a:endParaRPr b="1" i="1"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45" name="Google Shape;145;p15"/>
          <p:cNvSpPr txBox="1"/>
          <p:nvPr/>
        </p:nvSpPr>
        <p:spPr>
          <a:xfrm>
            <a:off x="4572000" y="238650"/>
            <a:ext cx="14718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600">
                <a:solidFill>
                  <a:srgbClr val="353744"/>
                </a:solidFill>
                <a:latin typeface="Lato"/>
                <a:ea typeface="Lato"/>
                <a:cs typeface="Lato"/>
                <a:sym typeface="Lato"/>
              </a:rPr>
              <a:t>B E N E F I T S</a:t>
            </a:r>
            <a:endParaRPr b="1" sz="1600">
              <a:solidFill>
                <a:srgbClr val="61616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p15"/>
          <p:cNvSpPr txBox="1"/>
          <p:nvPr/>
        </p:nvSpPr>
        <p:spPr>
          <a:xfrm>
            <a:off x="2689800" y="238650"/>
            <a:ext cx="18822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 L A T F O R M</a:t>
            </a:r>
            <a:endParaRPr b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7775" y="807399"/>
            <a:ext cx="2636408" cy="2352550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st="19050">
              <a:srgbClr val="000000">
                <a:alpha val="50000"/>
              </a:srgbClr>
            </a:outerShdw>
          </a:effectLst>
        </p:spPr>
      </p:pic>
      <p:pic>
        <p:nvPicPr>
          <p:cNvPr id="148" name="Google Shape;148;p15"/>
          <p:cNvPicPr preferRelativeResize="0"/>
          <p:nvPr/>
        </p:nvPicPr>
        <p:blipFill rotWithShape="1">
          <a:blip r:embed="rId4">
            <a:alphaModFix/>
          </a:blip>
          <a:srcRect b="0" l="792" r="2579" t="1941"/>
          <a:stretch/>
        </p:blipFill>
        <p:spPr>
          <a:xfrm>
            <a:off x="1112842" y="1750736"/>
            <a:ext cx="2266254" cy="127868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5"/>
          <p:cNvSpPr/>
          <p:nvPr/>
        </p:nvSpPr>
        <p:spPr>
          <a:xfrm>
            <a:off x="5458850" y="1674100"/>
            <a:ext cx="288000" cy="288000"/>
          </a:xfrm>
          <a:prstGeom prst="flowChartDecision">
            <a:avLst/>
          </a:prstGeom>
          <a:solidFill>
            <a:srgbClr val="3537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5"/>
          <p:cNvSpPr txBox="1"/>
          <p:nvPr/>
        </p:nvSpPr>
        <p:spPr>
          <a:xfrm>
            <a:off x="5783925" y="1674100"/>
            <a:ext cx="18822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500">
                <a:solidFill>
                  <a:srgbClr val="353744"/>
                </a:solidFill>
                <a:latin typeface="Lato"/>
                <a:ea typeface="Lato"/>
                <a:cs typeface="Lato"/>
                <a:sym typeface="Lato"/>
              </a:rPr>
              <a:t>Status Updates</a:t>
            </a:r>
            <a:endParaRPr sz="1500">
              <a:solidFill>
                <a:srgbClr val="61616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15"/>
          <p:cNvSpPr txBox="1"/>
          <p:nvPr/>
        </p:nvSpPr>
        <p:spPr>
          <a:xfrm>
            <a:off x="5746850" y="2313900"/>
            <a:ext cx="22662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500">
                <a:solidFill>
                  <a:srgbClr val="353744"/>
                </a:solidFill>
                <a:latin typeface="Lato"/>
                <a:ea typeface="Lato"/>
                <a:cs typeface="Lato"/>
                <a:sym typeface="Lato"/>
              </a:rPr>
              <a:t>Export to Muncipality</a:t>
            </a:r>
            <a:endParaRPr sz="1500">
              <a:solidFill>
                <a:srgbClr val="61616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p15"/>
          <p:cNvSpPr txBox="1"/>
          <p:nvPr/>
        </p:nvSpPr>
        <p:spPr>
          <a:xfrm>
            <a:off x="5746850" y="2953700"/>
            <a:ext cx="18234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500">
                <a:solidFill>
                  <a:srgbClr val="353744"/>
                </a:solidFill>
                <a:latin typeface="Lato"/>
                <a:ea typeface="Lato"/>
                <a:cs typeface="Lato"/>
                <a:sym typeface="Lato"/>
              </a:rPr>
              <a:t>E-ID Integration</a:t>
            </a:r>
            <a:endParaRPr sz="1500">
              <a:solidFill>
                <a:srgbClr val="61616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15"/>
          <p:cNvSpPr/>
          <p:nvPr/>
        </p:nvSpPr>
        <p:spPr>
          <a:xfrm>
            <a:off x="5458860" y="2329896"/>
            <a:ext cx="288000" cy="288000"/>
          </a:xfrm>
          <a:prstGeom prst="flowChartDecision">
            <a:avLst/>
          </a:prstGeom>
          <a:solidFill>
            <a:srgbClr val="3537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5"/>
          <p:cNvSpPr/>
          <p:nvPr/>
        </p:nvSpPr>
        <p:spPr>
          <a:xfrm>
            <a:off x="5458848" y="2953696"/>
            <a:ext cx="288000" cy="288000"/>
          </a:xfrm>
          <a:prstGeom prst="flowChartDecision">
            <a:avLst/>
          </a:prstGeom>
          <a:solidFill>
            <a:srgbClr val="3537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425" y="3319240"/>
            <a:ext cx="2392250" cy="1323958"/>
          </a:xfrm>
          <a:prstGeom prst="rect">
            <a:avLst/>
          </a:prstGeom>
          <a:solidFill>
            <a:srgbClr val="434343"/>
          </a:solidFill>
          <a:ln>
            <a:noFill/>
          </a:ln>
          <a:effectLst>
            <a:outerShdw blurRad="200025" rotWithShape="0" algn="bl" dist="19050">
              <a:srgbClr val="000000">
                <a:alpha val="50000"/>
              </a:srgbClr>
            </a:outerShdw>
          </a:effectLst>
        </p:spPr>
      </p:pic>
      <p:pic>
        <p:nvPicPr>
          <p:cNvPr id="156" name="Google Shape;156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25775" y="3459634"/>
            <a:ext cx="1882200" cy="1464384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st="19050">
              <a:srgbClr val="000000">
                <a:alpha val="50000"/>
              </a:srgbClr>
            </a:outerShdw>
          </a:effectLst>
        </p:spPr>
      </p:pic>
      <p:sp>
        <p:nvSpPr>
          <p:cNvPr id="157" name="Google Shape;157;p15"/>
          <p:cNvSpPr txBox="1"/>
          <p:nvPr/>
        </p:nvSpPr>
        <p:spPr>
          <a:xfrm>
            <a:off x="5746850" y="3577500"/>
            <a:ext cx="23922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500">
                <a:solidFill>
                  <a:srgbClr val="353744"/>
                </a:solidFill>
                <a:latin typeface="Lato"/>
                <a:ea typeface="Lato"/>
                <a:cs typeface="Lato"/>
                <a:sym typeface="Lato"/>
              </a:rPr>
              <a:t>Flexible to external needs</a:t>
            </a:r>
            <a:endParaRPr sz="1500">
              <a:solidFill>
                <a:srgbClr val="61616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15"/>
          <p:cNvSpPr/>
          <p:nvPr/>
        </p:nvSpPr>
        <p:spPr>
          <a:xfrm>
            <a:off x="5458848" y="3577496"/>
            <a:ext cx="288000" cy="288000"/>
          </a:xfrm>
          <a:prstGeom prst="flowChartDecision">
            <a:avLst/>
          </a:prstGeom>
          <a:solidFill>
            <a:srgbClr val="3537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5"/>
          <p:cNvSpPr/>
          <p:nvPr/>
        </p:nvSpPr>
        <p:spPr>
          <a:xfrm flipH="1">
            <a:off x="4755825" y="1386950"/>
            <a:ext cx="547500" cy="2765700"/>
          </a:xfrm>
          <a:prstGeom prst="rightBrace">
            <a:avLst>
              <a:gd fmla="val 50000" name="adj1"/>
              <a:gd fmla="val 50589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"/>
          <p:cNvSpPr/>
          <p:nvPr/>
        </p:nvSpPr>
        <p:spPr>
          <a:xfrm rot="2700000">
            <a:off x="363389" y="2088237"/>
            <a:ext cx="1080176" cy="1080176"/>
          </a:xfrm>
          <a:prstGeom prst="rect">
            <a:avLst/>
          </a:prstGeom>
          <a:solidFill>
            <a:srgbClr val="0C343D"/>
          </a:solidFill>
          <a:ln>
            <a:noFill/>
          </a:ln>
          <a:effectLst>
            <a:outerShdw blurRad="257175" rotWithShape="0" algn="bl" dist="19050">
              <a:srgbClr val="000000">
                <a:alpha val="2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5" name="Google Shape;165;p16"/>
          <p:cNvSpPr txBox="1"/>
          <p:nvPr/>
        </p:nvSpPr>
        <p:spPr>
          <a:xfrm>
            <a:off x="230125" y="2381875"/>
            <a:ext cx="13467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 O P I C S</a:t>
            </a:r>
            <a:endParaRPr b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Google Shape;166;p16"/>
          <p:cNvSpPr/>
          <p:nvPr/>
        </p:nvSpPr>
        <p:spPr>
          <a:xfrm flipH="1">
            <a:off x="1752113" y="347575"/>
            <a:ext cx="547500" cy="4561500"/>
          </a:xfrm>
          <a:prstGeom prst="rightBrace">
            <a:avLst>
              <a:gd fmla="val 50000" name="adj1"/>
              <a:gd fmla="val 50589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6"/>
          <p:cNvSpPr/>
          <p:nvPr/>
        </p:nvSpPr>
        <p:spPr>
          <a:xfrm>
            <a:off x="2384450" y="537300"/>
            <a:ext cx="288000" cy="288000"/>
          </a:xfrm>
          <a:prstGeom prst="flowChartDecision">
            <a:avLst/>
          </a:prstGeom>
          <a:solidFill>
            <a:srgbClr val="3537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6"/>
          <p:cNvSpPr/>
          <p:nvPr/>
        </p:nvSpPr>
        <p:spPr>
          <a:xfrm>
            <a:off x="2384460" y="1445771"/>
            <a:ext cx="288000" cy="288000"/>
          </a:xfrm>
          <a:prstGeom prst="flowChartDecision">
            <a:avLst/>
          </a:prstGeom>
          <a:solidFill>
            <a:srgbClr val="3537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2384448" y="2400096"/>
            <a:ext cx="288000" cy="288000"/>
          </a:xfrm>
          <a:prstGeom prst="flowChartDecision">
            <a:avLst/>
          </a:prstGeom>
          <a:solidFill>
            <a:srgbClr val="3537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2384450" y="3354425"/>
            <a:ext cx="288000" cy="288000"/>
          </a:xfrm>
          <a:prstGeom prst="flowChartDecision">
            <a:avLst/>
          </a:prstGeom>
          <a:solidFill>
            <a:srgbClr val="3537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"/>
          <p:cNvSpPr/>
          <p:nvPr/>
        </p:nvSpPr>
        <p:spPr>
          <a:xfrm>
            <a:off x="2384460" y="4308746"/>
            <a:ext cx="288000" cy="288000"/>
          </a:xfrm>
          <a:prstGeom prst="flowChartDecision">
            <a:avLst/>
          </a:prstGeom>
          <a:solidFill>
            <a:srgbClr val="3537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6"/>
          <p:cNvSpPr txBox="1"/>
          <p:nvPr/>
        </p:nvSpPr>
        <p:spPr>
          <a:xfrm>
            <a:off x="2757275" y="342750"/>
            <a:ext cx="2797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200">
                <a:solidFill>
                  <a:srgbClr val="353744"/>
                </a:solidFill>
                <a:latin typeface="Lato"/>
                <a:ea typeface="Lato"/>
                <a:cs typeface="Lato"/>
                <a:sym typeface="Lato"/>
              </a:rPr>
              <a:t>From willingness to signature</a:t>
            </a:r>
            <a:endParaRPr b="1" sz="1200">
              <a:solidFill>
                <a:srgbClr val="35374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Unified, secure user flow — e-ID login and encrypted communication &amp; data storage</a:t>
            </a:r>
            <a:endParaRPr b="1" sz="1200">
              <a:solidFill>
                <a:srgbClr val="35374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Google Shape;173;p16"/>
          <p:cNvSpPr txBox="1"/>
          <p:nvPr/>
        </p:nvSpPr>
        <p:spPr>
          <a:xfrm>
            <a:off x="2757275" y="1251225"/>
            <a:ext cx="2797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200">
                <a:solidFill>
                  <a:srgbClr val="353744"/>
                </a:solidFill>
                <a:latin typeface="Lato"/>
                <a:ea typeface="Lato"/>
                <a:cs typeface="Lato"/>
                <a:sym typeface="Lato"/>
              </a:rPr>
              <a:t>Access to collected signatures</a:t>
            </a:r>
            <a:endParaRPr b="1" sz="1200">
              <a:solidFill>
                <a:srgbClr val="35374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Personal information can only be decrypted by the municipality that needs them.</a:t>
            </a:r>
            <a:endParaRPr b="1" sz="1200">
              <a:solidFill>
                <a:srgbClr val="35374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p16"/>
          <p:cNvSpPr txBox="1"/>
          <p:nvPr/>
        </p:nvSpPr>
        <p:spPr>
          <a:xfrm>
            <a:off x="2757275" y="2205550"/>
            <a:ext cx="2797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200">
                <a:solidFill>
                  <a:srgbClr val="353744"/>
                </a:solidFill>
                <a:latin typeface="Lato"/>
                <a:ea typeface="Lato"/>
                <a:cs typeface="Lato"/>
                <a:sym typeface="Lato"/>
              </a:rPr>
              <a:t>Attribution to committees</a:t>
            </a:r>
            <a:endParaRPr b="1" sz="1200">
              <a:solidFill>
                <a:srgbClr val="35374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Referral code for each collecting party.</a:t>
            </a:r>
            <a:endParaRPr b="1" sz="1200">
              <a:solidFill>
                <a:srgbClr val="35374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16"/>
          <p:cNvSpPr txBox="1"/>
          <p:nvPr/>
        </p:nvSpPr>
        <p:spPr>
          <a:xfrm>
            <a:off x="2757275" y="3159875"/>
            <a:ext cx="2797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200">
                <a:solidFill>
                  <a:srgbClr val="353744"/>
                </a:solidFill>
                <a:latin typeface="Lato"/>
                <a:ea typeface="Lato"/>
                <a:cs typeface="Lato"/>
                <a:sym typeface="Lato"/>
              </a:rPr>
              <a:t>Information on e-collecting projects</a:t>
            </a:r>
            <a:endParaRPr b="1" sz="1200">
              <a:solidFill>
                <a:srgbClr val="35374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Registration for newsletters is not the responsibility of the tool. The tool-administrator approves the content of the initiative.</a:t>
            </a:r>
            <a:endParaRPr b="1" sz="1200">
              <a:solidFill>
                <a:srgbClr val="35374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" name="Google Shape;176;p16"/>
          <p:cNvSpPr txBox="1"/>
          <p:nvPr/>
        </p:nvSpPr>
        <p:spPr>
          <a:xfrm>
            <a:off x="2757275" y="4114200"/>
            <a:ext cx="2797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200">
                <a:solidFill>
                  <a:srgbClr val="353744"/>
                </a:solidFill>
                <a:latin typeface="Lato"/>
                <a:ea typeface="Lato"/>
                <a:cs typeface="Lato"/>
                <a:sym typeface="Lato"/>
              </a:rPr>
              <a:t>Exclusion of invalid signatures</a:t>
            </a:r>
            <a:endParaRPr b="1" sz="1200">
              <a:solidFill>
                <a:srgbClr val="35374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Validation through e-ID.</a:t>
            </a:r>
            <a:endParaRPr b="1" sz="1200">
              <a:solidFill>
                <a:srgbClr val="35374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" name="Google Shape;177;p16"/>
          <p:cNvSpPr/>
          <p:nvPr/>
        </p:nvSpPr>
        <p:spPr>
          <a:xfrm>
            <a:off x="5554475" y="542025"/>
            <a:ext cx="288000" cy="288000"/>
          </a:xfrm>
          <a:prstGeom prst="flowChartDecision">
            <a:avLst/>
          </a:prstGeom>
          <a:solidFill>
            <a:srgbClr val="3537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6"/>
          <p:cNvSpPr/>
          <p:nvPr/>
        </p:nvSpPr>
        <p:spPr>
          <a:xfrm>
            <a:off x="5554485" y="1450496"/>
            <a:ext cx="288000" cy="288000"/>
          </a:xfrm>
          <a:prstGeom prst="flowChartDecision">
            <a:avLst/>
          </a:prstGeom>
          <a:solidFill>
            <a:srgbClr val="3537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6"/>
          <p:cNvSpPr/>
          <p:nvPr/>
        </p:nvSpPr>
        <p:spPr>
          <a:xfrm>
            <a:off x="5554473" y="2404821"/>
            <a:ext cx="288000" cy="288000"/>
          </a:xfrm>
          <a:prstGeom prst="flowChartDecision">
            <a:avLst/>
          </a:prstGeom>
          <a:solidFill>
            <a:srgbClr val="3537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"/>
          <p:cNvSpPr/>
          <p:nvPr/>
        </p:nvSpPr>
        <p:spPr>
          <a:xfrm>
            <a:off x="5554475" y="3359150"/>
            <a:ext cx="288000" cy="288000"/>
          </a:xfrm>
          <a:prstGeom prst="flowChartDecision">
            <a:avLst/>
          </a:prstGeom>
          <a:solidFill>
            <a:srgbClr val="3537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6"/>
          <p:cNvSpPr/>
          <p:nvPr/>
        </p:nvSpPr>
        <p:spPr>
          <a:xfrm>
            <a:off x="5554485" y="4313471"/>
            <a:ext cx="288000" cy="288000"/>
          </a:xfrm>
          <a:prstGeom prst="flowChartDecision">
            <a:avLst/>
          </a:prstGeom>
          <a:solidFill>
            <a:srgbClr val="3537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6"/>
          <p:cNvSpPr txBox="1"/>
          <p:nvPr/>
        </p:nvSpPr>
        <p:spPr>
          <a:xfrm>
            <a:off x="5927300" y="347475"/>
            <a:ext cx="2797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200">
                <a:solidFill>
                  <a:srgbClr val="353744"/>
                </a:solidFill>
                <a:latin typeface="Lato"/>
                <a:ea typeface="Lato"/>
                <a:cs typeface="Lato"/>
                <a:sym typeface="Lato"/>
              </a:rPr>
              <a:t>Prevention of lost or hidden signatures</a:t>
            </a:r>
            <a:endParaRPr b="1" sz="1200">
              <a:solidFill>
                <a:srgbClr val="35374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Is in the responsibility of the municipality. Referral codes allows committees to check the numbers.</a:t>
            </a:r>
            <a:endParaRPr b="1" sz="1200">
              <a:solidFill>
                <a:srgbClr val="35374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16"/>
          <p:cNvSpPr txBox="1"/>
          <p:nvPr/>
        </p:nvSpPr>
        <p:spPr>
          <a:xfrm>
            <a:off x="5927300" y="1255950"/>
            <a:ext cx="2797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200">
                <a:solidFill>
                  <a:srgbClr val="353744"/>
                </a:solidFill>
                <a:latin typeface="Lato"/>
                <a:ea typeface="Lato"/>
                <a:cs typeface="Lato"/>
                <a:sym typeface="Lato"/>
              </a:rPr>
              <a:t>Protection of voting secrecy</a:t>
            </a:r>
            <a:endParaRPr b="1" sz="1200">
              <a:solidFill>
                <a:srgbClr val="35374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Only the municipality has access on this information.</a:t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16"/>
          <p:cNvSpPr txBox="1"/>
          <p:nvPr/>
        </p:nvSpPr>
        <p:spPr>
          <a:xfrm>
            <a:off x="5927300" y="2210275"/>
            <a:ext cx="2797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200">
                <a:solidFill>
                  <a:srgbClr val="353744"/>
                </a:solidFill>
                <a:latin typeface="Lato"/>
                <a:ea typeface="Lato"/>
                <a:cs typeface="Lato"/>
                <a:sym typeface="Lato"/>
              </a:rPr>
              <a:t>Integration with paper process</a:t>
            </a:r>
            <a:endParaRPr b="1" sz="1200">
              <a:solidFill>
                <a:srgbClr val="35374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CVS export to integrate in existing systems, openness to adapting APIs.</a:t>
            </a:r>
            <a:endParaRPr b="1" sz="1200">
              <a:solidFill>
                <a:srgbClr val="35374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Google Shape;185;p16"/>
          <p:cNvSpPr txBox="1"/>
          <p:nvPr/>
        </p:nvSpPr>
        <p:spPr>
          <a:xfrm>
            <a:off x="5927300" y="3164600"/>
            <a:ext cx="2797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200">
                <a:solidFill>
                  <a:srgbClr val="353744"/>
                </a:solidFill>
                <a:latin typeface="Lato"/>
                <a:ea typeface="Lato"/>
                <a:cs typeface="Lato"/>
                <a:sym typeface="Lato"/>
              </a:rPr>
              <a:t>Easy adoption for municipalities</a:t>
            </a:r>
            <a:endParaRPr b="1" sz="1200">
              <a:solidFill>
                <a:srgbClr val="35374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User friendly - download functionality (CSV, PDF).</a:t>
            </a:r>
            <a:endParaRPr b="1" sz="1200">
              <a:solidFill>
                <a:srgbClr val="35374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6" name="Google Shape;186;p16"/>
          <p:cNvSpPr txBox="1"/>
          <p:nvPr/>
        </p:nvSpPr>
        <p:spPr>
          <a:xfrm>
            <a:off x="5927300" y="4118925"/>
            <a:ext cx="2797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200">
                <a:solidFill>
                  <a:srgbClr val="353744"/>
                </a:solidFill>
                <a:latin typeface="Lato"/>
                <a:ea typeface="Lato"/>
                <a:cs typeface="Lato"/>
                <a:sym typeface="Lato"/>
              </a:rPr>
              <a:t>Applicable to all federal levels</a:t>
            </a:r>
            <a:endParaRPr b="1" sz="1200">
              <a:solidFill>
                <a:srgbClr val="35374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Cantonal and federal Initiative are supported, Municipal ones can be added.</a:t>
            </a:r>
            <a:endParaRPr b="1" sz="1200">
              <a:solidFill>
                <a:srgbClr val="35374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" name="Google Shape;187;p16"/>
          <p:cNvSpPr/>
          <p:nvPr/>
        </p:nvSpPr>
        <p:spPr>
          <a:xfrm>
            <a:off x="2282000" y="434850"/>
            <a:ext cx="492900" cy="492900"/>
          </a:xfrm>
          <a:prstGeom prst="flowChartDecision">
            <a:avLst/>
          </a:prstGeom>
          <a:solidFill>
            <a:srgbClr val="3537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6"/>
          <p:cNvSpPr txBox="1"/>
          <p:nvPr/>
        </p:nvSpPr>
        <p:spPr>
          <a:xfrm>
            <a:off x="2254700" y="537300"/>
            <a:ext cx="5475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1.</a:t>
            </a:r>
            <a:endParaRPr b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16"/>
          <p:cNvSpPr/>
          <p:nvPr/>
        </p:nvSpPr>
        <p:spPr>
          <a:xfrm>
            <a:off x="2282000" y="1366250"/>
            <a:ext cx="492900" cy="492900"/>
          </a:xfrm>
          <a:prstGeom prst="flowChartDecision">
            <a:avLst/>
          </a:prstGeom>
          <a:solidFill>
            <a:srgbClr val="3537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6"/>
          <p:cNvSpPr txBox="1"/>
          <p:nvPr/>
        </p:nvSpPr>
        <p:spPr>
          <a:xfrm>
            <a:off x="2254700" y="1468700"/>
            <a:ext cx="5475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b="1" lang="de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b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" name="Google Shape;191;p16"/>
          <p:cNvSpPr/>
          <p:nvPr/>
        </p:nvSpPr>
        <p:spPr>
          <a:xfrm>
            <a:off x="2282000" y="2297650"/>
            <a:ext cx="492900" cy="492900"/>
          </a:xfrm>
          <a:prstGeom prst="flowChartDecision">
            <a:avLst/>
          </a:prstGeom>
          <a:solidFill>
            <a:srgbClr val="3537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6"/>
          <p:cNvSpPr txBox="1"/>
          <p:nvPr/>
        </p:nvSpPr>
        <p:spPr>
          <a:xfrm>
            <a:off x="2254700" y="2400100"/>
            <a:ext cx="5475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r>
              <a:rPr b="1" lang="de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b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Google Shape;193;p16"/>
          <p:cNvSpPr/>
          <p:nvPr/>
        </p:nvSpPr>
        <p:spPr>
          <a:xfrm>
            <a:off x="2282000" y="3251975"/>
            <a:ext cx="492900" cy="492900"/>
          </a:xfrm>
          <a:prstGeom prst="flowChartDecision">
            <a:avLst/>
          </a:prstGeom>
          <a:solidFill>
            <a:srgbClr val="3537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6"/>
          <p:cNvSpPr txBox="1"/>
          <p:nvPr/>
        </p:nvSpPr>
        <p:spPr>
          <a:xfrm>
            <a:off x="2254700" y="3354425"/>
            <a:ext cx="5475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r>
              <a:rPr b="1" lang="de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b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" name="Google Shape;195;p16"/>
          <p:cNvSpPr/>
          <p:nvPr/>
        </p:nvSpPr>
        <p:spPr>
          <a:xfrm>
            <a:off x="2282000" y="4206300"/>
            <a:ext cx="492900" cy="492900"/>
          </a:xfrm>
          <a:prstGeom prst="flowChartDecision">
            <a:avLst/>
          </a:prstGeom>
          <a:solidFill>
            <a:srgbClr val="3537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6"/>
          <p:cNvSpPr txBox="1"/>
          <p:nvPr/>
        </p:nvSpPr>
        <p:spPr>
          <a:xfrm>
            <a:off x="2254700" y="4308750"/>
            <a:ext cx="5475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r>
              <a:rPr b="1" lang="de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b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" name="Google Shape;197;p16"/>
          <p:cNvSpPr/>
          <p:nvPr/>
        </p:nvSpPr>
        <p:spPr>
          <a:xfrm>
            <a:off x="5452025" y="434850"/>
            <a:ext cx="492900" cy="492900"/>
          </a:xfrm>
          <a:prstGeom prst="flowChartDecision">
            <a:avLst/>
          </a:prstGeom>
          <a:solidFill>
            <a:srgbClr val="3537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6"/>
          <p:cNvSpPr txBox="1"/>
          <p:nvPr/>
        </p:nvSpPr>
        <p:spPr>
          <a:xfrm>
            <a:off x="5424725" y="537300"/>
            <a:ext cx="5475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r>
              <a:rPr b="1" lang="de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b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" name="Google Shape;199;p16"/>
          <p:cNvSpPr/>
          <p:nvPr/>
        </p:nvSpPr>
        <p:spPr>
          <a:xfrm>
            <a:off x="5452025" y="1366250"/>
            <a:ext cx="492900" cy="492900"/>
          </a:xfrm>
          <a:prstGeom prst="flowChartDecision">
            <a:avLst/>
          </a:prstGeom>
          <a:solidFill>
            <a:srgbClr val="3537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6"/>
          <p:cNvSpPr txBox="1"/>
          <p:nvPr/>
        </p:nvSpPr>
        <p:spPr>
          <a:xfrm>
            <a:off x="5424725" y="1468700"/>
            <a:ext cx="5475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7</a:t>
            </a:r>
            <a:r>
              <a:rPr b="1" lang="de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b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16"/>
          <p:cNvSpPr/>
          <p:nvPr/>
        </p:nvSpPr>
        <p:spPr>
          <a:xfrm>
            <a:off x="5452025" y="2297650"/>
            <a:ext cx="492900" cy="492900"/>
          </a:xfrm>
          <a:prstGeom prst="flowChartDecision">
            <a:avLst/>
          </a:prstGeom>
          <a:solidFill>
            <a:srgbClr val="3537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6"/>
          <p:cNvSpPr txBox="1"/>
          <p:nvPr/>
        </p:nvSpPr>
        <p:spPr>
          <a:xfrm>
            <a:off x="5424725" y="2400100"/>
            <a:ext cx="5475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8</a:t>
            </a:r>
            <a:r>
              <a:rPr b="1" lang="de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b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3" name="Google Shape;203;p16"/>
          <p:cNvSpPr/>
          <p:nvPr/>
        </p:nvSpPr>
        <p:spPr>
          <a:xfrm>
            <a:off x="5452025" y="3251975"/>
            <a:ext cx="492900" cy="492900"/>
          </a:xfrm>
          <a:prstGeom prst="flowChartDecision">
            <a:avLst/>
          </a:prstGeom>
          <a:solidFill>
            <a:srgbClr val="3537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6"/>
          <p:cNvSpPr txBox="1"/>
          <p:nvPr/>
        </p:nvSpPr>
        <p:spPr>
          <a:xfrm>
            <a:off x="5424725" y="3354425"/>
            <a:ext cx="5475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9</a:t>
            </a:r>
            <a:r>
              <a:rPr b="1" lang="de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b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5" name="Google Shape;205;p16"/>
          <p:cNvSpPr/>
          <p:nvPr/>
        </p:nvSpPr>
        <p:spPr>
          <a:xfrm>
            <a:off x="5452025" y="4215750"/>
            <a:ext cx="492900" cy="492900"/>
          </a:xfrm>
          <a:prstGeom prst="flowChartDecision">
            <a:avLst/>
          </a:prstGeom>
          <a:solidFill>
            <a:srgbClr val="3537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6"/>
          <p:cNvSpPr txBox="1"/>
          <p:nvPr/>
        </p:nvSpPr>
        <p:spPr>
          <a:xfrm>
            <a:off x="5424725" y="4318200"/>
            <a:ext cx="5475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10.</a:t>
            </a:r>
            <a:endParaRPr b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17" title="Bildschirmfoto am 2025-11-01 um 00.58.2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942450" cy="5177549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7"/>
          <p:cNvSpPr/>
          <p:nvPr/>
        </p:nvSpPr>
        <p:spPr>
          <a:xfrm>
            <a:off x="4572000" y="315600"/>
            <a:ext cx="4572000" cy="4827900"/>
          </a:xfrm>
          <a:prstGeom prst="rect">
            <a:avLst/>
          </a:prstGeom>
          <a:solidFill>
            <a:srgbClr val="0F172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13" name="Google Shape;213;p17"/>
          <p:cNvSpPr/>
          <p:nvPr/>
        </p:nvSpPr>
        <p:spPr>
          <a:xfrm>
            <a:off x="4572000" y="0"/>
            <a:ext cx="4572000" cy="320400"/>
          </a:xfrm>
          <a:prstGeom prst="rect">
            <a:avLst/>
          </a:prstGeom>
          <a:solidFill>
            <a:srgbClr val="1E29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14" name="Google Shape;214;p17"/>
          <p:cNvSpPr/>
          <p:nvPr/>
        </p:nvSpPr>
        <p:spPr>
          <a:xfrm flipH="1" rot="1925413">
            <a:off x="3882495" y="-775250"/>
            <a:ext cx="6228660" cy="6522492"/>
          </a:xfrm>
          <a:prstGeom prst="rect">
            <a:avLst/>
          </a:prstGeom>
          <a:solidFill>
            <a:srgbClr val="000000">
              <a:alpha val="53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17"/>
          <p:cNvSpPr/>
          <p:nvPr/>
        </p:nvSpPr>
        <p:spPr>
          <a:xfrm>
            <a:off x="4006075" y="1471475"/>
            <a:ext cx="4631700" cy="272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DEMO</a:t>
            </a:r>
            <a:endParaRPr b="1" sz="4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6" name="Google Shape;216;p17"/>
          <p:cNvCxnSpPr/>
          <p:nvPr/>
        </p:nvCxnSpPr>
        <p:spPr>
          <a:xfrm rot="10800000">
            <a:off x="3964250" y="2193738"/>
            <a:ext cx="0" cy="378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" name="Google Shape;217;p17"/>
          <p:cNvCxnSpPr/>
          <p:nvPr/>
        </p:nvCxnSpPr>
        <p:spPr>
          <a:xfrm flipH="1">
            <a:off x="3963938" y="2193250"/>
            <a:ext cx="2274900" cy="6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" name="Google Shape;218;p17"/>
          <p:cNvCxnSpPr/>
          <p:nvPr/>
        </p:nvCxnSpPr>
        <p:spPr>
          <a:xfrm rot="10800000">
            <a:off x="3816500" y="2007238"/>
            <a:ext cx="0" cy="378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17"/>
          <p:cNvCxnSpPr/>
          <p:nvPr/>
        </p:nvCxnSpPr>
        <p:spPr>
          <a:xfrm flipH="1">
            <a:off x="3816500" y="2007238"/>
            <a:ext cx="295500" cy="5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17"/>
          <p:cNvCxnSpPr/>
          <p:nvPr/>
        </p:nvCxnSpPr>
        <p:spPr>
          <a:xfrm rot="10800000">
            <a:off x="8737063" y="3185463"/>
            <a:ext cx="0" cy="378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17"/>
          <p:cNvCxnSpPr/>
          <p:nvPr/>
        </p:nvCxnSpPr>
        <p:spPr>
          <a:xfrm rot="10800000">
            <a:off x="6478663" y="3553388"/>
            <a:ext cx="2258400" cy="2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17"/>
          <p:cNvCxnSpPr/>
          <p:nvPr/>
        </p:nvCxnSpPr>
        <p:spPr>
          <a:xfrm rot="10800000">
            <a:off x="8884813" y="3365738"/>
            <a:ext cx="0" cy="378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17"/>
          <p:cNvCxnSpPr/>
          <p:nvPr/>
        </p:nvCxnSpPr>
        <p:spPr>
          <a:xfrm flipH="1">
            <a:off x="8589313" y="3738338"/>
            <a:ext cx="295500" cy="5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