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f027ce7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9f027ce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Title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this presentation, all 10 Topics are referenced: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1 - user journey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2 - current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3 - notify counties/collectors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4 - list arguments of initiative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5 - identity proof =&gt; e-ID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6 - vote proof =&gt; e-ID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7 - vote secret =&gt; e-ID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8 - sync with paper based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9 - paper based system receives votes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10 - ???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027ce7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027ce7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2f6d8fd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2f6d8fd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f2f6d8fd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f2f6d8fd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C00000"/>
                </a:solidFill>
              </a:rPr>
              <a:t>Topic addressed</a:t>
            </a:r>
            <a:endParaRPr b="1" sz="1400">
              <a:solidFill>
                <a:srgbClr val="C00000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1 	From willingness to signature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            Unified, secure user flow — e-ID login and encrypted communication &amp; data storage.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  <a:highlight>
                  <a:srgbClr val="FFFF00"/>
                </a:highlight>
              </a:rPr>
              <a:t>2.	Access to collected signatures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  <a:highlight>
                  <a:srgbClr val="FFFF00"/>
                </a:highlight>
              </a:rPr>
              <a:t>  	Personal information can only be decrypted by the municipality that needs them.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3.	Attribution to committees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   	</a:t>
            </a:r>
            <a:r>
              <a:rPr lang="de">
                <a:solidFill>
                  <a:schemeClr val="dk1"/>
                </a:solidFill>
              </a:rPr>
              <a:t>Referral code for each collecting party.  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4.	Information on e-collecting projects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   	</a:t>
            </a:r>
            <a:r>
              <a:rPr lang="de">
                <a:solidFill>
                  <a:schemeClr val="dk1"/>
                </a:solidFill>
              </a:rPr>
              <a:t>Registration for newsletters is not the responsibility of the tool. The tool-administrator approves the content of the initiative.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  <a:highlight>
                  <a:srgbClr val="FFFF00"/>
                </a:highlight>
              </a:rPr>
              <a:t>5.	Exclusion of invalid signatures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  <a:highlight>
                  <a:schemeClr val="lt1"/>
                </a:highlight>
              </a:rPr>
              <a:t>	            </a:t>
            </a:r>
            <a:r>
              <a:rPr lang="de">
                <a:solidFill>
                  <a:schemeClr val="dk1"/>
                </a:solidFill>
                <a:highlight>
                  <a:srgbClr val="FFFF00"/>
                </a:highlight>
              </a:rPr>
              <a:t>Validation through e-ID.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6.	Prevention of lost or hidden signatures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  	Is in the responsibility of the municipality. Referral codes allows committees to check the numbers. 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7.	Protection of voting secrecy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            Only the municipality has access on this information.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  <a:highlight>
                  <a:srgbClr val="FFFF00"/>
                </a:highlight>
              </a:rPr>
              <a:t>8.	Integration with paper process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            </a:t>
            </a:r>
            <a:r>
              <a:rPr lang="de">
                <a:solidFill>
                  <a:schemeClr val="dk1"/>
                </a:solidFill>
                <a:highlight>
                  <a:srgbClr val="EEFF41"/>
                </a:highlight>
              </a:rPr>
              <a:t>CVS export to integrate in existing systems, openness to adapting APIs.</a:t>
            </a:r>
            <a:endParaRPr>
              <a:solidFill>
                <a:schemeClr val="dk1"/>
              </a:solidFill>
              <a:highlight>
                <a:srgbClr val="EEFF41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9.	Easy adoption for municipalities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            User friendly - download functionality (CSV, PDF).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10.	Applicable to all federal levels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            Cantonal and federal Initiative are supported, Municipal ones can be added. 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f52a0a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f52a0a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Bildschirmfoto am 2025-11-01 um 00.58.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42450" cy="51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572000" y="315600"/>
            <a:ext cx="4572000" cy="4827900"/>
          </a:xfrm>
          <a:prstGeom prst="rect">
            <a:avLst/>
          </a:prstGeom>
          <a:solidFill>
            <a:srgbClr val="0F17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4572000" y="0"/>
            <a:ext cx="4572000" cy="320400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 flipH="1" rot="1925413">
            <a:off x="3882495" y="-775250"/>
            <a:ext cx="6228660" cy="6522492"/>
          </a:xfrm>
          <a:prstGeom prst="rect">
            <a:avLst/>
          </a:prstGeom>
          <a:solidFill>
            <a:srgbClr val="000000">
              <a:alpha val="5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006075" y="1471475"/>
            <a:ext cx="46317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- INITIATIVE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rot="10800000">
            <a:off x="3964250" y="2193738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flipH="1">
            <a:off x="3963938" y="2193250"/>
            <a:ext cx="2274900" cy="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3816500" y="2007238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3816500" y="2007238"/>
            <a:ext cx="295500" cy="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8737063" y="3185463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478663" y="3553388"/>
            <a:ext cx="2258400" cy="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8884813" y="3365738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8589313" y="3738338"/>
            <a:ext cx="295500" cy="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7867125" y="52250"/>
            <a:ext cx="1139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 R O U P   1 2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7651125" y="190700"/>
            <a:ext cx="216000" cy="216000"/>
          </a:xfrm>
          <a:prstGeom prst="flowChartDecision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034925" y="52250"/>
            <a:ext cx="1501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- C O L L E C T I N G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667500" y="4602275"/>
            <a:ext cx="2422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H A C K A T H O N   -   0 1 . 1 1 . 2 0 2 5</a:t>
            </a:r>
            <a:endParaRPr b="1" sz="10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721200" y="545150"/>
            <a:ext cx="242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L I O N E L   S T Ü R M E R</a:t>
            </a:r>
            <a:endParaRPr b="1" sz="9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721200" y="850500"/>
            <a:ext cx="242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 L F A   D I O P - W I C K I</a:t>
            </a:r>
            <a:endParaRPr b="1" sz="9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176375" y="545150"/>
            <a:ext cx="242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 A M Y   A N T O N I A Z Z I</a:t>
            </a:r>
            <a:endParaRPr b="1" sz="9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176375" y="850500"/>
            <a:ext cx="242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Y A N N I C K   R Ü F E N A C H T</a:t>
            </a:r>
            <a:endParaRPr b="1" sz="9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0" name="Google Shape;80;p14"/>
          <p:cNvSpPr/>
          <p:nvPr/>
        </p:nvSpPr>
        <p:spPr>
          <a:xfrm rot="2700000">
            <a:off x="4031914" y="2031662"/>
            <a:ext cx="1080176" cy="108017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7175" rotWithShape="0" algn="bl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4" title="qr_code_scanner_90dp_434343_FILL0_wght400_GRAD0_opsz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553" y="2211756"/>
            <a:ext cx="492900" cy="49291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6329550" y="767550"/>
            <a:ext cx="216000" cy="216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543575" y="731550"/>
            <a:ext cx="1343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Flyer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543575" y="1387350"/>
            <a:ext cx="1343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Website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543575" y="2011138"/>
            <a:ext cx="1343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E-Initiative.ch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/>
          <p:nvPr/>
        </p:nvSpPr>
        <p:spPr>
          <a:xfrm flipH="1">
            <a:off x="5944050" y="847725"/>
            <a:ext cx="288000" cy="133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2828450" y="1168625"/>
            <a:ext cx="547500" cy="2765700"/>
          </a:xfrm>
          <a:prstGeom prst="rightBrace">
            <a:avLst>
              <a:gd fmla="val 50000" name="adj1"/>
              <a:gd fmla="val 50589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329560" y="1423346"/>
            <a:ext cx="216000" cy="216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6329548" y="2047146"/>
            <a:ext cx="216000" cy="216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4325550" y="2755125"/>
            <a:ext cx="492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QR</a:t>
            </a:r>
            <a:endParaRPr b="1" sz="13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4" title="man_90dp_434343_FILL0_wght400_GRAD0_opsz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3575" y="2356800"/>
            <a:ext cx="547550" cy="54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4"/>
          <p:cNvCxnSpPr/>
          <p:nvPr/>
        </p:nvCxnSpPr>
        <p:spPr>
          <a:xfrm flipH="1" rot="10800000">
            <a:off x="5936850" y="1513575"/>
            <a:ext cx="302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/>
          <p:nvPr/>
        </p:nvSpPr>
        <p:spPr>
          <a:xfrm rot="2700000">
            <a:off x="6161726" y="3271374"/>
            <a:ext cx="1439952" cy="143995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 dist="190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4" title="Appicon_Hold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000" y="3241225"/>
            <a:ext cx="302400" cy="30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5" name="Google Shape;95;p14"/>
          <p:cNvSpPr txBox="1"/>
          <p:nvPr/>
        </p:nvSpPr>
        <p:spPr>
          <a:xfrm>
            <a:off x="6215600" y="3620700"/>
            <a:ext cx="67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swiyu</a:t>
            </a:r>
            <a:endParaRPr b="1" sz="11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311338" y="1675350"/>
            <a:ext cx="492900" cy="492900"/>
          </a:xfrm>
          <a:prstGeom prst="flowChartDecision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5361138" y="1750800"/>
            <a:ext cx="39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764825" y="874350"/>
            <a:ext cx="302400" cy="133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4"/>
          <p:cNvCxnSpPr/>
          <p:nvPr/>
        </p:nvCxnSpPr>
        <p:spPr>
          <a:xfrm>
            <a:off x="7393975" y="1537675"/>
            <a:ext cx="673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7123625" y="869775"/>
            <a:ext cx="6243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8505200" y="2928275"/>
            <a:ext cx="624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b="1" sz="13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8067175" y="3441275"/>
            <a:ext cx="492900" cy="492900"/>
          </a:xfrm>
          <a:prstGeom prst="flowChartDecision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8116975" y="3516725"/>
            <a:ext cx="39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2552475">
            <a:off x="8169049" y="4156858"/>
            <a:ext cx="993905" cy="28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Authorize</a:t>
            </a:r>
            <a:endParaRPr i="1" sz="12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4"/>
          <p:cNvCxnSpPr>
            <a:stCxn id="101" idx="2"/>
            <a:endCxn id="93" idx="3"/>
          </p:cNvCxnSpPr>
          <p:nvPr/>
        </p:nvCxnSpPr>
        <p:spPr>
          <a:xfrm rot="5400000">
            <a:off x="7431500" y="3114725"/>
            <a:ext cx="1345200" cy="1426500"/>
          </a:xfrm>
          <a:prstGeom prst="curvedConnector3">
            <a:avLst>
              <a:gd fmla="val 101026" name="adj1"/>
            </a:avLst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stealth"/>
            <a:tailEnd len="med" w="med" type="stealth"/>
          </a:ln>
        </p:spPr>
      </p:cxnSp>
      <p:sp>
        <p:nvSpPr>
          <p:cNvPr id="106" name="Google Shape;106;p14"/>
          <p:cNvSpPr txBox="1"/>
          <p:nvPr/>
        </p:nvSpPr>
        <p:spPr>
          <a:xfrm>
            <a:off x="4572000" y="238650"/>
            <a:ext cx="1471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J O U R N E Y</a:t>
            </a:r>
            <a:endParaRPr b="1" sz="16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228600" y="238650"/>
            <a:ext cx="1343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 O T I N G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4"/>
          <p:cNvCxnSpPr>
            <a:endCxn id="93" idx="2"/>
          </p:cNvCxnSpPr>
          <p:nvPr/>
        </p:nvCxnSpPr>
        <p:spPr>
          <a:xfrm flipH="1" rot="10800000">
            <a:off x="4610402" y="4500450"/>
            <a:ext cx="1762200" cy="6000"/>
          </a:xfrm>
          <a:prstGeom prst="curvedConnector3">
            <a:avLst>
              <a:gd fmla="val 35555" name="adj1"/>
            </a:avLst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none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6">
            <a:alphaModFix/>
          </a:blip>
          <a:srcRect b="7697" l="0" r="0" t="0"/>
          <a:stretch/>
        </p:blipFill>
        <p:spPr>
          <a:xfrm>
            <a:off x="3823850" y="1202155"/>
            <a:ext cx="1471800" cy="43667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st="19050">
              <a:srgbClr val="000000">
                <a:alpha val="28000"/>
              </a:srgbClr>
            </a:outerShdw>
          </a:effectLst>
        </p:spPr>
      </p:pic>
      <p:pic>
        <p:nvPicPr>
          <p:cNvPr id="110" name="Google Shape;110;p14" title="database_100dp_FFFFFF_FILL0_wght400_GRAD0_opsz4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4138" y="2297650"/>
            <a:ext cx="492900" cy="492900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 rot="2700000">
            <a:off x="660593" y="1923618"/>
            <a:ext cx="683914" cy="68391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7175" rotWithShape="0" algn="bl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 rot="2700000">
            <a:off x="1006055" y="2722756"/>
            <a:ext cx="611789" cy="6117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7175" rotWithShape="0" algn="bl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 rot="2700000">
            <a:off x="347136" y="2593987"/>
            <a:ext cx="504026" cy="5040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7175" rotWithShape="0" algn="bl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950175" y="2915113"/>
            <a:ext cx="712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Canton</a:t>
            </a:r>
            <a:endParaRPr b="1" sz="12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46150" y="2148063"/>
            <a:ext cx="712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Federal</a:t>
            </a:r>
            <a:endParaRPr b="1" sz="12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42750" y="2732463"/>
            <a:ext cx="712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Local</a:t>
            </a:r>
            <a:endParaRPr b="1" sz="12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" name="Google Shape;117;p14"/>
          <p:cNvCxnSpPr/>
          <p:nvPr/>
        </p:nvCxnSpPr>
        <p:spPr>
          <a:xfrm>
            <a:off x="2307700" y="3713425"/>
            <a:ext cx="393300" cy="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8" name="Google Shape;118;p14"/>
          <p:cNvSpPr/>
          <p:nvPr/>
        </p:nvSpPr>
        <p:spPr>
          <a:xfrm>
            <a:off x="2257900" y="2704675"/>
            <a:ext cx="492900" cy="492900"/>
          </a:xfrm>
          <a:prstGeom prst="flowChartDecision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2307700" y="2780125"/>
            <a:ext cx="39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2192200" y="3304213"/>
            <a:ext cx="624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Export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53400" y="1123135"/>
            <a:ext cx="10983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Komittee of Paper-based System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349700" y="4264500"/>
            <a:ext cx="9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CH-Login</a:t>
            </a:r>
            <a:endParaRPr b="1" sz="11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6820913" y="3981963"/>
            <a:ext cx="9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ID-Card</a:t>
            </a:r>
            <a:endParaRPr b="1" sz="11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848250" y="3607563"/>
            <a:ext cx="62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A-Gov</a:t>
            </a:r>
            <a:endParaRPr b="1" sz="11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863500" y="3847350"/>
            <a:ext cx="1193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Canton-Login</a:t>
            </a:r>
            <a:endParaRPr b="1" sz="11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284350" y="3566188"/>
            <a:ext cx="159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Manual validation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1691700" y="1709850"/>
            <a:ext cx="492900" cy="1723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4"/>
          <p:cNvCxnSpPr>
            <a:stCxn id="80" idx="0"/>
          </p:cNvCxnSpPr>
          <p:nvPr/>
        </p:nvCxnSpPr>
        <p:spPr>
          <a:xfrm rot="-5400000">
            <a:off x="5012852" y="1468800"/>
            <a:ext cx="662100" cy="780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4"/>
          <p:cNvCxnSpPr>
            <a:stCxn id="98" idx="1"/>
            <a:endCxn id="91" idx="0"/>
          </p:cNvCxnSpPr>
          <p:nvPr/>
        </p:nvCxnSpPr>
        <p:spPr>
          <a:xfrm>
            <a:off x="8067225" y="1541400"/>
            <a:ext cx="750000" cy="815400"/>
          </a:xfrm>
          <a:prstGeom prst="curvedConnector4">
            <a:avLst>
              <a:gd fmla="val 56697" name="adj1"/>
              <a:gd fmla="val 34774" name="adj2"/>
            </a:avLst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stealth"/>
          </a:ln>
        </p:spPr>
      </p:cxnSp>
      <p:sp>
        <p:nvSpPr>
          <p:cNvPr id="130" name="Google Shape;130;p14"/>
          <p:cNvSpPr/>
          <p:nvPr/>
        </p:nvSpPr>
        <p:spPr>
          <a:xfrm>
            <a:off x="2297050" y="1299250"/>
            <a:ext cx="492900" cy="492900"/>
          </a:xfrm>
          <a:prstGeom prst="flowChartDecision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2346850" y="1374700"/>
            <a:ext cx="39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2009350" y="1901200"/>
            <a:ext cx="990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Registration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" name="Google Shape;133;p14"/>
          <p:cNvCxnSpPr/>
          <p:nvPr/>
        </p:nvCxnSpPr>
        <p:spPr>
          <a:xfrm>
            <a:off x="2346850" y="2296150"/>
            <a:ext cx="393300" cy="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14"/>
          <p:cNvSpPr txBox="1"/>
          <p:nvPr/>
        </p:nvSpPr>
        <p:spPr>
          <a:xfrm rot="-2551700">
            <a:off x="5436284" y="2100500"/>
            <a:ext cx="649304" cy="28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Scan</a:t>
            </a:r>
            <a:endParaRPr i="1" sz="12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4"/>
          <p:cNvCxnSpPr>
            <a:endCxn id="110" idx="2"/>
          </p:cNvCxnSpPr>
          <p:nvPr/>
        </p:nvCxnSpPr>
        <p:spPr>
          <a:xfrm flipH="1" rot="5400000">
            <a:off x="3146538" y="3154600"/>
            <a:ext cx="1723800" cy="995700"/>
          </a:xfrm>
          <a:prstGeom prst="curvedConnector3">
            <a:avLst>
              <a:gd fmla="val 8821" name="adj1"/>
            </a:avLst>
          </a:prstGeom>
          <a:noFill/>
          <a:ln cap="flat" cmpd="sng" w="9525">
            <a:solidFill>
              <a:schemeClr val="lt1"/>
            </a:solidFill>
            <a:prstDash val="lgDashDot"/>
            <a:round/>
            <a:headEnd len="med" w="med" type="none"/>
            <a:tailEnd len="med" w="med" type="stealth"/>
          </a:ln>
        </p:spPr>
      </p:cxnSp>
      <p:sp>
        <p:nvSpPr>
          <p:cNvPr id="136" name="Google Shape;136;p14"/>
          <p:cNvSpPr/>
          <p:nvPr/>
        </p:nvSpPr>
        <p:spPr>
          <a:xfrm>
            <a:off x="4971300" y="3504675"/>
            <a:ext cx="492900" cy="492900"/>
          </a:xfrm>
          <a:prstGeom prst="flowChartDecision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5021100" y="3580125"/>
            <a:ext cx="39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4905600" y="4104213"/>
            <a:ext cx="624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Store</a:t>
            </a:r>
            <a:endParaRPr i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3313050" y="1951375"/>
            <a:ext cx="469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DB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" name="Google Shape;145;p15"/>
          <p:cNvSpPr txBox="1"/>
          <p:nvPr/>
        </p:nvSpPr>
        <p:spPr>
          <a:xfrm>
            <a:off x="4572000" y="238650"/>
            <a:ext cx="1471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B E N E F I T S</a:t>
            </a:r>
            <a:endParaRPr b="1" sz="16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689800" y="238650"/>
            <a:ext cx="1882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 L A T F O R M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75" y="807399"/>
            <a:ext cx="2636408" cy="23525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0" l="792" r="2579" t="1941"/>
          <a:stretch/>
        </p:blipFill>
        <p:spPr>
          <a:xfrm>
            <a:off x="1112842" y="1750736"/>
            <a:ext cx="2266254" cy="12786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458850" y="1674100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5783925" y="1674100"/>
            <a:ext cx="1882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Status Updates</a:t>
            </a:r>
            <a:endParaRPr sz="15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746850" y="2313900"/>
            <a:ext cx="226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Export to Komittee</a:t>
            </a:r>
            <a:endParaRPr sz="15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746850" y="2953700"/>
            <a:ext cx="1823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E-ID Integration</a:t>
            </a:r>
            <a:endParaRPr sz="15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458860" y="232989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5458848" y="295369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25" y="3319240"/>
            <a:ext cx="2392250" cy="1323958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5775" y="3459634"/>
            <a:ext cx="1882200" cy="1464384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15"/>
          <p:cNvSpPr txBox="1"/>
          <p:nvPr/>
        </p:nvSpPr>
        <p:spPr>
          <a:xfrm>
            <a:off x="5746850" y="3577500"/>
            <a:ext cx="2392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Flexible to external needs</a:t>
            </a:r>
            <a:endParaRPr sz="15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5458848" y="357749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4755825" y="1386950"/>
            <a:ext cx="547500" cy="2765700"/>
          </a:xfrm>
          <a:prstGeom prst="rightBrace">
            <a:avLst>
              <a:gd fmla="val 50000" name="adj1"/>
              <a:gd fmla="val 5058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 rot="2700000">
            <a:off x="363389" y="2088237"/>
            <a:ext cx="1080176" cy="1080176"/>
          </a:xfrm>
          <a:prstGeom prst="rect">
            <a:avLst/>
          </a:prstGeom>
          <a:solidFill>
            <a:srgbClr val="0C343D"/>
          </a:solidFill>
          <a:ln>
            <a:noFill/>
          </a:ln>
          <a:effectLst>
            <a:outerShdw blurRad="257175" rotWithShape="0" algn="bl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230125" y="2381875"/>
            <a:ext cx="1346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 O P I C S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/>
          <p:nvPr/>
        </p:nvSpPr>
        <p:spPr>
          <a:xfrm flipH="1">
            <a:off x="1752113" y="347575"/>
            <a:ext cx="547500" cy="4561500"/>
          </a:xfrm>
          <a:prstGeom prst="rightBrace">
            <a:avLst>
              <a:gd fmla="val 50000" name="adj1"/>
              <a:gd fmla="val 5058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384450" y="537300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384460" y="1445771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384448" y="240009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384450" y="3354425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384460" y="430874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2757275" y="342750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From willingness to signature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Unified, secure user flow — e-ID login and encrypted communication &amp; data storage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757275" y="1251225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Access to collected signatures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Personal information can only be decrypted by the municipality that needs them.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2757275" y="2205550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Attribution to committees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Referral code for each collecting party.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757275" y="3159875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Information on e-collecting projects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Registration for newsletters is not the responsibility of the tool. The tool-administrator approves the content of the initiative.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2757275" y="4114200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Exclusion of invalid signatures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Validation through e-ID.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554475" y="542025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554485" y="145049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554473" y="2404821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554475" y="3359150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554485" y="4313471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5927300" y="347475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Prevention of lost or hidden signatures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in the responsibility of the municipality. Referral codes allows committees to check the numbers.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5927300" y="1255950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Protection of voting secrecy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the municipality has access on this information.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5927300" y="2210275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Integration with paper process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CVS export to integrate in existing systems, openness to adapting APIs.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5927300" y="3164600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Easy adoption for municipalities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friendly - download functionality (CSV, PDF).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5927300" y="4118925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Applicable to all federal levels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Cantonal and federal Initiative are supported, Municipal ones can be added.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2282000" y="4348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2254700" y="5373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2282000" y="13662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254700" y="14687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2282000" y="22976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254700" y="24001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2282000" y="3251975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2254700" y="3354425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2282000" y="420630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2254700" y="430875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452025" y="4348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5424725" y="5373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5452025" y="13662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5424725" y="14687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5452025" y="22976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5424725" y="24001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5452025" y="3251975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5424725" y="3354425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5452025" y="42157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5424725" y="43182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7" title="Bildschirmfoto am 2025-11-01 um 00.58.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42450" cy="51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/>
          <p:nvPr/>
        </p:nvSpPr>
        <p:spPr>
          <a:xfrm>
            <a:off x="4572000" y="315600"/>
            <a:ext cx="4572000" cy="4827900"/>
          </a:xfrm>
          <a:prstGeom prst="rect">
            <a:avLst/>
          </a:prstGeom>
          <a:solidFill>
            <a:srgbClr val="0F17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3" name="Google Shape;213;p17"/>
          <p:cNvSpPr/>
          <p:nvPr/>
        </p:nvSpPr>
        <p:spPr>
          <a:xfrm>
            <a:off x="4572000" y="0"/>
            <a:ext cx="4572000" cy="320400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17"/>
          <p:cNvSpPr/>
          <p:nvPr/>
        </p:nvSpPr>
        <p:spPr>
          <a:xfrm flipH="1" rot="1925413">
            <a:off x="3882495" y="-775250"/>
            <a:ext cx="6228660" cy="6522492"/>
          </a:xfrm>
          <a:prstGeom prst="rect">
            <a:avLst/>
          </a:prstGeom>
          <a:solidFill>
            <a:srgbClr val="000000">
              <a:alpha val="5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4006075" y="1471475"/>
            <a:ext cx="46317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17"/>
          <p:cNvCxnSpPr/>
          <p:nvPr/>
        </p:nvCxnSpPr>
        <p:spPr>
          <a:xfrm rot="10800000">
            <a:off x="3964250" y="2193738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/>
          <p:nvPr/>
        </p:nvCxnSpPr>
        <p:spPr>
          <a:xfrm flipH="1">
            <a:off x="3963938" y="2193250"/>
            <a:ext cx="2274900" cy="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7"/>
          <p:cNvCxnSpPr/>
          <p:nvPr/>
        </p:nvCxnSpPr>
        <p:spPr>
          <a:xfrm rot="10800000">
            <a:off x="3816500" y="2007238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7"/>
          <p:cNvCxnSpPr/>
          <p:nvPr/>
        </p:nvCxnSpPr>
        <p:spPr>
          <a:xfrm flipH="1">
            <a:off x="3816500" y="2007238"/>
            <a:ext cx="295500" cy="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7"/>
          <p:cNvCxnSpPr/>
          <p:nvPr/>
        </p:nvCxnSpPr>
        <p:spPr>
          <a:xfrm rot="10800000">
            <a:off x="8737063" y="3185463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7"/>
          <p:cNvCxnSpPr/>
          <p:nvPr/>
        </p:nvCxnSpPr>
        <p:spPr>
          <a:xfrm rot="10800000">
            <a:off x="6478663" y="3553388"/>
            <a:ext cx="2258400" cy="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7"/>
          <p:cNvCxnSpPr/>
          <p:nvPr/>
        </p:nvCxnSpPr>
        <p:spPr>
          <a:xfrm rot="10800000">
            <a:off x="8884813" y="3365738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7"/>
          <p:cNvCxnSpPr/>
          <p:nvPr/>
        </p:nvCxnSpPr>
        <p:spPr>
          <a:xfrm flipH="1">
            <a:off x="8589313" y="3738338"/>
            <a:ext cx="295500" cy="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