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8" r:id="rId2"/>
    <p:sldId id="289" r:id="rId3"/>
    <p:sldId id="291" r:id="rId4"/>
    <p:sldId id="260" r:id="rId5"/>
    <p:sldId id="262" r:id="rId6"/>
    <p:sldId id="272" r:id="rId7"/>
    <p:sldId id="29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64195" autoAdjust="0"/>
  </p:normalViewPr>
  <p:slideViewPr>
    <p:cSldViewPr>
      <p:cViewPr varScale="1">
        <p:scale>
          <a:sx n="72" d="100"/>
          <a:sy n="72" d="100"/>
        </p:scale>
        <p:origin x="171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C85-09FB-4D03-97E5-641CF0A9FAB5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B0A63-8CE6-4D2A-9BEE-AAE541D13A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766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B0A63-8CE6-4D2A-9BEE-AAE541D13A6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434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2014-April 2017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B0A63-8CE6-4D2A-9BEE-AAE541D13A6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18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B0A63-8CE6-4D2A-9BEE-AAE541D13A6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87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B0A63-8CE6-4D2A-9BEE-AAE541D13A6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87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B0A63-8CE6-4D2A-9BEE-AAE541D13A69}" type="slidenum">
              <a:rPr lang="de-CH" smtClean="0">
                <a:solidFill>
                  <a:prstClr val="black"/>
                </a:solidFill>
              </a:rPr>
              <a:pPr/>
              <a:t>6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5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B0A63-8CE6-4D2A-9BEE-AAE541D13A69}" type="slidenum">
              <a:rPr lang="de-CH" smtClean="0">
                <a:solidFill>
                  <a:prstClr val="black"/>
                </a:solidFill>
              </a:rPr>
              <a:pPr/>
              <a:t>7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8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05D1-5AAB-4658-BFFC-0FA83908851D}" type="datetime1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97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D31E-6096-414B-9B4B-A16ECEB34F11}" type="datetime1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3977-58A6-4522-A92E-793223AEC779}" type="datetime1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53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E86B-B186-4643-B3E9-85B5256D52B2}" type="datetime1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29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E3DB-E82B-4E5E-9B90-750C6950AA65}" type="datetime1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01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DBF-F696-46E4-B91A-1F63353FD672}" type="datetime1">
              <a:rPr lang="de-CH" smtClean="0"/>
              <a:t>02.11.2017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8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1DFB-6861-497F-A491-2A29A57703D2}" type="datetime1">
              <a:rPr lang="de-CH" smtClean="0"/>
              <a:t>02.11.2017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61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A11-36F4-4E54-82A9-82E07CD642D9}" type="datetime1">
              <a:rPr lang="de-CH" smtClean="0"/>
              <a:t>02.11.2017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80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4112-682E-4EDC-B387-183CC2D71BC6}" type="datetime1">
              <a:rPr lang="de-CH" smtClean="0"/>
              <a:t>02.11.2017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75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DA9-66E4-4D37-94B6-3CA16D609813}" type="datetime1">
              <a:rPr lang="de-CH" smtClean="0"/>
              <a:t>02.11.2017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79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289-021E-448D-9C18-5482279BF7A1}" type="datetime1">
              <a:rPr lang="de-CH" smtClean="0"/>
              <a:t>02.11.2017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30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54D7-88F6-4F19-B758-791331A34A07}" type="datetime1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8760-EF1B-4F45-950E-699BCF948B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027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wissbib.ch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548680"/>
            <a:ext cx="8892480" cy="5760640"/>
          </a:xfrm>
          <a:solidFill>
            <a:srgbClr val="50BF9E"/>
          </a:solidFill>
        </p:spPr>
        <p:txBody>
          <a:bodyPr/>
          <a:lstStyle/>
          <a:p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7200800" cy="3960440"/>
          </a:xfrm>
        </p:spPr>
        <p:txBody>
          <a:bodyPr>
            <a:normAutofit/>
          </a:bodyPr>
          <a:lstStyle/>
          <a:p>
            <a:r>
              <a:rPr lang="de-CH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Kickoff Integration </a:t>
            </a:r>
            <a:r>
              <a:rPr lang="de-CH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linked.swissbib</a:t>
            </a:r>
            <a:endParaRPr lang="de-CH" sz="4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CH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CH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de-CH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Basel 3.11.2017</a:t>
            </a:r>
            <a:endParaRPr lang="de-CH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de-CH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de-CH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CH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Outermedia</a:t>
            </a:r>
            <a:r>
              <a:rPr lang="de-CH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CH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(Christoph Böhm, Simon </a:t>
            </a:r>
            <a:r>
              <a:rPr lang="de-CH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Oldeboershuis</a:t>
            </a:r>
            <a:r>
              <a:rPr lang="de-CH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de-CH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de-CH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Swissbib</a:t>
            </a:r>
            <a:r>
              <a:rPr lang="de-CH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(Silvia Witzig, Matthias Edel, Günter </a:t>
            </a:r>
            <a:r>
              <a:rPr lang="de-CH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Hipler</a:t>
            </a:r>
            <a:r>
              <a:rPr lang="de-CH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de-CH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CH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CH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:\ordnungssystem\1_Eigene-Organisation\15_IT\153_Bibliothekssysteme\swissbib\Dokumentation_intern\Design\Logos\swissbib\logo_swissbi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18859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50BF9E"/>
          </a:solidFill>
        </p:spPr>
        <p:txBody>
          <a:bodyPr/>
          <a:lstStyle/>
          <a:p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Agenda</a:t>
            </a:r>
            <a:endParaRPr lang="de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dirty="0"/>
              <a:t>Kurze Begrüßung und Vorstellung</a:t>
            </a:r>
          </a:p>
          <a:p>
            <a:pPr marL="0" indent="0">
              <a:buNone/>
            </a:pPr>
            <a:r>
              <a:rPr lang="de-CH" dirty="0"/>
              <a:t>* </a:t>
            </a:r>
            <a:r>
              <a:rPr lang="de-CH" dirty="0" smtClean="0"/>
              <a:t>(eher technischer) kurzer Überblick </a:t>
            </a:r>
            <a:r>
              <a:rPr lang="de-CH" dirty="0" err="1" smtClean="0"/>
              <a:t>swissbib</a:t>
            </a:r>
            <a:r>
              <a:rPr lang="de-CH" dirty="0" smtClean="0"/>
              <a:t> </a:t>
            </a:r>
            <a:r>
              <a:rPr lang="de-CH" dirty="0"/>
              <a:t>- </a:t>
            </a:r>
            <a:r>
              <a:rPr lang="de-CH" dirty="0" smtClean="0"/>
              <a:t>Herr </a:t>
            </a:r>
            <a:r>
              <a:rPr lang="de-CH" dirty="0" err="1"/>
              <a:t>Hipler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* </a:t>
            </a:r>
            <a:r>
              <a:rPr lang="de-CH" dirty="0" err="1"/>
              <a:t>Trello</a:t>
            </a:r>
            <a:r>
              <a:rPr lang="de-CH" dirty="0"/>
              <a:t> Board Übersicht - Frau </a:t>
            </a:r>
            <a:r>
              <a:rPr lang="de-CH" dirty="0" smtClean="0"/>
              <a:t>Witzig</a:t>
            </a:r>
            <a:br>
              <a:rPr lang="de-CH" dirty="0" smtClean="0"/>
            </a:br>
            <a:r>
              <a:rPr lang="de-CH" dirty="0" smtClean="0"/>
              <a:t>(Vorstellung der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stories</a:t>
            </a:r>
            <a:r>
              <a:rPr lang="de-CH" dirty="0" smtClean="0"/>
              <a:t>)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* Zwischenstand Einarbeitung - Herr Böhm</a:t>
            </a:r>
          </a:p>
          <a:p>
            <a:pPr marL="0" indent="0">
              <a:buNone/>
            </a:pPr>
            <a:r>
              <a:rPr lang="de-CH" dirty="0"/>
              <a:t>** Überprüfen ob Travis CI für </a:t>
            </a:r>
            <a:r>
              <a:rPr lang="de-CH" dirty="0" err="1"/>
              <a:t>Sahi</a:t>
            </a:r>
            <a:r>
              <a:rPr lang="de-CH" dirty="0"/>
              <a:t> Tests genutzt werden kann</a:t>
            </a:r>
          </a:p>
          <a:p>
            <a:pPr marL="0" indent="0">
              <a:buNone/>
            </a:pPr>
            <a:r>
              <a:rPr lang="de-CH" dirty="0"/>
              <a:t>* </a:t>
            </a:r>
            <a:r>
              <a:rPr lang="de-CH" dirty="0" smtClean="0"/>
              <a:t>Detailliertere Besprechung der für den ersten Sprint vorgesehenen </a:t>
            </a:r>
            <a:r>
              <a:rPr lang="de-CH" dirty="0" err="1" smtClean="0"/>
              <a:t>stories</a:t>
            </a:r>
            <a:r>
              <a:rPr lang="de-CH" dirty="0" smtClean="0"/>
              <a:t> (Useranforderungen plus technische Details)</a:t>
            </a:r>
          </a:p>
          <a:p>
            <a:pPr marL="0" indent="0">
              <a:buNone/>
            </a:pPr>
            <a:r>
              <a:rPr lang="de-CH" dirty="0"/>
              <a:t>* </a:t>
            </a:r>
            <a:r>
              <a:rPr lang="de-CH" dirty="0" smtClean="0"/>
              <a:t> Planung erster Sprint (</a:t>
            </a:r>
            <a:r>
              <a:rPr lang="de-CH" dirty="0" err="1" smtClean="0"/>
              <a:t>Scrum</a:t>
            </a:r>
            <a:r>
              <a:rPr lang="de-CH" dirty="0" smtClean="0"/>
              <a:t> Prinzipien) – möglichst mit erster Aufwandsabschätzung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* Organisatorisches / </a:t>
            </a:r>
            <a:r>
              <a:rPr lang="de-CH" dirty="0" smtClean="0"/>
              <a:t>Vertrag / Besprechung Sprintdetails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50BF9E"/>
          </a:solidFill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Project</a:t>
            </a: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linked.swissbib.ch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Objective</a:t>
            </a:r>
            <a:r>
              <a:rPr lang="de-CH" dirty="0" smtClean="0"/>
              <a:t>: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swissbib</a:t>
            </a:r>
            <a:r>
              <a:rPr lang="de-CH" dirty="0" smtClean="0"/>
              <a:t> </a:t>
            </a:r>
            <a:r>
              <a:rPr lang="de-CH" dirty="0" err="1" smtClean="0"/>
              <a:t>linked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compatible</a:t>
            </a:r>
            <a:r>
              <a:rPr lang="de-CH" dirty="0" smtClean="0"/>
              <a:t> (2015 – spring 2017)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	   Create an open </a:t>
            </a:r>
            <a:r>
              <a:rPr lang="de-CH" dirty="0" err="1" smtClean="0"/>
              <a:t>interface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	   </a:t>
            </a:r>
            <a:r>
              <a:rPr lang="de-CH" dirty="0" err="1" smtClean="0"/>
              <a:t>computer</a:t>
            </a:r>
            <a:r>
              <a:rPr lang="de-CH" dirty="0" smtClean="0"/>
              <a:t> </a:t>
            </a:r>
            <a:r>
              <a:rPr lang="de-CH" dirty="0" err="1" smtClean="0"/>
              <a:t>clients</a:t>
            </a:r>
            <a:r>
              <a:rPr lang="de-CH" dirty="0" smtClean="0"/>
              <a:t> (</a:t>
            </a:r>
            <a:r>
              <a:rPr lang="de-CH" dirty="0" err="1" smtClean="0"/>
              <a:t>RESTful</a:t>
            </a:r>
            <a:r>
              <a:rPr lang="de-CH" dirty="0" smtClean="0"/>
              <a:t> API)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	   Create an </a:t>
            </a:r>
            <a:r>
              <a:rPr lang="de-CH" dirty="0" err="1" smtClean="0"/>
              <a:t>improved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 	   </a:t>
            </a:r>
            <a:r>
              <a:rPr lang="de-CH" dirty="0" err="1" smtClean="0"/>
              <a:t>linked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end </a:t>
            </a:r>
            <a:r>
              <a:rPr lang="de-CH" dirty="0" err="1" smtClean="0"/>
              <a:t>users</a:t>
            </a:r>
            <a:endParaRPr lang="de-CH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3</a:t>
            </a:fld>
            <a:endParaRPr lang="de-CH"/>
          </a:p>
        </p:txBody>
      </p:sp>
      <p:sp>
        <p:nvSpPr>
          <p:cNvPr id="8" name="AutoShape 5" descr="Bildergebnis für user group f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9" name="AutoShape 7" descr="Bildergebnis für user group f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AutoShape 9" descr="Bildergebnis für user group f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2" name="AutoShape 11" descr="Bildergebnis für user group f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6157" name="Picture 13" descr="Bildergebnis für user group f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01317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5" descr="Bildergebnis für computer to computer communication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4" name="AutoShape 17" descr="Bildergebnis für computer to computer communication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6163" name="Picture 19" descr="Bildergebnis für computer to computer communi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277283"/>
            <a:ext cx="1087820" cy="108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7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50BF9E"/>
          </a:solidFill>
        </p:spPr>
        <p:txBody>
          <a:bodyPr>
            <a:normAutofit/>
          </a:bodyPr>
          <a:lstStyle/>
          <a:p>
            <a:r>
              <a:rPr lang="de-CH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Results</a:t>
            </a:r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: Data Transformation</a:t>
            </a:r>
            <a:endParaRPr lang="de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395536" y="3632448"/>
            <a:ext cx="2746648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~ 29 Mio. MARC Records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860032" y="1844824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smtClean="0"/>
              <a:t>~125 Mio. </a:t>
            </a:r>
            <a:r>
              <a:rPr lang="de-CH" sz="2400" dirty="0" err="1" smtClean="0"/>
              <a:t>documents</a:t>
            </a:r>
            <a:r>
              <a:rPr lang="de-CH" sz="2400" dirty="0" smtClean="0"/>
              <a:t> in JSON-LD, </a:t>
            </a:r>
            <a:r>
              <a:rPr lang="de-CH" sz="2400" dirty="0" err="1" smtClean="0"/>
              <a:t>divided</a:t>
            </a:r>
            <a:r>
              <a:rPr lang="de-CH" sz="2400" dirty="0" smtClean="0"/>
              <a:t> </a:t>
            </a:r>
            <a:r>
              <a:rPr lang="de-CH" sz="2400" dirty="0" err="1" smtClean="0"/>
              <a:t>into</a:t>
            </a:r>
            <a:r>
              <a:rPr lang="de-CH" sz="2400" dirty="0" smtClean="0"/>
              <a:t> 6 </a:t>
            </a:r>
            <a:r>
              <a:rPr lang="de-CH" sz="2400" dirty="0" err="1" smtClean="0"/>
              <a:t>bibliographic</a:t>
            </a:r>
            <a:r>
              <a:rPr lang="de-CH" sz="2400" dirty="0" smtClean="0"/>
              <a:t> </a:t>
            </a:r>
            <a:r>
              <a:rPr lang="de-CH" sz="2400" dirty="0" err="1" smtClean="0"/>
              <a:t>Concepts</a:t>
            </a:r>
            <a:endParaRPr lang="de-CH" sz="2400" dirty="0" smtClean="0"/>
          </a:p>
          <a:p>
            <a:r>
              <a:rPr lang="de-CH" sz="2400" dirty="0" err="1" smtClean="0"/>
              <a:t>Bibliographic</a:t>
            </a:r>
            <a:r>
              <a:rPr lang="de-CH" sz="2400" dirty="0" smtClean="0"/>
              <a:t> </a:t>
            </a:r>
            <a:r>
              <a:rPr lang="de-CH" sz="2400" dirty="0" err="1" smtClean="0"/>
              <a:t>Resource</a:t>
            </a:r>
            <a:endParaRPr lang="de-CH" sz="2400" dirty="0"/>
          </a:p>
          <a:p>
            <a:r>
              <a:rPr lang="de-CH" sz="2400" dirty="0" err="1" smtClean="0"/>
              <a:t>Document</a:t>
            </a:r>
            <a:endParaRPr lang="de-CH" sz="2400" dirty="0" smtClean="0"/>
          </a:p>
          <a:p>
            <a:r>
              <a:rPr lang="de-CH" sz="2400" dirty="0" smtClean="0"/>
              <a:t>Item</a:t>
            </a:r>
          </a:p>
          <a:p>
            <a:r>
              <a:rPr lang="de-CH" sz="2400" dirty="0" smtClean="0"/>
              <a:t>Work</a:t>
            </a:r>
          </a:p>
          <a:p>
            <a:r>
              <a:rPr lang="de-CH" sz="2400" dirty="0" smtClean="0"/>
              <a:t>Person</a:t>
            </a:r>
          </a:p>
          <a:p>
            <a:r>
              <a:rPr lang="de-CH" sz="2400" dirty="0" smtClean="0"/>
              <a:t>Organisation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4</a:t>
            </a:fld>
            <a:endParaRPr lang="de-CH"/>
          </a:p>
        </p:txBody>
      </p:sp>
      <p:sp>
        <p:nvSpPr>
          <p:cNvPr id="8" name="Pfeil nach rechts 7"/>
          <p:cNvSpPr/>
          <p:nvPr/>
        </p:nvSpPr>
        <p:spPr>
          <a:xfrm>
            <a:off x="3347864" y="3603873"/>
            <a:ext cx="1368152" cy="1152128"/>
          </a:xfrm>
          <a:prstGeom prst="rightArrow">
            <a:avLst/>
          </a:prstGeom>
          <a:solidFill>
            <a:srgbClr val="50BF9E"/>
          </a:solidFill>
          <a:ln>
            <a:solidFill>
              <a:srgbClr val="50B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7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50BF9E"/>
          </a:solidFill>
        </p:spPr>
        <p:txBody>
          <a:bodyPr/>
          <a:lstStyle/>
          <a:p>
            <a:r>
              <a:rPr lang="de-CH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Results</a:t>
            </a:r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  <a:r>
              <a:rPr lang="de-CH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RESTful</a:t>
            </a:r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API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>
                <a:hlinkClick r:id="rId3"/>
              </a:rPr>
              <a:t>http://data.swissbib.ch</a:t>
            </a:r>
            <a:endParaRPr lang="de-CH" dirty="0" smtClean="0"/>
          </a:p>
          <a:p>
            <a:r>
              <a:rPr lang="de-CH" dirty="0" smtClean="0"/>
              <a:t>CC0-Data </a:t>
            </a:r>
            <a:r>
              <a:rPr lang="de-CH" dirty="0" err="1" smtClean="0"/>
              <a:t>available</a:t>
            </a:r>
            <a:endParaRPr lang="de-CH" dirty="0" smtClean="0"/>
          </a:p>
          <a:p>
            <a:r>
              <a:rPr lang="de-CH" dirty="0" smtClean="0"/>
              <a:t>Hydra </a:t>
            </a:r>
            <a:r>
              <a:rPr lang="de-CH" dirty="0" err="1" smtClean="0"/>
              <a:t>vocabulary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/>
              <a:t>5</a:t>
            </a:fld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t="12416" r="37857" b="8149"/>
          <a:stretch/>
        </p:blipFill>
        <p:spPr bwMode="auto">
          <a:xfrm>
            <a:off x="4788024" y="1628800"/>
            <a:ext cx="394828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7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50BF9E"/>
          </a:solidFill>
        </p:spPr>
        <p:txBody>
          <a:bodyPr>
            <a:normAutofit/>
          </a:bodyPr>
          <a:lstStyle/>
          <a:p>
            <a:r>
              <a:rPr lang="de-CH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Architecture</a:t>
            </a:r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of</a:t>
            </a:r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the swissbib Platform </a:t>
            </a:r>
            <a:endParaRPr lang="de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>
                <a:solidFill>
                  <a:srgbClr val="3F3F3F">
                    <a:tint val="75000"/>
                  </a:srgbClr>
                </a:solidFill>
              </a:rPr>
              <a:pPr/>
              <a:t>6</a:t>
            </a:fld>
            <a:endParaRPr lang="de-CH">
              <a:solidFill>
                <a:srgbClr val="3F3F3F">
                  <a:tint val="75000"/>
                </a:srgbClr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00200"/>
            <a:ext cx="7632848" cy="4756150"/>
          </a:xfrm>
        </p:spPr>
      </p:pic>
    </p:spTree>
    <p:extLst>
      <p:ext uri="{BB962C8B-B14F-4D97-AF65-F5344CB8AC3E}">
        <p14:creationId xmlns:p14="http://schemas.microsoft.com/office/powerpoint/2010/main" val="36151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50BF9E"/>
          </a:solidFill>
        </p:spPr>
        <p:txBody>
          <a:bodyPr>
            <a:normAutofit fontScale="90000"/>
          </a:bodyPr>
          <a:lstStyle/>
          <a:p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Projektrahmen</a:t>
            </a:r>
            <a:r>
              <a:rPr lang="de-C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Ausgangskomponenten / </a:t>
            </a:r>
            <a:b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Zielzusammenstellung </a:t>
            </a:r>
            <a:endParaRPr lang="de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8760-EF1B-4F45-950E-699BCF948BCF}" type="slidenum">
              <a:rPr lang="de-CH" smtClean="0">
                <a:solidFill>
                  <a:srgbClr val="3F3F3F">
                    <a:tint val="75000"/>
                  </a:srgbClr>
                </a:solidFill>
              </a:rPr>
              <a:pPr/>
              <a:t>7</a:t>
            </a:fld>
            <a:endParaRPr lang="de-CH">
              <a:solidFill>
                <a:srgbClr val="3F3F3F">
                  <a:tint val="75000"/>
                </a:srgbClr>
              </a:solidFill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1" y="1600200"/>
            <a:ext cx="7013978" cy="4525963"/>
          </a:xfrm>
        </p:spPr>
      </p:pic>
    </p:spTree>
    <p:extLst>
      <p:ext uri="{BB962C8B-B14F-4D97-AF65-F5344CB8AC3E}">
        <p14:creationId xmlns:p14="http://schemas.microsoft.com/office/powerpoint/2010/main" val="40957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swissbib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BF9E"/>
      </a:hlink>
      <a:folHlink>
        <a:srgbClr val="595959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Bildschirmpräsentation (4:3)</PresentationFormat>
  <Paragraphs>50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Larissa</vt:lpstr>
      <vt:lpstr> </vt:lpstr>
      <vt:lpstr>Agenda</vt:lpstr>
      <vt:lpstr>Project linked.swissbib.ch</vt:lpstr>
      <vt:lpstr>Results: Data Transformation</vt:lpstr>
      <vt:lpstr>Results: RESTful API</vt:lpstr>
      <vt:lpstr>Architecture of the swissbib Platform </vt:lpstr>
      <vt:lpstr>Projektrahmen / Ausgangskomponenten /  Zielzusammenstellung 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swissbib</dc:title>
  <dc:creator>Silvia Witzig</dc:creator>
  <cp:lastModifiedBy>ub-user</cp:lastModifiedBy>
  <cp:revision>64</cp:revision>
  <dcterms:created xsi:type="dcterms:W3CDTF">2017-02-10T09:28:54Z</dcterms:created>
  <dcterms:modified xsi:type="dcterms:W3CDTF">2017-11-02T17:21:26Z</dcterms:modified>
</cp:coreProperties>
</file>