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0" r:id="rId5"/>
    <p:sldId id="288" r:id="rId6"/>
    <p:sldId id="307" r:id="rId7"/>
    <p:sldId id="303" r:id="rId8"/>
    <p:sldId id="304" r:id="rId9"/>
    <p:sldId id="301" r:id="rId10"/>
    <p:sldId id="302" r:id="rId11"/>
    <p:sldId id="305" r:id="rId12"/>
    <p:sldId id="306" r:id="rId13"/>
    <p:sldId id="298" r:id="rId14"/>
  </p:sldIdLst>
  <p:sldSz cx="12192000" cy="6858000"/>
  <p:notesSz cx="6797675" cy="9928225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orient="horz" pos="255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  <p15:guide id="4" orient="horz" pos="391" userDrawn="1">
          <p15:clr>
            <a:srgbClr val="A4A3A4"/>
          </p15:clr>
        </p15:guide>
        <p15:guide id="8" pos="7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05A8AF"/>
    <a:srgbClr val="9AD2D6"/>
    <a:srgbClr val="99CCFF"/>
    <a:srgbClr val="FF7C80"/>
    <a:srgbClr val="3366FF"/>
    <a:srgbClr val="6699FF"/>
    <a:srgbClr val="DDDDD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2" autoAdjust="0"/>
  </p:normalViewPr>
  <p:slideViewPr>
    <p:cSldViewPr snapToGrid="0" showGuides="1">
      <p:cViewPr varScale="1">
        <p:scale>
          <a:sx n="122" d="100"/>
          <a:sy n="122" d="100"/>
        </p:scale>
        <p:origin x="114" y="150"/>
      </p:cViewPr>
      <p:guideLst>
        <p:guide orient="horz" pos="935"/>
        <p:guide orient="horz" pos="255"/>
        <p:guide orient="horz" pos="436"/>
        <p:guide orient="horz" pos="391"/>
        <p:guide pos="7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1" d="100"/>
          <a:sy n="91" d="100"/>
        </p:scale>
        <p:origin x="3710" y="7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4618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2" tIns="45786" rIns="91572" bIns="4578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87" y="1"/>
            <a:ext cx="2946188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2" tIns="45786" rIns="91572" bIns="4578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1813"/>
            <a:ext cx="294618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2" tIns="45786" rIns="91572" bIns="4578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87" y="9431813"/>
            <a:ext cx="2946188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2" tIns="45786" rIns="91572" bIns="4578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6F22B0-5AB4-4534-A196-09D5FD40838C}" type="slidenum"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pPr/>
              <a:t>‹Nr.›</a:t>
            </a:fld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374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4618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2" tIns="45786" rIns="91572" bIns="4578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87" y="1"/>
            <a:ext cx="2946188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2" tIns="45786" rIns="91572" bIns="4578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CH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135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48010" y="4715909"/>
            <a:ext cx="563078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2" tIns="45786" rIns="91572" bIns="45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1813"/>
            <a:ext cx="294618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2" tIns="45786" rIns="91572" bIns="4578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CH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87" y="9431813"/>
            <a:ext cx="2946188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2" tIns="45786" rIns="91572" bIns="4578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F9673C1-B10B-4A71-96FC-7B6CB81AABD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191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10000" y="1494000"/>
            <a:ext cx="9569689" cy="1872000"/>
          </a:xfrm>
        </p:spPr>
        <p:txBody>
          <a:bodyPr/>
          <a:lstStyle>
            <a:lvl1pPr>
              <a:lnSpc>
                <a:spcPts val="6000"/>
              </a:lnSpc>
              <a:defRPr sz="5200"/>
            </a:lvl1pPr>
          </a:lstStyle>
          <a:p>
            <a:r>
              <a:rPr lang="de-CH" noProof="0" smtClean="0"/>
              <a:t>[Titel der Präsentation]</a:t>
            </a:r>
            <a:endParaRPr lang="de-CH" noProof="0" dirty="0"/>
          </a:p>
        </p:txBody>
      </p:sp>
      <p:pic>
        <p:nvPicPr>
          <p:cNvPr id="6" name="Picture 37" descr="Logo_CMYK_po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8883" y="354973"/>
            <a:ext cx="1886400" cy="479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2"/>
          <p:cNvSpPr txBox="1">
            <a:spLocks noChangeArrowheads="1"/>
          </p:cNvSpPr>
          <p:nvPr userDrawn="1"/>
        </p:nvSpPr>
        <p:spPr bwMode="auto">
          <a:xfrm>
            <a:off x="6048000" y="349111"/>
            <a:ext cx="5256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00" b="0" smtClean="0">
                <a:latin typeface="Arial" charset="0"/>
              </a:rPr>
              <a:t>Eidgenössisches Departement für Verteidigung, Bevölkerungsschutz und Sport VBS</a:t>
            </a:r>
            <a:endParaRPr lang="de-CH" sz="800" b="0" dirty="0" smtClean="0"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800" b="1" smtClean="0">
                <a:latin typeface="Arial" charset="0"/>
              </a:rPr>
              <a:t>Bundesamt für Landestopografie swisstopo</a:t>
            </a: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800" b="0" smtClean="0">
                <a:latin typeface="Arial" charset="0"/>
              </a:rPr>
              <a:t>Landesgeologie</a:t>
            </a:r>
            <a:endParaRPr lang="de-CH" sz="800" b="0" dirty="0" smtClean="0">
              <a:latin typeface="Arial" charset="0"/>
            </a:endParaRPr>
          </a:p>
        </p:txBody>
      </p:sp>
      <p:pic>
        <p:nvPicPr>
          <p:cNvPr id="7" name="Grafik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657"/>
          <a:stretch/>
        </p:blipFill>
        <p:spPr>
          <a:xfrm>
            <a:off x="1" y="1563638"/>
            <a:ext cx="1224000" cy="2304256"/>
          </a:xfrm>
          <a:prstGeom prst="rect">
            <a:avLst/>
          </a:prstGeom>
        </p:spPr>
      </p:pic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000" y="3384000"/>
            <a:ext cx="9569450" cy="1260000"/>
          </a:xfrm>
        </p:spPr>
        <p:txBody>
          <a:bodyPr/>
          <a:lstStyle>
            <a:lvl1pPr marL="0" indent="0">
              <a:lnSpc>
                <a:spcPts val="4000"/>
              </a:lnSpc>
              <a:spcBef>
                <a:spcPts val="600"/>
              </a:spcBef>
              <a:buFontTx/>
              <a:buNone/>
              <a:defRPr sz="3200" baseline="0"/>
            </a:lvl1pPr>
          </a:lstStyle>
          <a:p>
            <a:pPr lvl="0"/>
            <a:r>
              <a:rPr lang="de-CH" noProof="0" smtClean="0"/>
              <a:t>[Untertitel / Datum]</a:t>
            </a:r>
            <a:endParaRPr lang="de-CH" noProof="0" dirty="0" smtClean="0"/>
          </a:p>
        </p:txBody>
      </p:sp>
      <p:sp>
        <p:nvSpPr>
          <p:cNvPr id="9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710000" y="4644000"/>
            <a:ext cx="9569450" cy="1260000"/>
          </a:xfrm>
        </p:spPr>
        <p:txBody>
          <a:bodyPr/>
          <a:lstStyle>
            <a:lvl1pPr marL="0" indent="0">
              <a:lnSpc>
                <a:spcPts val="4000"/>
              </a:lnSpc>
              <a:spcBef>
                <a:spcPts val="600"/>
              </a:spcBef>
              <a:buFontTx/>
              <a:buNone/>
              <a:defRPr sz="3200" baseline="0"/>
            </a:lvl1pPr>
          </a:lstStyle>
          <a:p>
            <a:pPr lvl="0"/>
            <a:r>
              <a:rPr lang="de-CH" noProof="0" smtClean="0"/>
              <a:t>[Referenten]</a:t>
            </a:r>
            <a:endParaRPr lang="de-CH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32" userDrawn="1">
          <p15:clr>
            <a:srgbClr val="FBAE40"/>
          </p15:clr>
        </p15:guide>
        <p15:guide id="4" orient="horz" pos="1548" userDrawn="1">
          <p15:clr>
            <a:srgbClr val="FBAE40"/>
          </p15:clr>
        </p15:guide>
        <p15:guide id="5" orient="horz" pos="3317" userDrawn="1">
          <p15:clr>
            <a:srgbClr val="FBAE40"/>
          </p15:clr>
        </p15:guide>
        <p15:guide id="6" pos="1088" userDrawn="1">
          <p15:clr>
            <a:srgbClr val="FBAE40"/>
          </p15:clr>
        </p15:guide>
        <p15:guide id="7" pos="710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392238" y="1449388"/>
            <a:ext cx="10321925" cy="4526612"/>
          </a:xfrm>
        </p:spPr>
        <p:txBody>
          <a:bodyPr/>
          <a:lstStyle/>
          <a:p>
            <a:pPr lvl="0"/>
            <a:r>
              <a:rPr lang="de-CH" noProof="0" dirty="0" smtClean="0"/>
              <a:t>Formatvorlagen des Textmasters bearbeiten</a:t>
            </a:r>
          </a:p>
          <a:p>
            <a:pPr lvl="1"/>
            <a:r>
              <a:rPr lang="de-CH" noProof="0" dirty="0" smtClean="0"/>
              <a:t>Zweite Ebene</a:t>
            </a:r>
          </a:p>
          <a:p>
            <a:pPr lvl="2"/>
            <a:r>
              <a:rPr lang="de-CH" noProof="0" dirty="0" smtClean="0"/>
              <a:t>Dritte Ebene</a:t>
            </a:r>
          </a:p>
          <a:p>
            <a:pPr lvl="3"/>
            <a:r>
              <a:rPr lang="de-CH" noProof="0" dirty="0" smtClean="0"/>
              <a:t>Vierte Ebene</a:t>
            </a:r>
          </a:p>
          <a:p>
            <a:pPr lvl="4"/>
            <a:r>
              <a:rPr lang="de-CH" noProof="0" dirty="0" smtClean="0"/>
              <a:t>Fünfte Ebene</a:t>
            </a:r>
            <a:endParaRPr lang="de-CH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1FFDD-132D-4B5B-AD6B-BCC06A41D26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 smtClean="0"/>
              <a:t>Titelmasterformat durch Klicken bearbeiten</a:t>
            </a:r>
            <a:endParaRPr lang="de-CH" noProof="0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804000" y="6340498"/>
            <a:ext cx="4287600" cy="30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1200"/>
              </a:lnSpc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CH" dirty="0" smtClean="0"/>
              <a:t>DM Faults_V1 – Stand und weiteres Vorgehen Juni 22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4893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 smtClean="0"/>
              <a:t>Titelmasterformat durch Klicken bearbeiten</a:t>
            </a:r>
            <a:endParaRPr lang="de-CH" noProof="0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401183" y="1449388"/>
            <a:ext cx="4896000" cy="4526612"/>
          </a:xfrm>
        </p:spPr>
        <p:txBody>
          <a:bodyPr/>
          <a:lstStyle/>
          <a:p>
            <a:pPr lvl="0"/>
            <a:r>
              <a:rPr lang="de-CH" noProof="0" dirty="0" smtClean="0"/>
              <a:t>Formatvorlagen des Textmasters bearbeiten</a:t>
            </a:r>
          </a:p>
          <a:p>
            <a:pPr lvl="1"/>
            <a:r>
              <a:rPr lang="de-CH" noProof="0" dirty="0" smtClean="0"/>
              <a:t>Zweite Ebene</a:t>
            </a:r>
          </a:p>
          <a:p>
            <a:pPr lvl="2"/>
            <a:r>
              <a:rPr lang="de-CH" noProof="0" dirty="0" smtClean="0"/>
              <a:t>Dritte Ebene</a:t>
            </a:r>
          </a:p>
          <a:p>
            <a:pPr lvl="3"/>
            <a:r>
              <a:rPr lang="de-CH" noProof="0" dirty="0" smtClean="0"/>
              <a:t>Vierte Ebene</a:t>
            </a:r>
          </a:p>
          <a:p>
            <a:pPr lvl="4"/>
            <a:r>
              <a:rPr lang="de-CH" noProof="0" dirty="0" smtClean="0"/>
              <a:t>Fünfte Ebene</a:t>
            </a:r>
            <a:endParaRPr lang="de-CH" noProof="0" dirty="0"/>
          </a:p>
        </p:txBody>
      </p:sp>
      <p:sp>
        <p:nvSpPr>
          <p:cNvPr id="7" name="Inhaltsplatzhalter 2"/>
          <p:cNvSpPr>
            <a:spLocks noGrp="1"/>
          </p:cNvSpPr>
          <p:nvPr>
            <p:ph idx="10"/>
          </p:nvPr>
        </p:nvSpPr>
        <p:spPr>
          <a:xfrm>
            <a:off x="6817360" y="1449388"/>
            <a:ext cx="4896000" cy="4526612"/>
          </a:xfrm>
        </p:spPr>
        <p:txBody>
          <a:bodyPr/>
          <a:lstStyle/>
          <a:p>
            <a:pPr lvl="0"/>
            <a:r>
              <a:rPr lang="de-CH" noProof="0" dirty="0" smtClean="0"/>
              <a:t>Formatvorlagen des Textmasters bearbeiten</a:t>
            </a:r>
          </a:p>
          <a:p>
            <a:pPr lvl="1"/>
            <a:r>
              <a:rPr lang="de-CH" noProof="0" dirty="0" smtClean="0"/>
              <a:t>Zweite Ebene</a:t>
            </a:r>
          </a:p>
          <a:p>
            <a:pPr lvl="2"/>
            <a:r>
              <a:rPr lang="de-CH" noProof="0" dirty="0" smtClean="0"/>
              <a:t>Dritte Ebene</a:t>
            </a:r>
          </a:p>
          <a:p>
            <a:pPr lvl="3"/>
            <a:r>
              <a:rPr lang="de-CH" noProof="0" dirty="0" smtClean="0"/>
              <a:t>Vierte Ebene</a:t>
            </a:r>
          </a:p>
          <a:p>
            <a:pPr lvl="4"/>
            <a:r>
              <a:rPr lang="de-CH" noProof="0" dirty="0" smtClean="0"/>
              <a:t>Fünfte Ebene</a:t>
            </a:r>
            <a:endParaRPr lang="de-CH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1FFDD-132D-4B5B-AD6B-BCC06A41D26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804000" y="6340498"/>
            <a:ext cx="4287475" cy="30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1200"/>
              </a:lnSpc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CH" smtClean="0"/>
              <a:t>DM Überführung ili&gt;GSML | Workshop 01 | 20.06.2022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 smtClean="0"/>
              <a:t>Titelmasterformat durch Klicken bearbeiten</a:t>
            </a:r>
            <a:endParaRPr lang="de-CH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1FFDD-132D-4B5B-AD6B-BCC06A41D26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804000" y="6340498"/>
            <a:ext cx="4287600" cy="30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1200"/>
              </a:lnSpc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CH" smtClean="0"/>
              <a:t>DM Überführung ili&gt;GSML | Workshop 01 | 20.06.2022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1FFDD-132D-4B5B-AD6B-BCC06A41D26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804000" y="6340498"/>
            <a:ext cx="4287600" cy="30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1200"/>
              </a:lnSpc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CH" smtClean="0"/>
              <a:t>DM Überführung ili&gt;GSML | Workshop 01 | 20.06.2022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11104835" y="6340499"/>
            <a:ext cx="593619" cy="18158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45720" rtlCol="0" anchor="t"/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7D21FFDD-132D-4B5B-AD6B-BCC06A41D26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1401183" y="308471"/>
            <a:ext cx="10312449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noProof="0" dirty="0" smtClean="0"/>
          </a:p>
        </p:txBody>
      </p:sp>
      <p:sp>
        <p:nvSpPr>
          <p:cNvPr id="1052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1236" y="1442721"/>
            <a:ext cx="10310764" cy="453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Klicken Sie, um die Formate des Vorlagentextes zu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 </a:t>
            </a:r>
          </a:p>
        </p:txBody>
      </p:sp>
      <p:sp>
        <p:nvSpPr>
          <p:cNvPr id="1064" name="Line 40"/>
          <p:cNvSpPr>
            <a:spLocks noChangeShapeType="1"/>
          </p:cNvSpPr>
          <p:nvPr/>
        </p:nvSpPr>
        <p:spPr bwMode="auto">
          <a:xfrm flipH="1">
            <a:off x="1401183" y="6263172"/>
            <a:ext cx="103302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CH" sz="240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983" y="349111"/>
            <a:ext cx="277200" cy="3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805244" y="6340499"/>
            <a:ext cx="4287600" cy="30370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1200"/>
              </a:lnSpc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CH" smtClean="0"/>
              <a:t>DM Überführung ili&gt;GSML | Workshop 01 | 20.06.2022</a:t>
            </a:r>
            <a:endParaRPr lang="de-CH" dirty="0"/>
          </a:p>
        </p:txBody>
      </p:sp>
      <p:sp>
        <p:nvSpPr>
          <p:cNvPr id="9" name="Text Box 32"/>
          <p:cNvSpPr txBox="1">
            <a:spLocks noChangeArrowheads="1"/>
          </p:cNvSpPr>
          <p:nvPr userDrawn="1"/>
        </p:nvSpPr>
        <p:spPr bwMode="auto">
          <a:xfrm>
            <a:off x="1401183" y="6339599"/>
            <a:ext cx="5404061" cy="3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900" b="1" smtClean="0">
                <a:latin typeface="Arial" charset="0"/>
              </a:rPr>
              <a:t>Bundesamt für Landestopografie swisstopo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900" b="0" smtClean="0">
                <a:latin typeface="Arial" charset="0"/>
              </a:rPr>
              <a:t>Landesgeologie</a:t>
            </a:r>
            <a:endParaRPr lang="de-CH" sz="900" b="0" dirty="0" smtClean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2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68288" indent="-268288" algn="l" rtl="0" eaLnBrk="1" fontAlgn="base" hangingPunct="1">
        <a:lnSpc>
          <a:spcPts val="26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69875" algn="l" rtl="0" eaLnBrk="1" fontAlgn="base" hangingPunct="1">
        <a:lnSpc>
          <a:spcPts val="2600"/>
        </a:lnSpc>
        <a:spcBef>
          <a:spcPts val="0"/>
        </a:spcBef>
        <a:spcAft>
          <a:spcPts val="0"/>
        </a:spcAft>
        <a:buClr>
          <a:schemeClr val="accent6"/>
        </a:buClr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</a:defRPr>
      </a:lvl2pPr>
      <a:lvl3pPr marL="806450" indent="-268288" algn="l" rtl="0" eaLnBrk="1" fontAlgn="base" hangingPunct="1">
        <a:lnSpc>
          <a:spcPts val="2600"/>
        </a:lnSpc>
        <a:spcBef>
          <a:spcPts val="0"/>
        </a:spcBef>
        <a:spcAft>
          <a:spcPts val="0"/>
        </a:spcAft>
        <a:buClr>
          <a:schemeClr val="accent6"/>
        </a:buClr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</a:defRPr>
      </a:lvl3pPr>
      <a:lvl4pPr marL="1076325" indent="-269875" algn="l" rtl="0" eaLnBrk="1" fontAlgn="base" hangingPunct="1">
        <a:lnSpc>
          <a:spcPts val="2600"/>
        </a:lnSpc>
        <a:spcBef>
          <a:spcPts val="0"/>
        </a:spcBef>
        <a:spcAft>
          <a:spcPts val="0"/>
        </a:spcAft>
        <a:buClr>
          <a:schemeClr val="accent6"/>
        </a:buClr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</a:defRPr>
      </a:lvl4pPr>
      <a:lvl5pPr marL="1344613" indent="-268288" algn="l" rtl="0" eaLnBrk="1" fontAlgn="base" hangingPunct="1">
        <a:lnSpc>
          <a:spcPts val="2600"/>
        </a:lnSpc>
        <a:spcBef>
          <a:spcPts val="0"/>
        </a:spcBef>
        <a:spcAft>
          <a:spcPts val="0"/>
        </a:spcAft>
        <a:buClr>
          <a:schemeClr val="accent6"/>
        </a:buClr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DDDDD"/>
        </a:buClr>
        <a:buChar char="•"/>
        <a:defRPr sz="21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DDDDD"/>
        </a:buClr>
        <a:buChar char="•"/>
        <a:defRPr sz="21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DDDDD"/>
        </a:buClr>
        <a:buChar char="•"/>
        <a:defRPr sz="21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DDDDD"/>
        </a:buClr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01" userDrawn="1">
          <p15:clr>
            <a:srgbClr val="F26B43"/>
          </p15:clr>
        </p15:guide>
        <p15:guide id="3" orient="horz" pos="3942" userDrawn="1">
          <p15:clr>
            <a:srgbClr val="F26B43"/>
          </p15:clr>
        </p15:guide>
        <p15:guide id="5" pos="7379" userDrawn="1">
          <p15:clr>
            <a:srgbClr val="F26B43"/>
          </p15:clr>
        </p15:guide>
        <p15:guide id="7" orient="horz" pos="4156" userDrawn="1">
          <p15:clr>
            <a:srgbClr val="F26B43"/>
          </p15:clr>
        </p15:guide>
        <p15:guide id="8" orient="horz" pos="232" userDrawn="1">
          <p15:clr>
            <a:srgbClr val="F26B43"/>
          </p15:clr>
        </p15:guide>
        <p15:guide id="9" pos="869" userDrawn="1">
          <p15:clr>
            <a:srgbClr val="F26B43"/>
          </p15:clr>
        </p15:guide>
        <p15:guide id="10" orient="horz" pos="3770" userDrawn="1">
          <p15:clr>
            <a:srgbClr val="F26B43"/>
          </p15:clr>
        </p15:guide>
        <p15:guide id="11" orient="horz" pos="913" userDrawn="1">
          <p15:clr>
            <a:srgbClr val="F26B43"/>
          </p15:clr>
        </p15:guide>
        <p15:guide id="12" orient="horz" pos="3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Datenmodell Faults_V1</a:t>
            </a:r>
            <a:endParaRPr lang="de-CH" sz="2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sz="2800" dirty="0"/>
              <a:t>Fragen Attributverwendung </a:t>
            </a:r>
            <a:r>
              <a:rPr lang="de-CH" sz="2800" dirty="0" smtClean="0"/>
              <a:t>&amp; Planung </a:t>
            </a:r>
            <a:r>
              <a:rPr lang="de-CH" sz="2800" dirty="0"/>
              <a:t>QC </a:t>
            </a:r>
            <a:endParaRPr lang="de-CH" sz="2800" dirty="0" smtClean="0"/>
          </a:p>
          <a:p>
            <a:r>
              <a:rPr lang="de-CH" sz="2800" dirty="0" smtClean="0"/>
              <a:t>30.06.2022</a:t>
            </a:r>
          </a:p>
          <a:p>
            <a:endParaRPr lang="de-CH" dirty="0"/>
          </a:p>
          <a:p>
            <a:pPr>
              <a:lnSpc>
                <a:spcPct val="100000"/>
              </a:lnSpc>
            </a:pPr>
            <a:r>
              <a:rPr lang="de-CH" sz="1800" b="1" dirty="0" smtClean="0"/>
              <a:t>Teilnehmer: </a:t>
            </a:r>
          </a:p>
          <a:p>
            <a:pPr>
              <a:lnSpc>
                <a:spcPct val="100000"/>
              </a:lnSpc>
            </a:pPr>
            <a:r>
              <a:rPr lang="de-CH" sz="1800" dirty="0" smtClean="0"/>
              <a:t>MOA, KUE, ON, AMA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29623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0508803"/>
              </p:ext>
            </p:extLst>
          </p:nvPr>
        </p:nvGraphicFramePr>
        <p:xfrm>
          <a:off x="1076477" y="1134078"/>
          <a:ext cx="10325167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52">
                  <a:extLst>
                    <a:ext uri="{9D8B030D-6E8A-4147-A177-3AD203B41FA5}">
                      <a16:colId xmlns:a16="http://schemas.microsoft.com/office/drawing/2014/main" val="989630946"/>
                    </a:ext>
                  </a:extLst>
                </a:gridCol>
                <a:gridCol w="6159062">
                  <a:extLst>
                    <a:ext uri="{9D8B030D-6E8A-4147-A177-3AD203B41FA5}">
                      <a16:colId xmlns:a16="http://schemas.microsoft.com/office/drawing/2014/main" val="1815905845"/>
                    </a:ext>
                  </a:extLst>
                </a:gridCol>
                <a:gridCol w="2280745">
                  <a:extLst>
                    <a:ext uri="{9D8B030D-6E8A-4147-A177-3AD203B41FA5}">
                      <a16:colId xmlns:a16="http://schemas.microsoft.com/office/drawing/2014/main" val="2454481418"/>
                    </a:ext>
                  </a:extLst>
                </a:gridCol>
                <a:gridCol w="1459308">
                  <a:extLst>
                    <a:ext uri="{9D8B030D-6E8A-4147-A177-3AD203B41FA5}">
                      <a16:colId xmlns:a16="http://schemas.microsoft.com/office/drawing/2014/main" val="3216369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#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Beschreibung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Verantw.</a:t>
                      </a:r>
                    </a:p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Deadline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87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4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63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68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5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9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0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6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800777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1FFDD-132D-4B5B-AD6B-BCC06A41D268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ToDos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769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de-CH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1FFDD-132D-4B5B-AD6B-BCC06A41D268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Einführung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50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400" dirty="0" smtClean="0"/>
              <a:t>Was </a:t>
            </a:r>
            <a:r>
              <a:rPr lang="de-CH" sz="2400" dirty="0"/>
              <a:t>brauchen wir? </a:t>
            </a:r>
          </a:p>
          <a:p>
            <a:pPr marL="0" indent="0">
              <a:buNone/>
            </a:pPr>
            <a:r>
              <a:rPr lang="de-CH" sz="2400" dirty="0"/>
              <a:t>Wie soll das Datenmodell dazu aussehen? </a:t>
            </a:r>
          </a:p>
          <a:p>
            <a:pPr marL="0" indent="0">
              <a:buNone/>
            </a:pPr>
            <a:r>
              <a:rPr lang="de-CH" sz="2400" dirty="0"/>
              <a:t>Wer ist / sind die Entscheidungsträger / </a:t>
            </a:r>
            <a:r>
              <a:rPr lang="de-CH" sz="2400" dirty="0" err="1"/>
              <a:t>Ansprechsperson</a:t>
            </a:r>
            <a:r>
              <a:rPr lang="de-CH" sz="2400" dirty="0"/>
              <a:t> fürs Datenmanagement? </a:t>
            </a:r>
            <a:endParaRPr lang="de-CH" sz="2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1FFDD-132D-4B5B-AD6B-BCC06A41D268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Zielsetzung: Wissen wohin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289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dirty="0" smtClean="0"/>
              <a:t>Status jetzt: </a:t>
            </a:r>
          </a:p>
          <a:p>
            <a:pPr lvl="1"/>
            <a:r>
              <a:rPr lang="de-CH" dirty="0" smtClean="0"/>
              <a:t>Noch nicht getestet</a:t>
            </a:r>
          </a:p>
          <a:p>
            <a:pPr lvl="1"/>
            <a:r>
              <a:rPr lang="de-CH" dirty="0" smtClean="0"/>
              <a:t>Wenige Daten von </a:t>
            </a:r>
            <a:r>
              <a:rPr lang="de-CH" dirty="0" err="1" smtClean="0"/>
              <a:t>Unifr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sind noch nicht verlinkt </a:t>
            </a:r>
          </a:p>
          <a:p>
            <a:endParaRPr lang="de-CH" dirty="0" smtClean="0">
              <a:sym typeface="Wingdings" panose="05000000000000000000" pitchFamily="2" charset="2"/>
            </a:endParaRPr>
          </a:p>
          <a:p>
            <a:r>
              <a:rPr lang="de-CH" dirty="0"/>
              <a:t>Hierarchie: Hierarchie Fault als Objekt mit eigener ID erstellen oder Hierarchie Fault als Attribut in Beziehung setzen?  </a:t>
            </a:r>
          </a:p>
          <a:p>
            <a:pPr lvl="1"/>
            <a:r>
              <a:rPr lang="de-CH" dirty="0" smtClean="0"/>
              <a:t>Resp</a:t>
            </a:r>
            <a:r>
              <a:rPr lang="de-CH" dirty="0"/>
              <a:t>. Ist die Hierarchie </a:t>
            </a:r>
            <a:r>
              <a:rPr lang="de-CH" dirty="0" err="1"/>
              <a:t>FaultObjects</a:t>
            </a:r>
            <a:r>
              <a:rPr lang="de-CH" dirty="0"/>
              <a:t> nötig? Muss jedes Fault-</a:t>
            </a:r>
            <a:r>
              <a:rPr lang="de-CH" dirty="0" err="1"/>
              <a:t>Object</a:t>
            </a:r>
            <a:r>
              <a:rPr lang="de-CH" dirty="0"/>
              <a:t> noch einem Fault zugeordnet sein? [1] ? </a:t>
            </a:r>
          </a:p>
          <a:p>
            <a:pPr lvl="1"/>
            <a:r>
              <a:rPr lang="de-CH" dirty="0" smtClean="0"/>
              <a:t>Sind </a:t>
            </a:r>
            <a:r>
              <a:rPr lang="de-CH" dirty="0" err="1"/>
              <a:t>Constraints</a:t>
            </a:r>
            <a:r>
              <a:rPr lang="de-CH" dirty="0"/>
              <a:t> nötig für </a:t>
            </a:r>
            <a:r>
              <a:rPr lang="de-CH" dirty="0" smtClean="0"/>
              <a:t>das Referenzieren </a:t>
            </a:r>
            <a:r>
              <a:rPr lang="de-CH" dirty="0"/>
              <a:t>verschiedener Hierarchiestufen? 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1FFDD-132D-4B5B-AD6B-BCC06A41D268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Hierarchien / Beziehungen zwischen Störungen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902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52" y="1148691"/>
            <a:ext cx="6606316" cy="4525962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1FFDD-132D-4B5B-AD6B-BCC06A41D268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Hierarchien / Beziehungen zwischen Störungen</a:t>
            </a:r>
          </a:p>
        </p:txBody>
      </p:sp>
      <p:sp>
        <p:nvSpPr>
          <p:cNvPr id="7" name="Rechteck 6"/>
          <p:cNvSpPr/>
          <p:nvPr/>
        </p:nvSpPr>
        <p:spPr>
          <a:xfrm>
            <a:off x="6970410" y="2449832"/>
            <a:ext cx="39547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dirty="0" err="1">
                <a:solidFill>
                  <a:srgbClr val="172B4D"/>
                </a:solidFill>
                <a:latin typeface="-apple-system"/>
              </a:rPr>
              <a:t>Kardinalitäten</a:t>
            </a:r>
            <a:r>
              <a:rPr lang="de-CH" sz="2000" dirty="0">
                <a:solidFill>
                  <a:srgbClr val="172B4D"/>
                </a:solidFill>
                <a:latin typeface="-apple-system"/>
              </a:rPr>
              <a:t> der Beziehung TSS </a:t>
            </a:r>
            <a:r>
              <a:rPr lang="de-CH" sz="2000" dirty="0" smtClean="0">
                <a:solidFill>
                  <a:srgbClr val="172B4D"/>
                </a:solidFill>
                <a:latin typeface="-apple-system"/>
              </a:rPr>
              <a:t>– GSS</a:t>
            </a:r>
            <a:endParaRPr lang="de-CH" sz="2000" dirty="0">
              <a:solidFill>
                <a:srgbClr val="172B4D"/>
              </a:solidFill>
              <a:latin typeface="-apple-system"/>
            </a:endParaRPr>
          </a:p>
          <a:p>
            <a:endParaRPr lang="de-CH" sz="2000" dirty="0" smtClean="0">
              <a:solidFill>
                <a:srgbClr val="172B4D"/>
              </a:solidFill>
              <a:latin typeface="-apple-system"/>
            </a:endParaRPr>
          </a:p>
          <a:p>
            <a:r>
              <a:rPr lang="de-CH" sz="2000" dirty="0" smtClean="0">
                <a:solidFill>
                  <a:srgbClr val="172B4D"/>
                </a:solidFill>
                <a:latin typeface="-apple-system"/>
              </a:rPr>
              <a:t>TSS </a:t>
            </a:r>
            <a:r>
              <a:rPr lang="de-CH" sz="2000" dirty="0">
                <a:solidFill>
                  <a:srgbClr val="172B4D"/>
                </a:solidFill>
                <a:latin typeface="-apple-system"/>
              </a:rPr>
              <a:t>{0</a:t>
            </a:r>
            <a:r>
              <a:rPr lang="de-CH" sz="2000" dirty="0" smtClean="0">
                <a:solidFill>
                  <a:srgbClr val="172B4D"/>
                </a:solidFill>
                <a:latin typeface="-apple-system"/>
              </a:rPr>
              <a:t>..*} </a:t>
            </a:r>
            <a:r>
              <a:rPr lang="de-CH" sz="2000" dirty="0">
                <a:solidFill>
                  <a:srgbClr val="172B4D"/>
                </a:solidFill>
                <a:latin typeface="-apple-system"/>
              </a:rPr>
              <a:t>– {0..1} GSS </a:t>
            </a:r>
            <a:endParaRPr lang="de-CH" sz="2000" dirty="0" smtClean="0">
              <a:solidFill>
                <a:srgbClr val="172B4D"/>
              </a:solidFill>
              <a:latin typeface="-apple-system"/>
            </a:endParaRPr>
          </a:p>
          <a:p>
            <a:r>
              <a:rPr lang="de-CH" sz="2000" dirty="0" smtClean="0">
                <a:solidFill>
                  <a:srgbClr val="172B4D"/>
                </a:solidFill>
                <a:latin typeface="-apple-system"/>
              </a:rPr>
              <a:t>oder </a:t>
            </a:r>
            <a:endParaRPr lang="de-CH" sz="2000" dirty="0" smtClean="0">
              <a:solidFill>
                <a:srgbClr val="172B4D"/>
              </a:solidFill>
              <a:latin typeface="-apple-system"/>
            </a:endParaRPr>
          </a:p>
          <a:p>
            <a:r>
              <a:rPr lang="de-CH" sz="2000" dirty="0" smtClean="0">
                <a:solidFill>
                  <a:srgbClr val="172B4D"/>
                </a:solidFill>
                <a:latin typeface="-apple-system"/>
              </a:rPr>
              <a:t>TSS </a:t>
            </a:r>
            <a:r>
              <a:rPr lang="de-CH" sz="2000" dirty="0">
                <a:solidFill>
                  <a:srgbClr val="172B4D"/>
                </a:solidFill>
                <a:latin typeface="-apple-system"/>
              </a:rPr>
              <a:t>{0</a:t>
            </a:r>
            <a:r>
              <a:rPr lang="de-CH" sz="2000" dirty="0" smtClean="0">
                <a:solidFill>
                  <a:srgbClr val="172B4D"/>
                </a:solidFill>
                <a:latin typeface="-apple-system"/>
              </a:rPr>
              <a:t>..*} </a:t>
            </a:r>
            <a:r>
              <a:rPr lang="de-CH" sz="2000" dirty="0">
                <a:solidFill>
                  <a:srgbClr val="172B4D"/>
                </a:solidFill>
                <a:latin typeface="-apple-system"/>
              </a:rPr>
              <a:t>– {0</a:t>
            </a:r>
            <a:r>
              <a:rPr lang="de-CH" sz="2000" dirty="0" smtClean="0">
                <a:solidFill>
                  <a:srgbClr val="172B4D"/>
                </a:solidFill>
                <a:latin typeface="-apple-system"/>
              </a:rPr>
              <a:t>..*} </a:t>
            </a:r>
            <a:r>
              <a:rPr lang="de-CH" sz="2000" dirty="0">
                <a:solidFill>
                  <a:srgbClr val="172B4D"/>
                </a:solidFill>
                <a:latin typeface="-apple-system"/>
              </a:rPr>
              <a:t>GSS </a:t>
            </a:r>
          </a:p>
          <a:p>
            <a:r>
              <a:rPr lang="de-CH" sz="2000" dirty="0"/>
              <a:t/>
            </a:r>
            <a:br>
              <a:rPr lang="de-CH" sz="2000" dirty="0"/>
            </a:b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17977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b="1" dirty="0"/>
              <a:t>Geometrie</a:t>
            </a:r>
            <a:r>
              <a:rPr lang="de-CH" dirty="0"/>
              <a:t>: </a:t>
            </a:r>
            <a:r>
              <a:rPr lang="de-CH" dirty="0" err="1"/>
              <a:t>MultiSurface</a:t>
            </a:r>
            <a:r>
              <a:rPr lang="de-CH" dirty="0"/>
              <a:t> nötig? </a:t>
            </a:r>
          </a:p>
          <a:p>
            <a:pPr marL="536575" lvl="2"/>
            <a:r>
              <a:rPr lang="de-CH" dirty="0" smtClean="0">
                <a:ea typeface="+mn-ea"/>
                <a:cs typeface="+mn-cs"/>
              </a:rPr>
              <a:t>Hintergrund</a:t>
            </a:r>
            <a:r>
              <a:rPr lang="de-CH" dirty="0">
                <a:ea typeface="+mn-ea"/>
                <a:cs typeface="+mn-cs"/>
              </a:rPr>
              <a:t>: Bisher bestehen nur Punkt und Linien-Daten; Linien weisen Multi-Linienobjekte auf; soll das Datenmodell auch Multi-Flächen abbilden können? </a:t>
            </a:r>
          </a:p>
          <a:p>
            <a:pPr marL="268288" lvl="1" indent="-268288"/>
            <a:r>
              <a:rPr lang="de-CH" b="1" dirty="0">
                <a:ea typeface="+mn-ea"/>
                <a:cs typeface="+mn-cs"/>
              </a:rPr>
              <a:t>Kompilatoren-Info</a:t>
            </a:r>
            <a:r>
              <a:rPr lang="de-CH" dirty="0">
                <a:ea typeface="+mn-ea"/>
                <a:cs typeface="+mn-cs"/>
              </a:rPr>
              <a:t> nötig oder nicht? </a:t>
            </a:r>
          </a:p>
          <a:p>
            <a:pPr lvl="1"/>
            <a:r>
              <a:rPr lang="de-CH" dirty="0"/>
              <a:t>Status jetzt: als TEXT </a:t>
            </a:r>
          </a:p>
          <a:p>
            <a:r>
              <a:rPr lang="de-CH" b="1" dirty="0" err="1"/>
              <a:t>Deleted</a:t>
            </a:r>
            <a:r>
              <a:rPr lang="de-CH" dirty="0"/>
              <a:t>: Attribut zur Erfassung, gewünscht von </a:t>
            </a:r>
            <a:r>
              <a:rPr lang="de-CH" dirty="0" err="1"/>
              <a:t>UniBe</a:t>
            </a:r>
            <a:r>
              <a:rPr lang="de-CH" dirty="0"/>
              <a:t> --&gt; Ist es nötig für die swisstopo Datenbank</a:t>
            </a:r>
          </a:p>
          <a:p>
            <a:pPr marL="536575" lvl="2"/>
            <a:r>
              <a:rPr lang="de-CH" dirty="0">
                <a:ea typeface="+mn-ea"/>
                <a:cs typeface="+mn-cs"/>
              </a:rPr>
              <a:t>Status jetzt: im DM auskommentiert </a:t>
            </a:r>
          </a:p>
          <a:p>
            <a:r>
              <a:rPr lang="de-CH" b="1" dirty="0" err="1"/>
              <a:t>Creation</a:t>
            </a:r>
            <a:r>
              <a:rPr lang="de-CH" b="1" dirty="0"/>
              <a:t> Date</a:t>
            </a:r>
            <a:r>
              <a:rPr lang="de-CH" dirty="0"/>
              <a:t>: nötig? Welches Format?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1FFDD-132D-4B5B-AD6B-BCC06A41D268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Spezifische Fragen </a:t>
            </a:r>
            <a:r>
              <a:rPr lang="de-CH" dirty="0" smtClean="0"/>
              <a:t>Attribute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6426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b="1" dirty="0" err="1" smtClean="0"/>
              <a:t>Identification</a:t>
            </a:r>
            <a:r>
              <a:rPr lang="de-CH" dirty="0" smtClean="0"/>
              <a:t> </a:t>
            </a:r>
            <a:r>
              <a:rPr lang="de-CH" dirty="0"/>
              <a:t>: </a:t>
            </a:r>
            <a:endParaRPr lang="de-CH" dirty="0" smtClean="0"/>
          </a:p>
          <a:p>
            <a:pPr lvl="1"/>
            <a:r>
              <a:rPr lang="de-CH" dirty="0" smtClean="0"/>
              <a:t>Daten </a:t>
            </a:r>
            <a:r>
              <a:rPr lang="de-CH" dirty="0" err="1" smtClean="0"/>
              <a:t>Unifr</a:t>
            </a:r>
            <a:r>
              <a:rPr lang="de-CH" dirty="0" smtClean="0"/>
              <a:t>: </a:t>
            </a:r>
          </a:p>
          <a:p>
            <a:pPr marL="538162" lvl="2" indent="0">
              <a:buNone/>
            </a:pPr>
            <a:r>
              <a:rPr lang="de-CH" dirty="0" smtClean="0"/>
              <a:t>«</a:t>
            </a:r>
            <a:r>
              <a:rPr lang="de-CH" dirty="0" err="1" smtClean="0"/>
              <a:t>Unknown</a:t>
            </a:r>
            <a:r>
              <a:rPr lang="de-CH" dirty="0" smtClean="0"/>
              <a:t>» </a:t>
            </a:r>
            <a:r>
              <a:rPr lang="de-CH" dirty="0"/>
              <a:t>zu Kartierung zugewiesen, da von </a:t>
            </a:r>
            <a:r>
              <a:rPr lang="de-CH" dirty="0" err="1"/>
              <a:t>Geocover</a:t>
            </a:r>
            <a:r>
              <a:rPr lang="de-CH" dirty="0"/>
              <a:t> stammend mit bestehender UUID </a:t>
            </a:r>
          </a:p>
          <a:p>
            <a:r>
              <a:rPr lang="de-CH" b="1" dirty="0" smtClean="0"/>
              <a:t>Reference</a:t>
            </a:r>
            <a:r>
              <a:rPr lang="de-CH" dirty="0"/>
              <a:t>: </a:t>
            </a:r>
            <a:endParaRPr lang="de-CH" dirty="0" smtClean="0"/>
          </a:p>
          <a:p>
            <a:pPr marL="268288" lvl="1" indent="0">
              <a:buNone/>
            </a:pPr>
            <a:r>
              <a:rPr lang="de-CH" dirty="0" err="1" smtClean="0"/>
              <a:t>Unifr</a:t>
            </a:r>
            <a:r>
              <a:rPr lang="de-CH" dirty="0" smtClean="0"/>
              <a:t> </a:t>
            </a:r>
            <a:r>
              <a:rPr lang="de-CH" dirty="0"/>
              <a:t>genau genug? </a:t>
            </a:r>
            <a:endParaRPr lang="de-CH" dirty="0" smtClean="0"/>
          </a:p>
          <a:p>
            <a:pPr marL="268288" lvl="1" indent="0">
              <a:buNone/>
            </a:pPr>
            <a:r>
              <a:rPr lang="de-CH" dirty="0" smtClean="0"/>
              <a:t>Als </a:t>
            </a:r>
            <a:r>
              <a:rPr lang="de-CH" dirty="0"/>
              <a:t>TEXT definieren, damit alle Infos eingetragen werden können zu Publikationen etc.? </a:t>
            </a:r>
          </a:p>
          <a:p>
            <a:r>
              <a:rPr lang="de-CH" b="1" dirty="0" smtClean="0"/>
              <a:t>Bemerkungen-Feld</a:t>
            </a:r>
            <a:r>
              <a:rPr lang="de-CH" dirty="0" smtClean="0"/>
              <a:t> </a:t>
            </a:r>
            <a:endParaRPr lang="de-CH" dirty="0"/>
          </a:p>
          <a:p>
            <a:pPr marL="268288" lvl="1" indent="0">
              <a:buNone/>
            </a:pPr>
            <a:r>
              <a:rPr lang="de-CH" dirty="0" smtClean="0"/>
              <a:t>Für </a:t>
            </a:r>
            <a:r>
              <a:rPr lang="de-CH" dirty="0"/>
              <a:t>einfaches Mapping von Hierarchien einfügen? In Bemerkung Text reinkopieren für REF von </a:t>
            </a:r>
            <a:r>
              <a:rPr lang="de-CH" dirty="0" err="1"/>
              <a:t>Faults</a:t>
            </a:r>
            <a:r>
              <a:rPr lang="de-CH" dirty="0"/>
              <a:t> --&gt; können dann im QGIS Projekt direkt übertragen werden </a:t>
            </a:r>
          </a:p>
          <a:p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1FFDD-132D-4B5B-AD6B-BCC06A41D268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Spezifische Fragen Attribute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496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dirty="0" smtClean="0"/>
              <a:t>Was gilt es zu kontrollieren?</a:t>
            </a:r>
          </a:p>
          <a:p>
            <a:pPr lvl="1"/>
            <a:r>
              <a:rPr lang="de-CH" dirty="0" smtClean="0"/>
              <a:t>Datenmodell + Mapping</a:t>
            </a:r>
            <a:endParaRPr lang="de-CH" dirty="0" smtClean="0"/>
          </a:p>
          <a:p>
            <a:pPr lvl="1"/>
            <a:r>
              <a:rPr lang="de-CH" dirty="0" smtClean="0"/>
              <a:t>Daten inhaltlich / geologisch</a:t>
            </a:r>
          </a:p>
          <a:p>
            <a:pPr lvl="1"/>
            <a:endParaRPr lang="de-CH" dirty="0"/>
          </a:p>
          <a:p>
            <a:r>
              <a:rPr lang="de-CH" dirty="0" smtClean="0"/>
              <a:t>Vorgehen: </a:t>
            </a:r>
          </a:p>
          <a:p>
            <a:pPr lvl="1"/>
            <a:r>
              <a:rPr lang="de-CH" dirty="0" smtClean="0"/>
              <a:t>Kontrolle </a:t>
            </a:r>
            <a:r>
              <a:rPr lang="de-CH" dirty="0"/>
              <a:t>Datenmodell vor Kontrolle </a:t>
            </a:r>
            <a:r>
              <a:rPr lang="de-CH" dirty="0" smtClean="0"/>
              <a:t>Daten</a:t>
            </a:r>
          </a:p>
          <a:p>
            <a:pPr lvl="1"/>
            <a:endParaRPr lang="de-CH" dirty="0"/>
          </a:p>
          <a:p>
            <a:r>
              <a:rPr lang="de-CH" dirty="0"/>
              <a:t>Wer soll kontrollieren? </a:t>
            </a:r>
          </a:p>
          <a:p>
            <a:pPr lvl="1"/>
            <a:r>
              <a:rPr lang="de-CH" dirty="0"/>
              <a:t>Mögliche Personen für Revision: </a:t>
            </a:r>
          </a:p>
          <a:p>
            <a:pPr lvl="2"/>
            <a:r>
              <a:rPr lang="de-CH" dirty="0"/>
              <a:t>BAP, DAS, KUE; GYM, ON, Dave Signer (</a:t>
            </a:r>
            <a:r>
              <a:rPr lang="de-CH" dirty="0" err="1"/>
              <a:t>opengis</a:t>
            </a:r>
            <a:r>
              <a:rPr lang="de-CH" dirty="0"/>
              <a:t>) 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Wann wird kontrolliert? Deadlines festlegen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1FFDD-132D-4B5B-AD6B-BCC06A41D268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 QC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832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dirty="0" smtClean="0"/>
              <a:t>Sitzung im Herbst mit Ziel: </a:t>
            </a:r>
          </a:p>
          <a:p>
            <a:r>
              <a:rPr lang="de-CH" dirty="0" smtClean="0"/>
              <a:t>Teilnehmende:</a:t>
            </a:r>
          </a:p>
          <a:p>
            <a:r>
              <a:rPr lang="de-CH" dirty="0" err="1" smtClean="0"/>
              <a:t>OrganisatorIn</a:t>
            </a:r>
            <a:r>
              <a:rPr lang="de-CH" dirty="0" smtClean="0"/>
              <a:t>: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1FFDD-132D-4B5B-AD6B-BCC06A41D268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Ausblick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5029736"/>
      </p:ext>
    </p:extLst>
  </p:cSld>
  <p:clrMapOvr>
    <a:masterClrMapping/>
  </p:clrMapOvr>
</p:sld>
</file>

<file path=ppt/theme/theme1.xml><?xml version="1.0" encoding="utf-8"?>
<a:theme xmlns:a="http://schemas.openxmlformats.org/drawingml/2006/main" name="CDBUND-Master">
  <a:themeElements>
    <a:clrScheme name="CDBUND-Master v3.13">
      <a:dk1>
        <a:sysClr val="windowText" lastClr="000000"/>
      </a:dk1>
      <a:lt1>
        <a:sysClr val="window" lastClr="FFFFFF"/>
      </a:lt1>
      <a:dk2>
        <a:srgbClr val="44546A"/>
      </a:dk2>
      <a:lt2>
        <a:srgbClr val="E6E6E6"/>
      </a:lt2>
      <a:accent1>
        <a:srgbClr val="05A8AF"/>
      </a:accent1>
      <a:accent2>
        <a:srgbClr val="294171"/>
      </a:accent2>
      <a:accent3>
        <a:srgbClr val="F1E21A"/>
      </a:accent3>
      <a:accent4>
        <a:srgbClr val="E1AE3A"/>
      </a:accent4>
      <a:accent5>
        <a:srgbClr val="BB006A"/>
      </a:accent5>
      <a:accent6>
        <a:srgbClr val="939393"/>
      </a:accent6>
      <a:hlink>
        <a:srgbClr val="0563C1"/>
      </a:hlink>
      <a:folHlink>
        <a:srgbClr val="0563C1"/>
      </a:folHlink>
    </a:clrScheme>
    <a:fontScheme name="CDBUND-Master-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CDBUND-Master-v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UND-Master-v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UND-Master-v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UND-Master-v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UND-Master-v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UND-Master-v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UND-Master-v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UND-Master-v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UND-Master-v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UND-Master-v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UND-Master-v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UND-Master-v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UND-Master-v3 13">
        <a:dk1>
          <a:srgbClr val="000000"/>
        </a:dk1>
        <a:lt1>
          <a:srgbClr val="FFFFFF"/>
        </a:lt1>
        <a:dk2>
          <a:srgbClr val="44546A"/>
        </a:dk2>
        <a:lt2>
          <a:srgbClr val="E6E6E6"/>
        </a:lt2>
        <a:accent1>
          <a:srgbClr val="05A8AF"/>
        </a:accent1>
        <a:accent2>
          <a:srgbClr val="294171"/>
        </a:accent2>
        <a:accent3>
          <a:srgbClr val="F1E21A"/>
        </a:accent3>
        <a:accent4>
          <a:srgbClr val="E1AE3A"/>
        </a:accent4>
        <a:accent5>
          <a:srgbClr val="BB006A"/>
        </a:accent5>
        <a:accent6>
          <a:srgbClr val="939393"/>
        </a:accent6>
        <a:hlink>
          <a:srgbClr val="0563C1"/>
        </a:hlink>
        <a:folHlink>
          <a:srgbClr val="0563C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D-Bund Präsentationsvorlage XML" id="{A6E70400-BABE-4B80-9CD5-3A6B67B85B5A}" vid="{48042490-37C0-4713-9770-233B7B4517CD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DB35D-F828-4804-B7E1-60B92A21CC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71E02C-EA07-4F4D-97E8-71BBA8B560B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650C8D1-BB0D-442D-91FB-99F6118B09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363</Words>
  <Application>Microsoft Office PowerPoint</Application>
  <PresentationFormat>Breitbild</PresentationFormat>
  <Paragraphs>74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Times</vt:lpstr>
      <vt:lpstr>Wingdings</vt:lpstr>
      <vt:lpstr>CDBUND-Master</vt:lpstr>
      <vt:lpstr>Datenmodell Faults_V1</vt:lpstr>
      <vt:lpstr>Einführung</vt:lpstr>
      <vt:lpstr>Zielsetzung: Wissen wohin </vt:lpstr>
      <vt:lpstr>Hierarchien / Beziehungen zwischen Störungen</vt:lpstr>
      <vt:lpstr>Hierarchien / Beziehungen zwischen Störungen</vt:lpstr>
      <vt:lpstr>Spezifische Fragen Attribute </vt:lpstr>
      <vt:lpstr>Spezifische Fragen Attribute </vt:lpstr>
      <vt:lpstr>Planung QC</vt:lpstr>
      <vt:lpstr>Ausblick </vt:lpstr>
      <vt:lpstr>ToDos</vt:lpstr>
    </vt:vector>
  </TitlesOfParts>
  <Company>FUB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Amrein</dc:creator>
  <cp:lastModifiedBy>Amrein Anja swisstopo</cp:lastModifiedBy>
  <cp:revision>277</cp:revision>
  <cp:lastPrinted>2021-03-17T16:24:53Z</cp:lastPrinted>
  <dcterms:created xsi:type="dcterms:W3CDTF">2021-06-22T08:48:17Z</dcterms:created>
  <dcterms:modified xsi:type="dcterms:W3CDTF">2022-06-23T13:55:27Z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äsentationsdatum">
    <vt:lpwstr>/data:Dokument/data:Erstellungsdatum/data:Langformat</vt:lpwstr>
  </property>
  <property fmtid="{D5CDD505-2E9C-101B-9397-08002B2CF9AE}" pid="3" name="Autor Nachname">
    <vt:lpwstr>/data:Dokument/data:Benutzer/data:Person/data:Nachname</vt:lpwstr>
  </property>
  <property fmtid="{D5CDD505-2E9C-101B-9397-08002B2CF9AE}" pid="4" name="Autor Vorname">
    <vt:lpwstr>/data:Dokument/data:Benutzer/data:Person/data:Vorname</vt:lpwstr>
  </property>
  <property fmtid="{D5CDD505-2E9C-101B-9397-08002B2CF9AE}" pid="5" name="FF Nachname">
    <vt:lpwstr>/data:Dokument/data:Absender/data:Fuss/data:Person/data:Nachname</vt:lpwstr>
  </property>
  <property fmtid="{D5CDD505-2E9C-101B-9397-08002B2CF9AE}" pid="6" name="FF Vorname">
    <vt:lpwstr>/data:Dokument/data:Absender/data:Fuss/data:Person/data:Vorname</vt:lpwstr>
  </property>
  <property fmtid="{D5CDD505-2E9C-101B-9397-08002B2CF9AE}" pid="7" name="Erstellungsdatum">
    <vt:lpwstr>/data:Dokument/data:Erstellungsdatum/data:Langformat</vt:lpwstr>
  </property>
</Properties>
</file>