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9" r:id="rId4"/>
  </p:sldMasterIdLst>
  <p:notesMasterIdLst>
    <p:notesMasterId r:id="rId25"/>
  </p:notesMasterIdLst>
  <p:handoutMasterIdLst>
    <p:handoutMasterId r:id="rId26"/>
  </p:handoutMasterIdLst>
  <p:sldIdLst>
    <p:sldId id="259" r:id="rId5"/>
    <p:sldId id="303" r:id="rId6"/>
    <p:sldId id="319" r:id="rId7"/>
    <p:sldId id="320" r:id="rId8"/>
    <p:sldId id="257" r:id="rId9"/>
    <p:sldId id="311" r:id="rId10"/>
    <p:sldId id="306" r:id="rId11"/>
    <p:sldId id="308" r:id="rId12"/>
    <p:sldId id="307" r:id="rId13"/>
    <p:sldId id="309" r:id="rId14"/>
    <p:sldId id="310" r:id="rId15"/>
    <p:sldId id="313" r:id="rId16"/>
    <p:sldId id="312" r:id="rId17"/>
    <p:sldId id="314" r:id="rId18"/>
    <p:sldId id="315" r:id="rId19"/>
    <p:sldId id="316" r:id="rId20"/>
    <p:sldId id="317" r:id="rId21"/>
    <p:sldId id="318" r:id="rId22"/>
    <p:sldId id="304" r:id="rId23"/>
    <p:sldId id="299" r:id="rId24"/>
  </p:sldIdLst>
  <p:sldSz cx="9144000" cy="6858000" type="screen4x3"/>
  <p:notesSz cx="6669088" cy="9926638"/>
  <p:defaultTextStyle>
    <a:defPPr>
      <a:defRPr lang="de-DE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8E23"/>
    <a:srgbClr val="697D91"/>
    <a:srgbClr val="455960"/>
    <a:srgbClr val="4A5B60"/>
    <a:srgbClr val="FAA500"/>
    <a:srgbClr val="6973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008" autoAdjust="0"/>
    <p:restoredTop sz="70653" autoAdjust="0"/>
  </p:normalViewPr>
  <p:slideViewPr>
    <p:cSldViewPr snapToGrid="0" snapToObjects="1" showGuides="1">
      <p:cViewPr>
        <p:scale>
          <a:sx n="50" d="100"/>
          <a:sy n="50" d="100"/>
        </p:scale>
        <p:origin x="-2424" y="-3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98" d="100"/>
          <a:sy n="98" d="100"/>
        </p:scale>
        <p:origin x="-3516" y="-96"/>
      </p:cViewPr>
      <p:guideLst>
        <p:guide orient="horz" pos="3127"/>
        <p:guide pos="210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777607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A0D184-D464-48E9-9CA0-A94E873F6C2C}" type="datetimeFigureOut">
              <a:rPr lang="de-CH" smtClean="0"/>
              <a:t>15.01.2015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777607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377753-DB7C-4FA7-98FC-17681D88797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615962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777607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F2B663-2BA9-4D7E-8201-5DE4109E1EDD}" type="datetimeFigureOut">
              <a:rPr lang="de-CH" smtClean="0"/>
              <a:t>15.01.2015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4538"/>
            <a:ext cx="4960938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66909" y="4715153"/>
            <a:ext cx="533527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777607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E44704-8E6D-4CF2-8CFA-A0F7BC75189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8899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/>
        </p:nvSpPr>
        <p:spPr>
          <a:xfrm>
            <a:off x="0" y="1619250"/>
            <a:ext cx="6119813" cy="73025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455960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0" y="4500563"/>
            <a:ext cx="6119813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372972" y="6253843"/>
            <a:ext cx="6216953" cy="304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alpha val="75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pic>
        <p:nvPicPr>
          <p:cNvPr id="13" name="Bild 6" descr="BFH_Logo_A_defren_100_RGB_13022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8" y="315913"/>
            <a:ext cx="1530350" cy="11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Bildplatzhalter 11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1692000"/>
            <a:ext cx="6120000" cy="2808000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>
                <a:latin typeface="Lucida Sans"/>
                <a:cs typeface="Lucida Sans"/>
              </a:defRPr>
            </a:lvl1pPr>
          </a:lstStyle>
          <a:p>
            <a:pPr lvl="0"/>
            <a:r>
              <a:rPr lang="de-DE" noProof="0" dirty="0" smtClean="0"/>
              <a:t>Titelseite mit Bild </a:t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err="1" smtClean="0"/>
              <a:t>Bild</a:t>
            </a:r>
            <a:r>
              <a:rPr lang="de-DE" noProof="0" dirty="0" smtClean="0"/>
              <a:t> durch Klicken auf Symbol hinzufügen</a:t>
            </a:r>
            <a:endParaRPr lang="de-DE" noProof="0" dirty="0"/>
          </a:p>
        </p:txBody>
      </p:sp>
      <p:sp>
        <p:nvSpPr>
          <p:cNvPr id="9" name="Titel 1"/>
          <p:cNvSpPr>
            <a:spLocks noGrp="1"/>
          </p:cNvSpPr>
          <p:nvPr>
            <p:ph type="ctrTitle"/>
          </p:nvPr>
        </p:nvSpPr>
        <p:spPr>
          <a:xfrm>
            <a:off x="468000" y="4623441"/>
            <a:ext cx="8044216" cy="533105"/>
          </a:xfrm>
          <a:prstGeom prst="rect">
            <a:avLst/>
          </a:prstGeom>
        </p:spPr>
        <p:txBody>
          <a:bodyPr l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12" name="Untertitel 2"/>
          <p:cNvSpPr>
            <a:spLocks noGrp="1"/>
          </p:cNvSpPr>
          <p:nvPr>
            <p:ph type="subTitle" idx="1"/>
          </p:nvPr>
        </p:nvSpPr>
        <p:spPr>
          <a:xfrm>
            <a:off x="468000" y="5156546"/>
            <a:ext cx="6784390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>
                <a:solidFill>
                  <a:srgbClr val="697D9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11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62006" y="6299494"/>
            <a:ext cx="6790384" cy="258474"/>
          </a:xfrm>
          <a:prstGeom prst="rect">
            <a:avLst/>
          </a:prstGeom>
        </p:spPr>
        <p:txBody>
          <a:bodyPr vert="horz" lIns="0" rIns="0"/>
          <a:lstStyle>
            <a:lvl1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D91"/>
                </a:solidFill>
                <a:latin typeface="Lucida Sans"/>
              </a:defRPr>
            </a:lvl1pPr>
            <a:lvl2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2pPr>
            <a:lvl3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3pPr>
            <a:lvl4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4pPr>
            <a:lvl5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5pPr>
          </a:lstStyle>
          <a:p>
            <a:pPr lvl="0"/>
            <a:r>
              <a:rPr lang="de-DE" dirty="0" smtClean="0"/>
              <a:t>Organisationseinheit oder Leistungsbereich</a:t>
            </a:r>
          </a:p>
        </p:txBody>
      </p:sp>
      <p:sp>
        <p:nvSpPr>
          <p:cNvPr id="14" name="Datumsplatzhalter 3"/>
          <p:cNvSpPr>
            <a:spLocks noGrp="1"/>
          </p:cNvSpPr>
          <p:nvPr>
            <p:ph type="dt" sz="half" idx="14"/>
          </p:nvPr>
        </p:nvSpPr>
        <p:spPr>
          <a:xfrm>
            <a:off x="7559675" y="6300788"/>
            <a:ext cx="1081088" cy="1793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smtClean="0">
                <a:solidFill>
                  <a:srgbClr val="697D91"/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0704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tfelder/Bilder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7999" y="360000"/>
            <a:ext cx="8171999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55050"/>
            <a:ext cx="2592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3258000" y="2155050"/>
            <a:ext cx="2592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half" idx="19"/>
          </p:nvPr>
        </p:nvSpPr>
        <p:spPr>
          <a:xfrm>
            <a:off x="6047998" y="2155050"/>
            <a:ext cx="2592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2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1439357"/>
            <a:ext cx="2592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3" name="Textplatzhalter 2"/>
          <p:cNvSpPr>
            <a:spLocks noGrp="1"/>
          </p:cNvSpPr>
          <p:nvPr>
            <p:ph type="body" idx="18" hasCustomPrompt="1"/>
          </p:nvPr>
        </p:nvSpPr>
        <p:spPr>
          <a:xfrm>
            <a:off x="3258000" y="1439357"/>
            <a:ext cx="2592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6" name="Textplatzhalter 2"/>
          <p:cNvSpPr>
            <a:spLocks noGrp="1"/>
          </p:cNvSpPr>
          <p:nvPr>
            <p:ph type="body" idx="20" hasCustomPrompt="1"/>
          </p:nvPr>
        </p:nvSpPr>
        <p:spPr>
          <a:xfrm>
            <a:off x="6047998" y="1439357"/>
            <a:ext cx="2592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58445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513825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ohne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bgerundetes Rechteck 4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1633538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0" y="4513263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372972" y="6253843"/>
            <a:ext cx="6216953" cy="304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alpha val="75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800" dirty="0"/>
              <a:t>t</a:t>
            </a:r>
          </a:p>
        </p:txBody>
      </p:sp>
      <p:pic>
        <p:nvPicPr>
          <p:cNvPr id="9" name="Bild 8" descr="BFH_Logo_A_defren_100_RGB_13022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8" y="315913"/>
            <a:ext cx="1530350" cy="11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1839808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 baseline="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 smtClean="0"/>
              <a:t>Titelseite ohne Bild</a:t>
            </a:r>
            <a:endParaRPr lang="de-DE" dirty="0"/>
          </a:p>
        </p:txBody>
      </p:sp>
      <p:sp>
        <p:nvSpPr>
          <p:cNvPr id="13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3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17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62006" y="6299494"/>
            <a:ext cx="6790384" cy="258474"/>
          </a:xfrm>
          <a:prstGeom prst="rect">
            <a:avLst/>
          </a:prstGeom>
        </p:spPr>
        <p:txBody>
          <a:bodyPr vert="horz" lIns="0" rIns="0"/>
          <a:lstStyle>
            <a:lvl1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D91"/>
                </a:solidFill>
                <a:latin typeface="Lucida Sans"/>
              </a:defRPr>
            </a:lvl1pPr>
            <a:lvl2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2pPr>
            <a:lvl3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3pPr>
            <a:lvl4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4pPr>
            <a:lvl5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5pPr>
          </a:lstStyle>
          <a:p>
            <a:pPr lvl="0"/>
            <a:r>
              <a:rPr lang="de-DE" dirty="0" smtClean="0"/>
              <a:t>Organisationseinheit oder Leistungsbereich</a:t>
            </a:r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14"/>
          </p:nvPr>
        </p:nvSpPr>
        <p:spPr>
          <a:xfrm>
            <a:off x="7559675" y="6300788"/>
            <a:ext cx="1081088" cy="1793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smtClean="0">
                <a:solidFill>
                  <a:srgbClr val="697D91"/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2682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seite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697D91"/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0" y="1633538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4513263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15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1839808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 smtClean="0"/>
              <a:t>Kapiteltrennseite grau</a:t>
            </a:r>
            <a:endParaRPr lang="de-DE" dirty="0"/>
          </a:p>
        </p:txBody>
      </p:sp>
      <p:sp>
        <p:nvSpPr>
          <p:cNvPr id="16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3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46949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seit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FAA500"/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0" y="1633538"/>
            <a:ext cx="7019925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4513263"/>
            <a:ext cx="7019925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7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1839808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 smtClean="0"/>
              <a:t>Kapiteltrennseite orange</a:t>
            </a:r>
            <a:endParaRPr lang="de-DE" dirty="0"/>
          </a:p>
        </p:txBody>
      </p:sp>
      <p:sp>
        <p:nvSpPr>
          <p:cNvPr id="8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3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790426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68000" y="1439999"/>
            <a:ext cx="8100000" cy="468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42950" indent="-28575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8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0000"/>
            <a:ext cx="8100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 rIns="0"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41989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ild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0000"/>
            <a:ext cx="8100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1440000"/>
            <a:ext cx="810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 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60000"/>
            <a:ext cx="810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55518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7999" y="360000"/>
            <a:ext cx="8171999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68000" y="5399230"/>
            <a:ext cx="3960000" cy="72058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4589224" y="5399230"/>
            <a:ext cx="4050775" cy="72058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1439230"/>
            <a:ext cx="396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4590000" y="1439230"/>
            <a:ext cx="405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26862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felder/Bilder mit Untertitel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0000"/>
            <a:ext cx="8172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 baseline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1440000"/>
            <a:ext cx="396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 baseline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60000"/>
            <a:ext cx="396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7" name="Textplatzhalter 2"/>
          <p:cNvSpPr>
            <a:spLocks noGrp="1"/>
          </p:cNvSpPr>
          <p:nvPr>
            <p:ph type="body" idx="14" hasCustomPrompt="1"/>
          </p:nvPr>
        </p:nvSpPr>
        <p:spPr>
          <a:xfrm>
            <a:off x="4590000" y="1440000"/>
            <a:ext cx="405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8" name="Inhaltsplatzhalter 3"/>
          <p:cNvSpPr>
            <a:spLocks noGrp="1"/>
          </p:cNvSpPr>
          <p:nvPr>
            <p:ph sz="half" idx="15"/>
          </p:nvPr>
        </p:nvSpPr>
        <p:spPr>
          <a:xfrm>
            <a:off x="4590000" y="2160000"/>
            <a:ext cx="405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07689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7999" y="360000"/>
            <a:ext cx="8171999" cy="540000"/>
          </a:xfrm>
          <a:prstGeom prst="rect">
            <a:avLst/>
          </a:prstGeom>
        </p:spPr>
        <p:txBody>
          <a:bodyPr l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68000" y="5399230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3258000" y="5399230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3258000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half" idx="19"/>
          </p:nvPr>
        </p:nvSpPr>
        <p:spPr>
          <a:xfrm>
            <a:off x="6047998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8" name="Textplatzhalter 2"/>
          <p:cNvSpPr>
            <a:spLocks noGrp="1"/>
          </p:cNvSpPr>
          <p:nvPr>
            <p:ph type="body" idx="20"/>
          </p:nvPr>
        </p:nvSpPr>
        <p:spPr>
          <a:xfrm>
            <a:off x="6047998" y="5399230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21"/>
          </p:nvPr>
        </p:nvSpPr>
        <p:spPr>
          <a:xfrm>
            <a:off x="6758026" y="6242011"/>
            <a:ext cx="2133600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fld id="{F19AE9A8-34D4-4E8C-BE9C-13C550F1BED0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25970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15"/>
          <p:cNvSpPr txBox="1">
            <a:spLocks noChangeArrowheads="1"/>
          </p:cNvSpPr>
          <p:nvPr/>
        </p:nvSpPr>
        <p:spPr bwMode="auto">
          <a:xfrm>
            <a:off x="457200" y="6300788"/>
            <a:ext cx="6688138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Berner Fachhochschule | Haute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école</a:t>
            </a: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spécialisée</a:t>
            </a: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bernoise</a:t>
            </a: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 | Bern University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of</a:t>
            </a: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 Applied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Sciences</a:t>
            </a:r>
            <a:endParaRPr lang="de-DE" sz="1000" dirty="0" smtClean="0">
              <a:solidFill>
                <a:srgbClr val="697D91"/>
              </a:solidFill>
              <a:latin typeface="Lucida Sans" pitchFamily="34" charset="0"/>
            </a:endParaRPr>
          </a:p>
        </p:txBody>
      </p:sp>
      <p:sp>
        <p:nvSpPr>
          <p:cNvPr id="2" name="Rechteck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6765342" y="6241256"/>
            <a:ext cx="1793442" cy="365125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000">
                <a:solidFill>
                  <a:srgbClr val="697D91"/>
                </a:solidFill>
                <a:latin typeface="+mn-lt"/>
              </a:defRPr>
            </a:lvl1pPr>
          </a:lstStyle>
          <a:p>
            <a:fld id="{F19AE9A8-34D4-4E8C-BE9C-13C550F1BED0}" type="slidenum">
              <a:rPr lang="de-CH" smtClean="0"/>
              <a:pPr/>
              <a:t>‹Nr.›</a:t>
            </a:fld>
            <a:endParaRPr lang="de-CH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itchFamily="34" charset="-128"/>
          <a:cs typeface="ＭＳ Ｐゴシック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MS PGothic" pitchFamily="34" charset="-128"/>
          <a:cs typeface="ＭＳ Ｐゴシック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80" TargetMode="Externa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Software Engineering </a:t>
            </a:r>
            <a:r>
              <a:rPr lang="de-CH" dirty="0" err="1" smtClean="0"/>
              <a:t>and</a:t>
            </a:r>
            <a:r>
              <a:rPr lang="de-CH" dirty="0" smtClean="0"/>
              <a:t> Design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b="1" dirty="0" smtClean="0"/>
              <a:t>15.01.15, Aline Zaugg, David </a:t>
            </a:r>
            <a:r>
              <a:rPr lang="de-CH" b="1" dirty="0" err="1" smtClean="0"/>
              <a:t>Mössner</a:t>
            </a:r>
            <a:r>
              <a:rPr lang="de-CH" b="1" dirty="0" smtClean="0"/>
              <a:t> Dominique Walter, Florian </a:t>
            </a:r>
            <a:r>
              <a:rPr lang="de-CH" b="1" dirty="0" err="1" smtClean="0"/>
              <a:t>Schnyder</a:t>
            </a:r>
            <a:r>
              <a:rPr lang="de-CH" b="1" dirty="0" smtClean="0"/>
              <a:t>,</a:t>
            </a:r>
          </a:p>
          <a:p>
            <a:r>
              <a:rPr lang="de-CH" b="1" dirty="0" smtClean="0"/>
              <a:t>Philipp Schaad, Raphael </a:t>
            </a:r>
            <a:r>
              <a:rPr lang="de-CH" b="1" dirty="0" err="1" smtClean="0"/>
              <a:t>Zenhäusern</a:t>
            </a:r>
            <a:endParaRPr lang="de-DE" b="1" dirty="0"/>
          </a:p>
          <a:p>
            <a:endParaRPr lang="de-CH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801327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nhaltsplatzhalter 3" descr="Screen Shot 2015-01-15 at 2.05.45 PM.png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933" r="-5933"/>
          <a:stretch>
            <a:fillRect/>
          </a:stretch>
        </p:blipFill>
        <p:spPr/>
      </p:pic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Florian &amp; Philipp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411874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Florian &amp; Philipp</a:t>
            </a:r>
            <a:endParaRPr lang="de-DE" dirty="0"/>
          </a:p>
        </p:txBody>
      </p:sp>
      <p:pic>
        <p:nvPicPr>
          <p:cNvPr id="4" name="Bild 3" descr="Screen Shot 2015-01-15 at 2.13.47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5500" y="1287599"/>
            <a:ext cx="6959600" cy="44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7492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Lessons</a:t>
            </a:r>
            <a:r>
              <a:rPr lang="de-DE" dirty="0" smtClean="0"/>
              <a:t> </a:t>
            </a:r>
            <a:r>
              <a:rPr lang="de-DE" dirty="0" err="1"/>
              <a:t>l</a:t>
            </a:r>
            <a:r>
              <a:rPr lang="de-DE" dirty="0" err="1" smtClean="0"/>
              <a:t>earned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592597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Storyboard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70932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 smtClean="0"/>
              <a:t>Wichtig diese genau aufzunehmen</a:t>
            </a:r>
          </a:p>
          <a:p>
            <a:r>
              <a:rPr lang="de-DE" dirty="0" smtClean="0"/>
              <a:t>Vor dem Programmieren die Funktionen definieren und evaluieren</a:t>
            </a:r>
          </a:p>
          <a:p>
            <a:r>
              <a:rPr lang="de-DE" dirty="0" smtClean="0"/>
              <a:t>Fachpersonen befragen</a:t>
            </a:r>
          </a:p>
          <a:p>
            <a:r>
              <a:rPr lang="de-DE" dirty="0" smtClean="0"/>
              <a:t>Genügend Zeit für diesen Teil aufwänden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Requirements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644184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 smtClean="0"/>
              <a:t>Ansprechende Gestaltung ist Zeitintensiv</a:t>
            </a:r>
          </a:p>
          <a:p>
            <a:r>
              <a:rPr lang="de-DE" dirty="0" smtClean="0"/>
              <a:t>Verschiedene Ansichten im Team bez. Design</a:t>
            </a:r>
          </a:p>
          <a:p>
            <a:r>
              <a:rPr lang="de-DE" dirty="0" smtClean="0"/>
              <a:t>Stetige Veränderungen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Design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227026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 smtClean="0"/>
              <a:t>Aufwändig</a:t>
            </a:r>
          </a:p>
          <a:p>
            <a:r>
              <a:rPr lang="de-DE" dirty="0" smtClean="0"/>
              <a:t>Vielschichtig</a:t>
            </a:r>
          </a:p>
          <a:p>
            <a:r>
              <a:rPr lang="de-DE" dirty="0" err="1" smtClean="0"/>
              <a:t>Eclipse</a:t>
            </a:r>
            <a:r>
              <a:rPr lang="de-DE" dirty="0"/>
              <a:t> </a:t>
            </a:r>
            <a:r>
              <a:rPr lang="de-DE" dirty="0" err="1" smtClean="0"/>
              <a:t>probleme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Implementation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285728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 smtClean="0"/>
              <a:t>Wenig Zeitaufwändig</a:t>
            </a:r>
          </a:p>
          <a:p>
            <a:r>
              <a:rPr lang="de-DE" dirty="0" err="1" smtClean="0"/>
              <a:t>SprintLog</a:t>
            </a:r>
            <a:r>
              <a:rPr lang="de-DE" dirty="0" smtClean="0"/>
              <a:t> Buch nicht vergessen</a:t>
            </a:r>
          </a:p>
          <a:p>
            <a:r>
              <a:rPr lang="de-DE" dirty="0" smtClean="0"/>
              <a:t>Zeit meist zu knapp berechnet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Scrum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294613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Fazit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788669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Fragen?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7757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>
          <a:xfrm>
            <a:off x="468000" y="1020899"/>
            <a:ext cx="8100000" cy="4680000"/>
          </a:xfrm>
        </p:spPr>
        <p:txBody>
          <a:bodyPr/>
          <a:lstStyle/>
          <a:p>
            <a:r>
              <a:rPr lang="de-DE" dirty="0" smtClean="0"/>
              <a:t>Auftrag</a:t>
            </a:r>
          </a:p>
          <a:p>
            <a:r>
              <a:rPr lang="de-DE" dirty="0" err="1" smtClean="0"/>
              <a:t>Burndown</a:t>
            </a:r>
            <a:r>
              <a:rPr lang="de-DE" dirty="0" smtClean="0"/>
              <a:t>-Chart</a:t>
            </a:r>
          </a:p>
          <a:p>
            <a:r>
              <a:rPr lang="de-DE" dirty="0" smtClean="0"/>
              <a:t>Prototype live </a:t>
            </a:r>
            <a:r>
              <a:rPr lang="de-DE" dirty="0" err="1" smtClean="0"/>
              <a:t>demo</a:t>
            </a:r>
            <a:endParaRPr lang="de-DE" dirty="0"/>
          </a:p>
          <a:p>
            <a:r>
              <a:rPr lang="de-DE" dirty="0" smtClean="0"/>
              <a:t>Highlights</a:t>
            </a:r>
          </a:p>
          <a:p>
            <a:pPr lvl="1"/>
            <a:r>
              <a:rPr lang="de-DE" dirty="0" smtClean="0"/>
              <a:t>Aline &amp; Dominique</a:t>
            </a:r>
          </a:p>
          <a:p>
            <a:pPr lvl="1"/>
            <a:r>
              <a:rPr lang="de-DE" dirty="0" smtClean="0"/>
              <a:t>David</a:t>
            </a:r>
          </a:p>
          <a:p>
            <a:pPr lvl="1"/>
            <a:r>
              <a:rPr lang="de-DE" dirty="0" smtClean="0"/>
              <a:t>Florian&amp; Philipp</a:t>
            </a:r>
          </a:p>
          <a:p>
            <a:r>
              <a:rPr lang="de-DE" dirty="0" err="1" smtClean="0"/>
              <a:t>Lessons</a:t>
            </a:r>
            <a:r>
              <a:rPr lang="de-DE" dirty="0" smtClean="0"/>
              <a:t> </a:t>
            </a:r>
            <a:r>
              <a:rPr lang="de-DE" dirty="0" err="1" smtClean="0"/>
              <a:t>learned</a:t>
            </a:r>
            <a:endParaRPr lang="de-DE" dirty="0" smtClean="0"/>
          </a:p>
          <a:p>
            <a:pPr lvl="1"/>
            <a:r>
              <a:rPr lang="de-DE" dirty="0" smtClean="0"/>
              <a:t>Storyboard</a:t>
            </a:r>
          </a:p>
          <a:p>
            <a:pPr lvl="1"/>
            <a:r>
              <a:rPr lang="de-DE" dirty="0" err="1" smtClean="0"/>
              <a:t>Requirements</a:t>
            </a:r>
            <a:endParaRPr lang="de-DE" dirty="0" smtClean="0"/>
          </a:p>
          <a:p>
            <a:pPr lvl="1"/>
            <a:r>
              <a:rPr lang="de-DE" dirty="0" smtClean="0"/>
              <a:t>Design</a:t>
            </a:r>
          </a:p>
          <a:p>
            <a:pPr lvl="1"/>
            <a:r>
              <a:rPr lang="de-DE" dirty="0" smtClean="0"/>
              <a:t>Implementation</a:t>
            </a:r>
          </a:p>
          <a:p>
            <a:pPr lvl="1"/>
            <a:r>
              <a:rPr lang="de-DE" dirty="0" err="1" smtClean="0"/>
              <a:t>Scrum</a:t>
            </a:r>
            <a:endParaRPr lang="de-DE" dirty="0" smtClean="0"/>
          </a:p>
          <a:p>
            <a:r>
              <a:rPr lang="de-DE" dirty="0" smtClean="0"/>
              <a:t>Fazit</a:t>
            </a:r>
          </a:p>
          <a:p>
            <a:pPr lvl="1"/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Inhalt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63990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Herzlichen Dank!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953900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 smtClean="0"/>
              <a:t>Regionaler </a:t>
            </a:r>
            <a:r>
              <a:rPr lang="de-DE" dirty="0" err="1" smtClean="0"/>
              <a:t>Gesunheitsversorger</a:t>
            </a:r>
            <a:endParaRPr lang="de-DE" dirty="0" smtClean="0"/>
          </a:p>
          <a:p>
            <a:pPr lvl="1"/>
            <a:r>
              <a:rPr lang="de-DE" dirty="0" smtClean="0"/>
              <a:t>Produktion eines Patient </a:t>
            </a:r>
            <a:r>
              <a:rPr lang="de-DE" dirty="0" err="1" smtClean="0"/>
              <a:t>management</a:t>
            </a:r>
            <a:r>
              <a:rPr lang="de-DE" dirty="0" smtClean="0"/>
              <a:t> </a:t>
            </a:r>
            <a:r>
              <a:rPr lang="de-DE" dirty="0" err="1" smtClean="0"/>
              <a:t>system</a:t>
            </a:r>
            <a:r>
              <a:rPr lang="de-DE" dirty="0" smtClean="0"/>
              <a:t> (PMS)</a:t>
            </a:r>
          </a:p>
          <a:p>
            <a:pPr lvl="1"/>
            <a:r>
              <a:rPr lang="de-DE" dirty="0" smtClean="0"/>
              <a:t>Personal mit aktuellen Daten versorgen </a:t>
            </a:r>
            <a:r>
              <a:rPr lang="de-DE" dirty="0" smtClean="0">
                <a:sym typeface="Wingdings"/>
              </a:rPr>
              <a:t> Behandlung</a:t>
            </a:r>
          </a:p>
          <a:p>
            <a:pPr lvl="1"/>
            <a:endParaRPr lang="de-DE" dirty="0" smtClean="0"/>
          </a:p>
          <a:p>
            <a:r>
              <a:rPr lang="de-DE" dirty="0" smtClean="0"/>
              <a:t>Lösung für Health </a:t>
            </a:r>
            <a:r>
              <a:rPr lang="de-DE" dirty="0" err="1" smtClean="0"/>
              <a:t>Visitors</a:t>
            </a:r>
            <a:r>
              <a:rPr lang="de-DE" dirty="0" smtClean="0"/>
              <a:t> (Sozialarbeiter)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Auftrag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4186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nhaltsplatzhalter 3" descr="Screen Shot 2015-01-15 at 2.02.29 PM.png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6147" b="-26147"/>
          <a:stretch>
            <a:fillRect/>
          </a:stretch>
        </p:blipFill>
        <p:spPr/>
      </p:pic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Burndown</a:t>
            </a:r>
            <a:r>
              <a:rPr lang="de-DE" dirty="0" smtClean="0"/>
              <a:t>-Chart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15946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Prototype live </a:t>
            </a:r>
            <a:r>
              <a:rPr lang="de-CH" dirty="0" err="1" smtClean="0"/>
              <a:t>demo</a:t>
            </a:r>
            <a:endParaRPr lang="de-CH" dirty="0"/>
          </a:p>
        </p:txBody>
      </p:sp>
      <p:sp>
        <p:nvSpPr>
          <p:cNvPr id="6" name="Untertitel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 smtClean="0">
                <a:hlinkClick r:id="rId2"/>
              </a:rPr>
              <a:t>http://localhost:8080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399875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Highlights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Aline &amp; Dominique</a:t>
            </a:r>
          </a:p>
          <a:p>
            <a:r>
              <a:rPr lang="de-DE" dirty="0" smtClean="0"/>
              <a:t>David</a:t>
            </a:r>
          </a:p>
          <a:p>
            <a:r>
              <a:rPr lang="de-DE" dirty="0" smtClean="0"/>
              <a:t>Florian &amp; Philipp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296345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 smtClean="0"/>
              <a:t>Button </a:t>
            </a:r>
            <a:r>
              <a:rPr lang="de-DE" dirty="0" err="1" smtClean="0"/>
              <a:t>view</a:t>
            </a:r>
            <a:r>
              <a:rPr lang="de-DE" dirty="0" smtClean="0"/>
              <a:t> </a:t>
            </a:r>
            <a:r>
              <a:rPr lang="de-DE" dirty="0" err="1" smtClean="0"/>
              <a:t>wechsel</a:t>
            </a:r>
            <a:r>
              <a:rPr lang="de-DE" dirty="0" smtClean="0"/>
              <a:t> Detail </a:t>
            </a:r>
            <a:r>
              <a:rPr lang="de-DE" dirty="0" err="1" smtClean="0"/>
              <a:t>view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Aline &amp; Dominique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52130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Aline &amp; Dominique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235681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David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26" t="24889" r="17375" b="24000"/>
          <a:stretch/>
        </p:blipFill>
        <p:spPr bwMode="auto">
          <a:xfrm>
            <a:off x="266700" y="1047749"/>
            <a:ext cx="8733090" cy="5072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78631511"/>
      </p:ext>
    </p:extLst>
  </p:cSld>
  <p:clrMapOvr>
    <a:masterClrMapping/>
  </p:clrMapOvr>
</p:sld>
</file>

<file path=ppt/theme/theme1.xml><?xml version="1.0" encoding="utf-8"?>
<a:theme xmlns:a="http://schemas.openxmlformats.org/drawingml/2006/main" name="BFH_PPT_Vorlage">
  <a:themeElements>
    <a:clrScheme name="BFH RGB">
      <a:dk1>
        <a:sysClr val="windowText" lastClr="000000"/>
      </a:dk1>
      <a:lt1>
        <a:sysClr val="window" lastClr="FFFFFF"/>
      </a:lt1>
      <a:dk2>
        <a:srgbClr val="697D91"/>
      </a:dk2>
      <a:lt2>
        <a:srgbClr val="EEECE1"/>
      </a:lt2>
      <a:accent1>
        <a:srgbClr val="556455"/>
      </a:accent1>
      <a:accent2>
        <a:srgbClr val="8CAF82"/>
      </a:accent2>
      <a:accent3>
        <a:srgbClr val="506E96"/>
      </a:accent3>
      <a:accent4>
        <a:srgbClr val="87B9C8"/>
      </a:accent4>
      <a:accent5>
        <a:srgbClr val="645078"/>
      </a:accent5>
      <a:accent6>
        <a:srgbClr val="A087AA"/>
      </a:accent6>
      <a:hlink>
        <a:srgbClr val="699BBE"/>
      </a:hlink>
      <a:folHlink>
        <a:srgbClr val="B99164"/>
      </a:folHlink>
    </a:clrScheme>
    <a:fontScheme name="BFH-Schrift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>
    <AVMTitle xmlns="5091c847-84be-4f4f-b16c-c018ad2ca66b">Präsentation BFH_2013</AVMTitle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EBE3A9EFF36793468C03E2811ACE2A2B" ma:contentTypeVersion="1" ma:contentTypeDescription="Ein neues Dokument erstellen." ma:contentTypeScope="" ma:versionID="e65be32cb1bfff77fc8c9c09bf542651">
  <xsd:schema xmlns:xsd="http://www.w3.org/2001/XMLSchema" xmlns:p="http://schemas.microsoft.com/office/2006/metadata/properties" xmlns:ns2="5091c847-84be-4f4f-b16c-c018ad2ca66b" targetNamespace="http://schemas.microsoft.com/office/2006/metadata/properties" ma:root="true" ma:fieldsID="7636c84aed5b7d09a166fcef888725d4" ns2:_="">
    <xsd:import namespace="5091c847-84be-4f4f-b16c-c018ad2ca66b"/>
    <xsd:element name="properties">
      <xsd:complexType>
        <xsd:sequence>
          <xsd:element name="documentManagement">
            <xsd:complexType>
              <xsd:all>
                <xsd:element ref="ns2:AVMTitle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5091c847-84be-4f4f-b16c-c018ad2ca66b" elementFormDefault="qualified">
    <xsd:import namespace="http://schemas.microsoft.com/office/2006/documentManagement/types"/>
    <xsd:element name="AVMTitle" ma:index="2" ma:displayName="Titel" ma:internalName="AVMTitl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5" ma:displayName="Inhaltstyp" ma:readOnly="true"/>
        <xsd:element ref="dc:title" minOccurs="0" maxOccurs="1" ma:index="1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2991507-CB83-4F49-BAFB-D322B1D04098}">
  <ds:schemaRefs>
    <ds:schemaRef ds:uri="http://purl.org/dc/terms/"/>
    <ds:schemaRef ds:uri="http://purl.org/dc/elements/1.1/"/>
    <ds:schemaRef ds:uri="http://www.w3.org/XML/1998/namespace"/>
    <ds:schemaRef ds:uri="http://schemas.microsoft.com/office/2006/documentManagement/types"/>
    <ds:schemaRef ds:uri="http://schemas.openxmlformats.org/package/2006/metadata/core-properties"/>
    <ds:schemaRef ds:uri="5091c847-84be-4f4f-b16c-c018ad2ca66b"/>
    <ds:schemaRef ds:uri="http://schemas.microsoft.com/office/2006/metadata/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15287BEA-F3FF-4B87-929B-5D009218319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091c847-84be-4f4f-b16c-c018ad2ca66b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1851D33F-E468-417B-A30C-509B68D2BD0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BFH_PPT_Vorlage</Template>
  <TotalTime>0</TotalTime>
  <Words>163</Words>
  <Application>Microsoft Office PowerPoint</Application>
  <PresentationFormat>Bildschirmpräsentation (4:3)</PresentationFormat>
  <Paragraphs>59</Paragraphs>
  <Slides>20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20</vt:i4>
      </vt:variant>
    </vt:vector>
  </HeadingPairs>
  <TitlesOfParts>
    <vt:vector size="21" baseType="lpstr">
      <vt:lpstr>BFH_PPT_Vorlage</vt:lpstr>
      <vt:lpstr>Software Engineering and Design</vt:lpstr>
      <vt:lpstr>Inhalt</vt:lpstr>
      <vt:lpstr>Auftrag</vt:lpstr>
      <vt:lpstr>Burndown-Chart</vt:lpstr>
      <vt:lpstr>Prototype live demo</vt:lpstr>
      <vt:lpstr>Highlights</vt:lpstr>
      <vt:lpstr>Aline &amp; Dominique</vt:lpstr>
      <vt:lpstr>Aline &amp; Dominique</vt:lpstr>
      <vt:lpstr>David</vt:lpstr>
      <vt:lpstr>Florian &amp; Philipp</vt:lpstr>
      <vt:lpstr>Florian &amp; Philipp</vt:lpstr>
      <vt:lpstr>Lessons learned</vt:lpstr>
      <vt:lpstr>Storyboard</vt:lpstr>
      <vt:lpstr>Requirements</vt:lpstr>
      <vt:lpstr>Design</vt:lpstr>
      <vt:lpstr>Implementation</vt:lpstr>
      <vt:lpstr>Scrum</vt:lpstr>
      <vt:lpstr>Fazit</vt:lpstr>
      <vt:lpstr>Fragen?</vt:lpstr>
      <vt:lpstr>Herzlichen Dank!</vt:lpstr>
    </vt:vector>
  </TitlesOfParts>
  <Company>Berner Fachhochschule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Präsentation BFH_2013</dc:title>
  <dc:creator>Wacher Andrea</dc:creator>
  <cp:lastModifiedBy>David</cp:lastModifiedBy>
  <cp:revision>41</cp:revision>
  <cp:lastPrinted>2013-06-13T15:31:11Z</cp:lastPrinted>
  <dcterms:created xsi:type="dcterms:W3CDTF">2013-06-07T09:55:15Z</dcterms:created>
  <dcterms:modified xsi:type="dcterms:W3CDTF">2015-01-15T13:21:05Z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0x010100EBE3A9EFF36793468C03E2811ACE2A2B</vt:lpwstr>
  </property>
</Properties>
</file>