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59" r:id="rId19"/>
    <p:sldId id="266" r:id="rId20"/>
    <p:sldId id="264" r:id="rId21"/>
    <p:sldId id="262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3" autoAdjust="0"/>
    <p:restoredTop sz="94660"/>
  </p:normalViewPr>
  <p:slideViewPr>
    <p:cSldViewPr>
      <p:cViewPr varScale="1">
        <p:scale>
          <a:sx n="67" d="100"/>
          <a:sy n="67" d="100"/>
        </p:scale>
        <p:origin x="-763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312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84781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6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8426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411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670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76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6031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5079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90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632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7A37-37B1-4CBC-B071-E81B12DE63DD}" type="datetimeFigureOut">
              <a:rPr lang="es-ES" smtClean="0"/>
              <a:pPr/>
              <a:t>14/06/2011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8871-DA7A-4FB1-A38E-6CB74066AAA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8663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wistaczek" TargetMode="External"/><Relationship Id="rId2" Type="http://schemas.openxmlformats.org/officeDocument/2006/relationships/hyperlink" Target="http://www.ernest.bzdury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6842633" y="6206070"/>
            <a:ext cx="2160240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bg1"/>
                </a:solidFill>
              </a:rPr>
              <a:t>ZACZYNAJMY</a:t>
            </a:r>
            <a:endParaRPr lang="es-ES" sz="1500" b="1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Aplety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Jak przerzucić skomplikowane działania na maszynę klienta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ZACZYNAJMY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Komponenty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smtClean="0"/>
              <a:t>Idea bliska wcześniej omawianej bibliotece Qt</a:t>
            </a:r>
          </a:p>
          <a:p>
            <a:r>
              <a:rPr lang="pl-PL" sz="2400" dirty="0" smtClean="0"/>
              <a:t>Udostępniane komponenty</a:t>
            </a:r>
          </a:p>
          <a:p>
            <a:pPr lvl="1"/>
            <a:r>
              <a:rPr lang="pl-PL" sz="2000" dirty="0" smtClean="0"/>
              <a:t>Przyciski (javax.swing.JButton)</a:t>
            </a:r>
          </a:p>
          <a:p>
            <a:pPr lvl="1"/>
            <a:r>
              <a:rPr lang="pl-PL" sz="2000" dirty="0" smtClean="0"/>
              <a:t>Boksy do zaznaczenia (javax.swing.JCheckBox)</a:t>
            </a:r>
          </a:p>
          <a:p>
            <a:pPr lvl="1"/>
            <a:r>
              <a:rPr lang="pl-PL" sz="2000" dirty="0" smtClean="0"/>
              <a:t>Pola tekstowe (javax.swing.JTextField, javax.swing.JTextArea)</a:t>
            </a:r>
          </a:p>
          <a:p>
            <a:pPr lvl="1"/>
            <a:r>
              <a:rPr lang="pl-PL" sz="2000" dirty="0" smtClean="0"/>
              <a:t>Etykiety (javax.swing.JLabel)</a:t>
            </a:r>
          </a:p>
          <a:p>
            <a:pPr lvl="1"/>
            <a:r>
              <a:rPr lang="pl-PL" sz="2000" dirty="0" smtClean="0"/>
              <a:t>Okna pop-up (javax.swing.JPopup)</a:t>
            </a:r>
          </a:p>
          <a:p>
            <a:pPr lvl="1"/>
            <a:r>
              <a:rPr lang="pl-PL" sz="2000" dirty="0" smtClean="0"/>
              <a:t>I wiele innych (JScrollBar,JSlider, awt.Canvas, JMenuBar, JMenuItem, JWanel, JWindow)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Metody dla komponentów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Wszystkie komponenty mają dostępne metody takie jak:</a:t>
            </a:r>
          </a:p>
          <a:p>
            <a:pPr lvl="1"/>
            <a:r>
              <a:rPr lang="pl-PL" sz="2000" dirty="0" smtClean="0"/>
              <a:t>Add</a:t>
            </a:r>
          </a:p>
          <a:p>
            <a:pPr lvl="2"/>
            <a:r>
              <a:rPr lang="pl-PL" sz="1600" dirty="0" smtClean="0"/>
              <a:t>Dodaje określony komponent</a:t>
            </a:r>
          </a:p>
          <a:p>
            <a:pPr lvl="1"/>
            <a:r>
              <a:rPr lang="pl-PL" sz="2000" dirty="0" smtClean="0"/>
              <a:t>Remove</a:t>
            </a:r>
          </a:p>
          <a:p>
            <a:pPr lvl="2"/>
            <a:r>
              <a:rPr lang="pl-PL" sz="1600" dirty="0" smtClean="0"/>
              <a:t>Usuwa określony komponent</a:t>
            </a:r>
          </a:p>
          <a:p>
            <a:pPr lvl="1"/>
            <a:r>
              <a:rPr lang="pl-PL" sz="2000" dirty="0" smtClean="0"/>
              <a:t>setLayout</a:t>
            </a:r>
          </a:p>
          <a:p>
            <a:pPr lvl="2"/>
            <a:r>
              <a:rPr lang="pl-PL" sz="1600" dirty="0" smtClean="0"/>
              <a:t>Ustawia manager układu graficznego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9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Uruchamianie appletów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Uruchamianie appletów dla większości przeglądarek</a:t>
            </a:r>
          </a:p>
          <a:p>
            <a:pPr lvl="1"/>
            <a:r>
              <a:rPr lang="pl-PL" sz="2400" dirty="0" smtClean="0"/>
              <a:t>Używając tagu &lt;</a:t>
            </a:r>
            <a:r>
              <a:rPr lang="pl-PL" sz="2400" b="1" dirty="0" smtClean="0"/>
              <a:t>applet</a:t>
            </a:r>
            <a:r>
              <a:rPr lang="pl-PL" sz="2400" dirty="0" smtClean="0"/>
              <a:t>&gt; gdy dostęp do strony jest uzyskiwany z globalnego internetu</a:t>
            </a:r>
          </a:p>
          <a:p>
            <a:pPr lvl="1"/>
            <a:r>
              <a:rPr lang="pl-PL" sz="2400" dirty="0" smtClean="0"/>
              <a:t>Używając tagu &lt;</a:t>
            </a:r>
            <a:r>
              <a:rPr lang="pl-PL" sz="2400" b="1" dirty="0" smtClean="0"/>
              <a:t>object</a:t>
            </a:r>
            <a:r>
              <a:rPr lang="pl-PL" sz="2400" dirty="0" smtClean="0"/>
              <a:t>&gt; albo &lt;</a:t>
            </a:r>
            <a:r>
              <a:rPr lang="pl-PL" sz="2400" b="1" dirty="0" smtClean="0"/>
              <a:t>embed</a:t>
            </a:r>
            <a:r>
              <a:rPr lang="pl-PL" sz="2400" dirty="0" smtClean="0"/>
              <a:t>&gt; gdy strona internetowa jest ładowana poprzez intranet</a:t>
            </a:r>
          </a:p>
          <a:p>
            <a:r>
              <a:rPr lang="pl-PL" sz="2400" dirty="0" smtClean="0"/>
              <a:t>Uruchamianie appletów dla poszczególnych przeglądarek</a:t>
            </a:r>
          </a:p>
          <a:p>
            <a:pPr lvl="1"/>
            <a:r>
              <a:rPr lang="pl-PL" sz="2400" dirty="0" smtClean="0"/>
              <a:t>Internet Exploler: tylko &lt;</a:t>
            </a:r>
            <a:r>
              <a:rPr lang="pl-PL" sz="2400" b="1" dirty="0" smtClean="0"/>
              <a:t>object</a:t>
            </a:r>
            <a:r>
              <a:rPr lang="pl-PL" sz="2400" dirty="0" smtClean="0"/>
              <a:t>&gt; tag</a:t>
            </a:r>
          </a:p>
          <a:p>
            <a:pPr lvl="1"/>
            <a:r>
              <a:rPr lang="pl-PL" sz="2400" dirty="0" smtClean="0"/>
              <a:t>Mozilla: zaleca się używać tagu &lt;</a:t>
            </a:r>
            <a:r>
              <a:rPr lang="pl-PL" sz="2400" b="1" dirty="0" smtClean="0"/>
              <a:t>embed</a:t>
            </a:r>
            <a:r>
              <a:rPr lang="pl-PL" sz="2400" dirty="0" smtClean="0"/>
              <a:t>&gt;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Rozmyślania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Ograniczenia bezpieczeństwa</a:t>
            </a:r>
          </a:p>
          <a:p>
            <a:pPr lvl="1"/>
            <a:r>
              <a:rPr lang="pl-PL" sz="2000" dirty="0" smtClean="0"/>
              <a:t>Applety nie mogą ładować bibliotek lub też definiować natywnych metod</a:t>
            </a:r>
          </a:p>
          <a:p>
            <a:pPr lvl="1"/>
            <a:r>
              <a:rPr lang="pl-PL" sz="2000" dirty="0" smtClean="0"/>
              <a:t>Applety nie mogą rozpocząć działania żadnego trzeciego programu na maszynie klienta</a:t>
            </a:r>
          </a:p>
          <a:p>
            <a:pPr lvl="1"/>
            <a:r>
              <a:rPr lang="pl-PL" sz="2000" dirty="0" smtClean="0"/>
              <a:t>Applet nie może wykonywać innych połączeń aniżeli z hostem z którego został uruchomiony (chyba że jest podpisany certyfikatem)</a:t>
            </a:r>
          </a:p>
          <a:p>
            <a:r>
              <a:rPr lang="pl-PL" sz="2400" dirty="0" smtClean="0"/>
              <a:t>Wątki w appletach </a:t>
            </a:r>
          </a:p>
          <a:p>
            <a:pPr lvl="1"/>
            <a:r>
              <a:rPr lang="pl-PL" sz="2000" dirty="0" smtClean="0"/>
              <a:t>Applety są generalnie wielowątkowe – jeden wątek tworzy interfejs użytkownika podczas gdy pozostały pobiera dane albo dokonuje pewnych obliczeń w tle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10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772816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code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2412776" y="2636912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review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Applet parsujący plik RSS w 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Javie</a:t>
            </a:r>
            <a:b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l-PL" sz="1600" b="1" dirty="0" smtClean="0">
                <a:solidFill>
                  <a:schemeClr val="accent4">
                    <a:lumMod val="75000"/>
                  </a:schemeClr>
                </a:solidFill>
              </a:rPr>
              <a:t>Client side processing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7092280" y="6165304"/>
            <a:ext cx="1656184" cy="36004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80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Ta</a:t>
            </a:r>
            <a:r>
              <a:rPr lang="pl-PL" b="1" dirty="0" smtClean="0">
                <a:solidFill>
                  <a:schemeClr val="accent4">
                    <a:lumMod val="75000"/>
                  </a:schemeClr>
                </a:solidFill>
              </a:rPr>
              <a:t>Da</a:t>
            </a:r>
            <a:endParaRPr lang="en-US" b="1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2 Subtítulo"/>
          <p:cNvSpPr txBox="1">
            <a:spLocks/>
          </p:cNvSpPr>
          <p:nvPr/>
        </p:nvSpPr>
        <p:spPr>
          <a:xfrm>
            <a:off x="6804248" y="6165304"/>
            <a:ext cx="216024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PAUZA</a:t>
            </a:r>
            <a:endParaRPr lang="es-E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628800"/>
            <a:ext cx="3938872" cy="1143000"/>
          </a:xfrm>
        </p:spPr>
        <p:txBody>
          <a:bodyPr>
            <a:noAutofit/>
          </a:bodyPr>
          <a:lstStyle/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 masz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348880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pl-PL" sz="16600" b="1" dirty="0" smtClean="0">
                <a:solidFill>
                  <a:schemeClr val="accent4">
                    <a:lumMod val="75000"/>
                  </a:schemeClr>
                </a:solidFill>
              </a:rPr>
              <a:t>ytania?</a:t>
            </a:r>
            <a:endParaRPr lang="es-ES" sz="1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347864" y="1916832"/>
            <a:ext cx="5307024" cy="1143000"/>
          </a:xfrm>
        </p:spPr>
        <p:txBody>
          <a:bodyPr>
            <a:noAutofit/>
          </a:bodyPr>
          <a:lstStyle/>
          <a:p>
            <a:pPr algn="r"/>
            <a:r>
              <a:rPr lang="pl-P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kod </a:t>
            </a:r>
            <a:r>
              <a:rPr lang="pl-PL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źródłowy</a:t>
            </a:r>
            <a:endParaRPr lang="es-E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1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15" name="1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1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1 Título"/>
          <p:cNvSpPr txBox="1">
            <a:spLocks/>
          </p:cNvSpPr>
          <p:nvPr/>
        </p:nvSpPr>
        <p:spPr>
          <a:xfrm>
            <a:off x="-1476672" y="2492896"/>
            <a:ext cx="10072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6600" b="1" dirty="0" smtClean="0">
                <a:solidFill>
                  <a:schemeClr val="accent4">
                    <a:lumMod val="75000"/>
                  </a:schemeClr>
                </a:solidFill>
              </a:rPr>
              <a:t>github.com/swistaczek</a:t>
            </a:r>
            <a:endParaRPr lang="es-ES" sz="6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088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O </a:t>
            </a:r>
            <a:r>
              <a:rPr lang="pl-PL" sz="7000" b="1" dirty="0" smtClean="0">
                <a:solidFill>
                  <a:schemeClr val="bg1"/>
                </a:solidFill>
              </a:rPr>
              <a:t>mnie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Webdeveloper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Python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Ruby 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sz="2500" dirty="0" smtClean="0">
                <a:solidFill>
                  <a:srgbClr val="5F5F5F"/>
                </a:solidFill>
              </a:rPr>
              <a:t>Client side (javascript, html5, css3)</a:t>
            </a:r>
            <a:endParaRPr lang="pl-PL" dirty="0" smtClean="0">
              <a:solidFill>
                <a:srgbClr val="5F5F5F"/>
              </a:solidFill>
            </a:endParaRPr>
          </a:p>
          <a:p>
            <a:pPr marL="0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Student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C++, C#</a:t>
            </a:r>
          </a:p>
          <a:p>
            <a:pPr marL="400050" lvl="1" indent="0">
              <a:lnSpc>
                <a:spcPct val="120000"/>
              </a:lnSpc>
            </a:pPr>
            <a:r>
              <a:rPr lang="pl-PL" dirty="0" smtClean="0">
                <a:solidFill>
                  <a:srgbClr val="5F5F5F"/>
                </a:solidFill>
              </a:rPr>
              <a:t> </a:t>
            </a:r>
            <a:r>
              <a:rPr lang="pl-PL" b="1" dirty="0" smtClean="0">
                <a:solidFill>
                  <a:srgbClr val="5F5F5F"/>
                </a:solidFill>
              </a:rPr>
              <a:t>Java</a:t>
            </a:r>
            <a:endParaRPr lang="es-ES" b="1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1</a:t>
            </a:r>
            <a:endParaRPr lang="es-ES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683568" y="2204863"/>
            <a:ext cx="3096344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9" name="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6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33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32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521560" y="1484784"/>
            <a:ext cx="3744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pl-PL" sz="70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mnie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a7.sphotos.ak.fbcdn.net/hphotos-ak-ash4/217348_1663404631710_1435069919_31342914_7330511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3072341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59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 Título"/>
          <p:cNvSpPr txBox="1">
            <a:spLocks/>
          </p:cNvSpPr>
          <p:nvPr/>
        </p:nvSpPr>
        <p:spPr>
          <a:xfrm>
            <a:off x="4523296" y="1491264"/>
            <a:ext cx="87616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7000" dirty="0" smtClean="0">
                <a:solidFill>
                  <a:schemeClr val="bg1"/>
                </a:solidFill>
              </a:rPr>
              <a:t>Kontakt</a:t>
            </a:r>
            <a:endParaRPr lang="es-ES" sz="7000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93568" y="2624903"/>
            <a:ext cx="3240360" cy="23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Internet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  <a:hlinkClick r:id="rId2"/>
              </a:rPr>
              <a:t>www.ernest.bzdury.pl</a:t>
            </a:r>
            <a:r>
              <a:rPr lang="pl-PL" sz="1400" dirty="0" smtClean="0">
                <a:solidFill>
                  <a:srgbClr val="5F5F5F"/>
                </a:solidFill>
              </a:rPr>
              <a:t/>
            </a:r>
            <a:br>
              <a:rPr lang="pl-PL" sz="1400" dirty="0" smtClean="0">
                <a:solidFill>
                  <a:srgbClr val="5F5F5F"/>
                </a:solidFill>
              </a:rPr>
            </a:br>
            <a:r>
              <a:rPr lang="pl-PL" sz="1400" dirty="0" smtClean="0">
                <a:hlinkClick r:id="rId3"/>
              </a:rPr>
              <a:t>www.github.com/swistaczek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Telefon</a:t>
            </a:r>
            <a:r>
              <a:rPr lang="en-US" sz="1400" b="1" dirty="0" smtClean="0">
                <a:solidFill>
                  <a:srgbClr val="5F5F5F"/>
                </a:solidFill>
              </a:rPr>
              <a:t>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5F5F5F"/>
                </a:solidFill>
              </a:rPr>
              <a:t>+</a:t>
            </a:r>
            <a:r>
              <a:rPr lang="pl-PL" sz="1400" dirty="0" smtClean="0">
                <a:solidFill>
                  <a:srgbClr val="5F5F5F"/>
                </a:solidFill>
              </a:rPr>
              <a:t>48 793 376 378</a:t>
            </a:r>
            <a:endParaRPr lang="en-US" sz="1400" dirty="0">
              <a:solidFill>
                <a:srgbClr val="5F5F5F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5F5F5F"/>
                </a:solidFill>
              </a:rPr>
              <a:t>Email:</a:t>
            </a:r>
            <a:endParaRPr lang="en-US" sz="1400" b="1" dirty="0">
              <a:solidFill>
                <a:srgbClr val="5F5F5F"/>
              </a:solidFill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5F5F5F"/>
                </a:solidFill>
              </a:rPr>
              <a:t>ernest@bzdury.pl</a:t>
            </a:r>
            <a:endParaRPr lang="es-ES" sz="1400" dirty="0">
              <a:solidFill>
                <a:srgbClr val="5F5F5F"/>
              </a:solidFill>
            </a:endParaRPr>
          </a:p>
        </p:txBody>
      </p:sp>
      <p:sp>
        <p:nvSpPr>
          <p:cNvPr id="14" name="1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19</a:t>
            </a:r>
            <a:endParaRPr lang="es-ES" sz="1200" b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283968" y="1491264"/>
            <a:ext cx="0" cy="33778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276922" y="1491264"/>
            <a:ext cx="0" cy="3377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17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19" name="18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22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25" name="24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28" name="27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28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521560" y="1484784"/>
            <a:ext cx="39388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0" b="0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Kontakt</a:t>
            </a:r>
            <a:endParaRPr kumimoji="0" lang="es-ES" sz="7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" name="Picture 2" descr="C:\Users\Ernest\Pictures\dziki_dzi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564904"/>
            <a:ext cx="2843808" cy="1359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053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095179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źródła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323528" y="3216213"/>
            <a:ext cx="2088232" cy="2520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050" dirty="0" smtClean="0">
                <a:solidFill>
                  <a:srgbClr val="5F5F5F"/>
                </a:solidFill>
              </a:rPr>
              <a:t>2001</a:t>
            </a:r>
            <a:endParaRPr lang="en-US" sz="1050" dirty="0" smtClean="0">
              <a:solidFill>
                <a:srgbClr val="5F5F5F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2: The complete Reference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Schildt, Herbert, TMH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5577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 SUN website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9553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255577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71601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836356" y="3624063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Java.sun.com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60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2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315343" y="573826"/>
            <a:ext cx="5653285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Aplety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CZYM SĄ APLETY?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Alety to małe aplikacje dostępne przez internet. Automatycznie instalowane, uruchamiane jako część dokumentu strony internetowej.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Aplet to program napisany w języku Java, może być dołączony do dokumentu HTML. Kod apletu jest transferowany do systemu i wykonany przez Wirutlaną Maszynę Javy (JVM) przeglądarki internetowej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JAVA?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Aplet to program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200" dirty="0" smtClean="0">
                <a:solidFill>
                  <a:srgbClr val="5F5F5F"/>
                </a:solidFill>
              </a:rPr>
              <a:t>Dzięki Apletom możemy próbować dostać się do warstwy sprzętowej użytkownika, uzyskać dostęp do plików (wymaga podpisanego apletu – certyfikacja) a także przerzucić ciężar obliczeń na maszynę użytkownika</a:t>
            </a: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PO CO?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Obsługa sprzętu użytkownika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3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3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99593" y="573826"/>
            <a:ext cx="806903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Architektura appletu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bg1">
                    <a:lumMod val="65000"/>
                  </a:schemeClr>
                </a:solidFill>
              </a:rPr>
              <a:t>ZDARZENIA</a:t>
            </a: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539552" y="3437759"/>
            <a:ext cx="2426704" cy="200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Applet oczekuje na pojawienie się zdarzenia (wywołanego przez AWT) bądź użytkownika)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5" name="2 Marcador de contenido"/>
          <p:cNvSpPr txBox="1">
            <a:spLocks/>
          </p:cNvSpPr>
          <p:nvPr/>
        </p:nvSpPr>
        <p:spPr>
          <a:xfrm>
            <a:off x="3399258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r>
              <a:rPr lang="pl-PL" sz="1600" dirty="0" smtClean="0">
                <a:solidFill>
                  <a:srgbClr val="5F5F5F"/>
                </a:solidFill>
              </a:rPr>
              <a:t>API dostarczane jest przez klase </a:t>
            </a:r>
            <a:r>
              <a:rPr lang="pl-PL" sz="1600" b="1" dirty="0" smtClean="0">
                <a:solidFill>
                  <a:srgbClr val="5F5F5F"/>
                </a:solidFill>
              </a:rPr>
              <a:t>javax.swing.jApplet</a:t>
            </a:r>
            <a:r>
              <a:rPr lang="pl-PL" sz="1600" dirty="0" smtClean="0">
                <a:solidFill>
                  <a:srgbClr val="5F5F5F"/>
                </a:solidFill>
              </a:rPr>
              <a:t> i interfejs </a:t>
            </a:r>
            <a:r>
              <a:rPr lang="pl-PL" sz="1600" b="1" dirty="0" smtClean="0">
                <a:solidFill>
                  <a:srgbClr val="5F5F5F"/>
                </a:solidFill>
              </a:rPr>
              <a:t>java.applet.AppletContext</a:t>
            </a:r>
            <a:r>
              <a:rPr lang="pl-PL" sz="1600" dirty="0" smtClean="0">
                <a:solidFill>
                  <a:srgbClr val="5F5F5F"/>
                </a:solidFill>
              </a:rPr>
              <a:t> .</a:t>
            </a:r>
            <a:endParaRPr lang="es-ES" sz="1600" dirty="0">
              <a:solidFill>
                <a:srgbClr val="5F5F5F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471266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3399258" y="3437759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API dla appletów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18" name="2 Marcador de contenido"/>
          <p:cNvSpPr txBox="1">
            <a:spLocks/>
          </p:cNvSpPr>
          <p:nvPr/>
        </p:nvSpPr>
        <p:spPr>
          <a:xfrm>
            <a:off x="6297377" y="3645024"/>
            <a:ext cx="2426704" cy="1524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s-ES" sz="1200" dirty="0">
              <a:solidFill>
                <a:srgbClr val="5F5F5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369385" y="1814339"/>
            <a:ext cx="223224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NA CO POZWALA</a:t>
            </a:r>
            <a:br>
              <a:rPr lang="pl-PL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pl-PL" dirty="0" smtClean="0">
                <a:solidFill>
                  <a:schemeClr val="bg1">
                    <a:lumMod val="65000"/>
                  </a:schemeClr>
                </a:solidFill>
              </a:rPr>
              <a:t>API?</a:t>
            </a:r>
            <a:endParaRPr lang="es-E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2 Marcador de contenido"/>
          <p:cNvSpPr txBox="1">
            <a:spLocks/>
          </p:cNvSpPr>
          <p:nvPr/>
        </p:nvSpPr>
        <p:spPr>
          <a:xfrm>
            <a:off x="6297377" y="3437759"/>
            <a:ext cx="2426704" cy="1575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Ładowanie „relatywnych ścieżek” dla stron ładujących aplet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Uruchamianie funkcji przeglądarek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Wyszukiwanie innych apletów na wywołującej stronie</a:t>
            </a:r>
          </a:p>
          <a:p>
            <a:pPr marL="0" indent="0">
              <a:lnSpc>
                <a:spcPct val="120000"/>
              </a:lnSpc>
            </a:pPr>
            <a:r>
              <a:rPr lang="pl-PL" sz="1400" b="1" dirty="0" smtClean="0">
                <a:solidFill>
                  <a:srgbClr val="5F5F5F"/>
                </a:solidFill>
              </a:rPr>
              <a:t>Odtwarzanie dźwięków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22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24" name="23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25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27" name="26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28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30" name="29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" name="31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33" name="32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751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b="1" dirty="0" smtClean="0"/>
              <a:t>4</a:t>
            </a:r>
            <a:endParaRPr lang="es-ES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225739" y="573826"/>
            <a:ext cx="4522726" cy="858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l-PL" sz="7000" dirty="0" smtClean="0">
                <a:solidFill>
                  <a:schemeClr val="accent4">
                    <a:lumMod val="75000"/>
                  </a:schemeClr>
                </a:solidFill>
              </a:rPr>
              <a:t>Cykl życia</a:t>
            </a:r>
            <a:endParaRPr lang="es-ES" sz="7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1499827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zostaje przeciążona na potrzeby apletu, jest ładowana zaraz po atrybucie param tagu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323528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INIT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45" name="2 Marcador de contenido"/>
          <p:cNvSpPr txBox="1">
            <a:spLocks/>
          </p:cNvSpPr>
          <p:nvPr/>
        </p:nvSpPr>
        <p:spPr>
          <a:xfrm>
            <a:off x="2501702" y="3008947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START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1" name="2 Marcador de contenido"/>
          <p:cNvSpPr txBox="1">
            <a:spLocks/>
          </p:cNvSpPr>
          <p:nvPr/>
        </p:nvSpPr>
        <p:spPr>
          <a:xfrm>
            <a:off x="323528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STOP</a:t>
            </a:r>
            <a:endParaRPr lang="es-ES" sz="1400" b="1" dirty="0">
              <a:solidFill>
                <a:srgbClr val="5F5F5F"/>
              </a:solidFill>
            </a:endParaRPr>
          </a:p>
        </p:txBody>
      </p:sp>
      <p:sp>
        <p:nvSpPr>
          <p:cNvPr id="53" name="2 Marcador de contenido"/>
          <p:cNvSpPr txBox="1">
            <a:spLocks/>
          </p:cNvSpPr>
          <p:nvPr/>
        </p:nvSpPr>
        <p:spPr>
          <a:xfrm>
            <a:off x="2501702" y="5123658"/>
            <a:ext cx="2426704" cy="35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pl-PL" sz="1400" b="1" dirty="0" smtClean="0">
                <a:solidFill>
                  <a:srgbClr val="5F5F5F"/>
                </a:solidFill>
              </a:rPr>
              <a:t>DESTROY</a:t>
            </a:r>
            <a:endParaRPr lang="es-ES" sz="1400" b="1" dirty="0">
              <a:solidFill>
                <a:srgbClr val="5F5F5F"/>
              </a:solidFill>
            </a:endParaRPr>
          </a:p>
        </p:txBody>
      </p:sp>
      <p:grpSp>
        <p:nvGrpSpPr>
          <p:cNvPr id="2" name="59 Grupo"/>
          <p:cNvGrpSpPr/>
          <p:nvPr/>
        </p:nvGrpSpPr>
        <p:grpSpPr>
          <a:xfrm>
            <a:off x="6876256" y="6146254"/>
            <a:ext cx="414046" cy="360040"/>
            <a:chOff x="7308304" y="6165304"/>
            <a:chExt cx="414046" cy="360040"/>
          </a:xfrm>
        </p:grpSpPr>
        <p:sp>
          <p:nvSpPr>
            <p:cNvPr id="61" name="60 Rectángulo redondeado"/>
            <p:cNvSpPr/>
            <p:nvPr/>
          </p:nvSpPr>
          <p:spPr>
            <a:xfrm>
              <a:off x="7308304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Lágrima">
              <a:hlinkClick r:id="" action="ppaction://hlinkshowjump?jump=previousslide"/>
            </p:cNvPr>
            <p:cNvSpPr/>
            <p:nvPr/>
          </p:nvSpPr>
          <p:spPr>
            <a:xfrm rot="13500000">
              <a:off x="7443319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" name="62 Grupo"/>
          <p:cNvGrpSpPr/>
          <p:nvPr/>
        </p:nvGrpSpPr>
        <p:grpSpPr>
          <a:xfrm>
            <a:off x="7422697" y="6146254"/>
            <a:ext cx="414046" cy="360040"/>
            <a:chOff x="7902370" y="6165304"/>
            <a:chExt cx="414046" cy="360040"/>
          </a:xfrm>
        </p:grpSpPr>
        <p:sp>
          <p:nvSpPr>
            <p:cNvPr id="64" name="63 Rectángulo redondeado"/>
            <p:cNvSpPr/>
            <p:nvPr/>
          </p:nvSpPr>
          <p:spPr>
            <a:xfrm>
              <a:off x="7902370" y="616530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64 Lágrima">
              <a:hlinkClick r:id="" action="ppaction://hlinkshowjump?jump=nextslide"/>
            </p:cNvPr>
            <p:cNvSpPr/>
            <p:nvPr/>
          </p:nvSpPr>
          <p:spPr>
            <a:xfrm rot="2700000">
              <a:off x="8037385" y="6279493"/>
              <a:ext cx="144016" cy="144016"/>
            </a:xfrm>
            <a:prstGeom prst="teardrop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65 Grupo"/>
          <p:cNvGrpSpPr/>
          <p:nvPr/>
        </p:nvGrpSpPr>
        <p:grpSpPr>
          <a:xfrm>
            <a:off x="8490086" y="6146254"/>
            <a:ext cx="414046" cy="360040"/>
            <a:chOff x="8490086" y="6146254"/>
            <a:chExt cx="414046" cy="360040"/>
          </a:xfrm>
        </p:grpSpPr>
        <p:sp>
          <p:nvSpPr>
            <p:cNvPr id="67" name="66 Rectángulo redondeado"/>
            <p:cNvSpPr/>
            <p:nvPr/>
          </p:nvSpPr>
          <p:spPr>
            <a:xfrm>
              <a:off x="8490086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67 Multiplicar">
              <a:hlinkClick r:id="" action="ppaction://hlinkshowjump?jump=endshow"/>
            </p:cNvPr>
            <p:cNvSpPr/>
            <p:nvPr/>
          </p:nvSpPr>
          <p:spPr>
            <a:xfrm>
              <a:off x="8604448" y="6230616"/>
              <a:ext cx="203670" cy="203670"/>
            </a:xfrm>
            <a:prstGeom prst="mathMultiply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" name="68 Grupo"/>
          <p:cNvGrpSpPr/>
          <p:nvPr/>
        </p:nvGrpSpPr>
        <p:grpSpPr>
          <a:xfrm>
            <a:off x="7956580" y="6146254"/>
            <a:ext cx="414046" cy="360040"/>
            <a:chOff x="7956580" y="6146254"/>
            <a:chExt cx="414046" cy="360040"/>
          </a:xfrm>
        </p:grpSpPr>
        <p:sp>
          <p:nvSpPr>
            <p:cNvPr id="70" name="69 Rectángulo redondeado"/>
            <p:cNvSpPr/>
            <p:nvPr/>
          </p:nvSpPr>
          <p:spPr>
            <a:xfrm>
              <a:off x="7956580" y="6146254"/>
              <a:ext cx="414046" cy="36004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8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70 Flecha curvada hacia la izquierda">
              <a:hlinkClick r:id="" action="ppaction://hlinkshowjump?jump=firstslide"/>
            </p:cNvPr>
            <p:cNvSpPr/>
            <p:nvPr/>
          </p:nvSpPr>
          <p:spPr>
            <a:xfrm>
              <a:off x="8081546" y="6221091"/>
              <a:ext cx="143812" cy="239087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43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11 Rectángulo"/>
          <p:cNvSpPr/>
          <p:nvPr/>
        </p:nvSpPr>
        <p:spPr>
          <a:xfrm>
            <a:off x="2555776" y="1484784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automatycznie ładowana po INIT, wywoływana także po tym gdy użytkownik powróci do strony zawierającej applet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11 Rectángulo"/>
          <p:cNvSpPr/>
          <p:nvPr/>
        </p:nvSpPr>
        <p:spPr>
          <a:xfrm>
            <a:off x="395536" y="3588059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automatycznie po tym jak użytkownik usunie kursor z aktywnego obszaru, możesz użyć tej metody by np. zatrzymać animację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11 Rectángulo"/>
          <p:cNvSpPr/>
          <p:nvPr/>
        </p:nvSpPr>
        <p:spPr>
          <a:xfrm>
            <a:off x="2555776" y="3573016"/>
            <a:ext cx="1872208" cy="1479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Metoda wywoływana gdy użytkownik zamknie przeglądarke w normalny sposób.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602" name="Picture 2" descr="http://www.joe-ks.com/archives_jan2006/ChickenLifeCyc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86817"/>
            <a:ext cx="2016224" cy="2710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11549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Przeciążanie metod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pPr>
              <a:buNone/>
            </a:pPr>
            <a:endParaRPr lang="pl-PL" sz="1800" dirty="0" smtClean="0"/>
          </a:p>
          <a:p>
            <a:r>
              <a:rPr lang="pl-PL" sz="1800" dirty="0" smtClean="0"/>
              <a:t>Nie każdy applet wymaga przeciążania wszystkich metod</a:t>
            </a:r>
          </a:p>
          <a:p>
            <a:r>
              <a:rPr lang="pl-PL" sz="1800" dirty="0" smtClean="0"/>
              <a:t>Operacje wyjścia/wyjścia dokonuje się za pomoca interfejsu dostarczonego przez AWT</a:t>
            </a: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7" y="1628800"/>
            <a:ext cx="5112568" cy="194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5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Obsługa zdarzeń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Applet dziedziczy grupę metod do obsługi zdarzeń z klasy Container</a:t>
            </a:r>
          </a:p>
          <a:p>
            <a:r>
              <a:rPr lang="pl-PL" sz="2800" dirty="0" smtClean="0"/>
              <a:t>Klasa Container definiuje kilka metod takich jak:</a:t>
            </a:r>
          </a:p>
          <a:p>
            <a:pPr lvl="1"/>
            <a:r>
              <a:rPr lang="pl-PL" sz="2400" dirty="0" smtClean="0"/>
              <a:t>processKeyEvent</a:t>
            </a:r>
          </a:p>
          <a:p>
            <a:pPr lvl="1"/>
            <a:r>
              <a:rPr lang="pl-PL" sz="2400" dirty="0" smtClean="0"/>
              <a:t>processMouseEvent</a:t>
            </a:r>
          </a:p>
          <a:p>
            <a:pPr lvl="1"/>
            <a:r>
              <a:rPr lang="pl-PL" sz="2400" dirty="0" smtClean="0"/>
              <a:t>processEvent jako metoda zbiorcza</a:t>
            </a:r>
          </a:p>
          <a:p>
            <a:r>
              <a:rPr lang="pl-PL" sz="2800" dirty="0" smtClean="0"/>
              <a:t>Aby zareagować na zdarzenie należy przeładować poszczególną metodę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6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sz="2800" dirty="0" smtClean="0"/>
          </a:p>
          <a:p>
            <a:endParaRPr lang="pl-PL" sz="2800" dirty="0" smtClean="0"/>
          </a:p>
          <a:p>
            <a:pPr>
              <a:buNone/>
            </a:pPr>
            <a:endParaRPr lang="pl-PL" sz="2800" dirty="0" smtClean="0"/>
          </a:p>
          <a:p>
            <a:endParaRPr lang="pl-PL" sz="2800" dirty="0" smtClean="0"/>
          </a:p>
          <a:p>
            <a:endParaRPr lang="pl-PL" sz="2800" dirty="0" smtClean="0"/>
          </a:p>
          <a:p>
            <a:r>
              <a:rPr lang="pl-PL" sz="2800" dirty="0" smtClean="0"/>
              <a:t>Swing to biblioteka graficzna dla Javy, ulepszona wersja AWT</a:t>
            </a:r>
          </a:p>
        </p:txBody>
      </p:sp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7650" name="Picture 2" descr="JCheck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2667000" cy="1905000"/>
          </a:xfrm>
          <a:prstGeom prst="rect">
            <a:avLst/>
          </a:prstGeom>
          <a:noFill/>
        </p:spPr>
      </p:pic>
      <p:pic>
        <p:nvPicPr>
          <p:cNvPr id="27652" name="Picture 4" descr="JSlid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2486025" cy="1352550"/>
          </a:xfrm>
          <a:prstGeom prst="rect">
            <a:avLst/>
          </a:prstGeom>
          <a:noFill/>
        </p:spPr>
      </p:pic>
      <p:pic>
        <p:nvPicPr>
          <p:cNvPr id="27654" name="Picture 6" descr="JCombo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692696"/>
            <a:ext cx="230425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656" name="Picture 8" descr="JProgressB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1988840"/>
            <a:ext cx="2571750" cy="1943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accent4">
                    <a:lumMod val="75000"/>
                  </a:schemeClr>
                </a:solidFill>
              </a:rPr>
              <a:t>Swing – hello world</a:t>
            </a:r>
            <a:endParaRPr lang="en-US" dirty="0"/>
          </a:p>
        </p:txBody>
      </p:sp>
      <p:pic>
        <p:nvPicPr>
          <p:cNvPr id="1026" name="Picture 2" descr="C:\Users\Ernest\Pictures\dziki_dzi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877272"/>
            <a:ext cx="1800200" cy="860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3 Recortar rectángulo de esquina del mismo lado"/>
          <p:cNvSpPr/>
          <p:nvPr/>
        </p:nvSpPr>
        <p:spPr>
          <a:xfrm>
            <a:off x="8316416" y="-38912"/>
            <a:ext cx="432048" cy="432048"/>
          </a:xfrm>
          <a:prstGeom prst="snip2SameRect">
            <a:avLst/>
          </a:prstGeom>
          <a:effectLst>
            <a:outerShdw blurRad="40000" dist="23000" dir="5400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7</a:t>
            </a:r>
            <a:endParaRPr lang="es-ES" b="1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72816"/>
            <a:ext cx="8496944" cy="27633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36799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648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Aplety w Javie Jak przerzucić skomplikowane działania na maszynę klienta</vt:lpstr>
      <vt:lpstr>Slide 2</vt:lpstr>
      <vt:lpstr>Slide 3</vt:lpstr>
      <vt:lpstr>Slide 4</vt:lpstr>
      <vt:lpstr>Slide 5</vt:lpstr>
      <vt:lpstr>Przeciążanie metod</vt:lpstr>
      <vt:lpstr>Obsługa zdarzeń</vt:lpstr>
      <vt:lpstr>Swing</vt:lpstr>
      <vt:lpstr>Swing – hello world</vt:lpstr>
      <vt:lpstr>Komponenty</vt:lpstr>
      <vt:lpstr>Metody dla komponentów</vt:lpstr>
      <vt:lpstr>Uruchamianie appletów</vt:lpstr>
      <vt:lpstr>Rozmyślania</vt:lpstr>
      <vt:lpstr>Rozmyślania</vt:lpstr>
      <vt:lpstr>code</vt:lpstr>
      <vt:lpstr>Applet parsujący plik RSS w Javie Client side processing</vt:lpstr>
      <vt:lpstr>TaDa</vt:lpstr>
      <vt:lpstr> masz</vt:lpstr>
      <vt:lpstr> kod źródłowy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Pedro Sula, Honduras. Copyright 2010</dc:title>
  <dc:creator>Design</dc:creator>
  <cp:lastModifiedBy>Ernest</cp:lastModifiedBy>
  <cp:revision>27</cp:revision>
  <dcterms:created xsi:type="dcterms:W3CDTF">2010-04-20T18:02:53Z</dcterms:created>
  <dcterms:modified xsi:type="dcterms:W3CDTF">2011-06-14T18:22:37Z</dcterms:modified>
</cp:coreProperties>
</file>